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3" r:id="rId2"/>
    <p:sldId id="265" r:id="rId3"/>
    <p:sldId id="264" r:id="rId4"/>
    <p:sldId id="342" r:id="rId5"/>
    <p:sldId id="346" r:id="rId6"/>
    <p:sldId id="341" r:id="rId7"/>
    <p:sldId id="344" r:id="rId8"/>
    <p:sldId id="345" r:id="rId9"/>
    <p:sldId id="343" r:id="rId10"/>
    <p:sldId id="260" r:id="rId11"/>
    <p:sldId id="336" r:id="rId12"/>
    <p:sldId id="31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A265"/>
    <a:srgbClr val="B37A3F"/>
    <a:srgbClr val="ECD5D0"/>
    <a:srgbClr val="B6854D"/>
    <a:srgbClr val="066084"/>
    <a:srgbClr val="935F35"/>
    <a:srgbClr val="F7F3EF"/>
    <a:srgbClr val="184D65"/>
    <a:srgbClr val="F6DDC6"/>
    <a:srgbClr val="79544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E074A-F5F2-4D2A-B8DF-12CCB610E861}" v="17" dt="2023-11-27T05:28:16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618" autoAdjust="0"/>
  </p:normalViewPr>
  <p:slideViewPr>
    <p:cSldViewPr snapToGrid="0" showGuides="1">
      <p:cViewPr>
        <p:scale>
          <a:sx n="50" d="100"/>
          <a:sy n="50" d="100"/>
        </p:scale>
        <p:origin x="1934" y="346"/>
      </p:cViewPr>
      <p:guideLst>
        <p:guide orient="horz" pos="213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찬혁 박" userId="e74fb1e9ae2eb4b9" providerId="LiveId" clId="{1D9E074A-F5F2-4D2A-B8DF-12CCB610E861}"/>
    <pc:docChg chg="modSld">
      <pc:chgData name="찬혁 박" userId="e74fb1e9ae2eb4b9" providerId="LiveId" clId="{1D9E074A-F5F2-4D2A-B8DF-12CCB610E861}" dt="2023-11-27T05:31:57.569" v="196" actId="1076"/>
      <pc:docMkLst>
        <pc:docMk/>
      </pc:docMkLst>
      <pc:sldChg chg="modSp mod modNotesTx">
        <pc:chgData name="찬혁 박" userId="e74fb1e9ae2eb4b9" providerId="LiveId" clId="{1D9E074A-F5F2-4D2A-B8DF-12CCB610E861}" dt="2023-11-27T05:28:14.633" v="177" actId="20577"/>
        <pc:sldMkLst>
          <pc:docMk/>
          <pc:sldMk cId="2133534190" sldId="341"/>
        </pc:sldMkLst>
        <pc:spChg chg="mod">
          <ac:chgData name="찬혁 박" userId="e74fb1e9ae2eb4b9" providerId="LiveId" clId="{1D9E074A-F5F2-4D2A-B8DF-12CCB610E861}" dt="2023-11-27T05:23:03.806" v="158" actId="20577"/>
          <ac:spMkLst>
            <pc:docMk/>
            <pc:sldMk cId="2133534190" sldId="341"/>
            <ac:spMk id="11" creationId="{BCE7D315-288A-65FC-2859-221F564C76BF}"/>
          </ac:spMkLst>
        </pc:spChg>
        <pc:grpChg chg="mod">
          <ac:chgData name="찬혁 박" userId="e74fb1e9ae2eb4b9" providerId="LiveId" clId="{1D9E074A-F5F2-4D2A-B8DF-12CCB610E861}" dt="2023-11-27T05:21:54.784" v="150" actId="1076"/>
          <ac:grpSpMkLst>
            <pc:docMk/>
            <pc:sldMk cId="2133534190" sldId="341"/>
            <ac:grpSpMk id="16" creationId="{523B7B96-2AA6-1071-D710-BDA1D4E2E8FF}"/>
          </ac:grpSpMkLst>
        </pc:grpChg>
      </pc:sldChg>
      <pc:sldChg chg="modNotesTx">
        <pc:chgData name="찬혁 박" userId="e74fb1e9ae2eb4b9" providerId="LiveId" clId="{1D9E074A-F5F2-4D2A-B8DF-12CCB610E861}" dt="2023-11-27T05:30:45.941" v="180" actId="20577"/>
        <pc:sldMkLst>
          <pc:docMk/>
          <pc:sldMk cId="1560496403" sldId="342"/>
        </pc:sldMkLst>
      </pc:sldChg>
      <pc:sldChg chg="modNotesTx">
        <pc:chgData name="찬혁 박" userId="e74fb1e9ae2eb4b9" providerId="LiveId" clId="{1D9E074A-F5F2-4D2A-B8DF-12CCB610E861}" dt="2023-11-27T03:25:13.650" v="32" actId="20577"/>
        <pc:sldMkLst>
          <pc:docMk/>
          <pc:sldMk cId="1614688180" sldId="343"/>
        </pc:sldMkLst>
      </pc:sldChg>
      <pc:sldChg chg="modSp mod">
        <pc:chgData name="찬혁 박" userId="e74fb1e9ae2eb4b9" providerId="LiveId" clId="{1D9E074A-F5F2-4D2A-B8DF-12CCB610E861}" dt="2023-11-27T04:58:24.497" v="149"/>
        <pc:sldMkLst>
          <pc:docMk/>
          <pc:sldMk cId="3768914489" sldId="344"/>
        </pc:sldMkLst>
        <pc:spChg chg="mod">
          <ac:chgData name="찬혁 박" userId="e74fb1e9ae2eb4b9" providerId="LiveId" clId="{1D9E074A-F5F2-4D2A-B8DF-12CCB610E861}" dt="2023-11-27T04:58:24.497" v="149"/>
          <ac:spMkLst>
            <pc:docMk/>
            <pc:sldMk cId="3768914489" sldId="344"/>
            <ac:spMk id="13" creationId="{F59E071C-5D51-F747-543B-00DC487539E6}"/>
          </ac:spMkLst>
        </pc:spChg>
      </pc:sldChg>
      <pc:sldChg chg="modSp mod modNotesTx">
        <pc:chgData name="찬혁 박" userId="e74fb1e9ae2eb4b9" providerId="LiveId" clId="{1D9E074A-F5F2-4D2A-B8DF-12CCB610E861}" dt="2023-11-27T05:31:57.569" v="196" actId="1076"/>
        <pc:sldMkLst>
          <pc:docMk/>
          <pc:sldMk cId="487338260" sldId="346"/>
        </pc:sldMkLst>
        <pc:spChg chg="mod">
          <ac:chgData name="찬혁 박" userId="e74fb1e9ae2eb4b9" providerId="LiveId" clId="{1D9E074A-F5F2-4D2A-B8DF-12CCB610E861}" dt="2023-11-27T05:31:44.481" v="193" actId="20577"/>
          <ac:spMkLst>
            <pc:docMk/>
            <pc:sldMk cId="487338260" sldId="346"/>
            <ac:spMk id="3" creationId="{3B8E33B8-B353-C163-671B-EAFB2EA444DE}"/>
          </ac:spMkLst>
        </pc:spChg>
        <pc:picChg chg="mod">
          <ac:chgData name="찬혁 박" userId="e74fb1e9ae2eb4b9" providerId="LiveId" clId="{1D9E074A-F5F2-4D2A-B8DF-12CCB610E861}" dt="2023-11-27T05:31:57.569" v="196" actId="1076"/>
          <ac:picMkLst>
            <pc:docMk/>
            <pc:sldMk cId="487338260" sldId="346"/>
            <ac:picMk id="6" creationId="{28955BAE-8DBA-E4B2-4F3A-290C4C3B9912}"/>
          </ac:picMkLst>
        </pc:picChg>
        <pc:picChg chg="mod">
          <ac:chgData name="찬혁 박" userId="e74fb1e9ae2eb4b9" providerId="LiveId" clId="{1D9E074A-F5F2-4D2A-B8DF-12CCB610E861}" dt="2023-11-27T05:31:54.965" v="195" actId="1076"/>
          <ac:picMkLst>
            <pc:docMk/>
            <pc:sldMk cId="487338260" sldId="346"/>
            <ac:picMk id="8" creationId="{7C5A2650-716B-1E9F-8BEB-498FAD118D76}"/>
          </ac:picMkLst>
        </pc:picChg>
      </pc:sldChg>
    </pc:docChg>
  </pc:docChgLst>
  <pc:docChgLst>
    <pc:chgData name="Eunwoo Park" userId="6526bfd77ebf3690" providerId="LiveId" clId="{88800B78-19E6-4E72-8658-0B2586F2D5D4}"/>
    <pc:docChg chg="undo custSel addSld modSld sldOrd">
      <pc:chgData name="Eunwoo Park" userId="6526bfd77ebf3690" providerId="LiveId" clId="{88800B78-19E6-4E72-8658-0B2586F2D5D4}" dt="2023-11-27T02:12:31.351" v="4065" actId="20577"/>
      <pc:docMkLst>
        <pc:docMk/>
      </pc:docMkLst>
      <pc:sldChg chg="modNotesTx">
        <pc:chgData name="Eunwoo Park" userId="6526bfd77ebf3690" providerId="LiveId" clId="{88800B78-19E6-4E72-8658-0B2586F2D5D4}" dt="2023-11-26T23:31:00.071" v="121" actId="20577"/>
        <pc:sldMkLst>
          <pc:docMk/>
          <pc:sldMk cId="2998687350" sldId="264"/>
        </pc:sldMkLst>
      </pc:sldChg>
      <pc:sldChg chg="modNotesTx">
        <pc:chgData name="Eunwoo Park" userId="6526bfd77ebf3690" providerId="LiveId" clId="{88800B78-19E6-4E72-8658-0B2586F2D5D4}" dt="2023-11-26T23:50:08.808" v="3321" actId="20577"/>
        <pc:sldMkLst>
          <pc:docMk/>
          <pc:sldMk cId="2133534190" sldId="341"/>
        </pc:sldMkLst>
      </pc:sldChg>
      <pc:sldChg chg="addSp delSp modSp mod ord modNotesTx">
        <pc:chgData name="Eunwoo Park" userId="6526bfd77ebf3690" providerId="LiveId" clId="{88800B78-19E6-4E72-8658-0B2586F2D5D4}" dt="2023-11-26T23:42:08.476" v="1660" actId="20577"/>
        <pc:sldMkLst>
          <pc:docMk/>
          <pc:sldMk cId="1560496403" sldId="342"/>
        </pc:sldMkLst>
        <pc:spChg chg="mod">
          <ac:chgData name="Eunwoo Park" userId="6526bfd77ebf3690" providerId="LiveId" clId="{88800B78-19E6-4E72-8658-0B2586F2D5D4}" dt="2023-11-26T23:36:23.290" v="997" actId="20577"/>
          <ac:spMkLst>
            <pc:docMk/>
            <pc:sldMk cId="1560496403" sldId="342"/>
            <ac:spMk id="3" creationId="{3B8E33B8-B353-C163-671B-EAFB2EA444DE}"/>
          </ac:spMkLst>
        </pc:spChg>
        <pc:picChg chg="del">
          <ac:chgData name="Eunwoo Park" userId="6526bfd77ebf3690" providerId="LiveId" clId="{88800B78-19E6-4E72-8658-0B2586F2D5D4}" dt="2023-11-26T23:36:24.094" v="998" actId="478"/>
          <ac:picMkLst>
            <pc:docMk/>
            <pc:sldMk cId="1560496403" sldId="342"/>
            <ac:picMk id="6" creationId="{28955BAE-8DBA-E4B2-4F3A-290C4C3B9912}"/>
          </ac:picMkLst>
        </pc:picChg>
        <pc:picChg chg="add mod">
          <ac:chgData name="Eunwoo Park" userId="6526bfd77ebf3690" providerId="LiveId" clId="{88800B78-19E6-4E72-8658-0B2586F2D5D4}" dt="2023-11-26T23:37:58.476" v="1001" actId="1076"/>
          <ac:picMkLst>
            <pc:docMk/>
            <pc:sldMk cId="1560496403" sldId="342"/>
            <ac:picMk id="7" creationId="{672C0589-5DD7-FE12-7496-8CC8980C6827}"/>
          </ac:picMkLst>
        </pc:picChg>
        <pc:picChg chg="del">
          <ac:chgData name="Eunwoo Park" userId="6526bfd77ebf3690" providerId="LiveId" clId="{88800B78-19E6-4E72-8658-0B2586F2D5D4}" dt="2023-11-26T23:36:24.552" v="999" actId="478"/>
          <ac:picMkLst>
            <pc:docMk/>
            <pc:sldMk cId="1560496403" sldId="342"/>
            <ac:picMk id="8" creationId="{7C5A2650-716B-1E9F-8BEB-498FAD118D76}"/>
          </ac:picMkLst>
        </pc:picChg>
      </pc:sldChg>
      <pc:sldChg chg="modNotesTx">
        <pc:chgData name="Eunwoo Park" userId="6526bfd77ebf3690" providerId="LiveId" clId="{88800B78-19E6-4E72-8658-0B2586F2D5D4}" dt="2023-11-27T02:12:31.351" v="4065" actId="20577"/>
        <pc:sldMkLst>
          <pc:docMk/>
          <pc:sldMk cId="3768914489" sldId="344"/>
        </pc:sldMkLst>
      </pc:sldChg>
      <pc:sldChg chg="add ord modNotesTx">
        <pc:chgData name="Eunwoo Park" userId="6526bfd77ebf3690" providerId="LiveId" clId="{88800B78-19E6-4E72-8658-0B2586F2D5D4}" dt="2023-11-26T23:49:32.226" v="3204" actId="20577"/>
        <pc:sldMkLst>
          <pc:docMk/>
          <pc:sldMk cId="487338260" sldId="3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E1D47-5E89-4EC1-BBDA-0F3A2B463346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2278-7E1A-447F-B183-6DF65801A7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42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r>
              <a:rPr lang="en-US" altLang="ko-KR" dirty="0"/>
              <a:t>. </a:t>
            </a:r>
            <a:r>
              <a:rPr lang="ko-KR" altLang="en-US" dirty="0"/>
              <a:t>공개 </a:t>
            </a:r>
            <a:r>
              <a:rPr lang="en-US" altLang="ko-KR" dirty="0" err="1"/>
              <a:t>sw</a:t>
            </a:r>
            <a:r>
              <a:rPr lang="en-US" altLang="ko-KR" dirty="0"/>
              <a:t> </a:t>
            </a:r>
            <a:r>
              <a:rPr lang="ko-KR" altLang="en-US" dirty="0"/>
              <a:t>프로젝트 </a:t>
            </a:r>
            <a:r>
              <a:rPr lang="en-US" altLang="ko-KR" dirty="0" err="1"/>
              <a:t>Faice</a:t>
            </a:r>
            <a:r>
              <a:rPr lang="ko-KR" altLang="en-US" dirty="0"/>
              <a:t>팀의 발표를 맡은 </a:t>
            </a:r>
            <a:r>
              <a:rPr lang="ko-KR" altLang="en-US" dirty="0" err="1"/>
              <a:t>박찬혁입니다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308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985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이번주에는 유사도 알고리즘과 매칭 알고리즘을 구현할 계획입니다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수정에서는 매칭 화면을 제작할 생각이고</a:t>
            </a:r>
            <a:endParaRPr lang="en-US" altLang="ko-KR" dirty="0"/>
          </a:p>
          <a:p>
            <a:r>
              <a:rPr lang="ko-KR" altLang="en-US" dirty="0"/>
              <a:t>데이터 베이스에서는 관심분야를 </a:t>
            </a:r>
            <a:r>
              <a:rPr lang="en-US" altLang="ko-KR" dirty="0"/>
              <a:t>3</a:t>
            </a:r>
            <a:r>
              <a:rPr lang="ko-KR" altLang="en-US" dirty="0"/>
              <a:t>개만 입력할 수 있게 되어있어서 가변적으로 변화할 수 있게 테이블을 수정할 계획입니다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309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지금까지 </a:t>
            </a:r>
            <a:r>
              <a:rPr lang="en-US" altLang="ko-KR" dirty="0"/>
              <a:t>7</a:t>
            </a:r>
            <a:r>
              <a:rPr lang="ko-KR" altLang="en-US" dirty="0"/>
              <a:t>조 </a:t>
            </a:r>
            <a:r>
              <a:rPr lang="en-US" altLang="ko-KR" dirty="0" err="1"/>
              <a:t>fAIce</a:t>
            </a:r>
            <a:r>
              <a:rPr lang="ko-KR" altLang="en-US" dirty="0"/>
              <a:t>팀의 발표를 </a:t>
            </a:r>
            <a:r>
              <a:rPr lang="ko-KR" altLang="en-US" dirty="0" err="1"/>
              <a:t>들어주셔서</a:t>
            </a:r>
            <a:r>
              <a:rPr lang="ko-KR" altLang="en-US" dirty="0"/>
              <a:t> 감사합니다</a:t>
            </a:r>
            <a:r>
              <a:rPr lang="en-US" altLang="ko-KR" dirty="0"/>
              <a:t>. </a:t>
            </a:r>
            <a:r>
              <a:rPr lang="ko-KR" altLang="en-US" dirty="0"/>
              <a:t>질문 </a:t>
            </a:r>
            <a:r>
              <a:rPr lang="ko-KR" altLang="en-US" dirty="0" err="1"/>
              <a:t>있으신가요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46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목차를 보면 개선사항</a:t>
            </a:r>
            <a:r>
              <a:rPr lang="en-US" altLang="ko-KR" dirty="0"/>
              <a:t>, </a:t>
            </a:r>
            <a:r>
              <a:rPr lang="ko-KR" altLang="en-US" dirty="0"/>
              <a:t>추후계획 순으로 발표하겠습니다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41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어떤 부분을 개선하였는지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930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기존에 저희는 테스트를 위해 임의로 관심 분야 항목을 </a:t>
            </a:r>
            <a:r>
              <a:rPr lang="en-US" altLang="ko-KR" dirty="0"/>
              <a:t>24</a:t>
            </a:r>
            <a:r>
              <a:rPr lang="ko-KR" altLang="en-US" dirty="0"/>
              <a:t>개만 설정을 </a:t>
            </a:r>
            <a:r>
              <a:rPr lang="ko-KR" altLang="en-US" dirty="0" err="1"/>
              <a:t>했었는데요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이번에는 통계청에서 </a:t>
            </a:r>
            <a:r>
              <a:rPr lang="ko-KR" altLang="en-US" dirty="0" err="1"/>
              <a:t>국민여가활동조사를</a:t>
            </a:r>
            <a:r>
              <a:rPr lang="ko-KR" altLang="en-US" dirty="0"/>
              <a:t> 위해 사용했던 항목을 참고하여 </a:t>
            </a:r>
            <a:r>
              <a:rPr lang="en-US" altLang="ko-KR" dirty="0"/>
              <a:t>145</a:t>
            </a:r>
            <a:r>
              <a:rPr lang="ko-KR" altLang="en-US" dirty="0"/>
              <a:t>개를 설정하였습니다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보고서는 작년 말에 통계청에서 국민을 대상으로 했던 설문조사 결과를 담고 있어 참고하게 되었습니다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757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또한 사용자가 </a:t>
            </a:r>
            <a:r>
              <a:rPr lang="en-US" altLang="ko-KR" dirty="0"/>
              <a:t>145</a:t>
            </a:r>
            <a:r>
              <a:rPr lang="ko-KR" altLang="en-US" dirty="0"/>
              <a:t>개 외에 다른 항목을 직접 입력하기를 원할 경우 기타 항목을 통해 입력하도록 변경하였습니다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특히 </a:t>
            </a:r>
            <a:r>
              <a:rPr lang="ko-KR" altLang="en-US" dirty="0" err="1"/>
              <a:t>자카드</a:t>
            </a:r>
            <a:r>
              <a:rPr lang="ko-KR" altLang="en-US" dirty="0"/>
              <a:t> 유사도 계산의 편의성을 위해 기존에는 </a:t>
            </a:r>
            <a:r>
              <a:rPr lang="en-US" altLang="ko-KR" dirty="0"/>
              <a:t>3</a:t>
            </a:r>
            <a:r>
              <a:rPr lang="ko-KR" altLang="en-US" dirty="0"/>
              <a:t>개를 무조건적으로 </a:t>
            </a:r>
            <a:r>
              <a:rPr lang="ko-KR" altLang="en-US" dirty="0" err="1"/>
              <a:t>입력받도록</a:t>
            </a:r>
            <a:r>
              <a:rPr lang="ko-KR" altLang="en-US" dirty="0"/>
              <a:t> 하였으나</a:t>
            </a:r>
            <a:r>
              <a:rPr lang="en-US" altLang="ko-KR" dirty="0"/>
              <a:t>, </a:t>
            </a:r>
            <a:r>
              <a:rPr lang="ko-KR" altLang="en-US" dirty="0"/>
              <a:t>이제는 최소 </a:t>
            </a:r>
            <a:r>
              <a:rPr lang="en-US" altLang="ko-KR" dirty="0"/>
              <a:t>1</a:t>
            </a:r>
            <a:r>
              <a:rPr lang="ko-KR" altLang="en-US" dirty="0"/>
              <a:t>개부터 최대 </a:t>
            </a:r>
            <a:r>
              <a:rPr lang="en-US" altLang="ko-KR" dirty="0"/>
              <a:t>10</a:t>
            </a:r>
            <a:r>
              <a:rPr lang="ko-KR" altLang="en-US" dirty="0"/>
              <a:t>개까지 입력할 수 있도록 변경하였습니다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280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/>
              <a:t>사용자마다 가변적인 항목 개수로 인해 관심분야가 너무 적어 합집합이 작아지는 경우에는 예기치 않게 과대평가가 되기도 하고 관심분야의 수가 너무 많으면 반대로 과소평가되는 문제가 생겼습니다</a:t>
            </a:r>
            <a:r>
              <a:rPr lang="en-US" altLang="ko-KR" sz="10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dirty="0"/>
              <a:t>그래서 저희는 기존 </a:t>
            </a:r>
            <a:r>
              <a:rPr lang="ko-KR" altLang="en-US" sz="1000" dirty="0" err="1"/>
              <a:t>자카드</a:t>
            </a:r>
            <a:r>
              <a:rPr lang="ko-KR" altLang="en-US" sz="1000" dirty="0"/>
              <a:t> 계산 방식이 적합하지 않다는 결론을 내렸습니다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그래서 저희는 자카드를 조금 변형 하였습니다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원래 분모에 두 집합의 합집합을 넣는 것에서 과대평가와 과소평가 문제를 보완하기위해 범위를 지정해서 그 범위를 벗어나면 값이 고정되게끔 만들었습니다</a:t>
            </a:r>
            <a:r>
              <a:rPr lang="en-US" altLang="ko-KR" sz="1000" dirty="0"/>
              <a:t>. </a:t>
            </a:r>
            <a:r>
              <a:rPr lang="ko-KR" altLang="en-US" sz="1000" dirty="0"/>
              <a:t>일단 저희는 임의로 값의 범위를 </a:t>
            </a:r>
            <a:r>
              <a:rPr lang="en-US" altLang="ko-KR" sz="1000" dirty="0"/>
              <a:t>2</a:t>
            </a:r>
            <a:r>
              <a:rPr lang="ko-KR" altLang="en-US" sz="1000" dirty="0"/>
              <a:t>에서 </a:t>
            </a:r>
            <a:r>
              <a:rPr lang="en-US" altLang="ko-KR" sz="1000" dirty="0"/>
              <a:t>6</a:t>
            </a:r>
            <a:r>
              <a:rPr lang="ko-KR" altLang="en-US" sz="1000" dirty="0"/>
              <a:t>으로 설정하였는데 그 이유는 미국의 한 기사에서 사람들에게 설문조사 해 본 결과 사람들의 평균 취미의 수는 </a:t>
            </a:r>
            <a:r>
              <a:rPr lang="en-US" altLang="ko-KR" sz="1000" dirty="0"/>
              <a:t>4</a:t>
            </a:r>
            <a:r>
              <a:rPr lang="ko-KR" altLang="en-US" sz="1000" dirty="0"/>
              <a:t>라는 결과가 나왔다고 합니다</a:t>
            </a:r>
            <a:r>
              <a:rPr lang="en-US" altLang="ko-KR" sz="1000" dirty="0"/>
              <a:t>. </a:t>
            </a:r>
            <a:r>
              <a:rPr lang="ko-KR" altLang="en-US" sz="1000" dirty="0"/>
              <a:t>추후에 사용자들이 입력한 관심분야의 수의 분포를 체크하여 범위를 조정할 생각입니다</a:t>
            </a:r>
            <a:r>
              <a:rPr lang="en-US" altLang="ko-KR" sz="100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5324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자카드에 이어 카테고리 분류 방식을 소개해드리겠습니다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앞서 저희가 </a:t>
            </a:r>
            <a:r>
              <a:rPr lang="en-US" altLang="ko-KR" dirty="0"/>
              <a:t>145</a:t>
            </a:r>
            <a:r>
              <a:rPr lang="ko-KR" altLang="en-US" dirty="0"/>
              <a:t>개의 항목을 통계청의 자료를 가지고 설정하였다고 말씀을 드렸는데요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해당 항목은 이미 앞서 참조하였다고 설명을 드렸던 문화체육관광부에서 분류한 카테고리를 그대로 사용하였습니다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이용해 거리 기반 유사도 방식으로 같은 카테고리에 있는 항목의 경우에 조금 더 우선순위를 두었습니다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765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카테고리 트리 분류방식을 설명해 드리자면 각 계층에서 나온 값을 앞에서부터 비교하다가 값이 달라지면 두 관심분야 간의 계산을 멈춥니다</a:t>
            </a:r>
            <a:r>
              <a:rPr lang="en-US" altLang="ko-KR" dirty="0"/>
              <a:t>. </a:t>
            </a:r>
            <a:r>
              <a:rPr lang="ko-KR" altLang="en-US" dirty="0"/>
              <a:t>그리고 관심분야 개수에 영향을 받지 않기 위해 비교 점수의 합산에서 비교 횟수로 나눠서 평균을 내줍니다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예시를 보시면 각각 </a:t>
            </a:r>
            <a:r>
              <a:rPr lang="en-US" altLang="ko-KR" dirty="0"/>
              <a:t>3</a:t>
            </a:r>
            <a:r>
              <a:rPr lang="ko-KR" altLang="en-US" dirty="0"/>
              <a:t>개의 관심분야가 있을 때 총 </a:t>
            </a:r>
            <a:r>
              <a:rPr lang="en-US" altLang="ko-KR" dirty="0"/>
              <a:t>9</a:t>
            </a:r>
            <a:r>
              <a:rPr lang="ko-KR" altLang="en-US" dirty="0"/>
              <a:t>번을 비교하기에 </a:t>
            </a:r>
            <a:r>
              <a:rPr lang="ko-KR" altLang="en-US" dirty="0" err="1"/>
              <a:t>적혀있는</a:t>
            </a:r>
            <a:r>
              <a:rPr lang="ko-KR" altLang="en-US" dirty="0"/>
              <a:t> 비교 점수의 합산에서 </a:t>
            </a:r>
            <a:r>
              <a:rPr lang="en-US" altLang="ko-KR" dirty="0"/>
              <a:t>9</a:t>
            </a:r>
            <a:r>
              <a:rPr lang="ko-KR" altLang="en-US" dirty="0"/>
              <a:t>를 나눠주게 됩니다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050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정량적 평가방식으로는 기존 프로젝트와 </a:t>
            </a:r>
            <a:r>
              <a:rPr lang="ko-KR" altLang="en-US" dirty="0" err="1"/>
              <a:t>비교하는게</a:t>
            </a:r>
            <a:r>
              <a:rPr lang="ko-KR" altLang="en-US" dirty="0"/>
              <a:t> 어렵다고 판단하여 </a:t>
            </a:r>
            <a:r>
              <a:rPr lang="ko-KR" altLang="en-US" dirty="0" err="1"/>
              <a:t>여러기관에서</a:t>
            </a:r>
            <a:r>
              <a:rPr lang="ko-KR" altLang="en-US" dirty="0"/>
              <a:t> 조사한 관심분야 설문조사를 바탕으로 데모 데이터를 만들어 시뮬레이션을 하여 매칭해서 나온 쌍의 분포를 그려서 어떻게 </a:t>
            </a:r>
            <a:r>
              <a:rPr lang="ko-KR" altLang="en-US" dirty="0" err="1"/>
              <a:t>분포되어있는지</a:t>
            </a:r>
            <a:r>
              <a:rPr lang="en-US" altLang="ko-KR" dirty="0"/>
              <a:t> </a:t>
            </a:r>
            <a:r>
              <a:rPr lang="ko-KR" altLang="en-US" dirty="0"/>
              <a:t>확인하려고 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C2278-7E1A-447F-B183-6DF65801A79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442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0D125-514E-4AD6-AB86-A7AF7521B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1FF618F-8700-423C-998A-718D6DDFDF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B5729D-FFC6-4391-BA68-533206E2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05A1-3A30-4AE2-B372-F07A2C693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9B86A3-4B08-44D0-B3B6-0D482D97D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02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B3C5E-0164-477F-8B57-EAA8EF13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50DF3D-B4DE-49E7-ABB1-A4873C9D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A48553-A626-44BE-9D39-B15D9105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2FA54-264F-4E2B-B31D-75C5EE7E4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0439BF-22F7-40B1-9965-967AB204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099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993419-A134-4CCC-9394-0A8AC6838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0DB258-D1ED-4077-B61A-D3F9913E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199B02-85AC-4765-8643-12B5A72D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92EFC-4EF1-412A-B8E1-0B5FEC1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C3B9A-D8A6-43D4-8A6F-347C55E6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360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43FE50-B922-4FB8-9B83-425EC014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417DE0-413E-45B7-AEDB-432A4679F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B68E09-5743-40FE-B46A-260DE087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57D19F-78D1-46A2-9656-D20C756C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2D229A-72CE-4BA4-8BF1-3E91B610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7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5F4E9-952E-4583-9D2D-8CEA76A24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1A4E2F-F598-4984-AB97-EBF02B7A0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CBAD9-099F-40E1-A98D-27F116C38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0C38F-0414-497D-B9D9-2E578800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A5B8C-B7D1-4DD8-88A1-52148C72F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08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0F169-B3D7-4887-8D07-DFF65A04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5CC02-6C39-4862-94DF-78BEDF590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877D20-A611-4D25-B2D2-C0C48BF3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85A5D-AE7C-4196-8A13-7E82A0A15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C05BB1-0101-4A26-B8A7-9F0169C1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0AD6D-8479-4814-B770-A2E75707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33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85653-53FE-42FC-A200-21BF5D7B2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AADEA-E4DB-498A-A013-AA52BCA85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304C2A-412C-4E1F-9829-3B66A8F16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71B5BD-023D-40BE-9F19-F609A7BD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13BA38-AB04-47BE-8F89-31AF08198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D73C62-C148-4606-8E1F-EB256FD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889D9E-2143-411B-9E18-BA81227D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53484E-2AA9-4BD1-820B-785CAADEC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34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2EAC34-8253-404C-BD85-9C9AA1A4E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4784CD-D830-4052-9314-657B91C79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438B5B-7634-4020-9A08-A935CE913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A3A0D2-ABC0-4CB0-A5C8-E0491296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646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84BF11-2A16-4E37-A45B-202DE123E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E4E6D3-B8F6-4C26-8D5A-74C6FA54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0DEDA6-E8C3-4C4E-A747-22B786B6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873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6C14A-104B-4B34-964E-AE54A60A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36B606-5833-4768-BA43-1587DA1B2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9930FA-F29F-4264-85C3-DE07FDFFE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E2960-679E-41E9-9C87-6F74645A3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57B8FE-9A2B-4847-8DE4-5CC3BF8C8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578650-3715-412E-B013-01A4BD25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7780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406D9E-DDD0-4E4F-B267-94EE1730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CFDD83-7AB9-45EF-BD4B-10D8CED77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568297-C5DC-45D3-B6C1-548C5F270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DCC51-B3DD-4065-A5EC-0A968560D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98755-BB30-4AB6-9F46-6575FB673BD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B07BAA-0178-40BA-A3A0-20683046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86C2B8-1E60-455F-A1E9-32D22771C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6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5A9DE4-7F47-4F1C-B8F3-3A8DA9BB9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9C9D24-1887-4A97-91F1-BDBB1D366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9B432-6355-4E57-A363-DB72D57C8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98755-BB30-4AB6-9F46-6575FB673BDA}" type="datetimeFigureOut">
              <a:rPr lang="ko-KR" altLang="en-US" smtClean="0"/>
              <a:t>2023-11-27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2720C-FE4E-4587-8CB5-FE3245331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2014EA-4DA6-4BC4-8FE7-92662365E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09614-3A26-41EB-B0A5-2C5183760D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2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363359AB-48DB-43C5-AD65-05D19A5FEE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1A460-6E77-4E24-A732-66EE990E501A}"/>
              </a:ext>
            </a:extLst>
          </p:cNvPr>
          <p:cNvSpPr txBox="1"/>
          <p:nvPr/>
        </p:nvSpPr>
        <p:spPr>
          <a:xfrm>
            <a:off x="292100" y="1727200"/>
            <a:ext cx="4009431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b="1" dirty="0">
                <a:solidFill>
                  <a:schemeClr val="bg1">
                    <a:lumMod val="75000"/>
                    <a:alpha val="50000"/>
                  </a:schemeClr>
                </a:solidFill>
              </a:rPr>
              <a:t>A</a:t>
            </a:r>
            <a:endParaRPr lang="ko-KR" altLang="en-US" sz="41300" b="1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FA6CCB07-8536-44AA-ADF2-AA4166BA655D}"/>
              </a:ext>
            </a:extLst>
          </p:cNvPr>
          <p:cNvSpPr/>
          <p:nvPr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E9EFE3B-D8DF-4B31-9361-6A1BBFC03D7E}"/>
              </a:ext>
            </a:extLst>
          </p:cNvPr>
          <p:cNvSpPr txBox="1"/>
          <p:nvPr/>
        </p:nvSpPr>
        <p:spPr>
          <a:xfrm>
            <a:off x="6571597" y="2761089"/>
            <a:ext cx="1588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err="1">
                <a:latin typeface="+mj-ea"/>
                <a:ea typeface="+mj-ea"/>
              </a:rPr>
              <a:t>fAIce</a:t>
            </a:r>
            <a:endParaRPr lang="ko-KR" altLang="en-US" sz="4800" b="1" spc="-300" dirty="0">
              <a:solidFill>
                <a:schemeClr val="tx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E1EBD7-5CA8-4EF0-8B11-7302496C6E77}"/>
              </a:ext>
            </a:extLst>
          </p:cNvPr>
          <p:cNvSpPr txBox="1"/>
          <p:nvPr/>
        </p:nvSpPr>
        <p:spPr>
          <a:xfrm>
            <a:off x="6611684" y="3581231"/>
            <a:ext cx="46105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/>
              <a:t>:</a:t>
            </a:r>
            <a:r>
              <a:rPr lang="ko-KR" altLang="en-US" sz="2400" dirty="0"/>
              <a:t>대학생 캠퍼스 네트워크 형성을 </a:t>
            </a:r>
            <a:endParaRPr lang="en-US" altLang="ko-KR" sz="2400" dirty="0"/>
          </a:p>
          <a:p>
            <a:pPr algn="l"/>
            <a:r>
              <a:rPr lang="en-US" altLang="ko-KR" sz="2400" dirty="0"/>
              <a:t> </a:t>
            </a:r>
            <a:r>
              <a:rPr lang="ko-KR" altLang="en-US" sz="2400" dirty="0"/>
              <a:t>위한 익명 매칭 서비스</a:t>
            </a:r>
            <a:endParaRPr lang="ko-KR" altLang="en-US" sz="2400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4" name="Date Placeholder 9">
            <a:extLst>
              <a:ext uri="{FF2B5EF4-FFF2-40B4-BE49-F238E27FC236}">
                <a16:creationId xmlns:a16="http://schemas.microsoft.com/office/drawing/2014/main" id="{BABC89A4-79C8-B027-F120-43C255AB3B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67309" y="6396336"/>
            <a:ext cx="2324691" cy="461664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공개</a:t>
            </a:r>
            <a:r>
              <a:rPr lang="en-US" altLang="ko-KR" dirty="0" err="1">
                <a:solidFill>
                  <a:schemeClr val="tx1"/>
                </a:solidFill>
                <a:latin typeface="+mn-ea"/>
              </a:rPr>
              <a:t>sw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 01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반 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7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조 </a:t>
            </a:r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>
              <a:spcAft>
                <a:spcPts val="600"/>
              </a:spcAft>
            </a:pPr>
            <a:r>
              <a:rPr lang="ko-KR" altLang="en-US" dirty="0">
                <a:solidFill>
                  <a:schemeClr val="tx1"/>
                </a:solidFill>
                <a:latin typeface="+mn-ea"/>
              </a:rPr>
              <a:t>박찬혁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+mn-ea"/>
              </a:rPr>
              <a:t>박상은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박은우</a:t>
            </a:r>
            <a:r>
              <a:rPr lang="en-US" altLang="ko-KR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+mn-ea"/>
              </a:rPr>
              <a:t>이주환</a:t>
            </a:r>
            <a:endParaRPr lang="en-US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263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EA1A7369-4A30-495C-A676-27466752F21A}"/>
              </a:ext>
            </a:extLst>
          </p:cNvPr>
          <p:cNvGrpSpPr/>
          <p:nvPr/>
        </p:nvGrpSpPr>
        <p:grpSpPr>
          <a:xfrm>
            <a:off x="-2" y="-10931"/>
            <a:ext cx="12192002" cy="6868933"/>
            <a:chOff x="-2" y="-10931"/>
            <a:chExt cx="12192002" cy="686893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2D4AEB4-632B-4BC3-9F91-2C3B3D1BC37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7" name="이등변 삼각형 16">
              <a:extLst>
                <a:ext uri="{FF2B5EF4-FFF2-40B4-BE49-F238E27FC236}">
                  <a16:creationId xmlns:a16="http://schemas.microsoft.com/office/drawing/2014/main" id="{CD49D7B5-8D29-46E0-B2F1-4E4633F6E08A}"/>
                </a:ext>
              </a:extLst>
            </p:cNvPr>
            <p:cNvSpPr/>
            <p:nvPr/>
          </p:nvSpPr>
          <p:spPr>
            <a:xfrm rot="5400000" flipV="1">
              <a:off x="-386466" y="375534"/>
              <a:ext cx="6868932" cy="6096003"/>
            </a:xfrm>
            <a:prstGeom prst="triangle">
              <a:avLst>
                <a:gd name="adj" fmla="val 50185"/>
              </a:avLst>
            </a:prstGeom>
            <a:solidFill>
              <a:srgbClr val="184D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이등변 삼각형 17">
              <a:extLst>
                <a:ext uri="{FF2B5EF4-FFF2-40B4-BE49-F238E27FC236}">
                  <a16:creationId xmlns:a16="http://schemas.microsoft.com/office/drawing/2014/main" id="{FB3F9809-22BB-4D7B-940B-53C663F1A9EA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08F107-2370-42E9-BCC7-494C0CE03F90}"/>
                </a:ext>
              </a:extLst>
            </p:cNvPr>
            <p:cNvSpPr/>
            <p:nvPr/>
          </p:nvSpPr>
          <p:spPr>
            <a:xfrm>
              <a:off x="6096000" y="-10931"/>
              <a:ext cx="6096000" cy="68689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4E0681D-A92E-4936-9948-3172D8471260}"/>
                </a:ext>
              </a:extLst>
            </p:cNvPr>
            <p:cNvGrpSpPr/>
            <p:nvPr/>
          </p:nvGrpSpPr>
          <p:grpSpPr>
            <a:xfrm>
              <a:off x="6626173" y="2535311"/>
              <a:ext cx="5035656" cy="1333100"/>
              <a:chOff x="6473773" y="2535311"/>
              <a:chExt cx="5035656" cy="133310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D6FE77-638B-4190-86C0-37CC840E2E15}"/>
                  </a:ext>
                </a:extLst>
              </p:cNvPr>
              <p:cNvSpPr txBox="1"/>
              <p:nvPr/>
            </p:nvSpPr>
            <p:spPr>
              <a:xfrm>
                <a:off x="6473773" y="3160525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추후 계획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FE0BC34-9601-404C-A20D-540793A2E3BF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ea typeface="나눔스퀘어 ExtraBold" panose="020B0600000101010101" pitchFamily="50" charset="-127"/>
                  </a:rPr>
                  <a:t>Part 2.</a:t>
                </a:r>
                <a:endParaRPr lang="ko-KR" altLang="en-US" sz="3200" b="1" dirty="0">
                  <a:solidFill>
                    <a:schemeClr val="bg1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DE34754-9802-47B6-94F3-52CC4BB04A76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259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추후</a:t>
            </a:r>
            <a:r>
              <a:rPr lang="en-US" altLang="ko-KR" sz="4800" spc="-300" dirty="0">
                <a:solidFill>
                  <a:schemeClr val="bg1"/>
                </a:solidFill>
              </a:rPr>
              <a:t> </a:t>
            </a:r>
            <a:r>
              <a:rPr lang="ko-KR" altLang="en-US" sz="4800" spc="-300" dirty="0">
                <a:solidFill>
                  <a:schemeClr val="bg1"/>
                </a:solidFill>
              </a:rPr>
              <a:t>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26060-F8A0-5146-3F93-28BB3F8E36C4}"/>
              </a:ext>
            </a:extLst>
          </p:cNvPr>
          <p:cNvSpPr txBox="1"/>
          <p:nvPr/>
        </p:nvSpPr>
        <p:spPr>
          <a:xfrm>
            <a:off x="833377" y="2015570"/>
            <a:ext cx="10525246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알고리즘 구현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유사도 알고리즘 구현</a:t>
            </a:r>
            <a:r>
              <a:rPr lang="en-US" altLang="ko-KR" dirty="0"/>
              <a:t>, </a:t>
            </a:r>
            <a:r>
              <a:rPr lang="ko-KR" altLang="en-US" dirty="0"/>
              <a:t>매칭 알고리즘 구현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E8F53-B074-E230-E1B0-D2B1763E64C2}"/>
              </a:ext>
            </a:extLst>
          </p:cNvPr>
          <p:cNvSpPr txBox="1"/>
          <p:nvPr/>
        </p:nvSpPr>
        <p:spPr>
          <a:xfrm>
            <a:off x="833377" y="3129978"/>
            <a:ext cx="10525246" cy="2221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UI </a:t>
            </a:r>
            <a:r>
              <a:rPr lang="ko-KR" altLang="en-US" dirty="0"/>
              <a:t>수정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매칭 화면 제작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베이스 수정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알고리즘에 맞게 테이블 수정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43075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649BF-F085-7747-ED99-2269F942CF95}"/>
              </a:ext>
            </a:extLst>
          </p:cNvPr>
          <p:cNvSpPr txBox="1"/>
          <p:nvPr/>
        </p:nvSpPr>
        <p:spPr>
          <a:xfrm>
            <a:off x="1524003" y="1999615"/>
            <a:ext cx="9144000" cy="2764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0946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88" y="0"/>
            <a:ext cx="4542312" cy="68580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0960AB-04BC-4B90-A57C-513D8F4B51F4}"/>
              </a:ext>
            </a:extLst>
          </p:cNvPr>
          <p:cNvGrpSpPr/>
          <p:nvPr/>
        </p:nvGrpSpPr>
        <p:grpSpPr>
          <a:xfrm>
            <a:off x="0" y="465220"/>
            <a:ext cx="7649688" cy="1203159"/>
            <a:chOff x="0" y="465220"/>
            <a:chExt cx="12192000" cy="12031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C2F3120-9862-4C3C-A605-489021D04389}"/>
                </a:ext>
              </a:extLst>
            </p:cNvPr>
            <p:cNvSpPr/>
            <p:nvPr/>
          </p:nvSpPr>
          <p:spPr>
            <a:xfrm>
              <a:off x="0" y="465220"/>
              <a:ext cx="12192000" cy="120315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216426C-457E-40A8-8AA4-C7936D4A1DDE}"/>
                </a:ext>
              </a:extLst>
            </p:cNvPr>
            <p:cNvSpPr txBox="1"/>
            <p:nvPr/>
          </p:nvSpPr>
          <p:spPr>
            <a:xfrm>
              <a:off x="1331496" y="636855"/>
              <a:ext cx="28619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Index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CCBA1550-8503-4C0F-A249-C80423AC1EEC}"/>
              </a:ext>
            </a:extLst>
          </p:cNvPr>
          <p:cNvGrpSpPr/>
          <p:nvPr/>
        </p:nvGrpSpPr>
        <p:grpSpPr>
          <a:xfrm>
            <a:off x="835428" y="2785282"/>
            <a:ext cx="6087132" cy="758353"/>
            <a:chOff x="1088192" y="2426368"/>
            <a:chExt cx="6087132" cy="83418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2C43422-DCBB-426B-9D4F-DC0BE9237952}"/>
                </a:ext>
              </a:extLst>
            </p:cNvPr>
            <p:cNvSpPr/>
            <p:nvPr/>
          </p:nvSpPr>
          <p:spPr>
            <a:xfrm>
              <a:off x="1088192" y="2426368"/>
              <a:ext cx="834188" cy="834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D5652E9-F3A7-43D7-B881-3A249DB1D8B6}"/>
                </a:ext>
              </a:extLst>
            </p:cNvPr>
            <p:cNvSpPr txBox="1"/>
            <p:nvPr/>
          </p:nvSpPr>
          <p:spPr>
            <a:xfrm>
              <a:off x="1241431" y="2426368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1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12F7CD5-7DFE-4C49-978B-5E7D6411A371}"/>
                </a:ext>
              </a:extLst>
            </p:cNvPr>
            <p:cNvSpPr txBox="1"/>
            <p:nvPr/>
          </p:nvSpPr>
          <p:spPr>
            <a:xfrm>
              <a:off x="2387595" y="2518701"/>
              <a:ext cx="4787729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/>
                <a:t>개선 사항</a:t>
              </a:r>
              <a:endParaRPr lang="ko-KR" altLang="en-US" sz="3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9E41213-2ADE-4B46-B0E8-259E0947FD84}"/>
              </a:ext>
            </a:extLst>
          </p:cNvPr>
          <p:cNvGrpSpPr/>
          <p:nvPr/>
        </p:nvGrpSpPr>
        <p:grpSpPr>
          <a:xfrm>
            <a:off x="835427" y="4470852"/>
            <a:ext cx="6087133" cy="758353"/>
            <a:chOff x="1088192" y="2426368"/>
            <a:chExt cx="6087133" cy="834188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BD7FA61-7E07-4D59-AA4B-A42149DE4736}"/>
                </a:ext>
              </a:extLst>
            </p:cNvPr>
            <p:cNvSpPr/>
            <p:nvPr/>
          </p:nvSpPr>
          <p:spPr>
            <a:xfrm>
              <a:off x="1088192" y="2426368"/>
              <a:ext cx="834188" cy="8341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592AD74-0B08-4850-975A-F126E87D29C2}"/>
                </a:ext>
              </a:extLst>
            </p:cNvPr>
            <p:cNvSpPr txBox="1"/>
            <p:nvPr/>
          </p:nvSpPr>
          <p:spPr>
            <a:xfrm>
              <a:off x="1241431" y="2426368"/>
              <a:ext cx="5277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b="1" dirty="0">
                  <a:solidFill>
                    <a:schemeClr val="tx2">
                      <a:lumMod val="50000"/>
                    </a:schemeClr>
                  </a:solidFill>
                </a:rPr>
                <a:t>2</a:t>
              </a:r>
              <a:endParaRPr lang="ko-KR" altLang="en-US" sz="4800" b="1" dirty="0">
                <a:solidFill>
                  <a:schemeClr val="tx2">
                    <a:lumMod val="50000"/>
                  </a:schemeClr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2B29A44-90C9-4416-B007-9489C267FACB}"/>
                </a:ext>
              </a:extLst>
            </p:cNvPr>
            <p:cNvSpPr txBox="1"/>
            <p:nvPr/>
          </p:nvSpPr>
          <p:spPr>
            <a:xfrm>
              <a:off x="2387596" y="2518701"/>
              <a:ext cx="4787729" cy="710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>
                  <a:solidFill>
                    <a:schemeClr val="bg2">
                      <a:lumMod val="25000"/>
                    </a:schemeClr>
                  </a:solidFill>
                </a:rPr>
                <a:t>추후 계획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321D4C2-8047-214A-C620-014FD010B97E}"/>
              </a:ext>
            </a:extLst>
          </p:cNvPr>
          <p:cNvSpPr txBox="1"/>
          <p:nvPr/>
        </p:nvSpPr>
        <p:spPr>
          <a:xfrm>
            <a:off x="2134831" y="3512399"/>
            <a:ext cx="376948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입력방식 변경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유사도 알고리즘 개선</a:t>
            </a:r>
            <a:endParaRPr lang="en-US" altLang="ko-KR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500" dirty="0"/>
              <a:t>정량적 평가방식 수정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167942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3E123ECD-50A9-47CD-A954-5B93ACEC31F1}"/>
              </a:ext>
            </a:extLst>
          </p:cNvPr>
          <p:cNvGrpSpPr/>
          <p:nvPr/>
        </p:nvGrpSpPr>
        <p:grpSpPr>
          <a:xfrm>
            <a:off x="-2" y="-10931"/>
            <a:ext cx="12192002" cy="6868933"/>
            <a:chOff x="-2" y="-10931"/>
            <a:chExt cx="12192002" cy="6868933"/>
          </a:xfrm>
        </p:grpSpPr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265DF37-E042-4E0E-8145-DF2831F7A8B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>
                <a:lumMod val="40000"/>
                <a:lumOff val="6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07" name="이등변 삼각형 106">
              <a:extLst>
                <a:ext uri="{FF2B5EF4-FFF2-40B4-BE49-F238E27FC236}">
                  <a16:creationId xmlns:a16="http://schemas.microsoft.com/office/drawing/2014/main" id="{A39E460E-FB92-40B2-8259-5C5554FC4D3E}"/>
                </a:ext>
              </a:extLst>
            </p:cNvPr>
            <p:cNvSpPr/>
            <p:nvPr/>
          </p:nvSpPr>
          <p:spPr>
            <a:xfrm rot="5400000" flipV="1">
              <a:off x="-386466" y="375534"/>
              <a:ext cx="6868932" cy="6096003"/>
            </a:xfrm>
            <a:prstGeom prst="triangle">
              <a:avLst>
                <a:gd name="adj" fmla="val 50185"/>
              </a:avLst>
            </a:prstGeom>
            <a:solidFill>
              <a:srgbClr val="184D65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1" name="이등변 삼각형 80">
              <a:extLst>
                <a:ext uri="{FF2B5EF4-FFF2-40B4-BE49-F238E27FC236}">
                  <a16:creationId xmlns:a16="http://schemas.microsoft.com/office/drawing/2014/main" id="{D443AF3E-4CC5-4DFE-8866-36F72611CD8A}"/>
                </a:ext>
              </a:extLst>
            </p:cNvPr>
            <p:cNvSpPr/>
            <p:nvPr/>
          </p:nvSpPr>
          <p:spPr>
            <a:xfrm rot="5400000">
              <a:off x="-436886" y="698499"/>
              <a:ext cx="6334769" cy="5461000"/>
            </a:xfrm>
            <a:prstGeom prst="triangl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9900BF35-88B1-489A-9BA7-4409AA2777E2}"/>
                </a:ext>
              </a:extLst>
            </p:cNvPr>
            <p:cNvSpPr/>
            <p:nvPr/>
          </p:nvSpPr>
          <p:spPr>
            <a:xfrm>
              <a:off x="6096000" y="-10931"/>
              <a:ext cx="6096000" cy="686893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0960ED75-C30C-4EF7-8F23-ABE475F25384}"/>
                </a:ext>
              </a:extLst>
            </p:cNvPr>
            <p:cNvGrpSpPr/>
            <p:nvPr/>
          </p:nvGrpSpPr>
          <p:grpSpPr>
            <a:xfrm>
              <a:off x="6626173" y="2535311"/>
              <a:ext cx="5035656" cy="1333100"/>
              <a:chOff x="6473773" y="2535311"/>
              <a:chExt cx="5035656" cy="1333100"/>
            </a:xfrm>
          </p:grpSpPr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9CD6340-4140-4C85-B813-981C8DDD2AA0}"/>
                  </a:ext>
                </a:extLst>
              </p:cNvPr>
              <p:cNvSpPr txBox="1"/>
              <p:nvPr/>
            </p:nvSpPr>
            <p:spPr>
              <a:xfrm>
                <a:off x="6473773" y="3160525"/>
                <a:ext cx="503565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40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개선</a:t>
                </a:r>
                <a:r>
                  <a:rPr lang="en-US" altLang="ko-KR" sz="40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:r>
                  <a:rPr lang="ko-KR" altLang="en-US" sz="4000" b="1" dirty="0">
                    <a:solidFill>
                      <a:schemeClr val="bg1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사항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9889393A-6FF5-449B-94B3-60E826D9B4F6}"/>
                  </a:ext>
                </a:extLst>
              </p:cNvPr>
              <p:cNvSpPr txBox="1"/>
              <p:nvPr/>
            </p:nvSpPr>
            <p:spPr>
              <a:xfrm>
                <a:off x="6473773" y="2535311"/>
                <a:ext cx="503565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200" b="1" dirty="0">
                    <a:solidFill>
                      <a:schemeClr val="bg1"/>
                    </a:solidFill>
                    <a:ea typeface="나눔스퀘어 ExtraBold" panose="020B0600000101010101" pitchFamily="50" charset="-127"/>
                  </a:rPr>
                  <a:t>Part 1.</a:t>
                </a:r>
                <a:endParaRPr lang="ko-KR" altLang="en-US" sz="3200" b="1" dirty="0">
                  <a:solidFill>
                    <a:schemeClr val="bg1"/>
                  </a:solidFill>
                  <a:ea typeface="나눔스퀘어 ExtraBold" panose="020B0600000101010101" pitchFamily="50" charset="-127"/>
                </a:endParaRPr>
              </a:p>
            </p:txBody>
          </p:sp>
        </p:grp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0BB95ACB-8F73-400C-8C3D-A7654DC5E89C}"/>
                </a:ext>
              </a:extLst>
            </p:cNvPr>
            <p:cNvCxnSpPr>
              <a:cxnSpLocks/>
            </p:cNvCxnSpPr>
            <p:nvPr/>
          </p:nvCxnSpPr>
          <p:spPr>
            <a:xfrm>
              <a:off x="6654800" y="2349500"/>
              <a:ext cx="5537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98687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개선 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E33B8-B353-C163-671B-EAFB2EA444DE}"/>
              </a:ext>
            </a:extLst>
          </p:cNvPr>
          <p:cNvSpPr txBox="1"/>
          <p:nvPr/>
        </p:nvSpPr>
        <p:spPr>
          <a:xfrm>
            <a:off x="856527" y="1679339"/>
            <a:ext cx="52394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관심분야 항목 개선</a:t>
            </a:r>
            <a:endParaRPr lang="en-US" altLang="ko-KR" sz="2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기존 </a:t>
            </a:r>
            <a:r>
              <a:rPr lang="en-US" altLang="ko-KR" dirty="0"/>
              <a:t>24</a:t>
            </a:r>
            <a:r>
              <a:rPr lang="ko-KR" altLang="en-US" dirty="0"/>
              <a:t>개의 항목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기타 항목을 포함한 </a:t>
            </a:r>
            <a:r>
              <a:rPr lang="en-US" altLang="ko-KR" dirty="0"/>
              <a:t>145</a:t>
            </a:r>
            <a:r>
              <a:rPr lang="ko-KR" altLang="en-US" dirty="0"/>
              <a:t>개의 항목 변경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2C0589-5DD7-FE12-7496-8CC8980C6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317" y="1596964"/>
            <a:ext cx="3505226" cy="461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96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개선 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E33B8-B353-C163-671B-EAFB2EA444DE}"/>
              </a:ext>
            </a:extLst>
          </p:cNvPr>
          <p:cNvSpPr txBox="1"/>
          <p:nvPr/>
        </p:nvSpPr>
        <p:spPr>
          <a:xfrm>
            <a:off x="856527" y="1679339"/>
            <a:ext cx="5239473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입력방식 변경</a:t>
            </a:r>
            <a:endParaRPr lang="en-US" altLang="ko-KR" sz="24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제공한 관심분야 말고도 추가로 사용자가 관심분야를 입력할 수 있게 변경</a:t>
            </a:r>
            <a:r>
              <a:rPr lang="en-US" altLang="ko-KR" dirty="0"/>
              <a:t>.</a:t>
            </a:r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개만 입력할 수 있었지만 </a:t>
            </a:r>
            <a:r>
              <a:rPr lang="en-US" altLang="ko-KR" dirty="0"/>
              <a:t>1~10</a:t>
            </a:r>
            <a:r>
              <a:rPr lang="ko-KR" altLang="en-US" dirty="0"/>
              <a:t>개를 입력할 수 있게 변경</a:t>
            </a:r>
            <a:r>
              <a:rPr lang="en-US" altLang="ko-KR" dirty="0"/>
              <a:t>.</a:t>
            </a: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955BAE-8DBA-E4B2-4F3A-290C4C3B9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338" y="4043923"/>
            <a:ext cx="4830259" cy="24651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C5A2650-716B-1E9F-8BEB-498FAD118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338" y="1872446"/>
            <a:ext cx="4830259" cy="185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38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개선 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E33B8-B353-C163-671B-EAFB2EA444DE}"/>
              </a:ext>
            </a:extLst>
          </p:cNvPr>
          <p:cNvSpPr txBox="1"/>
          <p:nvPr/>
        </p:nvSpPr>
        <p:spPr>
          <a:xfrm>
            <a:off x="856527" y="1679339"/>
            <a:ext cx="5239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유사도 알고리즘 개선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자카드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카테고리 분류 방식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변형 </a:t>
            </a:r>
            <a:r>
              <a:rPr lang="ko-KR" altLang="en-US" dirty="0" err="1">
                <a:sym typeface="Wingdings" panose="05000000000000000000" pitchFamily="2" charset="2"/>
              </a:rPr>
              <a:t>자카드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ko-KR" altLang="en-US" dirty="0">
                <a:sym typeface="Wingdings" panose="05000000000000000000" pitchFamily="2" charset="2"/>
              </a:rPr>
              <a:t>카테고리 트리 분류 방식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E7D315-288A-65FC-2859-221F564C76BF}"/>
              </a:ext>
            </a:extLst>
          </p:cNvPr>
          <p:cNvSpPr txBox="1"/>
          <p:nvPr/>
        </p:nvSpPr>
        <p:spPr>
          <a:xfrm>
            <a:off x="856526" y="3550792"/>
            <a:ext cx="5239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합집합의 수에 따라 과소평가되거나 과대평가되는 것을 방지하고자 범위를 지정하여 그 범위 내에서만 변하도록 설정</a:t>
            </a:r>
            <a:r>
              <a:rPr lang="en-US" altLang="ko-KR" dirty="0"/>
              <a:t>. (range(|P1 U P2|))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임의로 </a:t>
            </a:r>
            <a:r>
              <a:rPr lang="en-US" altLang="ko-KR" dirty="0"/>
              <a:t>2~6</a:t>
            </a:r>
            <a:r>
              <a:rPr lang="ko-KR" altLang="en-US" dirty="0"/>
              <a:t>로 설정 중</a:t>
            </a:r>
            <a:r>
              <a:rPr lang="en-US" altLang="ko-KR" dirty="0"/>
              <a:t>. </a:t>
            </a:r>
            <a:r>
              <a:rPr lang="ko-KR" altLang="en-US" dirty="0"/>
              <a:t>나중에 사용자가 입력한 수를 체크해서 범위를 조정할 예정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23B7B96-2AA6-1071-D710-BDA1D4E2E8FF}"/>
              </a:ext>
            </a:extLst>
          </p:cNvPr>
          <p:cNvGrpSpPr/>
          <p:nvPr/>
        </p:nvGrpSpPr>
        <p:grpSpPr>
          <a:xfrm>
            <a:off x="6472657" y="2301899"/>
            <a:ext cx="4862814" cy="1709536"/>
            <a:chOff x="6515099" y="2677269"/>
            <a:chExt cx="4116296" cy="1057275"/>
          </a:xfrm>
        </p:grpSpPr>
        <p:sp>
          <p:nvSpPr>
            <p:cNvPr id="9" name="화살표: 오른쪽 8">
              <a:extLst>
                <a:ext uri="{FF2B5EF4-FFF2-40B4-BE49-F238E27FC236}">
                  <a16:creationId xmlns:a16="http://schemas.microsoft.com/office/drawing/2014/main" id="{CB3528AB-8DC4-0462-FF42-755659D29D85}"/>
                </a:ext>
              </a:extLst>
            </p:cNvPr>
            <p:cNvSpPr/>
            <p:nvPr/>
          </p:nvSpPr>
          <p:spPr>
            <a:xfrm>
              <a:off x="7903066" y="3012178"/>
              <a:ext cx="689979" cy="334355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778D588-1488-B31E-521C-271775176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3045" y="2677269"/>
              <a:ext cx="2038350" cy="105727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6CD5A9B-814C-3057-095C-C12DA623A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5099" y="2743943"/>
              <a:ext cx="1200150" cy="923925"/>
            </a:xfrm>
            <a:prstGeom prst="rect">
              <a:avLst/>
            </a:prstGeom>
          </p:spPr>
        </p:pic>
      </p:grpSp>
      <p:pic>
        <p:nvPicPr>
          <p:cNvPr id="18" name="그림 17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E20DD336-C07C-1238-1AA0-A633F5CDF3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593" y="4171606"/>
            <a:ext cx="5125880" cy="8436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3F189EB-67E8-C1DF-3167-7D0FAC6A4BA6}"/>
              </a:ext>
            </a:extLst>
          </p:cNvPr>
          <p:cNvSpPr txBox="1"/>
          <p:nvPr/>
        </p:nvSpPr>
        <p:spPr>
          <a:xfrm>
            <a:off x="6209592" y="5153841"/>
            <a:ext cx="51258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기사 요약</a:t>
            </a:r>
            <a:r>
              <a:rPr lang="en-US" altLang="ko-KR" dirty="0"/>
              <a:t>: </a:t>
            </a:r>
            <a:r>
              <a:rPr lang="ko-KR" altLang="en-US" dirty="0"/>
              <a:t>설문조사 결과 사람들의 평균 취미의 수는 </a:t>
            </a:r>
            <a:r>
              <a:rPr lang="en-US" altLang="ko-KR" dirty="0"/>
              <a:t>4</a:t>
            </a:r>
            <a:r>
              <a:rPr lang="ko-KR" altLang="en-US" dirty="0"/>
              <a:t>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출처자료</a:t>
            </a:r>
            <a:r>
              <a:rPr lang="en-US" altLang="ko-KR" dirty="0"/>
              <a:t>: </a:t>
            </a:r>
            <a:r>
              <a:rPr lang="en-US" altLang="ko-KR" b="1" i="0" dirty="0">
                <a:effectLst/>
                <a:latin typeface="-apple-system"/>
              </a:rPr>
              <a:t>How Many Hobbies Does the Average Person Have? </a:t>
            </a:r>
          </a:p>
        </p:txBody>
      </p:sp>
    </p:spTree>
    <p:extLst>
      <p:ext uri="{BB962C8B-B14F-4D97-AF65-F5344CB8AC3E}">
        <p14:creationId xmlns:p14="http://schemas.microsoft.com/office/powerpoint/2010/main" val="21335341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개선 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E33B8-B353-C163-671B-EAFB2EA444DE}"/>
              </a:ext>
            </a:extLst>
          </p:cNvPr>
          <p:cNvSpPr txBox="1"/>
          <p:nvPr/>
        </p:nvSpPr>
        <p:spPr>
          <a:xfrm>
            <a:off x="856527" y="1679339"/>
            <a:ext cx="5239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유사도 알고리즘 개선</a:t>
            </a:r>
            <a:endParaRPr lang="en-US" altLang="ko-KR" sz="1800" dirty="0"/>
          </a:p>
          <a:p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자카드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카테고리 분류 방식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변형 </a:t>
            </a:r>
            <a:r>
              <a:rPr lang="ko-KR" altLang="en-US" dirty="0" err="1">
                <a:sym typeface="Wingdings" panose="05000000000000000000" pitchFamily="2" charset="2"/>
              </a:rPr>
              <a:t>자카드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ko-KR" altLang="en-US" dirty="0">
                <a:sym typeface="Wingdings" panose="05000000000000000000" pitchFamily="2" charset="2"/>
              </a:rPr>
              <a:t>카테고리 트리 분류 방식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0DD03-287A-D6FF-2494-87362EBB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9339"/>
            <a:ext cx="5432385" cy="3743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C45743-8046-C301-1A8B-7B72A89F5F9F}"/>
              </a:ext>
            </a:extLst>
          </p:cNvPr>
          <p:cNvSpPr txBox="1"/>
          <p:nvPr/>
        </p:nvSpPr>
        <p:spPr>
          <a:xfrm>
            <a:off x="6528122" y="5544273"/>
            <a:ext cx="526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: 『</a:t>
            </a:r>
            <a:r>
              <a:rPr lang="ko-KR" altLang="en-US" dirty="0" err="1"/>
              <a:t>국민여가활동조사</a:t>
            </a:r>
            <a:r>
              <a:rPr lang="en-US" altLang="ko-KR" dirty="0"/>
              <a:t>』 </a:t>
            </a:r>
            <a:r>
              <a:rPr lang="ko-KR" altLang="en-US" dirty="0"/>
              <a:t>통계정보보고서</a:t>
            </a:r>
            <a:r>
              <a:rPr lang="en-US" altLang="ko-KR" dirty="0"/>
              <a:t>- </a:t>
            </a:r>
            <a:r>
              <a:rPr lang="ko-KR" altLang="en-US" dirty="0"/>
              <a:t>문화체육관광부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E071C-5D51-F747-543B-00DC487539E6}"/>
              </a:ext>
            </a:extLst>
          </p:cNvPr>
          <p:cNvSpPr txBox="1"/>
          <p:nvPr/>
        </p:nvSpPr>
        <p:spPr>
          <a:xfrm>
            <a:off x="856527" y="3551221"/>
            <a:ext cx="52394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문화체육관광부에서 관심분야를 분류한 기준에 따라 관심분야를 </a:t>
            </a:r>
            <a:r>
              <a:rPr lang="en-US" altLang="ko-KR" dirty="0"/>
              <a:t>3</a:t>
            </a:r>
            <a:r>
              <a:rPr lang="ko-KR" altLang="en-US" dirty="0"/>
              <a:t>계층으로 나눔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계층</a:t>
            </a:r>
            <a:r>
              <a:rPr lang="en-US" altLang="ko-KR" dirty="0"/>
              <a:t>: </a:t>
            </a:r>
            <a:r>
              <a:rPr lang="ko-KR" altLang="en-US" dirty="0"/>
              <a:t>카테고리 분류</a:t>
            </a:r>
            <a:r>
              <a:rPr lang="en-US" altLang="ko-KR" dirty="0"/>
              <a:t>(ex. </a:t>
            </a:r>
            <a:r>
              <a:rPr lang="ko-KR" altLang="en-US" dirty="0"/>
              <a:t>스포츠</a:t>
            </a:r>
            <a:r>
              <a:rPr lang="en-US" altLang="ko-KR" dirty="0"/>
              <a:t>, </a:t>
            </a:r>
            <a:r>
              <a:rPr lang="ko-KR" altLang="en-US" dirty="0"/>
              <a:t>문화예술</a:t>
            </a:r>
            <a:r>
              <a:rPr lang="en-US" altLang="ko-KR" dirty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계층</a:t>
            </a:r>
            <a:r>
              <a:rPr lang="en-US" altLang="ko-KR" dirty="0"/>
              <a:t>: </a:t>
            </a:r>
            <a:r>
              <a:rPr lang="ko-KR" altLang="en-US" dirty="0"/>
              <a:t>관심분야 분류</a:t>
            </a:r>
            <a:r>
              <a:rPr lang="en-US" altLang="ko-KR" dirty="0"/>
              <a:t>(ex. </a:t>
            </a:r>
            <a:r>
              <a:rPr lang="ko-KR" altLang="en-US" dirty="0"/>
              <a:t>축구</a:t>
            </a:r>
            <a:r>
              <a:rPr lang="en-US" altLang="ko-KR" dirty="0"/>
              <a:t>, </a:t>
            </a:r>
            <a:r>
              <a:rPr lang="ko-KR" altLang="en-US" dirty="0"/>
              <a:t>야구</a:t>
            </a:r>
            <a:r>
              <a:rPr lang="en-US" altLang="ko-KR" dirty="0"/>
              <a:t>, </a:t>
            </a:r>
            <a:r>
              <a:rPr lang="ko-KR" altLang="en-US" dirty="0"/>
              <a:t>농구</a:t>
            </a:r>
            <a:r>
              <a:rPr lang="en-US" altLang="ko-KR" dirty="0"/>
              <a:t>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계층</a:t>
            </a:r>
            <a:r>
              <a:rPr lang="en-US" altLang="ko-KR" dirty="0"/>
              <a:t>: </a:t>
            </a:r>
            <a:r>
              <a:rPr lang="ko-KR" altLang="en-US" dirty="0"/>
              <a:t>특징 분류</a:t>
            </a:r>
            <a:r>
              <a:rPr lang="en-US" altLang="ko-KR" dirty="0"/>
              <a:t>(ex. </a:t>
            </a:r>
            <a:r>
              <a:rPr lang="ko-KR" altLang="en-US" dirty="0"/>
              <a:t>축구하기</a:t>
            </a:r>
            <a:r>
              <a:rPr lang="en-US" altLang="ko-KR" dirty="0"/>
              <a:t>, </a:t>
            </a:r>
            <a:r>
              <a:rPr lang="ko-KR" altLang="en-US" dirty="0"/>
              <a:t>축구관람하기</a:t>
            </a:r>
            <a:r>
              <a:rPr lang="en-US" altLang="ko-KR" dirty="0"/>
              <a:t>,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914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개선 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E33B8-B353-C163-671B-EAFB2EA444DE}"/>
              </a:ext>
            </a:extLst>
          </p:cNvPr>
          <p:cNvSpPr txBox="1"/>
          <p:nvPr/>
        </p:nvSpPr>
        <p:spPr>
          <a:xfrm>
            <a:off x="856527" y="1679339"/>
            <a:ext cx="52394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dirty="0"/>
              <a:t>유사도 알고리즘 개선</a:t>
            </a:r>
            <a:endParaRPr lang="en-US" altLang="ko-KR" sz="1800" dirty="0"/>
          </a:p>
          <a:p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자카드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카테고리 분류 방식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변형 </a:t>
            </a:r>
            <a:r>
              <a:rPr lang="ko-KR" altLang="en-US" dirty="0" err="1">
                <a:sym typeface="Wingdings" panose="05000000000000000000" pitchFamily="2" charset="2"/>
              </a:rPr>
              <a:t>자카드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+ </a:t>
            </a:r>
            <a:r>
              <a:rPr lang="ko-KR" altLang="en-US" dirty="0">
                <a:sym typeface="Wingdings" panose="05000000000000000000" pitchFamily="2" charset="2"/>
              </a:rPr>
              <a:t>카테고리 트리 분류 방식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0DD03-287A-D6FF-2494-87362EBB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79339"/>
            <a:ext cx="5432385" cy="37437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C45743-8046-C301-1A8B-7B72A89F5F9F}"/>
              </a:ext>
            </a:extLst>
          </p:cNvPr>
          <p:cNvSpPr txBox="1"/>
          <p:nvPr/>
        </p:nvSpPr>
        <p:spPr>
          <a:xfrm>
            <a:off x="6528122" y="5544273"/>
            <a:ext cx="526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참고자료</a:t>
            </a:r>
            <a:r>
              <a:rPr lang="en-US" altLang="ko-KR" dirty="0"/>
              <a:t>: 『</a:t>
            </a:r>
            <a:r>
              <a:rPr lang="ko-KR" altLang="en-US" dirty="0" err="1"/>
              <a:t>국민여가활동조사</a:t>
            </a:r>
            <a:r>
              <a:rPr lang="en-US" altLang="ko-KR" dirty="0"/>
              <a:t>』 </a:t>
            </a:r>
            <a:r>
              <a:rPr lang="ko-KR" altLang="en-US" dirty="0"/>
              <a:t>통계정보보고서</a:t>
            </a:r>
            <a:r>
              <a:rPr lang="en-US" altLang="ko-KR" dirty="0"/>
              <a:t>- </a:t>
            </a:r>
            <a:r>
              <a:rPr lang="ko-KR" altLang="en-US" dirty="0"/>
              <a:t>문화체육관광부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9E071C-5D51-F747-543B-00DC487539E6}"/>
              </a:ext>
            </a:extLst>
          </p:cNvPr>
          <p:cNvSpPr txBox="1"/>
          <p:nvPr/>
        </p:nvSpPr>
        <p:spPr>
          <a:xfrm>
            <a:off x="856526" y="3344116"/>
            <a:ext cx="52394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각 계층에서 나온 값을 앞부터 비교해서 유사도를 구함</a:t>
            </a:r>
            <a:r>
              <a:rPr lang="en-US" altLang="ko-KR" dirty="0"/>
              <a:t>.(ex.</a:t>
            </a:r>
            <a:r>
              <a:rPr lang="ko-KR" altLang="en-US" dirty="0"/>
              <a:t> 축구하기</a:t>
            </a:r>
            <a:r>
              <a:rPr lang="en-US" altLang="ko-KR" dirty="0"/>
              <a:t>: 000, </a:t>
            </a:r>
            <a:r>
              <a:rPr lang="ko-KR" altLang="en-US" dirty="0"/>
              <a:t>축구관람</a:t>
            </a:r>
            <a:r>
              <a:rPr lang="en-US" altLang="ko-KR" dirty="0"/>
              <a:t>: 001, </a:t>
            </a:r>
            <a:r>
              <a:rPr lang="ko-KR" altLang="en-US" dirty="0"/>
              <a:t>야구하기</a:t>
            </a:r>
            <a:r>
              <a:rPr lang="en-US" altLang="ko-KR" dirty="0"/>
              <a:t>: 010)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비교하다 달라지면 계산을 멈춘다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Ex. </a:t>
            </a:r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3C5E927D-9749-8DA3-D335-8A4A324290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9685452"/>
              </p:ext>
            </p:extLst>
          </p:nvPr>
        </p:nvGraphicFramePr>
        <p:xfrm>
          <a:off x="1729580" y="5026479"/>
          <a:ext cx="449869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4673">
                  <a:extLst>
                    <a:ext uri="{9D8B030D-6E8A-4147-A177-3AD203B41FA5}">
                      <a16:colId xmlns:a16="http://schemas.microsoft.com/office/drawing/2014/main" val="1008657534"/>
                    </a:ext>
                  </a:extLst>
                </a:gridCol>
                <a:gridCol w="1124673">
                  <a:extLst>
                    <a:ext uri="{9D8B030D-6E8A-4147-A177-3AD203B41FA5}">
                      <a16:colId xmlns:a16="http://schemas.microsoft.com/office/drawing/2014/main" val="1425616507"/>
                    </a:ext>
                  </a:extLst>
                </a:gridCol>
                <a:gridCol w="1124673">
                  <a:extLst>
                    <a:ext uri="{9D8B030D-6E8A-4147-A177-3AD203B41FA5}">
                      <a16:colId xmlns:a16="http://schemas.microsoft.com/office/drawing/2014/main" val="4154527358"/>
                    </a:ext>
                  </a:extLst>
                </a:gridCol>
                <a:gridCol w="1124673">
                  <a:extLst>
                    <a:ext uri="{9D8B030D-6E8A-4147-A177-3AD203B41FA5}">
                      <a16:colId xmlns:a16="http://schemas.microsoft.com/office/drawing/2014/main" val="3867306409"/>
                    </a:ext>
                  </a:extLst>
                </a:gridCol>
              </a:tblGrid>
              <a:tr h="2975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유사도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축구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축구관람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음악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152910"/>
                  </a:ext>
                </a:extLst>
              </a:tr>
              <a:tr h="282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축구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796435"/>
                  </a:ext>
                </a:extLst>
              </a:tr>
              <a:tr h="29759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축구관람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568549"/>
                  </a:ext>
                </a:extLst>
              </a:tr>
              <a:tr h="282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야구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209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646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0" y="0"/>
            <a:ext cx="12192000" cy="12457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9D70D-C41A-469B-B326-544208126792}"/>
              </a:ext>
            </a:extLst>
          </p:cNvPr>
          <p:cNvSpPr txBox="1"/>
          <p:nvPr/>
        </p:nvSpPr>
        <p:spPr>
          <a:xfrm>
            <a:off x="416560" y="229785"/>
            <a:ext cx="26260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spc="-300" dirty="0">
                <a:solidFill>
                  <a:schemeClr val="bg1"/>
                </a:solidFill>
              </a:rPr>
              <a:t>개선 사항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8E33B8-B353-C163-671B-EAFB2EA444DE}"/>
              </a:ext>
            </a:extLst>
          </p:cNvPr>
          <p:cNvSpPr txBox="1"/>
          <p:nvPr/>
        </p:nvSpPr>
        <p:spPr>
          <a:xfrm>
            <a:off x="856527" y="1679339"/>
            <a:ext cx="52394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dirty="0"/>
              <a:t>정량적 평가방식 수정</a:t>
            </a: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20</a:t>
            </a:r>
            <a:r>
              <a:rPr lang="ko-KR" altLang="en-US" dirty="0"/>
              <a:t>대가 좋아하는 관심분야 설문조사를 바탕으로 데모 데이터를 만들어 </a:t>
            </a:r>
            <a:r>
              <a:rPr lang="ko-KR" altLang="en-US" dirty="0" err="1"/>
              <a:t>시뮬레이션하여</a:t>
            </a:r>
            <a:r>
              <a:rPr lang="ko-KR" altLang="en-US" dirty="0"/>
              <a:t> 매칭한다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자카드값</a:t>
            </a:r>
            <a:r>
              <a:rPr lang="en-US" altLang="ko-KR" dirty="0"/>
              <a:t>(0~1)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유사도값</a:t>
            </a:r>
            <a:r>
              <a:rPr lang="en-US" altLang="ko-KR" dirty="0"/>
              <a:t>(0~3)/3</a:t>
            </a:r>
            <a:r>
              <a:rPr lang="ko-KR" altLang="en-US" dirty="0"/>
              <a:t>을 통해서 매칭된 사용자쌍의 분포를 그린다</a:t>
            </a:r>
            <a:r>
              <a:rPr lang="en-US" altLang="ko-KR" dirty="0"/>
              <a:t>.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분포 현황을 확인한다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E6E2DB-C349-8E34-C355-7B78E54288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322" y="3429000"/>
            <a:ext cx="6184678" cy="99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688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20soft">
      <a:dk1>
        <a:sysClr val="windowText" lastClr="000000"/>
      </a:dk1>
      <a:lt1>
        <a:sysClr val="window" lastClr="FFFFFF"/>
      </a:lt1>
      <a:dk2>
        <a:srgbClr val="757070"/>
      </a:dk2>
      <a:lt2>
        <a:srgbClr val="E7E6E6"/>
      </a:lt2>
      <a:accent1>
        <a:srgbClr val="B39273"/>
      </a:accent1>
      <a:accent2>
        <a:srgbClr val="935F35"/>
      </a:accent2>
      <a:accent3>
        <a:srgbClr val="B37A3F"/>
      </a:accent3>
      <a:accent4>
        <a:srgbClr val="EEBC8E"/>
      </a:accent4>
      <a:accent5>
        <a:srgbClr val="415459"/>
      </a:accent5>
      <a:accent6>
        <a:srgbClr val="678293"/>
      </a:accent6>
      <a:hlink>
        <a:srgbClr val="262626"/>
      </a:hlink>
      <a:folHlink>
        <a:srgbClr val="26262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5826</TotalTime>
  <Words>780</Words>
  <Application>Microsoft Office PowerPoint</Application>
  <PresentationFormat>와이드스크린</PresentationFormat>
  <Paragraphs>129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-apple-system</vt:lpstr>
      <vt:lpstr>나눔스퀘어</vt:lpstr>
      <vt:lpstr>나눔스퀘어 Bold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찬혁 박</cp:lastModifiedBy>
  <cp:revision>79</cp:revision>
  <dcterms:created xsi:type="dcterms:W3CDTF">2020-01-12T09:08:58Z</dcterms:created>
  <dcterms:modified xsi:type="dcterms:W3CDTF">2023-11-27T05:31:58Z</dcterms:modified>
</cp:coreProperties>
</file>