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5" r:id="rId3"/>
    <p:sldId id="264" r:id="rId4"/>
    <p:sldId id="320" r:id="rId5"/>
    <p:sldId id="267" r:id="rId6"/>
    <p:sldId id="329" r:id="rId7"/>
    <p:sldId id="330" r:id="rId8"/>
    <p:sldId id="321" r:id="rId9"/>
    <p:sldId id="260" r:id="rId10"/>
    <p:sldId id="322" r:id="rId11"/>
    <p:sldId id="327" r:id="rId12"/>
    <p:sldId id="328" r:id="rId13"/>
    <p:sldId id="261" r:id="rId14"/>
    <p:sldId id="325" r:id="rId15"/>
    <p:sldId id="31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5D0"/>
    <a:srgbClr val="B6854D"/>
    <a:srgbClr val="066084"/>
    <a:srgbClr val="935F35"/>
    <a:srgbClr val="F7F3EF"/>
    <a:srgbClr val="184D65"/>
    <a:srgbClr val="F6DDC6"/>
    <a:srgbClr val="B37A3F"/>
    <a:srgbClr val="795445"/>
    <a:srgbClr val="2D373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843" autoAdjust="0"/>
  </p:normalViewPr>
  <p:slideViewPr>
    <p:cSldViewPr snapToGrid="0" showGuides="1">
      <p:cViewPr varScale="1">
        <p:scale>
          <a:sx n="66" d="100"/>
          <a:sy n="66" d="100"/>
        </p:scale>
        <p:origin x="1330" y="4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E1D47-5E89-4EC1-BBDA-0F3A2B463346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2278-7E1A-447F-B183-6DF65801A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2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/>
              <a:t>공개 </a:t>
            </a:r>
            <a:r>
              <a:rPr lang="en-US" altLang="ko-KR" dirty="0" err="1"/>
              <a:t>sw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en-US" altLang="ko-KR" dirty="0" err="1"/>
              <a:t>Faice</a:t>
            </a:r>
            <a:r>
              <a:rPr lang="ko-KR" altLang="en-US" dirty="0"/>
              <a:t>팀의 발표를 맡은 </a:t>
            </a:r>
            <a:r>
              <a:rPr lang="ko-KR" altLang="en-US" dirty="0" err="1"/>
              <a:t>박찬혁입니다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08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계산된 유사도 값을 통해 </a:t>
            </a:r>
            <a:r>
              <a:rPr lang="ko-KR" altLang="en-US" dirty="0" err="1"/>
              <a:t>매칭을</a:t>
            </a:r>
            <a:r>
              <a:rPr lang="ko-KR" altLang="en-US" dirty="0"/>
              <a:t> 진행 할 때 게일</a:t>
            </a:r>
            <a:r>
              <a:rPr lang="en-US" altLang="ko-KR" dirty="0"/>
              <a:t>-</a:t>
            </a:r>
            <a:r>
              <a:rPr lang="ko-KR" altLang="en-US" dirty="0" err="1"/>
              <a:t>섀플리</a:t>
            </a:r>
            <a:r>
              <a:rPr lang="ko-KR" altLang="en-US" dirty="0"/>
              <a:t> 알고리즘을 사용하기로 했습니다</a:t>
            </a:r>
            <a:r>
              <a:rPr lang="en-US" altLang="ko-KR" dirty="0"/>
              <a:t>. </a:t>
            </a:r>
            <a:r>
              <a:rPr lang="ko-KR" altLang="en-US" dirty="0"/>
              <a:t>이 알고리즘은 안정 </a:t>
            </a:r>
            <a:r>
              <a:rPr lang="ko-KR" altLang="en-US" dirty="0" err="1"/>
              <a:t>매칭을</a:t>
            </a:r>
            <a:r>
              <a:rPr lang="ko-KR" altLang="en-US" dirty="0"/>
              <a:t> 항상 만족하는 알고리즘입니다</a:t>
            </a:r>
            <a:r>
              <a:rPr lang="en-US" altLang="ko-KR" dirty="0"/>
              <a:t>. </a:t>
            </a:r>
            <a:r>
              <a:rPr lang="ko-KR" altLang="en-US" dirty="0" err="1"/>
              <a:t>안정매칭이란</a:t>
            </a:r>
            <a:r>
              <a:rPr lang="ko-KR" altLang="en-US" dirty="0"/>
              <a:t> 어떤 참가자도 현재의 파트너보다 더 선호하는 다른 참가자와 함께 있을 수 있는 상황이 존재하지 않는 </a:t>
            </a:r>
            <a:r>
              <a:rPr lang="ko-KR" altLang="en-US" dirty="0" err="1"/>
              <a:t>매칭이라는</a:t>
            </a:r>
            <a:r>
              <a:rPr lang="ko-KR" altLang="en-US" dirty="0"/>
              <a:t> 뜻입니다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61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자세히 설명해드리자면 </a:t>
            </a:r>
            <a:r>
              <a:rPr lang="en-US" altLang="ko-KR" dirty="0"/>
              <a:t>1</a:t>
            </a:r>
            <a:r>
              <a:rPr lang="ko-KR" altLang="en-US" dirty="0"/>
              <a:t>단계에서 </a:t>
            </a:r>
            <a:r>
              <a:rPr lang="en-US" altLang="ko-KR" dirty="0"/>
              <a:t>A,B,C,D</a:t>
            </a:r>
            <a:r>
              <a:rPr lang="ko-KR" altLang="en-US" dirty="0"/>
              <a:t>는 각각의 </a:t>
            </a:r>
            <a:r>
              <a:rPr lang="en-US" altLang="ko-KR" dirty="0"/>
              <a:t>1</a:t>
            </a:r>
            <a:r>
              <a:rPr lang="ko-KR" altLang="en-US" dirty="0"/>
              <a:t>순위에게 제안을 합니다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B, D</a:t>
            </a:r>
            <a:r>
              <a:rPr lang="ko-KR" altLang="en-US" dirty="0"/>
              <a:t>한테 제안을 받습니다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를 더 선호하기에 </a:t>
            </a:r>
            <a:r>
              <a:rPr lang="en-US" altLang="ko-KR" dirty="0"/>
              <a:t>D</a:t>
            </a:r>
            <a:r>
              <a:rPr lang="ko-KR" altLang="en-US" dirty="0"/>
              <a:t>를 선택하고 매칭되어 나갑니다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206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단계에서 </a:t>
            </a:r>
            <a:r>
              <a:rPr lang="en-US" altLang="ko-KR" dirty="0"/>
              <a:t>A</a:t>
            </a:r>
            <a:r>
              <a:rPr lang="ko-KR" altLang="en-US" dirty="0"/>
              <a:t>는 자신의 </a:t>
            </a:r>
            <a:r>
              <a:rPr lang="en-US" altLang="ko-KR" dirty="0"/>
              <a:t>1</a:t>
            </a:r>
            <a:r>
              <a:rPr lang="ko-KR" altLang="en-US" dirty="0"/>
              <a:t>순위인 </a:t>
            </a:r>
            <a:r>
              <a:rPr lang="en-US" altLang="ko-KR" dirty="0"/>
              <a:t>B</a:t>
            </a:r>
            <a:r>
              <a:rPr lang="ko-KR" altLang="en-US" dirty="0"/>
              <a:t>에게 제안을 하고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C</a:t>
            </a:r>
            <a:r>
              <a:rPr lang="ko-KR" altLang="en-US" dirty="0"/>
              <a:t>에게 거절 당했기에 </a:t>
            </a:r>
            <a:r>
              <a:rPr lang="en-US" altLang="ko-KR" dirty="0"/>
              <a:t>2</a:t>
            </a:r>
            <a:r>
              <a:rPr lang="ko-KR" altLang="en-US" dirty="0"/>
              <a:t>순위인 </a:t>
            </a:r>
            <a:r>
              <a:rPr lang="en-US" altLang="ko-KR" dirty="0"/>
              <a:t>A</a:t>
            </a:r>
            <a:r>
              <a:rPr lang="ko-KR" altLang="en-US" dirty="0"/>
              <a:t>에게 제안하여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매칭되어 나가는 방식으로 매칭이 종료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30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이번주 저희가 계획하고 있는 수정사항은 기존</a:t>
            </a:r>
            <a:r>
              <a:rPr lang="en-US" altLang="ko-KR" dirty="0"/>
              <a:t> UI</a:t>
            </a:r>
            <a:r>
              <a:rPr lang="ko-KR" altLang="en-US" dirty="0"/>
              <a:t>를 저희에게 맞게 수정하고 데이터 베이스의 구조를 변경할 생각입니다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86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4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목차를 보시면 피드백</a:t>
            </a:r>
            <a:r>
              <a:rPr lang="en-US" altLang="ko-KR" dirty="0"/>
              <a:t>, </a:t>
            </a:r>
            <a:r>
              <a:rPr lang="ko-KR" altLang="en-US" dirty="0"/>
              <a:t>개선 사항</a:t>
            </a:r>
            <a:r>
              <a:rPr lang="en-US" altLang="ko-KR" dirty="0"/>
              <a:t>, </a:t>
            </a:r>
            <a:r>
              <a:rPr lang="ko-KR" altLang="en-US" dirty="0"/>
              <a:t>추후 계획에 대해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4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3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저희는 </a:t>
            </a:r>
            <a:r>
              <a:rPr lang="ko-KR" altLang="en-US" dirty="0" err="1"/>
              <a:t>저번주</a:t>
            </a:r>
            <a:r>
              <a:rPr lang="ko-KR" altLang="en-US" dirty="0"/>
              <a:t> 트리모양으로 관심분야를 </a:t>
            </a:r>
            <a:r>
              <a:rPr lang="ko-KR" altLang="en-US" dirty="0" err="1"/>
              <a:t>분류했었는데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/>
              <a:t>기준의 순서와 종류에 </a:t>
            </a:r>
            <a:r>
              <a:rPr lang="ko-KR" altLang="en-US" dirty="0"/>
              <a:t>따라 트리의 모양이 크게 달라진다는 피드백을 받았습니다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논의를 통해 트리구조를 만들어 유사도를 구하는 방법과 </a:t>
            </a:r>
            <a:r>
              <a:rPr lang="ko-KR" altLang="en-US" dirty="0" err="1">
                <a:sym typeface="Wingdings" panose="05000000000000000000" pitchFamily="2" charset="2"/>
              </a:rPr>
              <a:t>관심분야간의</a:t>
            </a:r>
            <a:r>
              <a:rPr lang="ko-KR" altLang="en-US" dirty="0">
                <a:sym typeface="Wingdings" panose="05000000000000000000" pitchFamily="2" charset="2"/>
              </a:rPr>
              <a:t> 관계를 정확한 수치 데이터로 표현하는 것이 어려워 동일한 </a:t>
            </a:r>
            <a:r>
              <a:rPr lang="ko-KR" altLang="en-US" dirty="0" err="1">
                <a:sym typeface="Wingdings" panose="05000000000000000000" pitchFamily="2" charset="2"/>
              </a:rPr>
              <a:t>관심분야끼리만</a:t>
            </a:r>
            <a:r>
              <a:rPr lang="ko-KR" altLang="en-US" dirty="0">
                <a:sym typeface="Wingdings" panose="05000000000000000000" pitchFamily="2" charset="2"/>
              </a:rPr>
              <a:t> 연결해주는 </a:t>
            </a:r>
            <a:r>
              <a:rPr lang="ko-KR" altLang="en-US" dirty="0" err="1">
                <a:sym typeface="Wingdings" panose="05000000000000000000" pitchFamily="2" charset="2"/>
              </a:rPr>
              <a:t>자카드</a:t>
            </a:r>
            <a:r>
              <a:rPr lang="ko-KR" altLang="en-US" dirty="0">
                <a:sym typeface="Wingdings" panose="05000000000000000000" pitchFamily="2" charset="2"/>
              </a:rPr>
              <a:t> 유사도 방법으로 수정하기로 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70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고안한 방법은 총 </a:t>
            </a:r>
            <a:r>
              <a:rPr lang="en-US" altLang="ko-KR" dirty="0"/>
              <a:t>3</a:t>
            </a:r>
            <a:r>
              <a:rPr lang="ko-KR" altLang="en-US" dirty="0"/>
              <a:t>가지 단계로 나뉘는데요</a:t>
            </a:r>
            <a:r>
              <a:rPr lang="en-US" altLang="ko-KR" dirty="0"/>
              <a:t>. </a:t>
            </a:r>
            <a:r>
              <a:rPr lang="ko-KR" altLang="en-US" dirty="0"/>
              <a:t>첫 번째 단계에서는 </a:t>
            </a:r>
            <a:r>
              <a:rPr lang="ko-KR" altLang="en-US" dirty="0" err="1"/>
              <a:t>자카드</a:t>
            </a:r>
            <a:r>
              <a:rPr lang="ko-KR" altLang="en-US" dirty="0"/>
              <a:t> 유사도를 사용하여</a:t>
            </a:r>
            <a:r>
              <a:rPr lang="en-US" altLang="ko-KR" dirty="0"/>
              <a:t> </a:t>
            </a:r>
            <a:r>
              <a:rPr lang="ko-KR" altLang="en-US" dirty="0"/>
              <a:t>사용자가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err="1"/>
              <a:t>관심분야중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개를 선택하면 다른 사용자들과 비교하여 동일한 관심분야의 개수만 고려해 우선순위를 매깁니다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44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단계에서는 </a:t>
            </a:r>
            <a:r>
              <a:rPr lang="ko-KR" altLang="en-US" dirty="0" err="1"/>
              <a:t>자카드</a:t>
            </a:r>
            <a:r>
              <a:rPr lang="ko-KR" altLang="en-US" dirty="0"/>
              <a:t> 유사도가 같아서 매칭되지 못하는 경우가 생기는데 저희는 카테고리를 만들어 같은 카테고리에 속해 있는 관심분야를 택한 사람에게 높은 우선권을 주기로 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마지막으로 </a:t>
            </a:r>
            <a:r>
              <a:rPr lang="en-US" altLang="ko-KR" dirty="0"/>
              <a:t>2</a:t>
            </a:r>
            <a:r>
              <a:rPr lang="ko-KR" altLang="en-US" dirty="0"/>
              <a:t>차 분류에서도 </a:t>
            </a:r>
            <a:r>
              <a:rPr lang="ko-KR" altLang="en-US" dirty="0" err="1"/>
              <a:t>분류되지않는</a:t>
            </a:r>
            <a:r>
              <a:rPr lang="ko-KR" altLang="en-US" dirty="0"/>
              <a:t> 경우와 같은 모든 예외상황에서는 저희는 랜덤 매칭 방식을 적용하기로 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4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방금 </a:t>
            </a:r>
            <a:r>
              <a:rPr lang="ko-KR" altLang="en-US" dirty="0" err="1"/>
              <a:t>설명드린</a:t>
            </a:r>
            <a:r>
              <a:rPr lang="ko-KR" altLang="en-US" dirty="0"/>
              <a:t> 방법을 통해서 우선 순위를 구한 표를 그려보면 다음과 같습니다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281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피드백에서는</a:t>
            </a:r>
            <a:r>
              <a:rPr lang="en-US" altLang="ko-KR" dirty="0"/>
              <a:t> </a:t>
            </a:r>
            <a:r>
              <a:rPr lang="ko-KR" altLang="en-US" dirty="0"/>
              <a:t>정량적 평가 방법에 대해 피드백을 받았었는데 설문조사 대신 </a:t>
            </a:r>
            <a:r>
              <a:rPr lang="ko-KR" altLang="en-US" dirty="0">
                <a:sym typeface="Wingdings" panose="05000000000000000000" pitchFamily="2" charset="2"/>
              </a:rPr>
              <a:t>테스트 데이터를 통한 시뮬레이션 생각하고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관심분야를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개 입력한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개의 데이터를 넣어서 기존 랜덤방식과 저희 방식의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유사도</a:t>
            </a:r>
            <a:r>
              <a:rPr lang="ko-KR" altLang="en-US" dirty="0">
                <a:sym typeface="Wingdings" panose="05000000000000000000" pitchFamily="2" charset="2"/>
              </a:rPr>
              <a:t> 값의 평균을 비교해 정량적 평가를 할 계획입니다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77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개선사항에 대해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8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0D125-514E-4AD6-AB86-A7AF7521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F618F-8700-423C-998A-718D6DDF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5729D-FFC6-4391-BA68-533206E2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05A1-3A30-4AE2-B372-F07A2C6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86A3-4B08-44D0-B3B6-0D482D97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2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3C5E-0164-477F-8B57-EAA8EF1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0DF3D-B4DE-49E7-ABB1-A4873C9D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48553-A626-44BE-9D39-B15D910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FA54-264F-4E2B-B31D-75C5EE7E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439BF-22F7-40B1-9965-967AB204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9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3419-A134-4CCC-9394-0A8AC683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DB258-D1ED-4077-B61A-D3F9913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99B02-85AC-4765-8643-12B5A72D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2EFC-4EF1-412A-B8E1-0B5FEC1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3B9A-D8A6-43D4-8A6F-347C55E6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6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FE50-B922-4FB8-9B83-425EC014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17DE0-413E-45B7-AEDB-432A4679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68E09-5743-40FE-B46A-260DE087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7D19F-78D1-46A2-9656-D20C756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D229A-72CE-4BA4-8BF1-3E91B61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5F4E9-952E-4583-9D2D-8CEA76A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4E2F-F598-4984-AB97-EBF02B7A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CBAD9-099F-40E1-A98D-27F116C3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C38F-0414-497D-B9D9-2E578800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A5B8C-B7D1-4DD8-88A1-52148C7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F169-B3D7-4887-8D07-DFF65A04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5CC02-6C39-4862-94DF-78BEDF590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77D20-A611-4D25-B2D2-C0C48BF3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85A5D-AE7C-4196-8A13-7E82A0A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05BB1-0101-4A26-B8A7-9F0169C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0AD6D-8479-4814-B770-A2E75707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3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653-53FE-42FC-A200-21BF5D7B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AADEA-E4DB-498A-A013-AA52BCA8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04C2A-412C-4E1F-9829-3B66A8F1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1B5BD-023D-40BE-9F19-F609A7BD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3BA38-AB04-47BE-8F89-31AF0819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73C62-C148-4606-8E1F-EB256FD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89D9E-2143-411B-9E18-BA81227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484E-2AA9-4BD1-820B-785CAADE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EAC34-8253-404C-BD85-9C9AA1A4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784CD-D830-4052-9314-657B91C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38B5B-7634-4020-9A08-A935CE91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3A0D2-ABC0-4CB0-A5C8-E049129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4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4BF11-2A16-4E37-A45B-202DE12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4E6D3-B8F6-4C26-8D5A-74C6FA54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DEDA6-E8C3-4C4E-A747-22B786B6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7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6C14A-104B-4B34-964E-AE54A60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6B606-5833-4768-BA43-1587DA1B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930FA-F29F-4264-85C3-DE07FDFF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E2960-679E-41E9-9C87-6F74645A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7B8FE-9A2B-4847-8DE4-5CC3B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78650-3715-412E-B013-01A4BD25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06D9E-DDD0-4E4F-B267-94EE1730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CFDD83-7AB9-45EF-BD4B-10D8CED7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68297-C5DC-45D3-B6C1-548C5F270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DCC51-B3DD-4065-A5EC-0A96856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07BAA-0178-40BA-A3A0-20683046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6C2B8-1E60-455F-A1E9-32D22771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6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A9DE4-7F47-4F1C-B8F3-3A8DA9BB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C9D24-1887-4A97-91F1-BDBB1D36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B432-6355-4E57-A363-DB72D57C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8755-BB30-4AB6-9F46-6575FB673BDA}" type="datetimeFigureOut">
              <a:rPr lang="ko-KR" altLang="en-US" smtClean="0"/>
              <a:t>2023-11-13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2720C-FE4E-4587-8CB5-FE324533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14EA-4DA6-4BC4-8FE7-92662365E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3359AB-48DB-43C5-AD65-05D19A5FEE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1A460-6E77-4E24-A732-66EE990E501A}"/>
              </a:ext>
            </a:extLst>
          </p:cNvPr>
          <p:cNvSpPr txBox="1"/>
          <p:nvPr/>
        </p:nvSpPr>
        <p:spPr>
          <a:xfrm>
            <a:off x="292100" y="1727200"/>
            <a:ext cx="4009431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b="1" dirty="0">
                <a:solidFill>
                  <a:schemeClr val="bg1">
                    <a:lumMod val="75000"/>
                    <a:alpha val="50000"/>
                  </a:schemeClr>
                </a:solidFill>
              </a:rPr>
              <a:t>A</a:t>
            </a:r>
            <a:endParaRPr lang="ko-KR" altLang="en-US" sz="41300" b="1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6571597" y="2761089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>
                <a:latin typeface="+mj-ea"/>
                <a:ea typeface="+mj-ea"/>
              </a:rPr>
              <a:t>fAIce</a:t>
            </a:r>
            <a:endParaRPr lang="ko-KR" altLang="en-US" sz="4800" b="1" spc="-3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1EBD7-5CA8-4EF0-8B11-7302496C6E77}"/>
              </a:ext>
            </a:extLst>
          </p:cNvPr>
          <p:cNvSpPr txBox="1"/>
          <p:nvPr/>
        </p:nvSpPr>
        <p:spPr>
          <a:xfrm>
            <a:off x="6611684" y="3581231"/>
            <a:ext cx="4610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/>
              <a:t>:</a:t>
            </a:r>
            <a:r>
              <a:rPr lang="ko-KR" altLang="en-US" sz="2400" dirty="0"/>
              <a:t>대학생 캠퍼스 네트워크 형성을 </a:t>
            </a:r>
            <a:endParaRPr lang="en-US" altLang="ko-KR" sz="2400" dirty="0"/>
          </a:p>
          <a:p>
            <a:pPr algn="l"/>
            <a:r>
              <a:rPr lang="en-US" altLang="ko-KR" sz="2400" dirty="0"/>
              <a:t> </a:t>
            </a:r>
            <a:r>
              <a:rPr lang="ko-KR" altLang="en-US" sz="2400" dirty="0"/>
              <a:t>위한 익명 매칭 서비스</a:t>
            </a:r>
            <a:endParaRPr lang="ko-KR" altLang="en-US" sz="2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BABC89A4-79C8-B027-F120-43C255AB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67309" y="6396336"/>
            <a:ext cx="2324691" cy="46166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공개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sw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01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조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박찬혁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박상은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박은우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이주환</a:t>
            </a:r>
            <a:endParaRPr 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263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5678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게일</a:t>
            </a:r>
            <a:r>
              <a:rPr lang="en-US" altLang="ko-KR" sz="4800" spc="-300" dirty="0">
                <a:solidFill>
                  <a:schemeClr val="bg1"/>
                </a:solidFill>
              </a:rPr>
              <a:t>-</a:t>
            </a:r>
            <a:r>
              <a:rPr lang="ko-KR" altLang="en-US" sz="4800" spc="-300" dirty="0" err="1">
                <a:solidFill>
                  <a:schemeClr val="bg1"/>
                </a:solidFill>
              </a:rPr>
              <a:t>섀플리</a:t>
            </a:r>
            <a:r>
              <a:rPr lang="ko-KR" altLang="en-US" sz="4800" spc="-300" dirty="0">
                <a:solidFill>
                  <a:schemeClr val="bg1"/>
                </a:solidFill>
              </a:rPr>
              <a:t> 알고리즘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296C5D6-51C3-743D-E38A-2A8DF80B227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‘</a:t>
            </a:r>
            <a:r>
              <a:rPr lang="ko-KR" altLang="en-US" dirty="0"/>
              <a:t>안정 매칭</a:t>
            </a:r>
            <a:r>
              <a:rPr lang="en-US" altLang="ko-KR" dirty="0"/>
              <a:t>’</a:t>
            </a:r>
            <a:r>
              <a:rPr lang="ko-KR" altLang="en-US" dirty="0"/>
              <a:t>을 항상 만족하는 매칭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안정 매칭이란</a:t>
            </a:r>
            <a:r>
              <a:rPr lang="en-US" altLang="ko-KR" dirty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어떤 참가자도 현재의 파트너보다 더 선호하는 다른 참가자와 함께 있을 수 있는 상황이 존재하지 않는 매칭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4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7132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게일</a:t>
            </a:r>
            <a:r>
              <a:rPr lang="en-US" altLang="ko-KR" sz="4800" spc="-300" dirty="0">
                <a:solidFill>
                  <a:schemeClr val="bg1"/>
                </a:solidFill>
              </a:rPr>
              <a:t>-</a:t>
            </a:r>
            <a:r>
              <a:rPr lang="ko-KR" altLang="en-US" sz="4800" spc="-300" dirty="0" err="1">
                <a:solidFill>
                  <a:schemeClr val="bg1"/>
                </a:solidFill>
              </a:rPr>
              <a:t>섀플리</a:t>
            </a:r>
            <a:r>
              <a:rPr lang="ko-KR" altLang="en-US" sz="4800" spc="-300" dirty="0">
                <a:solidFill>
                  <a:schemeClr val="bg1"/>
                </a:solidFill>
              </a:rPr>
              <a:t> 알고리즘</a:t>
            </a:r>
            <a:r>
              <a:rPr lang="en-US" altLang="ko-KR" sz="4800" spc="-300" dirty="0">
                <a:solidFill>
                  <a:schemeClr val="bg1"/>
                </a:solidFill>
              </a:rPr>
              <a:t>- </a:t>
            </a:r>
            <a:r>
              <a:rPr lang="ko-KR" altLang="en-US" sz="4800" spc="-300" dirty="0">
                <a:solidFill>
                  <a:schemeClr val="bg1"/>
                </a:solidFill>
              </a:rPr>
              <a:t>예시</a:t>
            </a:r>
          </a:p>
        </p:txBody>
      </p:sp>
      <p:graphicFrame>
        <p:nvGraphicFramePr>
          <p:cNvPr id="12" name="내용 개체 틀 3">
            <a:extLst>
              <a:ext uri="{FF2B5EF4-FFF2-40B4-BE49-F238E27FC236}">
                <a16:creationId xmlns:a16="http://schemas.microsoft.com/office/drawing/2014/main" id="{BFCC81D6-343D-837A-2B8B-334142A79C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43954"/>
              </p:ext>
            </p:extLst>
          </p:nvPr>
        </p:nvGraphicFramePr>
        <p:xfrm>
          <a:off x="982574" y="2071881"/>
          <a:ext cx="3546238" cy="21945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86559">
                  <a:extLst>
                    <a:ext uri="{9D8B030D-6E8A-4147-A177-3AD203B41FA5}">
                      <a16:colId xmlns:a16="http://schemas.microsoft.com/office/drawing/2014/main" val="592026433"/>
                    </a:ext>
                  </a:extLst>
                </a:gridCol>
                <a:gridCol w="886559">
                  <a:extLst>
                    <a:ext uri="{9D8B030D-6E8A-4147-A177-3AD203B41FA5}">
                      <a16:colId xmlns:a16="http://schemas.microsoft.com/office/drawing/2014/main" val="1667106345"/>
                    </a:ext>
                  </a:extLst>
                </a:gridCol>
                <a:gridCol w="886559">
                  <a:extLst>
                    <a:ext uri="{9D8B030D-6E8A-4147-A177-3AD203B41FA5}">
                      <a16:colId xmlns:a16="http://schemas.microsoft.com/office/drawing/2014/main" val="2813799920"/>
                    </a:ext>
                  </a:extLst>
                </a:gridCol>
                <a:gridCol w="886561">
                  <a:extLst>
                    <a:ext uri="{9D8B030D-6E8A-4147-A177-3AD203B41FA5}">
                      <a16:colId xmlns:a16="http://schemas.microsoft.com/office/drawing/2014/main" val="2900781966"/>
                    </a:ext>
                  </a:extLst>
                </a:gridCol>
              </a:tblGrid>
              <a:tr h="27631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참가자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선호도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24756"/>
                  </a:ext>
                </a:extLst>
              </a:tr>
              <a:tr h="276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순위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54900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44269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21922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91091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0183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A07ED99-EE7F-616F-22CE-45765A97CA51}"/>
              </a:ext>
            </a:extLst>
          </p:cNvPr>
          <p:cNvSpPr txBox="1"/>
          <p:nvPr/>
        </p:nvSpPr>
        <p:spPr>
          <a:xfrm>
            <a:off x="554686" y="1670055"/>
            <a:ext cx="4947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유사도를 이용하여 각 참가자의 선호도를 정렬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049671C-712A-0112-B441-31A5FC5103B2}"/>
              </a:ext>
            </a:extLst>
          </p:cNvPr>
          <p:cNvCxnSpPr>
            <a:cxnSpLocks/>
          </p:cNvCxnSpPr>
          <p:nvPr/>
        </p:nvCxnSpPr>
        <p:spPr>
          <a:xfrm>
            <a:off x="4880504" y="3169161"/>
            <a:ext cx="49236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EFE93A-212E-E5BB-A2A8-0EB3368FB263}"/>
              </a:ext>
            </a:extLst>
          </p:cNvPr>
          <p:cNvSpPr txBox="1"/>
          <p:nvPr/>
        </p:nvSpPr>
        <p:spPr>
          <a:xfrm>
            <a:off x="5935580" y="1670055"/>
            <a:ext cx="56877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&lt;1</a:t>
            </a:r>
            <a:r>
              <a:rPr lang="ko-KR" altLang="en-US" dirty="0"/>
              <a:t>단계</a:t>
            </a:r>
            <a:r>
              <a:rPr lang="en-US" altLang="ko-KR" dirty="0"/>
              <a:t>&gt;</a:t>
            </a:r>
          </a:p>
          <a:p>
            <a:pPr algn="ctr"/>
            <a:r>
              <a:rPr lang="en-US" altLang="ko-KR" dirty="0"/>
              <a:t>A -&gt; B </a:t>
            </a:r>
            <a:r>
              <a:rPr lang="ko-KR" altLang="en-US" dirty="0"/>
              <a:t>제안</a:t>
            </a:r>
            <a:endParaRPr lang="en-US" altLang="ko-KR" dirty="0"/>
          </a:p>
          <a:p>
            <a:pPr algn="ctr"/>
            <a:r>
              <a:rPr lang="en-US" altLang="ko-KR" dirty="0"/>
              <a:t>B -&gt; C </a:t>
            </a:r>
            <a:r>
              <a:rPr lang="ko-KR" altLang="en-US" dirty="0"/>
              <a:t>제안</a:t>
            </a:r>
            <a:endParaRPr lang="en-US" altLang="ko-KR" dirty="0"/>
          </a:p>
          <a:p>
            <a:pPr algn="ctr"/>
            <a:r>
              <a:rPr lang="en-US" altLang="ko-KR" dirty="0"/>
              <a:t>C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ko-KR" altLang="en-US" dirty="0"/>
              <a:t> 제안</a:t>
            </a:r>
            <a:endParaRPr lang="en-US" altLang="ko-KR" dirty="0"/>
          </a:p>
          <a:p>
            <a:pPr algn="ctr"/>
            <a:r>
              <a:rPr lang="en-US" altLang="ko-KR" dirty="0"/>
              <a:t>D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 제안</a:t>
            </a:r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C</a:t>
            </a:r>
            <a:r>
              <a:rPr lang="ko-KR" altLang="en-US" dirty="0"/>
              <a:t>는 </a:t>
            </a:r>
            <a:r>
              <a:rPr lang="en-US" altLang="ko-KR" dirty="0"/>
              <a:t>B, D </a:t>
            </a:r>
            <a:r>
              <a:rPr lang="ko-KR" altLang="en-US" dirty="0"/>
              <a:t>두가지 제안을 받음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여기서 </a:t>
            </a: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를 선택</a:t>
            </a:r>
            <a:r>
              <a:rPr lang="en-US" altLang="ko-KR" dirty="0"/>
              <a:t>(</a:t>
            </a:r>
            <a:r>
              <a:rPr lang="ko-KR" altLang="en-US" dirty="0"/>
              <a:t>이유</a:t>
            </a:r>
            <a:r>
              <a:rPr lang="en-US" altLang="ko-KR" dirty="0"/>
              <a:t>: D</a:t>
            </a:r>
            <a:r>
              <a:rPr lang="ko-KR" altLang="en-US" dirty="0"/>
              <a:t>를 더 선호하기 때문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2C8FC2-E9D3-8656-A6A5-1954BD109E5D}"/>
              </a:ext>
            </a:extLst>
          </p:cNvPr>
          <p:cNvSpPr txBox="1"/>
          <p:nvPr/>
        </p:nvSpPr>
        <p:spPr>
          <a:xfrm flipH="1">
            <a:off x="6206252" y="4438035"/>
            <a:ext cx="5146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&lt;1</a:t>
            </a:r>
            <a:r>
              <a:rPr lang="ko-KR" altLang="en-US" dirty="0"/>
              <a:t>단계 결과</a:t>
            </a:r>
            <a:r>
              <a:rPr lang="en-US" altLang="ko-KR" dirty="0"/>
              <a:t>&gt;</a:t>
            </a:r>
          </a:p>
          <a:p>
            <a:pPr algn="ctr"/>
            <a:r>
              <a:rPr lang="ko-KR" altLang="en-US" dirty="0"/>
              <a:t>매칭 성공</a:t>
            </a:r>
            <a:endParaRPr lang="en-US" altLang="ko-KR" dirty="0"/>
          </a:p>
          <a:p>
            <a:pPr algn="ctr"/>
            <a:r>
              <a:rPr lang="en-US" altLang="ko-KR" dirty="0"/>
              <a:t>C – D</a:t>
            </a:r>
          </a:p>
          <a:p>
            <a:pPr algn="ctr"/>
            <a:r>
              <a:rPr lang="ko-KR" altLang="en-US" dirty="0"/>
              <a:t>매칭 대기</a:t>
            </a:r>
            <a:endParaRPr lang="en-US" altLang="ko-KR" dirty="0"/>
          </a:p>
          <a:p>
            <a:pPr algn="ctr"/>
            <a:r>
              <a:rPr lang="en-US" altLang="ko-KR" dirty="0"/>
              <a:t>A, B</a:t>
            </a:r>
          </a:p>
        </p:txBody>
      </p:sp>
    </p:spTree>
    <p:extLst>
      <p:ext uri="{BB962C8B-B14F-4D97-AF65-F5344CB8AC3E}">
        <p14:creationId xmlns:p14="http://schemas.microsoft.com/office/powerpoint/2010/main" val="1782595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7132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게일</a:t>
            </a:r>
            <a:r>
              <a:rPr lang="en-US" altLang="ko-KR" sz="4800" spc="-300" dirty="0">
                <a:solidFill>
                  <a:schemeClr val="bg1"/>
                </a:solidFill>
              </a:rPr>
              <a:t>-</a:t>
            </a:r>
            <a:r>
              <a:rPr lang="ko-KR" altLang="en-US" sz="4800" spc="-300" dirty="0" err="1">
                <a:solidFill>
                  <a:schemeClr val="bg1"/>
                </a:solidFill>
              </a:rPr>
              <a:t>섀플리</a:t>
            </a:r>
            <a:r>
              <a:rPr lang="ko-KR" altLang="en-US" sz="4800" spc="-300" dirty="0">
                <a:solidFill>
                  <a:schemeClr val="bg1"/>
                </a:solidFill>
              </a:rPr>
              <a:t> 알고리즘</a:t>
            </a:r>
            <a:r>
              <a:rPr lang="en-US" altLang="ko-KR" sz="4800" spc="-300" dirty="0">
                <a:solidFill>
                  <a:schemeClr val="bg1"/>
                </a:solidFill>
              </a:rPr>
              <a:t>- </a:t>
            </a:r>
            <a:r>
              <a:rPr lang="ko-KR" altLang="en-US" sz="4800" spc="-300" dirty="0">
                <a:solidFill>
                  <a:schemeClr val="bg1"/>
                </a:solidFill>
              </a:rPr>
              <a:t>예시</a:t>
            </a: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EE5D0E97-656E-646D-AFFF-761018D2A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830009"/>
              </p:ext>
            </p:extLst>
          </p:nvPr>
        </p:nvGraphicFramePr>
        <p:xfrm>
          <a:off x="725906" y="1718181"/>
          <a:ext cx="3546238" cy="219456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886559">
                  <a:extLst>
                    <a:ext uri="{9D8B030D-6E8A-4147-A177-3AD203B41FA5}">
                      <a16:colId xmlns:a16="http://schemas.microsoft.com/office/drawing/2014/main" val="592026433"/>
                    </a:ext>
                  </a:extLst>
                </a:gridCol>
                <a:gridCol w="886559">
                  <a:extLst>
                    <a:ext uri="{9D8B030D-6E8A-4147-A177-3AD203B41FA5}">
                      <a16:colId xmlns:a16="http://schemas.microsoft.com/office/drawing/2014/main" val="1667106345"/>
                    </a:ext>
                  </a:extLst>
                </a:gridCol>
                <a:gridCol w="886559">
                  <a:extLst>
                    <a:ext uri="{9D8B030D-6E8A-4147-A177-3AD203B41FA5}">
                      <a16:colId xmlns:a16="http://schemas.microsoft.com/office/drawing/2014/main" val="2813799920"/>
                    </a:ext>
                  </a:extLst>
                </a:gridCol>
                <a:gridCol w="886561">
                  <a:extLst>
                    <a:ext uri="{9D8B030D-6E8A-4147-A177-3AD203B41FA5}">
                      <a16:colId xmlns:a16="http://schemas.microsoft.com/office/drawing/2014/main" val="2900781966"/>
                    </a:ext>
                  </a:extLst>
                </a:gridCol>
              </a:tblGrid>
              <a:tr h="27631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참가자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선호도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24756"/>
                  </a:ext>
                </a:extLst>
              </a:tr>
              <a:tr h="276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순위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654900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44269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21922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91091"/>
                  </a:ext>
                </a:extLst>
              </a:tr>
              <a:tr h="276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701838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B6053EC-92C5-C479-37C2-22F0D0A39CC0}"/>
              </a:ext>
            </a:extLst>
          </p:cNvPr>
          <p:cNvCxnSpPr>
            <a:cxnSpLocks/>
          </p:cNvCxnSpPr>
          <p:nvPr/>
        </p:nvCxnSpPr>
        <p:spPr>
          <a:xfrm>
            <a:off x="4928630" y="3217287"/>
            <a:ext cx="49236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EBF350C-6C37-2ECB-CFB0-CCF6681FBDC7}"/>
              </a:ext>
            </a:extLst>
          </p:cNvPr>
          <p:cNvSpPr txBox="1"/>
          <p:nvPr/>
        </p:nvSpPr>
        <p:spPr>
          <a:xfrm>
            <a:off x="7094049" y="2016958"/>
            <a:ext cx="3281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&lt;2</a:t>
            </a:r>
            <a:r>
              <a:rPr lang="ko-KR" altLang="en-US" dirty="0"/>
              <a:t>단계</a:t>
            </a:r>
            <a:r>
              <a:rPr lang="en-US" altLang="ko-KR" dirty="0"/>
              <a:t>&gt;</a:t>
            </a:r>
          </a:p>
          <a:p>
            <a:pPr algn="ctr"/>
            <a:r>
              <a:rPr lang="en-US" altLang="ko-KR" dirty="0"/>
              <a:t>A -&gt; B</a:t>
            </a:r>
            <a:r>
              <a:rPr lang="ko-KR" altLang="en-US" dirty="0"/>
              <a:t>에게 제안</a:t>
            </a:r>
            <a:endParaRPr lang="en-US" altLang="ko-KR" dirty="0"/>
          </a:p>
          <a:p>
            <a:pPr algn="ctr"/>
            <a:r>
              <a:rPr lang="en-US" altLang="ko-KR" dirty="0"/>
              <a:t>B -&gt; A</a:t>
            </a:r>
            <a:r>
              <a:rPr lang="ko-KR" altLang="en-US" dirty="0"/>
              <a:t>에게 제안</a:t>
            </a:r>
            <a:endParaRPr lang="en-US" altLang="ko-KR" dirty="0"/>
          </a:p>
          <a:p>
            <a:pPr algn="ctr"/>
            <a:r>
              <a:rPr lang="en-US" altLang="ko-KR" dirty="0"/>
              <a:t>C, D: </a:t>
            </a:r>
            <a:r>
              <a:rPr lang="ko-KR" altLang="en-US" dirty="0"/>
              <a:t>이미 매칭 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A, B </a:t>
            </a:r>
            <a:r>
              <a:rPr lang="ko-KR" altLang="en-US" dirty="0"/>
              <a:t>매칭</a:t>
            </a:r>
            <a:r>
              <a:rPr lang="en-US" altLang="ko-KR" dirty="0"/>
              <a:t>(A: 1</a:t>
            </a:r>
            <a:r>
              <a:rPr lang="ko-KR" altLang="en-US" dirty="0"/>
              <a:t>순위 </a:t>
            </a:r>
            <a:r>
              <a:rPr lang="en-US" altLang="ko-KR" dirty="0"/>
              <a:t>/ B: 2</a:t>
            </a:r>
            <a:r>
              <a:rPr lang="ko-KR" altLang="en-US" dirty="0"/>
              <a:t>순위</a:t>
            </a:r>
            <a:r>
              <a:rPr lang="en-US" altLang="ko-K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B19AB-0CD1-3586-1612-0DAD9372A1B2}"/>
              </a:ext>
            </a:extLst>
          </p:cNvPr>
          <p:cNvSpPr txBox="1"/>
          <p:nvPr/>
        </p:nvSpPr>
        <p:spPr>
          <a:xfrm flipH="1">
            <a:off x="6161763" y="4318799"/>
            <a:ext cx="5146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&lt;2</a:t>
            </a:r>
            <a:r>
              <a:rPr lang="ko-KR" altLang="en-US" dirty="0"/>
              <a:t>단계 결과</a:t>
            </a:r>
            <a:r>
              <a:rPr lang="en-US" altLang="ko-KR" dirty="0"/>
              <a:t>&gt;</a:t>
            </a:r>
          </a:p>
          <a:p>
            <a:pPr algn="ctr"/>
            <a:r>
              <a:rPr lang="ko-KR" altLang="en-US" dirty="0"/>
              <a:t>매칭 성공</a:t>
            </a:r>
            <a:endParaRPr lang="en-US" altLang="ko-KR" dirty="0"/>
          </a:p>
          <a:p>
            <a:pPr algn="ctr"/>
            <a:r>
              <a:rPr lang="en-US" altLang="ko-KR" dirty="0"/>
              <a:t>C – D</a:t>
            </a:r>
          </a:p>
          <a:p>
            <a:pPr algn="ctr"/>
            <a:r>
              <a:rPr lang="en-US" altLang="ko-KR" dirty="0"/>
              <a:t>A – B</a:t>
            </a:r>
          </a:p>
          <a:p>
            <a:pPr algn="ctr"/>
            <a:r>
              <a:rPr lang="ko-KR" altLang="en-US" dirty="0"/>
              <a:t>매칭 대기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8382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70E3EE1-1C7E-41F6-88A2-05EACF8685A2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057D0C-7849-43F8-9525-7A87E9E2873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CF5FDF96-675C-48FF-AA91-67A008802C66}"/>
                </a:ext>
              </a:extLst>
            </p:cNvPr>
            <p:cNvSpPr/>
            <p:nvPr/>
          </p:nvSpPr>
          <p:spPr>
            <a:xfrm rot="5400000" flipV="1">
              <a:off x="-386466" y="375534"/>
              <a:ext cx="6868932" cy="6096003"/>
            </a:xfrm>
            <a:prstGeom prst="triangle">
              <a:avLst>
                <a:gd name="adj" fmla="val 50185"/>
              </a:avLst>
            </a:prstGeom>
            <a:solidFill>
              <a:srgbClr val="184D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13785BD6-BDFA-4790-A916-BD07A71515DB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430D661-3BB9-4DDC-8E8F-645FC3312E01}"/>
                </a:ext>
              </a:extLst>
            </p:cNvPr>
            <p:cNvSpPr/>
            <p:nvPr/>
          </p:nvSpPr>
          <p:spPr>
            <a:xfrm>
              <a:off x="6096000" y="-10931"/>
              <a:ext cx="6096000" cy="68689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645658-B772-4058-A11A-04F88E9D90AE}"/>
                </a:ext>
              </a:extLst>
            </p:cNvPr>
            <p:cNvGrpSpPr/>
            <p:nvPr/>
          </p:nvGrpSpPr>
          <p:grpSpPr>
            <a:xfrm>
              <a:off x="6626173" y="2535311"/>
              <a:ext cx="5035656" cy="1333100"/>
              <a:chOff x="6473773" y="2535311"/>
              <a:chExt cx="5035656" cy="133310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234578-7B55-4638-B84E-743A84725143}"/>
                  </a:ext>
                </a:extLst>
              </p:cNvPr>
              <p:cNvSpPr txBox="1"/>
              <p:nvPr/>
            </p:nvSpPr>
            <p:spPr>
              <a:xfrm>
                <a:off x="6473773" y="3160525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추후 계획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FEF777-0204-49AA-8277-9D5A1354963A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rPr>
                  <a:t>Part 3.</a:t>
                </a:r>
                <a:endParaRPr lang="ko-KR" altLang="en-US" sz="3200" b="1" dirty="0">
                  <a:solidFill>
                    <a:schemeClr val="bg1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11857A3-EF72-4B83-A70F-8F181A42D427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977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추후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33325-D3E3-778D-C740-EE9EE0C5C9C7}"/>
              </a:ext>
            </a:extLst>
          </p:cNvPr>
          <p:cNvSpPr txBox="1"/>
          <p:nvPr/>
        </p:nvSpPr>
        <p:spPr>
          <a:xfrm>
            <a:off x="752354" y="2465408"/>
            <a:ext cx="7569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기존 </a:t>
            </a:r>
            <a:r>
              <a:rPr lang="en-US" altLang="ko-KR" sz="2400" dirty="0"/>
              <a:t>UI </a:t>
            </a:r>
            <a:r>
              <a:rPr lang="ko-KR" altLang="en-US" sz="2400" dirty="0"/>
              <a:t>수정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베이스 변경</a:t>
            </a:r>
          </a:p>
        </p:txBody>
      </p:sp>
    </p:spTree>
    <p:extLst>
      <p:ext uri="{BB962C8B-B14F-4D97-AF65-F5344CB8AC3E}">
        <p14:creationId xmlns:p14="http://schemas.microsoft.com/office/powerpoint/2010/main" val="2433709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649BF-F085-7747-ED99-2269F942CF95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946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88" y="0"/>
            <a:ext cx="4542312" cy="68580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0960AB-04BC-4B90-A57C-513D8F4B51F4}"/>
              </a:ext>
            </a:extLst>
          </p:cNvPr>
          <p:cNvGrpSpPr/>
          <p:nvPr/>
        </p:nvGrpSpPr>
        <p:grpSpPr>
          <a:xfrm>
            <a:off x="0" y="465220"/>
            <a:ext cx="7649688" cy="1203159"/>
            <a:chOff x="0" y="465220"/>
            <a:chExt cx="12192000" cy="12031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C2F3120-9862-4C3C-A605-489021D04389}"/>
                </a:ext>
              </a:extLst>
            </p:cNvPr>
            <p:cNvSpPr/>
            <p:nvPr/>
          </p:nvSpPr>
          <p:spPr>
            <a:xfrm>
              <a:off x="0" y="465220"/>
              <a:ext cx="12192000" cy="1203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16426C-457E-40A8-8AA4-C7936D4A1DDE}"/>
                </a:ext>
              </a:extLst>
            </p:cNvPr>
            <p:cNvSpPr txBox="1"/>
            <p:nvPr/>
          </p:nvSpPr>
          <p:spPr>
            <a:xfrm>
              <a:off x="1331496" y="636855"/>
              <a:ext cx="2861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Index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BA1550-8503-4C0F-A249-C80423AC1EEC}"/>
              </a:ext>
            </a:extLst>
          </p:cNvPr>
          <p:cNvGrpSpPr/>
          <p:nvPr/>
        </p:nvGrpSpPr>
        <p:grpSpPr>
          <a:xfrm>
            <a:off x="835427" y="2420150"/>
            <a:ext cx="6087132" cy="758353"/>
            <a:chOff x="1088192" y="2426368"/>
            <a:chExt cx="6087132" cy="8341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C43422-DCBB-426B-9D4F-DC0BE9237952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5652E9-F3A7-43D7-B881-3A249DB1D8B6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2F7CD5-7DFE-4C49-978B-5E7D6411A371}"/>
                </a:ext>
              </a:extLst>
            </p:cNvPr>
            <p:cNvSpPr txBox="1"/>
            <p:nvPr/>
          </p:nvSpPr>
          <p:spPr>
            <a:xfrm>
              <a:off x="2387595" y="2518701"/>
              <a:ext cx="4787729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ko-KR" altLang="en-US" sz="3600" dirty="0"/>
                <a:t>피드백</a:t>
              </a:r>
              <a:endParaRPr lang="en-US" altLang="ko-KR" sz="36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E41213-2ADE-4B46-B0E8-259E0947FD84}"/>
              </a:ext>
            </a:extLst>
          </p:cNvPr>
          <p:cNvGrpSpPr/>
          <p:nvPr/>
        </p:nvGrpSpPr>
        <p:grpSpPr>
          <a:xfrm>
            <a:off x="835427" y="3617215"/>
            <a:ext cx="6087133" cy="758353"/>
            <a:chOff x="1088192" y="2426368"/>
            <a:chExt cx="6087133" cy="83418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BD7FA61-7E07-4D59-AA4B-A42149DE4736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92AD74-0B08-4850-975A-F126E87D29C2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B29A44-90C9-4416-B007-9489C267FACB}"/>
                </a:ext>
              </a:extLst>
            </p:cNvPr>
            <p:cNvSpPr txBox="1"/>
            <p:nvPr/>
          </p:nvSpPr>
          <p:spPr>
            <a:xfrm>
              <a:off x="2387596" y="2518701"/>
              <a:ext cx="4787729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/>
                <a:t>개선 사항</a:t>
              </a:r>
              <a:endParaRPr lang="ko-KR" altLang="en-US" sz="3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06A3552-83C7-41CE-9D69-6B11F7991997}"/>
              </a:ext>
            </a:extLst>
          </p:cNvPr>
          <p:cNvGrpSpPr/>
          <p:nvPr/>
        </p:nvGrpSpPr>
        <p:grpSpPr>
          <a:xfrm>
            <a:off x="835427" y="4814280"/>
            <a:ext cx="6087134" cy="758353"/>
            <a:chOff x="1088192" y="2426368"/>
            <a:chExt cx="6087134" cy="834188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1A6F89B-132D-49DF-826B-E63BDD70F7ED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5B5042-F0B6-465E-9D9C-43B7AF917BEC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5FA8F4-77B2-451D-A87E-F44472F7E797}"/>
                </a:ext>
              </a:extLst>
            </p:cNvPr>
            <p:cNvSpPr txBox="1"/>
            <p:nvPr/>
          </p:nvSpPr>
          <p:spPr>
            <a:xfrm>
              <a:off x="2387597" y="2518700"/>
              <a:ext cx="4787729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</a:rPr>
                <a:t>추후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942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E123ECD-50A9-47CD-A954-5B93ACEC31F1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265DF37-E042-4E0E-8145-DF2831F7A8B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A39E460E-FB92-40B2-8259-5C5554FC4D3E}"/>
                </a:ext>
              </a:extLst>
            </p:cNvPr>
            <p:cNvSpPr/>
            <p:nvPr/>
          </p:nvSpPr>
          <p:spPr>
            <a:xfrm rot="5400000" flipV="1">
              <a:off x="-386466" y="375534"/>
              <a:ext cx="6868932" cy="6096003"/>
            </a:xfrm>
            <a:prstGeom prst="triangle">
              <a:avLst>
                <a:gd name="adj" fmla="val 50185"/>
              </a:avLst>
            </a:prstGeom>
            <a:solidFill>
              <a:srgbClr val="184D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443AF3E-4CC5-4DFE-8866-36F72611CD8A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900BF35-88B1-489A-9BA7-4409AA2777E2}"/>
                </a:ext>
              </a:extLst>
            </p:cNvPr>
            <p:cNvSpPr/>
            <p:nvPr/>
          </p:nvSpPr>
          <p:spPr>
            <a:xfrm>
              <a:off x="6096000" y="-10931"/>
              <a:ext cx="6096000" cy="68689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0960ED75-C30C-4EF7-8F23-ABE475F25384}"/>
                </a:ext>
              </a:extLst>
            </p:cNvPr>
            <p:cNvGrpSpPr/>
            <p:nvPr/>
          </p:nvGrpSpPr>
          <p:grpSpPr>
            <a:xfrm>
              <a:off x="6626173" y="2535311"/>
              <a:ext cx="5035656" cy="1333100"/>
              <a:chOff x="6473773" y="2535311"/>
              <a:chExt cx="5035656" cy="1333100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9CD6340-4140-4C85-B813-981C8DDD2AA0}"/>
                  </a:ext>
                </a:extLst>
              </p:cNvPr>
              <p:cNvSpPr txBox="1"/>
              <p:nvPr/>
            </p:nvSpPr>
            <p:spPr>
              <a:xfrm>
                <a:off x="6473773" y="3160525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피드백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889393A-6FF5-449B-94B3-60E826D9B4F6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rPr>
                  <a:t>Part 1.</a:t>
                </a:r>
                <a:endParaRPr lang="ko-KR" altLang="en-US" sz="3200" b="1" dirty="0">
                  <a:solidFill>
                    <a:schemeClr val="bg1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0BB95ACB-8F73-400C-8C3D-A7654DC5E89C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687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1915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피드백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D90720-8460-539D-724B-B9FACC7DD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49" y="2273527"/>
            <a:ext cx="3298913" cy="286734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C254BE1-5103-A82C-84B9-4B7D711D2F16}"/>
              </a:ext>
            </a:extLst>
          </p:cNvPr>
          <p:cNvCxnSpPr/>
          <p:nvPr/>
        </p:nvCxnSpPr>
        <p:spPr>
          <a:xfrm>
            <a:off x="4595150" y="3889093"/>
            <a:ext cx="1597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A04EE932-115A-8834-62E9-47DB183F9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844" y="3325164"/>
            <a:ext cx="4267570" cy="11278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25B298-EA6D-D171-566C-24AFD7856E3D}"/>
              </a:ext>
            </a:extLst>
          </p:cNvPr>
          <p:cNvSpPr txBox="1"/>
          <p:nvPr/>
        </p:nvSpPr>
        <p:spPr>
          <a:xfrm>
            <a:off x="6590844" y="5665646"/>
            <a:ext cx="426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자카드</a:t>
            </a:r>
            <a:r>
              <a:rPr lang="ko-KR" altLang="en-US" dirty="0"/>
              <a:t> 유사도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FBDF72-8283-8156-1A2F-B44831160967}"/>
              </a:ext>
            </a:extLst>
          </p:cNvPr>
          <p:cNvSpPr txBox="1"/>
          <p:nvPr/>
        </p:nvSpPr>
        <p:spPr>
          <a:xfrm>
            <a:off x="172876" y="5682846"/>
            <a:ext cx="426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클러스터링 트리구조</a:t>
            </a:r>
          </a:p>
        </p:txBody>
      </p:sp>
    </p:spTree>
    <p:extLst>
      <p:ext uri="{BB962C8B-B14F-4D97-AF65-F5344CB8AC3E}">
        <p14:creationId xmlns:p14="http://schemas.microsoft.com/office/powerpoint/2010/main" val="3790113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1915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피드백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28EFB-079C-A90D-0C2A-8BBAC565FCA4}"/>
              </a:ext>
            </a:extLst>
          </p:cNvPr>
          <p:cNvSpPr txBox="1"/>
          <p:nvPr/>
        </p:nvSpPr>
        <p:spPr>
          <a:xfrm>
            <a:off x="520732" y="1857233"/>
            <a:ext cx="2250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개의 관심분야 중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 선택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D2A88A-BA19-7EED-748B-42229DC8D67E}"/>
              </a:ext>
            </a:extLst>
          </p:cNvPr>
          <p:cNvSpPr/>
          <p:nvPr/>
        </p:nvSpPr>
        <p:spPr>
          <a:xfrm>
            <a:off x="922624" y="2989195"/>
            <a:ext cx="960537" cy="388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축구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3155E0-54B8-ED6C-96D4-45D916B83377}"/>
              </a:ext>
            </a:extLst>
          </p:cNvPr>
          <p:cNvSpPr/>
          <p:nvPr/>
        </p:nvSpPr>
        <p:spPr>
          <a:xfrm>
            <a:off x="922624" y="3784972"/>
            <a:ext cx="960537" cy="388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0CF596-353D-7949-5ECF-3C3085C3CEF7}"/>
              </a:ext>
            </a:extLst>
          </p:cNvPr>
          <p:cNvSpPr/>
          <p:nvPr/>
        </p:nvSpPr>
        <p:spPr>
          <a:xfrm>
            <a:off x="922624" y="4597874"/>
            <a:ext cx="960537" cy="388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044A2-B226-C1EB-7907-23120E79349E}"/>
              </a:ext>
            </a:extLst>
          </p:cNvPr>
          <p:cNvSpPr txBox="1"/>
          <p:nvPr/>
        </p:nvSpPr>
        <p:spPr>
          <a:xfrm>
            <a:off x="3121297" y="1847076"/>
            <a:ext cx="2604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분류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완전 동일한 분야가 있을 경우</a:t>
            </a:r>
            <a:r>
              <a:rPr lang="en-US" altLang="ko-KR" dirty="0"/>
              <a:t>(A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36F4922-EC91-BA31-9751-7ED0250E8984}"/>
              </a:ext>
            </a:extLst>
          </p:cNvPr>
          <p:cNvCxnSpPr>
            <a:cxnSpLocks/>
          </p:cNvCxnSpPr>
          <p:nvPr/>
        </p:nvCxnSpPr>
        <p:spPr>
          <a:xfrm>
            <a:off x="2191522" y="3995007"/>
            <a:ext cx="579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01CF77-8F35-CA16-458B-5554DF4D63D3}"/>
              </a:ext>
            </a:extLst>
          </p:cNvPr>
          <p:cNvSpPr/>
          <p:nvPr/>
        </p:nvSpPr>
        <p:spPr>
          <a:xfrm>
            <a:off x="3018052" y="3185433"/>
            <a:ext cx="869571" cy="368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축구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2ACB32-7B76-F9C4-591D-A2F18E304A6C}"/>
              </a:ext>
            </a:extLst>
          </p:cNvPr>
          <p:cNvSpPr/>
          <p:nvPr/>
        </p:nvSpPr>
        <p:spPr>
          <a:xfrm>
            <a:off x="3018052" y="3831464"/>
            <a:ext cx="869571" cy="368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22369C-D558-CC06-8A1A-987132289C59}"/>
              </a:ext>
            </a:extLst>
          </p:cNvPr>
          <p:cNvSpPr/>
          <p:nvPr/>
        </p:nvSpPr>
        <p:spPr>
          <a:xfrm>
            <a:off x="3018052" y="4482316"/>
            <a:ext cx="869571" cy="368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271623-D8BC-D944-311F-A428A751C678}"/>
              </a:ext>
            </a:extLst>
          </p:cNvPr>
          <p:cNvSpPr/>
          <p:nvPr/>
        </p:nvSpPr>
        <p:spPr>
          <a:xfrm>
            <a:off x="4230562" y="3195264"/>
            <a:ext cx="869571" cy="368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축구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7637F3-CEE4-95F5-EC54-654CCA87DDC2}"/>
              </a:ext>
            </a:extLst>
          </p:cNvPr>
          <p:cNvSpPr/>
          <p:nvPr/>
        </p:nvSpPr>
        <p:spPr>
          <a:xfrm>
            <a:off x="4230562" y="3841295"/>
            <a:ext cx="869571" cy="368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49EA61-DEFA-F94F-E01F-338D7DABBC76}"/>
              </a:ext>
            </a:extLst>
          </p:cNvPr>
          <p:cNvSpPr/>
          <p:nvPr/>
        </p:nvSpPr>
        <p:spPr>
          <a:xfrm>
            <a:off x="4230562" y="4492147"/>
            <a:ext cx="869571" cy="368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A2871C4-1E1A-3745-20BF-FCB820D7B065}"/>
              </a:ext>
            </a:extLst>
          </p:cNvPr>
          <p:cNvSpPr/>
          <p:nvPr/>
        </p:nvSpPr>
        <p:spPr>
          <a:xfrm>
            <a:off x="5412638" y="3195264"/>
            <a:ext cx="869571" cy="368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축구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972813B-BBA6-C96D-B2C1-06FC42BE9518}"/>
              </a:ext>
            </a:extLst>
          </p:cNvPr>
          <p:cNvSpPr/>
          <p:nvPr/>
        </p:nvSpPr>
        <p:spPr>
          <a:xfrm>
            <a:off x="5412638" y="3841295"/>
            <a:ext cx="869571" cy="368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음식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134F82-8702-EF1C-5B1F-C1D3971D1110}"/>
              </a:ext>
            </a:extLst>
          </p:cNvPr>
          <p:cNvSpPr/>
          <p:nvPr/>
        </p:nvSpPr>
        <p:spPr>
          <a:xfrm>
            <a:off x="5412638" y="4492147"/>
            <a:ext cx="869571" cy="368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E8E8649-E42F-CFDA-641A-55D80769C065}"/>
              </a:ext>
            </a:extLst>
          </p:cNvPr>
          <p:cNvGrpSpPr/>
          <p:nvPr/>
        </p:nvGrpSpPr>
        <p:grpSpPr>
          <a:xfrm>
            <a:off x="3501609" y="4894276"/>
            <a:ext cx="1263569" cy="914399"/>
            <a:chOff x="8699109" y="5098943"/>
            <a:chExt cx="1263569" cy="914399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858B340B-35CF-F735-A4CF-1DB6C52C49E4}"/>
                </a:ext>
              </a:extLst>
            </p:cNvPr>
            <p:cNvGrpSpPr/>
            <p:nvPr/>
          </p:nvGrpSpPr>
          <p:grpSpPr>
            <a:xfrm>
              <a:off x="8699109" y="5098943"/>
              <a:ext cx="1263569" cy="532435"/>
              <a:chOff x="8727311" y="5162309"/>
              <a:chExt cx="1263569" cy="532435"/>
            </a:xfrm>
          </p:grpSpPr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E8602E51-5731-AA92-E302-A8EC1195674D}"/>
                  </a:ext>
                </a:extLst>
              </p:cNvPr>
              <p:cNvCxnSpPr/>
              <p:nvPr/>
            </p:nvCxnSpPr>
            <p:spPr>
              <a:xfrm>
                <a:off x="8727311" y="5162309"/>
                <a:ext cx="0" cy="5324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E888E107-8FF4-D861-040E-3F6457F2F454}"/>
                  </a:ext>
                </a:extLst>
              </p:cNvPr>
              <p:cNvCxnSpPr/>
              <p:nvPr/>
            </p:nvCxnSpPr>
            <p:spPr>
              <a:xfrm>
                <a:off x="9990880" y="5162309"/>
                <a:ext cx="0" cy="5324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8C8EC55-8E40-16AE-67D3-FD0928A072D2}"/>
                  </a:ext>
                </a:extLst>
              </p:cNvPr>
              <p:cNvCxnSpPr/>
              <p:nvPr/>
            </p:nvCxnSpPr>
            <p:spPr>
              <a:xfrm>
                <a:off x="8738886" y="5694744"/>
                <a:ext cx="12519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D45E922-2D20-6EEA-8B8E-D2B35F07E4F5}"/>
                </a:ext>
              </a:extLst>
            </p:cNvPr>
            <p:cNvCxnSpPr>
              <a:cxnSpLocks/>
            </p:cNvCxnSpPr>
            <p:nvPr/>
          </p:nvCxnSpPr>
          <p:spPr>
            <a:xfrm>
              <a:off x="9336681" y="5631378"/>
              <a:ext cx="0" cy="381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D8C7E19-107B-92D9-C3F2-15F707E44B76}"/>
              </a:ext>
            </a:extLst>
          </p:cNvPr>
          <p:cNvSpPr/>
          <p:nvPr/>
        </p:nvSpPr>
        <p:spPr>
          <a:xfrm>
            <a:off x="3743921" y="5917167"/>
            <a:ext cx="790519" cy="368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65E99F-AFB1-19EC-8285-5D541A980E5E}"/>
              </a:ext>
            </a:extLst>
          </p:cNvPr>
          <p:cNvSpPr txBox="1"/>
          <p:nvPr/>
        </p:nvSpPr>
        <p:spPr>
          <a:xfrm>
            <a:off x="3284436" y="2746937"/>
            <a:ext cx="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63E0C5-5194-AE20-C7F8-A5C7997327FF}"/>
              </a:ext>
            </a:extLst>
          </p:cNvPr>
          <p:cNvSpPr txBox="1"/>
          <p:nvPr/>
        </p:nvSpPr>
        <p:spPr>
          <a:xfrm>
            <a:off x="4474408" y="2771686"/>
            <a:ext cx="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1173A2-D612-742E-6B20-8D7A4E90F149}"/>
              </a:ext>
            </a:extLst>
          </p:cNvPr>
          <p:cNvSpPr txBox="1"/>
          <p:nvPr/>
        </p:nvSpPr>
        <p:spPr>
          <a:xfrm>
            <a:off x="5656484" y="2746937"/>
            <a:ext cx="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B4305AE8-9AB0-E559-8BAD-F48C07779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796" y="2826801"/>
            <a:ext cx="4287737" cy="578935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2C06C99D-83EE-4C7D-0E21-917AC941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797" y="4391118"/>
            <a:ext cx="4287734" cy="527117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831F6D58-E4FD-5B68-42BF-490D1E956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839917" y="3513583"/>
            <a:ext cx="668062" cy="77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9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6082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피드백 </a:t>
            </a:r>
            <a:r>
              <a:rPr lang="en-US" altLang="ko-KR" sz="4800" spc="-300" dirty="0">
                <a:solidFill>
                  <a:schemeClr val="bg1"/>
                </a:solidFill>
              </a:rPr>
              <a:t>– </a:t>
            </a:r>
            <a:r>
              <a:rPr lang="ko-KR" altLang="en-US" sz="4800" spc="-300" dirty="0">
                <a:solidFill>
                  <a:schemeClr val="bg1"/>
                </a:solidFill>
              </a:rPr>
              <a:t>카테고리 매칭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BA08FD-14D5-41C4-C783-375462E95AE7}"/>
              </a:ext>
            </a:extLst>
          </p:cNvPr>
          <p:cNvSpPr txBox="1"/>
          <p:nvPr/>
        </p:nvSpPr>
        <p:spPr>
          <a:xfrm>
            <a:off x="1716871" y="1697340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 분류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유사한 경우의 매칭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54A593-0893-1AA5-56D7-2F1DEEEAB973}"/>
              </a:ext>
            </a:extLst>
          </p:cNvPr>
          <p:cNvSpPr/>
          <p:nvPr/>
        </p:nvSpPr>
        <p:spPr>
          <a:xfrm>
            <a:off x="1543787" y="3042458"/>
            <a:ext cx="869570" cy="37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축구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CD0BC4-E5DA-32A7-5D4F-00BBA8160C42}"/>
              </a:ext>
            </a:extLst>
          </p:cNvPr>
          <p:cNvSpPr/>
          <p:nvPr/>
        </p:nvSpPr>
        <p:spPr>
          <a:xfrm>
            <a:off x="1543787" y="3698767"/>
            <a:ext cx="869570" cy="37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농구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401FA6-0E69-54E4-9003-5E95A9FE630C}"/>
              </a:ext>
            </a:extLst>
          </p:cNvPr>
          <p:cNvSpPr/>
          <p:nvPr/>
        </p:nvSpPr>
        <p:spPr>
          <a:xfrm>
            <a:off x="1543787" y="4338044"/>
            <a:ext cx="869570" cy="37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390932-2943-BF81-CD01-EC5C8A10981B}"/>
              </a:ext>
            </a:extLst>
          </p:cNvPr>
          <p:cNvSpPr/>
          <p:nvPr/>
        </p:nvSpPr>
        <p:spPr>
          <a:xfrm>
            <a:off x="2843049" y="3038476"/>
            <a:ext cx="869570" cy="37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축구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C0FD54-35F0-161C-CBB0-05F2698E41FE}"/>
              </a:ext>
            </a:extLst>
          </p:cNvPr>
          <p:cNvSpPr/>
          <p:nvPr/>
        </p:nvSpPr>
        <p:spPr>
          <a:xfrm>
            <a:off x="2843049" y="3694785"/>
            <a:ext cx="869570" cy="37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야구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6B267B-4240-4935-3613-56804D47F5C7}"/>
              </a:ext>
            </a:extLst>
          </p:cNvPr>
          <p:cNvSpPr/>
          <p:nvPr/>
        </p:nvSpPr>
        <p:spPr>
          <a:xfrm>
            <a:off x="2843049" y="4334062"/>
            <a:ext cx="869570" cy="37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96DF5A-892A-F902-44B3-FBD78AECFEA9}"/>
              </a:ext>
            </a:extLst>
          </p:cNvPr>
          <p:cNvSpPr/>
          <p:nvPr/>
        </p:nvSpPr>
        <p:spPr>
          <a:xfrm>
            <a:off x="4142311" y="3049981"/>
            <a:ext cx="869570" cy="37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축구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957684-87FE-E177-7384-C4D110B0C929}"/>
              </a:ext>
            </a:extLst>
          </p:cNvPr>
          <p:cNvSpPr/>
          <p:nvPr/>
        </p:nvSpPr>
        <p:spPr>
          <a:xfrm>
            <a:off x="4142311" y="3706290"/>
            <a:ext cx="869570" cy="37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D673CD-1729-D6D5-676D-D2F464BFB469}"/>
              </a:ext>
            </a:extLst>
          </p:cNvPr>
          <p:cNvSpPr/>
          <p:nvPr/>
        </p:nvSpPr>
        <p:spPr>
          <a:xfrm>
            <a:off x="4142311" y="4345567"/>
            <a:ext cx="869570" cy="379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FE667FB-D636-943D-E1D1-F9F3AC1C161E}"/>
              </a:ext>
            </a:extLst>
          </p:cNvPr>
          <p:cNvGrpSpPr/>
          <p:nvPr/>
        </p:nvGrpSpPr>
        <p:grpSpPr>
          <a:xfrm>
            <a:off x="1982162" y="4789540"/>
            <a:ext cx="1263569" cy="914399"/>
            <a:chOff x="8699109" y="5098943"/>
            <a:chExt cx="1263569" cy="914399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D0AB77B-5D62-6DBE-1F9F-F85B3F1A64C0}"/>
                </a:ext>
              </a:extLst>
            </p:cNvPr>
            <p:cNvGrpSpPr/>
            <p:nvPr/>
          </p:nvGrpSpPr>
          <p:grpSpPr>
            <a:xfrm>
              <a:off x="8699109" y="5098943"/>
              <a:ext cx="1263569" cy="532435"/>
              <a:chOff x="8727311" y="5162309"/>
              <a:chExt cx="1263569" cy="532435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4D8D009C-9E68-16B6-8F3F-AFBF8140AF17}"/>
                  </a:ext>
                </a:extLst>
              </p:cNvPr>
              <p:cNvCxnSpPr/>
              <p:nvPr/>
            </p:nvCxnSpPr>
            <p:spPr>
              <a:xfrm>
                <a:off x="8727311" y="5162309"/>
                <a:ext cx="0" cy="5324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257845E-E24A-A24F-4904-E632211BDD7A}"/>
                  </a:ext>
                </a:extLst>
              </p:cNvPr>
              <p:cNvCxnSpPr/>
              <p:nvPr/>
            </p:nvCxnSpPr>
            <p:spPr>
              <a:xfrm>
                <a:off x="9990880" y="5162309"/>
                <a:ext cx="0" cy="5324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DEB567F-25AD-B1F4-88C6-D27F50AF182A}"/>
                  </a:ext>
                </a:extLst>
              </p:cNvPr>
              <p:cNvCxnSpPr/>
              <p:nvPr/>
            </p:nvCxnSpPr>
            <p:spPr>
              <a:xfrm>
                <a:off x="8738886" y="5694744"/>
                <a:ext cx="12519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B00D914-5C18-0D6C-6818-65C964CB7E26}"/>
                </a:ext>
              </a:extLst>
            </p:cNvPr>
            <p:cNvCxnSpPr>
              <a:cxnSpLocks/>
            </p:cNvCxnSpPr>
            <p:nvPr/>
          </p:nvCxnSpPr>
          <p:spPr>
            <a:xfrm>
              <a:off x="9336681" y="5631378"/>
              <a:ext cx="0" cy="3819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BDBF7C-A1D6-4EC6-A525-56F6CA939F45}"/>
              </a:ext>
            </a:extLst>
          </p:cNvPr>
          <p:cNvSpPr/>
          <p:nvPr/>
        </p:nvSpPr>
        <p:spPr>
          <a:xfrm>
            <a:off x="2139466" y="5808790"/>
            <a:ext cx="960537" cy="388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우선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1B9E26-5089-AD99-2E64-E29C99126352}"/>
              </a:ext>
            </a:extLst>
          </p:cNvPr>
          <p:cNvSpPr txBox="1"/>
          <p:nvPr/>
        </p:nvSpPr>
        <p:spPr>
          <a:xfrm>
            <a:off x="1716871" y="2518815"/>
            <a:ext cx="5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451D49-394A-7999-1F87-CBC0186BCC7C}"/>
              </a:ext>
            </a:extLst>
          </p:cNvPr>
          <p:cNvSpPr txBox="1"/>
          <p:nvPr/>
        </p:nvSpPr>
        <p:spPr>
          <a:xfrm>
            <a:off x="3000968" y="2521268"/>
            <a:ext cx="5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P2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290C2D-14F4-8096-9B3A-4DACD3276252}"/>
              </a:ext>
            </a:extLst>
          </p:cNvPr>
          <p:cNvSpPr txBox="1"/>
          <p:nvPr/>
        </p:nvSpPr>
        <p:spPr>
          <a:xfrm>
            <a:off x="4300230" y="2518815"/>
            <a:ext cx="5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P3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5389B5C-5795-85D5-EB52-B1991E88C2FA}"/>
              </a:ext>
            </a:extLst>
          </p:cNvPr>
          <p:cNvSpPr/>
          <p:nvPr/>
        </p:nvSpPr>
        <p:spPr>
          <a:xfrm>
            <a:off x="1319382" y="2959673"/>
            <a:ext cx="3981817" cy="56508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8677E99-D1B5-7DFD-6471-1FD1822C50DC}"/>
              </a:ext>
            </a:extLst>
          </p:cNvPr>
          <p:cNvSpPr/>
          <p:nvPr/>
        </p:nvSpPr>
        <p:spPr>
          <a:xfrm>
            <a:off x="1423688" y="2855929"/>
            <a:ext cx="2429305" cy="1373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39CE804-42C9-D4C9-25CA-2F835386BB82}"/>
              </a:ext>
            </a:extLst>
          </p:cNvPr>
          <p:cNvCxnSpPr>
            <a:cxnSpLocks/>
          </p:cNvCxnSpPr>
          <p:nvPr/>
        </p:nvCxnSpPr>
        <p:spPr>
          <a:xfrm>
            <a:off x="5578997" y="4085570"/>
            <a:ext cx="1053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C7CC76-2B12-527E-BE0C-9DDFD8B08744}"/>
              </a:ext>
            </a:extLst>
          </p:cNvPr>
          <p:cNvSpPr txBox="1"/>
          <p:nvPr/>
        </p:nvSpPr>
        <p:spPr>
          <a:xfrm>
            <a:off x="5824962" y="4219394"/>
            <a:ext cx="1053297" cy="37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예외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8C0ACB9-60E2-02AF-B296-801CB32C4E4F}"/>
              </a:ext>
            </a:extLst>
          </p:cNvPr>
          <p:cNvSpPr/>
          <p:nvPr/>
        </p:nvSpPr>
        <p:spPr>
          <a:xfrm>
            <a:off x="7251011" y="3895930"/>
            <a:ext cx="960537" cy="3880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랜덤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EFFC7-A2A8-038D-7EC8-D1C4EECFE1F0}"/>
              </a:ext>
            </a:extLst>
          </p:cNvPr>
          <p:cNvSpPr txBox="1"/>
          <p:nvPr/>
        </p:nvSpPr>
        <p:spPr>
          <a:xfrm>
            <a:off x="6208643" y="1696140"/>
            <a:ext cx="310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차 분류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예외 사항의 경우의 매칭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5509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6082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피드백 </a:t>
            </a:r>
            <a:r>
              <a:rPr lang="en-US" altLang="ko-KR" sz="4800" spc="-300" dirty="0">
                <a:solidFill>
                  <a:schemeClr val="bg1"/>
                </a:solidFill>
              </a:rPr>
              <a:t>– </a:t>
            </a:r>
            <a:r>
              <a:rPr lang="ko-KR" altLang="en-US" sz="4800" spc="-300" dirty="0">
                <a:solidFill>
                  <a:schemeClr val="bg1"/>
                </a:solidFill>
              </a:rPr>
              <a:t>카테고리 매칭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052266A-B8F4-54E2-6CA3-4B49A0606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80406"/>
              </p:ext>
            </p:extLst>
          </p:nvPr>
        </p:nvGraphicFramePr>
        <p:xfrm>
          <a:off x="805084" y="2420128"/>
          <a:ext cx="8128000" cy="3242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78892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436873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34469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9039810"/>
                    </a:ext>
                  </a:extLst>
                </a:gridCol>
              </a:tblGrid>
              <a:tr h="4632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자카드값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유사도값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99511"/>
                  </a:ext>
                </a:extLst>
              </a:tr>
              <a:tr h="463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28210"/>
                  </a:ext>
                </a:extLst>
              </a:tr>
              <a:tr h="463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63873"/>
                  </a:ext>
                </a:extLst>
              </a:tr>
              <a:tr h="463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3/3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96058"/>
                  </a:ext>
                </a:extLst>
              </a:tr>
              <a:tr h="463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046757"/>
                  </a:ext>
                </a:extLst>
              </a:tr>
              <a:tr h="463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152931"/>
                  </a:ext>
                </a:extLst>
              </a:tr>
              <a:tr h="463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1/5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969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1013EC-F8F1-0158-44E1-F85C3EE9E1B1}"/>
              </a:ext>
            </a:extLst>
          </p:cNvPr>
          <p:cNvSpPr txBox="1"/>
          <p:nvPr/>
        </p:nvSpPr>
        <p:spPr>
          <a:xfrm>
            <a:off x="805084" y="1865875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</a:t>
            </a:r>
            <a:r>
              <a:rPr lang="ko-KR" altLang="en-US" dirty="0"/>
              <a:t>기준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767238-FE45-375D-FB4E-8B6F9E82B8EF}"/>
              </a:ext>
            </a:extLst>
          </p:cNvPr>
          <p:cNvCxnSpPr/>
          <p:nvPr/>
        </p:nvCxnSpPr>
        <p:spPr>
          <a:xfrm>
            <a:off x="8933084" y="3067291"/>
            <a:ext cx="44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45DD88-3650-9CBC-60AE-6A31408DE219}"/>
              </a:ext>
            </a:extLst>
          </p:cNvPr>
          <p:cNvCxnSpPr/>
          <p:nvPr/>
        </p:nvCxnSpPr>
        <p:spPr>
          <a:xfrm>
            <a:off x="9375494" y="3055716"/>
            <a:ext cx="0" cy="98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26448B1-678D-9467-8C3A-DE799EF2CB95}"/>
              </a:ext>
            </a:extLst>
          </p:cNvPr>
          <p:cNvCxnSpPr>
            <a:endCxn id="6" idx="3"/>
          </p:cNvCxnSpPr>
          <p:nvPr/>
        </p:nvCxnSpPr>
        <p:spPr>
          <a:xfrm flipH="1" flipV="1">
            <a:off x="8933084" y="4041604"/>
            <a:ext cx="442410" cy="9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FB507D-CDA1-0394-BDA3-3A35EFFF6C22}"/>
              </a:ext>
            </a:extLst>
          </p:cNvPr>
          <p:cNvSpPr txBox="1"/>
          <p:nvPr/>
        </p:nvSpPr>
        <p:spPr>
          <a:xfrm>
            <a:off x="9375492" y="3429000"/>
            <a:ext cx="108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</a:t>
            </a:r>
            <a:r>
              <a:rPr lang="ko-KR" altLang="en-US" dirty="0"/>
              <a:t>차 분류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2114AC6-124E-B179-3854-B8DB619C7A05}"/>
              </a:ext>
            </a:extLst>
          </p:cNvPr>
          <p:cNvCxnSpPr/>
          <p:nvPr/>
        </p:nvCxnSpPr>
        <p:spPr>
          <a:xfrm>
            <a:off x="8933084" y="4502552"/>
            <a:ext cx="44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D11CC05-0989-BA41-5CBB-C44CAEFEB458}"/>
              </a:ext>
            </a:extLst>
          </p:cNvPr>
          <p:cNvCxnSpPr/>
          <p:nvPr/>
        </p:nvCxnSpPr>
        <p:spPr>
          <a:xfrm>
            <a:off x="9375492" y="4537276"/>
            <a:ext cx="0" cy="428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82D2F97-6935-96C5-658F-6D866E1D7272}"/>
              </a:ext>
            </a:extLst>
          </p:cNvPr>
          <p:cNvCxnSpPr/>
          <p:nvPr/>
        </p:nvCxnSpPr>
        <p:spPr>
          <a:xfrm flipH="1">
            <a:off x="8933084" y="4953965"/>
            <a:ext cx="44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A49120C-273B-AB40-D79B-B5AC9EAAA57E}"/>
              </a:ext>
            </a:extLst>
          </p:cNvPr>
          <p:cNvSpPr txBox="1"/>
          <p:nvPr/>
        </p:nvSpPr>
        <p:spPr>
          <a:xfrm>
            <a:off x="9468092" y="4537276"/>
            <a:ext cx="108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 분류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276887A-4294-F8AF-01E6-22556D8E99D3}"/>
              </a:ext>
            </a:extLst>
          </p:cNvPr>
          <p:cNvCxnSpPr/>
          <p:nvPr/>
        </p:nvCxnSpPr>
        <p:spPr>
          <a:xfrm>
            <a:off x="5370654" y="3067291"/>
            <a:ext cx="636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3B891CE-A7F8-ADAE-FC10-489DA533E91E}"/>
              </a:ext>
            </a:extLst>
          </p:cNvPr>
          <p:cNvCxnSpPr/>
          <p:nvPr/>
        </p:nvCxnSpPr>
        <p:spPr>
          <a:xfrm>
            <a:off x="6007261" y="3067291"/>
            <a:ext cx="0" cy="239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7EFC993-7E6E-8218-4FBF-5B6DC7C3CA0E}"/>
              </a:ext>
            </a:extLst>
          </p:cNvPr>
          <p:cNvCxnSpPr>
            <a:cxnSpLocks/>
          </p:cNvCxnSpPr>
          <p:nvPr/>
        </p:nvCxnSpPr>
        <p:spPr>
          <a:xfrm flipH="1">
            <a:off x="5370654" y="5463251"/>
            <a:ext cx="636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BBF0FC5-99FC-9136-22C2-98F1FA530477}"/>
              </a:ext>
            </a:extLst>
          </p:cNvPr>
          <p:cNvSpPr txBox="1"/>
          <p:nvPr/>
        </p:nvSpPr>
        <p:spPr>
          <a:xfrm>
            <a:off x="6007261" y="3915296"/>
            <a:ext cx="119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분류</a:t>
            </a:r>
          </a:p>
        </p:txBody>
      </p:sp>
    </p:spTree>
    <p:extLst>
      <p:ext uri="{BB962C8B-B14F-4D97-AF65-F5344CB8AC3E}">
        <p14:creationId xmlns:p14="http://schemas.microsoft.com/office/powerpoint/2010/main" val="2395919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225287" y="6652590"/>
            <a:ext cx="1196671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6654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피드백 </a:t>
            </a:r>
            <a:r>
              <a:rPr lang="en-US" altLang="ko-KR" sz="4800" spc="-300" dirty="0">
                <a:solidFill>
                  <a:schemeClr val="bg1"/>
                </a:solidFill>
              </a:rPr>
              <a:t>- </a:t>
            </a:r>
            <a:r>
              <a:rPr lang="ko-KR" altLang="en-US" sz="4800" spc="-300" dirty="0">
                <a:solidFill>
                  <a:schemeClr val="bg1"/>
                </a:solidFill>
              </a:rPr>
              <a:t>정량적 평가 방법</a:t>
            </a:r>
          </a:p>
        </p:txBody>
      </p:sp>
      <p:pic>
        <p:nvPicPr>
          <p:cNvPr id="6" name="그림 5" descr="상징, 그래픽, 폰트, 로고이(가) 표시된 사진&#10;&#10;자동 생성된 설명">
            <a:extLst>
              <a:ext uri="{FF2B5EF4-FFF2-40B4-BE49-F238E27FC236}">
                <a16:creationId xmlns:a16="http://schemas.microsoft.com/office/drawing/2014/main" id="{79FF4EB9-EB44-7A19-482F-A53042BAF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514" y="2019103"/>
            <a:ext cx="2979678" cy="342167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1C788DA-8F97-2E34-0D0E-5018BBCFA8F9}"/>
              </a:ext>
            </a:extLst>
          </p:cNvPr>
          <p:cNvSpPr/>
          <p:nvPr/>
        </p:nvSpPr>
        <p:spPr>
          <a:xfrm>
            <a:off x="5346067" y="3535363"/>
            <a:ext cx="1238491" cy="41378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직사각형, 스크린샷, 사각형, 상징이(가) 표시된 사진&#10;&#10;자동 생성된 설명">
            <a:extLst>
              <a:ext uri="{FF2B5EF4-FFF2-40B4-BE49-F238E27FC236}">
                <a16:creationId xmlns:a16="http://schemas.microsoft.com/office/drawing/2014/main" id="{93F89F7C-E5BB-3D67-CAE0-E7F954F21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33" y="2411536"/>
            <a:ext cx="3063538" cy="28624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57C589-BCBF-7D69-E7F3-ECF17DAF5D83}"/>
              </a:ext>
            </a:extLst>
          </p:cNvPr>
          <p:cNvSpPr txBox="1"/>
          <p:nvPr/>
        </p:nvSpPr>
        <p:spPr>
          <a:xfrm>
            <a:off x="1759352" y="5775767"/>
            <a:ext cx="209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설문조사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9CAE5-67F8-9AA6-39BF-6C4C15B01076}"/>
              </a:ext>
            </a:extLst>
          </p:cNvPr>
          <p:cNvSpPr txBox="1"/>
          <p:nvPr/>
        </p:nvSpPr>
        <p:spPr>
          <a:xfrm>
            <a:off x="8060693" y="5775767"/>
            <a:ext cx="209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1138845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A1A7369-4A30-495C-A676-27466752F21A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D4AEB4-632B-4BC3-9F91-2C3B3D1BC37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CD49D7B5-8D29-46E0-B2F1-4E4633F6E08A}"/>
                </a:ext>
              </a:extLst>
            </p:cNvPr>
            <p:cNvSpPr/>
            <p:nvPr/>
          </p:nvSpPr>
          <p:spPr>
            <a:xfrm rot="5400000" flipV="1">
              <a:off x="-386466" y="375534"/>
              <a:ext cx="6868932" cy="6096003"/>
            </a:xfrm>
            <a:prstGeom prst="triangle">
              <a:avLst>
                <a:gd name="adj" fmla="val 50185"/>
              </a:avLst>
            </a:prstGeom>
            <a:solidFill>
              <a:srgbClr val="184D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FB3F9809-22BB-4D7B-940B-53C663F1A9EA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08F107-2370-42E9-BCC7-494C0CE03F90}"/>
                </a:ext>
              </a:extLst>
            </p:cNvPr>
            <p:cNvSpPr/>
            <p:nvPr/>
          </p:nvSpPr>
          <p:spPr>
            <a:xfrm>
              <a:off x="6096000" y="-10931"/>
              <a:ext cx="6096000" cy="68689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4E0681D-A92E-4936-9948-3172D8471260}"/>
                </a:ext>
              </a:extLst>
            </p:cNvPr>
            <p:cNvGrpSpPr/>
            <p:nvPr/>
          </p:nvGrpSpPr>
          <p:grpSpPr>
            <a:xfrm>
              <a:off x="6626173" y="2535311"/>
              <a:ext cx="5035656" cy="1333100"/>
              <a:chOff x="6473773" y="2535311"/>
              <a:chExt cx="5035656" cy="133310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D6FE77-638B-4190-86C0-37CC840E2E15}"/>
                  </a:ext>
                </a:extLst>
              </p:cNvPr>
              <p:cNvSpPr txBox="1"/>
              <p:nvPr/>
            </p:nvSpPr>
            <p:spPr>
              <a:xfrm>
                <a:off x="6473773" y="3160525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개선 사항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E0BC34-9601-404C-A20D-540793A2E3BF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rPr>
                  <a:t>Part 2.</a:t>
                </a:r>
                <a:endParaRPr lang="ko-KR" altLang="en-US" sz="3200" b="1" dirty="0">
                  <a:solidFill>
                    <a:schemeClr val="bg1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DE34754-9802-47B6-94F3-52CC4BB04A76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259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soft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39273"/>
      </a:accent1>
      <a:accent2>
        <a:srgbClr val="935F35"/>
      </a:accent2>
      <a:accent3>
        <a:srgbClr val="B37A3F"/>
      </a:accent3>
      <a:accent4>
        <a:srgbClr val="EEBC8E"/>
      </a:accent4>
      <a:accent5>
        <a:srgbClr val="415459"/>
      </a:accent5>
      <a:accent6>
        <a:srgbClr val="678293"/>
      </a:accent6>
      <a:hlink>
        <a:srgbClr val="262626"/>
      </a:hlink>
      <a:folHlink>
        <a:srgbClr val="26262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737</Words>
  <Application>Microsoft Office PowerPoint</Application>
  <PresentationFormat>와이드스크린</PresentationFormat>
  <Paragraphs>209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-apple-system</vt:lpstr>
      <vt:lpstr>나눔스퀘어</vt:lpstr>
      <vt:lpstr>나눔스퀘어 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찬혁 박</cp:lastModifiedBy>
  <cp:revision>71</cp:revision>
  <dcterms:created xsi:type="dcterms:W3CDTF">2020-01-12T09:08:58Z</dcterms:created>
  <dcterms:modified xsi:type="dcterms:W3CDTF">2023-11-13T06:49:07Z</dcterms:modified>
</cp:coreProperties>
</file>