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65" r:id="rId3"/>
    <p:sldId id="264" r:id="rId4"/>
    <p:sldId id="267" r:id="rId5"/>
    <p:sldId id="320" r:id="rId6"/>
    <p:sldId id="260" r:id="rId7"/>
    <p:sldId id="332" r:id="rId8"/>
    <p:sldId id="333" r:id="rId9"/>
    <p:sldId id="335" r:id="rId10"/>
    <p:sldId id="334" r:id="rId11"/>
    <p:sldId id="340" r:id="rId12"/>
    <p:sldId id="331" r:id="rId13"/>
    <p:sldId id="261" r:id="rId14"/>
    <p:sldId id="336" r:id="rId15"/>
    <p:sldId id="31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A265"/>
    <a:srgbClr val="B37A3F"/>
    <a:srgbClr val="ECD5D0"/>
    <a:srgbClr val="B6854D"/>
    <a:srgbClr val="066084"/>
    <a:srgbClr val="935F35"/>
    <a:srgbClr val="F7F3EF"/>
    <a:srgbClr val="184D65"/>
    <a:srgbClr val="F6DDC6"/>
    <a:srgbClr val="79544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843" autoAdjust="0"/>
  </p:normalViewPr>
  <p:slideViewPr>
    <p:cSldViewPr snapToGrid="0" showGuides="1">
      <p:cViewPr varScale="1">
        <p:scale>
          <a:sx n="66" d="100"/>
          <a:sy n="66" d="100"/>
        </p:scale>
        <p:origin x="1330" y="43"/>
      </p:cViewPr>
      <p:guideLst>
        <p:guide orient="horz" pos="213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찬혁 박" userId="e74fb1e9ae2eb4b9" providerId="LiveId" clId="{717EE5C6-7699-437A-9A69-61840FE8F3EE}"/>
    <pc:docChg chg="undo custSel modSld">
      <pc:chgData name="찬혁 박" userId="e74fb1e9ae2eb4b9" providerId="LiveId" clId="{717EE5C6-7699-437A-9A69-61840FE8F3EE}" dt="2023-11-20T04:34:40.053" v="597" actId="20577"/>
      <pc:docMkLst>
        <pc:docMk/>
      </pc:docMkLst>
      <pc:sldChg chg="modSp mod">
        <pc:chgData name="찬혁 박" userId="e74fb1e9ae2eb4b9" providerId="LiveId" clId="{717EE5C6-7699-437A-9A69-61840FE8F3EE}" dt="2023-11-20T01:59:29.811" v="501" actId="20577"/>
        <pc:sldMkLst>
          <pc:docMk/>
          <pc:sldMk cId="551594438" sldId="267"/>
        </pc:sldMkLst>
        <pc:spChg chg="mod">
          <ac:chgData name="찬혁 박" userId="e74fb1e9ae2eb4b9" providerId="LiveId" clId="{717EE5C6-7699-437A-9A69-61840FE8F3EE}" dt="2023-11-20T01:59:29.811" v="501" actId="20577"/>
          <ac:spMkLst>
            <pc:docMk/>
            <pc:sldMk cId="551594438" sldId="267"/>
            <ac:spMk id="20" creationId="{A331EF32-8D0D-D17F-F443-B08D231AADF1}"/>
          </ac:spMkLst>
        </pc:spChg>
      </pc:sldChg>
      <pc:sldChg chg="modNotesTx">
        <pc:chgData name="찬혁 박" userId="e74fb1e9ae2eb4b9" providerId="LiveId" clId="{717EE5C6-7699-437A-9A69-61840FE8F3EE}" dt="2023-11-20T04:28:39.781" v="561" actId="20577"/>
        <pc:sldMkLst>
          <pc:docMk/>
          <pc:sldMk cId="3790113943" sldId="320"/>
        </pc:sldMkLst>
      </pc:sldChg>
      <pc:sldChg chg="modNotesTx">
        <pc:chgData name="찬혁 박" userId="e74fb1e9ae2eb4b9" providerId="LiveId" clId="{717EE5C6-7699-437A-9A69-61840FE8F3EE}" dt="2023-11-20T04:31:46.413" v="577" actId="20577"/>
        <pc:sldMkLst>
          <pc:docMk/>
          <pc:sldMk cId="3089824910" sldId="332"/>
        </pc:sldMkLst>
      </pc:sldChg>
      <pc:sldChg chg="modSp mod modNotesTx">
        <pc:chgData name="찬혁 박" userId="e74fb1e9ae2eb4b9" providerId="LiveId" clId="{717EE5C6-7699-437A-9A69-61840FE8F3EE}" dt="2023-11-20T04:32:16.466" v="578" actId="20577"/>
        <pc:sldMkLst>
          <pc:docMk/>
          <pc:sldMk cId="2640038477" sldId="333"/>
        </pc:sldMkLst>
        <pc:spChg chg="mod">
          <ac:chgData name="찬혁 박" userId="e74fb1e9ae2eb4b9" providerId="LiveId" clId="{717EE5C6-7699-437A-9A69-61840FE8F3EE}" dt="2023-11-20T01:27:15.644" v="178" actId="20577"/>
          <ac:spMkLst>
            <pc:docMk/>
            <pc:sldMk cId="2640038477" sldId="333"/>
            <ac:spMk id="10" creationId="{3319F16C-5DE6-3313-480D-7A28B2DC2861}"/>
          </ac:spMkLst>
        </pc:spChg>
      </pc:sldChg>
      <pc:sldChg chg="modNotesTx">
        <pc:chgData name="찬혁 박" userId="e74fb1e9ae2eb4b9" providerId="LiveId" clId="{717EE5C6-7699-437A-9A69-61840FE8F3EE}" dt="2023-11-20T01:32:35.919" v="363" actId="20577"/>
        <pc:sldMkLst>
          <pc:docMk/>
          <pc:sldMk cId="488539976" sldId="334"/>
        </pc:sldMkLst>
      </pc:sldChg>
      <pc:sldChg chg="modNotesTx">
        <pc:chgData name="찬혁 박" userId="e74fb1e9ae2eb4b9" providerId="LiveId" clId="{717EE5C6-7699-437A-9A69-61840FE8F3EE}" dt="2023-11-20T04:34:40.053" v="597" actId="20577"/>
        <pc:sldMkLst>
          <pc:docMk/>
          <pc:sldMk cId="1801214082" sldId="335"/>
        </pc:sldMkLst>
      </pc:sldChg>
      <pc:sldChg chg="modSp mod">
        <pc:chgData name="찬혁 박" userId="e74fb1e9ae2eb4b9" providerId="LiveId" clId="{717EE5C6-7699-437A-9A69-61840FE8F3EE}" dt="2023-11-20T01:38:14.644" v="490" actId="1076"/>
        <pc:sldMkLst>
          <pc:docMk/>
          <pc:sldMk cId="1543075968" sldId="336"/>
        </pc:sldMkLst>
        <pc:spChg chg="mod">
          <ac:chgData name="찬혁 박" userId="e74fb1e9ae2eb4b9" providerId="LiveId" clId="{717EE5C6-7699-437A-9A69-61840FE8F3EE}" dt="2023-11-20T01:38:14.644" v="490" actId="1076"/>
          <ac:spMkLst>
            <pc:docMk/>
            <pc:sldMk cId="1543075968" sldId="336"/>
            <ac:spMk id="3" creationId="{74826060-F8A0-5146-3F93-28BB3F8E36C4}"/>
          </ac:spMkLst>
        </pc:spChg>
        <pc:spChg chg="mod">
          <ac:chgData name="찬혁 박" userId="e74fb1e9ae2eb4b9" providerId="LiveId" clId="{717EE5C6-7699-437A-9A69-61840FE8F3EE}" dt="2023-11-20T01:38:14.644" v="490" actId="1076"/>
          <ac:spMkLst>
            <pc:docMk/>
            <pc:sldMk cId="1543075968" sldId="336"/>
            <ac:spMk id="5" creationId="{920E8F53-B074-E230-E1B0-D2B1763E64C2}"/>
          </ac:spMkLst>
        </pc:spChg>
      </pc:sldChg>
      <pc:sldChg chg="modNotesTx">
        <pc:chgData name="찬혁 박" userId="e74fb1e9ae2eb4b9" providerId="LiveId" clId="{717EE5C6-7699-437A-9A69-61840FE8F3EE}" dt="2023-11-20T01:33:21.845" v="482" actId="20577"/>
        <pc:sldMkLst>
          <pc:docMk/>
          <pc:sldMk cId="1004619774" sldId="340"/>
        </pc:sldMkLst>
      </pc:sldChg>
    </pc:docChg>
  </pc:docChgLst>
  <pc:docChgLst>
    <pc:chgData name="Eunwoo Park" userId="6526bfd77ebf3690" providerId="LiveId" clId="{11D3A65E-A6C7-470D-ADC7-F7D73A93C9B1}"/>
    <pc:docChg chg="undo custSel modSld">
      <pc:chgData name="Eunwoo Park" userId="6526bfd77ebf3690" providerId="LiveId" clId="{11D3A65E-A6C7-470D-ADC7-F7D73A93C9B1}" dt="2023-11-19T10:17:20.670" v="11416" actId="20577"/>
      <pc:docMkLst>
        <pc:docMk/>
      </pc:docMkLst>
      <pc:sldChg chg="modNotesTx">
        <pc:chgData name="Eunwoo Park" userId="6526bfd77ebf3690" providerId="LiveId" clId="{11D3A65E-A6C7-470D-ADC7-F7D73A93C9B1}" dt="2023-11-19T09:26:43.635" v="683" actId="20577"/>
        <pc:sldMkLst>
          <pc:docMk/>
          <pc:sldMk cId="2998687350" sldId="264"/>
        </pc:sldMkLst>
      </pc:sldChg>
      <pc:sldChg chg="modNotesTx">
        <pc:chgData name="Eunwoo Park" userId="6526bfd77ebf3690" providerId="LiveId" clId="{11D3A65E-A6C7-470D-ADC7-F7D73A93C9B1}" dt="2023-11-19T09:26:09.481" v="583" actId="20577"/>
        <pc:sldMkLst>
          <pc:docMk/>
          <pc:sldMk cId="4167942908" sldId="265"/>
        </pc:sldMkLst>
      </pc:sldChg>
      <pc:sldChg chg="modNotesTx">
        <pc:chgData name="Eunwoo Park" userId="6526bfd77ebf3690" providerId="LiveId" clId="{11D3A65E-A6C7-470D-ADC7-F7D73A93C9B1}" dt="2023-11-19T09:31:58.116" v="1425" actId="20577"/>
        <pc:sldMkLst>
          <pc:docMk/>
          <pc:sldMk cId="551594438" sldId="267"/>
        </pc:sldMkLst>
      </pc:sldChg>
      <pc:sldChg chg="modNotesTx">
        <pc:chgData name="Eunwoo Park" userId="6526bfd77ebf3690" providerId="LiveId" clId="{11D3A65E-A6C7-470D-ADC7-F7D73A93C9B1}" dt="2023-11-19T10:17:20.670" v="11416" actId="20577"/>
        <pc:sldMkLst>
          <pc:docMk/>
          <pc:sldMk cId="3060946726" sldId="319"/>
        </pc:sldMkLst>
      </pc:sldChg>
      <pc:sldChg chg="modNotesTx">
        <pc:chgData name="Eunwoo Park" userId="6526bfd77ebf3690" providerId="LiveId" clId="{11D3A65E-A6C7-470D-ADC7-F7D73A93C9B1}" dt="2023-11-19T09:43:23.196" v="4270" actId="20577"/>
        <pc:sldMkLst>
          <pc:docMk/>
          <pc:sldMk cId="3790113943" sldId="320"/>
        </pc:sldMkLst>
      </pc:sldChg>
      <pc:sldChg chg="modNotesTx">
        <pc:chgData name="Eunwoo Park" userId="6526bfd77ebf3690" providerId="LiveId" clId="{11D3A65E-A6C7-470D-ADC7-F7D73A93C9B1}" dt="2023-11-19T10:14:03.368" v="10705" actId="20577"/>
        <pc:sldMkLst>
          <pc:docMk/>
          <pc:sldMk cId="3008638552" sldId="331"/>
        </pc:sldMkLst>
      </pc:sldChg>
      <pc:sldChg chg="modNotesTx">
        <pc:chgData name="Eunwoo Park" userId="6526bfd77ebf3690" providerId="LiveId" clId="{11D3A65E-A6C7-470D-ADC7-F7D73A93C9B1}" dt="2023-11-19T09:58:50.154" v="7856" actId="20577"/>
        <pc:sldMkLst>
          <pc:docMk/>
          <pc:sldMk cId="3089824910" sldId="332"/>
        </pc:sldMkLst>
      </pc:sldChg>
      <pc:sldChg chg="modNotesTx">
        <pc:chgData name="Eunwoo Park" userId="6526bfd77ebf3690" providerId="LiveId" clId="{11D3A65E-A6C7-470D-ADC7-F7D73A93C9B1}" dt="2023-11-19T09:54:09.941" v="6709" actId="20577"/>
        <pc:sldMkLst>
          <pc:docMk/>
          <pc:sldMk cId="2640038477" sldId="333"/>
        </pc:sldMkLst>
      </pc:sldChg>
      <pc:sldChg chg="modNotesTx">
        <pc:chgData name="Eunwoo Park" userId="6526bfd77ebf3690" providerId="LiveId" clId="{11D3A65E-A6C7-470D-ADC7-F7D73A93C9B1}" dt="2023-11-19T10:03:21.644" v="8680" actId="20577"/>
        <pc:sldMkLst>
          <pc:docMk/>
          <pc:sldMk cId="488539976" sldId="334"/>
        </pc:sldMkLst>
      </pc:sldChg>
      <pc:sldChg chg="modNotesTx">
        <pc:chgData name="Eunwoo Park" userId="6526bfd77ebf3690" providerId="LiveId" clId="{11D3A65E-A6C7-470D-ADC7-F7D73A93C9B1}" dt="2023-11-19T09:59:22.622" v="7913" actId="20577"/>
        <pc:sldMkLst>
          <pc:docMk/>
          <pc:sldMk cId="1801214082" sldId="335"/>
        </pc:sldMkLst>
      </pc:sldChg>
      <pc:sldChg chg="modNotesTx">
        <pc:chgData name="Eunwoo Park" userId="6526bfd77ebf3690" providerId="LiveId" clId="{11D3A65E-A6C7-470D-ADC7-F7D73A93C9B1}" dt="2023-11-19T10:16:43.701" v="11307" actId="20577"/>
        <pc:sldMkLst>
          <pc:docMk/>
          <pc:sldMk cId="1543075968" sldId="336"/>
        </pc:sldMkLst>
      </pc:sldChg>
      <pc:sldChg chg="modNotesTx">
        <pc:chgData name="Eunwoo Park" userId="6526bfd77ebf3690" providerId="LiveId" clId="{11D3A65E-A6C7-470D-ADC7-F7D73A93C9B1}" dt="2023-11-19T10:05:20.664" v="9169" actId="20577"/>
        <pc:sldMkLst>
          <pc:docMk/>
          <pc:sldMk cId="1004619774" sldId="34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E1D47-5E89-4EC1-BBDA-0F3A2B463346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2278-7E1A-447F-B183-6DF65801A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42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. </a:t>
            </a:r>
            <a:r>
              <a:rPr lang="ko-KR" altLang="en-US" dirty="0"/>
              <a:t>공개 </a:t>
            </a:r>
            <a:r>
              <a:rPr lang="en-US" altLang="ko-KR" dirty="0" err="1"/>
              <a:t>sw</a:t>
            </a:r>
            <a:r>
              <a:rPr lang="en-US" altLang="ko-KR" dirty="0"/>
              <a:t> </a:t>
            </a:r>
            <a:r>
              <a:rPr lang="ko-KR" altLang="en-US" dirty="0"/>
              <a:t>프로젝트 </a:t>
            </a:r>
            <a:r>
              <a:rPr lang="en-US" altLang="ko-KR" dirty="0" err="1"/>
              <a:t>Faice</a:t>
            </a:r>
            <a:r>
              <a:rPr lang="ko-KR" altLang="en-US" dirty="0"/>
              <a:t>팀의 발표를 맡은 </a:t>
            </a:r>
            <a:r>
              <a:rPr lang="ko-KR" altLang="en-US" dirty="0" err="1"/>
              <a:t>박찬혁입니다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308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지난 시간에 말씀 드렸던 시뮬레이션 방식을 적용해서 임의의 관심분야를 설정한 랜덤 이용자들을 만들어 먼저 </a:t>
            </a:r>
            <a:r>
              <a:rPr lang="en-US" altLang="ko-KR" dirty="0"/>
              <a:t>1</a:t>
            </a:r>
            <a:r>
              <a:rPr lang="ko-KR" altLang="en-US" dirty="0"/>
              <a:t>차 분류인 </a:t>
            </a:r>
            <a:r>
              <a:rPr lang="ko-KR" altLang="en-US" dirty="0" err="1"/>
              <a:t>자카드</a:t>
            </a:r>
            <a:r>
              <a:rPr lang="ko-KR" altLang="en-US" dirty="0"/>
              <a:t> 유사도 계산 방식으로 분류하고 게일</a:t>
            </a:r>
            <a:r>
              <a:rPr lang="en-US" altLang="ko-KR" dirty="0"/>
              <a:t>-</a:t>
            </a:r>
            <a:r>
              <a:rPr lang="ko-KR" altLang="en-US" dirty="0" err="1"/>
              <a:t>셰플리</a:t>
            </a:r>
            <a:r>
              <a:rPr lang="ko-KR" altLang="en-US" dirty="0"/>
              <a:t> 알고리즘으로 계산해보았습니다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사진을 보시면 </a:t>
            </a:r>
            <a:r>
              <a:rPr lang="ko-KR" altLang="en-US" dirty="0" err="1"/>
              <a:t>자카드</a:t>
            </a:r>
            <a:r>
              <a:rPr lang="ko-KR" altLang="en-US" dirty="0"/>
              <a:t> 유사도를 사용해서 값을 행렬로 받습니다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026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구한 값을 가지고 게일</a:t>
            </a:r>
            <a:r>
              <a:rPr lang="en-US" altLang="ko-KR" dirty="0"/>
              <a:t>-</a:t>
            </a:r>
            <a:r>
              <a:rPr lang="ko-KR" altLang="en-US" dirty="0" err="1"/>
              <a:t>섀플리</a:t>
            </a:r>
            <a:r>
              <a:rPr lang="ko-KR" altLang="en-US" dirty="0"/>
              <a:t> 알고리즘을 통해 </a:t>
            </a:r>
            <a:r>
              <a:rPr lang="ko-KR" altLang="en-US" dirty="0" err="1"/>
              <a:t>매칭을</a:t>
            </a:r>
            <a:r>
              <a:rPr lang="ko-KR" altLang="en-US" dirty="0"/>
              <a:t> 해보았습니다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아직은 </a:t>
            </a:r>
            <a:r>
              <a:rPr lang="en-US" altLang="ko-KR" dirty="0"/>
              <a:t>1</a:t>
            </a:r>
            <a:r>
              <a:rPr lang="ko-KR" altLang="en-US" dirty="0"/>
              <a:t>차 분류만 적용하고 게일</a:t>
            </a:r>
            <a:r>
              <a:rPr lang="en-US" altLang="ko-KR" dirty="0"/>
              <a:t>-</a:t>
            </a:r>
            <a:r>
              <a:rPr lang="ko-KR" altLang="en-US" dirty="0" err="1"/>
              <a:t>셰플리</a:t>
            </a:r>
            <a:r>
              <a:rPr lang="ko-KR" altLang="en-US" dirty="0"/>
              <a:t> 알고리즘으로 테스트 </a:t>
            </a:r>
            <a:r>
              <a:rPr lang="ko-KR" altLang="en-US" dirty="0" err="1"/>
              <a:t>매칭을</a:t>
            </a:r>
            <a:r>
              <a:rPr lang="ko-KR" altLang="en-US" dirty="0"/>
              <a:t> 시켜보았고</a:t>
            </a:r>
            <a:r>
              <a:rPr lang="en-US" altLang="ko-KR" dirty="0"/>
              <a:t>, </a:t>
            </a:r>
            <a:r>
              <a:rPr lang="ko-KR" altLang="en-US" dirty="0"/>
              <a:t>추후 저희가 실제로 사용할 </a:t>
            </a:r>
            <a:r>
              <a:rPr lang="en-US" altLang="ko-KR" dirty="0"/>
              <a:t>3</a:t>
            </a:r>
            <a:r>
              <a:rPr lang="ko-KR" altLang="en-US" dirty="0"/>
              <a:t>단계 분류 방식을 적용하고 테스트 </a:t>
            </a:r>
            <a:r>
              <a:rPr lang="ko-KR" altLang="en-US" dirty="0" err="1"/>
              <a:t>매칭을</a:t>
            </a:r>
            <a:r>
              <a:rPr lang="ko-KR" altLang="en-US" dirty="0"/>
              <a:t> 적용해볼 예정입니다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877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정량적 평가 방법은 앞서 </a:t>
            </a:r>
            <a:r>
              <a:rPr lang="ko-KR" altLang="en-US" dirty="0" err="1"/>
              <a:t>설명드린</a:t>
            </a:r>
            <a:r>
              <a:rPr lang="ko-KR" altLang="en-US" dirty="0"/>
              <a:t> 관심분야를 공유한 관계가 그렇지 않은 관계보다 더 사회적 관계 형성에 유리하다는 논문을 근거로 기존 랜덤 매칭 방식과 저희의 우선 순위 매칭 방식이 각각 얼마나 같은 관심분야를 공유할 수 있는 </a:t>
            </a:r>
            <a:r>
              <a:rPr lang="ko-KR" altLang="en-US" dirty="0" err="1"/>
              <a:t>매칭을</a:t>
            </a:r>
            <a:r>
              <a:rPr lang="ko-KR" altLang="en-US" dirty="0"/>
              <a:t> 만들어주는지 비교할 예정입니다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200</a:t>
            </a:r>
            <a:r>
              <a:rPr lang="ko-KR" altLang="en-US" dirty="0"/>
              <a:t>명의 테스트 랜덤 데이터를 만들어서 순서쌍을 </a:t>
            </a:r>
            <a:r>
              <a:rPr lang="en-US" altLang="ko-KR" dirty="0"/>
              <a:t>100</a:t>
            </a:r>
            <a:r>
              <a:rPr lang="ko-KR" altLang="en-US" dirty="0"/>
              <a:t>쌍 만듭니다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100</a:t>
            </a:r>
            <a:r>
              <a:rPr lang="ko-KR" altLang="en-US" dirty="0"/>
              <a:t>개의 쌍에서 같은 관심분야를 </a:t>
            </a:r>
            <a:r>
              <a:rPr lang="en-US" altLang="ko-KR" dirty="0"/>
              <a:t>1</a:t>
            </a:r>
            <a:r>
              <a:rPr lang="ko-KR" altLang="en-US" dirty="0"/>
              <a:t>개 이상 가지고 있는 쌍이 몇 쌍인지 카운트합니다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 랜덤 매칭 방식은 공강 시간이 겹치고 수업 시간이 겹치는 사람들과 </a:t>
            </a:r>
            <a:r>
              <a:rPr lang="ko-KR" altLang="en-US" dirty="0" err="1"/>
              <a:t>매칭하는데에만</a:t>
            </a:r>
            <a:r>
              <a:rPr lang="ko-KR" altLang="en-US" dirty="0"/>
              <a:t> 의의를 두었다면</a:t>
            </a:r>
            <a:r>
              <a:rPr lang="en-US" altLang="ko-KR" dirty="0"/>
              <a:t>, </a:t>
            </a:r>
            <a:r>
              <a:rPr lang="ko-KR" altLang="en-US" dirty="0"/>
              <a:t>저희는 논문을 기반하여 지속적인 사회적 네트워크 형성이라는 프로젝트의 목표에 더 가까운 </a:t>
            </a:r>
            <a:r>
              <a:rPr lang="ko-KR" altLang="en-US" dirty="0" err="1"/>
              <a:t>매칭을</a:t>
            </a:r>
            <a:r>
              <a:rPr lang="ko-KR" altLang="en-US" dirty="0"/>
              <a:t> 더 많이 생성하는 것에 중점을 두었습니다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119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추후계획에 대해 말씀 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12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이번주에 </a:t>
            </a:r>
            <a:r>
              <a:rPr lang="en-US" altLang="ko-KR" dirty="0"/>
              <a:t>1</a:t>
            </a:r>
            <a:r>
              <a:rPr lang="ko-KR" altLang="en-US" dirty="0"/>
              <a:t>차 분류밖에 안되었던 알고리즘을 </a:t>
            </a:r>
            <a:r>
              <a:rPr lang="en-US" altLang="ko-KR" dirty="0"/>
              <a:t>2</a:t>
            </a:r>
            <a:r>
              <a:rPr lang="ko-KR" altLang="en-US" dirty="0"/>
              <a:t>차 분류도 가능하게 추가해서 테스트해보고 그 결과를 비교할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결과가 유의미하다면 </a:t>
            </a:r>
            <a:r>
              <a:rPr lang="ko-KR" altLang="en-US" dirty="0" err="1"/>
              <a:t>백엔드에</a:t>
            </a:r>
            <a:r>
              <a:rPr lang="ko-KR" altLang="en-US" dirty="0"/>
              <a:t> 이 분류 방식과 알고리즘을 적용해 </a:t>
            </a:r>
            <a:r>
              <a:rPr lang="ko-KR" altLang="en-US" dirty="0" err="1"/>
              <a:t>매칭을</a:t>
            </a:r>
            <a:r>
              <a:rPr lang="ko-KR" altLang="en-US" dirty="0"/>
              <a:t> 구현하려고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기존에 회원가입 시 이메일 인증이 제대로 안되는 문제를 수정할 예정이고</a:t>
            </a:r>
            <a:r>
              <a:rPr lang="en-US" altLang="ko-KR" dirty="0"/>
              <a:t>, </a:t>
            </a:r>
            <a:r>
              <a:rPr lang="ko-KR" altLang="en-US" dirty="0"/>
              <a:t>동국대학교 학생을 대상으로 하는 만큼 그에 맞는</a:t>
            </a:r>
            <a:r>
              <a:rPr lang="en-US" altLang="ko-KR" dirty="0"/>
              <a:t> UI </a:t>
            </a:r>
            <a:r>
              <a:rPr lang="ko-KR" altLang="en-US" dirty="0"/>
              <a:t>디자인도 개선할 계획입니다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09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</a:t>
            </a:r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 err="1"/>
              <a:t>fAIce</a:t>
            </a:r>
            <a:r>
              <a:rPr lang="ko-KR" altLang="en-US" dirty="0"/>
              <a:t>팀의 발표를 </a:t>
            </a:r>
            <a:r>
              <a:rPr lang="ko-KR" altLang="en-US" dirty="0" err="1"/>
              <a:t>들어주셔서</a:t>
            </a:r>
            <a:r>
              <a:rPr lang="ko-KR" altLang="en-US" dirty="0"/>
              <a:t> 감사합니다</a:t>
            </a:r>
            <a:r>
              <a:rPr lang="en-US" altLang="ko-KR" dirty="0"/>
              <a:t>. </a:t>
            </a:r>
            <a:r>
              <a:rPr lang="ko-KR" altLang="en-US" dirty="0"/>
              <a:t>질문 </a:t>
            </a:r>
            <a:r>
              <a:rPr lang="ko-KR" altLang="en-US" dirty="0" err="1"/>
              <a:t>있으신가요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046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목차와 같이 피드백</a:t>
            </a:r>
            <a:r>
              <a:rPr lang="en-US" altLang="ko-KR" dirty="0"/>
              <a:t>, </a:t>
            </a:r>
            <a:r>
              <a:rPr lang="ko-KR" altLang="en-US" dirty="0"/>
              <a:t>개선 사항</a:t>
            </a:r>
            <a:r>
              <a:rPr lang="en-US" altLang="ko-KR" dirty="0"/>
              <a:t>, </a:t>
            </a:r>
            <a:r>
              <a:rPr lang="ko-KR" altLang="en-US" dirty="0"/>
              <a:t>추후 계획 순으로 발표 하겠습니다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피드백 부분에서는 저희가 처음 제시한 프로젝트의 목표에 대해 다시 한 번 상기해드리고</a:t>
            </a:r>
            <a:r>
              <a:rPr lang="en-US" altLang="ko-KR" dirty="0"/>
              <a:t>, </a:t>
            </a:r>
            <a:r>
              <a:rPr lang="ko-KR" altLang="en-US" dirty="0"/>
              <a:t>이 목표 </a:t>
            </a:r>
            <a:r>
              <a:rPr lang="ko-KR" altLang="en-US" dirty="0" err="1"/>
              <a:t>달성률을</a:t>
            </a:r>
            <a:r>
              <a:rPr lang="ko-KR" altLang="en-US" dirty="0"/>
              <a:t> 높이기 위해 자카드를 사용하는 이유를 설명드릴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개선 사항에서는 어떻게 코드를 수정했고</a:t>
            </a:r>
            <a:r>
              <a:rPr lang="en-US" altLang="ko-KR" dirty="0"/>
              <a:t>, </a:t>
            </a:r>
            <a:r>
              <a:rPr lang="ko-KR" altLang="en-US" dirty="0"/>
              <a:t>설명 드린 알고리즘을 구현하였으며</a:t>
            </a:r>
            <a:r>
              <a:rPr lang="en-US" altLang="ko-KR" dirty="0"/>
              <a:t>,</a:t>
            </a:r>
            <a:r>
              <a:rPr lang="ko-KR" altLang="en-US" dirty="0"/>
              <a:t> 저희가 고민한 정량적 평가방법에 대해 발표할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241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피드백 관련하여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930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대학생 네트워크 형성을 위한 익명 매칭 서비스 제작이라는 기존 프로젝트의 목표를 계승하고</a:t>
            </a:r>
            <a:r>
              <a:rPr lang="en-US" altLang="ko-KR" dirty="0"/>
              <a:t>, </a:t>
            </a:r>
            <a:r>
              <a:rPr lang="ko-KR" altLang="en-US" dirty="0"/>
              <a:t>이 목표를 어떻게 하면 잘 이룰 수 있을지 고민하면서 네트워크라는 키워드에 먼저 주목하였습니다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네트워크는 한 마디로 그물망을 말하며</a:t>
            </a:r>
            <a:r>
              <a:rPr lang="en-US" altLang="ko-KR" dirty="0"/>
              <a:t>, </a:t>
            </a:r>
            <a:r>
              <a:rPr lang="ko-KR" altLang="en-US" dirty="0"/>
              <a:t>마치 그물처럼 서로 긴밀하게 연결되어 있다는 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기존 프로젝트는 코로나 </a:t>
            </a:r>
            <a:r>
              <a:rPr lang="en-US" altLang="ko-KR" dirty="0"/>
              <a:t>19</a:t>
            </a:r>
            <a:r>
              <a:rPr lang="ko-KR" altLang="en-US" dirty="0"/>
              <a:t>로 인해 대면으로 친구를 사귀기 어려운 사용자를 위한 프로젝트였다면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저희는 복학 후 캠퍼스 내 친구가 없고 새롭게 친구를 사귀기 어려운 사용자를 타깃으로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이들의 캠퍼스 내 사회적 네트워크 형성을 돕기 위해 관심분야 공유를 기반으로 프로젝트를 진행하고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644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그러면 결국 매칭 시스템을 이용하는 것은 동일한데 지난 시간에는 왜 굳이 다른 팀들은 폐기하는 </a:t>
            </a:r>
            <a:r>
              <a:rPr lang="ko-KR" altLang="en-US" dirty="0" err="1">
                <a:sym typeface="Wingdings" panose="05000000000000000000" pitchFamily="2" charset="2"/>
              </a:rPr>
              <a:t>자카드</a:t>
            </a:r>
            <a:r>
              <a:rPr lang="ko-KR" altLang="en-US" dirty="0">
                <a:sym typeface="Wingdings" panose="05000000000000000000" pitchFamily="2" charset="2"/>
              </a:rPr>
              <a:t> 유사도를 사용해야 하는지에 대한 교수님의 피드백이 있었습니다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그 이유를 </a:t>
            </a:r>
            <a:r>
              <a:rPr lang="ko-KR" altLang="en-US" dirty="0" err="1">
                <a:sym typeface="Wingdings" panose="05000000000000000000" pitchFamily="2" charset="2"/>
              </a:rPr>
              <a:t>설명드리자면</a:t>
            </a:r>
            <a:r>
              <a:rPr lang="ko-KR" altLang="en-US" dirty="0">
                <a:sym typeface="Wingdings" panose="05000000000000000000" pitchFamily="2" charset="2"/>
              </a:rPr>
              <a:t> 한 사회 심리학 논문에 나타난 실험 결과를 </a:t>
            </a:r>
            <a:r>
              <a:rPr lang="ko-KR" altLang="en-US" dirty="0" err="1">
                <a:sym typeface="Wingdings" panose="05000000000000000000" pitchFamily="2" charset="2"/>
              </a:rPr>
              <a:t>소개해야할</a:t>
            </a:r>
            <a:r>
              <a:rPr lang="ko-KR" altLang="en-US" dirty="0">
                <a:sym typeface="Wingdings" panose="05000000000000000000" pitchFamily="2" charset="2"/>
              </a:rPr>
              <a:t> 것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논문에 따르면 자신과 완전히 동일한 관심분야를 공유하는 사람에 대한 호감이 높다는 연구결과가 있었습니다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그리고 팀원끼리 회의하면서 동일하지 않고 단순히 유사한 관심 분야로 사회적 관계를 형성하는 것이 옳은가에 대한 의문도 있었습니다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예를 들면</a:t>
            </a:r>
            <a:r>
              <a:rPr lang="en-US" altLang="ko-KR" dirty="0">
                <a:sym typeface="Wingdings" panose="05000000000000000000" pitchFamily="2" charset="2"/>
              </a:rPr>
              <a:t>, ‘</a:t>
            </a:r>
            <a:r>
              <a:rPr lang="ko-KR" altLang="en-US" dirty="0">
                <a:sym typeface="Wingdings" panose="05000000000000000000" pitchFamily="2" charset="2"/>
              </a:rPr>
              <a:t>축구</a:t>
            </a:r>
            <a:r>
              <a:rPr lang="en-US" altLang="ko-KR" dirty="0">
                <a:sym typeface="Wingdings" panose="05000000000000000000" pitchFamily="2" charset="2"/>
              </a:rPr>
              <a:t>’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‘</a:t>
            </a:r>
            <a:r>
              <a:rPr lang="ko-KR" altLang="en-US" dirty="0">
                <a:sym typeface="Wingdings" panose="05000000000000000000" pitchFamily="2" charset="2"/>
              </a:rPr>
              <a:t>야구</a:t>
            </a:r>
            <a:r>
              <a:rPr lang="en-US" altLang="ko-KR" dirty="0">
                <a:sym typeface="Wingdings" panose="05000000000000000000" pitchFamily="2" charset="2"/>
              </a:rPr>
              <a:t>’</a:t>
            </a:r>
            <a:r>
              <a:rPr lang="ko-KR" altLang="en-US" dirty="0">
                <a:sym typeface="Wingdings" panose="05000000000000000000" pitchFamily="2" charset="2"/>
              </a:rPr>
              <a:t>는 구기 종목이면서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세계적으로 지역마다 큰 </a:t>
            </a:r>
            <a:r>
              <a:rPr lang="ko-KR" altLang="en-US" dirty="0" err="1">
                <a:sym typeface="Wingdings" panose="05000000000000000000" pitchFamily="2" charset="2"/>
              </a:rPr>
              <a:t>팬덤을</a:t>
            </a:r>
            <a:r>
              <a:rPr lang="ko-KR" altLang="en-US" dirty="0">
                <a:sym typeface="Wingdings" panose="05000000000000000000" pitchFamily="2" charset="2"/>
              </a:rPr>
              <a:t> 가지고 </a:t>
            </a:r>
            <a:r>
              <a:rPr lang="ko-KR" altLang="en-US" dirty="0" err="1">
                <a:sym typeface="Wingdings" panose="05000000000000000000" pitchFamily="2" charset="2"/>
              </a:rPr>
              <a:t>있구요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매우 활동적이라는 점에서 유사해 보이죠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그런데 그렇다고 해서 </a:t>
            </a:r>
            <a:r>
              <a:rPr lang="en-US" altLang="ko-KR" dirty="0">
                <a:sym typeface="Wingdings" panose="05000000000000000000" pitchFamily="2" charset="2"/>
              </a:rPr>
              <a:t>‘</a:t>
            </a:r>
            <a:r>
              <a:rPr lang="ko-KR" altLang="en-US" dirty="0">
                <a:sym typeface="Wingdings" panose="05000000000000000000" pitchFamily="2" charset="2"/>
              </a:rPr>
              <a:t>축구</a:t>
            </a:r>
            <a:r>
              <a:rPr lang="en-US" altLang="ko-KR" dirty="0">
                <a:sym typeface="Wingdings" panose="05000000000000000000" pitchFamily="2" charset="2"/>
              </a:rPr>
              <a:t>’</a:t>
            </a:r>
            <a:r>
              <a:rPr lang="ko-KR" altLang="en-US" dirty="0">
                <a:sym typeface="Wingdings" panose="05000000000000000000" pitchFamily="2" charset="2"/>
              </a:rPr>
              <a:t>를 좋아하는 사람과 </a:t>
            </a:r>
            <a:r>
              <a:rPr lang="en-US" altLang="ko-KR" dirty="0">
                <a:sym typeface="Wingdings" panose="05000000000000000000" pitchFamily="2" charset="2"/>
              </a:rPr>
              <a:t>‘</a:t>
            </a:r>
            <a:r>
              <a:rPr lang="ko-KR" altLang="en-US" dirty="0">
                <a:sym typeface="Wingdings" panose="05000000000000000000" pitchFamily="2" charset="2"/>
              </a:rPr>
              <a:t>야구</a:t>
            </a:r>
            <a:r>
              <a:rPr lang="en-US" altLang="ko-KR" dirty="0">
                <a:sym typeface="Wingdings" panose="05000000000000000000" pitchFamily="2" charset="2"/>
              </a:rPr>
              <a:t>’</a:t>
            </a:r>
            <a:r>
              <a:rPr lang="ko-KR" altLang="en-US" dirty="0">
                <a:sym typeface="Wingdings" panose="05000000000000000000" pitchFamily="2" charset="2"/>
              </a:rPr>
              <a:t>를 좋아하는 사람이 관심분야를 공유하기 쉬울까</a:t>
            </a:r>
            <a:r>
              <a:rPr lang="en-US" altLang="ko-KR" dirty="0">
                <a:sym typeface="Wingdings" panose="05000000000000000000" pitchFamily="2" charset="2"/>
              </a:rPr>
              <a:t>? </a:t>
            </a:r>
            <a:r>
              <a:rPr lang="ko-KR" altLang="en-US" dirty="0">
                <a:sym typeface="Wingdings" panose="05000000000000000000" pitchFamily="2" charset="2"/>
              </a:rPr>
              <a:t>하는 의문이 남습니다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그래서 저희는 관심분야의 유사성보다는 같은 관심분야에 주목했습니다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즉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동일성이죠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또한 논문의 연구결과에 따르면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관심분야를 공유하는 것은 우정과 친밀한 관계의 시작에 실질적인 영향을 미친다고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저희는 이 논문을 기반으로 정량적 평가를 설계했는데 그건 뒤에서 나중에 말씀드리겠습니다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70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개선사항에 대해 말씀드리겠습니다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985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개선한 부분을 설명하기전에 이해를 돕기 위해서 기존 구조와 저희 프로젝트의 구조를 가져왔습니다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기존에는 같은 공강 시간과 수업이라는 </a:t>
            </a:r>
            <a:r>
              <a:rPr lang="en-US" altLang="ko-KR" dirty="0"/>
              <a:t>2</a:t>
            </a:r>
            <a:r>
              <a:rPr lang="ko-KR" altLang="en-US" dirty="0"/>
              <a:t>가지 조건 하에 랜덤으로 매칭하는 구조였습니다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기존과의 차이점이라고 하면 사용자가 자신의 관심분야를 처음에 설정하고 </a:t>
            </a:r>
            <a:r>
              <a:rPr lang="ko-KR" altLang="en-US" dirty="0" err="1"/>
              <a:t>매칭을</a:t>
            </a:r>
            <a:r>
              <a:rPr lang="ko-KR" altLang="en-US" dirty="0"/>
              <a:t> 누르면 이를 가지고 우선순위를 매기고 </a:t>
            </a:r>
            <a:r>
              <a:rPr lang="ko-KR" altLang="en-US" dirty="0" err="1"/>
              <a:t>매칭을</a:t>
            </a:r>
            <a:r>
              <a:rPr lang="ko-KR" altLang="en-US" dirty="0"/>
              <a:t> 시작합니다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기존에 있었던 </a:t>
            </a:r>
            <a:r>
              <a:rPr lang="en-US" altLang="ko-KR" dirty="0"/>
              <a:t>2</a:t>
            </a:r>
            <a:r>
              <a:rPr lang="ko-KR" altLang="en-US" dirty="0"/>
              <a:t>가지 조건을 없앤 이유는 저희가 의도한 조건에 맞지 않는 사람을 먼저 매칭할 수 있다는 우려 때문이었습니다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다음으로 저희가 프론트와 </a:t>
            </a:r>
            <a:r>
              <a:rPr lang="ko-KR" altLang="en-US" dirty="0" err="1"/>
              <a:t>백엔드에서</a:t>
            </a:r>
            <a:r>
              <a:rPr lang="ko-KR" altLang="en-US" dirty="0"/>
              <a:t> 각각 어떻게 수정을 했는지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77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주에도 알고리즘 관련 논의가 많다 보니 코드의 구현이 많지는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저희의 프로젝트에서 중요한 부분을 먼저 구현하는데 집중했습니다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프론트에서는 기존에는 없었던 관심분야 설정 페이지를 추가했습니다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카테고리에 맞게 관심분야가 나오며 총 </a:t>
            </a:r>
            <a:r>
              <a:rPr lang="en-US" altLang="ko-KR" dirty="0"/>
              <a:t>24</a:t>
            </a:r>
            <a:r>
              <a:rPr lang="ko-KR" altLang="en-US" dirty="0"/>
              <a:t>개의 관심분야를 설정할 수 있게 만들었습니다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관심분야는 서로 중복되지 않게 사진처럼 이미 앞서 설정한 항목은 리스트에 나오지 않게 </a:t>
            </a:r>
            <a:r>
              <a:rPr lang="ko-KR" altLang="en-US" dirty="0" err="1"/>
              <a:t>만들었구요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반드시 </a:t>
            </a:r>
            <a:r>
              <a:rPr lang="en-US" altLang="ko-KR" dirty="0"/>
              <a:t>3</a:t>
            </a:r>
            <a:r>
              <a:rPr lang="ko-KR" altLang="en-US" dirty="0"/>
              <a:t>개의 관심분야를 모두 설정해야만 저장이 되도록 구현했습니다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설정 페이지는 신규 유저가 회원 가입하고 처음 로그인을 할 때 나오도록 되어있습니다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384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백엔드에서는</a:t>
            </a:r>
            <a:r>
              <a:rPr lang="ko-KR" altLang="en-US" dirty="0"/>
              <a:t> 앞서 </a:t>
            </a:r>
            <a:r>
              <a:rPr lang="ko-KR" altLang="en-US" dirty="0" err="1"/>
              <a:t>프론트엔드에서</a:t>
            </a:r>
            <a:r>
              <a:rPr lang="ko-KR" altLang="en-US" dirty="0"/>
              <a:t> 사용자로부터 </a:t>
            </a:r>
            <a:r>
              <a:rPr lang="ko-KR" altLang="en-US" dirty="0" err="1"/>
              <a:t>입력받은</a:t>
            </a:r>
            <a:r>
              <a:rPr lang="ko-KR" altLang="en-US" dirty="0"/>
              <a:t> 관심분야를 저장하기 위한 데이터베이스를 구성했습니다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마지막에 있는 </a:t>
            </a:r>
            <a:r>
              <a:rPr lang="en-US" altLang="ko-KR" dirty="0" err="1"/>
              <a:t>isSetInterests</a:t>
            </a:r>
            <a:r>
              <a:rPr lang="en-US" altLang="ko-KR" dirty="0"/>
              <a:t> </a:t>
            </a:r>
            <a:r>
              <a:rPr lang="ko-KR" altLang="en-US" dirty="0"/>
              <a:t>변수는 해당 유저가 처음에 관심분야 </a:t>
            </a:r>
            <a:r>
              <a:rPr lang="en-US" altLang="ko-KR" dirty="0"/>
              <a:t>3</a:t>
            </a:r>
            <a:r>
              <a:rPr lang="ko-KR" altLang="en-US" dirty="0"/>
              <a:t>개를 모두 설정했는지 여부를 </a:t>
            </a:r>
            <a:r>
              <a:rPr lang="en-US" altLang="ko-KR" dirty="0"/>
              <a:t>Boolean </a:t>
            </a:r>
            <a:r>
              <a:rPr lang="ko-KR" altLang="en-US" dirty="0"/>
              <a:t>값으로 저장하고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해당 값을 프론트에서 다시 가져와 추후 재로그인 시에는 해당 </a:t>
            </a:r>
            <a:r>
              <a:rPr lang="ko-KR" altLang="en-US"/>
              <a:t>설정페이지로 넘어가지 </a:t>
            </a:r>
            <a:r>
              <a:rPr lang="ko-KR" altLang="en-US" dirty="0"/>
              <a:t>않도록 하는 역할을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693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0D125-514E-4AD6-AB86-A7AF7521B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FF618F-8700-423C-998A-718D6DDFD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5729D-FFC6-4391-BA68-533206E2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705A1-3A30-4AE2-B372-F07A2C69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B86A3-4B08-44D0-B3B6-0D482D97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022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B3C5E-0164-477F-8B57-EAA8EF13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50DF3D-B4DE-49E7-ABB1-A4873C9D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48553-A626-44BE-9D39-B15D9105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2FA54-264F-4E2B-B31D-75C5EE7E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439BF-22F7-40B1-9965-967AB204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99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993419-A134-4CCC-9394-0A8AC6838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0DB258-D1ED-4077-B61A-D3F9913E0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99B02-85AC-4765-8643-12B5A72D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92EFC-4EF1-412A-B8E1-0B5FEC1E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C3B9A-D8A6-43D4-8A6F-347C55E6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360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3FE50-B922-4FB8-9B83-425EC014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17DE0-413E-45B7-AEDB-432A4679F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68E09-5743-40FE-B46A-260DE087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7D19F-78D1-46A2-9656-D20C756C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D229A-72CE-4BA4-8BF1-3E91B610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76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5F4E9-952E-4583-9D2D-8CEA76A2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1A4E2F-F598-4984-AB97-EBF02B7A0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CBAD9-099F-40E1-A98D-27F116C3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0C38F-0414-497D-B9D9-2E578800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A5B8C-B7D1-4DD8-88A1-52148C72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08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0F169-B3D7-4887-8D07-DFF65A04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5CC02-6C39-4862-94DF-78BEDF590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877D20-A611-4D25-B2D2-C0C48BF3E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285A5D-AE7C-4196-8A13-7E82A0A1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C05BB1-0101-4A26-B8A7-9F0169C1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D0AD6D-8479-4814-B770-A2E75707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335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85653-53FE-42FC-A200-21BF5D7B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9AADEA-E4DB-498A-A013-AA52BCA85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304C2A-412C-4E1F-9829-3B66A8F16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71B5BD-023D-40BE-9F19-F609A7BD0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3BA38-AB04-47BE-8F89-31AF08198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D73C62-C148-4606-8E1F-EB256FD4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889D9E-2143-411B-9E18-BA81227D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53484E-2AA9-4BD1-820B-785CAADE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4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EAC34-8253-404C-BD85-9C9AA1A4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4784CD-D830-4052-9314-657B91C7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438B5B-7634-4020-9A08-A935CE91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A3A0D2-ABC0-4CB0-A5C8-E0491296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64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84BF11-2A16-4E37-A45B-202DE123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E4E6D3-B8F6-4C26-8D5A-74C6FA54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0DEDA6-E8C3-4C4E-A747-22B786B6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873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6C14A-104B-4B34-964E-AE54A60A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6B606-5833-4768-BA43-1587DA1B2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9930FA-F29F-4264-85C3-DE07FDFFE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E2960-679E-41E9-9C87-6F74645A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57B8FE-9A2B-4847-8DE4-5CC3BF8C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578650-3715-412E-B013-01A4BD25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78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06D9E-DDD0-4E4F-B267-94EE1730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CFDD83-7AB9-45EF-BD4B-10D8CED77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568297-C5DC-45D3-B6C1-548C5F270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0DCC51-B3DD-4065-A5EC-0A968560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B07BAA-0178-40BA-A3A0-20683046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86C2B8-1E60-455F-A1E9-32D22771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65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5A9DE4-7F47-4F1C-B8F3-3A8DA9BB9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9C9D24-1887-4A97-91F1-BDBB1D366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9B432-6355-4E57-A363-DB72D57C8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98755-BB30-4AB6-9F46-6575FB673BD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2720C-FE4E-4587-8CB5-FE3245331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014EA-4DA6-4BC4-8FE7-92662365E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3359AB-48DB-43C5-AD65-05D19A5FEE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21A460-6E77-4E24-A732-66EE990E501A}"/>
              </a:ext>
            </a:extLst>
          </p:cNvPr>
          <p:cNvSpPr txBox="1"/>
          <p:nvPr/>
        </p:nvSpPr>
        <p:spPr>
          <a:xfrm>
            <a:off x="292100" y="1727200"/>
            <a:ext cx="4009431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b="1" dirty="0">
                <a:solidFill>
                  <a:schemeClr val="bg1">
                    <a:lumMod val="75000"/>
                    <a:alpha val="50000"/>
                  </a:schemeClr>
                </a:solidFill>
              </a:rPr>
              <a:t>A</a:t>
            </a:r>
            <a:endParaRPr lang="ko-KR" altLang="en-US" sz="41300" b="1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A6CCB07-8536-44AA-ADF2-AA4166BA655D}"/>
              </a:ext>
            </a:extLst>
          </p:cNvPr>
          <p:cNvSpPr/>
          <p:nvPr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E9EFE3B-D8DF-4B31-9361-6A1BBFC03D7E}"/>
              </a:ext>
            </a:extLst>
          </p:cNvPr>
          <p:cNvSpPr txBox="1"/>
          <p:nvPr/>
        </p:nvSpPr>
        <p:spPr>
          <a:xfrm>
            <a:off x="6571597" y="2761089"/>
            <a:ext cx="1588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err="1">
                <a:latin typeface="+mj-ea"/>
                <a:ea typeface="+mj-ea"/>
              </a:rPr>
              <a:t>fAIce</a:t>
            </a:r>
            <a:endParaRPr lang="ko-KR" altLang="en-US" sz="4800" b="1" spc="-3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1EBD7-5CA8-4EF0-8B11-7302496C6E77}"/>
              </a:ext>
            </a:extLst>
          </p:cNvPr>
          <p:cNvSpPr txBox="1"/>
          <p:nvPr/>
        </p:nvSpPr>
        <p:spPr>
          <a:xfrm>
            <a:off x="6611684" y="3581231"/>
            <a:ext cx="4610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/>
              <a:t>:</a:t>
            </a:r>
            <a:r>
              <a:rPr lang="ko-KR" altLang="en-US" sz="2400" dirty="0"/>
              <a:t>대학생 캠퍼스 네트워크 형성을 </a:t>
            </a:r>
            <a:endParaRPr lang="en-US" altLang="ko-KR" sz="2400" dirty="0"/>
          </a:p>
          <a:p>
            <a:pPr algn="l"/>
            <a:r>
              <a:rPr lang="en-US" altLang="ko-KR" sz="2400" dirty="0"/>
              <a:t> </a:t>
            </a:r>
            <a:r>
              <a:rPr lang="ko-KR" altLang="en-US" sz="2400" dirty="0"/>
              <a:t>위한 익명 매칭 서비스</a:t>
            </a:r>
            <a:endParaRPr lang="ko-KR" altLang="en-US" sz="24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BABC89A4-79C8-B027-F120-43C255AB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67309" y="6396336"/>
            <a:ext cx="2324691" cy="461664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공개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sw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01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반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7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조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박찬혁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박상은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박은우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이주환</a:t>
            </a:r>
            <a:endParaRPr 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2630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229785"/>
            <a:ext cx="2626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개선 사항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4A07C8-0B25-76D3-8251-C8FF41362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07" y="3119336"/>
            <a:ext cx="4739447" cy="33842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3AFE2D-E27F-619D-B960-94DD4929879F}"/>
              </a:ext>
            </a:extLst>
          </p:cNvPr>
          <p:cNvSpPr txBox="1"/>
          <p:nvPr/>
        </p:nvSpPr>
        <p:spPr>
          <a:xfrm>
            <a:off x="787078" y="1863524"/>
            <a:ext cx="549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알고리즘 일부 구현</a:t>
            </a:r>
            <a:r>
              <a:rPr lang="en-US" altLang="ko-KR" dirty="0"/>
              <a:t>(1</a:t>
            </a:r>
            <a:r>
              <a:rPr lang="ko-KR" altLang="en-US" dirty="0"/>
              <a:t>차 분류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게일 </a:t>
            </a:r>
            <a:r>
              <a:rPr lang="ko-KR" altLang="en-US" dirty="0" err="1">
                <a:sym typeface="Wingdings" panose="05000000000000000000" pitchFamily="2" charset="2"/>
              </a:rPr>
              <a:t>섀플리</a:t>
            </a:r>
            <a:r>
              <a:rPr lang="ko-KR" altLang="en-US" dirty="0">
                <a:sym typeface="Wingdings" panose="05000000000000000000" pitchFamily="2" charset="2"/>
              </a:rPr>
              <a:t> 계산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1F9AA4-9B21-DF02-9B4A-3167CEAD16C7}"/>
              </a:ext>
            </a:extLst>
          </p:cNvPr>
          <p:cNvSpPr txBox="1"/>
          <p:nvPr/>
        </p:nvSpPr>
        <p:spPr>
          <a:xfrm>
            <a:off x="889707" y="2639028"/>
            <a:ext cx="37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자카드</a:t>
            </a:r>
            <a:r>
              <a:rPr lang="ko-KR" altLang="en-US" dirty="0"/>
              <a:t> 유사도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4B30CAF-19BF-AA6F-B0BB-6C56E782FA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862"/>
          <a:stretch/>
        </p:blipFill>
        <p:spPr>
          <a:xfrm>
            <a:off x="6562848" y="3112534"/>
            <a:ext cx="4542284" cy="33910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297E86-8897-D1A8-812E-71D319F49EFA}"/>
              </a:ext>
            </a:extLst>
          </p:cNvPr>
          <p:cNvSpPr txBox="1"/>
          <p:nvPr/>
        </p:nvSpPr>
        <p:spPr>
          <a:xfrm>
            <a:off x="6562848" y="2639027"/>
            <a:ext cx="388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488539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229785"/>
            <a:ext cx="2626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개선 사항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16DBF3-EEBC-3CCB-90E1-5DC7486E82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856"/>
          <a:stretch/>
        </p:blipFill>
        <p:spPr>
          <a:xfrm>
            <a:off x="6290771" y="2580099"/>
            <a:ext cx="5325210" cy="31262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BAED0C-46D4-B41E-9C28-FF3C7D2ACE83}"/>
              </a:ext>
            </a:extLst>
          </p:cNvPr>
          <p:cNvSpPr txBox="1"/>
          <p:nvPr/>
        </p:nvSpPr>
        <p:spPr>
          <a:xfrm>
            <a:off x="6290771" y="2106593"/>
            <a:ext cx="408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실행결과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BDF01FB-EE94-D8D8-10DD-2C4189955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46" y="2580099"/>
            <a:ext cx="5021851" cy="31262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E92937-EC0D-5729-E12A-141A22CE9EE4}"/>
              </a:ext>
            </a:extLst>
          </p:cNvPr>
          <p:cNvSpPr txBox="1"/>
          <p:nvPr/>
        </p:nvSpPr>
        <p:spPr>
          <a:xfrm>
            <a:off x="672770" y="2101720"/>
            <a:ext cx="338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게일</a:t>
            </a:r>
            <a:r>
              <a:rPr lang="en-US" altLang="ko-KR" dirty="0"/>
              <a:t>-</a:t>
            </a:r>
            <a:r>
              <a:rPr lang="ko-KR" altLang="en-US" dirty="0" err="1"/>
              <a:t>섀플리</a:t>
            </a:r>
            <a:r>
              <a:rPr lang="ko-KR" altLang="en-US" dirty="0"/>
              <a:t> 알고리즘</a:t>
            </a:r>
          </a:p>
        </p:txBody>
      </p:sp>
    </p:spTree>
    <p:extLst>
      <p:ext uri="{BB962C8B-B14F-4D97-AF65-F5344CB8AC3E}">
        <p14:creationId xmlns:p14="http://schemas.microsoft.com/office/powerpoint/2010/main" val="1004619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229785"/>
            <a:ext cx="2626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개선 사항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49239F-65B9-E9F9-5D68-0D1B744B3288}"/>
              </a:ext>
            </a:extLst>
          </p:cNvPr>
          <p:cNvSpPr txBox="1"/>
          <p:nvPr/>
        </p:nvSpPr>
        <p:spPr>
          <a:xfrm>
            <a:off x="584522" y="1336931"/>
            <a:ext cx="4109013" cy="5176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/>
              <a:t>정량적 평가 방법</a:t>
            </a:r>
            <a:endParaRPr lang="en-US" altLang="ko-KR" sz="2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200</a:t>
            </a:r>
            <a:r>
              <a:rPr lang="ko-KR" altLang="en-US" dirty="0"/>
              <a:t>명의 데이터를 랜덤으로 만든다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그리고 기존 랜덤 방식과 개선된 방식으로 만든 순서쌍 </a:t>
            </a:r>
            <a:r>
              <a:rPr lang="en-US" altLang="ko-KR" dirty="0"/>
              <a:t>100</a:t>
            </a:r>
            <a:r>
              <a:rPr lang="ko-KR" altLang="en-US" dirty="0"/>
              <a:t>쌍을 각각 만든다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각 </a:t>
            </a:r>
            <a:r>
              <a:rPr lang="en-US" altLang="ko-KR" dirty="0"/>
              <a:t>100</a:t>
            </a:r>
            <a:r>
              <a:rPr lang="ko-KR" altLang="en-US" dirty="0"/>
              <a:t>쌍에서 관심분야가 겹치는 수를 확인해서 카운트한다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그 수를 기존 방식과 현 방식을 비교하여 현 방식의 우수성을 증명한다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9D8D79-5A21-2E65-C5BA-4B344FD0E991}"/>
              </a:ext>
            </a:extLst>
          </p:cNvPr>
          <p:cNvSpPr/>
          <p:nvPr/>
        </p:nvSpPr>
        <p:spPr>
          <a:xfrm>
            <a:off x="7216815" y="1579440"/>
            <a:ext cx="2189467" cy="6614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200</a:t>
            </a:r>
            <a:r>
              <a:rPr lang="ko-KR" altLang="en-US" dirty="0"/>
              <a:t>명의 데이터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45DACF8-E2D1-0E68-6A8A-8C53D9A43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620913"/>
              </p:ext>
            </p:extLst>
          </p:nvPr>
        </p:nvGraphicFramePr>
        <p:xfrm>
          <a:off x="5838142" y="2646862"/>
          <a:ext cx="210209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841">
                  <a:extLst>
                    <a:ext uri="{9D8B030D-6E8A-4147-A177-3AD203B41FA5}">
                      <a16:colId xmlns:a16="http://schemas.microsoft.com/office/drawing/2014/main" val="4220252126"/>
                    </a:ext>
                  </a:extLst>
                </a:gridCol>
                <a:gridCol w="891251">
                  <a:extLst>
                    <a:ext uri="{9D8B030D-6E8A-4147-A177-3AD203B41FA5}">
                      <a16:colId xmlns:a16="http://schemas.microsoft.com/office/drawing/2014/main" val="523457455"/>
                    </a:ext>
                  </a:extLst>
                </a:gridCol>
              </a:tblGrid>
              <a:tr h="358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순서쌍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check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697626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(P1, P26)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906312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(P2, P23)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427367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(P3, P14)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31204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(P4, P45)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717594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(P5, P135)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690096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(P6, P200)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392912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(P7, P22)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22251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total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5689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B525ADA-D286-888F-1A67-42BC00C286C4}"/>
              </a:ext>
            </a:extLst>
          </p:cNvPr>
          <p:cNvSpPr txBox="1"/>
          <p:nvPr/>
        </p:nvSpPr>
        <p:spPr>
          <a:xfrm>
            <a:off x="6360289" y="2280722"/>
            <a:ext cx="85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랜덤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493C03-1FA1-0FA5-FFCE-5E551D4B3757}"/>
              </a:ext>
            </a:extLst>
          </p:cNvPr>
          <p:cNvSpPr txBox="1"/>
          <p:nvPr/>
        </p:nvSpPr>
        <p:spPr>
          <a:xfrm>
            <a:off x="9500565" y="2338086"/>
            <a:ext cx="85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개선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8198992-FE6D-EE31-8163-EE006D531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762346"/>
              </p:ext>
            </p:extLst>
          </p:nvPr>
        </p:nvGraphicFramePr>
        <p:xfrm>
          <a:off x="8877782" y="2646862"/>
          <a:ext cx="210209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841">
                  <a:extLst>
                    <a:ext uri="{9D8B030D-6E8A-4147-A177-3AD203B41FA5}">
                      <a16:colId xmlns:a16="http://schemas.microsoft.com/office/drawing/2014/main" val="4220252126"/>
                    </a:ext>
                  </a:extLst>
                </a:gridCol>
                <a:gridCol w="891251">
                  <a:extLst>
                    <a:ext uri="{9D8B030D-6E8A-4147-A177-3AD203B41FA5}">
                      <a16:colId xmlns:a16="http://schemas.microsoft.com/office/drawing/2014/main" val="523457455"/>
                    </a:ext>
                  </a:extLst>
                </a:gridCol>
              </a:tblGrid>
              <a:tr h="358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순서쌍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check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697626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(P1, P26)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906312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(P25, P23)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427367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(P3, P74)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31204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(P37, P65)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717594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(P45, P15)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690096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(P6, P20)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392912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(P5, P24)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22251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total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790251"/>
                  </a:ext>
                </a:extLst>
              </a:tr>
            </a:tbl>
          </a:graphicData>
        </a:graphic>
      </p:graphicFrame>
      <p:sp>
        <p:nvSpPr>
          <p:cNvPr id="13" name="화살표: 왼쪽/오른쪽 12">
            <a:extLst>
              <a:ext uri="{FF2B5EF4-FFF2-40B4-BE49-F238E27FC236}">
                <a16:creationId xmlns:a16="http://schemas.microsoft.com/office/drawing/2014/main" id="{C067FD42-34BA-70BA-2AF8-A3926312F1A8}"/>
              </a:ext>
            </a:extLst>
          </p:cNvPr>
          <p:cNvSpPr/>
          <p:nvPr/>
        </p:nvSpPr>
        <p:spPr>
          <a:xfrm>
            <a:off x="8009681" y="4039910"/>
            <a:ext cx="798653" cy="243068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A452BC-39A7-7136-D975-AC9BFA0BC841}"/>
              </a:ext>
            </a:extLst>
          </p:cNvPr>
          <p:cNvSpPr txBox="1"/>
          <p:nvPr/>
        </p:nvSpPr>
        <p:spPr>
          <a:xfrm>
            <a:off x="8050192" y="3740570"/>
            <a:ext cx="71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비교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6BE8DB-39B6-D53A-86D6-2F9571F4FCE3}"/>
              </a:ext>
            </a:extLst>
          </p:cNvPr>
          <p:cNvSpPr txBox="1"/>
          <p:nvPr/>
        </p:nvSpPr>
        <p:spPr>
          <a:xfrm>
            <a:off x="8218026" y="5278560"/>
            <a:ext cx="3819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rgbClr val="50A265"/>
                </a:solidFill>
              </a:rPr>
              <a:t>&lt;</a:t>
            </a:r>
            <a:endParaRPr lang="ko-KR" altLang="en-US" sz="5000" b="1" dirty="0">
              <a:solidFill>
                <a:srgbClr val="50A2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638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370E3EE1-1C7E-41F6-88A2-05EACF8685A2}"/>
              </a:ext>
            </a:extLst>
          </p:cNvPr>
          <p:cNvGrpSpPr/>
          <p:nvPr/>
        </p:nvGrpSpPr>
        <p:grpSpPr>
          <a:xfrm>
            <a:off x="-2" y="-10931"/>
            <a:ext cx="12192002" cy="6868933"/>
            <a:chOff x="-2" y="-10931"/>
            <a:chExt cx="12192002" cy="686893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0057D0C-7849-43F8-9525-7A87E9E2873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CF5FDF96-675C-48FF-AA91-67A008802C66}"/>
                </a:ext>
              </a:extLst>
            </p:cNvPr>
            <p:cNvSpPr/>
            <p:nvPr/>
          </p:nvSpPr>
          <p:spPr>
            <a:xfrm rot="5400000" flipV="1">
              <a:off x="-386466" y="375534"/>
              <a:ext cx="6868932" cy="6096003"/>
            </a:xfrm>
            <a:prstGeom prst="triangle">
              <a:avLst>
                <a:gd name="adj" fmla="val 50185"/>
              </a:avLst>
            </a:prstGeom>
            <a:solidFill>
              <a:srgbClr val="184D6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13785BD6-BDFA-4790-A916-BD07A71515DB}"/>
                </a:ext>
              </a:extLst>
            </p:cNvPr>
            <p:cNvSpPr/>
            <p:nvPr/>
          </p:nvSpPr>
          <p:spPr>
            <a:xfrm rot="5400000">
              <a:off x="-436886" y="698499"/>
              <a:ext cx="6334769" cy="54610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430D661-3BB9-4DDC-8E8F-645FC3312E01}"/>
                </a:ext>
              </a:extLst>
            </p:cNvPr>
            <p:cNvSpPr/>
            <p:nvPr/>
          </p:nvSpPr>
          <p:spPr>
            <a:xfrm>
              <a:off x="6096000" y="-10931"/>
              <a:ext cx="6096000" cy="68689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F645658-B772-4058-A11A-04F88E9D90AE}"/>
                </a:ext>
              </a:extLst>
            </p:cNvPr>
            <p:cNvGrpSpPr/>
            <p:nvPr/>
          </p:nvGrpSpPr>
          <p:grpSpPr>
            <a:xfrm>
              <a:off x="6626173" y="2535311"/>
              <a:ext cx="5035656" cy="1333100"/>
              <a:chOff x="6473773" y="2535311"/>
              <a:chExt cx="5035656" cy="133310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234578-7B55-4638-B84E-743A84725143}"/>
                  </a:ext>
                </a:extLst>
              </p:cNvPr>
              <p:cNvSpPr txBox="1"/>
              <p:nvPr/>
            </p:nvSpPr>
            <p:spPr>
              <a:xfrm>
                <a:off x="6473773" y="3160525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추후 계획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2FEF777-0204-49AA-8277-9D5A1354963A}"/>
                  </a:ext>
                </a:extLst>
              </p:cNvPr>
              <p:cNvSpPr txBox="1"/>
              <p:nvPr/>
            </p:nvSpPr>
            <p:spPr>
              <a:xfrm>
                <a:off x="6473773" y="2535311"/>
                <a:ext cx="50356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ea typeface="나눔스퀘어 ExtraBold" panose="020B0600000101010101" pitchFamily="50" charset="-127"/>
                  </a:rPr>
                  <a:t>Part 3.</a:t>
                </a:r>
                <a:endParaRPr lang="ko-KR" altLang="en-US" sz="3200" b="1" dirty="0">
                  <a:solidFill>
                    <a:schemeClr val="bg1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11857A3-EF72-4B83-A70F-8F181A42D427}"/>
                </a:ext>
              </a:extLst>
            </p:cNvPr>
            <p:cNvCxnSpPr>
              <a:cxnSpLocks/>
            </p:cNvCxnSpPr>
            <p:nvPr/>
          </p:nvCxnSpPr>
          <p:spPr>
            <a:xfrm>
              <a:off x="6654800" y="2349500"/>
              <a:ext cx="553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2977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229785"/>
            <a:ext cx="2626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추후</a:t>
            </a:r>
            <a:r>
              <a:rPr lang="en-US" altLang="ko-KR" sz="4800" spc="-300" dirty="0">
                <a:solidFill>
                  <a:schemeClr val="bg1"/>
                </a:solidFill>
              </a:rPr>
              <a:t> </a:t>
            </a:r>
            <a:r>
              <a:rPr lang="ko-KR" altLang="en-US" sz="4800" spc="-300" dirty="0">
                <a:solidFill>
                  <a:schemeClr val="bg1"/>
                </a:solidFill>
              </a:rPr>
              <a:t>계획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26060-F8A0-5146-3F93-28BB3F8E36C4}"/>
              </a:ext>
            </a:extLst>
          </p:cNvPr>
          <p:cNvSpPr txBox="1"/>
          <p:nvPr/>
        </p:nvSpPr>
        <p:spPr>
          <a:xfrm>
            <a:off x="833377" y="1980846"/>
            <a:ext cx="10525246" cy="1113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알고리즘 개선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카테고리 유사도</a:t>
            </a:r>
            <a:r>
              <a:rPr lang="en-US" altLang="ko-KR" dirty="0"/>
              <a:t>(2</a:t>
            </a:r>
            <a:r>
              <a:rPr lang="ko-KR" altLang="en-US" dirty="0" err="1"/>
              <a:t>차분류</a:t>
            </a:r>
            <a:r>
              <a:rPr lang="en-US" altLang="ko-KR" dirty="0"/>
              <a:t>)</a:t>
            </a:r>
            <a:r>
              <a:rPr lang="ko-KR" altLang="en-US" dirty="0"/>
              <a:t> 추가해서 게일 </a:t>
            </a:r>
            <a:r>
              <a:rPr lang="ko-KR" altLang="en-US" dirty="0" err="1"/>
              <a:t>셰플리</a:t>
            </a:r>
            <a:r>
              <a:rPr lang="ko-KR" altLang="en-US" dirty="0"/>
              <a:t> 적용하기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0E8F53-B074-E230-E1B0-D2B1763E64C2}"/>
              </a:ext>
            </a:extLst>
          </p:cNvPr>
          <p:cNvSpPr txBox="1"/>
          <p:nvPr/>
        </p:nvSpPr>
        <p:spPr>
          <a:xfrm>
            <a:off x="833377" y="3033185"/>
            <a:ext cx="10525246" cy="2221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기타 및 버그 수정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이메일 인증 로그인 문제 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게일</a:t>
            </a:r>
            <a:r>
              <a:rPr lang="en-US" altLang="ko-KR" dirty="0"/>
              <a:t>-</a:t>
            </a:r>
            <a:r>
              <a:rPr lang="ko-KR" altLang="en-US" dirty="0" err="1"/>
              <a:t>섀플리</a:t>
            </a:r>
            <a:r>
              <a:rPr lang="ko-KR" altLang="en-US" dirty="0"/>
              <a:t> 최적화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UI</a:t>
            </a:r>
            <a:r>
              <a:rPr lang="ko-KR" altLang="en-US" dirty="0"/>
              <a:t> 디자인 개선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3075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8649BF-F085-7747-ED99-2269F942CF95}"/>
              </a:ext>
            </a:extLst>
          </p:cNvPr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946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88" y="0"/>
            <a:ext cx="4542312" cy="68580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0960AB-04BC-4B90-A57C-513D8F4B51F4}"/>
              </a:ext>
            </a:extLst>
          </p:cNvPr>
          <p:cNvGrpSpPr/>
          <p:nvPr/>
        </p:nvGrpSpPr>
        <p:grpSpPr>
          <a:xfrm>
            <a:off x="0" y="465220"/>
            <a:ext cx="7649688" cy="1203159"/>
            <a:chOff x="0" y="465220"/>
            <a:chExt cx="12192000" cy="120315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C2F3120-9862-4C3C-A605-489021D04389}"/>
                </a:ext>
              </a:extLst>
            </p:cNvPr>
            <p:cNvSpPr/>
            <p:nvPr/>
          </p:nvSpPr>
          <p:spPr>
            <a:xfrm>
              <a:off x="0" y="465220"/>
              <a:ext cx="12192000" cy="12031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16426C-457E-40A8-8AA4-C7936D4A1DDE}"/>
                </a:ext>
              </a:extLst>
            </p:cNvPr>
            <p:cNvSpPr txBox="1"/>
            <p:nvPr/>
          </p:nvSpPr>
          <p:spPr>
            <a:xfrm>
              <a:off x="1331496" y="636855"/>
              <a:ext cx="28619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50000"/>
                    </a:schemeClr>
                  </a:solidFill>
                </a:rPr>
                <a:t>Index</a:t>
              </a:r>
              <a:endParaRPr lang="ko-KR" altLang="en-US" sz="48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CBA1550-8503-4C0F-A249-C80423AC1EEC}"/>
              </a:ext>
            </a:extLst>
          </p:cNvPr>
          <p:cNvGrpSpPr/>
          <p:nvPr/>
        </p:nvGrpSpPr>
        <p:grpSpPr>
          <a:xfrm>
            <a:off x="835428" y="2194972"/>
            <a:ext cx="6087132" cy="758353"/>
            <a:chOff x="1088192" y="2426368"/>
            <a:chExt cx="6087132" cy="83418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2C43422-DCBB-426B-9D4F-DC0BE9237952}"/>
                </a:ext>
              </a:extLst>
            </p:cNvPr>
            <p:cNvSpPr/>
            <p:nvPr/>
          </p:nvSpPr>
          <p:spPr>
            <a:xfrm>
              <a:off x="1088192" y="2426368"/>
              <a:ext cx="834188" cy="8341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5652E9-F3A7-43D7-B881-3A249DB1D8B6}"/>
                </a:ext>
              </a:extLst>
            </p:cNvPr>
            <p:cNvSpPr txBox="1"/>
            <p:nvPr/>
          </p:nvSpPr>
          <p:spPr>
            <a:xfrm>
              <a:off x="1241431" y="2426368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50000"/>
                    </a:schemeClr>
                  </a:solidFill>
                </a:rPr>
                <a:t>1</a:t>
              </a:r>
              <a:endParaRPr lang="ko-KR" altLang="en-US" sz="48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2F7CD5-7DFE-4C49-978B-5E7D6411A371}"/>
                </a:ext>
              </a:extLst>
            </p:cNvPr>
            <p:cNvSpPr txBox="1"/>
            <p:nvPr/>
          </p:nvSpPr>
          <p:spPr>
            <a:xfrm>
              <a:off x="2387595" y="2518701"/>
              <a:ext cx="4787729" cy="710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ko-KR" altLang="en-US" sz="3600" dirty="0"/>
                <a:t>피드백</a:t>
              </a:r>
              <a:endParaRPr lang="en-US" altLang="ko-KR" sz="36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9E41213-2ADE-4B46-B0E8-259E0947FD84}"/>
              </a:ext>
            </a:extLst>
          </p:cNvPr>
          <p:cNvGrpSpPr/>
          <p:nvPr/>
        </p:nvGrpSpPr>
        <p:grpSpPr>
          <a:xfrm>
            <a:off x="835427" y="3706919"/>
            <a:ext cx="6087133" cy="758353"/>
            <a:chOff x="1088192" y="2426368"/>
            <a:chExt cx="6087133" cy="83418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BD7FA61-7E07-4D59-AA4B-A42149DE4736}"/>
                </a:ext>
              </a:extLst>
            </p:cNvPr>
            <p:cNvSpPr/>
            <p:nvPr/>
          </p:nvSpPr>
          <p:spPr>
            <a:xfrm>
              <a:off x="1088192" y="2426368"/>
              <a:ext cx="834188" cy="8341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92AD74-0B08-4850-975A-F126E87D29C2}"/>
                </a:ext>
              </a:extLst>
            </p:cNvPr>
            <p:cNvSpPr txBox="1"/>
            <p:nvPr/>
          </p:nvSpPr>
          <p:spPr>
            <a:xfrm>
              <a:off x="1241431" y="2426368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50000"/>
                    </a:schemeClr>
                  </a:solidFill>
                </a:rPr>
                <a:t>2</a:t>
              </a:r>
              <a:endParaRPr lang="ko-KR" altLang="en-US" sz="48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B29A44-90C9-4416-B007-9489C267FACB}"/>
                </a:ext>
              </a:extLst>
            </p:cNvPr>
            <p:cNvSpPr txBox="1"/>
            <p:nvPr/>
          </p:nvSpPr>
          <p:spPr>
            <a:xfrm>
              <a:off x="2387596" y="2518701"/>
              <a:ext cx="4787729" cy="710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/>
                <a:t>개선 사항</a:t>
              </a:r>
              <a:endParaRPr lang="ko-KR" altLang="en-US" sz="3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06A3552-83C7-41CE-9D69-6B11F7991997}"/>
              </a:ext>
            </a:extLst>
          </p:cNvPr>
          <p:cNvGrpSpPr/>
          <p:nvPr/>
        </p:nvGrpSpPr>
        <p:grpSpPr>
          <a:xfrm>
            <a:off x="835427" y="5215965"/>
            <a:ext cx="6087134" cy="758353"/>
            <a:chOff x="1088192" y="2426368"/>
            <a:chExt cx="6087134" cy="834188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1A6F89B-132D-49DF-826B-E63BDD70F7ED}"/>
                </a:ext>
              </a:extLst>
            </p:cNvPr>
            <p:cNvSpPr/>
            <p:nvPr/>
          </p:nvSpPr>
          <p:spPr>
            <a:xfrm>
              <a:off x="1088192" y="2426368"/>
              <a:ext cx="834188" cy="8341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A5B5042-F0B6-465E-9D9C-43B7AF917BEC}"/>
                </a:ext>
              </a:extLst>
            </p:cNvPr>
            <p:cNvSpPr txBox="1"/>
            <p:nvPr/>
          </p:nvSpPr>
          <p:spPr>
            <a:xfrm>
              <a:off x="1241431" y="2426368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50000"/>
                    </a:schemeClr>
                  </a:solidFill>
                </a:rPr>
                <a:t>3</a:t>
              </a:r>
              <a:endParaRPr lang="ko-KR" altLang="en-US" sz="48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95FA8F4-77B2-451D-A87E-F44472F7E797}"/>
                </a:ext>
              </a:extLst>
            </p:cNvPr>
            <p:cNvSpPr txBox="1"/>
            <p:nvPr/>
          </p:nvSpPr>
          <p:spPr>
            <a:xfrm>
              <a:off x="2387597" y="2518700"/>
              <a:ext cx="4787729" cy="710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solidFill>
                    <a:schemeClr val="bg2">
                      <a:lumMod val="25000"/>
                    </a:schemeClr>
                  </a:solidFill>
                </a:rPr>
                <a:t>추후 계획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321D4C2-8047-214A-C620-014FD010B97E}"/>
              </a:ext>
            </a:extLst>
          </p:cNvPr>
          <p:cNvSpPr txBox="1"/>
          <p:nvPr/>
        </p:nvSpPr>
        <p:spPr>
          <a:xfrm>
            <a:off x="2134831" y="2922089"/>
            <a:ext cx="37694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프로젝트 목표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왜 자카드를 사용하는가</a:t>
            </a:r>
            <a:r>
              <a:rPr lang="en-US" altLang="ko-KR" sz="15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6B122F-8EBE-95D3-178B-9802D17F365E}"/>
              </a:ext>
            </a:extLst>
          </p:cNvPr>
          <p:cNvSpPr txBox="1"/>
          <p:nvPr/>
        </p:nvSpPr>
        <p:spPr>
          <a:xfrm>
            <a:off x="2134831" y="4437189"/>
            <a:ext cx="37694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프론트</a:t>
            </a:r>
            <a:r>
              <a:rPr lang="en-US" altLang="ko-KR" sz="1500" dirty="0"/>
              <a:t>&amp;</a:t>
            </a:r>
            <a:r>
              <a:rPr lang="ko-KR" altLang="en-US" sz="1500" dirty="0" err="1"/>
              <a:t>백엔드</a:t>
            </a:r>
            <a:r>
              <a:rPr lang="ko-KR" altLang="en-US" sz="1500" dirty="0"/>
              <a:t> 일부 구현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알고리즘 일부 구현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정량적 평가 방법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4167942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3E123ECD-50A9-47CD-A954-5B93ACEC31F1}"/>
              </a:ext>
            </a:extLst>
          </p:cNvPr>
          <p:cNvGrpSpPr/>
          <p:nvPr/>
        </p:nvGrpSpPr>
        <p:grpSpPr>
          <a:xfrm>
            <a:off x="-2" y="-10931"/>
            <a:ext cx="12192002" cy="6868933"/>
            <a:chOff x="-2" y="-10931"/>
            <a:chExt cx="12192002" cy="6868933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265DF37-E042-4E0E-8145-DF2831F7A8B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7" name="이등변 삼각형 106">
              <a:extLst>
                <a:ext uri="{FF2B5EF4-FFF2-40B4-BE49-F238E27FC236}">
                  <a16:creationId xmlns:a16="http://schemas.microsoft.com/office/drawing/2014/main" id="{A39E460E-FB92-40B2-8259-5C5554FC4D3E}"/>
                </a:ext>
              </a:extLst>
            </p:cNvPr>
            <p:cNvSpPr/>
            <p:nvPr/>
          </p:nvSpPr>
          <p:spPr>
            <a:xfrm rot="5400000" flipV="1">
              <a:off x="-386466" y="375534"/>
              <a:ext cx="6868932" cy="6096003"/>
            </a:xfrm>
            <a:prstGeom prst="triangle">
              <a:avLst>
                <a:gd name="adj" fmla="val 50185"/>
              </a:avLst>
            </a:prstGeom>
            <a:solidFill>
              <a:srgbClr val="184D6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D443AF3E-4CC5-4DFE-8866-36F72611CD8A}"/>
                </a:ext>
              </a:extLst>
            </p:cNvPr>
            <p:cNvSpPr/>
            <p:nvPr/>
          </p:nvSpPr>
          <p:spPr>
            <a:xfrm rot="5400000">
              <a:off x="-436886" y="698499"/>
              <a:ext cx="6334769" cy="54610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9900BF35-88B1-489A-9BA7-4409AA2777E2}"/>
                </a:ext>
              </a:extLst>
            </p:cNvPr>
            <p:cNvSpPr/>
            <p:nvPr/>
          </p:nvSpPr>
          <p:spPr>
            <a:xfrm>
              <a:off x="6096000" y="-10931"/>
              <a:ext cx="6096000" cy="68689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0960ED75-C30C-4EF7-8F23-ABE475F25384}"/>
                </a:ext>
              </a:extLst>
            </p:cNvPr>
            <p:cNvGrpSpPr/>
            <p:nvPr/>
          </p:nvGrpSpPr>
          <p:grpSpPr>
            <a:xfrm>
              <a:off x="6626173" y="2535311"/>
              <a:ext cx="5035656" cy="1333100"/>
              <a:chOff x="6473773" y="2535311"/>
              <a:chExt cx="5035656" cy="1333100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9CD6340-4140-4C85-B813-981C8DDD2AA0}"/>
                  </a:ext>
                </a:extLst>
              </p:cNvPr>
              <p:cNvSpPr txBox="1"/>
              <p:nvPr/>
            </p:nvSpPr>
            <p:spPr>
              <a:xfrm>
                <a:off x="6473773" y="3160525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피드백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889393A-6FF5-449B-94B3-60E826D9B4F6}"/>
                  </a:ext>
                </a:extLst>
              </p:cNvPr>
              <p:cNvSpPr txBox="1"/>
              <p:nvPr/>
            </p:nvSpPr>
            <p:spPr>
              <a:xfrm>
                <a:off x="6473773" y="2535311"/>
                <a:ext cx="50356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ea typeface="나눔스퀘어 ExtraBold" panose="020B0600000101010101" pitchFamily="50" charset="-127"/>
                  </a:rPr>
                  <a:t>Part 1.</a:t>
                </a:r>
                <a:endParaRPr lang="ko-KR" altLang="en-US" sz="3200" b="1" dirty="0">
                  <a:solidFill>
                    <a:schemeClr val="bg1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0BB95ACB-8F73-400C-8C3D-A7654DC5E89C}"/>
                </a:ext>
              </a:extLst>
            </p:cNvPr>
            <p:cNvCxnSpPr>
              <a:cxnSpLocks/>
            </p:cNvCxnSpPr>
            <p:nvPr/>
          </p:nvCxnSpPr>
          <p:spPr>
            <a:xfrm>
              <a:off x="6654800" y="2349500"/>
              <a:ext cx="553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8687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229785"/>
            <a:ext cx="1915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피드백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A7A891C-D785-C3DA-F01C-B24EEB4A8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0" y="1607741"/>
            <a:ext cx="5420222" cy="21175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CBD7C9A-8099-907B-476C-31B41106C309}"/>
              </a:ext>
            </a:extLst>
          </p:cNvPr>
          <p:cNvSpPr txBox="1"/>
          <p:nvPr/>
        </p:nvSpPr>
        <p:spPr>
          <a:xfrm>
            <a:off x="497647" y="4087374"/>
            <a:ext cx="5258048" cy="1852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/>
              <a:t>기존 프로젝트의 목표</a:t>
            </a:r>
            <a:r>
              <a:rPr lang="en-US" altLang="ko-KR" sz="2400" dirty="0"/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대학생 네트워크 형성을 위한 익명 매칭 서비스 제작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1EF32-8D0D-D17F-F443-B08D231AADF1}"/>
              </a:ext>
            </a:extLst>
          </p:cNvPr>
          <p:cNvSpPr txBox="1"/>
          <p:nvPr/>
        </p:nvSpPr>
        <p:spPr>
          <a:xfrm>
            <a:off x="6574420" y="1607741"/>
            <a:ext cx="5116010" cy="425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/>
              <a:t>네트워크란</a:t>
            </a:r>
            <a:endParaRPr lang="en-US" altLang="ko-KR" sz="2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i="0" dirty="0">
                <a:effectLst/>
                <a:latin typeface="Apple SD Gothic Neo"/>
              </a:rPr>
              <a:t>그물처럼 서로 긴밀하게 연결되어 있는 것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sz="2400" b="1" dirty="0"/>
              <a:t>팀의 목표</a:t>
            </a:r>
            <a:r>
              <a:rPr lang="en-US" altLang="ko-KR" sz="2400" b="1" dirty="0"/>
              <a:t>: </a:t>
            </a:r>
            <a:r>
              <a:rPr lang="ko-KR" altLang="en-US" sz="2400" dirty="0"/>
              <a:t>네트워크 형성에 집중</a:t>
            </a:r>
            <a:endParaRPr lang="en-US" altLang="ko-KR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사회적 네트워크 형성을 위해 동일한 관심분야를 공유하는 사람끼리 연결 시켜주는 서비스를 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1594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" name="直線コネクタ 2"/>
          <p:cNvCxnSpPr/>
          <p:nvPr/>
        </p:nvCxnSpPr>
        <p:spPr>
          <a:xfrm>
            <a:off x="225287" y="6652590"/>
            <a:ext cx="1196671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229785"/>
            <a:ext cx="2048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피드백</a:t>
            </a:r>
            <a:r>
              <a:rPr lang="en-US" altLang="ko-KR" sz="4800" spc="-300" dirty="0">
                <a:solidFill>
                  <a:schemeClr val="bg1"/>
                </a:solidFill>
              </a:rPr>
              <a:t> </a:t>
            </a:r>
            <a:endParaRPr lang="ko-KR" altLang="en-US" sz="4800" spc="-3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E05078-C29D-ADF1-9DFF-02C996BB5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185" y="1855403"/>
            <a:ext cx="4473008" cy="28905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8952B7-E082-38CE-599B-BFBC0FC1A88F}"/>
              </a:ext>
            </a:extLst>
          </p:cNvPr>
          <p:cNvSpPr txBox="1"/>
          <p:nvPr/>
        </p:nvSpPr>
        <p:spPr>
          <a:xfrm>
            <a:off x="5794150" y="4934722"/>
            <a:ext cx="59812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+mn-ea"/>
              </a:rPr>
              <a:t>Zorn</a:t>
            </a:r>
            <a:r>
              <a:rPr lang="ko-KR" altLang="en-US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T</a:t>
            </a:r>
            <a:r>
              <a:rPr lang="ko-KR" altLang="en-US" sz="1400" dirty="0">
                <a:latin typeface="+mn-ea"/>
              </a:rPr>
              <a:t>. </a:t>
            </a:r>
            <a:r>
              <a:rPr lang="ko-KR" altLang="en-US" sz="1400" dirty="0" err="1">
                <a:latin typeface="+mn-ea"/>
              </a:rPr>
              <a:t>J</a:t>
            </a:r>
            <a:r>
              <a:rPr lang="ko-KR" altLang="en-US" sz="1400" dirty="0">
                <a:latin typeface="+mn-ea"/>
              </a:rPr>
              <a:t>., </a:t>
            </a:r>
            <a:r>
              <a:rPr lang="ko-KR" altLang="en-US" sz="1400" dirty="0" err="1">
                <a:latin typeface="+mn-ea"/>
              </a:rPr>
              <a:t>Mata</a:t>
            </a:r>
            <a:r>
              <a:rPr lang="ko-KR" altLang="en-US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A</a:t>
            </a:r>
            <a:r>
              <a:rPr lang="ko-KR" altLang="en-US" sz="1400" dirty="0">
                <a:latin typeface="+mn-ea"/>
              </a:rPr>
              <a:t>., &amp; </a:t>
            </a:r>
            <a:r>
              <a:rPr lang="ko-KR" altLang="en-US" sz="1400" dirty="0" err="1">
                <a:latin typeface="+mn-ea"/>
              </a:rPr>
              <a:t>Alves</a:t>
            </a:r>
            <a:r>
              <a:rPr lang="ko-KR" altLang="en-US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H</a:t>
            </a:r>
            <a:r>
              <a:rPr lang="ko-KR" altLang="en-US" sz="1400" dirty="0">
                <a:latin typeface="+mn-ea"/>
              </a:rPr>
              <a:t>. (2022). </a:t>
            </a:r>
            <a:r>
              <a:rPr lang="ko-KR" altLang="en-US" sz="1400" dirty="0" err="1">
                <a:latin typeface="+mn-ea"/>
              </a:rPr>
              <a:t>Attitude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similarity</a:t>
            </a:r>
            <a:r>
              <a:rPr lang="ko-KR" altLang="en-US" sz="1400" dirty="0">
                <a:latin typeface="+mn-ea"/>
              </a:rPr>
              <a:t> and </a:t>
            </a:r>
            <a:r>
              <a:rPr lang="ko-KR" altLang="en-US" sz="1400" dirty="0" err="1">
                <a:latin typeface="+mn-ea"/>
              </a:rPr>
              <a:t>interpersonal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liking</a:t>
            </a:r>
            <a:r>
              <a:rPr lang="ko-KR" altLang="en-US" sz="1400" dirty="0">
                <a:latin typeface="+mn-ea"/>
              </a:rPr>
              <a:t>: </a:t>
            </a:r>
            <a:r>
              <a:rPr lang="ko-KR" altLang="en-US" sz="1400" dirty="0" err="1">
                <a:latin typeface="+mn-ea"/>
              </a:rPr>
              <a:t>A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dominance</a:t>
            </a:r>
            <a:r>
              <a:rPr lang="ko-KR" altLang="en-US" sz="1400" dirty="0">
                <a:latin typeface="+mn-ea"/>
              </a:rPr>
              <a:t> of </a:t>
            </a:r>
            <a:r>
              <a:rPr lang="ko-KR" altLang="en-US" sz="1400" dirty="0" err="1">
                <a:latin typeface="+mn-ea"/>
              </a:rPr>
              <a:t>positive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over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negative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attitudes</a:t>
            </a:r>
            <a:r>
              <a:rPr lang="ko-KR" altLang="en-US" sz="1400" dirty="0">
                <a:latin typeface="+mn-ea"/>
              </a:rPr>
              <a:t>. </a:t>
            </a:r>
            <a:r>
              <a:rPr lang="ko-KR" altLang="en-US" sz="1400" dirty="0" err="1">
                <a:latin typeface="+mn-ea"/>
              </a:rPr>
              <a:t>Available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online</a:t>
            </a:r>
            <a:r>
              <a:rPr lang="ko-KR" altLang="en-US" sz="1400" dirty="0">
                <a:latin typeface="+mn-ea"/>
              </a:rPr>
              <a:t> 11 </a:t>
            </a:r>
            <a:r>
              <a:rPr lang="ko-KR" altLang="en-US" sz="1400" dirty="0" err="1">
                <a:latin typeface="+mn-ea"/>
              </a:rPr>
              <a:t>January</a:t>
            </a:r>
            <a:r>
              <a:rPr lang="ko-KR" altLang="en-US" sz="1400" dirty="0">
                <a:latin typeface="+mn-ea"/>
              </a:rPr>
              <a:t> 2022.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72A32-B449-9B03-6284-6EC4C1332BE1}"/>
              </a:ext>
            </a:extLst>
          </p:cNvPr>
          <p:cNvSpPr txBox="1"/>
          <p:nvPr/>
        </p:nvSpPr>
        <p:spPr>
          <a:xfrm>
            <a:off x="416560" y="1245704"/>
            <a:ext cx="4699450" cy="491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/>
              <a:t>왜 </a:t>
            </a:r>
            <a:r>
              <a:rPr lang="ko-KR" altLang="en-US" sz="2800" b="1" dirty="0" err="1"/>
              <a:t>자카드</a:t>
            </a:r>
            <a:r>
              <a:rPr lang="ko-KR" altLang="en-US" sz="2800" b="1" dirty="0"/>
              <a:t> 유사도를 쓰는가</a:t>
            </a:r>
            <a:r>
              <a:rPr lang="en-US" altLang="ko-KR" sz="2800" b="1" dirty="0"/>
              <a:t>?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유사성보다 동일성이 더 중요하기 때문에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자신과 관심분야를 공유 하는 경우 첫인상이 좋다</a:t>
            </a:r>
            <a:r>
              <a:rPr lang="en-US" altLang="ko-KR" dirty="0"/>
              <a:t>(9</a:t>
            </a:r>
            <a:r>
              <a:rPr lang="ko-KR" altLang="en-US" dirty="0"/>
              <a:t>점 만점</a:t>
            </a:r>
            <a:r>
              <a:rPr lang="en-US" altLang="ko-KR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같은 것을 좋아하면 </a:t>
            </a:r>
            <a:r>
              <a:rPr lang="en-US" altLang="ko-KR" dirty="0"/>
              <a:t>6.9</a:t>
            </a:r>
            <a:r>
              <a:rPr lang="ko-KR" altLang="en-US" dirty="0"/>
              <a:t>점</a:t>
            </a:r>
            <a:r>
              <a:rPr lang="en-US" altLang="ko-KR" dirty="0"/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같은 것을 싫어하면 </a:t>
            </a:r>
            <a:r>
              <a:rPr lang="en-US" altLang="ko-KR" dirty="0"/>
              <a:t>6.14</a:t>
            </a:r>
            <a:r>
              <a:rPr lang="ko-KR" altLang="en-US" dirty="0"/>
              <a:t>점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좋아하는 걸 싫어하면 </a:t>
            </a:r>
            <a:r>
              <a:rPr lang="en-US" altLang="ko-KR" dirty="0"/>
              <a:t>4.01</a:t>
            </a:r>
            <a:r>
              <a:rPr lang="ko-KR" altLang="en-US" dirty="0"/>
              <a:t>점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싫어하는 걸 좋아하면 </a:t>
            </a:r>
            <a:r>
              <a:rPr lang="en-US" altLang="ko-KR" dirty="0"/>
              <a:t>4.35</a:t>
            </a:r>
            <a:r>
              <a:rPr lang="ko-KR" altLang="en-US" dirty="0"/>
              <a:t>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연구결과</a:t>
            </a:r>
            <a:r>
              <a:rPr lang="en-US" altLang="ko-KR" dirty="0"/>
              <a:t>: </a:t>
            </a:r>
            <a:r>
              <a:rPr lang="ko-KR" altLang="en-US" dirty="0"/>
              <a:t>공유는 우정과 친밀한 관계의 시작에 실질적인 영향을 미친다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113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EA1A7369-4A30-495C-A676-27466752F21A}"/>
              </a:ext>
            </a:extLst>
          </p:cNvPr>
          <p:cNvGrpSpPr/>
          <p:nvPr/>
        </p:nvGrpSpPr>
        <p:grpSpPr>
          <a:xfrm>
            <a:off x="-2" y="-10931"/>
            <a:ext cx="12192002" cy="6868933"/>
            <a:chOff x="-2" y="-10931"/>
            <a:chExt cx="12192002" cy="686893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2D4AEB4-632B-4BC3-9F91-2C3B3D1BC37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CD49D7B5-8D29-46E0-B2F1-4E4633F6E08A}"/>
                </a:ext>
              </a:extLst>
            </p:cNvPr>
            <p:cNvSpPr/>
            <p:nvPr/>
          </p:nvSpPr>
          <p:spPr>
            <a:xfrm rot="5400000" flipV="1">
              <a:off x="-386466" y="375534"/>
              <a:ext cx="6868932" cy="6096003"/>
            </a:xfrm>
            <a:prstGeom prst="triangle">
              <a:avLst>
                <a:gd name="adj" fmla="val 50185"/>
              </a:avLst>
            </a:prstGeom>
            <a:solidFill>
              <a:srgbClr val="184D6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FB3F9809-22BB-4D7B-940B-53C663F1A9EA}"/>
                </a:ext>
              </a:extLst>
            </p:cNvPr>
            <p:cNvSpPr/>
            <p:nvPr/>
          </p:nvSpPr>
          <p:spPr>
            <a:xfrm rot="5400000">
              <a:off x="-436886" y="698499"/>
              <a:ext cx="6334769" cy="54610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08F107-2370-42E9-BCC7-494C0CE03F90}"/>
                </a:ext>
              </a:extLst>
            </p:cNvPr>
            <p:cNvSpPr/>
            <p:nvPr/>
          </p:nvSpPr>
          <p:spPr>
            <a:xfrm>
              <a:off x="6096000" y="-10931"/>
              <a:ext cx="6096000" cy="68689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4E0681D-A92E-4936-9948-3172D8471260}"/>
                </a:ext>
              </a:extLst>
            </p:cNvPr>
            <p:cNvGrpSpPr/>
            <p:nvPr/>
          </p:nvGrpSpPr>
          <p:grpSpPr>
            <a:xfrm>
              <a:off x="6626173" y="2535311"/>
              <a:ext cx="5035656" cy="1333100"/>
              <a:chOff x="6473773" y="2535311"/>
              <a:chExt cx="5035656" cy="133310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D6FE77-638B-4190-86C0-37CC840E2E15}"/>
                  </a:ext>
                </a:extLst>
              </p:cNvPr>
              <p:cNvSpPr txBox="1"/>
              <p:nvPr/>
            </p:nvSpPr>
            <p:spPr>
              <a:xfrm>
                <a:off x="6473773" y="3160525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개선 사항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FE0BC34-9601-404C-A20D-540793A2E3BF}"/>
                  </a:ext>
                </a:extLst>
              </p:cNvPr>
              <p:cNvSpPr txBox="1"/>
              <p:nvPr/>
            </p:nvSpPr>
            <p:spPr>
              <a:xfrm>
                <a:off x="6473773" y="2535311"/>
                <a:ext cx="50356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ea typeface="나눔스퀘어 ExtraBold" panose="020B0600000101010101" pitchFamily="50" charset="-127"/>
                  </a:rPr>
                  <a:t>Part 2.</a:t>
                </a:r>
                <a:endParaRPr lang="ko-KR" altLang="en-US" sz="3200" b="1" dirty="0">
                  <a:solidFill>
                    <a:schemeClr val="bg1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DE34754-9802-47B6-94F3-52CC4BB04A76}"/>
                </a:ext>
              </a:extLst>
            </p:cNvPr>
            <p:cNvCxnSpPr>
              <a:cxnSpLocks/>
            </p:cNvCxnSpPr>
            <p:nvPr/>
          </p:nvCxnSpPr>
          <p:spPr>
            <a:xfrm>
              <a:off x="6654800" y="2349500"/>
              <a:ext cx="553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2596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229785"/>
            <a:ext cx="2626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개선 사항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4C83C0-2BD5-194D-3FF1-E1E1EC027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27" y="1673012"/>
            <a:ext cx="10525125" cy="2371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9BDF76E-3E1F-7658-1C7B-2D529318C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527" y="3810362"/>
            <a:ext cx="10629900" cy="20383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8E33B8-B353-C163-671B-EAFB2EA444DE}"/>
              </a:ext>
            </a:extLst>
          </p:cNvPr>
          <p:cNvSpPr txBox="1"/>
          <p:nvPr/>
        </p:nvSpPr>
        <p:spPr>
          <a:xfrm>
            <a:off x="856527" y="1679339"/>
            <a:ext cx="239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 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0B848A-089D-9EAC-8AB0-E1BD7CBDAD87}"/>
              </a:ext>
            </a:extLst>
          </p:cNvPr>
          <p:cNvSpPr txBox="1"/>
          <p:nvPr/>
        </p:nvSpPr>
        <p:spPr>
          <a:xfrm>
            <a:off x="856527" y="3809304"/>
            <a:ext cx="239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바뀐 구조</a:t>
            </a:r>
          </a:p>
        </p:txBody>
      </p:sp>
    </p:spTree>
    <p:extLst>
      <p:ext uri="{BB962C8B-B14F-4D97-AF65-F5344CB8AC3E}">
        <p14:creationId xmlns:p14="http://schemas.microsoft.com/office/powerpoint/2010/main" val="3089824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229785"/>
            <a:ext cx="2626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개선 사항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19F16C-5DE6-3313-480D-7A28B2DC2861}"/>
              </a:ext>
            </a:extLst>
          </p:cNvPr>
          <p:cNvSpPr txBox="1"/>
          <p:nvPr/>
        </p:nvSpPr>
        <p:spPr>
          <a:xfrm>
            <a:off x="416559" y="1761043"/>
            <a:ext cx="5378715" cy="5177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관심분야 저장</a:t>
            </a:r>
            <a:r>
              <a:rPr lang="en-US" altLang="ko-KR" sz="2400" b="1" dirty="0"/>
              <a:t>(Front):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관심분야 설정 페이지를 추가함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각 관심분야는 서로 중복되지 않게 이미 설정한 항목은 리스트에 나오지 않게 </a:t>
            </a:r>
            <a:r>
              <a:rPr lang="ko-KR" altLang="en-US" dirty="0" err="1"/>
              <a:t>만듬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개의 관심분야를 모두 설정해야만 저장이 되도록 구현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신규 유저가 회원 가입하고 처음 로그인을 할 때 나옴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7253AD3-92EB-C605-8AD6-1BA131127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274" y="2130673"/>
            <a:ext cx="5980167" cy="277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38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229785"/>
            <a:ext cx="2626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개선 사항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534D84-3B8E-67C9-27DF-E4E852B89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035" y="1942960"/>
            <a:ext cx="5910934" cy="4080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19F16C-5DE6-3313-480D-7A28B2DC2861}"/>
              </a:ext>
            </a:extLst>
          </p:cNvPr>
          <p:cNvSpPr txBox="1"/>
          <p:nvPr/>
        </p:nvSpPr>
        <p:spPr>
          <a:xfrm>
            <a:off x="416560" y="1761043"/>
            <a:ext cx="4939198" cy="2221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관심분야 저장</a:t>
            </a:r>
            <a:r>
              <a:rPr lang="en-US" altLang="ko-KR" dirty="0"/>
              <a:t>: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DB: 3</a:t>
            </a:r>
            <a:r>
              <a:rPr lang="ko-KR" altLang="en-US" dirty="0"/>
              <a:t>개의 취미와 각 취미의 카테고리</a:t>
            </a:r>
            <a:r>
              <a:rPr lang="en-US" altLang="ko-KR" dirty="0"/>
              <a:t>, </a:t>
            </a:r>
            <a:r>
              <a:rPr lang="ko-KR" altLang="en-US" dirty="0"/>
              <a:t>취미 설정 여부를 저장</a:t>
            </a:r>
          </a:p>
        </p:txBody>
      </p:sp>
    </p:spTree>
    <p:extLst>
      <p:ext uri="{BB962C8B-B14F-4D97-AF65-F5344CB8AC3E}">
        <p14:creationId xmlns:p14="http://schemas.microsoft.com/office/powerpoint/2010/main" val="1801214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20soft">
      <a:dk1>
        <a:sysClr val="windowText" lastClr="000000"/>
      </a:dk1>
      <a:lt1>
        <a:sysClr val="window" lastClr="FFFFFF"/>
      </a:lt1>
      <a:dk2>
        <a:srgbClr val="757070"/>
      </a:dk2>
      <a:lt2>
        <a:srgbClr val="E7E6E6"/>
      </a:lt2>
      <a:accent1>
        <a:srgbClr val="B39273"/>
      </a:accent1>
      <a:accent2>
        <a:srgbClr val="935F35"/>
      </a:accent2>
      <a:accent3>
        <a:srgbClr val="B37A3F"/>
      </a:accent3>
      <a:accent4>
        <a:srgbClr val="EEBC8E"/>
      </a:accent4>
      <a:accent5>
        <a:srgbClr val="415459"/>
      </a:accent5>
      <a:accent6>
        <a:srgbClr val="678293"/>
      </a:accent6>
      <a:hlink>
        <a:srgbClr val="262626"/>
      </a:hlink>
      <a:folHlink>
        <a:srgbClr val="262626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4243</TotalTime>
  <Words>1254</Words>
  <Application>Microsoft Office PowerPoint</Application>
  <PresentationFormat>와이드스크린</PresentationFormat>
  <Paragraphs>178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Apple SD Gothic Neo</vt:lpstr>
      <vt:lpstr>-apple-system</vt:lpstr>
      <vt:lpstr>나눔스퀘어</vt:lpstr>
      <vt:lpstr>나눔스퀘어 Bold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찬혁 박</cp:lastModifiedBy>
  <cp:revision>76</cp:revision>
  <dcterms:created xsi:type="dcterms:W3CDTF">2020-01-12T09:08:58Z</dcterms:created>
  <dcterms:modified xsi:type="dcterms:W3CDTF">2023-11-20T05:39:51Z</dcterms:modified>
</cp:coreProperties>
</file>