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48" r:id="rId5"/>
  </p:sldMasterIdLst>
  <p:sldIdLst>
    <p:sldId id="256" r:id="rId6"/>
    <p:sldId id="258" r:id="rId7"/>
    <p:sldId id="275" r:id="rId8"/>
    <p:sldId id="259" r:id="rId9"/>
    <p:sldId id="263" r:id="rId10"/>
    <p:sldId id="269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2CD"/>
    <a:srgbClr val="92D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진행도</c:v>
                </c:pt>
              </c:strCache>
            </c:strRef>
          </c:tx>
          <c:spPr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92CD"/>
              </a:solidFill>
              <a:ln w="317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75-4269-B53D-9ABBDD681CD5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 w="317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F75-4269-B53D-9ABBDD681C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2"/>
                <c:pt idx="0">
                  <c:v>현재 진행도</c:v>
                </c:pt>
                <c:pt idx="1">
                  <c:v>남은 업무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5-4269-B53D-9ABBDD681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3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3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7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4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5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26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91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CDED-7CCF-41E9-8B16-D225075A8DE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622C-60F3-44CA-8863-658460B9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2EEE8-E095-116B-D9B6-85ACB81C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80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실시간 관제 플랫폼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0E2F3-B534-592F-5C06-DFB2E26D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698" y="4770894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lt"/>
              </a:rPr>
              <a:t>2017112020 안재형</a:t>
            </a:r>
            <a:endParaRPr 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2018112173 이성훈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  <a:p>
            <a:pPr algn="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lt"/>
              </a:rPr>
              <a:t>2020110483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lt"/>
              </a:rPr>
              <a:t> 이윤서</a:t>
            </a:r>
          </a:p>
          <a:p>
            <a:pPr algn="r"/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lt"/>
              </a:rPr>
              <a:t>2020113297 김동완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E20981-4427-37C2-F6CF-FDCE0851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20" y="1096963"/>
            <a:ext cx="1249680" cy="124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E91B7-926B-47A3-BC85-43B5BCE833E4}"/>
              </a:ext>
            </a:extLst>
          </p:cNvPr>
          <p:cNvSpPr txBox="1"/>
          <p:nvPr/>
        </p:nvSpPr>
        <p:spPr>
          <a:xfrm>
            <a:off x="8687845" y="4039056"/>
            <a:ext cx="20908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T8 </a:t>
            </a:r>
            <a:r>
              <a:rPr lang="ko-KR" altLang="en-US" sz="2400" dirty="0" err="1">
                <a:cs typeface="Calibri"/>
              </a:rPr>
              <a:t>빅데이터팀</a:t>
            </a:r>
            <a:endParaRPr lang="ko-KR" altLang="en-US" sz="2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0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8"/>
    </mc:Choice>
    <mc:Fallback xmlns="">
      <p:transition spd="slow" advTm="58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296217" y="380585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879" y="380585"/>
            <a:ext cx="8342989" cy="128915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88525" y="50425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srgbClr val="FFC000"/>
                </a:solidFill>
              </a:rPr>
              <a:t>01</a:t>
            </a:r>
            <a:endParaRPr lang="ko-KR" altLang="en-US" sz="3600" b="1">
              <a:solidFill>
                <a:srgbClr val="FFC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66536" y="1942061"/>
            <a:ext cx="651822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5198" y="1942061"/>
            <a:ext cx="6937955" cy="12891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58844" y="2065729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srgbClr val="0080B5"/>
                </a:solidFill>
              </a:rPr>
              <a:t>02</a:t>
            </a:r>
            <a:endParaRPr lang="ko-KR" altLang="en-US" sz="3600" b="1">
              <a:solidFill>
                <a:srgbClr val="0080B5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6265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14927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078572" y="3582237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srgbClr val="FF7C80"/>
                </a:solidFill>
              </a:rPr>
              <a:t>03</a:t>
            </a:r>
            <a:endParaRPr lang="ko-KR" altLang="en-US" sz="3600" b="1">
              <a:solidFill>
                <a:srgbClr val="FF7C8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97" y="504253"/>
            <a:ext cx="5047097" cy="9598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lt"/>
              </a:rPr>
              <a:t>확정 프로젝트 소개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실시간 관제 플랫폼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Real-time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 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Monitoring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 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Platform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 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6709" y="2065729"/>
            <a:ext cx="4118843" cy="9367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lt"/>
              </a:rPr>
              <a:t>프로젝트 진행도</a:t>
            </a:r>
            <a:endParaRPr lang="en-US" altLang="ko-KR" sz="16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현재 구현된 기능 설명 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Project progress</a:t>
            </a:r>
            <a:endParaRPr lang="en-US" altLang="ko-KR" sz="16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4701" y="5020045"/>
            <a:ext cx="7530060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363" y="5020045"/>
            <a:ext cx="7305214" cy="12891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31614" y="5105228"/>
            <a:ext cx="1134180" cy="1134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srgbClr val="92D050"/>
                </a:solidFill>
              </a:rPr>
              <a:t>04</a:t>
            </a:r>
            <a:endParaRPr lang="ko-KR" altLang="en-US" sz="3600" b="1">
              <a:solidFill>
                <a:srgbClr val="92D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4892" y="5168331"/>
            <a:ext cx="4118843" cy="9799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lt"/>
              </a:rPr>
              <a:t>앞으로의 진행 방향</a:t>
            </a:r>
            <a:endParaRPr lang="en-US" altLang="ko-KR" sz="16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구현해야 할 기능 및 계획된 일정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lt"/>
              </a:rPr>
              <a:t>Outstanding tasks</a:t>
            </a:r>
            <a:endParaRPr lang="en-US" altLang="ko-KR" sz="16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0642" y="2998113"/>
            <a:ext cx="295641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맑은 고딕"/>
              </a:rPr>
              <a:t>Contents</a:t>
            </a:r>
            <a:endParaRPr lang="ko-KR" alt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FA036-CEAA-C258-5E69-BCA193002DA1}"/>
              </a:ext>
            </a:extLst>
          </p:cNvPr>
          <p:cNvSpPr txBox="1"/>
          <p:nvPr/>
        </p:nvSpPr>
        <p:spPr>
          <a:xfrm>
            <a:off x="11612880" y="6357203"/>
            <a:ext cx="57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932A83-97AB-4C04-AF6A-A426ADA80B3A}"/>
              </a:ext>
            </a:extLst>
          </p:cNvPr>
          <p:cNvSpPr/>
          <p:nvPr/>
        </p:nvSpPr>
        <p:spPr>
          <a:xfrm>
            <a:off x="5396456" y="3606855"/>
            <a:ext cx="4118843" cy="9799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ea typeface="+mn-lt"/>
                <a:cs typeface="+mn-lt"/>
              </a:rPr>
              <a:t>시연 영상</a:t>
            </a:r>
            <a:endParaRPr lang="en-US" altLang="ko-KR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ea typeface="+mn-lt"/>
                <a:cs typeface="+mn-lt"/>
              </a:rPr>
              <a:t>현재 구현된 기능에 대한 시연 영상</a:t>
            </a:r>
            <a:endParaRPr lang="en-US" altLang="ko-KR" sz="1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Demonstration video</a:t>
            </a:r>
          </a:p>
        </p:txBody>
      </p:sp>
    </p:spTree>
    <p:extLst>
      <p:ext uri="{BB962C8B-B14F-4D97-AF65-F5344CB8AC3E}">
        <p14:creationId xmlns:p14="http://schemas.microsoft.com/office/powerpoint/2010/main" val="11870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6"/>
    </mc:Choice>
    <mc:Fallback xmlns="">
      <p:transition spd="slow" advTm="100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CCEDE69A-F2B6-59DE-35B3-D37A18453B45}"/>
              </a:ext>
            </a:extLst>
          </p:cNvPr>
          <p:cNvSpPr/>
          <p:nvPr/>
        </p:nvSpPr>
        <p:spPr>
          <a:xfrm>
            <a:off x="2418157" y="334403"/>
            <a:ext cx="6685204" cy="11508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E638F9EC-F6DE-8569-90BE-A351050F92CC}"/>
              </a:ext>
            </a:extLst>
          </p:cNvPr>
          <p:cNvSpPr/>
          <p:nvPr/>
        </p:nvSpPr>
        <p:spPr>
          <a:xfrm>
            <a:off x="646819" y="308524"/>
            <a:ext cx="7447987" cy="115085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5E92A9-0B40-B8C0-D5CD-5E3EC5CD1935}"/>
              </a:ext>
            </a:extLst>
          </p:cNvPr>
          <p:cNvSpPr/>
          <p:nvPr/>
        </p:nvSpPr>
        <p:spPr>
          <a:xfrm>
            <a:off x="810465" y="411221"/>
            <a:ext cx="1009532" cy="9648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lang="ko-KR" altLang="en-US" sz="3000" b="1">
              <a:solidFill>
                <a:srgbClr val="FFC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BEAF6-6360-4439-0F8F-5CAF3F127EE6}"/>
              </a:ext>
            </a:extLst>
          </p:cNvPr>
          <p:cNvSpPr/>
          <p:nvPr/>
        </p:nvSpPr>
        <p:spPr>
          <a:xfrm>
            <a:off x="1983643" y="334403"/>
            <a:ext cx="6590408" cy="9128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28280-A8E7-CF36-D5EF-87C54BE92DB9}"/>
              </a:ext>
            </a:extLst>
          </p:cNvPr>
          <p:cNvSpPr txBox="1"/>
          <p:nvPr/>
        </p:nvSpPr>
        <p:spPr>
          <a:xfrm>
            <a:off x="11612880" y="6357203"/>
            <a:ext cx="57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78B48956-75BD-8F5A-A28C-D4CE5434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65" y="1881677"/>
            <a:ext cx="5967831" cy="522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실시간 관제 플랫폼</a:t>
            </a:r>
            <a:endParaRPr lang="en-US" alt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17" descr="지도, 텍스트, 아틀라스, 도표이(가) 표시된 사진&#10;&#10;자동 생성된 설명">
            <a:extLst>
              <a:ext uri="{FF2B5EF4-FFF2-40B4-BE49-F238E27FC236}">
                <a16:creationId xmlns:a16="http://schemas.microsoft.com/office/drawing/2014/main" id="{F2608CE1-D5D7-0E52-024A-AA33B9F4A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t="1088"/>
          <a:stretch/>
        </p:blipFill>
        <p:spPr>
          <a:xfrm>
            <a:off x="646819" y="2675285"/>
            <a:ext cx="6897764" cy="3557127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EFDD6-C5B0-62AC-2F48-419AFE7EC88F}"/>
              </a:ext>
            </a:extLst>
          </p:cNvPr>
          <p:cNvSpPr txBox="1">
            <a:spLocks/>
          </p:cNvSpPr>
          <p:nvPr/>
        </p:nvSpPr>
        <p:spPr>
          <a:xfrm>
            <a:off x="7845603" y="2675285"/>
            <a:ext cx="3767277" cy="3557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보유한 데이터 및 실시간 관측 데이터를 통한 특정 구역의 안전도를 여러 정보와 함께 업로드 하여 도로교통 안전에 도움이 될 수 있는 프로젝트를 수행</a:t>
            </a:r>
            <a:endParaRPr lang="ko-KR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1"/>
    </mc:Choice>
    <mc:Fallback xmlns="">
      <p:transition spd="slow" advTm="121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CA199C0C-07C2-CAAA-F349-68895B318C66}"/>
              </a:ext>
            </a:extLst>
          </p:cNvPr>
          <p:cNvSpPr/>
          <p:nvPr/>
        </p:nvSpPr>
        <p:spPr>
          <a:xfrm>
            <a:off x="2418157" y="334403"/>
            <a:ext cx="6288964" cy="12320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E121FD-C6FC-E863-1F95-5B2A25E1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2" y="2496620"/>
            <a:ext cx="5101795" cy="3171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랜딩 페이지 제작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카카오 맵 업로드 구현</a:t>
            </a:r>
            <a:endParaRPr lang="en-US" alt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Modal</a:t>
            </a: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창 제작 및 차트 제작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 공유 게시판 기능 구현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2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과정 수행</a:t>
            </a:r>
            <a:endParaRPr 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75CE53A5-B2B8-29E9-AA67-2B1D8E015EAD}"/>
              </a:ext>
            </a:extLst>
          </p:cNvPr>
          <p:cNvSpPr/>
          <p:nvPr/>
        </p:nvSpPr>
        <p:spPr>
          <a:xfrm>
            <a:off x="631925" y="341091"/>
            <a:ext cx="7072151" cy="12320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91F7ED-C151-C7C0-AB2C-005ACDBAED0E}"/>
              </a:ext>
            </a:extLst>
          </p:cNvPr>
          <p:cNvSpPr/>
          <p:nvPr/>
        </p:nvSpPr>
        <p:spPr>
          <a:xfrm>
            <a:off x="795571" y="464759"/>
            <a:ext cx="995691" cy="9956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0080B5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sz="3000" b="1" dirty="0">
              <a:solidFill>
                <a:srgbClr val="0080B5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0152A6-EFB2-6891-B001-F6DC0CC2169E}"/>
              </a:ext>
            </a:extLst>
          </p:cNvPr>
          <p:cNvSpPr/>
          <p:nvPr/>
        </p:nvSpPr>
        <p:spPr>
          <a:xfrm>
            <a:off x="2031676" y="421484"/>
            <a:ext cx="5407721" cy="9186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lt"/>
              </a:rPr>
              <a:t>프로젝트 진행도</a:t>
            </a:r>
            <a:endParaRPr 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B6A75-34C2-5E51-8CE7-BFF154F6173E}"/>
              </a:ext>
            </a:extLst>
          </p:cNvPr>
          <p:cNvSpPr txBox="1"/>
          <p:nvPr/>
        </p:nvSpPr>
        <p:spPr>
          <a:xfrm>
            <a:off x="11612880" y="6357203"/>
            <a:ext cx="57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15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BE9535-EA6D-D04E-51FF-AD3B129B0BC3}"/>
              </a:ext>
            </a:extLst>
          </p:cNvPr>
          <p:cNvGrpSpPr/>
          <p:nvPr/>
        </p:nvGrpSpPr>
        <p:grpSpPr>
          <a:xfrm>
            <a:off x="7047844" y="2293126"/>
            <a:ext cx="3318553" cy="3578846"/>
            <a:chOff x="7047844" y="2393878"/>
            <a:chExt cx="3318553" cy="3578846"/>
          </a:xfrm>
        </p:grpSpPr>
        <p:graphicFrame>
          <p:nvGraphicFramePr>
            <p:cNvPr id="9" name="차트 8">
              <a:extLst>
                <a:ext uri="{FF2B5EF4-FFF2-40B4-BE49-F238E27FC236}">
                  <a16:creationId xmlns:a16="http://schemas.microsoft.com/office/drawing/2014/main" id="{D3035BB2-B803-670D-C430-2FFC7C9B3A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0322781"/>
                </p:ext>
              </p:extLst>
            </p:nvPr>
          </p:nvGraphicFramePr>
          <p:xfrm>
            <a:off x="7047844" y="2393878"/>
            <a:ext cx="3318553" cy="2955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9A0711-FE56-443D-8B3E-C76B7BC99F31}"/>
                </a:ext>
              </a:extLst>
            </p:cNvPr>
            <p:cNvSpPr txBox="1"/>
            <p:nvPr/>
          </p:nvSpPr>
          <p:spPr>
            <a:xfrm>
              <a:off x="8278059" y="3640750"/>
              <a:ext cx="858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60%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859FAE-95D8-7B6B-E2DB-A2D4C73AE23A}"/>
                </a:ext>
              </a:extLst>
            </p:cNvPr>
            <p:cNvSpPr txBox="1"/>
            <p:nvPr/>
          </p:nvSpPr>
          <p:spPr>
            <a:xfrm>
              <a:off x="8017295" y="5511059"/>
              <a:ext cx="1379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진행도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8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83"/>
    </mc:Choice>
    <mc:Fallback xmlns="">
      <p:transition spd="slow" advTm="213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375ECA8E-D18B-DB4B-9056-35FCF4A3B13B}"/>
              </a:ext>
            </a:extLst>
          </p:cNvPr>
          <p:cNvSpPr/>
          <p:nvPr/>
        </p:nvSpPr>
        <p:spPr>
          <a:xfrm>
            <a:off x="2418156" y="334403"/>
            <a:ext cx="4460164" cy="11547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30785B2D-9740-88B9-40BD-496679B74B75}"/>
              </a:ext>
            </a:extLst>
          </p:cNvPr>
          <p:cNvSpPr/>
          <p:nvPr/>
        </p:nvSpPr>
        <p:spPr>
          <a:xfrm>
            <a:off x="631925" y="341091"/>
            <a:ext cx="5287876" cy="1154745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9C2474-7F2F-C52F-576C-D7CD33BFA3FF}"/>
              </a:ext>
            </a:extLst>
          </p:cNvPr>
          <p:cNvSpPr/>
          <p:nvPr/>
        </p:nvSpPr>
        <p:spPr>
          <a:xfrm>
            <a:off x="795571" y="464759"/>
            <a:ext cx="933195" cy="9331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000" b="1" dirty="0">
                <a:solidFill>
                  <a:srgbClr val="FF7C8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sz="3000" b="1" dirty="0">
              <a:solidFill>
                <a:srgbClr val="FF7C8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4416F-C608-FAB5-27A6-229EFE788EA0}"/>
              </a:ext>
            </a:extLst>
          </p:cNvPr>
          <p:cNvSpPr/>
          <p:nvPr/>
        </p:nvSpPr>
        <p:spPr>
          <a:xfrm>
            <a:off x="2143436" y="372396"/>
            <a:ext cx="5068298" cy="9128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시연영상</a:t>
            </a:r>
            <a:endParaRPr lang="en-US" sz="4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73E35-DFC8-8C9A-D89E-7FDD7C262145}"/>
              </a:ext>
            </a:extLst>
          </p:cNvPr>
          <p:cNvSpPr txBox="1"/>
          <p:nvPr/>
        </p:nvSpPr>
        <p:spPr>
          <a:xfrm>
            <a:off x="11612880" y="6357203"/>
            <a:ext cx="57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3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0"/>
    </mc:Choice>
    <mc:Fallback xmlns="">
      <p:transition spd="slow" advTm="96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5BD14601-1B2A-6F66-0B3C-1546A3F7839A}"/>
              </a:ext>
            </a:extLst>
          </p:cNvPr>
          <p:cNvSpPr/>
          <p:nvPr/>
        </p:nvSpPr>
        <p:spPr>
          <a:xfrm>
            <a:off x="2418156" y="334403"/>
            <a:ext cx="3799764" cy="11305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721021BD-EDBC-9DE7-64B1-57E702851FD4}"/>
              </a:ext>
            </a:extLst>
          </p:cNvPr>
          <p:cNvSpPr/>
          <p:nvPr/>
        </p:nvSpPr>
        <p:spPr>
          <a:xfrm>
            <a:off x="631925" y="341091"/>
            <a:ext cx="4504920" cy="113056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B07DAC-03AA-34EC-38F1-7930243565C5}"/>
              </a:ext>
            </a:extLst>
          </p:cNvPr>
          <p:cNvSpPr/>
          <p:nvPr/>
        </p:nvSpPr>
        <p:spPr>
          <a:xfrm>
            <a:off x="780177" y="449366"/>
            <a:ext cx="981152" cy="954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000" b="1">
                <a:solidFill>
                  <a:srgbClr val="92D05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lang="ko-KR" altLang="en-US" sz="3000" b="1">
              <a:solidFill>
                <a:srgbClr val="92D05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467D80-A98F-2AF3-7BFF-08A3B169EFF1}"/>
              </a:ext>
            </a:extLst>
          </p:cNvPr>
          <p:cNvSpPr/>
          <p:nvPr/>
        </p:nvSpPr>
        <p:spPr>
          <a:xfrm>
            <a:off x="2093003" y="338114"/>
            <a:ext cx="4962154" cy="9128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 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A6C2D-4135-42C3-B956-6B04D230399F}"/>
              </a:ext>
            </a:extLst>
          </p:cNvPr>
          <p:cNvSpPr txBox="1"/>
          <p:nvPr/>
        </p:nvSpPr>
        <p:spPr>
          <a:xfrm>
            <a:off x="11612880" y="6357203"/>
            <a:ext cx="57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21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2C65E427-93FA-EE37-4307-A986A0B050D5}"/>
              </a:ext>
            </a:extLst>
          </p:cNvPr>
          <p:cNvSpPr txBox="1">
            <a:spLocks/>
          </p:cNvSpPr>
          <p:nvPr/>
        </p:nvSpPr>
        <p:spPr>
          <a:xfrm>
            <a:off x="780177" y="1869897"/>
            <a:ext cx="6463104" cy="3870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웹페이지 간 디자인의 통일성 부여</a:t>
            </a:r>
            <a:endParaRPr lang="en-US" alt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기능이 구현된 영역의 디자인 다듬기</a:t>
            </a:r>
            <a:endParaRPr lang="en-US" alt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기능의 구현 완성도 향상</a:t>
            </a:r>
            <a:endParaRPr lang="en-US" altLang="ko-KR" sz="2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백엔드</a:t>
            </a: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기능 구현 </a:t>
            </a:r>
            <a:r>
              <a:rPr lang="en-US" altLang="ko-KR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실시간 데이터 업로드</a:t>
            </a:r>
            <a:r>
              <a:rPr lang="en-US" altLang="ko-KR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11F964-8230-F834-4907-E25A21E9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85" y="2660128"/>
            <a:ext cx="2290037" cy="22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9"/>
    </mc:Choice>
    <mc:Fallback xmlns="">
      <p:transition spd="slow" advTm="211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C910A-AF28-9AED-7BFD-95D07E67F5A1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4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감사합니다</a:t>
            </a:r>
            <a:endParaRPr lang="en-US" altLang="ko-KR" sz="4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7"/>
    </mc:Choice>
    <mc:Fallback xmlns="">
      <p:transition spd="slow" advTm="65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58DAA7D2637646B57353C96D120FDD" ma:contentTypeVersion="0" ma:contentTypeDescription="새 문서를 만듭니다." ma:contentTypeScope="" ma:versionID="c878df9f5f1027d3d01553ce20ce51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592ae2dd46fbd6ce9cef19cd583f4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B6A4C-05BF-4B62-B628-E39B85ED31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EB760-2602-44D2-825E-041BA9D9433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BAB7F1-2179-4B0A-A5DC-D70F3F994378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150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에스코어 드림 4 Regular</vt:lpstr>
      <vt:lpstr>에스코어 드림 5 Medium</vt:lpstr>
      <vt:lpstr>에스코어 드림 6 Bold</vt:lpstr>
      <vt:lpstr>Arial</vt:lpstr>
      <vt:lpstr>Calibri</vt:lpstr>
      <vt:lpstr>Calibri Light</vt:lpstr>
      <vt:lpstr>Century Gothic</vt:lpstr>
      <vt:lpstr>Office Theme</vt:lpstr>
      <vt:lpstr>Office 테마</vt:lpstr>
      <vt:lpstr>실시간 관제 플랫폼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이윤서</dc:creator>
  <cp:lastModifiedBy>재형</cp:lastModifiedBy>
  <cp:revision>20</cp:revision>
  <dcterms:created xsi:type="dcterms:W3CDTF">2023-07-05T05:36:21Z</dcterms:created>
  <dcterms:modified xsi:type="dcterms:W3CDTF">2023-07-26T02:23:41Z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0x0101007E58DAA7D2637646B57353C96D120FDD</vt:lpwstr>
  </property>
</Properties>
</file>