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93" r:id="rId2"/>
    <p:sldId id="292" r:id="rId3"/>
    <p:sldId id="272" r:id="rId4"/>
    <p:sldId id="266" r:id="rId5"/>
    <p:sldId id="277" r:id="rId6"/>
    <p:sldId id="278" r:id="rId7"/>
    <p:sldId id="276" r:id="rId8"/>
    <p:sldId id="279" r:id="rId9"/>
    <p:sldId id="286" r:id="rId10"/>
    <p:sldId id="283" r:id="rId11"/>
    <p:sldId id="287" r:id="rId12"/>
    <p:sldId id="288" r:id="rId13"/>
    <p:sldId id="284" r:id="rId14"/>
    <p:sldId id="285" r:id="rId15"/>
    <p:sldId id="290" r:id="rId16"/>
    <p:sldId id="257" r:id="rId17"/>
    <p:sldId id="259" r:id="rId18"/>
    <p:sldId id="260" r:id="rId19"/>
    <p:sldId id="275" r:id="rId20"/>
    <p:sldId id="269" r:id="rId21"/>
    <p:sldId id="270" r:id="rId22"/>
    <p:sldId id="271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7"/>
    <a:srgbClr val="00B2E9"/>
    <a:srgbClr val="388EC0"/>
    <a:srgbClr val="CCDFEE"/>
    <a:srgbClr val="BDD7EE"/>
    <a:srgbClr val="DEEBF6"/>
    <a:srgbClr val="D9D9D9"/>
    <a:srgbClr val="FFFFFF"/>
    <a:srgbClr val="AEC2E5"/>
    <a:srgbClr val="F8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44E8-665E-344B-A522-D1609BE92498}" v="2" dt="2023-07-12T04:37:06.753"/>
    <p1510:client id="{30446912-DFDA-4A5F-A52C-A027DD678E19}" v="1" dt="2023-07-06T08:19:54.042"/>
    <p1510:client id="{3F4B7726-60E7-2E40-A780-0D9310D79418}" v="1677" dt="2023-07-06T10:21:01.232"/>
    <p1510:client id="{57CD2F1C-960D-5C4E-BEE2-0BD4BF635A53}" v="1853" dt="2023-07-05T16:19:18.156"/>
    <p1510:client id="{69C42DF2-7703-418A-A70B-DF4354AE1E5D}" v="14167" dt="2023-07-06T08:41:02.186"/>
    <p1510:client id="{EC7FF872-734F-40A0-B06A-DFFDC41D9AF6}" v="3620" dt="2023-07-06T00:39:42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02" d="100"/>
          <a:sy n="102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2141-9236-4D40-9C16-496D2194F94C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B2527-B696-FE4A-815E-B54D555C3C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6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발표를 시작하겠습니다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간호영어회화 앱을 담당하게 된 팀</a:t>
            </a:r>
            <a:r>
              <a:rPr lang="en-US" altLang="ko-KR"/>
              <a:t>1 coco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14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먼저 회원가입 및 로그인 기능입니다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다음과 같은 화면에서 회원가입을 진행하고 로그인을 하면 홈화면이 나오게 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홈 화면에서는 오늘의 학습 컨텐츠를 확인할 수 있습니다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052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다음은 저희 앱의 주요 기능인 학습기능에 대해 </a:t>
            </a:r>
            <a:r>
              <a:rPr lang="ko-KR" alt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설명드리겠습니다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학습방식으로 상황 별 대화</a:t>
            </a:r>
            <a:r>
              <a:rPr lang="en-US" altLang="ko-Kore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lang="ko-KR" alt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통한 학습과 한 줄 문장에 대한 학습 크게 이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가지 방식으로 학습 컨텐츠를 제공하고자 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ko-KR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상황 별 대화 학습은 병원에서 근무 시 필요한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테마로 대화 컨텐츠를 제공할 예정입니다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몇몇 간호파트에 특화되기보다는 대부분의 간호사에게 </a:t>
            </a:r>
            <a:r>
              <a:rPr lang="ko-KR" alt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있을만한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포괄적인 내용 즉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활력징후 측정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인수인계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노티 등의 상황에 맞는 대화 컨텐츠를 제공할 생각입니다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통해 이 앱의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가지 테마만 전부 공부한다면 일반병동 간호사로 일하는데 있어 기본소통은 전부 가능하게 하는 것이 목표입니다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상황 별 대화는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단계의 단계별 학습으로 진행되며 처음에는 대화내용이 전부 보이다가 단계가 올라갈수록 제시되는 문장이 줄어드는 방식입니다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9027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먼저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단계에서는 화면과 같이 상황에 맞는 대화내용 전부가 보여집니다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전체 문장을 보고 발음을 들으면서 학습할 수 있는 단계입니다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ko-KR" altLang="en-US"/>
            </a:b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단계에서는 주어지는 문장을 줄이고 몇몇 단어를 사라지게 하여 앞서 학습한 내용을 바탕으로 사라진 구간에 대해 채우는 방식입니다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ko-KR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마지막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단계에서는 최소한의 문장이나 환자의 말만 주어지게 되는데 사용자는 이를 보고 필요한 문장에 대해 생각하는 방식으로 진행됩니다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13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다음은 한 줄 문장에 대한 학습입니다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앞서 말씀드린 대화를 통한 학습을 진행하던 중 특정 문장에 대해 좀 더 공부하고 싶을 경우 사용자가 지정하여 </a:t>
            </a:r>
            <a:r>
              <a:rPr lang="ko-KR" altLang="en-US" sz="12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저장가능하고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추후 집중적으로 학습가능한 방식입니다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8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앞서 말씀드린 학습을 계획적으로 진행하기 위한 추가 기능입니다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사용자가 원하는 학습 목표를 지정하면 그에 맞는 오늘의 학습 컨텐츠가 홈 화면에서 제공되는 방식입니다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 아직 지정한 목표가 없다면 목표를 지정할 수 있는 화면으로 이어지는 버튼이 보이게 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또한 목표를 변경하고 싶다면 설정에서 목표를 변경할 수 있게 하였습니다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12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화면은 지금까지 </a:t>
            </a:r>
            <a:r>
              <a:rPr lang="ko-KR" alt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설명드렸던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기능들에 대한 </a:t>
            </a:r>
            <a:r>
              <a:rPr lang="en-US" altLang="ko-Kore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flow chart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로그인 후 학습 컨텐츠를 사용할 수 있으며 개인별로 목표를 지정하여 계획에 맞는 학습을 진행할 수 있도록 할 예정입니다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또한 학습 컨텐츠들에 대해서 리스트를 통해 한눈에 확인이 가능하고 각각에 대해서는 설명화면을 통해 학습방식을 알 수 있습니다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선택한 컨텐츠에서 앞서 발표한 내용의 학습을 진행하게 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622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FB6A-373B-774B-B5C5-6336CC71053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641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FB6A-373B-774B-B5C5-6336CC71053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620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FB6A-373B-774B-B5C5-6336CC71053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221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FB6A-373B-774B-B5C5-6336CC710533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3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671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첫번째로 프로젝트 개요에 대해서 말씀드리겠습니다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556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저희가 주목한 </a:t>
            </a:r>
            <a:r>
              <a:rPr kumimoji="1" lang="en-US" altLang="ko-KR"/>
              <a:t>2</a:t>
            </a:r>
            <a:r>
              <a:rPr kumimoji="1" lang="ko-KR" altLang="en-US"/>
              <a:t>가지 배경이 있습니다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ko-KR" altLang="en-US"/>
              <a:t>첫째</a:t>
            </a:r>
            <a:r>
              <a:rPr kumimoji="1" lang="en-US" altLang="ko-KR"/>
              <a:t>,</a:t>
            </a:r>
            <a:r>
              <a:rPr kumimoji="1" lang="ko-KR" altLang="en-US"/>
              <a:t> 최근 미국 간호사에 대한 관심도가 높아지고 있는데요</a:t>
            </a:r>
            <a:r>
              <a:rPr kumimoji="1" lang="en-US" altLang="ko-KR"/>
              <a:t>. </a:t>
            </a:r>
            <a:r>
              <a:rPr kumimoji="1" lang="ko-KR" altLang="en-US"/>
              <a:t>실무에서 한국인 간호사가 회화적인 측면에서 많은 어려움을 느낀다고 합니다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ko-KR" altLang="en-US"/>
              <a:t>둘째</a:t>
            </a:r>
            <a:r>
              <a:rPr kumimoji="1" lang="en-US" altLang="ko-KR"/>
              <a:t>, </a:t>
            </a:r>
            <a:r>
              <a:rPr kumimoji="1" lang="ko-KR" altLang="en-US"/>
              <a:t>영어 회화 앱 시장이 확대되었지만</a:t>
            </a:r>
            <a:r>
              <a:rPr kumimoji="1" lang="en-US" altLang="ko-KR"/>
              <a:t>, </a:t>
            </a:r>
            <a:r>
              <a:rPr kumimoji="1" lang="ko-KR" altLang="en-US"/>
              <a:t>일상 회화에 초점을 맞춘 앱들은 전문 실무 영어 문장을 제공하지 않는 점이 아쉬웠습니다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이러한 배경과 함께 실제 영어 회화 앱들을 분석하여 몇몇 기능들에 주목했습니다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34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  <a:p>
            <a:r>
              <a:rPr kumimoji="1" lang="ko-KR" altLang="en-US" err="1"/>
              <a:t>말해보카에서는</a:t>
            </a:r>
            <a:r>
              <a:rPr kumimoji="1" lang="ko-KR" altLang="en-US"/>
              <a:t> 사용자의 학습 목표 설정과</a:t>
            </a:r>
            <a:r>
              <a:rPr kumimoji="1" lang="en-US" altLang="ko-KR"/>
              <a:t>, </a:t>
            </a:r>
            <a:r>
              <a:rPr kumimoji="1" lang="ko-KR" altLang="en-US"/>
              <a:t>전체 문장을 읽어준다는 점에 주목했습니다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960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err="1"/>
              <a:t>두번쨰로</a:t>
            </a:r>
            <a:r>
              <a:rPr kumimoji="1" lang="ko-KR" altLang="en-US"/>
              <a:t> </a:t>
            </a:r>
            <a:r>
              <a:rPr kumimoji="1" lang="ko-KR" altLang="en-US" err="1"/>
              <a:t>스픽에서</a:t>
            </a:r>
            <a:r>
              <a:rPr kumimoji="1" lang="ko-KR" altLang="en-US"/>
              <a:t> </a:t>
            </a:r>
            <a:r>
              <a:rPr kumimoji="1" lang="ko-KR" altLang="en-US" err="1"/>
              <a:t>상황별</a:t>
            </a:r>
            <a:r>
              <a:rPr kumimoji="1" lang="ko-KR" altLang="en-US"/>
              <a:t> 고정 스크립트를 제공하여 사용자가 각 상황에서 필요한 회화를 직접 연습할 수 있도록 한다는 점에 주목했습니다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0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이에 저희는 </a:t>
            </a:r>
            <a:r>
              <a:rPr kumimoji="1" lang="ko-KR" altLang="en-US" err="1"/>
              <a:t>타켓을</a:t>
            </a:r>
            <a:r>
              <a:rPr kumimoji="1" lang="ko-KR" altLang="en-US"/>
              <a:t> 미국 간호사를 희망하는 사용자로 지정하여</a:t>
            </a:r>
            <a:endParaRPr kumimoji="1" lang="en-US" altLang="ko-KR"/>
          </a:p>
          <a:p>
            <a:endParaRPr kumimoji="1" lang="en-US" altLang="en-US"/>
          </a:p>
          <a:p>
            <a:r>
              <a:rPr kumimoji="1" lang="ko-KR" altLang="en-US"/>
              <a:t>사용자들이 앱에서 연습한 회화문장을 활용하여</a:t>
            </a:r>
            <a:r>
              <a:rPr kumimoji="1" lang="en-US" altLang="ko-KR"/>
              <a:t>, </a:t>
            </a:r>
            <a:r>
              <a:rPr kumimoji="1" lang="ko-KR" altLang="en-US"/>
              <a:t>미국 간호 실무에서 어느 파트에서나 원활한 소통이 가능하도록 하고자 합니다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32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이어서 저희 프로젝트의 목표 및 내용에 대해 설명하겠습니다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3560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앱의 구성입니다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우선 기본적으로 회원관련 기능과 로딩화면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홈 화면 등이 포함될 예정입니다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저희는 현재 존재하는 일상회화 앱과는 다르게 간호업무 관련 회화에 특화된 앱을 만들고자 합니다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가장 주요한 기능이 되는 간호회화에 특화된 학습 컨텐츠를 포함할 예정이고 해당 학습을 사용자가 계획을 통해 지속적으로 이어갈 수 있도록 보조하는 기능이 들어갈 예정입니다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지금부터 각각에 대해 화면의 와이어프레임과 함께 구체적으로 설명 드리겠습니다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2527-B696-FE4A-815E-B54D555C3CC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174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F479-B94D-02C6-4438-A0DA6237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4A49E7-6DFE-0F53-AC25-B3B64AEA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92EC7-01B7-B651-C60A-97E14412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7F356-06E6-23E3-1253-ED6F4B4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1F495-241E-55CB-0839-5B355D11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5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C8E74-8627-226F-C94A-38FA2AAB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2C49A-6BDD-4034-0EDB-43328989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C8652-BEF2-FCD7-25E3-25DBF203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2FF88-E76B-5029-99F3-17E78B12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E3A03-A84F-71A8-9BB1-56B0D56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E6608-CC26-DA15-A3C4-1159878C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E02DE-25B1-8DEF-F39C-CD78B1DA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921C8-247D-BB61-AA95-4333108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5BE5-5013-5617-3E53-E9B04AE5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A2D04-FBD4-1891-0D88-9B41E93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32D01-BFDA-291B-A4AA-9482C32A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2FA7C-E841-8761-5F3C-132878D1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B2C12-1165-C6E3-ADB7-4A7C0221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4B7EF-32A1-36B2-3A79-9BA58CC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E63A6-04C0-D4BD-3AD4-B2F2877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45DF-BAD8-D67C-BF93-FAAE5F9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070F7-700A-98E6-ECFC-4A0F1AC4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B1B35-C31B-334D-E089-9BE795E6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D03C2-66E0-4AA8-BC05-2C4DAE5B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7CF14-3C2B-7388-CBCD-96EBCE7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E579-943F-6D62-D3FE-062FB8EB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E65A0-05F1-304A-6C7D-08EECDD09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B22779-DF7D-322A-2A8B-7AD4F794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FE293-4D74-EA22-F2FD-D7BE76BB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65EE0-72D1-D3AC-CC2A-21679AA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F0BE8-B24A-D912-5665-A4109CBE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30CF7-2F5A-44DE-2D3F-0059C842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3DB86-10AE-B82F-FE5D-34870E79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BED42-4BBB-1BC6-E6AB-B9D467D28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AC39F-99B2-71F3-C574-B24241876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08077-FF72-DC69-7ADA-E09B370B2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F1A78-B2F4-3E9B-A309-F36437A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500FF-4B75-ACF6-4C31-EC617F1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5201D8-68A9-ED91-C3B6-2158BAA4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04A6-A9A4-7E0A-0258-BBD55866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AC34A-8668-0BBB-DED9-CD1497F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DEF86-95EC-DDA7-AB75-DFF20DF5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D59D3F-5D59-C309-C348-55D1EBD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1A07B9-7C1C-083E-E6CD-9EFFFD2E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CBC11-B2C3-BB0A-BD02-B1A04AAB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1FCED-5C0E-D79C-C8CE-0698EED8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EA4F1-4389-9004-7237-FE0C1ABE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C38EE-9527-0F93-A0AC-9709336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054E13-2A24-E07F-243A-429DCC11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D125-7CBA-049B-4CB6-FB1FC2FF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0FF03-4E8B-A8BD-0C76-2EA47A2F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448E5-BE54-43CF-75C4-BA36672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6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5A4E-2F24-D7DD-3817-D9AE4E27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8A95D-D179-2AA3-2DBB-543094C47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78685-5917-61B2-51EB-6DA033C4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66500-C864-F2D2-4F36-7A048DCC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B0574-03B2-F639-5989-5B5B566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F2841-E449-5DBF-6605-70D0B7A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5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BC4708-31DD-8B39-7DD9-7314F661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A0D22-2A0F-31AF-A1C7-F1C3111A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E7034-A6CF-0D15-CFD2-43666379C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5A6C-9439-4AEA-B307-224CC7A912EB}" type="datetimeFigureOut">
              <a:rPr lang="ko-KR" altLang="en-US" smtClean="0"/>
              <a:t>2023. 7. 12.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7219-1B02-81F0-3C16-4351E2873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35D2-2D96-25EB-DA67-A0E73595A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1236-A441-4FFB-92D3-50ABD340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0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A34742-8E2F-093B-2371-0380A9363D13}"/>
              </a:ext>
            </a:extLst>
          </p:cNvPr>
          <p:cNvSpPr/>
          <p:nvPr/>
        </p:nvSpPr>
        <p:spPr>
          <a:xfrm>
            <a:off x="0" y="-1"/>
            <a:ext cx="12192000" cy="4222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C3D50-9B78-D4D2-C3BB-054CA9CA1886}"/>
              </a:ext>
            </a:extLst>
          </p:cNvPr>
          <p:cNvSpPr txBox="1"/>
          <p:nvPr/>
        </p:nvSpPr>
        <p:spPr>
          <a:xfrm>
            <a:off x="7478661" y="5303025"/>
            <a:ext cx="460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>
                <a:latin typeface="+mj-ea"/>
                <a:ea typeface="+mj-ea"/>
                <a:cs typeface="Phosphate Inline" panose="02000506050000020004" pitchFamily="2" charset="0"/>
              </a:rPr>
              <a:t>2019113625 </a:t>
            </a:r>
            <a:r>
              <a:rPr kumimoji="1" lang="ko-KR" altLang="en-US" b="1">
                <a:latin typeface="+mj-ea"/>
                <a:ea typeface="+mj-ea"/>
                <a:cs typeface="Phosphate Inline" panose="02000506050000020004" pitchFamily="2" charset="0"/>
              </a:rPr>
              <a:t>전지민</a:t>
            </a:r>
            <a:r>
              <a:rPr kumimoji="1" lang="en-US" altLang="ko-KR" b="1">
                <a:latin typeface="+mj-ea"/>
                <a:ea typeface="+mj-ea"/>
                <a:cs typeface="Phosphate Inline" panose="02000506050000020004" pitchFamily="2" charset="0"/>
              </a:rPr>
              <a:t> 2018111818 </a:t>
            </a:r>
            <a:r>
              <a:rPr kumimoji="1" lang="ko-KR" altLang="en-US" b="1" err="1">
                <a:latin typeface="+mj-ea"/>
                <a:ea typeface="+mj-ea"/>
                <a:cs typeface="Phosphate Inline" panose="02000506050000020004" pitchFamily="2" charset="0"/>
              </a:rPr>
              <a:t>홍범선</a:t>
            </a:r>
            <a:endParaRPr kumimoji="1" lang="en-US" altLang="ko-KR" b="1">
              <a:latin typeface="+mj-ea"/>
              <a:ea typeface="+mj-ea"/>
              <a:cs typeface="Phosphate Inline" panose="02000506050000020004" pitchFamily="2" charset="0"/>
            </a:endParaRPr>
          </a:p>
          <a:p>
            <a:pPr algn="ctr"/>
            <a:r>
              <a:rPr kumimoji="1" lang="en-US" altLang="ko-KR" b="1">
                <a:latin typeface="+mj-ea"/>
                <a:ea typeface="+mj-ea"/>
                <a:cs typeface="Phosphate Inline" panose="02000506050000020004" pitchFamily="2" charset="0"/>
              </a:rPr>
              <a:t>2020112423</a:t>
            </a:r>
            <a:r>
              <a:rPr kumimoji="1" lang="ko-KR" altLang="en-US" b="1">
                <a:latin typeface="+mj-ea"/>
                <a:ea typeface="+mj-ea"/>
                <a:cs typeface="Phosphate Inline" panose="02000506050000020004" pitchFamily="2" charset="0"/>
              </a:rPr>
              <a:t> 김유리 </a:t>
            </a:r>
            <a:r>
              <a:rPr kumimoji="1" lang="en-US" altLang="ko-KR" b="1">
                <a:latin typeface="+mj-ea"/>
                <a:ea typeface="+mj-ea"/>
                <a:cs typeface="Phosphate Inline" panose="02000506050000020004" pitchFamily="2" charset="0"/>
              </a:rPr>
              <a:t>2019110340 </a:t>
            </a:r>
            <a:r>
              <a:rPr kumimoji="1" lang="ko-KR" altLang="en-US" b="1" err="1">
                <a:latin typeface="+mj-ea"/>
                <a:ea typeface="+mj-ea"/>
                <a:cs typeface="Phosphate Inline" panose="02000506050000020004" pitchFamily="2" charset="0"/>
              </a:rPr>
              <a:t>박혜림</a:t>
            </a:r>
            <a:endParaRPr kumimoji="1" lang="en-US" altLang="ko-KR" b="1">
              <a:latin typeface="+mj-ea"/>
              <a:ea typeface="+mj-ea"/>
              <a:cs typeface="Phosphate Inline" panose="02000506050000020004" pitchFamily="2" charset="0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56285F-11C6-DE8B-70A7-E0F59BF4CA34}"/>
              </a:ext>
            </a:extLst>
          </p:cNvPr>
          <p:cNvCxnSpPr>
            <a:cxnSpLocks/>
          </p:cNvCxnSpPr>
          <p:nvPr/>
        </p:nvCxnSpPr>
        <p:spPr>
          <a:xfrm>
            <a:off x="8235741" y="5150224"/>
            <a:ext cx="308873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AA20AB-5F43-471F-B534-B835C1E81FE0}"/>
              </a:ext>
            </a:extLst>
          </p:cNvPr>
          <p:cNvSpPr txBox="1"/>
          <p:nvPr/>
        </p:nvSpPr>
        <p:spPr>
          <a:xfrm>
            <a:off x="7018" y="111161"/>
            <a:ext cx="3462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pc="300">
                <a:solidFill>
                  <a:schemeClr val="bg1"/>
                </a:solidFill>
              </a:rPr>
              <a:t>동국대학교 산학연계프로젝트</a:t>
            </a:r>
            <a:endParaRPr kumimoji="1" lang="ko-Kore-KR" altLang="en-US" sz="1600" spc="30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4F32059-8BEC-60A5-FF50-5E183366E203}"/>
              </a:ext>
            </a:extLst>
          </p:cNvPr>
          <p:cNvSpPr/>
          <p:nvPr/>
        </p:nvSpPr>
        <p:spPr>
          <a:xfrm>
            <a:off x="954740" y="845691"/>
            <a:ext cx="3550024" cy="591670"/>
          </a:xfrm>
          <a:prstGeom prst="roundRect">
            <a:avLst>
              <a:gd name="adj" fmla="val 4621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간호영어회화 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F1778-2F77-4A39-E6AF-D2F64E06EFB6}"/>
              </a:ext>
            </a:extLst>
          </p:cNvPr>
          <p:cNvSpPr txBox="1"/>
          <p:nvPr/>
        </p:nvSpPr>
        <p:spPr>
          <a:xfrm>
            <a:off x="954740" y="1793739"/>
            <a:ext cx="93994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err="1">
                <a:solidFill>
                  <a:schemeClr val="accent5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NUR</a:t>
            </a:r>
            <a:r>
              <a:rPr kumimoji="1" lang="en-US" altLang="ko-Kore-KR" sz="5800" b="1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se</a:t>
            </a:r>
            <a:r>
              <a:rPr kumimoji="1" lang="en-US" altLang="ko-Kore-KR" sz="5800" b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ore-KR" sz="6000" b="1" err="1">
                <a:solidFill>
                  <a:schemeClr val="accent5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VO</a:t>
            </a:r>
            <a:r>
              <a:rPr kumimoji="1" lang="en-US" altLang="ko-Kore-KR" sz="5800" b="1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ice</a:t>
            </a:r>
            <a:endParaRPr kumimoji="1" lang="en-US" altLang="ko-Kore-KR" sz="5800" b="1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ore-KR" altLang="en-US" sz="5800" b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제안서 발표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ACAC1-E31E-83EE-565F-CA306E11188D}"/>
              </a:ext>
            </a:extLst>
          </p:cNvPr>
          <p:cNvSpPr txBox="1"/>
          <p:nvPr/>
        </p:nvSpPr>
        <p:spPr>
          <a:xfrm>
            <a:off x="9238130" y="4704492"/>
            <a:ext cx="12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T1 </a:t>
            </a:r>
            <a:r>
              <a:rPr kumimoji="1" lang="en-US" altLang="ko-Kore-KR" b="1" err="1"/>
              <a:t>CoCo</a:t>
            </a:r>
            <a:endParaRPr kumimoji="1" lang="ko-Kore-KR" altLang="en-US" b="1"/>
          </a:p>
        </p:txBody>
      </p:sp>
      <p:pic>
        <p:nvPicPr>
          <p:cNvPr id="19" name="그래픽 18" descr="바늘 단색으로 채워진">
            <a:extLst>
              <a:ext uri="{FF2B5EF4-FFF2-40B4-BE49-F238E27FC236}">
                <a16:creationId xmlns:a16="http://schemas.microsoft.com/office/drawing/2014/main" id="{D8CE7AA4-49C4-A15F-9129-E8CE2BF00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727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기본 기능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2F59C-A32B-A036-59EB-088BFCC796FF}"/>
              </a:ext>
            </a:extLst>
          </p:cNvPr>
          <p:cNvSpPr txBox="1"/>
          <p:nvPr/>
        </p:nvSpPr>
        <p:spPr>
          <a:xfrm>
            <a:off x="3007324" y="1435268"/>
            <a:ext cx="1144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로그인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도넛[D] 3">
            <a:extLst>
              <a:ext uri="{FF2B5EF4-FFF2-40B4-BE49-F238E27FC236}">
                <a16:creationId xmlns:a16="http://schemas.microsoft.com/office/drawing/2014/main" id="{622C9150-9626-26B2-791A-8B0E0CF3F7E3}"/>
              </a:ext>
            </a:extLst>
          </p:cNvPr>
          <p:cNvSpPr/>
          <p:nvPr/>
        </p:nvSpPr>
        <p:spPr>
          <a:xfrm>
            <a:off x="2680812" y="1467547"/>
            <a:ext cx="326512" cy="335552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464CA-9125-CEC8-970F-7A7C1680F616}"/>
              </a:ext>
            </a:extLst>
          </p:cNvPr>
          <p:cNvSpPr txBox="1"/>
          <p:nvPr/>
        </p:nvSpPr>
        <p:spPr>
          <a:xfrm>
            <a:off x="8271906" y="1439301"/>
            <a:ext cx="1239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홈 화면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도넛[D] 3">
            <a:extLst>
              <a:ext uri="{FF2B5EF4-FFF2-40B4-BE49-F238E27FC236}">
                <a16:creationId xmlns:a16="http://schemas.microsoft.com/office/drawing/2014/main" id="{256A6AAF-6AC4-776C-FBEB-E3C373641A27}"/>
              </a:ext>
            </a:extLst>
          </p:cNvPr>
          <p:cNvSpPr/>
          <p:nvPr/>
        </p:nvSpPr>
        <p:spPr>
          <a:xfrm>
            <a:off x="7945394" y="1471580"/>
            <a:ext cx="326512" cy="335552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5A296A-235F-7632-ED8D-F6EEBC09BA67}"/>
              </a:ext>
            </a:extLst>
          </p:cNvPr>
          <p:cNvGrpSpPr/>
          <p:nvPr/>
        </p:nvGrpSpPr>
        <p:grpSpPr>
          <a:xfrm>
            <a:off x="7818420" y="1988700"/>
            <a:ext cx="2347239" cy="4510479"/>
            <a:chOff x="6108182" y="1757904"/>
            <a:chExt cx="2347239" cy="451047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1D2655-6292-446D-24F1-30D90BE98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01996" y="1892744"/>
              <a:ext cx="1959611" cy="424079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3FC697A-1C23-2850-8EF1-02522B7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182" y="1757904"/>
              <a:ext cx="2347239" cy="451047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D58CF8-42C8-FD19-93C2-0E653152D0F4}"/>
              </a:ext>
            </a:extLst>
          </p:cNvPr>
          <p:cNvGrpSpPr/>
          <p:nvPr/>
        </p:nvGrpSpPr>
        <p:grpSpPr>
          <a:xfrm>
            <a:off x="3457213" y="2027583"/>
            <a:ext cx="2347239" cy="4510479"/>
            <a:chOff x="3039511" y="1998144"/>
            <a:chExt cx="2347239" cy="45104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CFD8ABE-EF0C-207A-4E75-92316CA3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2492" y="2131183"/>
              <a:ext cx="1961276" cy="42444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82ABCA5-8D9F-D310-943A-F97CD7AFB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9511" y="1998144"/>
              <a:ext cx="2347239" cy="4510479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BD8BD3-1A09-2BA3-D471-A5B197B8BB77}"/>
              </a:ext>
            </a:extLst>
          </p:cNvPr>
          <p:cNvGrpSpPr/>
          <p:nvPr/>
        </p:nvGrpSpPr>
        <p:grpSpPr>
          <a:xfrm>
            <a:off x="1109141" y="2027582"/>
            <a:ext cx="2347239" cy="4510479"/>
            <a:chOff x="1399077" y="2117706"/>
            <a:chExt cx="2347239" cy="451047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59CAF7A-1585-75B2-F23B-D25F5BE78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2059" y="2250745"/>
              <a:ext cx="1961275" cy="42444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A421AC9-E0CA-7FC2-15E7-5792D7E1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9077" y="2117706"/>
              <a:ext cx="2347239" cy="451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36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4863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학습 컨텐츠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상황 별 대화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F6208-9E2E-D740-2344-6485CA1230FA}"/>
              </a:ext>
            </a:extLst>
          </p:cNvPr>
          <p:cNvSpPr txBox="1"/>
          <p:nvPr/>
        </p:nvSpPr>
        <p:spPr>
          <a:xfrm>
            <a:off x="595069" y="1462018"/>
            <a:ext cx="25731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/>
              <a:t>1. </a:t>
            </a:r>
            <a:r>
              <a:rPr lang="ko-KR" altLang="en-US" sz="2700" b="1"/>
              <a:t>상황 별 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187AA-F08E-3D5D-11BC-0FEA5874F5B9}"/>
              </a:ext>
            </a:extLst>
          </p:cNvPr>
          <p:cNvSpPr txBox="1"/>
          <p:nvPr/>
        </p:nvSpPr>
        <p:spPr>
          <a:xfrm>
            <a:off x="1301524" y="4341359"/>
            <a:ext cx="902846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대화의 </a:t>
            </a:r>
            <a:r>
              <a:rPr lang="ko-KR" altLang="en-US" sz="1800" b="1" i="0" u="none" strike="noStrike">
                <a:solidFill>
                  <a:srgbClr val="000000"/>
                </a:solidFill>
                <a:effectLst/>
              </a:rPr>
              <a:t>전체문장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 듣기 및 따라 읽기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solidFill>
                  <a:srgbClr val="000000"/>
                </a:solidFill>
              </a:rPr>
              <a:t>일부 문장</a:t>
            </a:r>
            <a:r>
              <a:rPr lang="ko-KR" altLang="en-US">
                <a:solidFill>
                  <a:srgbClr val="000000"/>
                </a:solidFill>
              </a:rPr>
              <a:t>만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제공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나머지는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사용자가 채워서 읽기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solidFill>
                  <a:srgbClr val="000000"/>
                </a:solidFill>
              </a:rPr>
              <a:t>환자의 대화만</a:t>
            </a:r>
            <a:r>
              <a:rPr lang="ko-KR" altLang="en-US">
                <a:solidFill>
                  <a:srgbClr val="000000"/>
                </a:solidFill>
              </a:rPr>
              <a:t> 순서에 맞게 표현 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A886-4DF0-2961-F463-5992D0911ADD}"/>
              </a:ext>
            </a:extLst>
          </p:cNvPr>
          <p:cNvSpPr txBox="1"/>
          <p:nvPr/>
        </p:nvSpPr>
        <p:spPr>
          <a:xfrm>
            <a:off x="1292223" y="2118536"/>
            <a:ext cx="360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상황 별 카테고리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6C29D-0D38-20DB-8B5F-3F6229C5979C}"/>
              </a:ext>
            </a:extLst>
          </p:cNvPr>
          <p:cNvSpPr txBox="1"/>
          <p:nvPr/>
        </p:nvSpPr>
        <p:spPr>
          <a:xfrm>
            <a:off x="1305100" y="3852535"/>
            <a:ext cx="1790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단계별 학습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도넛[D] 3">
            <a:extLst>
              <a:ext uri="{FF2B5EF4-FFF2-40B4-BE49-F238E27FC236}">
                <a16:creationId xmlns:a16="http://schemas.microsoft.com/office/drawing/2014/main" id="{3BB9A3C0-A90F-4239-C99C-D07660C3CDF4}"/>
              </a:ext>
            </a:extLst>
          </p:cNvPr>
          <p:cNvSpPr/>
          <p:nvPr/>
        </p:nvSpPr>
        <p:spPr>
          <a:xfrm>
            <a:off x="861929" y="2106996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도넛[D] 3">
            <a:extLst>
              <a:ext uri="{FF2B5EF4-FFF2-40B4-BE49-F238E27FC236}">
                <a16:creationId xmlns:a16="http://schemas.microsoft.com/office/drawing/2014/main" id="{F5F680F0-E241-8F78-2341-7191AAD1BD25}"/>
              </a:ext>
            </a:extLst>
          </p:cNvPr>
          <p:cNvSpPr/>
          <p:nvPr/>
        </p:nvSpPr>
        <p:spPr>
          <a:xfrm>
            <a:off x="867654" y="3824176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E331F-729E-4296-4C96-66F8B8532661}"/>
              </a:ext>
            </a:extLst>
          </p:cNvPr>
          <p:cNvSpPr txBox="1"/>
          <p:nvPr/>
        </p:nvSpPr>
        <p:spPr>
          <a:xfrm>
            <a:off x="1221327" y="2595321"/>
            <a:ext cx="902846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병원에서 근무 시 필요한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20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개의 테마로 대화 컨텐츠 제공 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활력징후 측정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인수인계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노티 등 포괄적 내용 </a:t>
            </a:r>
          </a:p>
        </p:txBody>
      </p:sp>
    </p:spTree>
    <p:extLst>
      <p:ext uri="{BB962C8B-B14F-4D97-AF65-F5344CB8AC3E}">
        <p14:creationId xmlns:p14="http://schemas.microsoft.com/office/powerpoint/2010/main" val="42087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학습 컨텐츠 </a:t>
            </a:r>
            <a:r>
              <a:rPr kumimoji="1"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상황 별 대화</a:t>
            </a:r>
            <a:endParaRPr kumimoji="1" lang="ko-Kore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308535-E881-8AA1-CD5C-7621D9370DBD}"/>
              </a:ext>
            </a:extLst>
          </p:cNvPr>
          <p:cNvGrpSpPr/>
          <p:nvPr/>
        </p:nvGrpSpPr>
        <p:grpSpPr>
          <a:xfrm>
            <a:off x="5470613" y="1460932"/>
            <a:ext cx="1248983" cy="400110"/>
            <a:chOff x="5471956" y="1435268"/>
            <a:chExt cx="1248983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46FFB-C9C8-2E83-A040-CEB9FBB0A722}"/>
                </a:ext>
              </a:extLst>
            </p:cNvPr>
            <p:cNvSpPr txBox="1"/>
            <p:nvPr/>
          </p:nvSpPr>
          <p:spPr>
            <a:xfrm>
              <a:off x="5798468" y="1435268"/>
              <a:ext cx="9224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ko-KR" altLang="en-U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단계</a:t>
              </a:r>
              <a:endPara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도넛[D] 3">
              <a:extLst>
                <a:ext uri="{FF2B5EF4-FFF2-40B4-BE49-F238E27FC236}">
                  <a16:creationId xmlns:a16="http://schemas.microsoft.com/office/drawing/2014/main" id="{7D1BB4CE-BCD5-7E6A-D9B6-E619508301E6}"/>
                </a:ext>
              </a:extLst>
            </p:cNvPr>
            <p:cNvSpPr/>
            <p:nvPr/>
          </p:nvSpPr>
          <p:spPr>
            <a:xfrm>
              <a:off x="5471956" y="1467547"/>
              <a:ext cx="326512" cy="335552"/>
            </a:xfrm>
            <a:prstGeom prst="donut">
              <a:avLst>
                <a:gd name="adj" fmla="val 20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FA3848-249F-E5D8-6E39-4F3D9A29D10A}"/>
              </a:ext>
            </a:extLst>
          </p:cNvPr>
          <p:cNvGrpSpPr/>
          <p:nvPr/>
        </p:nvGrpSpPr>
        <p:grpSpPr>
          <a:xfrm>
            <a:off x="4410819" y="2022313"/>
            <a:ext cx="3368574" cy="6473087"/>
            <a:chOff x="4887566" y="1847524"/>
            <a:chExt cx="2347239" cy="45104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72A2C97-A59D-EB5E-C9D7-AE4941E18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88154" y="1997025"/>
              <a:ext cx="1946062" cy="42114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D36D44B-A7AA-0848-69BD-E8182EA1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7566" y="1847524"/>
              <a:ext cx="2347239" cy="4510479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B0DB30-2EE8-29B6-3F0B-FC278BA999AB}"/>
              </a:ext>
            </a:extLst>
          </p:cNvPr>
          <p:cNvGrpSpPr/>
          <p:nvPr/>
        </p:nvGrpSpPr>
        <p:grpSpPr>
          <a:xfrm>
            <a:off x="1640144" y="1493211"/>
            <a:ext cx="1248983" cy="400110"/>
            <a:chOff x="1230952" y="1435268"/>
            <a:chExt cx="1248983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9C8FDA-86A9-09FE-ED3D-8CE2BC03DF86}"/>
                </a:ext>
              </a:extLst>
            </p:cNvPr>
            <p:cNvSpPr txBox="1"/>
            <p:nvPr/>
          </p:nvSpPr>
          <p:spPr>
            <a:xfrm>
              <a:off x="1557464" y="1435268"/>
              <a:ext cx="9224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ko-KR" altLang="en-U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단계</a:t>
              </a:r>
              <a:endPara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도넛[D] 3">
              <a:extLst>
                <a:ext uri="{FF2B5EF4-FFF2-40B4-BE49-F238E27FC236}">
                  <a16:creationId xmlns:a16="http://schemas.microsoft.com/office/drawing/2014/main" id="{ED45CB5E-54C8-EB87-D822-4A3731DA949F}"/>
                </a:ext>
              </a:extLst>
            </p:cNvPr>
            <p:cNvSpPr/>
            <p:nvPr/>
          </p:nvSpPr>
          <p:spPr>
            <a:xfrm>
              <a:off x="1230952" y="1467547"/>
              <a:ext cx="326512" cy="335552"/>
            </a:xfrm>
            <a:prstGeom prst="donut">
              <a:avLst>
                <a:gd name="adj" fmla="val 20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57B8DD-3FC7-6470-EAF6-A646E7B221E9}"/>
              </a:ext>
            </a:extLst>
          </p:cNvPr>
          <p:cNvGrpSpPr/>
          <p:nvPr/>
        </p:nvGrpSpPr>
        <p:grpSpPr>
          <a:xfrm>
            <a:off x="580352" y="2022313"/>
            <a:ext cx="3368574" cy="6473087"/>
            <a:chOff x="1823436" y="1865291"/>
            <a:chExt cx="2318807" cy="445584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7749DA3-4042-E076-FA6A-BD8C02142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9808" y="1987475"/>
              <a:ext cx="1946062" cy="421147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55951BF-C8FE-1E3D-26BE-84793C3AE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3436" y="1865291"/>
              <a:ext cx="2318807" cy="4455844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700F5F-A27A-A860-E107-F3381FC894D0}"/>
              </a:ext>
            </a:extLst>
          </p:cNvPr>
          <p:cNvGrpSpPr/>
          <p:nvPr/>
        </p:nvGrpSpPr>
        <p:grpSpPr>
          <a:xfrm>
            <a:off x="9301082" y="1479205"/>
            <a:ext cx="1248983" cy="400110"/>
            <a:chOff x="9386448" y="1435268"/>
            <a:chExt cx="1248983" cy="4001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E283D3-432F-D9E8-E1D3-7C2120FA4419}"/>
                </a:ext>
              </a:extLst>
            </p:cNvPr>
            <p:cNvSpPr txBox="1"/>
            <p:nvPr/>
          </p:nvSpPr>
          <p:spPr>
            <a:xfrm>
              <a:off x="9712960" y="1435268"/>
              <a:ext cx="9224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ko-KR" altLang="en-U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단계</a:t>
              </a:r>
              <a:endPara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도넛[D] 3">
              <a:extLst>
                <a:ext uri="{FF2B5EF4-FFF2-40B4-BE49-F238E27FC236}">
                  <a16:creationId xmlns:a16="http://schemas.microsoft.com/office/drawing/2014/main" id="{322CB374-A0A0-57B4-86B0-DE0B5D427DA3}"/>
                </a:ext>
              </a:extLst>
            </p:cNvPr>
            <p:cNvSpPr/>
            <p:nvPr/>
          </p:nvSpPr>
          <p:spPr>
            <a:xfrm>
              <a:off x="9386448" y="1467547"/>
              <a:ext cx="326512" cy="335552"/>
            </a:xfrm>
            <a:prstGeom prst="donut">
              <a:avLst>
                <a:gd name="adj" fmla="val 20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2439916-E805-CDB5-CA3B-E71A4E4250E5}"/>
              </a:ext>
            </a:extLst>
          </p:cNvPr>
          <p:cNvGrpSpPr/>
          <p:nvPr/>
        </p:nvGrpSpPr>
        <p:grpSpPr>
          <a:xfrm>
            <a:off x="8241287" y="2022313"/>
            <a:ext cx="3368574" cy="6473087"/>
            <a:chOff x="7642609" y="1715791"/>
            <a:chExt cx="2347239" cy="451047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3C6C64-5B2F-5367-A8B6-E77181708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43197" y="1865291"/>
              <a:ext cx="1946063" cy="421147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97060DF-9C5A-66FF-1CD3-4C549378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2609" y="1715791"/>
              <a:ext cx="2347239" cy="451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01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학습 컨텐츠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kumimoji="1"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한 줄 문장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F6208-9E2E-D740-2344-6485CA1230FA}"/>
              </a:ext>
            </a:extLst>
          </p:cNvPr>
          <p:cNvSpPr txBox="1"/>
          <p:nvPr/>
        </p:nvSpPr>
        <p:spPr>
          <a:xfrm>
            <a:off x="655983" y="1461876"/>
            <a:ext cx="30412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/>
              <a:t>2. </a:t>
            </a:r>
            <a:r>
              <a:rPr lang="ko-KR" altLang="en-US" sz="2700" b="1"/>
              <a:t>한 줄 문장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01E09-680A-FA0C-34FA-AADAFD33D776}"/>
              </a:ext>
            </a:extLst>
          </p:cNvPr>
          <p:cNvSpPr txBox="1"/>
          <p:nvPr/>
        </p:nvSpPr>
        <p:spPr>
          <a:xfrm>
            <a:off x="1221328" y="2759224"/>
            <a:ext cx="3194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i="0" u="none" strike="noStrike">
                <a:effectLst/>
              </a:rPr>
              <a:t>대화 내용 중 사용자가  지정한 문장에 대해 저장</a:t>
            </a:r>
            <a:endParaRPr lang="en-US" altLang="ko-KR" sz="1800" i="0" u="none" strike="noStrike">
              <a:effectLst/>
            </a:endParaRPr>
          </a:p>
          <a:p>
            <a:pPr marL="342900" indent="-342900">
              <a:buFontTx/>
              <a:buChar char="-"/>
            </a:pPr>
            <a:endParaRPr lang="en-US" altLang="ko-KR" sz="1800" i="0" u="none" strike="noStrike"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1800" i="0" u="none" strike="noStrike">
                <a:effectLst/>
              </a:rPr>
              <a:t>추가로 학습 가능하게</a:t>
            </a:r>
            <a:endParaRPr lang="en-US" altLang="ko-KR" sz="1800" i="0" u="none" strike="noStrike">
              <a:effectLst/>
            </a:endParaRPr>
          </a:p>
          <a:p>
            <a:pPr marL="342900" indent="-342900">
              <a:buFontTx/>
              <a:buChar char="-"/>
            </a:pPr>
            <a:endParaRPr lang="en-US" altLang="ko-KR" sz="1800" i="0" u="none" strike="noStrike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A886-4DF0-2961-F463-5992D0911ADD}"/>
              </a:ext>
            </a:extLst>
          </p:cNvPr>
          <p:cNvSpPr txBox="1"/>
          <p:nvPr/>
        </p:nvSpPr>
        <p:spPr>
          <a:xfrm>
            <a:off x="1221326" y="2220832"/>
            <a:ext cx="2475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선택한 문장 학습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도넛[D] 3">
            <a:extLst>
              <a:ext uri="{FF2B5EF4-FFF2-40B4-BE49-F238E27FC236}">
                <a16:creationId xmlns:a16="http://schemas.microsoft.com/office/drawing/2014/main" id="{3BB9A3C0-A90F-4239-C99C-D07660C3CDF4}"/>
              </a:ext>
            </a:extLst>
          </p:cNvPr>
          <p:cNvSpPr/>
          <p:nvPr/>
        </p:nvSpPr>
        <p:spPr>
          <a:xfrm>
            <a:off x="791033" y="2209292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EA8DF2-B6FE-219E-B9F4-ED2B2FA86806}"/>
              </a:ext>
            </a:extLst>
          </p:cNvPr>
          <p:cNvGrpSpPr/>
          <p:nvPr/>
        </p:nvGrpSpPr>
        <p:grpSpPr>
          <a:xfrm>
            <a:off x="6998072" y="1649559"/>
            <a:ext cx="2347239" cy="4510479"/>
            <a:chOff x="4536030" y="1856086"/>
            <a:chExt cx="2347239" cy="45104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E109BC-6992-DCD7-C044-6E26A5B13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012" y="1989125"/>
              <a:ext cx="1961274" cy="42444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EF718A-5E50-32C4-96BE-24E3C656A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030" y="1856086"/>
              <a:ext cx="2347239" cy="451047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652633-3F7C-16F3-FB6D-5EC1823286A4}"/>
              </a:ext>
            </a:extLst>
          </p:cNvPr>
          <p:cNvGrpSpPr/>
          <p:nvPr/>
        </p:nvGrpSpPr>
        <p:grpSpPr>
          <a:xfrm>
            <a:off x="9345310" y="1649559"/>
            <a:ext cx="2347239" cy="4510479"/>
            <a:chOff x="7930552" y="1715791"/>
            <a:chExt cx="2347239" cy="451047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E73897E-8522-9092-8377-85DC4BF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23534" y="1848830"/>
              <a:ext cx="1961274" cy="42444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B8D684D-2E00-A6AC-1B4C-4E7ED2409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552" y="1715791"/>
              <a:ext cx="2347239" cy="451047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447D03-A938-A532-7292-F75589A355EC}"/>
              </a:ext>
            </a:extLst>
          </p:cNvPr>
          <p:cNvGrpSpPr/>
          <p:nvPr/>
        </p:nvGrpSpPr>
        <p:grpSpPr>
          <a:xfrm>
            <a:off x="4633519" y="1649559"/>
            <a:ext cx="2347239" cy="4510479"/>
            <a:chOff x="4098484" y="1725186"/>
            <a:chExt cx="2347239" cy="45104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BC54EA-450F-BD41-A6C9-8DBF74F9C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09067" y="1858225"/>
              <a:ext cx="1926073" cy="42444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38E6A37-A795-DE57-E90F-ABE2C26C2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484" y="1725186"/>
              <a:ext cx="2347239" cy="451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84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추가 기능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A886-4DF0-2961-F463-5992D0911ADD}"/>
              </a:ext>
            </a:extLst>
          </p:cNvPr>
          <p:cNvSpPr txBox="1"/>
          <p:nvPr/>
        </p:nvSpPr>
        <p:spPr>
          <a:xfrm>
            <a:off x="1201753" y="2027583"/>
            <a:ext cx="2475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 지정 목표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도넛[D] 3">
            <a:extLst>
              <a:ext uri="{FF2B5EF4-FFF2-40B4-BE49-F238E27FC236}">
                <a16:creationId xmlns:a16="http://schemas.microsoft.com/office/drawing/2014/main" id="{3BB9A3C0-A90F-4239-C99C-D07660C3CDF4}"/>
              </a:ext>
            </a:extLst>
          </p:cNvPr>
          <p:cNvSpPr/>
          <p:nvPr/>
        </p:nvSpPr>
        <p:spPr>
          <a:xfrm>
            <a:off x="771460" y="2016043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9F1DF-AEA3-2B18-65E9-3BF72F19A8F0}"/>
              </a:ext>
            </a:extLst>
          </p:cNvPr>
          <p:cNvSpPr txBox="1"/>
          <p:nvPr/>
        </p:nvSpPr>
        <p:spPr>
          <a:xfrm>
            <a:off x="1182180" y="4065104"/>
            <a:ext cx="2475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오늘의 학습 컨텐츠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도넛[D] 3">
            <a:extLst>
              <a:ext uri="{FF2B5EF4-FFF2-40B4-BE49-F238E27FC236}">
                <a16:creationId xmlns:a16="http://schemas.microsoft.com/office/drawing/2014/main" id="{DBF37A75-45E3-FEA2-46D6-CC5B94D3F8A0}"/>
              </a:ext>
            </a:extLst>
          </p:cNvPr>
          <p:cNvSpPr/>
          <p:nvPr/>
        </p:nvSpPr>
        <p:spPr>
          <a:xfrm>
            <a:off x="751887" y="4053564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F792-5638-F3A7-11ED-43CE93DC4972}"/>
              </a:ext>
            </a:extLst>
          </p:cNvPr>
          <p:cNvSpPr txBox="1"/>
          <p:nvPr/>
        </p:nvSpPr>
        <p:spPr>
          <a:xfrm>
            <a:off x="957247" y="2587257"/>
            <a:ext cx="386611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000000"/>
                </a:solidFill>
              </a:rPr>
              <a:t>사용자가 원하는 학습 목표 설정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설정에서 목표 변경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49810-5DB3-C24F-B59F-795FA6A230C5}"/>
              </a:ext>
            </a:extLst>
          </p:cNvPr>
          <p:cNvSpPr txBox="1"/>
          <p:nvPr/>
        </p:nvSpPr>
        <p:spPr>
          <a:xfrm>
            <a:off x="957248" y="4625708"/>
            <a:ext cx="407403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홈 화면에서 확인 가능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사용자가 지정한 목표에 맞춰 제공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52B3F2-7BA6-C85C-C3B5-AED89C65BA68}"/>
              </a:ext>
            </a:extLst>
          </p:cNvPr>
          <p:cNvGrpSpPr/>
          <p:nvPr/>
        </p:nvGrpSpPr>
        <p:grpSpPr>
          <a:xfrm>
            <a:off x="9147693" y="1623064"/>
            <a:ext cx="2347239" cy="4510479"/>
            <a:chOff x="5658589" y="1757904"/>
            <a:chExt cx="2347239" cy="45104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D07296-F1A9-2B16-3F4D-78FCF13BB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403" y="1892743"/>
              <a:ext cx="1959611" cy="4240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71BCC44-78EF-8B9E-0969-CB7A6FC82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589" y="1757904"/>
              <a:ext cx="2347239" cy="451047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953931-0461-0DB4-D15A-3FDBB90A3B6E}"/>
              </a:ext>
            </a:extLst>
          </p:cNvPr>
          <p:cNvGrpSpPr/>
          <p:nvPr/>
        </p:nvGrpSpPr>
        <p:grpSpPr>
          <a:xfrm>
            <a:off x="6780881" y="1623064"/>
            <a:ext cx="2347239" cy="4510479"/>
            <a:chOff x="8939770" y="1757904"/>
            <a:chExt cx="2347239" cy="45104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5E399A-AD30-BEE4-071B-13C2752B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3584" y="1892743"/>
              <a:ext cx="1959611" cy="42408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C6AF4F-EE8E-3F30-1232-D7CF684B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9770" y="1757904"/>
              <a:ext cx="2347239" cy="4510479"/>
            </a:xfrm>
            <a:prstGeom prst="rect">
              <a:avLst/>
            </a:prstGeom>
          </p:spPr>
        </p:pic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422124-C857-AD5D-9886-3D5E387218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77626" y="2227638"/>
            <a:ext cx="3382201" cy="729746"/>
          </a:xfrm>
          <a:prstGeom prst="straightConnector1">
            <a:avLst/>
          </a:prstGeom>
          <a:ln w="31750">
            <a:solidFill>
              <a:srgbClr val="9DC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B8FCF91-B7CC-6F13-6F80-E6E5FDAD1AC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58053" y="3457047"/>
            <a:ext cx="5798985" cy="808112"/>
          </a:xfrm>
          <a:prstGeom prst="straightConnector1">
            <a:avLst/>
          </a:prstGeom>
          <a:ln w="31750">
            <a:solidFill>
              <a:srgbClr val="9DC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256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  <a:endParaRPr kumimoji="1" lang="ko-Kore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F39BC-0155-7B17-954F-088AC84C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36" y="1247332"/>
            <a:ext cx="9037368" cy="50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공구이(가) 표시된 사진&#10;&#10;자동 생성된 설명">
            <a:extLst>
              <a:ext uri="{FF2B5EF4-FFF2-40B4-BE49-F238E27FC236}">
                <a16:creationId xmlns:a16="http://schemas.microsoft.com/office/drawing/2014/main" id="{DA311B81-B14C-6A55-7A07-8F2EB59B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8" b="5252"/>
          <a:stretch/>
        </p:blipFill>
        <p:spPr>
          <a:xfrm>
            <a:off x="-36444" y="-1"/>
            <a:ext cx="122682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00C9B3-BEA4-1686-C37F-3F014576FBE2}"/>
              </a:ext>
            </a:extLst>
          </p:cNvPr>
          <p:cNvSpPr/>
          <p:nvPr/>
        </p:nvSpPr>
        <p:spPr>
          <a:xfrm>
            <a:off x="-36444" y="1"/>
            <a:ext cx="12268200" cy="6858000"/>
          </a:xfrm>
          <a:prstGeom prst="rect">
            <a:avLst/>
          </a:prstGeom>
          <a:solidFill>
            <a:schemeClr val="tx1">
              <a:alpha val="422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502C8F-2801-2BD4-3C35-F0CF7C3D94CC}"/>
              </a:ext>
            </a:extLst>
          </p:cNvPr>
          <p:cNvGrpSpPr/>
          <p:nvPr/>
        </p:nvGrpSpPr>
        <p:grpSpPr>
          <a:xfrm>
            <a:off x="1991139" y="1242391"/>
            <a:ext cx="8209722" cy="4373218"/>
            <a:chOff x="1991139" y="1011482"/>
            <a:chExt cx="8209722" cy="43732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33EC45-020C-55FD-0A08-E4A4473BF4FD}"/>
                </a:ext>
              </a:extLst>
            </p:cNvPr>
            <p:cNvSpPr/>
            <p:nvPr/>
          </p:nvSpPr>
          <p:spPr>
            <a:xfrm>
              <a:off x="1991139" y="1011482"/>
              <a:ext cx="8209722" cy="4373218"/>
            </a:xfrm>
            <a:prstGeom prst="rect">
              <a:avLst/>
            </a:prstGeom>
            <a:solidFill>
              <a:schemeClr val="bg1">
                <a:alpha val="8186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94017E-BF51-DA9A-D235-FB22DB46E916}"/>
                </a:ext>
              </a:extLst>
            </p:cNvPr>
            <p:cNvSpPr/>
            <p:nvPr/>
          </p:nvSpPr>
          <p:spPr>
            <a:xfrm>
              <a:off x="8647043" y="1011482"/>
              <a:ext cx="1553818" cy="15538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5400" b="1"/>
                <a:t>03</a:t>
              </a:r>
              <a:endParaRPr kumimoji="1" lang="ko-Kore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42FA9-3100-F7A6-41AF-2A33E95A2CF8}"/>
                </a:ext>
              </a:extLst>
            </p:cNvPr>
            <p:cNvSpPr txBox="1"/>
            <p:nvPr/>
          </p:nvSpPr>
          <p:spPr>
            <a:xfrm>
              <a:off x="2623930" y="3198091"/>
              <a:ext cx="41985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4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kumimoji="1" lang="ko-KR" altLang="en-US" sz="4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및 일정</a:t>
              </a:r>
              <a:endParaRPr kumimoji="1" lang="ko-Kore-KR" altLang="en-US" sz="4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그래픽 12" descr="컴퓨터 단색으로 채워진">
              <a:extLst>
                <a:ext uri="{FF2B5EF4-FFF2-40B4-BE49-F238E27FC236}">
                  <a16:creationId xmlns:a16="http://schemas.microsoft.com/office/drawing/2014/main" id="{82185667-4A11-EE98-55BA-027749B6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3930" y="1770883"/>
              <a:ext cx="1063048" cy="1063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76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4E0E1B4-C032-D803-0400-582A9D83461C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068299-2CB7-7835-4020-77D3E1481C6C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6DC0-C40F-D665-E54C-66E039497C30}"/>
              </a:ext>
            </a:extLst>
          </p:cNvPr>
          <p:cNvSpPr txBox="1"/>
          <p:nvPr/>
        </p:nvSpPr>
        <p:spPr>
          <a:xfrm>
            <a:off x="655983" y="50660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팀원</a:t>
            </a:r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역할</a:t>
            </a:r>
          </a:p>
        </p:txBody>
      </p:sp>
      <p:pic>
        <p:nvPicPr>
          <p:cNvPr id="9" name="그림 8" descr="애니메이션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7C9B5F03-D98A-DE22-D143-5B1D538D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5" y="1799270"/>
            <a:ext cx="2151963" cy="2151963"/>
          </a:xfrm>
          <a:prstGeom prst="rect">
            <a:avLst/>
          </a:prstGeom>
        </p:spPr>
      </p:pic>
      <p:pic>
        <p:nvPicPr>
          <p:cNvPr id="13" name="그림 12" descr="만화 영화이(가) 표시된 사진&#10;&#10;중간 신뢰도로 자동 생성된 설명">
            <a:extLst>
              <a:ext uri="{FF2B5EF4-FFF2-40B4-BE49-F238E27FC236}">
                <a16:creationId xmlns:a16="http://schemas.microsoft.com/office/drawing/2014/main" id="{7AD5F249-61CC-00FB-A5E3-19FF34CD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379" y="1799270"/>
            <a:ext cx="2151962" cy="2151962"/>
          </a:xfrm>
          <a:prstGeom prst="rect">
            <a:avLst/>
          </a:prstGeom>
        </p:spPr>
      </p:pic>
      <p:pic>
        <p:nvPicPr>
          <p:cNvPr id="15" name="그림 14" descr="장난감, 만화 영화이(가) 표시된 사진&#10;&#10;자동 생성된 설명">
            <a:extLst>
              <a:ext uri="{FF2B5EF4-FFF2-40B4-BE49-F238E27FC236}">
                <a16:creationId xmlns:a16="http://schemas.microsoft.com/office/drawing/2014/main" id="{BEB4D278-E62F-CF9A-391B-1F506914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287" y="1857431"/>
            <a:ext cx="2035641" cy="2035641"/>
          </a:xfrm>
          <a:prstGeom prst="rect">
            <a:avLst/>
          </a:prstGeom>
        </p:spPr>
      </p:pic>
      <p:pic>
        <p:nvPicPr>
          <p:cNvPr id="17" name="그림 16" descr="애니메이션, 장난감, 만화 영화, 미소이(가) 표시된 사진&#10;&#10;자동 생성된 설명">
            <a:extLst>
              <a:ext uri="{FF2B5EF4-FFF2-40B4-BE49-F238E27FC236}">
                <a16:creationId xmlns:a16="http://schemas.microsoft.com/office/drawing/2014/main" id="{8F6F11CD-FA5A-5AF5-6EFE-A335FC4E2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793" y="1857431"/>
            <a:ext cx="2035641" cy="203564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4CD11D3-945C-BFA7-E40B-34B9284C91FE}"/>
              </a:ext>
            </a:extLst>
          </p:cNvPr>
          <p:cNvSpPr/>
          <p:nvPr/>
        </p:nvSpPr>
        <p:spPr>
          <a:xfrm>
            <a:off x="1031033" y="4273825"/>
            <a:ext cx="2175600" cy="16539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전지민</a:t>
            </a:r>
            <a:endParaRPr kumimoji="1" lang="en-US" altLang="ko-KR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ore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ore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endParaRPr kumimoji="1" lang="en-US" altLang="ko-Kore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ore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프론트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엔드 개발</a:t>
            </a:r>
            <a:endParaRPr kumimoji="1" lang="ko-Kore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82BB87B-2C9C-A581-851F-D50A77F3DC79}"/>
              </a:ext>
            </a:extLst>
          </p:cNvPr>
          <p:cNvSpPr/>
          <p:nvPr/>
        </p:nvSpPr>
        <p:spPr>
          <a:xfrm>
            <a:off x="3739826" y="4273826"/>
            <a:ext cx="2175600" cy="16539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박혜림</a:t>
            </a:r>
            <a:endParaRPr kumimoji="1" lang="en-US" altLang="ko-KR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ore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ore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부팀장</a:t>
            </a:r>
            <a:endParaRPr kumimoji="1" lang="en-US" altLang="ko-Kore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ore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프론트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엔드 개발</a:t>
            </a:r>
            <a:endParaRPr kumimoji="1" lang="ko-Kore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78B827B-6387-385D-16A8-9732B5A2EB90}"/>
              </a:ext>
            </a:extLst>
          </p:cNvPr>
          <p:cNvSpPr/>
          <p:nvPr/>
        </p:nvSpPr>
        <p:spPr>
          <a:xfrm>
            <a:off x="6448619" y="4273825"/>
            <a:ext cx="2175600" cy="16539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홍범선</a:t>
            </a:r>
            <a:endParaRPr kumimoji="1" lang="en-US" altLang="ko-KR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ore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구축</a:t>
            </a:r>
            <a:endParaRPr kumimoji="1"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서버 개발</a:t>
            </a:r>
            <a:endParaRPr kumimoji="1" lang="ko-Kore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D0A64EC-0507-58B9-4233-9B43F94C8D6D}"/>
              </a:ext>
            </a:extLst>
          </p:cNvPr>
          <p:cNvSpPr/>
          <p:nvPr/>
        </p:nvSpPr>
        <p:spPr>
          <a:xfrm>
            <a:off x="9157412" y="4247112"/>
            <a:ext cx="2175600" cy="16539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김유리</a:t>
            </a:r>
            <a:endParaRPr kumimoji="1" lang="en-US" altLang="ko-KR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ore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구축</a:t>
            </a:r>
            <a:endParaRPr kumimoji="1"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서버 개발</a:t>
            </a:r>
            <a:endParaRPr kumimoji="1" lang="ko-Kore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8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4E0E1B4-C032-D803-0400-582A9D83461C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068299-2CB7-7835-4020-77D3E1481C6C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6DC0-C40F-D665-E54C-66E039497C30}"/>
              </a:ext>
            </a:extLst>
          </p:cNvPr>
          <p:cNvSpPr txBox="1"/>
          <p:nvPr/>
        </p:nvSpPr>
        <p:spPr>
          <a:xfrm>
            <a:off x="655983" y="5066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</a:t>
            </a:r>
            <a:endParaRPr kumimoji="1" lang="ko-Kore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React Native 새 아키텍처인 JSI (Javascript Interface) 알아보기">
            <a:extLst>
              <a:ext uri="{FF2B5EF4-FFF2-40B4-BE49-F238E27FC236}">
                <a16:creationId xmlns:a16="http://schemas.microsoft.com/office/drawing/2014/main" id="{549E87A9-A05A-FDD1-A2DF-A0177244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3" y="2838659"/>
            <a:ext cx="3732970" cy="245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] Node.js의 소개와 특징 및 작동 원리">
            <a:extLst>
              <a:ext uri="{FF2B5EF4-FFF2-40B4-BE49-F238E27FC236}">
                <a16:creationId xmlns:a16="http://schemas.microsoft.com/office/drawing/2014/main" id="{FB7A996E-6A5E-E6FE-8862-53C85FEC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52" y="2514526"/>
            <a:ext cx="4134873" cy="31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과 MariaDB의 사이에서의 선택 - RastaLion's IT Blog">
            <a:extLst>
              <a:ext uri="{FF2B5EF4-FFF2-40B4-BE49-F238E27FC236}">
                <a16:creationId xmlns:a16="http://schemas.microsoft.com/office/drawing/2014/main" id="{43ABA192-4BF7-3277-D046-7923A386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54" y="2707169"/>
            <a:ext cx="3139264" cy="30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249288-BAFF-126F-0524-25BCA7FE9627}"/>
              </a:ext>
            </a:extLst>
          </p:cNvPr>
          <p:cNvGrpSpPr/>
          <p:nvPr/>
        </p:nvGrpSpPr>
        <p:grpSpPr>
          <a:xfrm>
            <a:off x="1525520" y="1814437"/>
            <a:ext cx="1957484" cy="411650"/>
            <a:chOff x="1454082" y="1815988"/>
            <a:chExt cx="1957484" cy="4116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B5FC3-E7BB-45EA-1DFD-825565971BB4}"/>
                </a:ext>
              </a:extLst>
            </p:cNvPr>
            <p:cNvSpPr txBox="1"/>
            <p:nvPr/>
          </p:nvSpPr>
          <p:spPr>
            <a:xfrm>
              <a:off x="1884375" y="1827528"/>
              <a:ext cx="15271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i="0" u="none" strike="noStrike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프론트엔드</a:t>
              </a:r>
              <a:endPara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도넛[D] 3">
              <a:extLst>
                <a:ext uri="{FF2B5EF4-FFF2-40B4-BE49-F238E27FC236}">
                  <a16:creationId xmlns:a16="http://schemas.microsoft.com/office/drawing/2014/main" id="{BE82ED6E-172A-2FB0-2CB7-3D625D3ECF31}"/>
                </a:ext>
              </a:extLst>
            </p:cNvPr>
            <p:cNvSpPr/>
            <p:nvPr/>
          </p:nvSpPr>
          <p:spPr>
            <a:xfrm>
              <a:off x="1454082" y="1815988"/>
              <a:ext cx="410720" cy="410720"/>
            </a:xfrm>
            <a:prstGeom prst="donut">
              <a:avLst>
                <a:gd name="adj" fmla="val 20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8E588F-9F62-D93B-61B9-D56BDFDBCC5D}"/>
              </a:ext>
            </a:extLst>
          </p:cNvPr>
          <p:cNvGrpSpPr/>
          <p:nvPr/>
        </p:nvGrpSpPr>
        <p:grpSpPr>
          <a:xfrm>
            <a:off x="5218797" y="1814437"/>
            <a:ext cx="1385954" cy="411650"/>
            <a:chOff x="5136914" y="1813816"/>
            <a:chExt cx="1385954" cy="4116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4FC8E9-6EDF-B190-31B0-19E426143023}"/>
                </a:ext>
              </a:extLst>
            </p:cNvPr>
            <p:cNvSpPr txBox="1"/>
            <p:nvPr/>
          </p:nvSpPr>
          <p:spPr>
            <a:xfrm>
              <a:off x="5567208" y="1825356"/>
              <a:ext cx="9556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i="0" u="none" strike="noStrike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백엔드</a:t>
              </a:r>
              <a:endPara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도넛[D] 3">
              <a:extLst>
                <a:ext uri="{FF2B5EF4-FFF2-40B4-BE49-F238E27FC236}">
                  <a16:creationId xmlns:a16="http://schemas.microsoft.com/office/drawing/2014/main" id="{F504D2A2-BEA3-5335-11E3-300E2E0E7582}"/>
                </a:ext>
              </a:extLst>
            </p:cNvPr>
            <p:cNvSpPr/>
            <p:nvPr/>
          </p:nvSpPr>
          <p:spPr>
            <a:xfrm>
              <a:off x="5136914" y="1813816"/>
              <a:ext cx="410720" cy="410720"/>
            </a:xfrm>
            <a:prstGeom prst="donut">
              <a:avLst>
                <a:gd name="adj" fmla="val 20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816F18-EAA9-5DEE-660B-CD98D4FCE840}"/>
              </a:ext>
            </a:extLst>
          </p:cNvPr>
          <p:cNvGrpSpPr/>
          <p:nvPr/>
        </p:nvGrpSpPr>
        <p:grpSpPr>
          <a:xfrm>
            <a:off x="8556106" y="1814437"/>
            <a:ext cx="2216724" cy="411650"/>
            <a:chOff x="8827514" y="1812886"/>
            <a:chExt cx="2216724" cy="4116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A8058-0625-65C3-E101-F711B129CBC5}"/>
                </a:ext>
              </a:extLst>
            </p:cNvPr>
            <p:cNvSpPr txBox="1"/>
            <p:nvPr/>
          </p:nvSpPr>
          <p:spPr>
            <a:xfrm>
              <a:off x="9257808" y="1824426"/>
              <a:ext cx="17864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데이터 베이스</a:t>
              </a:r>
              <a:endPara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도넛[D] 3">
              <a:extLst>
                <a:ext uri="{FF2B5EF4-FFF2-40B4-BE49-F238E27FC236}">
                  <a16:creationId xmlns:a16="http://schemas.microsoft.com/office/drawing/2014/main" id="{4AFEC05F-6BCE-3C37-E8E4-45203CA86D8D}"/>
                </a:ext>
              </a:extLst>
            </p:cNvPr>
            <p:cNvSpPr/>
            <p:nvPr/>
          </p:nvSpPr>
          <p:spPr>
            <a:xfrm>
              <a:off x="8827514" y="1812886"/>
              <a:ext cx="410720" cy="410720"/>
            </a:xfrm>
            <a:prstGeom prst="donut">
              <a:avLst>
                <a:gd name="adj" fmla="val 20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45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디지앤지 on Twitter: &quot;3. 노션은 페이지 단위이고 그 안은 블록 ...">
            <a:extLst>
              <a:ext uri="{FF2B5EF4-FFF2-40B4-BE49-F238E27FC236}">
                <a16:creationId xmlns:a16="http://schemas.microsoft.com/office/drawing/2014/main" id="{DF65984A-497A-DBD5-5773-0001C1F69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8" t="16643" r="22414" b="29245"/>
          <a:stretch/>
        </p:blipFill>
        <p:spPr bwMode="auto">
          <a:xfrm>
            <a:off x="1347501" y="3238263"/>
            <a:ext cx="1694329" cy="12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5A36162-C238-A7AF-82DB-0B2C08FB71D8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DE5A9E-9E58-8B0F-1139-D707C4486F5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79E72-748E-BFC4-D1A8-21411C43E8FF}"/>
              </a:ext>
            </a:extLst>
          </p:cNvPr>
          <p:cNvSpPr txBox="1"/>
          <p:nvPr/>
        </p:nvSpPr>
        <p:spPr>
          <a:xfrm>
            <a:off x="655983" y="506608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협업 툴</a:t>
            </a:r>
            <a:endParaRPr kumimoji="1" lang="ko-Kore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4" descr="줌 로고 PNG 투명 이미지, 그림, 사진 | PNG Arts">
            <a:extLst>
              <a:ext uri="{FF2B5EF4-FFF2-40B4-BE49-F238E27FC236}">
                <a16:creationId xmlns:a16="http://schemas.microsoft.com/office/drawing/2014/main" id="{3B09C253-2494-B1CA-D24C-38C70182C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4"/>
          <a:stretch/>
        </p:blipFill>
        <p:spPr bwMode="auto">
          <a:xfrm>
            <a:off x="737154" y="4746563"/>
            <a:ext cx="2915024" cy="12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hub]깃허브 기본 개념">
            <a:extLst>
              <a:ext uri="{FF2B5EF4-FFF2-40B4-BE49-F238E27FC236}">
                <a16:creationId xmlns:a16="http://schemas.microsoft.com/office/drawing/2014/main" id="{4442B614-CDC5-BF53-611A-7CCF73819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12077" r="22249" b="40678"/>
          <a:stretch/>
        </p:blipFill>
        <p:spPr bwMode="auto">
          <a:xfrm>
            <a:off x="984196" y="1422504"/>
            <a:ext cx="2603356" cy="13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4B4F5-2296-C624-511E-219F280EAC28}"/>
              </a:ext>
            </a:extLst>
          </p:cNvPr>
          <p:cNvSpPr txBox="1"/>
          <p:nvPr/>
        </p:nvSpPr>
        <p:spPr>
          <a:xfrm>
            <a:off x="3104809" y="1654095"/>
            <a:ext cx="1911101" cy="10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Git &amp; GitHub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프로젝트 관리</a:t>
            </a:r>
            <a:endParaRPr kumimoji="1" lang="ko-Kore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2018C-C3FF-4435-0A14-7703C18D222C}"/>
              </a:ext>
            </a:extLst>
          </p:cNvPr>
          <p:cNvSpPr txBox="1"/>
          <p:nvPr/>
        </p:nvSpPr>
        <p:spPr>
          <a:xfrm>
            <a:off x="3104809" y="3309966"/>
            <a:ext cx="2775119" cy="10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Notion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자료 공유 및 일정 관리</a:t>
            </a:r>
            <a:endParaRPr kumimoji="1" lang="ko-Kore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E82CE-6AB4-C270-E5BF-E2510F7D6833}"/>
              </a:ext>
            </a:extLst>
          </p:cNvPr>
          <p:cNvSpPr txBox="1"/>
          <p:nvPr/>
        </p:nvSpPr>
        <p:spPr>
          <a:xfrm>
            <a:off x="3123374" y="4869179"/>
            <a:ext cx="1537600" cy="10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Zoom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온라인 회의</a:t>
            </a:r>
            <a:endParaRPr kumimoji="1" lang="ko-Kore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6A1743A1-D77C-0836-3E89-27CB02EE0F5B}"/>
              </a:ext>
            </a:extLst>
          </p:cNvPr>
          <p:cNvCxnSpPr>
            <a:cxnSpLocks/>
          </p:cNvCxnSpPr>
          <p:nvPr/>
        </p:nvCxnSpPr>
        <p:spPr>
          <a:xfrm>
            <a:off x="3104809" y="1695303"/>
            <a:ext cx="5982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100B040-06FC-F9AD-9298-28AA1C0E4C4F}"/>
              </a:ext>
            </a:extLst>
          </p:cNvPr>
          <p:cNvCxnSpPr>
            <a:cxnSpLocks/>
          </p:cNvCxnSpPr>
          <p:nvPr/>
        </p:nvCxnSpPr>
        <p:spPr>
          <a:xfrm>
            <a:off x="3104809" y="2791076"/>
            <a:ext cx="5982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5DBF9D9-4251-104F-7B2F-3EDBA7920B66}"/>
              </a:ext>
            </a:extLst>
          </p:cNvPr>
          <p:cNvCxnSpPr>
            <a:cxnSpLocks/>
          </p:cNvCxnSpPr>
          <p:nvPr/>
        </p:nvCxnSpPr>
        <p:spPr>
          <a:xfrm>
            <a:off x="3104809" y="3346888"/>
            <a:ext cx="5982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2D50579-0B30-B241-136A-B1506A5669A1}"/>
              </a:ext>
            </a:extLst>
          </p:cNvPr>
          <p:cNvCxnSpPr>
            <a:cxnSpLocks/>
          </p:cNvCxnSpPr>
          <p:nvPr/>
        </p:nvCxnSpPr>
        <p:spPr>
          <a:xfrm>
            <a:off x="3104809" y="4416840"/>
            <a:ext cx="5982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184A574-CE30-AC4E-7102-6F4EE53FB090}"/>
              </a:ext>
            </a:extLst>
          </p:cNvPr>
          <p:cNvCxnSpPr>
            <a:cxnSpLocks/>
          </p:cNvCxnSpPr>
          <p:nvPr/>
        </p:nvCxnSpPr>
        <p:spPr>
          <a:xfrm>
            <a:off x="3104809" y="4913633"/>
            <a:ext cx="5982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44EF41-0D25-D64D-640C-9836E6BC601C}"/>
              </a:ext>
            </a:extLst>
          </p:cNvPr>
          <p:cNvCxnSpPr>
            <a:cxnSpLocks/>
          </p:cNvCxnSpPr>
          <p:nvPr/>
        </p:nvCxnSpPr>
        <p:spPr>
          <a:xfrm>
            <a:off x="3104809" y="6009406"/>
            <a:ext cx="598238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2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772384-C40A-9919-2A95-B50C8EE5B635}"/>
              </a:ext>
            </a:extLst>
          </p:cNvPr>
          <p:cNvSpPr/>
          <p:nvPr/>
        </p:nvSpPr>
        <p:spPr>
          <a:xfrm>
            <a:off x="0" y="0"/>
            <a:ext cx="510871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AE5876-66DF-178D-4E21-44A5203BEBAF}"/>
              </a:ext>
            </a:extLst>
          </p:cNvPr>
          <p:cNvGrpSpPr/>
          <p:nvPr/>
        </p:nvGrpSpPr>
        <p:grpSpPr>
          <a:xfrm>
            <a:off x="598004" y="2898908"/>
            <a:ext cx="3856382" cy="1060177"/>
            <a:chOff x="-2411896" y="-2604051"/>
            <a:chExt cx="9024730" cy="2120347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993A9AF1-17C8-9287-B737-C1AD8835B1D8}"/>
                </a:ext>
              </a:extLst>
            </p:cNvPr>
            <p:cNvCxnSpPr>
              <a:cxnSpLocks/>
            </p:cNvCxnSpPr>
            <p:nvPr/>
          </p:nvCxnSpPr>
          <p:spPr>
            <a:xfrm>
              <a:off x="-2411896" y="-2604051"/>
              <a:ext cx="90247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4AB4CAC5-7CF0-88FC-A043-F1034145C8BA}"/>
                </a:ext>
              </a:extLst>
            </p:cNvPr>
            <p:cNvCxnSpPr>
              <a:cxnSpLocks/>
            </p:cNvCxnSpPr>
            <p:nvPr/>
          </p:nvCxnSpPr>
          <p:spPr>
            <a:xfrm>
              <a:off x="-2411896" y="-483704"/>
              <a:ext cx="90247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B5E16D-0397-CACB-60AA-1F4D248A8F38}"/>
              </a:ext>
            </a:extLst>
          </p:cNvPr>
          <p:cNvSpPr txBox="1"/>
          <p:nvPr/>
        </p:nvSpPr>
        <p:spPr>
          <a:xfrm>
            <a:off x="1352636" y="3136609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320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CONTENTS</a:t>
            </a:r>
            <a:endParaRPr kumimoji="1" lang="ko-Kore-KR" altLang="en-US" sz="320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EA3D72-9429-FB02-0971-BFFA0A6C2059}"/>
              </a:ext>
            </a:extLst>
          </p:cNvPr>
          <p:cNvGrpSpPr/>
          <p:nvPr/>
        </p:nvGrpSpPr>
        <p:grpSpPr>
          <a:xfrm>
            <a:off x="6096000" y="523461"/>
            <a:ext cx="4777409" cy="1222264"/>
            <a:chOff x="5956852" y="980661"/>
            <a:chExt cx="5387009" cy="1378226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B3C176F-C20A-968B-2C2D-5CC64E24A417}"/>
                </a:ext>
              </a:extLst>
            </p:cNvPr>
            <p:cNvSpPr/>
            <p:nvPr/>
          </p:nvSpPr>
          <p:spPr>
            <a:xfrm>
              <a:off x="6493565" y="1152939"/>
              <a:ext cx="4850296" cy="1033670"/>
            </a:xfrm>
            <a:prstGeom prst="roundRect">
              <a:avLst>
                <a:gd name="adj" fmla="val 4359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9015BD-93FC-9429-36B3-1062B53B7009}"/>
                </a:ext>
              </a:extLst>
            </p:cNvPr>
            <p:cNvSpPr/>
            <p:nvPr/>
          </p:nvSpPr>
          <p:spPr>
            <a:xfrm>
              <a:off x="5956852" y="980661"/>
              <a:ext cx="1378226" cy="13782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3000"/>
                <a:t>1</a:t>
              </a:r>
              <a:endParaRPr kumimoji="1" lang="ko-Kore-KR" altLang="en-US" sz="30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62D727-9731-823D-D203-59E0578523CC}"/>
              </a:ext>
            </a:extLst>
          </p:cNvPr>
          <p:cNvGrpSpPr/>
          <p:nvPr/>
        </p:nvGrpSpPr>
        <p:grpSpPr>
          <a:xfrm>
            <a:off x="6096000" y="2101657"/>
            <a:ext cx="4777409" cy="1222264"/>
            <a:chOff x="5956852" y="980661"/>
            <a:chExt cx="5387009" cy="1378226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EE18ABE-7F3E-5C7E-63E4-3067EC0ED1EF}"/>
                </a:ext>
              </a:extLst>
            </p:cNvPr>
            <p:cNvSpPr/>
            <p:nvPr/>
          </p:nvSpPr>
          <p:spPr>
            <a:xfrm>
              <a:off x="6493565" y="1152939"/>
              <a:ext cx="4850296" cy="1033670"/>
            </a:xfrm>
            <a:prstGeom prst="roundRect">
              <a:avLst>
                <a:gd name="adj" fmla="val 4359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목표 및 내용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8D166B0-5824-6ABF-C91E-126B09A1AAC3}"/>
                </a:ext>
              </a:extLst>
            </p:cNvPr>
            <p:cNvSpPr/>
            <p:nvPr/>
          </p:nvSpPr>
          <p:spPr>
            <a:xfrm>
              <a:off x="5956852" y="980661"/>
              <a:ext cx="1378226" cy="13782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3000"/>
                <a:t>2</a:t>
              </a:r>
              <a:endParaRPr kumimoji="1" lang="ko-Kore-KR" altLang="en-US" sz="30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531EEB-B1AF-E6D3-633B-8A6F9C13B6CC}"/>
              </a:ext>
            </a:extLst>
          </p:cNvPr>
          <p:cNvGrpSpPr/>
          <p:nvPr/>
        </p:nvGrpSpPr>
        <p:grpSpPr>
          <a:xfrm>
            <a:off x="6096000" y="3679853"/>
            <a:ext cx="4777409" cy="1222264"/>
            <a:chOff x="5956852" y="980661"/>
            <a:chExt cx="5387009" cy="1378226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24C5C9B-D663-C3CA-23A3-22D9B93663E6}"/>
                </a:ext>
              </a:extLst>
            </p:cNvPr>
            <p:cNvSpPr/>
            <p:nvPr/>
          </p:nvSpPr>
          <p:spPr>
            <a:xfrm>
              <a:off x="6493565" y="1152939"/>
              <a:ext cx="4850296" cy="1033670"/>
            </a:xfrm>
            <a:prstGeom prst="roundRect">
              <a:avLst>
                <a:gd name="adj" fmla="val 4359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 및 일정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9911630-7294-0219-8984-DFD207772BB8}"/>
                </a:ext>
              </a:extLst>
            </p:cNvPr>
            <p:cNvSpPr/>
            <p:nvPr/>
          </p:nvSpPr>
          <p:spPr>
            <a:xfrm>
              <a:off x="5956852" y="980661"/>
              <a:ext cx="1378226" cy="13782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3000"/>
                <a:t>3</a:t>
              </a:r>
              <a:endParaRPr kumimoji="1" lang="ko-Kore-KR" altLang="en-US" sz="30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7375D8-0930-0A49-999A-3D92EF8C2E35}"/>
              </a:ext>
            </a:extLst>
          </p:cNvPr>
          <p:cNvGrpSpPr/>
          <p:nvPr/>
        </p:nvGrpSpPr>
        <p:grpSpPr>
          <a:xfrm>
            <a:off x="6096000" y="5258049"/>
            <a:ext cx="4777409" cy="1222264"/>
            <a:chOff x="5956852" y="980661"/>
            <a:chExt cx="5387009" cy="1378226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C12A29D-450D-9A41-5E17-274BE65DF62D}"/>
                </a:ext>
              </a:extLst>
            </p:cNvPr>
            <p:cNvSpPr/>
            <p:nvPr/>
          </p:nvSpPr>
          <p:spPr>
            <a:xfrm>
              <a:off x="6493565" y="1152939"/>
              <a:ext cx="4850296" cy="1033670"/>
            </a:xfrm>
            <a:prstGeom prst="roundRect">
              <a:avLst>
                <a:gd name="adj" fmla="val 43590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기대효과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390251D-A2E5-95AA-D959-D4814E07B342}"/>
                </a:ext>
              </a:extLst>
            </p:cNvPr>
            <p:cNvSpPr/>
            <p:nvPr/>
          </p:nvSpPr>
          <p:spPr>
            <a:xfrm>
              <a:off x="5956852" y="980661"/>
              <a:ext cx="1378226" cy="13782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3000"/>
                <a:t>4</a:t>
              </a:r>
              <a:endParaRPr kumimoji="1" lang="ko-Kore-KR" altLang="en-US" sz="3000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E5AF9A89-D7F7-09E1-2D0F-9138FA282857}"/>
              </a:ext>
            </a:extLst>
          </p:cNvPr>
          <p:cNvSpPr/>
          <p:nvPr/>
        </p:nvSpPr>
        <p:spPr>
          <a:xfrm>
            <a:off x="6248400" y="675861"/>
            <a:ext cx="916698" cy="9166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28E82B-7851-B7DF-E75E-FB2255E8698C}"/>
              </a:ext>
            </a:extLst>
          </p:cNvPr>
          <p:cNvSpPr/>
          <p:nvPr/>
        </p:nvSpPr>
        <p:spPr>
          <a:xfrm>
            <a:off x="6248400" y="2254440"/>
            <a:ext cx="916698" cy="9166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EF38FC-32EC-CAC8-DDD0-306ACBF09BF0}"/>
              </a:ext>
            </a:extLst>
          </p:cNvPr>
          <p:cNvSpPr/>
          <p:nvPr/>
        </p:nvSpPr>
        <p:spPr>
          <a:xfrm>
            <a:off x="6248400" y="3832636"/>
            <a:ext cx="916698" cy="9166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402C753-4928-36C4-2239-CAB6641552EC}"/>
              </a:ext>
            </a:extLst>
          </p:cNvPr>
          <p:cNvSpPr/>
          <p:nvPr/>
        </p:nvSpPr>
        <p:spPr>
          <a:xfrm>
            <a:off x="6248400" y="5417841"/>
            <a:ext cx="916698" cy="9166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915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4E0E1B4-C032-D803-0400-582A9D83461C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068299-2CB7-7835-4020-77D3E1481C6C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6DC0-C40F-D665-E54C-66E039497C30}"/>
              </a:ext>
            </a:extLst>
          </p:cNvPr>
          <p:cNvSpPr txBox="1"/>
          <p:nvPr/>
        </p:nvSpPr>
        <p:spPr>
          <a:xfrm>
            <a:off x="655983" y="5066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간트차트</a:t>
            </a:r>
            <a:endParaRPr kumimoji="1" lang="ko-Kore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BFB6B5-FDC5-DE20-857F-5939FBE5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8" y="1584504"/>
            <a:ext cx="10569400" cy="4424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B6519-51E7-EBBD-798F-700747F75232}"/>
              </a:ext>
            </a:extLst>
          </p:cNvPr>
          <p:cNvSpPr txBox="1"/>
          <p:nvPr/>
        </p:nvSpPr>
        <p:spPr>
          <a:xfrm>
            <a:off x="4934857" y="1248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074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공구이(가) 표시된 사진&#10;&#10;자동 생성된 설명">
            <a:extLst>
              <a:ext uri="{FF2B5EF4-FFF2-40B4-BE49-F238E27FC236}">
                <a16:creationId xmlns:a16="http://schemas.microsoft.com/office/drawing/2014/main" id="{DA311B81-B14C-6A55-7A07-8F2EB59B7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44" y="-891309"/>
            <a:ext cx="12268200" cy="8178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00C9B3-BEA4-1686-C37F-3F014576FBE2}"/>
              </a:ext>
            </a:extLst>
          </p:cNvPr>
          <p:cNvSpPr/>
          <p:nvPr/>
        </p:nvSpPr>
        <p:spPr>
          <a:xfrm>
            <a:off x="-36444" y="-891309"/>
            <a:ext cx="12268200" cy="8178801"/>
          </a:xfrm>
          <a:prstGeom prst="rect">
            <a:avLst/>
          </a:prstGeom>
          <a:solidFill>
            <a:schemeClr val="tx1">
              <a:alpha val="422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33EC45-020C-55FD-0A08-E4A4473BF4FD}"/>
              </a:ext>
            </a:extLst>
          </p:cNvPr>
          <p:cNvSpPr/>
          <p:nvPr/>
        </p:nvSpPr>
        <p:spPr>
          <a:xfrm>
            <a:off x="1991139" y="1011482"/>
            <a:ext cx="8209722" cy="4373218"/>
          </a:xfrm>
          <a:prstGeom prst="rect">
            <a:avLst/>
          </a:prstGeom>
          <a:solidFill>
            <a:schemeClr val="bg1">
              <a:alpha val="818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94017E-BF51-DA9A-D235-FB22DB46E916}"/>
              </a:ext>
            </a:extLst>
          </p:cNvPr>
          <p:cNvSpPr/>
          <p:nvPr/>
        </p:nvSpPr>
        <p:spPr>
          <a:xfrm>
            <a:off x="8647043" y="1011482"/>
            <a:ext cx="1553818" cy="1553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b="1"/>
              <a:t>0</a:t>
            </a:r>
            <a:r>
              <a:rPr kumimoji="1" lang="en-US" altLang="ko-KR" sz="5400" b="1"/>
              <a:t>4</a:t>
            </a:r>
            <a:endParaRPr kumimoji="1" lang="ko-Kore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42FA9-3100-F7A6-41AF-2A33E95A2CF8}"/>
              </a:ext>
            </a:extLst>
          </p:cNvPr>
          <p:cNvSpPr txBox="1"/>
          <p:nvPr/>
        </p:nvSpPr>
        <p:spPr>
          <a:xfrm>
            <a:off x="2623930" y="3198091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kumimoji="1" lang="ko-Kore-KR" altLang="en-US" sz="4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래픽 9" descr="막대 그래프 상향 추세 단색으로 채워진">
            <a:extLst>
              <a:ext uri="{FF2B5EF4-FFF2-40B4-BE49-F238E27FC236}">
                <a16:creationId xmlns:a16="http://schemas.microsoft.com/office/drawing/2014/main" id="{814853A9-97FE-DCD0-0588-BC88CF11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930" y="17883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4E0E1B4-C032-D803-0400-582A9D83461C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068299-2CB7-7835-4020-77D3E1481C6C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6DC0-C40F-D665-E54C-66E039497C30}"/>
              </a:ext>
            </a:extLst>
          </p:cNvPr>
          <p:cNvSpPr txBox="1"/>
          <p:nvPr/>
        </p:nvSpPr>
        <p:spPr>
          <a:xfrm>
            <a:off x="655983" y="50660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기대 효과</a:t>
            </a:r>
            <a:endParaRPr kumimoji="1" lang="ko-Kore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도넛[D] 3">
            <a:extLst>
              <a:ext uri="{FF2B5EF4-FFF2-40B4-BE49-F238E27FC236}">
                <a16:creationId xmlns:a16="http://schemas.microsoft.com/office/drawing/2014/main" id="{CAE965D7-036A-8786-AEB3-FCD7D36767BD}"/>
              </a:ext>
            </a:extLst>
          </p:cNvPr>
          <p:cNvSpPr/>
          <p:nvPr/>
        </p:nvSpPr>
        <p:spPr>
          <a:xfrm>
            <a:off x="995083" y="2013512"/>
            <a:ext cx="672347" cy="672347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B7A86-36E9-3D13-500A-F364CDAA1B2F}"/>
              </a:ext>
            </a:extLst>
          </p:cNvPr>
          <p:cNvSpPr txBox="1"/>
          <p:nvPr/>
        </p:nvSpPr>
        <p:spPr>
          <a:xfrm>
            <a:off x="1896036" y="2118852"/>
            <a:ext cx="6149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간호업무를 위한 회화</a:t>
            </a:r>
            <a:r>
              <a:rPr lang="ko-KR" altLang="en-US" sz="24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에 집중하여 학습 가능</a:t>
            </a:r>
            <a:endParaRPr kumimoji="1" lang="ko-Kore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도넛[D] 9">
            <a:extLst>
              <a:ext uri="{FF2B5EF4-FFF2-40B4-BE49-F238E27FC236}">
                <a16:creationId xmlns:a16="http://schemas.microsoft.com/office/drawing/2014/main" id="{37D41735-2F34-F8EF-C6E0-08F0B426AE03}"/>
              </a:ext>
            </a:extLst>
          </p:cNvPr>
          <p:cNvSpPr/>
          <p:nvPr/>
        </p:nvSpPr>
        <p:spPr>
          <a:xfrm>
            <a:off x="995083" y="3321860"/>
            <a:ext cx="672347" cy="672347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E4F9C-F9AA-8652-86E7-AF0959F6649E}"/>
              </a:ext>
            </a:extLst>
          </p:cNvPr>
          <p:cNvSpPr txBox="1"/>
          <p:nvPr/>
        </p:nvSpPr>
        <p:spPr>
          <a:xfrm>
            <a:off x="1896036" y="3427200"/>
            <a:ext cx="855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상황별로 필요한 </a:t>
            </a:r>
            <a:r>
              <a:rPr lang="ko-KR" altLang="en-US" sz="2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전문 용어를 적절하게 사용</a:t>
            </a:r>
            <a:r>
              <a:rPr lang="ko-KR" altLang="en-US" sz="24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하도록 학습 가능 </a:t>
            </a:r>
            <a:endParaRPr kumimoji="1" lang="ko-Kore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도넛[D] 11">
            <a:extLst>
              <a:ext uri="{FF2B5EF4-FFF2-40B4-BE49-F238E27FC236}">
                <a16:creationId xmlns:a16="http://schemas.microsoft.com/office/drawing/2014/main" id="{2F32E2A1-D7B3-0FF5-9B1B-7E1FE63B8094}"/>
              </a:ext>
            </a:extLst>
          </p:cNvPr>
          <p:cNvSpPr/>
          <p:nvPr/>
        </p:nvSpPr>
        <p:spPr>
          <a:xfrm>
            <a:off x="995083" y="4630208"/>
            <a:ext cx="672347" cy="672347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7A892-093C-F7D7-0B38-34C9D11B9BFF}"/>
              </a:ext>
            </a:extLst>
          </p:cNvPr>
          <p:cNvSpPr txBox="1"/>
          <p:nvPr/>
        </p:nvSpPr>
        <p:spPr>
          <a:xfrm>
            <a:off x="1896036" y="4735548"/>
            <a:ext cx="746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사용자의 발음 교정하여 </a:t>
            </a:r>
            <a:r>
              <a:rPr lang="ko-KR" altLang="en-US" sz="24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원활한 의사소통</a:t>
            </a:r>
            <a:r>
              <a:rPr lang="ko-KR" altLang="en-US" sz="24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을 가능케 함</a:t>
            </a:r>
            <a:endParaRPr kumimoji="1" lang="ko-Kore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공구이(가) 표시된 사진&#10;&#10;자동 생성된 설명">
            <a:extLst>
              <a:ext uri="{FF2B5EF4-FFF2-40B4-BE49-F238E27FC236}">
                <a16:creationId xmlns:a16="http://schemas.microsoft.com/office/drawing/2014/main" id="{DA311B81-B14C-6A55-7A07-8F2EB59B7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44" y="-891309"/>
            <a:ext cx="12268200" cy="8178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00C9B3-BEA4-1686-C37F-3F014576FBE2}"/>
              </a:ext>
            </a:extLst>
          </p:cNvPr>
          <p:cNvSpPr/>
          <p:nvPr/>
        </p:nvSpPr>
        <p:spPr>
          <a:xfrm>
            <a:off x="-36444" y="-891309"/>
            <a:ext cx="12268200" cy="8178801"/>
          </a:xfrm>
          <a:prstGeom prst="rect">
            <a:avLst/>
          </a:prstGeom>
          <a:solidFill>
            <a:schemeClr val="tx1">
              <a:alpha val="422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52BA8-96D9-DD0D-8D99-A9327B65CA3D}"/>
              </a:ext>
            </a:extLst>
          </p:cNvPr>
          <p:cNvSpPr txBox="1"/>
          <p:nvPr/>
        </p:nvSpPr>
        <p:spPr>
          <a:xfrm>
            <a:off x="3237853" y="2364974"/>
            <a:ext cx="5716294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520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THANK YOU !</a:t>
            </a:r>
            <a:endParaRPr kumimoji="1" lang="ko-Kore-KR" altLang="en-US" sz="520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93A9AF1-17C8-9287-B737-C1AD8835B1D8}"/>
              </a:ext>
            </a:extLst>
          </p:cNvPr>
          <p:cNvCxnSpPr>
            <a:cxnSpLocks/>
          </p:cNvCxnSpPr>
          <p:nvPr/>
        </p:nvCxnSpPr>
        <p:spPr>
          <a:xfrm>
            <a:off x="1583635" y="1948071"/>
            <a:ext cx="9024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AB4CAC5-7CF0-88FC-A043-F1034145C8BA}"/>
              </a:ext>
            </a:extLst>
          </p:cNvPr>
          <p:cNvCxnSpPr>
            <a:cxnSpLocks/>
          </p:cNvCxnSpPr>
          <p:nvPr/>
        </p:nvCxnSpPr>
        <p:spPr>
          <a:xfrm>
            <a:off x="1583635" y="4068418"/>
            <a:ext cx="9024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공구이(가) 표시된 사진&#10;&#10;자동 생성된 설명">
            <a:extLst>
              <a:ext uri="{FF2B5EF4-FFF2-40B4-BE49-F238E27FC236}">
                <a16:creationId xmlns:a16="http://schemas.microsoft.com/office/drawing/2014/main" id="{DA311B81-B14C-6A55-7A07-8F2EB59B7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8" b="5252"/>
          <a:stretch/>
        </p:blipFill>
        <p:spPr>
          <a:xfrm>
            <a:off x="-36444" y="-1"/>
            <a:ext cx="122682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00C9B3-BEA4-1686-C37F-3F014576FBE2}"/>
              </a:ext>
            </a:extLst>
          </p:cNvPr>
          <p:cNvSpPr/>
          <p:nvPr/>
        </p:nvSpPr>
        <p:spPr>
          <a:xfrm>
            <a:off x="-76200" y="1"/>
            <a:ext cx="12307956" cy="6858000"/>
          </a:xfrm>
          <a:prstGeom prst="rect">
            <a:avLst/>
          </a:prstGeom>
          <a:solidFill>
            <a:schemeClr val="tx1">
              <a:alpha val="422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73E5EA-2364-602D-29C3-9938D5FE2D28}"/>
              </a:ext>
            </a:extLst>
          </p:cNvPr>
          <p:cNvGrpSpPr/>
          <p:nvPr/>
        </p:nvGrpSpPr>
        <p:grpSpPr>
          <a:xfrm>
            <a:off x="1991139" y="1242391"/>
            <a:ext cx="8209722" cy="4373218"/>
            <a:chOff x="1991139" y="1011482"/>
            <a:chExt cx="8209722" cy="43732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33EC45-020C-55FD-0A08-E4A4473BF4FD}"/>
                </a:ext>
              </a:extLst>
            </p:cNvPr>
            <p:cNvSpPr/>
            <p:nvPr/>
          </p:nvSpPr>
          <p:spPr>
            <a:xfrm>
              <a:off x="1991139" y="1011482"/>
              <a:ext cx="8209722" cy="4373218"/>
            </a:xfrm>
            <a:prstGeom prst="rect">
              <a:avLst/>
            </a:prstGeom>
            <a:solidFill>
              <a:schemeClr val="bg1">
                <a:alpha val="8186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94017E-BF51-DA9A-D235-FB22DB46E916}"/>
                </a:ext>
              </a:extLst>
            </p:cNvPr>
            <p:cNvSpPr/>
            <p:nvPr/>
          </p:nvSpPr>
          <p:spPr>
            <a:xfrm>
              <a:off x="8647043" y="1011482"/>
              <a:ext cx="1553818" cy="15538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5400" b="1"/>
                <a:t>01</a:t>
              </a:r>
              <a:endParaRPr kumimoji="1" lang="ko-Kore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42FA9-3100-F7A6-41AF-2A33E95A2CF8}"/>
                </a:ext>
              </a:extLst>
            </p:cNvPr>
            <p:cNvSpPr txBox="1"/>
            <p:nvPr/>
          </p:nvSpPr>
          <p:spPr>
            <a:xfrm>
              <a:off x="2623930" y="3198091"/>
              <a:ext cx="36054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  <a:endParaRPr kumimoji="1" lang="ko-Kore-KR" altLang="en-US" sz="4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그림 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EC65E3A-F97A-F9FC-771A-7916C3316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294" y="1955700"/>
              <a:ext cx="738664" cy="738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02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개요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배경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B22096-85FA-7B00-64C1-A982F893DD97}"/>
              </a:ext>
            </a:extLst>
          </p:cNvPr>
          <p:cNvCxnSpPr>
            <a:cxnSpLocks/>
          </p:cNvCxnSpPr>
          <p:nvPr/>
        </p:nvCxnSpPr>
        <p:spPr>
          <a:xfrm>
            <a:off x="6185676" y="1461759"/>
            <a:ext cx="0" cy="5053698"/>
          </a:xfrm>
          <a:prstGeom prst="line">
            <a:avLst/>
          </a:prstGeom>
          <a:ln w="19050">
            <a:solidFill>
              <a:srgbClr val="D9D9D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070D1D-6A0B-2E7B-7A15-BC726CF1F251}"/>
              </a:ext>
            </a:extLst>
          </p:cNvPr>
          <p:cNvSpPr/>
          <p:nvPr/>
        </p:nvSpPr>
        <p:spPr>
          <a:xfrm>
            <a:off x="7467587" y="6020875"/>
            <a:ext cx="1860884" cy="139645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28702C-8AD5-6F1E-532F-6DCFA48BBAD2}"/>
              </a:ext>
            </a:extLst>
          </p:cNvPr>
          <p:cNvSpPr/>
          <p:nvPr/>
        </p:nvSpPr>
        <p:spPr>
          <a:xfrm>
            <a:off x="1708867" y="5997448"/>
            <a:ext cx="1860884" cy="139645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104090-C433-3F16-221C-C8E38115A654}"/>
              </a:ext>
            </a:extLst>
          </p:cNvPr>
          <p:cNvGrpSpPr/>
          <p:nvPr/>
        </p:nvGrpSpPr>
        <p:grpSpPr>
          <a:xfrm>
            <a:off x="7543258" y="2336687"/>
            <a:ext cx="2867789" cy="2686198"/>
            <a:chOff x="7275372" y="2220038"/>
            <a:chExt cx="2573138" cy="2430379"/>
          </a:xfrm>
        </p:grpSpPr>
        <p:pic>
          <p:nvPicPr>
            <p:cNvPr id="61" name="그림 60" descr="텍스트, 인간의 얼굴, 스크린샷이(가) 표시된 사진&#10;&#10;자동 생성된 설명">
              <a:extLst>
                <a:ext uri="{FF2B5EF4-FFF2-40B4-BE49-F238E27FC236}">
                  <a16:creationId xmlns:a16="http://schemas.microsoft.com/office/drawing/2014/main" id="{09DDCD93-4A71-AD00-FD7E-0A5A53313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468" y="2220038"/>
              <a:ext cx="1123042" cy="2430379"/>
            </a:xfrm>
            <a:prstGeom prst="rect">
              <a:avLst/>
            </a:prstGeom>
          </p:spPr>
        </p:pic>
        <p:pic>
          <p:nvPicPr>
            <p:cNvPr id="62" name="그림 61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67CC6661-0028-700E-9811-77F369BC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372" y="2220038"/>
              <a:ext cx="1123042" cy="2430379"/>
            </a:xfrm>
            <a:prstGeom prst="rect">
              <a:avLst/>
            </a:prstGeom>
          </p:spPr>
        </p:pic>
      </p:grpSp>
      <p:pic>
        <p:nvPicPr>
          <p:cNvPr id="63" name="그림 6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9C390D5-4B2D-62EA-58E7-5BAA84334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47" y="2286948"/>
            <a:ext cx="3684764" cy="2735937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DCF0868-6215-7951-5CD2-73000C579178}"/>
              </a:ext>
            </a:extLst>
          </p:cNvPr>
          <p:cNvSpPr/>
          <p:nvPr/>
        </p:nvSpPr>
        <p:spPr>
          <a:xfrm>
            <a:off x="681938" y="1453771"/>
            <a:ext cx="5324566" cy="5053697"/>
          </a:xfrm>
          <a:prstGeom prst="roundRect">
            <a:avLst>
              <a:gd name="adj" fmla="val 8163"/>
            </a:avLst>
          </a:pr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442853-D880-78E7-E85E-CCC32F7882F0}"/>
              </a:ext>
            </a:extLst>
          </p:cNvPr>
          <p:cNvSpPr txBox="1"/>
          <p:nvPr/>
        </p:nvSpPr>
        <p:spPr>
          <a:xfrm>
            <a:off x="790962" y="5782005"/>
            <a:ext cx="5007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/>
              <a:t>BUT,  </a:t>
            </a:r>
            <a:r>
              <a:rPr lang="ko-KR" altLang="en-US" sz="2200" b="1">
                <a:solidFill>
                  <a:srgbClr val="0070C0"/>
                </a:solidFill>
              </a:rPr>
              <a:t>회화적인 측면</a:t>
            </a:r>
            <a:r>
              <a:rPr lang="ko-KR" altLang="en-US" sz="2200" b="1"/>
              <a:t>에 어려움을 느낌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49310B-1B35-F398-02DD-EB0E84EF2AE8}"/>
              </a:ext>
            </a:extLst>
          </p:cNvPr>
          <p:cNvSpPr/>
          <p:nvPr/>
        </p:nvSpPr>
        <p:spPr>
          <a:xfrm>
            <a:off x="6371008" y="1453770"/>
            <a:ext cx="5212281" cy="5053698"/>
          </a:xfrm>
          <a:prstGeom prst="roundRect">
            <a:avLst>
              <a:gd name="adj" fmla="val 7522"/>
            </a:avLst>
          </a:pr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8BDBB2-AA15-E54D-BF96-92E66FB6D435}"/>
              </a:ext>
            </a:extLst>
          </p:cNvPr>
          <p:cNvSpPr txBox="1"/>
          <p:nvPr/>
        </p:nvSpPr>
        <p:spPr>
          <a:xfrm>
            <a:off x="812675" y="5379934"/>
            <a:ext cx="4963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err="1"/>
              <a:t>능력적인</a:t>
            </a:r>
            <a:r>
              <a:rPr lang="ko-KR" altLang="en-US" sz="2000"/>
              <a:t> 면에서 한국인 간호사 선호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D9D18-3F0A-BDE7-ECF2-E4FB499B875B}"/>
              </a:ext>
            </a:extLst>
          </p:cNvPr>
          <p:cNvSpPr txBox="1"/>
          <p:nvPr/>
        </p:nvSpPr>
        <p:spPr>
          <a:xfrm>
            <a:off x="970916" y="1670305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/>
              <a:t>미국간호사시험 한국인 응시자 수 증가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E4D3C0-ED32-5AFB-96C3-D7E7B9E0DC35}"/>
              </a:ext>
            </a:extLst>
          </p:cNvPr>
          <p:cNvSpPr txBox="1"/>
          <p:nvPr/>
        </p:nvSpPr>
        <p:spPr>
          <a:xfrm>
            <a:off x="7422879" y="1670305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/>
              <a:t>영어 회화 앱 시장의 확대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356F13-45B1-22F0-EEB6-228E353E7DCD}"/>
              </a:ext>
            </a:extLst>
          </p:cNvPr>
          <p:cNvSpPr txBox="1"/>
          <p:nvPr/>
        </p:nvSpPr>
        <p:spPr>
          <a:xfrm>
            <a:off x="6473482" y="5782005"/>
            <a:ext cx="5007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/>
              <a:t>BUT, </a:t>
            </a:r>
            <a:r>
              <a:rPr lang="ko-KR" altLang="en-US" sz="2200" b="1">
                <a:solidFill>
                  <a:srgbClr val="0070C0"/>
                </a:solidFill>
              </a:rPr>
              <a:t>전문 실무 영어</a:t>
            </a:r>
            <a:r>
              <a:rPr lang="ko-KR" altLang="en-US" sz="2200" b="1"/>
              <a:t> 문장은 제공 </a:t>
            </a:r>
            <a:r>
              <a:rPr lang="en-US" altLang="ko-KR" sz="2200" b="1"/>
              <a:t>X</a:t>
            </a:r>
            <a:endParaRPr lang="ko-KR" altLang="en-US" sz="22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39907-3265-4E12-E0F5-96AA43E0CDB8}"/>
              </a:ext>
            </a:extLst>
          </p:cNvPr>
          <p:cNvSpPr txBox="1"/>
          <p:nvPr/>
        </p:nvSpPr>
        <p:spPr>
          <a:xfrm>
            <a:off x="6495195" y="5404230"/>
            <a:ext cx="4963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기존 회화 어플은 일상 회화의 초점 </a:t>
            </a:r>
          </a:p>
        </p:txBody>
      </p:sp>
    </p:spTree>
    <p:extLst>
      <p:ext uri="{BB962C8B-B14F-4D97-AF65-F5344CB8AC3E}">
        <p14:creationId xmlns:p14="http://schemas.microsoft.com/office/powerpoint/2010/main" val="184612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686390-9670-28C8-B8B0-441AEBC163FA}"/>
              </a:ext>
            </a:extLst>
          </p:cNvPr>
          <p:cNvSpPr/>
          <p:nvPr/>
        </p:nvSpPr>
        <p:spPr>
          <a:xfrm>
            <a:off x="3062854" y="3473438"/>
            <a:ext cx="2253425" cy="128378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B6F143-6076-33FC-D1BB-5A4EF8FB682B}"/>
              </a:ext>
            </a:extLst>
          </p:cNvPr>
          <p:cNvSpPr/>
          <p:nvPr/>
        </p:nvSpPr>
        <p:spPr>
          <a:xfrm>
            <a:off x="1162060" y="2485408"/>
            <a:ext cx="5454209" cy="193117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980CAA-782E-7086-91FE-ADB89CD185A1}"/>
              </a:ext>
            </a:extLst>
          </p:cNvPr>
          <p:cNvSpPr/>
          <p:nvPr/>
        </p:nvSpPr>
        <p:spPr>
          <a:xfrm>
            <a:off x="8776860" y="3381139"/>
            <a:ext cx="2127165" cy="175111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596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개요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kumimoji="1"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선행 기술 및 사례 분석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F6208-9E2E-D740-2344-6485CA1230FA}"/>
              </a:ext>
            </a:extLst>
          </p:cNvPr>
          <p:cNvSpPr txBox="1"/>
          <p:nvPr/>
        </p:nvSpPr>
        <p:spPr>
          <a:xfrm>
            <a:off x="640751" y="1512028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b="1" err="1"/>
              <a:t>말해보카</a:t>
            </a:r>
            <a:endParaRPr lang="ko-KR" altLang="en-US" sz="2700" b="1"/>
          </a:p>
        </p:txBody>
      </p:sp>
      <p:pic>
        <p:nvPicPr>
          <p:cNvPr id="1026" name="Picture 2" descr="말해보카: 영단어, 문법, 리스닝, 스피킹, 영어 공부 - Google Play 앱">
            <a:extLst>
              <a:ext uri="{FF2B5EF4-FFF2-40B4-BE49-F238E27FC236}">
                <a16:creationId xmlns:a16="http://schemas.microsoft.com/office/drawing/2014/main" id="{93C80734-392B-B5DC-AC22-C984078B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42" y="1314366"/>
            <a:ext cx="1737976" cy="1737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A67AC-E83D-BEA0-D645-6E0828402E9F}"/>
              </a:ext>
            </a:extLst>
          </p:cNvPr>
          <p:cNvSpPr txBox="1"/>
          <p:nvPr/>
        </p:nvSpPr>
        <p:spPr>
          <a:xfrm>
            <a:off x="753400" y="1989014"/>
            <a:ext cx="8451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사용자의 영어 레벨이 맞춘 맞춤형 학습 시스템을 제공</a:t>
            </a:r>
            <a:endParaRPr lang="en-US" altLang="ko-KR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>
                <a:solidFill>
                  <a:srgbClr val="0070C0"/>
                </a:solidFill>
                <a:latin typeface="Arial" panose="020B0604020202020204" pitchFamily="34" charset="0"/>
              </a:rPr>
              <a:t>사용자의 학습 목표 설정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에 따른 단어</a:t>
            </a: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문장 제공 </a:t>
            </a:r>
            <a:r>
              <a:rPr lang="ko-KR" altLang="en-US" sz="2000">
                <a:solidFill>
                  <a:srgbClr val="000000"/>
                </a:solidFill>
                <a:latin typeface="Arial" panose="020B0604020202020204" pitchFamily="34" charset="0"/>
              </a:rPr>
              <a:t>및 타사용자와의 경쟁</a:t>
            </a:r>
            <a:endParaRPr lang="en-US" altLang="ko-KR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56358-063E-EE0E-D8AB-F410E5B491FA}"/>
              </a:ext>
            </a:extLst>
          </p:cNvPr>
          <p:cNvSpPr txBox="1"/>
          <p:nvPr/>
        </p:nvSpPr>
        <p:spPr>
          <a:xfrm>
            <a:off x="1154753" y="4736425"/>
            <a:ext cx="719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b="1" i="0" u="none" strike="noStrike">
                <a:effectLst/>
                <a:latin typeface="Arial" panose="020B0604020202020204" pitchFamily="34" charset="0"/>
              </a:rPr>
              <a:t>읽어주는 문장을 입력하도록 함</a:t>
            </a:r>
            <a:endParaRPr lang="en-US" altLang="ko-KR" b="1" i="0" u="none" strike="noStrike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사용자의 설정에 따라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단어 순서 배열 방식의 문장 입력 방식 설정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도넛[D] 3">
            <a:extLst>
              <a:ext uri="{FF2B5EF4-FFF2-40B4-BE49-F238E27FC236}">
                <a16:creationId xmlns:a16="http://schemas.microsoft.com/office/drawing/2014/main" id="{91192544-6208-19C9-D6D3-02B5414DDD4D}"/>
              </a:ext>
            </a:extLst>
          </p:cNvPr>
          <p:cNvSpPr/>
          <p:nvPr/>
        </p:nvSpPr>
        <p:spPr>
          <a:xfrm>
            <a:off x="881104" y="2853772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0BCFB3-2B76-ECD7-98F7-1BF683E507EF}"/>
              </a:ext>
            </a:extLst>
          </p:cNvPr>
          <p:cNvSpPr txBox="1"/>
          <p:nvPr/>
        </p:nvSpPr>
        <p:spPr>
          <a:xfrm>
            <a:off x="1334736" y="2865833"/>
            <a:ext cx="890907" cy="398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0DB2C-F467-0368-FF17-46DF3C5AA43C}"/>
              </a:ext>
            </a:extLst>
          </p:cNvPr>
          <p:cNvSpPr txBox="1"/>
          <p:nvPr/>
        </p:nvSpPr>
        <p:spPr>
          <a:xfrm>
            <a:off x="1154753" y="3284008"/>
            <a:ext cx="5672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전체 문장에서 </a:t>
            </a:r>
            <a:r>
              <a:rPr lang="ko-KR" altLang="en-US" b="1" i="0" u="none" strike="noStrike">
                <a:effectLst/>
                <a:latin typeface="Arial" panose="020B0604020202020204" pitchFamily="34" charset="0"/>
              </a:rPr>
              <a:t>핵심단어 부분</a:t>
            </a:r>
            <a:r>
              <a:rPr lang="ko-KR" altLang="en-US" i="0" u="none" strike="noStrike">
                <a:effectLst/>
                <a:latin typeface="Arial" panose="020B0604020202020204" pitchFamily="34" charset="0"/>
              </a:rPr>
              <a:t>을</a:t>
            </a:r>
            <a:r>
              <a:rPr lang="ko-KR" altLang="en-US" b="1" i="0" u="none" strike="noStrike">
                <a:effectLst/>
                <a:latin typeface="Arial" panose="020B0604020202020204" pitchFamily="34" charset="0"/>
              </a:rPr>
              <a:t> 빈칸</a:t>
            </a:r>
            <a:r>
              <a:rPr lang="ko-KR" altLang="en-US" b="0" i="0" u="none" strike="noStrike">
                <a:effectLst/>
                <a:latin typeface="Arial" panose="020B0604020202020204" pitchFamily="34" charset="0"/>
              </a:rPr>
              <a:t>으로 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제공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문장의 뜻</a:t>
            </a:r>
            <a:r>
              <a:rPr lang="ko-KR" altLang="en-US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보고 단어를 </a:t>
            </a:r>
            <a:r>
              <a:rPr lang="ko-KR" altLang="en-US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유추</a:t>
            </a:r>
            <a:r>
              <a:rPr lang="ko-KR" altLang="en-US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하여 작성하며 학습</a:t>
            </a:r>
            <a:endParaRPr lang="en-US" altLang="ko-KR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단어는 타이핑과 음성 중 선택하여 입력 가능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8EF031-3770-7503-701E-1A71FD309260}"/>
              </a:ext>
            </a:extLst>
          </p:cNvPr>
          <p:cNvSpPr txBox="1"/>
          <p:nvPr/>
        </p:nvSpPr>
        <p:spPr>
          <a:xfrm>
            <a:off x="6825357" y="3221800"/>
            <a:ext cx="4574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문제를 맞춘 후 </a:t>
            </a:r>
            <a:r>
              <a:rPr lang="ko-KR" altLang="en-US" b="1" i="0" u="none" strike="noStrike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전체 문장을 읽어 줌</a:t>
            </a:r>
            <a:endParaRPr lang="en-US" altLang="ko-KR" b="1" i="0" u="none" strike="noStrike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i="0" u="none" strike="noStrike">
                <a:effectLst/>
                <a:latin typeface="Arial" panose="020B0604020202020204" pitchFamily="34" charset="0"/>
              </a:rPr>
              <a:t>해당 단어에 대한 발음 정밀 진단</a:t>
            </a:r>
            <a:endParaRPr lang="en-US" altLang="ko-KR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42" name="도넛[D] 3">
            <a:extLst>
              <a:ext uri="{FF2B5EF4-FFF2-40B4-BE49-F238E27FC236}">
                <a16:creationId xmlns:a16="http://schemas.microsoft.com/office/drawing/2014/main" id="{347438C3-D12C-5BDE-A82A-9E7FB159947C}"/>
              </a:ext>
            </a:extLst>
          </p:cNvPr>
          <p:cNvSpPr/>
          <p:nvPr/>
        </p:nvSpPr>
        <p:spPr>
          <a:xfrm>
            <a:off x="877528" y="4283840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A8D063-B91B-8686-5B21-0E6E0AB46E33}"/>
              </a:ext>
            </a:extLst>
          </p:cNvPr>
          <p:cNvSpPr txBox="1"/>
          <p:nvPr/>
        </p:nvSpPr>
        <p:spPr>
          <a:xfrm>
            <a:off x="1334736" y="4309456"/>
            <a:ext cx="1088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리스닝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도넛[D] 3">
            <a:extLst>
              <a:ext uri="{FF2B5EF4-FFF2-40B4-BE49-F238E27FC236}">
                <a16:creationId xmlns:a16="http://schemas.microsoft.com/office/drawing/2014/main" id="{2091A6E1-591C-96B1-5E8E-805820605BE1}"/>
              </a:ext>
            </a:extLst>
          </p:cNvPr>
          <p:cNvSpPr/>
          <p:nvPr/>
        </p:nvSpPr>
        <p:spPr>
          <a:xfrm>
            <a:off x="877528" y="5500674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F16972-9862-20DF-E6D7-B1F70601B848}"/>
              </a:ext>
            </a:extLst>
          </p:cNvPr>
          <p:cNvSpPr txBox="1"/>
          <p:nvPr/>
        </p:nvSpPr>
        <p:spPr>
          <a:xfrm>
            <a:off x="1334736" y="5526290"/>
            <a:ext cx="1088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문법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C67B2F-2AA3-6BA2-EE55-6D8A569E715B}"/>
              </a:ext>
            </a:extLst>
          </p:cNvPr>
          <p:cNvSpPr txBox="1"/>
          <p:nvPr/>
        </p:nvSpPr>
        <p:spPr>
          <a:xfrm>
            <a:off x="1152629" y="5885552"/>
            <a:ext cx="7619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문법에 특화된 문장을 제공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문제를 맞춘 후 문법 사전을 통해 사용된 문법에 대한 정보를 제공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539A01-A720-9999-AA0F-3F1241CAA6C3}"/>
              </a:ext>
            </a:extLst>
          </p:cNvPr>
          <p:cNvSpPr/>
          <p:nvPr/>
        </p:nvSpPr>
        <p:spPr>
          <a:xfrm>
            <a:off x="1614287" y="3742927"/>
            <a:ext cx="2820553" cy="137602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596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개요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kumimoji="1"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선행 기술 및 사례 분석 </a:t>
            </a:r>
            <a:r>
              <a:rPr kumimoji="1"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F6208-9E2E-D740-2344-6485CA1230FA}"/>
              </a:ext>
            </a:extLst>
          </p:cNvPr>
          <p:cNvSpPr txBox="1"/>
          <p:nvPr/>
        </p:nvSpPr>
        <p:spPr>
          <a:xfrm>
            <a:off x="655983" y="1466319"/>
            <a:ext cx="21066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/>
              <a:t>Speak(</a:t>
            </a:r>
            <a:r>
              <a:rPr lang="ko-KR" altLang="en-US" sz="2700" b="1" err="1"/>
              <a:t>스픽</a:t>
            </a:r>
            <a:r>
              <a:rPr lang="en-US" altLang="ko-KR" sz="2700" b="1"/>
              <a:t>)</a:t>
            </a:r>
            <a:endParaRPr lang="ko-KR" altLang="en-US" sz="2700" b="1"/>
          </a:p>
        </p:txBody>
      </p:sp>
      <p:pic>
        <p:nvPicPr>
          <p:cNvPr id="3074" name="Picture 2" descr="AI 음성인식 영어 학습 솔루션 '스픽', 380억 규모 시리즈B 투자 유치 – 스타트업 스토리 플랫폼 '플래텀(Platum)'">
            <a:extLst>
              <a:ext uri="{FF2B5EF4-FFF2-40B4-BE49-F238E27FC236}">
                <a16:creationId xmlns:a16="http://schemas.microsoft.com/office/drawing/2014/main" id="{399B98A8-2402-A0A1-9C27-190E71547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25" y="1709467"/>
            <a:ext cx="3163393" cy="1081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7A123-78D4-A749-9F5D-730E9F69EFFA}"/>
              </a:ext>
            </a:extLst>
          </p:cNvPr>
          <p:cNvSpPr txBox="1"/>
          <p:nvPr/>
        </p:nvSpPr>
        <p:spPr>
          <a:xfrm>
            <a:off x="787457" y="2001777"/>
            <a:ext cx="71213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u="none" strike="noStrike">
                <a:solidFill>
                  <a:srgbClr val="000000"/>
                </a:solidFill>
                <a:effectLst/>
              </a:rPr>
              <a:t>일상회화를 중점으로 </a:t>
            </a:r>
            <a:r>
              <a:rPr lang="en-US" altLang="ko-KR" sz="2000" b="0" i="0" u="none" strike="noStrike">
                <a:solidFill>
                  <a:srgbClr val="000000"/>
                </a:solidFill>
                <a:effectLst/>
              </a:rPr>
              <a:t>AI</a:t>
            </a:r>
            <a:r>
              <a:rPr lang="ko-KR" altLang="en-US" sz="2000" b="0" i="0" u="none" strike="noStrike">
                <a:solidFill>
                  <a:srgbClr val="000000"/>
                </a:solidFill>
                <a:effectLst/>
              </a:rPr>
              <a:t>와의 대화 컨텐츠를 제공</a:t>
            </a:r>
            <a:endParaRPr lang="en-US" altLang="ko-KR" sz="20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u="none" strike="noStrike">
                <a:solidFill>
                  <a:srgbClr val="000000"/>
                </a:solidFill>
                <a:effectLst/>
              </a:rPr>
              <a:t>사용자가 직접 원어민과 학습하는 것과 유사한 학습 효</a:t>
            </a:r>
            <a:r>
              <a:rPr lang="ko-KR" altLang="en-US" sz="2000">
                <a:solidFill>
                  <a:srgbClr val="000000"/>
                </a:solidFill>
              </a:rPr>
              <a:t>과</a:t>
            </a:r>
          </a:p>
          <a:p>
            <a:pPr marL="342900" indent="-342900">
              <a:buFontTx/>
              <a:buChar char="-"/>
            </a:pPr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187AA-F08E-3D5D-11BC-0FEA5874F5B9}"/>
              </a:ext>
            </a:extLst>
          </p:cNvPr>
          <p:cNvSpPr txBox="1"/>
          <p:nvPr/>
        </p:nvSpPr>
        <p:spPr>
          <a:xfrm>
            <a:off x="1221327" y="5330368"/>
            <a:ext cx="9028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1" i="0" u="none" strike="noStrike">
                <a:solidFill>
                  <a:srgbClr val="000000"/>
                </a:solidFill>
                <a:effectLst/>
              </a:rPr>
              <a:t>고정된 상황 제공</a:t>
            </a:r>
            <a:endParaRPr lang="en-US" altLang="ko-KR" sz="1800" b="1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미션과 같은 방식으로 말해야 하는 내용이 주어지고 그 내용에 맞게 </a:t>
            </a:r>
            <a:r>
              <a:rPr lang="ko-KR" altLang="en-US" b="1">
                <a:solidFill>
                  <a:srgbClr val="000000"/>
                </a:solidFill>
              </a:rPr>
              <a:t>점수를</a:t>
            </a:r>
            <a:r>
              <a:rPr lang="ko-KR" altLang="en-US" sz="1800" b="1" i="0" u="none" strike="noStrike">
                <a:solidFill>
                  <a:srgbClr val="000000"/>
                </a:solidFill>
                <a:effectLst/>
              </a:rPr>
              <a:t> 매김</a:t>
            </a:r>
            <a:endParaRPr lang="en-US" altLang="ko-KR" sz="1800" b="1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사용자가 문장을 말할 시 그 문장을 교정한 모범 답안 알려줌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01E09-680A-FA0C-34FA-AADAFD33D776}"/>
              </a:ext>
            </a:extLst>
          </p:cNvPr>
          <p:cNvSpPr txBox="1"/>
          <p:nvPr/>
        </p:nvSpPr>
        <p:spPr>
          <a:xfrm>
            <a:off x="1221327" y="3558300"/>
            <a:ext cx="633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1" i="0" u="none" strike="noStrike" err="1">
                <a:solidFill>
                  <a:srgbClr val="0070C0"/>
                </a:solidFill>
                <a:effectLst/>
              </a:rPr>
              <a:t>상황별</a:t>
            </a:r>
            <a:r>
              <a:rPr lang="ko-KR" altLang="en-US" sz="1800" b="1" i="0" u="none" strike="noStrike">
                <a:solidFill>
                  <a:srgbClr val="0070C0"/>
                </a:solidFill>
                <a:effectLst/>
              </a:rPr>
              <a:t> 고정 스크립트 제공</a:t>
            </a:r>
            <a:endParaRPr lang="en-US" altLang="ko-KR" sz="1800" b="1" i="0" u="none" strike="noStrike">
              <a:solidFill>
                <a:srgbClr val="0070C0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동영상 강의를 통해 중간 중간에 따라할 수 있도록 함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1800" i="0" u="none" strike="noStrike">
                <a:effectLst/>
              </a:rPr>
              <a:t>발음이 맞아야 다음 문장으로 </a:t>
            </a:r>
            <a:r>
              <a:rPr lang="ko-KR" altLang="en-US" sz="1800" i="0" u="none" strike="noStrike" err="1">
                <a:effectLst/>
              </a:rPr>
              <a:t>넘어감</a:t>
            </a:r>
            <a:endParaRPr lang="en-US" altLang="ko-KR" sz="1800" i="0" u="none" strike="noStrike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A886-4DF0-2961-F463-5992D0911ADD}"/>
              </a:ext>
            </a:extLst>
          </p:cNvPr>
          <p:cNvSpPr txBox="1"/>
          <p:nvPr/>
        </p:nvSpPr>
        <p:spPr>
          <a:xfrm>
            <a:off x="1221327" y="3094050"/>
            <a:ext cx="1427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회화 문장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6C29D-0D38-20DB-8B5F-3F6229C5979C}"/>
              </a:ext>
            </a:extLst>
          </p:cNvPr>
          <p:cNvSpPr txBox="1"/>
          <p:nvPr/>
        </p:nvSpPr>
        <p:spPr>
          <a:xfrm>
            <a:off x="1224903" y="4841544"/>
            <a:ext cx="1088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대화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도넛[D] 3">
            <a:extLst>
              <a:ext uri="{FF2B5EF4-FFF2-40B4-BE49-F238E27FC236}">
                <a16:creationId xmlns:a16="http://schemas.microsoft.com/office/drawing/2014/main" id="{3BB9A3C0-A90F-4239-C99C-D07660C3CDF4}"/>
              </a:ext>
            </a:extLst>
          </p:cNvPr>
          <p:cNvSpPr/>
          <p:nvPr/>
        </p:nvSpPr>
        <p:spPr>
          <a:xfrm>
            <a:off x="791033" y="3082510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도넛[D] 3">
            <a:extLst>
              <a:ext uri="{FF2B5EF4-FFF2-40B4-BE49-F238E27FC236}">
                <a16:creationId xmlns:a16="http://schemas.microsoft.com/office/drawing/2014/main" id="{F5F680F0-E241-8F78-2341-7191AAD1BD25}"/>
              </a:ext>
            </a:extLst>
          </p:cNvPr>
          <p:cNvSpPr/>
          <p:nvPr/>
        </p:nvSpPr>
        <p:spPr>
          <a:xfrm>
            <a:off x="787457" y="4813185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4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DB7F8D-17F2-96CA-F05C-B7AB33781FDF}"/>
              </a:ext>
            </a:extLst>
          </p:cNvPr>
          <p:cNvSpPr/>
          <p:nvPr/>
        </p:nvSpPr>
        <p:spPr>
          <a:xfrm>
            <a:off x="5556977" y="5955987"/>
            <a:ext cx="3296312" cy="194270"/>
          </a:xfrm>
          <a:prstGeom prst="rect">
            <a:avLst/>
          </a:prstGeom>
          <a:solidFill>
            <a:srgbClr val="CCD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E5396-0F38-83AC-210B-588B448D3E25}"/>
              </a:ext>
            </a:extLst>
          </p:cNvPr>
          <p:cNvSpPr txBox="1"/>
          <p:nvPr/>
        </p:nvSpPr>
        <p:spPr>
          <a:xfrm>
            <a:off x="1458422" y="1739454"/>
            <a:ext cx="24425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500" b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ko-KR" alt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F544E-8028-387F-5D39-FF4864D4E2B9}"/>
              </a:ext>
            </a:extLst>
          </p:cNvPr>
          <p:cNvSpPr txBox="1"/>
          <p:nvPr/>
        </p:nvSpPr>
        <p:spPr>
          <a:xfrm>
            <a:off x="1458422" y="3892679"/>
            <a:ext cx="16697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/>
              <a:t>달성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80BE6-A78F-1BAB-FA43-33850B13C877}"/>
              </a:ext>
            </a:extLst>
          </p:cNvPr>
          <p:cNvSpPr txBox="1"/>
          <p:nvPr/>
        </p:nvSpPr>
        <p:spPr>
          <a:xfrm>
            <a:off x="1647991" y="2356674"/>
            <a:ext cx="9703371" cy="104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미국 간호사를 희망하는 사용자</a:t>
            </a:r>
            <a:endParaRPr lang="en-US" altLang="ko-KR" sz="22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altLang="ko-KR" sz="2200" b="1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  <a:r>
              <a:rPr lang="ko-KR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200" b="1">
                <a:solidFill>
                  <a:srgbClr val="000000"/>
                </a:solidFill>
                <a:latin typeface="Arial" panose="020B0604020202020204" pitchFamily="34" charset="0"/>
              </a:rPr>
              <a:t>Target</a:t>
            </a:r>
            <a:r>
              <a:rPr lang="en-US" altLang="ko-KR" sz="220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2200">
                <a:solidFill>
                  <a:srgbClr val="000000"/>
                </a:solidFill>
                <a:latin typeface="Arial" panose="020B0604020202020204" pitchFamily="34" charset="0"/>
              </a:rPr>
              <a:t>선호도가 높은</a:t>
            </a:r>
            <a:r>
              <a:rPr lang="en-US" altLang="ko-KR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일반병동</a:t>
            </a:r>
            <a:r>
              <a:rPr lang="en-US" altLang="ko-KR" sz="2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(MED&amp;SURG)</a:t>
            </a:r>
            <a:r>
              <a:rPr lang="ko-KR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간호사</a:t>
            </a:r>
            <a:endParaRPr lang="ko-KR" altLang="en-US" sz="2200"/>
          </a:p>
        </p:txBody>
      </p:sp>
      <p:sp>
        <p:nvSpPr>
          <p:cNvPr id="9" name="도넛[D] 3">
            <a:extLst>
              <a:ext uri="{FF2B5EF4-FFF2-40B4-BE49-F238E27FC236}">
                <a16:creationId xmlns:a16="http://schemas.microsoft.com/office/drawing/2014/main" id="{D12433EA-6A13-0329-969C-DBCAD440C43A}"/>
              </a:ext>
            </a:extLst>
          </p:cNvPr>
          <p:cNvSpPr/>
          <p:nvPr/>
        </p:nvSpPr>
        <p:spPr>
          <a:xfrm>
            <a:off x="658436" y="1641808"/>
            <a:ext cx="672347" cy="672347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도넛[D] 3">
            <a:extLst>
              <a:ext uri="{FF2B5EF4-FFF2-40B4-BE49-F238E27FC236}">
                <a16:creationId xmlns:a16="http://schemas.microsoft.com/office/drawing/2014/main" id="{3DE0B436-4BA5-34AF-B475-1C4B1547819F}"/>
              </a:ext>
            </a:extLst>
          </p:cNvPr>
          <p:cNvSpPr/>
          <p:nvPr/>
        </p:nvSpPr>
        <p:spPr>
          <a:xfrm>
            <a:off x="655983" y="3795033"/>
            <a:ext cx="672347" cy="672347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2E11A-6208-2963-0E7B-629C846365DD}"/>
              </a:ext>
            </a:extLst>
          </p:cNvPr>
          <p:cNvSpPr txBox="1"/>
          <p:nvPr/>
        </p:nvSpPr>
        <p:spPr>
          <a:xfrm>
            <a:off x="1647991" y="4509899"/>
            <a:ext cx="9401026" cy="165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Tx/>
              <a:buChar char="-"/>
            </a:pPr>
            <a:r>
              <a:rPr lang="ko-KR" altLang="en-US" sz="22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어느 파트</a:t>
            </a:r>
            <a:r>
              <a:rPr lang="ko-KR" altLang="en-US" sz="22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에서나 </a:t>
            </a:r>
            <a:r>
              <a:rPr lang="ko-KR" altLang="en-US" sz="2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사용가능한 회화 위주의 앱</a:t>
            </a:r>
            <a:endParaRPr lang="en-US" altLang="ko-KR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2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환자 히스토리</a:t>
            </a:r>
            <a:r>
              <a:rPr lang="en-US" altLang="ko-K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과거력 조사</a:t>
            </a:r>
            <a:r>
              <a:rPr lang="en-US" altLang="ko-K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ko-KR" alt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활력징후 측정</a:t>
            </a:r>
            <a:r>
              <a:rPr lang="en-US" altLang="ko-K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injection, </a:t>
            </a:r>
            <a:r>
              <a:rPr lang="ko-KR" alt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인수인계</a:t>
            </a:r>
            <a:r>
              <a:rPr lang="en-US" altLang="ko-K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노티 등</a:t>
            </a:r>
            <a:r>
              <a:rPr lang="en-US" altLang="ko-K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fontAlgn="base"/>
            <a:endParaRPr lang="en-US" altLang="ko-KR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200">
                <a:solidFill>
                  <a:srgbClr val="000000"/>
                </a:solidFill>
                <a:latin typeface="Arial" panose="020B0604020202020204" pitchFamily="34" charset="0"/>
              </a:rPr>
              <a:t>모두 학습 시 미국 일반병동 </a:t>
            </a:r>
            <a:r>
              <a:rPr lang="ko-KR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실무에서 원활한 소통 가능 </a:t>
            </a:r>
            <a:endParaRPr lang="en-US" altLang="ko-KR" sz="2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4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공구이(가) 표시된 사진&#10;&#10;자동 생성된 설명">
            <a:extLst>
              <a:ext uri="{FF2B5EF4-FFF2-40B4-BE49-F238E27FC236}">
                <a16:creationId xmlns:a16="http://schemas.microsoft.com/office/drawing/2014/main" id="{DA311B81-B14C-6A55-7A07-8F2EB59B7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10897" r="324" b="525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00C9B3-BEA4-1686-C37F-3F014576FBE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422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E9B8B7-603A-DBF6-6EAE-CE39F7224D51}"/>
              </a:ext>
            </a:extLst>
          </p:cNvPr>
          <p:cNvGrpSpPr/>
          <p:nvPr/>
        </p:nvGrpSpPr>
        <p:grpSpPr>
          <a:xfrm>
            <a:off x="1827016" y="1242391"/>
            <a:ext cx="8209722" cy="4373218"/>
            <a:chOff x="1991139" y="1011482"/>
            <a:chExt cx="8209722" cy="43732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33EC45-020C-55FD-0A08-E4A4473BF4FD}"/>
                </a:ext>
              </a:extLst>
            </p:cNvPr>
            <p:cNvSpPr/>
            <p:nvPr/>
          </p:nvSpPr>
          <p:spPr>
            <a:xfrm>
              <a:off x="1991139" y="1011482"/>
              <a:ext cx="8209722" cy="4373218"/>
            </a:xfrm>
            <a:prstGeom prst="rect">
              <a:avLst/>
            </a:prstGeom>
            <a:solidFill>
              <a:schemeClr val="bg1">
                <a:alpha val="8186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94017E-BF51-DA9A-D235-FB22DB46E916}"/>
                </a:ext>
              </a:extLst>
            </p:cNvPr>
            <p:cNvSpPr/>
            <p:nvPr/>
          </p:nvSpPr>
          <p:spPr>
            <a:xfrm>
              <a:off x="8647043" y="1011482"/>
              <a:ext cx="1553818" cy="15538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5400" b="1"/>
                <a:t>02</a:t>
              </a:r>
              <a:endParaRPr kumimoji="1" lang="ko-Kore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42FA9-3100-F7A6-41AF-2A33E95A2CF8}"/>
                </a:ext>
              </a:extLst>
            </p:cNvPr>
            <p:cNvSpPr txBox="1"/>
            <p:nvPr/>
          </p:nvSpPr>
          <p:spPr>
            <a:xfrm>
              <a:off x="2623930" y="3198091"/>
              <a:ext cx="252825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 기능</a:t>
              </a:r>
              <a:endParaRPr kumimoji="1" lang="ko-Kore-KR" altLang="en-US" sz="4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그림 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EC65E3A-F97A-F9FC-771A-7916C3316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807" y="2080374"/>
              <a:ext cx="969851" cy="9698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57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4">
            <a:extLst>
              <a:ext uri="{FF2B5EF4-FFF2-40B4-BE49-F238E27FC236}">
                <a16:creationId xmlns:a16="http://schemas.microsoft.com/office/drawing/2014/main" id="{63C16FB4-7B4F-94B7-B30F-241CC5E49459}"/>
              </a:ext>
            </a:extLst>
          </p:cNvPr>
          <p:cNvCxnSpPr/>
          <p:nvPr/>
        </p:nvCxnSpPr>
        <p:spPr>
          <a:xfrm>
            <a:off x="655983" y="1152939"/>
            <a:ext cx="105752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F3BC40-6C9F-89B3-6837-1153D7B01039}"/>
              </a:ext>
            </a:extLst>
          </p:cNvPr>
          <p:cNvSpPr/>
          <p:nvPr/>
        </p:nvSpPr>
        <p:spPr>
          <a:xfrm>
            <a:off x="0" y="2027583"/>
            <a:ext cx="159026" cy="407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E8C00-72FA-A4AD-0686-9F0C678AAADF}"/>
              </a:ext>
            </a:extLst>
          </p:cNvPr>
          <p:cNvSpPr txBox="1"/>
          <p:nvPr/>
        </p:nvSpPr>
        <p:spPr>
          <a:xfrm>
            <a:off x="655983" y="5066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구성</a:t>
            </a:r>
            <a:endParaRPr kumimoji="1" lang="ko-Kore-KR" altLang="en-US" sz="3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187AA-F08E-3D5D-11BC-0FEA5874F5B9}"/>
              </a:ext>
            </a:extLst>
          </p:cNvPr>
          <p:cNvSpPr txBox="1"/>
          <p:nvPr/>
        </p:nvSpPr>
        <p:spPr>
          <a:xfrm>
            <a:off x="1093428" y="3277811"/>
            <a:ext cx="902846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000000"/>
                </a:solidFill>
              </a:rPr>
              <a:t>상황 별 대화 학습 기능</a:t>
            </a:r>
            <a:endParaRPr lang="en-US" altLang="ko-KR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한 줄 문장 학습 기능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A886-4DF0-2961-F463-5992D0911ADD}"/>
              </a:ext>
            </a:extLst>
          </p:cNvPr>
          <p:cNvSpPr txBox="1"/>
          <p:nvPr/>
        </p:nvSpPr>
        <p:spPr>
          <a:xfrm>
            <a:off x="1086277" y="1399160"/>
            <a:ext cx="360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기본 기능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6C29D-0D38-20DB-8B5F-3F6229C5979C}"/>
              </a:ext>
            </a:extLst>
          </p:cNvPr>
          <p:cNvSpPr txBox="1"/>
          <p:nvPr/>
        </p:nvSpPr>
        <p:spPr>
          <a:xfrm>
            <a:off x="1093428" y="2928145"/>
            <a:ext cx="2588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학습 컨텐츠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도넛[D] 3">
            <a:extLst>
              <a:ext uri="{FF2B5EF4-FFF2-40B4-BE49-F238E27FC236}">
                <a16:creationId xmlns:a16="http://schemas.microsoft.com/office/drawing/2014/main" id="{3BB9A3C0-A90F-4239-C99C-D07660C3CDF4}"/>
              </a:ext>
            </a:extLst>
          </p:cNvPr>
          <p:cNvSpPr/>
          <p:nvPr/>
        </p:nvSpPr>
        <p:spPr>
          <a:xfrm>
            <a:off x="655983" y="1387620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도넛[D] 3">
            <a:extLst>
              <a:ext uri="{FF2B5EF4-FFF2-40B4-BE49-F238E27FC236}">
                <a16:creationId xmlns:a16="http://schemas.microsoft.com/office/drawing/2014/main" id="{F5F680F0-E241-8F78-2341-7191AAD1BD25}"/>
              </a:ext>
            </a:extLst>
          </p:cNvPr>
          <p:cNvSpPr/>
          <p:nvPr/>
        </p:nvSpPr>
        <p:spPr>
          <a:xfrm>
            <a:off x="655983" y="2899786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E331F-729E-4296-4C96-66F8B8532661}"/>
              </a:ext>
            </a:extLst>
          </p:cNvPr>
          <p:cNvSpPr txBox="1"/>
          <p:nvPr/>
        </p:nvSpPr>
        <p:spPr>
          <a:xfrm>
            <a:off x="1022533" y="1798340"/>
            <a:ext cx="902846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회원기능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회원가입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로그인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로그아웃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로딩화면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홈 화면</a:t>
            </a:r>
            <a:endParaRPr lang="en-US" altLang="ko-KR" sz="1800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4E071-A54F-6CF5-5E18-572E4A25D1A0}"/>
              </a:ext>
            </a:extLst>
          </p:cNvPr>
          <p:cNvSpPr txBox="1"/>
          <p:nvPr/>
        </p:nvSpPr>
        <p:spPr>
          <a:xfrm>
            <a:off x="1093429" y="4486221"/>
            <a:ext cx="360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추가 기능</a:t>
            </a:r>
            <a:endParaRPr lang="en-US" altLang="ko-KR" sz="20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도넛[D] 3">
            <a:extLst>
              <a:ext uri="{FF2B5EF4-FFF2-40B4-BE49-F238E27FC236}">
                <a16:creationId xmlns:a16="http://schemas.microsoft.com/office/drawing/2014/main" id="{0C24F2D8-8032-F47F-184F-235441ABA0C9}"/>
              </a:ext>
            </a:extLst>
          </p:cNvPr>
          <p:cNvSpPr/>
          <p:nvPr/>
        </p:nvSpPr>
        <p:spPr>
          <a:xfrm>
            <a:off x="663135" y="4474681"/>
            <a:ext cx="410720" cy="410720"/>
          </a:xfrm>
          <a:prstGeom prst="donut">
            <a:avLst>
              <a:gd name="adj" fmla="val 201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D8CC2-80D5-E466-6BA5-F0FBA43BF539}"/>
              </a:ext>
            </a:extLst>
          </p:cNvPr>
          <p:cNvSpPr txBox="1"/>
          <p:nvPr/>
        </p:nvSpPr>
        <p:spPr>
          <a:xfrm>
            <a:off x="1022533" y="4891112"/>
            <a:ext cx="902846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000000"/>
                </a:solidFill>
              </a:rPr>
              <a:t>사용자 지정 목표</a:t>
            </a:r>
            <a:endParaRPr lang="en-US" altLang="ko-KR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오늘의 학습 컨텐츠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 </a:t>
            </a:r>
            <a:endParaRPr lang="ko-KR" altLang="en-US" sz="1800" b="0" i="0" u="none" strike="noStrike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528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1112</Words>
  <Application>Microsoft Macintosh PowerPoint</Application>
  <PresentationFormat>와이드스크린</PresentationFormat>
  <Paragraphs>199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BM DoHyeon OTF</vt:lpstr>
      <vt:lpstr>BM HANNA 11yrs old OTF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혜림</dc:creator>
  <cp:lastModifiedBy>Jimin Jeon</cp:lastModifiedBy>
  <cp:revision>2</cp:revision>
  <dcterms:created xsi:type="dcterms:W3CDTF">2023-07-04T08:47:17Z</dcterms:created>
  <dcterms:modified xsi:type="dcterms:W3CDTF">2023-07-12T04:37:07Z</dcterms:modified>
</cp:coreProperties>
</file>