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Do Hyeon" panose="020B0600000101010101" charset="-127"/>
      <p:regular r:id="rId20"/>
    </p:embeddedFont>
    <p:embeddedFont>
      <p:font typeface="Arimo" panose="020B0600000101010101" charset="0"/>
      <p:regular r:id="rId21"/>
      <p:bold r:id="rId22"/>
      <p:italic r:id="rId23"/>
      <p:boldItalic r:id="rId24"/>
    </p:embeddedFont>
    <p:embeddedFont>
      <p:font typeface="Bebas Neue" panose="020B0606020202050201" pitchFamily="34" charset="0"/>
      <p:regular r:id="rId25"/>
    </p:embeddedFont>
    <p:embeddedFont>
      <p:font typeface="Playfair Display" panose="000005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444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d29182462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d291824629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d29182462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d291824629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d29182462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d29182462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d2918246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d2918246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d291824629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d291824629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d29182462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d29182462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d291824629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d291824629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d291824629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d291824629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c34f9c9cb7_1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c34f9c9cb7_1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c34f9c9cb7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c34f9c9cb7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6e945c452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6e945c452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d0876d753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d0876d753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d29182462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d29182462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d29182462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d29182462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d29182462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d29182462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://bit.ly/2TyoMsr" TargetMode="External"/><Relationship Id="rId4" Type="http://schemas.openxmlformats.org/officeDocument/2006/relationships/hyperlink" Target="https://bit.ly/3A1uf1Q" TargetMode="Externa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088400"/>
            <a:ext cx="5118000" cy="22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89523" y="3418115"/>
            <a:ext cx="3902700" cy="39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6044825" y="820750"/>
            <a:ext cx="2224200" cy="33342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33125" y="3754191"/>
            <a:ext cx="3213824" cy="3383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025" y="-1763325"/>
            <a:ext cx="2921876" cy="3076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 hasCustomPrompt="1"/>
          </p:nvPr>
        </p:nvSpPr>
        <p:spPr>
          <a:xfrm>
            <a:off x="2263750" y="539500"/>
            <a:ext cx="4616400" cy="11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7" name="Google Shape;87;p11"/>
          <p:cNvSpPr txBox="1">
            <a:spLocks noGrp="1"/>
          </p:cNvSpPr>
          <p:nvPr>
            <p:ph type="subTitle" idx="1"/>
          </p:nvPr>
        </p:nvSpPr>
        <p:spPr>
          <a:xfrm>
            <a:off x="2263750" y="1661500"/>
            <a:ext cx="4616400" cy="37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8" name="Google Shape;88;p11"/>
          <p:cNvSpPr>
            <a:spLocks noGrp="1"/>
          </p:cNvSpPr>
          <p:nvPr>
            <p:ph type="pic" idx="2"/>
          </p:nvPr>
        </p:nvSpPr>
        <p:spPr>
          <a:xfrm>
            <a:off x="2309200" y="2361550"/>
            <a:ext cx="4525500" cy="2156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89" name="Google Shape;8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06375" y="2112325"/>
            <a:ext cx="2815201" cy="29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2450" y="1952850"/>
            <a:ext cx="2815201" cy="29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subTitle" idx="1"/>
          </p:nvPr>
        </p:nvSpPr>
        <p:spPr>
          <a:xfrm>
            <a:off x="1910261" y="4119188"/>
            <a:ext cx="2448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2"/>
          </p:nvPr>
        </p:nvSpPr>
        <p:spPr>
          <a:xfrm>
            <a:off x="1910205" y="3116988"/>
            <a:ext cx="2448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3"/>
          </p:nvPr>
        </p:nvSpPr>
        <p:spPr>
          <a:xfrm>
            <a:off x="1910161" y="2114788"/>
            <a:ext cx="2448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4" hasCustomPrompt="1"/>
          </p:nvPr>
        </p:nvSpPr>
        <p:spPr>
          <a:xfrm>
            <a:off x="933962" y="1783031"/>
            <a:ext cx="733500" cy="73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5" hasCustomPrompt="1"/>
          </p:nvPr>
        </p:nvSpPr>
        <p:spPr>
          <a:xfrm>
            <a:off x="935000" y="3797123"/>
            <a:ext cx="731400" cy="7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6" hasCustomPrompt="1"/>
          </p:nvPr>
        </p:nvSpPr>
        <p:spPr>
          <a:xfrm>
            <a:off x="935188" y="2797039"/>
            <a:ext cx="731400" cy="7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7"/>
          </p:nvPr>
        </p:nvSpPr>
        <p:spPr>
          <a:xfrm>
            <a:off x="1910163" y="3748630"/>
            <a:ext cx="2448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8"/>
          </p:nvPr>
        </p:nvSpPr>
        <p:spPr>
          <a:xfrm>
            <a:off x="1910063" y="1744230"/>
            <a:ext cx="2448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9"/>
          </p:nvPr>
        </p:nvSpPr>
        <p:spPr>
          <a:xfrm>
            <a:off x="1910107" y="2746430"/>
            <a:ext cx="2448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>
            <a:spLocks noGrp="1"/>
          </p:cNvSpPr>
          <p:nvPr>
            <p:ph type="pic" idx="13"/>
          </p:nvPr>
        </p:nvSpPr>
        <p:spPr>
          <a:xfrm>
            <a:off x="5418988" y="1651950"/>
            <a:ext cx="2583900" cy="28170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19925" y="-1295650"/>
            <a:ext cx="2588800" cy="272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07" name="Google Shape;10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57025" y="3807200"/>
            <a:ext cx="2323823" cy="244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8574" y="-977437"/>
            <a:ext cx="2323825" cy="244648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4"/>
          <p:cNvSpPr/>
          <p:nvPr/>
        </p:nvSpPr>
        <p:spPr>
          <a:xfrm>
            <a:off x="166682" y="635664"/>
            <a:ext cx="123000" cy="1230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319623" y="270162"/>
            <a:ext cx="393600" cy="393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467676" y="790238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8430782" y="4477964"/>
            <a:ext cx="123000" cy="1230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8486699" y="4730050"/>
            <a:ext cx="192600" cy="192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8731776" y="4632538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97575" y="3726800"/>
            <a:ext cx="2450747" cy="2580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5904" y="-1263875"/>
            <a:ext cx="2450747" cy="25801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/>
          <p:nvPr/>
        </p:nvSpPr>
        <p:spPr>
          <a:xfrm>
            <a:off x="194407" y="4660714"/>
            <a:ext cx="123000" cy="1230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347348" y="4295212"/>
            <a:ext cx="393600" cy="393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495401" y="4815288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8498257" y="756951"/>
            <a:ext cx="123000" cy="1230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8651199" y="539491"/>
            <a:ext cx="245700" cy="245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8725301" y="879950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2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25425" y="-1541150"/>
            <a:ext cx="2298048" cy="241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4605" y="4053675"/>
            <a:ext cx="2298048" cy="241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/>
          <p:nvPr/>
        </p:nvSpPr>
        <p:spPr>
          <a:xfrm>
            <a:off x="720000" y="440900"/>
            <a:ext cx="197100" cy="197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967800" y="324550"/>
            <a:ext cx="429900" cy="429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8156000" y="486400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1_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34" name="Google Shape;13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82425" y="4206500"/>
            <a:ext cx="2379148" cy="25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42449" y="1319375"/>
            <a:ext cx="2379148" cy="250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/>
          <p:nvPr/>
        </p:nvSpPr>
        <p:spPr>
          <a:xfrm>
            <a:off x="8030398" y="230712"/>
            <a:ext cx="393600" cy="393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872949" y="320516"/>
            <a:ext cx="245700" cy="245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4707050" y="2394775"/>
            <a:ext cx="3577200" cy="8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48225" y="1474238"/>
            <a:ext cx="2922888" cy="307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661" y="-698125"/>
            <a:ext cx="2922888" cy="307717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/>
          <p:nvPr/>
        </p:nvSpPr>
        <p:spPr>
          <a:xfrm>
            <a:off x="432900" y="4601854"/>
            <a:ext cx="172800" cy="1728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752130" y="4774792"/>
            <a:ext cx="137100" cy="137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body" idx="1"/>
          </p:nvPr>
        </p:nvSpPr>
        <p:spPr>
          <a:xfrm>
            <a:off x="720000" y="1381075"/>
            <a:ext cx="77040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>
            <a:endParaRPr/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7113" y="-1729900"/>
            <a:ext cx="2609866" cy="274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5509" y="1197937"/>
            <a:ext cx="2609866" cy="274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1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1"/>
          </p:nvPr>
        </p:nvSpPr>
        <p:spPr>
          <a:xfrm>
            <a:off x="720000" y="1381075"/>
            <a:ext cx="7704000" cy="32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90575" y="3825075"/>
            <a:ext cx="2464680" cy="259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3846" y="1274362"/>
            <a:ext cx="2464680" cy="25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074400" y="2596825"/>
            <a:ext cx="31071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5993825" y="1390425"/>
            <a:ext cx="1268400" cy="12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5074400" y="3457630"/>
            <a:ext cx="3107100" cy="55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>
            <a:spLocks noGrp="1"/>
          </p:cNvSpPr>
          <p:nvPr>
            <p:ph type="pic" idx="3"/>
          </p:nvPr>
        </p:nvSpPr>
        <p:spPr>
          <a:xfrm>
            <a:off x="854867" y="1290461"/>
            <a:ext cx="3578100" cy="2562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54367" y="3382675"/>
            <a:ext cx="3074366" cy="323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148" y="-2096325"/>
            <a:ext cx="3074366" cy="323665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/>
          <p:nvPr/>
        </p:nvSpPr>
        <p:spPr>
          <a:xfrm>
            <a:off x="8300950" y="276425"/>
            <a:ext cx="294600" cy="294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4599726" y="4601650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94800" y="-2967476"/>
            <a:ext cx="4321101" cy="454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>
            <a:spLocks noGrp="1"/>
          </p:cNvSpPr>
          <p:nvPr>
            <p:ph type="subTitle" idx="1"/>
          </p:nvPr>
        </p:nvSpPr>
        <p:spPr>
          <a:xfrm>
            <a:off x="4584449" y="1632397"/>
            <a:ext cx="35709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subTitle" idx="2"/>
          </p:nvPr>
        </p:nvSpPr>
        <p:spPr>
          <a:xfrm>
            <a:off x="4584425" y="2780188"/>
            <a:ext cx="35709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subTitle" idx="3"/>
          </p:nvPr>
        </p:nvSpPr>
        <p:spPr>
          <a:xfrm>
            <a:off x="4584425" y="3929829"/>
            <a:ext cx="35709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subTitle" idx="4"/>
          </p:nvPr>
        </p:nvSpPr>
        <p:spPr>
          <a:xfrm>
            <a:off x="4584440" y="1260075"/>
            <a:ext cx="357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5"/>
          </p:nvPr>
        </p:nvSpPr>
        <p:spPr>
          <a:xfrm>
            <a:off x="4584426" y="3557507"/>
            <a:ext cx="357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6"/>
          </p:nvPr>
        </p:nvSpPr>
        <p:spPr>
          <a:xfrm>
            <a:off x="4584433" y="2408791"/>
            <a:ext cx="357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4" name="Google Shape;164;p21"/>
          <p:cNvSpPr>
            <a:spLocks noGrp="1"/>
          </p:cNvSpPr>
          <p:nvPr>
            <p:ph type="pic" idx="7"/>
          </p:nvPr>
        </p:nvSpPr>
        <p:spPr>
          <a:xfrm>
            <a:off x="1071064" y="1368181"/>
            <a:ext cx="2703900" cy="29859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165" name="Google Shape;1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74200" y="3732075"/>
            <a:ext cx="3330775" cy="350657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/>
          <p:nvPr/>
        </p:nvSpPr>
        <p:spPr>
          <a:xfrm>
            <a:off x="288031" y="188474"/>
            <a:ext cx="254400" cy="254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542426" y="395113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7992725" y="4704375"/>
            <a:ext cx="175200" cy="175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>
            <a:spLocks noGrp="1"/>
          </p:cNvSpPr>
          <p:nvPr>
            <p:ph type="subTitle" idx="1"/>
          </p:nvPr>
        </p:nvSpPr>
        <p:spPr>
          <a:xfrm>
            <a:off x="719975" y="191842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subTitle" idx="2"/>
          </p:nvPr>
        </p:nvSpPr>
        <p:spPr>
          <a:xfrm>
            <a:off x="3419246" y="191842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subTitle" idx="3"/>
          </p:nvPr>
        </p:nvSpPr>
        <p:spPr>
          <a:xfrm>
            <a:off x="719975" y="34454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subTitle" idx="4"/>
          </p:nvPr>
        </p:nvSpPr>
        <p:spPr>
          <a:xfrm>
            <a:off x="3419246" y="34454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ubTitle" idx="5"/>
          </p:nvPr>
        </p:nvSpPr>
        <p:spPr>
          <a:xfrm>
            <a:off x="6118524" y="191842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ubTitle" idx="6"/>
          </p:nvPr>
        </p:nvSpPr>
        <p:spPr>
          <a:xfrm>
            <a:off x="6118524" y="34454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ubTitle" idx="7"/>
          </p:nvPr>
        </p:nvSpPr>
        <p:spPr>
          <a:xfrm>
            <a:off x="719975" y="160402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ubTitle" idx="8"/>
          </p:nvPr>
        </p:nvSpPr>
        <p:spPr>
          <a:xfrm>
            <a:off x="3419248" y="160402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subTitle" idx="9"/>
          </p:nvPr>
        </p:nvSpPr>
        <p:spPr>
          <a:xfrm>
            <a:off x="6118520" y="160402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subTitle" idx="13"/>
          </p:nvPr>
        </p:nvSpPr>
        <p:spPr>
          <a:xfrm>
            <a:off x="719975" y="3131100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4"/>
          </p:nvPr>
        </p:nvSpPr>
        <p:spPr>
          <a:xfrm>
            <a:off x="3419250" y="3131100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subTitle" idx="15"/>
          </p:nvPr>
        </p:nvSpPr>
        <p:spPr>
          <a:xfrm>
            <a:off x="6118525" y="3131100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0775" y="3995138"/>
            <a:ext cx="2305499" cy="2427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17300" y="-1236050"/>
            <a:ext cx="2305499" cy="2427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00375" y="3468750"/>
            <a:ext cx="3194200" cy="336274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 txBox="1">
            <a:spLocks noGrp="1"/>
          </p:cNvSpPr>
          <p:nvPr>
            <p:ph type="title" hasCustomPrompt="1"/>
          </p:nvPr>
        </p:nvSpPr>
        <p:spPr>
          <a:xfrm>
            <a:off x="3977872" y="1035475"/>
            <a:ext cx="4452900" cy="9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8" name="Google Shape;188;p23"/>
          <p:cNvSpPr txBox="1">
            <a:spLocks noGrp="1"/>
          </p:cNvSpPr>
          <p:nvPr>
            <p:ph type="subTitle" idx="1"/>
          </p:nvPr>
        </p:nvSpPr>
        <p:spPr>
          <a:xfrm>
            <a:off x="3977850" y="2034900"/>
            <a:ext cx="4452900" cy="30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title" idx="2" hasCustomPrompt="1"/>
          </p:nvPr>
        </p:nvSpPr>
        <p:spPr>
          <a:xfrm>
            <a:off x="3977872" y="2862212"/>
            <a:ext cx="4452900" cy="9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0" name="Google Shape;190;p23"/>
          <p:cNvSpPr txBox="1">
            <a:spLocks noGrp="1"/>
          </p:cNvSpPr>
          <p:nvPr>
            <p:ph type="subTitle" idx="3"/>
          </p:nvPr>
        </p:nvSpPr>
        <p:spPr>
          <a:xfrm>
            <a:off x="3977850" y="3861812"/>
            <a:ext cx="4452900" cy="30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3"/>
          <p:cNvSpPr>
            <a:spLocks noGrp="1"/>
          </p:cNvSpPr>
          <p:nvPr>
            <p:ph type="pic" idx="4"/>
          </p:nvPr>
        </p:nvSpPr>
        <p:spPr>
          <a:xfrm>
            <a:off x="1012975" y="886400"/>
            <a:ext cx="2405700" cy="34290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97750" y="987050"/>
            <a:ext cx="2902450" cy="305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6825" y="-2033325"/>
            <a:ext cx="3251750" cy="342340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/>
          <p:nvPr/>
        </p:nvSpPr>
        <p:spPr>
          <a:xfrm>
            <a:off x="8430782" y="4782201"/>
            <a:ext cx="123000" cy="1230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8583724" y="4564741"/>
            <a:ext cx="245700" cy="245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8657826" y="4905200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17000" y="3787350"/>
            <a:ext cx="2495000" cy="262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8523" y="-1272825"/>
            <a:ext cx="2687626" cy="28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>
            <a:spLocks noGrp="1"/>
          </p:cNvSpPr>
          <p:nvPr>
            <p:ph type="title"/>
          </p:nvPr>
        </p:nvSpPr>
        <p:spPr>
          <a:xfrm>
            <a:off x="841823" y="579113"/>
            <a:ext cx="36015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1"/>
          </p:nvPr>
        </p:nvSpPr>
        <p:spPr>
          <a:xfrm>
            <a:off x="841925" y="1681425"/>
            <a:ext cx="36015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/>
          <p:nvPr/>
        </p:nvSpPr>
        <p:spPr>
          <a:xfrm>
            <a:off x="713225" y="3320450"/>
            <a:ext cx="38589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This presentation template was created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/>
              </a:rPr>
              <a:t>Slidesgo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 sz="12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03" name="Google Shape;203;p24"/>
          <p:cNvSpPr>
            <a:spLocks noGrp="1"/>
          </p:cNvSpPr>
          <p:nvPr>
            <p:ph type="pic" idx="2"/>
          </p:nvPr>
        </p:nvSpPr>
        <p:spPr>
          <a:xfrm>
            <a:off x="5107001" y="676391"/>
            <a:ext cx="3070200" cy="38001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43526" y="3145375"/>
            <a:ext cx="3718075" cy="391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5400" y="-107475"/>
            <a:ext cx="3095175" cy="325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/>
          <p:nvPr/>
        </p:nvSpPr>
        <p:spPr>
          <a:xfrm>
            <a:off x="288024" y="188475"/>
            <a:ext cx="307500" cy="30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5"/>
          <p:cNvSpPr/>
          <p:nvPr/>
        </p:nvSpPr>
        <p:spPr>
          <a:xfrm>
            <a:off x="595414" y="438166"/>
            <a:ext cx="117900" cy="117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428999" y="588600"/>
            <a:ext cx="105300" cy="1053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8548199" y="3331725"/>
            <a:ext cx="307500" cy="30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8855589" y="3581416"/>
            <a:ext cx="117900" cy="117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8689174" y="3731850"/>
            <a:ext cx="105300" cy="1053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 flipH="1">
            <a:off x="2664376" y="4604000"/>
            <a:ext cx="5752800" cy="121500"/>
          </a:xfrm>
          <a:prstGeom prst="rect">
            <a:avLst/>
          </a:prstGeom>
          <a:gradFill>
            <a:gsLst>
              <a:gs pos="0">
                <a:schemeClr val="dk2"/>
              </a:gs>
              <a:gs pos="34000">
                <a:schemeClr val="lt2"/>
              </a:gs>
              <a:gs pos="67000">
                <a:schemeClr val="accent2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"/>
          <p:cNvSpPr/>
          <p:nvPr/>
        </p:nvSpPr>
        <p:spPr>
          <a:xfrm flipH="1">
            <a:off x="713225" y="4609100"/>
            <a:ext cx="1951200" cy="11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/>
          <p:nvPr/>
        </p:nvSpPr>
        <p:spPr>
          <a:xfrm>
            <a:off x="8430774" y="286788"/>
            <a:ext cx="307500" cy="30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6"/>
          <p:cNvSpPr/>
          <p:nvPr/>
        </p:nvSpPr>
        <p:spPr>
          <a:xfrm>
            <a:off x="8738164" y="536478"/>
            <a:ext cx="117900" cy="117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6"/>
          <p:cNvSpPr/>
          <p:nvPr/>
        </p:nvSpPr>
        <p:spPr>
          <a:xfrm>
            <a:off x="8571749" y="686913"/>
            <a:ext cx="105300" cy="1053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6"/>
          <p:cNvSpPr/>
          <p:nvPr/>
        </p:nvSpPr>
        <p:spPr>
          <a:xfrm>
            <a:off x="287924" y="2319025"/>
            <a:ext cx="307500" cy="30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595314" y="2568716"/>
            <a:ext cx="117900" cy="117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428899" y="2719150"/>
            <a:ext cx="105300" cy="1053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113849" y="-1102475"/>
            <a:ext cx="3377499" cy="3555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7805" y="3339025"/>
            <a:ext cx="3377496" cy="35557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26"/>
          <p:cNvCxnSpPr/>
          <p:nvPr/>
        </p:nvCxnSpPr>
        <p:spPr>
          <a:xfrm>
            <a:off x="713225" y="4603997"/>
            <a:ext cx="3907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41827" y="3630025"/>
            <a:ext cx="3103953" cy="326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7420" y="-1604400"/>
            <a:ext cx="3103952" cy="326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56923" y="3715875"/>
            <a:ext cx="2797825" cy="29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502" y="-1475725"/>
            <a:ext cx="2797825" cy="2945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718863" y="1300300"/>
            <a:ext cx="3228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718869" y="2810775"/>
            <a:ext cx="3228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718863" y="1652481"/>
            <a:ext cx="3228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718869" y="3162956"/>
            <a:ext cx="3228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>
            <a:spLocks noGrp="1"/>
          </p:cNvSpPr>
          <p:nvPr>
            <p:ph type="pic" idx="5"/>
          </p:nvPr>
        </p:nvSpPr>
        <p:spPr>
          <a:xfrm>
            <a:off x="4440225" y="1358625"/>
            <a:ext cx="3859200" cy="2836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" name="Google Shape;37;p5"/>
          <p:cNvSpPr/>
          <p:nvPr/>
        </p:nvSpPr>
        <p:spPr>
          <a:xfrm>
            <a:off x="341007" y="522251"/>
            <a:ext cx="123000" cy="1230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493948" y="156750"/>
            <a:ext cx="393600" cy="393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642001" y="676825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8633400" y="1235675"/>
            <a:ext cx="297300" cy="297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8792450" y="1017725"/>
            <a:ext cx="120600" cy="120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8588100" y="1138325"/>
            <a:ext cx="120600" cy="120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45" name="Google Shape;4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8627" y="-1383826"/>
            <a:ext cx="2961699" cy="311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39827" y="3581850"/>
            <a:ext cx="3063725" cy="32254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/>
          <p:nvPr/>
        </p:nvSpPr>
        <p:spPr>
          <a:xfrm>
            <a:off x="213074" y="878441"/>
            <a:ext cx="114000" cy="1140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354892" y="539499"/>
            <a:ext cx="365100" cy="365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492178" y="1021783"/>
            <a:ext cx="90300" cy="903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8424007" y="756951"/>
            <a:ext cx="123000" cy="1230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/>
          <p:nvPr/>
        </p:nvSpPr>
        <p:spPr>
          <a:xfrm>
            <a:off x="8576949" y="539491"/>
            <a:ext cx="245700" cy="245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8651051" y="879950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01575" y="1651450"/>
            <a:ext cx="2276900" cy="23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16650" y="-1377625"/>
            <a:ext cx="2814350" cy="296292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726450" y="1754975"/>
            <a:ext cx="4303800" cy="20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>
            <a:spLocks noGrp="1"/>
          </p:cNvSpPr>
          <p:nvPr>
            <p:ph type="pic" idx="2"/>
          </p:nvPr>
        </p:nvSpPr>
        <p:spPr>
          <a:xfrm>
            <a:off x="5649084" y="1394544"/>
            <a:ext cx="2579700" cy="29109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7"/>
          <p:cNvSpPr/>
          <p:nvPr/>
        </p:nvSpPr>
        <p:spPr>
          <a:xfrm>
            <a:off x="614675" y="440900"/>
            <a:ext cx="197100" cy="197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/>
          <p:nvPr/>
        </p:nvSpPr>
        <p:spPr>
          <a:xfrm>
            <a:off x="8377675" y="486400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8310448" y="684787"/>
            <a:ext cx="393600" cy="393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8458501" y="1204863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1492075" y="660975"/>
            <a:ext cx="6159900" cy="125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65" name="Google Shape;65;p8"/>
          <p:cNvSpPr>
            <a:spLocks noGrp="1"/>
          </p:cNvSpPr>
          <p:nvPr>
            <p:ph type="pic" idx="2"/>
          </p:nvPr>
        </p:nvSpPr>
        <p:spPr>
          <a:xfrm>
            <a:off x="1738750" y="1985390"/>
            <a:ext cx="5666400" cy="21945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66" name="Google Shape;6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75351" y="3293425"/>
            <a:ext cx="3415301" cy="35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799" y="-2042800"/>
            <a:ext cx="3415301" cy="35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/>
          <p:nvPr/>
        </p:nvSpPr>
        <p:spPr>
          <a:xfrm>
            <a:off x="8310448" y="2262962"/>
            <a:ext cx="393600" cy="393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8458501" y="2783038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513907" y="537976"/>
            <a:ext cx="123000" cy="1230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8"/>
          <p:cNvSpPr/>
          <p:nvPr/>
        </p:nvSpPr>
        <p:spPr>
          <a:xfrm>
            <a:off x="666849" y="320516"/>
            <a:ext cx="245700" cy="245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38027" y="3526650"/>
            <a:ext cx="2533396" cy="266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9"/>
          <p:cNvPicPr preferRelativeResize="0"/>
          <p:nvPr/>
        </p:nvPicPr>
        <p:blipFill rotWithShape="1">
          <a:blip r:embed="rId3">
            <a:alphaModFix/>
          </a:blip>
          <a:srcRect l="4570" t="4570" r="4570" b="4570"/>
          <a:stretch/>
        </p:blipFill>
        <p:spPr>
          <a:xfrm>
            <a:off x="-1125250" y="-1002498"/>
            <a:ext cx="2716675" cy="28600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720075" y="1563261"/>
            <a:ext cx="37203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2"/>
          </p:nvPr>
        </p:nvSpPr>
        <p:spPr>
          <a:xfrm>
            <a:off x="4703914" y="1563261"/>
            <a:ext cx="37203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8273923" y="320250"/>
            <a:ext cx="393600" cy="393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>
            <a:spLocks noGrp="1"/>
          </p:cNvSpPr>
          <p:nvPr>
            <p:ph type="title"/>
          </p:nvPr>
        </p:nvSpPr>
        <p:spPr>
          <a:xfrm>
            <a:off x="713225" y="3910025"/>
            <a:ext cx="7717500" cy="69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81" name="Google Shape;8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59775" y="-1954175"/>
            <a:ext cx="3424462" cy="36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/>
          <p:nvPr/>
        </p:nvSpPr>
        <p:spPr>
          <a:xfrm>
            <a:off x="8310448" y="537987"/>
            <a:ext cx="393600" cy="393600"/>
          </a:xfrm>
          <a:prstGeom prst="plaqu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0"/>
          <p:cNvSpPr/>
          <p:nvPr/>
        </p:nvSpPr>
        <p:spPr>
          <a:xfrm>
            <a:off x="8458501" y="1058063"/>
            <a:ext cx="97500" cy="97500"/>
          </a:xfrm>
          <a:prstGeom prst="plaqu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0"/>
          <p:cNvSpPr/>
          <p:nvPr/>
        </p:nvSpPr>
        <p:spPr>
          <a:xfrm>
            <a:off x="477174" y="796990"/>
            <a:ext cx="145500" cy="145500"/>
          </a:xfrm>
          <a:prstGeom prst="plaqu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>
            <a:spLocks noGrp="1"/>
          </p:cNvSpPr>
          <p:nvPr>
            <p:ph type="subTitle" idx="1"/>
          </p:nvPr>
        </p:nvSpPr>
        <p:spPr>
          <a:xfrm>
            <a:off x="715725" y="3574650"/>
            <a:ext cx="4162800" cy="73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Do Hyeon"/>
                <a:ea typeface="Do Hyeon"/>
                <a:cs typeface="Do Hyeon"/>
                <a:sym typeface="Do Hyeon"/>
              </a:rPr>
              <a:t>2018110234 원종인</a:t>
            </a:r>
            <a:endParaRPr sz="2000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Do Hyeon"/>
                <a:ea typeface="Do Hyeon"/>
                <a:cs typeface="Do Hyeon"/>
                <a:sym typeface="Do Hyeon"/>
              </a:rPr>
              <a:t>2017112108 고진원</a:t>
            </a:r>
            <a:endParaRPr sz="2000"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230" name="Google Shape;230;p27"/>
          <p:cNvCxnSpPr/>
          <p:nvPr/>
        </p:nvCxnSpPr>
        <p:spPr>
          <a:xfrm>
            <a:off x="713225" y="3374097"/>
            <a:ext cx="3907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31" name="Google Shape;231;p27"/>
          <p:cNvSpPr txBox="1">
            <a:spLocks noGrp="1"/>
          </p:cNvSpPr>
          <p:nvPr>
            <p:ph type="ctrTitle"/>
          </p:nvPr>
        </p:nvSpPr>
        <p:spPr>
          <a:xfrm>
            <a:off x="2013000" y="607250"/>
            <a:ext cx="5118000" cy="22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i="1">
                <a:latin typeface="Do Hyeon"/>
                <a:ea typeface="Do Hyeon"/>
                <a:cs typeface="Do Hyeon"/>
                <a:sym typeface="Do Hyeon"/>
              </a:rPr>
              <a:t>10주차 발표자료</a:t>
            </a:r>
            <a:endParaRPr sz="4900" i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791925" y="4497425"/>
            <a:ext cx="175200" cy="175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7"/>
          <p:cNvSpPr txBox="1">
            <a:spLocks noGrp="1"/>
          </p:cNvSpPr>
          <p:nvPr>
            <p:ph type="subTitle" idx="4294967295"/>
          </p:nvPr>
        </p:nvSpPr>
        <p:spPr>
          <a:xfrm>
            <a:off x="718869" y="2810775"/>
            <a:ext cx="32286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Do Hyeon"/>
                <a:ea typeface="Do Hyeon"/>
                <a:cs typeface="Do Hyeon"/>
                <a:sym typeface="Do Hyeon"/>
              </a:rPr>
              <a:t>종합설계1_02 2조 두리아</a:t>
            </a:r>
            <a:endParaRPr sz="19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6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6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720000" y="285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프로세스 3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30" name="Google Shape;330;p36"/>
          <p:cNvSpPr txBox="1"/>
          <p:nvPr/>
        </p:nvSpPr>
        <p:spPr>
          <a:xfrm>
            <a:off x="962175" y="1174725"/>
            <a:ext cx="7301400" cy="3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서버는 전송받은 음성 데이터를 분석하여 </a:t>
            </a:r>
            <a:endParaRPr sz="20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사용자의 답변 적극성을 평가한다</a:t>
            </a:r>
            <a:endParaRPr sz="20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세부 절차</a:t>
            </a:r>
            <a:endParaRPr sz="15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1. 음성 데이터는 자연어 처리(NLP) 기술을 이용하여 분석된다.</a:t>
            </a:r>
            <a:endParaRPr sz="15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2. 분석 과정에서 사용자의 음성 톤, 말의 속도, 어휘 사용 등이 평가되어 적극성</a:t>
            </a:r>
            <a:endParaRPr sz="15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점수를 산출한다.</a:t>
            </a:r>
            <a:endParaRPr sz="15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3. 적극성 점수는 사용자의 참여도와 의욕을 수치적으로 나타내며, 이는 추후 피드백과 개선 조치의 기준으로 사용된다.</a:t>
            </a:r>
            <a:endParaRPr sz="15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7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7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7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7"/>
          <p:cNvSpPr txBox="1">
            <a:spLocks noGrp="1"/>
          </p:cNvSpPr>
          <p:nvPr>
            <p:ph type="title"/>
          </p:nvPr>
        </p:nvSpPr>
        <p:spPr>
          <a:xfrm>
            <a:off x="720000" y="285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프로세스 4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39" name="Google Shape;339;p37"/>
          <p:cNvSpPr txBox="1"/>
          <p:nvPr/>
        </p:nvSpPr>
        <p:spPr>
          <a:xfrm>
            <a:off x="962175" y="1174725"/>
            <a:ext cx="7301400" cy="3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적극성 점수를 바탕으로 시스템은 사용자에게 </a:t>
            </a:r>
            <a:endParaRPr sz="20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추가 질문을 하고 시스템에게 피드백을 제공한다.</a:t>
            </a:r>
            <a:endParaRPr sz="20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세부 절차</a:t>
            </a:r>
            <a:endParaRPr sz="15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1. 적극성 점수에 따라 시스템은 사용자에게 추가 질문을 제시하거나 개선이 필요한 영역에 대해 시스템 자체에 피드백을 제공한다.</a:t>
            </a:r>
            <a:endParaRPr sz="15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2. 사용자의 상호작용을 촉진하고, 의사소통 능력의 향상을 도모한다.</a:t>
            </a:r>
            <a:endParaRPr sz="15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3. 피드백은 사용자의 답변 적극성을 기반으로 시스템의 답변 방식을 개선한다.</a:t>
            </a:r>
            <a:endParaRPr sz="15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8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8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8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8"/>
          <p:cNvSpPr txBox="1">
            <a:spLocks noGrp="1"/>
          </p:cNvSpPr>
          <p:nvPr>
            <p:ph type="title"/>
          </p:nvPr>
        </p:nvSpPr>
        <p:spPr>
          <a:xfrm>
            <a:off x="720000" y="285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348" name="Google Shape;34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125" y="1371650"/>
            <a:ext cx="5672025" cy="24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9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9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9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9"/>
          <p:cNvSpPr txBox="1">
            <a:spLocks noGrp="1"/>
          </p:cNvSpPr>
          <p:nvPr>
            <p:ph type="title"/>
          </p:nvPr>
        </p:nvSpPr>
        <p:spPr>
          <a:xfrm>
            <a:off x="720000" y="285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발화 생성 주요 상세 기능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57" name="Google Shape;357;p39"/>
          <p:cNvSpPr txBox="1"/>
          <p:nvPr/>
        </p:nvSpPr>
        <p:spPr>
          <a:xfrm>
            <a:off x="759950" y="1171475"/>
            <a:ext cx="7301400" cy="3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적극성 점수에 따른 발화 생성</a:t>
            </a:r>
            <a:endParaRPr sz="2100" b="1"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이전 대화를 통해 산출된 적극성 점수와 사용자의 현재 상태 및 상황을 기반으로 적합한 발화를 생성하여 원활한 대화를 하도록 한다</a:t>
            </a:r>
            <a:endParaRPr sz="16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0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40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0"/>
          <p:cNvSpPr txBox="1">
            <a:spLocks noGrp="1"/>
          </p:cNvSpPr>
          <p:nvPr>
            <p:ph type="title"/>
          </p:nvPr>
        </p:nvSpPr>
        <p:spPr>
          <a:xfrm>
            <a:off x="720000" y="285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동작 원리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66" name="Google Shape;366;p40"/>
          <p:cNvSpPr txBox="1"/>
          <p:nvPr/>
        </p:nvSpPr>
        <p:spPr>
          <a:xfrm>
            <a:off x="962175" y="1058750"/>
            <a:ext cx="7301400" cy="3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1. 상황 및 상태 분석</a:t>
            </a:r>
            <a:endParaRPr sz="17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시스템은 사용자의 현재 상태와 상황을 실시간으로 분석한다. 이 분석은 사용자의 최근</a:t>
            </a:r>
            <a:endParaRPr sz="12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활동, 대화의 맥락, 그리고 기타 관련 데이터를 포함한다.</a:t>
            </a:r>
            <a:endParaRPr sz="12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이러한 데이터는 사용자의 기분, 관심사, 그리고 대화에 대한 의지를 더욱 명확하게</a:t>
            </a:r>
            <a:endParaRPr sz="12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파악할 수 있게 한다.</a:t>
            </a:r>
            <a:endParaRPr sz="12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2. 적합한 발화 생성</a:t>
            </a:r>
            <a:endParaRPr sz="17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분석 결과와 적극성 점수를 기반으로 시스템은 적합한 발화를 생성한다. 발화 생성</a:t>
            </a:r>
            <a:endParaRPr sz="12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엔진은 사용자의 적극성 수준에 맞추어 동기를 부여하거나 대화를 유도하는 맞춤형</a:t>
            </a:r>
            <a:endParaRPr sz="12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메시지를 형성한다.</a:t>
            </a:r>
            <a:endParaRPr sz="12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예를 들어, 사용자의 적극성 점수가 낮다면 시스템은 사용자의 관심을 끌 수 있는</a:t>
            </a:r>
            <a:endParaRPr sz="12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주제로 대화를 유도한다. 반대로 적극성 점수가 높은 사용자에게는 더 도전적이거나</a:t>
            </a:r>
            <a:endParaRPr sz="12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복잡한 대화 주제를 제공한다</a:t>
            </a:r>
            <a:endParaRPr sz="12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1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1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1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1"/>
          <p:cNvSpPr txBox="1">
            <a:spLocks noGrp="1"/>
          </p:cNvSpPr>
          <p:nvPr>
            <p:ph type="title"/>
          </p:nvPr>
        </p:nvSpPr>
        <p:spPr>
          <a:xfrm>
            <a:off x="720000" y="285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기능 설계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75" name="Google Shape;375;p41"/>
          <p:cNvSpPr txBox="1"/>
          <p:nvPr/>
        </p:nvSpPr>
        <p:spPr>
          <a:xfrm>
            <a:off x="2111000" y="3255500"/>
            <a:ext cx="5601000" cy="19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mo"/>
              <a:buAutoNum type="arabicPeriod"/>
            </a:pPr>
            <a:r>
              <a:rPr lang="en" sz="11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사용자가 음성데이터를 제공하면 DB는 이를 저장한다</a:t>
            </a:r>
            <a:endParaRPr sz="11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mo"/>
              <a:buAutoNum type="arabicPeriod"/>
            </a:pPr>
            <a:r>
              <a:rPr lang="en" sz="11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서버에서 데이터 분석을 위해 음성데이터를 요청하면 DB는 음성 데이터를 전달한다. </a:t>
            </a:r>
            <a:endParaRPr sz="11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mo"/>
              <a:buAutoNum type="arabicPeriod"/>
            </a:pPr>
            <a:r>
              <a:rPr lang="en" sz="11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데이터 분석을 통해 분석된데이터를 기반으로 적극성을 판단하고 적극성 점수와 사용자의 답변을 기반으로 피드백을 실시한다.</a:t>
            </a:r>
            <a:endParaRPr sz="11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376" name="Google Shape;37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575" y="1072100"/>
            <a:ext cx="6054300" cy="233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42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2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42"/>
          <p:cNvSpPr txBox="1">
            <a:spLocks noGrp="1"/>
          </p:cNvSpPr>
          <p:nvPr>
            <p:ph type="title"/>
          </p:nvPr>
        </p:nvSpPr>
        <p:spPr>
          <a:xfrm>
            <a:off x="720000" y="285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UI 설계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85" name="Google Shape;385;p42"/>
          <p:cNvSpPr txBox="1"/>
          <p:nvPr/>
        </p:nvSpPr>
        <p:spPr>
          <a:xfrm>
            <a:off x="3923450" y="1737650"/>
            <a:ext cx="5601000" cy="19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사용자가 실제 사용하게 될 화면 (예시)</a:t>
            </a:r>
            <a:endParaRPr sz="1800" b="1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1. “오늘 기분이 안좋아”라는 사용자의 답변을 입력받는다.</a:t>
            </a:r>
            <a:endParaRPr sz="1300" b="1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2. 대화를 생성 중이에요…에서 적극성 점수를 판별하는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과정을 거친다</a:t>
            </a:r>
            <a:endParaRPr sz="1300" b="1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3. 사용자의 적극성 점수와 상황에 따라 답변을 생성하여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“무슨 일이 있으셨나요?” 라는 답변을 생성한다.</a:t>
            </a:r>
            <a:endParaRPr sz="1300" b="1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386" name="Google Shape;38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175" y="1086075"/>
            <a:ext cx="2428875" cy="339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3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3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3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3"/>
          <p:cNvSpPr txBox="1">
            <a:spLocks noGrp="1"/>
          </p:cNvSpPr>
          <p:nvPr>
            <p:ph type="title"/>
          </p:nvPr>
        </p:nvSpPr>
        <p:spPr>
          <a:xfrm>
            <a:off x="720000" y="285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395" name="Google Shape;39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125" y="1371650"/>
            <a:ext cx="5672025" cy="24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/>
          <p:nvPr/>
        </p:nvSpPr>
        <p:spPr>
          <a:xfrm>
            <a:off x="1904132" y="2284253"/>
            <a:ext cx="793500" cy="79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39" name="Google Shape;239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Do Hyeon"/>
                <a:ea typeface="Do Hyeon"/>
                <a:cs typeface="Do Hyeon"/>
                <a:sym typeface="Do Hyeon"/>
              </a:rPr>
              <a:t>Table of contents</a:t>
            </a:r>
            <a:endParaRPr sz="38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0" name="Google Shape;240;p28"/>
          <p:cNvSpPr txBox="1">
            <a:spLocks noGrp="1"/>
          </p:cNvSpPr>
          <p:nvPr>
            <p:ph type="title" idx="4"/>
          </p:nvPr>
        </p:nvSpPr>
        <p:spPr>
          <a:xfrm>
            <a:off x="1938957" y="2314246"/>
            <a:ext cx="7335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1" name="Google Shape;241;p28"/>
          <p:cNvSpPr/>
          <p:nvPr/>
        </p:nvSpPr>
        <p:spPr>
          <a:xfrm>
            <a:off x="8157507" y="905014"/>
            <a:ext cx="123000" cy="1230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8"/>
          <p:cNvSpPr/>
          <p:nvPr/>
        </p:nvSpPr>
        <p:spPr>
          <a:xfrm>
            <a:off x="8310448" y="539512"/>
            <a:ext cx="393600" cy="393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8"/>
          <p:cNvSpPr/>
          <p:nvPr/>
        </p:nvSpPr>
        <p:spPr>
          <a:xfrm>
            <a:off x="8458501" y="1059588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title"/>
          </p:nvPr>
        </p:nvSpPr>
        <p:spPr>
          <a:xfrm>
            <a:off x="2904150" y="2385738"/>
            <a:ext cx="733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o Hyeon"/>
                <a:ea typeface="Do Hyeon"/>
                <a:cs typeface="Do Hyeon"/>
                <a:sym typeface="Do Hyeon"/>
              </a:rPr>
              <a:t>요구분석 구체화 </a:t>
            </a:r>
            <a:endParaRPr sz="3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5" name="Google Shape;245;p28"/>
          <p:cNvSpPr txBox="1">
            <a:spLocks noGrp="1"/>
          </p:cNvSpPr>
          <p:nvPr>
            <p:ph type="title" idx="4"/>
          </p:nvPr>
        </p:nvSpPr>
        <p:spPr>
          <a:xfrm>
            <a:off x="1938957" y="3129421"/>
            <a:ext cx="7335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6" name="Google Shape;246;p28"/>
          <p:cNvSpPr txBox="1">
            <a:spLocks noGrp="1"/>
          </p:cNvSpPr>
          <p:nvPr>
            <p:ph type="title" idx="4"/>
          </p:nvPr>
        </p:nvSpPr>
        <p:spPr>
          <a:xfrm>
            <a:off x="1822157" y="3681896"/>
            <a:ext cx="7335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7" name="Google Shape;247;p28"/>
          <p:cNvSpPr txBox="1">
            <a:spLocks noGrp="1"/>
          </p:cNvSpPr>
          <p:nvPr>
            <p:ph type="title" idx="4"/>
          </p:nvPr>
        </p:nvSpPr>
        <p:spPr>
          <a:xfrm>
            <a:off x="1848957" y="3603984"/>
            <a:ext cx="7335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 idx="4"/>
          </p:nvPr>
        </p:nvSpPr>
        <p:spPr>
          <a:xfrm>
            <a:off x="1977207" y="3839346"/>
            <a:ext cx="7335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3988800" y="1051050"/>
            <a:ext cx="1166400" cy="11664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4" name="Google Shape;254;p29"/>
          <p:cNvSpPr txBox="1">
            <a:spLocks noGrp="1"/>
          </p:cNvSpPr>
          <p:nvPr>
            <p:ph type="title" idx="2"/>
          </p:nvPr>
        </p:nvSpPr>
        <p:spPr>
          <a:xfrm>
            <a:off x="3937800" y="947838"/>
            <a:ext cx="1268400" cy="12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5" name="Google Shape;255;p29"/>
          <p:cNvSpPr/>
          <p:nvPr/>
        </p:nvSpPr>
        <p:spPr>
          <a:xfrm>
            <a:off x="8346350" y="696363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9"/>
          <p:cNvSpPr/>
          <p:nvPr/>
        </p:nvSpPr>
        <p:spPr>
          <a:xfrm>
            <a:off x="8044675" y="452350"/>
            <a:ext cx="175200" cy="175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9"/>
          <p:cNvSpPr txBox="1">
            <a:spLocks noGrp="1"/>
          </p:cNvSpPr>
          <p:nvPr>
            <p:ph type="title"/>
          </p:nvPr>
        </p:nvSpPr>
        <p:spPr>
          <a:xfrm>
            <a:off x="2223150" y="2696963"/>
            <a:ext cx="469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Do Hyeon"/>
                <a:ea typeface="Do Hyeon"/>
                <a:cs typeface="Do Hyeon"/>
                <a:sym typeface="Do Hyeon"/>
              </a:rPr>
              <a:t>요구분석 구체화</a:t>
            </a:r>
            <a:endParaRPr sz="41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0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0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0"/>
          <p:cNvSpPr txBox="1">
            <a:spLocks noGrp="1"/>
          </p:cNvSpPr>
          <p:nvPr>
            <p:ph type="title"/>
          </p:nvPr>
        </p:nvSpPr>
        <p:spPr>
          <a:xfrm>
            <a:off x="720000" y="285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Do Hyeon"/>
                <a:ea typeface="Do Hyeon"/>
                <a:cs typeface="Do Hyeon"/>
                <a:sym typeface="Do Hyeon"/>
              </a:rPr>
              <a:t>요구분석 구체화</a:t>
            </a:r>
            <a:endParaRPr sz="4100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0"/>
          <p:cNvSpPr txBox="1"/>
          <p:nvPr/>
        </p:nvSpPr>
        <p:spPr>
          <a:xfrm>
            <a:off x="962175" y="2771050"/>
            <a:ext cx="3690000" cy="12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질문에 답변하는 </a:t>
            </a:r>
            <a:endParaRPr sz="2200" b="1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사용자의 적극성 판단</a:t>
            </a:r>
            <a:endParaRPr sz="2200" b="1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</p:txBody>
      </p:sp>
      <p:sp>
        <p:nvSpPr>
          <p:cNvPr id="267" name="Google Shape;267;p30"/>
          <p:cNvSpPr txBox="1"/>
          <p:nvPr/>
        </p:nvSpPr>
        <p:spPr>
          <a:xfrm>
            <a:off x="4652175" y="2773075"/>
            <a:ext cx="26115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적극성 점수에 </a:t>
            </a:r>
            <a:endParaRPr sz="2200" b="1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따른 발화 생성</a:t>
            </a:r>
            <a:endParaRPr sz="2200" b="1"/>
          </a:p>
        </p:txBody>
      </p:sp>
      <p:sp>
        <p:nvSpPr>
          <p:cNvPr id="268" name="Google Shape;268;p30"/>
          <p:cNvSpPr/>
          <p:nvPr/>
        </p:nvSpPr>
        <p:spPr>
          <a:xfrm>
            <a:off x="2356132" y="1906078"/>
            <a:ext cx="793500" cy="79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69" name="Google Shape;269;p30"/>
          <p:cNvSpPr txBox="1">
            <a:spLocks noGrp="1"/>
          </p:cNvSpPr>
          <p:nvPr>
            <p:ph type="title" idx="4294967295"/>
          </p:nvPr>
        </p:nvSpPr>
        <p:spPr>
          <a:xfrm>
            <a:off x="2601982" y="1936071"/>
            <a:ext cx="7335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70" name="Google Shape;270;p30"/>
          <p:cNvSpPr/>
          <p:nvPr/>
        </p:nvSpPr>
        <p:spPr>
          <a:xfrm>
            <a:off x="5561182" y="1906078"/>
            <a:ext cx="793500" cy="79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71" name="Google Shape;271;p30"/>
          <p:cNvSpPr txBox="1">
            <a:spLocks noGrp="1"/>
          </p:cNvSpPr>
          <p:nvPr>
            <p:ph type="title" idx="4294967295"/>
          </p:nvPr>
        </p:nvSpPr>
        <p:spPr>
          <a:xfrm>
            <a:off x="5759982" y="1936071"/>
            <a:ext cx="7335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2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1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1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1"/>
          <p:cNvSpPr txBox="1">
            <a:spLocks noGrp="1"/>
          </p:cNvSpPr>
          <p:nvPr>
            <p:ph type="title"/>
          </p:nvPr>
        </p:nvSpPr>
        <p:spPr>
          <a:xfrm>
            <a:off x="720000" y="285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적극성 판단 주요 상세 기능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80" name="Google Shape;280;p31"/>
          <p:cNvSpPr txBox="1"/>
          <p:nvPr/>
        </p:nvSpPr>
        <p:spPr>
          <a:xfrm>
            <a:off x="936850" y="2450725"/>
            <a:ext cx="3581100" cy="13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사용자가 답변할 때, 얼마나 적극성을 가지고 질문에 답변하는지 평가한다</a:t>
            </a:r>
            <a:endParaRPr sz="16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81" name="Google Shape;281;p31"/>
          <p:cNvSpPr txBox="1"/>
          <p:nvPr/>
        </p:nvSpPr>
        <p:spPr>
          <a:xfrm>
            <a:off x="1132125" y="1472425"/>
            <a:ext cx="36900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적극성 평가</a:t>
            </a:r>
            <a:endParaRPr sz="2000" b="1"/>
          </a:p>
        </p:txBody>
      </p:sp>
      <p:sp>
        <p:nvSpPr>
          <p:cNvPr id="282" name="Google Shape;282;p31"/>
          <p:cNvSpPr txBox="1"/>
          <p:nvPr/>
        </p:nvSpPr>
        <p:spPr>
          <a:xfrm>
            <a:off x="4874050" y="1184625"/>
            <a:ext cx="283795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/>
              <a:t>연속적인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/>
              <a:t>학습 및 개선</a:t>
            </a:r>
            <a:endParaRPr sz="2200" b="1" dirty="0"/>
          </a:p>
        </p:txBody>
      </p:sp>
      <p:sp>
        <p:nvSpPr>
          <p:cNvPr id="283" name="Google Shape;283;p31"/>
          <p:cNvSpPr txBox="1"/>
          <p:nvPr/>
        </p:nvSpPr>
        <p:spPr>
          <a:xfrm>
            <a:off x="4874050" y="2200425"/>
            <a:ext cx="4876200" cy="1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시스템은 지속적으로 데이터를 </a:t>
            </a:r>
            <a:endParaRPr sz="16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수집하고 학습하여</a:t>
            </a:r>
            <a:endParaRPr sz="16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평가기준과 피드백의 </a:t>
            </a:r>
            <a:endParaRPr sz="16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정확성을 개선한다</a:t>
            </a:r>
            <a:endParaRPr sz="16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2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2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2"/>
          <p:cNvSpPr txBox="1">
            <a:spLocks noGrp="1"/>
          </p:cNvSpPr>
          <p:nvPr>
            <p:ph type="title"/>
          </p:nvPr>
        </p:nvSpPr>
        <p:spPr>
          <a:xfrm>
            <a:off x="720000" y="285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동작 원리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92" name="Google Shape;292;p32"/>
          <p:cNvSpPr txBox="1"/>
          <p:nvPr/>
        </p:nvSpPr>
        <p:spPr>
          <a:xfrm>
            <a:off x="962175" y="1174725"/>
            <a:ext cx="7301400" cy="3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1. 자연어 처리 (NLP) 기법 활용</a:t>
            </a:r>
            <a:endParaRPr sz="16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이 기능은 사용자의 답변을 분석하기 위해 자연어</a:t>
            </a:r>
            <a:endParaRPr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처리 기술을 사용한다. 특히, 답변이 가지는 내면의 의미를 파악한다</a:t>
            </a:r>
            <a:endParaRPr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2. 적극성 점수 모델링</a:t>
            </a:r>
            <a:endParaRPr sz="16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사용자의 답변을 분석하여 적극성 점수를 계산. 이는 음성</a:t>
            </a:r>
            <a:endParaRPr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데이터 분석, 유사성 분석, 키워드 일치 여부, 문맥적 정확성을 포함한 다양한 요소를 기반으로 한다</a:t>
            </a:r>
            <a:endParaRPr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3. 기계 학습</a:t>
            </a:r>
            <a:endParaRPr sz="16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시간이 지남에 따라 수집되는 데이터를 통해 모델을 지속적으로 학습시켜, </a:t>
            </a:r>
            <a:endParaRPr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판단 기준을 최적화하고 정확도를 개선한다</a:t>
            </a:r>
            <a:endParaRPr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3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3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3"/>
          <p:cNvSpPr txBox="1">
            <a:spLocks noGrp="1"/>
          </p:cNvSpPr>
          <p:nvPr>
            <p:ph type="title"/>
          </p:nvPr>
        </p:nvSpPr>
        <p:spPr>
          <a:xfrm>
            <a:off x="720000" y="285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기능 설계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301" name="Google Shape;3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675" y="1130725"/>
            <a:ext cx="6591276" cy="234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3"/>
          <p:cNvSpPr txBox="1"/>
          <p:nvPr/>
        </p:nvSpPr>
        <p:spPr>
          <a:xfrm>
            <a:off x="2111000" y="3200050"/>
            <a:ext cx="5601000" cy="19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AutoNum type="arabicPeriod"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사용자가 음성데이터를 제공하면 DB 는 이를 저장한다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AutoNum type="arabicPeriod"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서버에서 데이터 분석을 위해 음성데이터를 요청하면 DB 는 음성 데이터를 전달한다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AutoNum type="arabicPeriod"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데이터 분석을 통해 분석된 데이터를 기반으로 </a:t>
            </a:r>
            <a:r>
              <a:rPr lang="en" sz="12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적극성을 판단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한다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303" name="Google Shape;30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7850" y="1130725"/>
            <a:ext cx="1188975" cy="234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4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4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4"/>
          <p:cNvSpPr txBox="1">
            <a:spLocks noGrp="1"/>
          </p:cNvSpPr>
          <p:nvPr>
            <p:ph type="title"/>
          </p:nvPr>
        </p:nvSpPr>
        <p:spPr>
          <a:xfrm>
            <a:off x="720000" y="285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프로세스 1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12" name="Google Shape;312;p34"/>
          <p:cNvSpPr txBox="1"/>
          <p:nvPr/>
        </p:nvSpPr>
        <p:spPr>
          <a:xfrm>
            <a:off x="962175" y="1174725"/>
            <a:ext cx="7301400" cy="3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사용자가 음성으로 답변을 하면 이 음성 데이터는 데이터베이스(DB)에 저장된다</a:t>
            </a:r>
            <a:endParaRPr sz="20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세부 절차</a:t>
            </a:r>
            <a:endParaRPr sz="15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1. 사용자는 앱을 통해 음성 데이터를 입력한다.</a:t>
            </a:r>
            <a:endParaRPr sz="15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2. 시스템은 사용자의 음성 입력을 디지털 데이터로 변환하고, 이를 DB 에 저장한다.</a:t>
            </a:r>
            <a:endParaRPr sz="15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3. 저장된 데이터는 사용자 ID 와 타임스탬프와 함께 관리되어 데이터의 추적과 관리가 용이하게 한다.</a:t>
            </a:r>
            <a:endParaRPr sz="15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5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5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5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5"/>
          <p:cNvSpPr txBox="1">
            <a:spLocks noGrp="1"/>
          </p:cNvSpPr>
          <p:nvPr>
            <p:ph type="title"/>
          </p:nvPr>
        </p:nvSpPr>
        <p:spPr>
          <a:xfrm>
            <a:off x="720000" y="285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프로세스 2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21" name="Google Shape;321;p35"/>
          <p:cNvSpPr txBox="1"/>
          <p:nvPr/>
        </p:nvSpPr>
        <p:spPr>
          <a:xfrm>
            <a:off x="962175" y="1174725"/>
            <a:ext cx="7301400" cy="3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데이터 분석을 위해 서버가 음성 데이터를 DB 로부터 요청하고, DB 는 해당데이터를 서버에 전달한다.</a:t>
            </a:r>
            <a:endParaRPr sz="20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세부 절차</a:t>
            </a:r>
            <a:endParaRPr sz="15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1. 분석을 위한 요청이 서버에 의해 발생하면, DB 는 요청받은 음성 데이터를 검색한다.</a:t>
            </a:r>
            <a:endParaRPr sz="15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2. 검색된 데이터는 분석을 수행할 서버로 안전하게 전송한다.</a:t>
            </a:r>
            <a:endParaRPr sz="15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3. 데이터 전송은 보안된 네트워크를 통해 이루어져야 한다.</a:t>
            </a:r>
            <a:endParaRPr sz="15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vies Recommendation Minitheme by Slidesgo">
  <a:themeElements>
    <a:clrScheme name="Simple Light">
      <a:dk1>
        <a:srgbClr val="181818"/>
      </a:dk1>
      <a:lt1>
        <a:srgbClr val="F8F8F8"/>
      </a:lt1>
      <a:dk2>
        <a:srgbClr val="EBB52B"/>
      </a:dk2>
      <a:lt2>
        <a:srgbClr val="00C3B1"/>
      </a:lt2>
      <a:accent1>
        <a:srgbClr val="3120B6"/>
      </a:accent1>
      <a:accent2>
        <a:srgbClr val="EB24E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818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639</Words>
  <Application>Microsoft Office PowerPoint</Application>
  <PresentationFormat>화면 슬라이드 쇼(16:9)</PresentationFormat>
  <Paragraphs>129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Do Hyeon</vt:lpstr>
      <vt:lpstr>Playfair Display</vt:lpstr>
      <vt:lpstr>Bebas Neue</vt:lpstr>
      <vt:lpstr>Arial</vt:lpstr>
      <vt:lpstr>Darker Grotesque SemiBold</vt:lpstr>
      <vt:lpstr>Arimo</vt:lpstr>
      <vt:lpstr>Movies Recommendation Minitheme by Slidesgo</vt:lpstr>
      <vt:lpstr>10주차 발표자료</vt:lpstr>
      <vt:lpstr>Table of contents</vt:lpstr>
      <vt:lpstr>01</vt:lpstr>
      <vt:lpstr>요구분석 구체화 </vt:lpstr>
      <vt:lpstr>적극성 판단 주요 상세 기능</vt:lpstr>
      <vt:lpstr>동작 원리</vt:lpstr>
      <vt:lpstr>기능 설계</vt:lpstr>
      <vt:lpstr>프로세스 1</vt:lpstr>
      <vt:lpstr>프로세스 2</vt:lpstr>
      <vt:lpstr>프로세스 3</vt:lpstr>
      <vt:lpstr>프로세스 4</vt:lpstr>
      <vt:lpstr>데이터</vt:lpstr>
      <vt:lpstr>발화 생성 주요 상세 기능</vt:lpstr>
      <vt:lpstr>동작 원리</vt:lpstr>
      <vt:lpstr>기능 설계</vt:lpstr>
      <vt:lpstr>UI 설계</vt:lpstr>
      <vt:lpstr>데이터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10주차 발표자료</dc:title>
  <cp:lastModifiedBy>진원 고</cp:lastModifiedBy>
  <cp:revision>1</cp:revision>
  <dcterms:modified xsi:type="dcterms:W3CDTF">2024-05-06T09:44:25Z</dcterms:modified>
</cp:coreProperties>
</file>