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8">
          <p15:clr>
            <a:srgbClr val="A4A3A4"/>
          </p15:clr>
        </p15:guide>
        <p15:guide id="2" orient="horz" pos="4042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913">
          <p15:clr>
            <a:srgbClr val="A4A3A4"/>
          </p15:clr>
        </p15:guide>
        <p15:guide id="6" orient="horz" pos="958">
          <p15:clr>
            <a:srgbClr val="A4A3A4"/>
          </p15:clr>
        </p15:guide>
        <p15:guide id="7" pos="9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97C24C-3ADE-4026-8988-F2F35E20FE10}">
  <a:tblStyle styleId="{F097C24C-3ADE-4026-8988-F2F35E20FE1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D88182-8A61-4ACB-AB30-AAEF2C7B647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309068-E9F4-4A93-B3DE-DB582347FF2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C95EC5-CE88-44B1-A81C-881DE16F0E15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3F83CE-3BEE-4D0E-B517-C07E33296F4C}" styleName="Table_4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8" y="222"/>
      </p:cViewPr>
      <p:guideLst>
        <p:guide pos="68"/>
        <p:guide orient="horz" pos="4042"/>
        <p:guide orient="horz" pos="1253"/>
        <p:guide orient="horz" pos="618"/>
        <p:guide orient="horz" pos="913"/>
        <p:guide orient="horz" pos="958"/>
        <p:guide pos="9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953491"/>
            <a:ext cx="9144000" cy="64008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953491"/>
            <a:ext cx="7772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 sz="2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0" y="2593571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EF402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구역 머리글">
  <p:cSld name="3_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  <a:defRPr sz="24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spcBef>
                <a:spcPts val="0"/>
              </a:spcBef>
              <a:buNone/>
              <a:defRPr sz="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460501"/>
            <a:ext cx="9144000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0825" y="548681"/>
            <a:ext cx="864235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250825" y="1700213"/>
            <a:ext cx="864235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구역 머리글">
  <p:cSld name="4_구역 머리글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D:\08.UNUS\CI\UNUS_LOGO_NEW\기본형-워드마크-(양각-블랙)_투명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0606" y="6553151"/>
            <a:ext cx="640790" cy="2773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" name="Google Shape;31;p4"/>
          <p:cNvGraphicFramePr/>
          <p:nvPr/>
        </p:nvGraphicFramePr>
        <p:xfrm>
          <a:off x="107950" y="1158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{F097C24C-3ADE-4026-8988-F2F35E20FE10}</a:tableStyleId>
              </a:tblPr>
              <a:tblGrid>
                <a:gridCol w="14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Screen Name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25" marR="91425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문서명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OOOUI/UX 시나리오</a:t>
                      </a:r>
                      <a:endParaRPr/>
                    </a:p>
                  </a:txBody>
                  <a:tcPr marL="91425" marR="91425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Screen Path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25" marR="91425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Version</a:t>
                      </a:r>
                      <a:endParaRPr sz="1000" u="none" strike="noStrike" cap="none"/>
                    </a:p>
                  </a:txBody>
                  <a:tcPr marL="91425" marR="91425" marT="45750" marB="4575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0.0</a:t>
                      </a:r>
                      <a:endParaRPr sz="900" u="none" strike="noStrike" cap="none"/>
                    </a:p>
                  </a:txBody>
                  <a:tcPr marL="91425" marR="91425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85384" y="119592"/>
            <a:ext cx="3587749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spcBef>
                <a:spcPts val="0"/>
              </a:spcBef>
              <a:buNone/>
              <a:defRPr sz="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‹#›</a:t>
            </a:fld>
            <a:r>
              <a:rPr lang="en-US"/>
              <a:t> |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8650" y="1064029"/>
            <a:ext cx="7886700" cy="51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 descr="D:\08.UNUS\CI\UNUS_LOGO_NEW\기본형-워드마크-(양각-블랙)_투명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0606" y="6553151"/>
            <a:ext cx="640790" cy="27731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810" y="6634628"/>
            <a:ext cx="423973" cy="1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149678" y="1964376"/>
            <a:ext cx="8844643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상담을 위한 사용자의 답변 적극성 판단 및 발화 생성 서비스</a:t>
            </a:r>
            <a:br>
              <a:rPr lang="en-US" sz="2000">
                <a:latin typeface="Batang"/>
                <a:ea typeface="Batang"/>
                <a:cs typeface="Batang"/>
                <a:sym typeface="Batang"/>
              </a:rPr>
            </a:br>
            <a:r>
              <a:rPr lang="en-US" sz="2000"/>
              <a:t> UI/UX 시나리오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1143000" y="3020147"/>
            <a:ext cx="6858000" cy="4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Ver 1.0</a:t>
            </a:r>
            <a:endParaRPr/>
          </a:p>
        </p:txBody>
      </p:sp>
      <p:graphicFrame>
        <p:nvGraphicFramePr>
          <p:cNvPr id="48" name="Google Shape;48;p6"/>
          <p:cNvGraphicFramePr/>
          <p:nvPr/>
        </p:nvGraphicFramePr>
        <p:xfrm>
          <a:off x="5642994" y="5477545"/>
          <a:ext cx="2989275" cy="731550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9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</a:rPr>
                        <a:t>작성자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원종인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</a:rPr>
                        <a:t>최초 작성일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</a:rPr>
                        <a:t>2024.05.27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</a:rPr>
                        <a:t>수정일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10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회원가입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/>
                        <a:t>모바일 어플리케이션/로그인/회원가입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oogle Shape;135;p15"/>
          <p:cNvGraphicFramePr/>
          <p:nvPr/>
        </p:nvGraphicFramePr>
        <p:xfrm>
          <a:off x="7200900" y="745980"/>
          <a:ext cx="1692275" cy="1769995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아이디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비밀번호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이름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생년월일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휴대폰 번호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 번호로 인증 요청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입력 시 회원가입 요청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뒤로 가기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246" y="683418"/>
            <a:ext cx="2693992" cy="59013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7" name="Google Shape;137;p15"/>
          <p:cNvSpPr/>
          <p:nvPr/>
        </p:nvSpPr>
        <p:spPr>
          <a:xfrm>
            <a:off x="2536128" y="225003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536128" y="290223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536128" y="355443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493724" y="4206625"/>
            <a:ext cx="2961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536128" y="49400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362203" y="46862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730003" y="601821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2381453" y="78281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11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50" name="Google Shape;150;p16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메인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/>
                        <a:t>모바일 어플리케이션/로그인/메인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16"/>
          <p:cNvGraphicFramePr/>
          <p:nvPr/>
        </p:nvGraphicFramePr>
        <p:xfrm>
          <a:off x="7200900" y="745980"/>
          <a:ext cx="1692275" cy="1770000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STT 모드 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채팅 모드 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과거내역 일람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9258" y="745980"/>
            <a:ext cx="2629491" cy="58170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" name="Google Shape;153;p16"/>
          <p:cNvSpPr/>
          <p:nvPr/>
        </p:nvSpPr>
        <p:spPr>
          <a:xfrm>
            <a:off x="2706078" y="363466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964053" y="363466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367828" y="50532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12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텍스트 대화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/>
                        <a:t>모바일 어플리케이션/로그인/메인/텍스트 대화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Google Shape;162;p17"/>
          <p:cNvGraphicFramePr/>
          <p:nvPr/>
        </p:nvGraphicFramePr>
        <p:xfrm>
          <a:off x="7200900" y="745980"/>
          <a:ext cx="1692275" cy="1891915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뒤로 가기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대화 텍스트 형식으로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확인하여 전송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현재까지 작성된 대화 내용 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3776" y="745980"/>
            <a:ext cx="2622599" cy="57998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17"/>
          <p:cNvSpPr/>
          <p:nvPr/>
        </p:nvSpPr>
        <p:spPr>
          <a:xfrm>
            <a:off x="2409978" y="8541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363028" y="62132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333328" y="625153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2840353" y="438136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13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음성 대화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/>
                        <a:t>모바일 어플리케이션/로그인/메인/음성 대화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" name="Google Shape;174;p18"/>
          <p:cNvGraphicFramePr/>
          <p:nvPr/>
        </p:nvGraphicFramePr>
        <p:xfrm>
          <a:off x="7200900" y="745980"/>
          <a:ext cx="1692275" cy="1891915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뒤로 가기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사용자 음성 인식시 점등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현재까지 작성된 대화 내용 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6897" y="745979"/>
            <a:ext cx="2665215" cy="58571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18"/>
          <p:cNvSpPr/>
          <p:nvPr/>
        </p:nvSpPr>
        <p:spPr>
          <a:xfrm>
            <a:off x="2510628" y="8541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012603" y="595833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934428" y="444993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14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대화 기록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/>
                        <a:t>모바일 어플리케이션/로그인/메인/대화 기록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Google Shape;185;p19"/>
          <p:cNvGraphicFramePr/>
          <p:nvPr/>
        </p:nvGraphicFramePr>
        <p:xfrm>
          <a:off x="7200900" y="745980"/>
          <a:ext cx="1692275" cy="1891915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뒤로 가기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과거 대화내역이 일자별로 구분된 내용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676" y="745980"/>
            <a:ext cx="2627436" cy="58332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p19"/>
          <p:cNvSpPr/>
          <p:nvPr/>
        </p:nvSpPr>
        <p:spPr>
          <a:xfrm>
            <a:off x="2649878" y="854186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2903678" y="186226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개정 이력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2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55" name="Google Shape;55;p7"/>
          <p:cNvGraphicFramePr/>
          <p:nvPr/>
        </p:nvGraphicFramePr>
        <p:xfrm>
          <a:off x="457200" y="981075"/>
          <a:ext cx="8229600" cy="3142675"/>
        </p:xfrm>
        <a:graphic>
          <a:graphicData uri="http://schemas.openxmlformats.org/drawingml/2006/table">
            <a:tbl>
              <a:tblPr>
                <a:noFill/>
                <a:tableStyleId>{F8309068-E9F4-4A93-B3DE-DB582347FF24}</a:tableStyleId>
              </a:tblPr>
              <a:tblGrid>
                <a:gridCol w="5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내용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2024-05-27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화면 기획서 최초 작성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원종인</a:t>
                      </a:r>
                      <a:endParaRPr/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54000" marT="18000" marB="18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75" marR="8275" marT="82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웹 통합관리도구 메뉴 구성도(Menu Tree)</a:t>
            </a: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3</a:t>
            </a:fld>
            <a:r>
              <a:rPr lang="en-US"/>
              <a:t> |</a:t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1499" y="620486"/>
            <a:ext cx="5661001" cy="5904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모바일 어플리케이션 메뉴 구성도(Menu Tree)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4</a:t>
            </a:fld>
            <a:r>
              <a:rPr lang="en-US"/>
              <a:t> |</a:t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4462" y="587489"/>
            <a:ext cx="5235076" cy="591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07504" y="44624"/>
            <a:ext cx="7710395" cy="4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en-US"/>
              <a:t>User 관리 정책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5</a:t>
            </a:fld>
            <a:r>
              <a:rPr lang="en-US"/>
              <a:t> |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250825" y="548681"/>
            <a:ext cx="864235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사용자 Vs 관리자 권한</a:t>
            </a:r>
            <a:endParaRPr/>
          </a:p>
        </p:txBody>
      </p:sp>
      <p:graphicFrame>
        <p:nvGraphicFramePr>
          <p:cNvPr id="77" name="Google Shape;77;p10"/>
          <p:cNvGraphicFramePr/>
          <p:nvPr/>
        </p:nvGraphicFramePr>
        <p:xfrm>
          <a:off x="323528" y="1449388"/>
          <a:ext cx="8496950" cy="3428000"/>
        </p:xfrm>
        <a:graphic>
          <a:graphicData uri="http://schemas.openxmlformats.org/drawingml/2006/table">
            <a:tbl>
              <a:tblPr firstRow="1" bandRow="1">
                <a:noFill/>
                <a:tableStyleId>{B9C95EC5-CE88-44B1-A81C-881DE16F0E15}</a:tableStyleId>
              </a:tblPr>
              <a:tblGrid>
                <a:gridCol w="109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정의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권한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 대화 모델을 이용한 음성, 텍스트 대화가 가능함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개인 대화 열람 기능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▪"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본인 정보 수정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권한이 모바일 어플리케이션에 한정</a:t>
                      </a:r>
                      <a:endParaRPr sz="12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사용자 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수정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및 권한 설정이 가능함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서버 상태 및 DB 상태 열람이 가능함</a:t>
                      </a:r>
                      <a:endParaRPr sz="14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</a:t>
                      </a: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수정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대화 </a:t>
                      </a: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모니터링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/>
                        <a:t>현재 사용 유저 모니터링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▪"/>
                      </a:pPr>
                      <a:r>
                        <a:rPr lang="en-US"/>
                        <a:t>DB 모니터링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권한이 컴퓨터 웹에 한정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6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83" name="Google Shape;83;p11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관리자 로그인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웹 통합관리도구/관리자 로그인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Google Shape;84;p11"/>
          <p:cNvGraphicFramePr/>
          <p:nvPr/>
        </p:nvGraphicFramePr>
        <p:xfrm>
          <a:off x="7200900" y="745980"/>
          <a:ext cx="1692275" cy="1891915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인가된 계정으로만 접근 가능하도록 보안정책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아이디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비밀번호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3" y="745980"/>
            <a:ext cx="6883402" cy="52119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" name="Google Shape;86;p11"/>
          <p:cNvSpPr/>
          <p:nvPr/>
        </p:nvSpPr>
        <p:spPr>
          <a:xfrm>
            <a:off x="6004478" y="330209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503078" y="322504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503078" y="3864961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7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94" name="Google Shape;94;p12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메인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웹 통합관리도구/메인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Google Shape;95;p12"/>
          <p:cNvGraphicFramePr/>
          <p:nvPr/>
        </p:nvGraphicFramePr>
        <p:xfrm>
          <a:off x="7200900" y="745980"/>
          <a:ext cx="1692275" cy="1773140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최초 접속시 디폴트 메뉴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통합DB 모니터링 표시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(좌측 정보는 CPU,메모리 및 네트워크 상태</a:t>
                      </a:r>
                      <a:r>
                        <a:rPr lang="en-US" sz="800"/>
                        <a:t>를 표시,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/>
                        <a:t>아래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에는 해당값의 그래프를 표시)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현재 사용 유저 모니터링(현재 해당 어플리케이션에 접속해있는 유저의 정보를 표시)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현재 접속한 관리자 정보 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3" y="745980"/>
            <a:ext cx="6831017" cy="52547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2"/>
          <p:cNvSpPr/>
          <p:nvPr/>
        </p:nvSpPr>
        <p:spPr>
          <a:xfrm>
            <a:off x="2551803" y="16435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1371603" y="21371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445116" y="173534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3416878" y="10728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318C8D-578E-EEB8-3B6C-25CBE7454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86" y="1072874"/>
            <a:ext cx="851140" cy="363893"/>
          </a:xfrm>
          <a:prstGeom prst="rect">
            <a:avLst/>
          </a:prstGeom>
        </p:spPr>
      </p:pic>
      <p:sp>
        <p:nvSpPr>
          <p:cNvPr id="101" name="Google Shape;101;p12"/>
          <p:cNvSpPr/>
          <p:nvPr/>
        </p:nvSpPr>
        <p:spPr>
          <a:xfrm>
            <a:off x="5871526" y="958123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8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07" name="Google Shape;107;p13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DB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웹 통합관리도구/DB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Google Shape;108;p13"/>
          <p:cNvGraphicFramePr/>
          <p:nvPr/>
        </p:nvGraphicFramePr>
        <p:xfrm>
          <a:off x="7200900" y="745980"/>
          <a:ext cx="1692275" cy="2135745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클릭시 DB페이지로 전환 메뉴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DB에 저장된 유저 정보 리스트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해당 컨테이너 클릭시 우측에 세부적인 유저 정보 출력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세부적인 유저 정보 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클릭 시 해당 유저 데이터 삭제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유저 정보 수정 가능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3" y="745980"/>
            <a:ext cx="6831015" cy="51903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3"/>
          <p:cNvSpPr/>
          <p:nvPr/>
        </p:nvSpPr>
        <p:spPr>
          <a:xfrm>
            <a:off x="1517528" y="23840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2149353" y="16435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2149353" y="20771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217853" y="156502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6358653" y="156502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4217853" y="198914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4217839" y="6579246"/>
            <a:ext cx="70832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</a:t>
            </a:r>
            <a:fld id="{00000000-1234-1234-1234-123412341234}" type="slidenum">
              <a:rPr lang="en-US"/>
              <a:t>9</a:t>
            </a:fld>
            <a:r>
              <a:rPr lang="en-US"/>
              <a:t> |</a:t>
            </a:r>
            <a:endParaRPr/>
          </a:p>
        </p:txBody>
      </p:sp>
      <p:graphicFrame>
        <p:nvGraphicFramePr>
          <p:cNvPr id="121" name="Google Shape;121;p14"/>
          <p:cNvGraphicFramePr/>
          <p:nvPr/>
        </p:nvGraphicFramePr>
        <p:xfrm>
          <a:off x="250823" y="24754"/>
          <a:ext cx="8642375" cy="563900"/>
        </p:xfrm>
        <a:graphic>
          <a:graphicData uri="http://schemas.openxmlformats.org/drawingml/2006/table">
            <a:tbl>
              <a:tblPr firstRow="1" bandRow="1">
                <a:noFill/>
                <a:tableStyleId>{823F83CE-3BEE-4D0E-B517-C07E33296F4C}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/>
                        <a:t>로그인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상담을 위한 사용자의 답변 적극성 판단 및 발화 생성 서비스</a:t>
                      </a: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 </a:t>
                      </a:r>
                      <a:r>
                        <a:rPr lang="en-US" sz="800" u="none" strike="noStrike" cap="none"/>
                        <a:t>UI/UX 시나리오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Path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strike="noStrike" cap="none"/>
                        <a:t>모바일 어플리케이션/로그인 페이지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Version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/>
                        <a:t>1.0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Google Shape;122;p14"/>
          <p:cNvGraphicFramePr/>
          <p:nvPr/>
        </p:nvGraphicFramePr>
        <p:xfrm>
          <a:off x="7200900" y="745980"/>
          <a:ext cx="1692275" cy="2013830"/>
        </p:xfrm>
        <a:graphic>
          <a:graphicData uri="http://schemas.openxmlformats.org/drawingml/2006/table">
            <a:tbl>
              <a:tblPr firstRow="1" bandRow="1">
                <a:noFill/>
                <a:tableStyleId>{1CD88182-8A61-4ACB-AB30-AAEF2C7B6471}</a:tableStyleId>
              </a:tblPr>
              <a:tblGrid>
                <a:gridCol w="2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lt1"/>
                          </a:solidFill>
                        </a:rPr>
                        <a:t>    Description</a:t>
                      </a:r>
                      <a:endParaRPr sz="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이메일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비밀번호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*표 표시되는 비밀번호 정자로 표시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존재하는 계정으로만 접근 가능하도록 보안정책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sz="800"/>
                        <a:t>계정이 없을 경우 회원가입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745980"/>
            <a:ext cx="2662237" cy="58309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14"/>
          <p:cNvSpPr/>
          <p:nvPr/>
        </p:nvSpPr>
        <p:spPr>
          <a:xfrm>
            <a:off x="2500303" y="288434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2566278" y="330209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445116" y="3302099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2566278" y="40150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3353053" y="4907474"/>
            <a:ext cx="253800" cy="253800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8DDF62-0A27-C8D9-3EFD-732A26D9DB5A}"/>
              </a:ext>
            </a:extLst>
          </p:cNvPr>
          <p:cNvSpPr/>
          <p:nvPr/>
        </p:nvSpPr>
        <p:spPr>
          <a:xfrm>
            <a:off x="4521994" y="3711178"/>
            <a:ext cx="535781" cy="1821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화면 슬라이드 쇼(4:3)</PresentationFormat>
  <Paragraphs>281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Symbols</vt:lpstr>
      <vt:lpstr>맑은 고딕</vt:lpstr>
      <vt:lpstr>바탕</vt:lpstr>
      <vt:lpstr>Arial</vt:lpstr>
      <vt:lpstr>Office 테마</vt:lpstr>
      <vt:lpstr>상담을 위한 사용자의 답변 적극성 판단 및 발화 생성 서비스  UI/UX 시나리오</vt:lpstr>
      <vt:lpstr>개정 이력</vt:lpstr>
      <vt:lpstr>웹 통합관리도구 메뉴 구성도(Menu Tree)</vt:lpstr>
      <vt:lpstr>모바일 어플리케이션 메뉴 구성도(Menu Tree)</vt:lpstr>
      <vt:lpstr>User 관리 정책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종인 원</cp:lastModifiedBy>
  <cp:revision>1</cp:revision>
  <dcterms:modified xsi:type="dcterms:W3CDTF">2024-06-01T10:04:59Z</dcterms:modified>
</cp:coreProperties>
</file>