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layfair Display"/>
      <p:regular r:id="rId24"/>
      <p:bold r:id="rId25"/>
      <p:italic r:id="rId26"/>
      <p:boldItalic r:id="rId27"/>
    </p:embeddedFont>
    <p:embeddedFont>
      <p:font typeface="Arimo"/>
      <p:regular r:id="rId28"/>
      <p:bold r:id="rId29"/>
      <p:italic r:id="rId30"/>
      <p:boldItalic r:id="rId31"/>
    </p:embeddedFont>
    <p:embeddedFont>
      <p:font typeface="Do Hyeon"/>
      <p:regular r:id="rId32"/>
    </p:embeddedFont>
    <p:embeddedFont>
      <p:font typeface="Bebas Neue"/>
      <p:regular r:id="rId33"/>
    </p:embeddedFont>
    <p:embeddedFont>
      <p:font typeface="DM Serif Display"/>
      <p:regular r:id="rId34"/>
      <p: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Arimo-regular.fntdata"/><Relationship Id="rId27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m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mo-boldItalic.fntdata"/><Relationship Id="rId30" Type="http://schemas.openxmlformats.org/officeDocument/2006/relationships/font" Target="fonts/Arimo-italic.fntdata"/><Relationship Id="rId11" Type="http://schemas.openxmlformats.org/officeDocument/2006/relationships/slide" Target="slides/slide6.xml"/><Relationship Id="rId33" Type="http://schemas.openxmlformats.org/officeDocument/2006/relationships/font" Target="fonts/BebasNeue-regular.fntdata"/><Relationship Id="rId10" Type="http://schemas.openxmlformats.org/officeDocument/2006/relationships/slide" Target="slides/slide5.xml"/><Relationship Id="rId32" Type="http://schemas.openxmlformats.org/officeDocument/2006/relationships/font" Target="fonts/DoHyeon-regular.fntdata"/><Relationship Id="rId13" Type="http://schemas.openxmlformats.org/officeDocument/2006/relationships/slide" Target="slides/slide8.xml"/><Relationship Id="rId35" Type="http://schemas.openxmlformats.org/officeDocument/2006/relationships/font" Target="fonts/DMSerifDisplay-italic.fntdata"/><Relationship Id="rId12" Type="http://schemas.openxmlformats.org/officeDocument/2006/relationships/slide" Target="slides/slide7.xml"/><Relationship Id="rId34" Type="http://schemas.openxmlformats.org/officeDocument/2006/relationships/font" Target="fonts/DMSerifDisplay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d3401e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d3401e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4a533ecb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e4a533ecb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4a533ecb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e4a533ecb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4a533ec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e4a533ec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e4db28f1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e4db28f1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e4db28f1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e4db28f1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e4db28f1e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e4db28f1e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e4db28f1e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e4db28f1e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e4db28f1e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e4db28f1e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e4db28f1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e4db28f1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1d838b6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1d838b6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34f9c9cb7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34f9c9cb7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4a533ecb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e4a533ecb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e4a533ecb1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e4a533ecb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4a533ecb1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e4a533ecb1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4a533ec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e4a533ec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4a533ecb1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e4a533ecb1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25461dd8d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e25461dd8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7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088400"/>
            <a:ext cx="5118000" cy="22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89523" y="3418115"/>
            <a:ext cx="3902700" cy="39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6044825" y="820750"/>
            <a:ext cx="2224200" cy="33342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33125" y="3754191"/>
            <a:ext cx="3213824" cy="338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25" y="-1763325"/>
            <a:ext cx="2921876" cy="307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hasCustomPrompt="1" type="title"/>
          </p:nvPr>
        </p:nvSpPr>
        <p:spPr>
          <a:xfrm>
            <a:off x="2263750" y="539500"/>
            <a:ext cx="4616400" cy="11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2263750" y="1661500"/>
            <a:ext cx="4616400" cy="37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p11"/>
          <p:cNvSpPr/>
          <p:nvPr>
            <p:ph idx="2" type="pic"/>
          </p:nvPr>
        </p:nvSpPr>
        <p:spPr>
          <a:xfrm>
            <a:off x="2309200" y="2361550"/>
            <a:ext cx="4525500" cy="2156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89" name="Google Shape;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06375" y="2112325"/>
            <a:ext cx="2815201" cy="29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450" y="1952850"/>
            <a:ext cx="2815201" cy="29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910261" y="41191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2" type="subTitle"/>
          </p:nvPr>
        </p:nvSpPr>
        <p:spPr>
          <a:xfrm>
            <a:off x="1910205" y="31169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3" type="subTitle"/>
          </p:nvPr>
        </p:nvSpPr>
        <p:spPr>
          <a:xfrm>
            <a:off x="1910161" y="21147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4" type="title"/>
          </p:nvPr>
        </p:nvSpPr>
        <p:spPr>
          <a:xfrm>
            <a:off x="933962" y="1783031"/>
            <a:ext cx="733500" cy="73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5" type="title"/>
          </p:nvPr>
        </p:nvSpPr>
        <p:spPr>
          <a:xfrm>
            <a:off x="935000" y="3797123"/>
            <a:ext cx="731400" cy="73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hasCustomPrompt="1" idx="6" type="title"/>
          </p:nvPr>
        </p:nvSpPr>
        <p:spPr>
          <a:xfrm>
            <a:off x="935188" y="2797039"/>
            <a:ext cx="731400" cy="73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7" type="subTitle"/>
          </p:nvPr>
        </p:nvSpPr>
        <p:spPr>
          <a:xfrm>
            <a:off x="1910163" y="37486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8" type="subTitle"/>
          </p:nvPr>
        </p:nvSpPr>
        <p:spPr>
          <a:xfrm>
            <a:off x="1910063" y="17442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9" type="subTitle"/>
          </p:nvPr>
        </p:nvSpPr>
        <p:spPr>
          <a:xfrm>
            <a:off x="1910107" y="27464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3"/>
          <p:cNvSpPr/>
          <p:nvPr>
            <p:ph idx="13" type="pic"/>
          </p:nvPr>
        </p:nvSpPr>
        <p:spPr>
          <a:xfrm>
            <a:off x="5418988" y="1651950"/>
            <a:ext cx="2583900" cy="28170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9925" y="-1295650"/>
            <a:ext cx="2588800" cy="272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07" name="Google Shape;10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57025" y="3807200"/>
            <a:ext cx="2323823" cy="244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574" y="-977437"/>
            <a:ext cx="2323825" cy="2446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/>
          <p:nvPr/>
        </p:nvSpPr>
        <p:spPr>
          <a:xfrm>
            <a:off x="166682" y="63566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319623" y="27016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467676" y="7902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8430782" y="447796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486699" y="4730050"/>
            <a:ext cx="192600" cy="192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731776" y="46325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97575" y="3726800"/>
            <a:ext cx="2450747" cy="258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904" y="-1263875"/>
            <a:ext cx="2450747" cy="258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194407" y="466071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347348" y="42952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495401" y="481528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8498257" y="7569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8651199" y="53949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8725301" y="8799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5425" y="-1541150"/>
            <a:ext cx="2298048" cy="24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605" y="4053675"/>
            <a:ext cx="2298048" cy="24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720000" y="4409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967800" y="3245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8156000" y="4864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2425" y="4206500"/>
            <a:ext cx="2379148" cy="25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42449" y="1319375"/>
            <a:ext cx="2379148" cy="25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8030398" y="2307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872949" y="320516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4707050" y="2394775"/>
            <a:ext cx="35772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48225" y="1474238"/>
            <a:ext cx="2922888" cy="30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661" y="-698125"/>
            <a:ext cx="2922888" cy="30771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432900" y="4601854"/>
            <a:ext cx="172800" cy="172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52130" y="4774792"/>
            <a:ext cx="137100" cy="13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720000" y="1381075"/>
            <a:ext cx="77040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pic>
        <p:nvPicPr>
          <p:cNvPr id="148" name="Google Shape;14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113" y="-1729900"/>
            <a:ext cx="2609866" cy="27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509" y="1197937"/>
            <a:ext cx="2609866" cy="274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720000" y="1381075"/>
            <a:ext cx="7704000" cy="32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pic>
        <p:nvPicPr>
          <p:cNvPr id="153" name="Google Shape;15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90575" y="3825075"/>
            <a:ext cx="2464680" cy="25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846" y="1274362"/>
            <a:ext cx="2464680" cy="25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74400" y="2596825"/>
            <a:ext cx="31071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993825" y="1390425"/>
            <a:ext cx="1268400" cy="126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074400" y="3457630"/>
            <a:ext cx="3107100" cy="55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>
            <p:ph idx="3" type="pic"/>
          </p:nvPr>
        </p:nvSpPr>
        <p:spPr>
          <a:xfrm>
            <a:off x="854867" y="1290461"/>
            <a:ext cx="3578100" cy="256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54367" y="3382675"/>
            <a:ext cx="3074366" cy="323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48" y="-2096325"/>
            <a:ext cx="3074366" cy="323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8300950" y="276425"/>
            <a:ext cx="294600" cy="294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599726" y="46016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4800" y="-2967476"/>
            <a:ext cx="4321101" cy="45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4584449" y="1632397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2" type="subTitle"/>
          </p:nvPr>
        </p:nvSpPr>
        <p:spPr>
          <a:xfrm>
            <a:off x="4584425" y="2780188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3" type="subTitle"/>
          </p:nvPr>
        </p:nvSpPr>
        <p:spPr>
          <a:xfrm>
            <a:off x="4584425" y="3929829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4" type="subTitle"/>
          </p:nvPr>
        </p:nvSpPr>
        <p:spPr>
          <a:xfrm>
            <a:off x="4584440" y="1260075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5" type="subTitle"/>
          </p:nvPr>
        </p:nvSpPr>
        <p:spPr>
          <a:xfrm>
            <a:off x="4584426" y="3557507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idx="6" type="subTitle"/>
          </p:nvPr>
        </p:nvSpPr>
        <p:spPr>
          <a:xfrm>
            <a:off x="4584433" y="2408791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21"/>
          <p:cNvSpPr/>
          <p:nvPr>
            <p:ph idx="7" type="pic"/>
          </p:nvPr>
        </p:nvSpPr>
        <p:spPr>
          <a:xfrm>
            <a:off x="1071064" y="1368181"/>
            <a:ext cx="2703900" cy="29859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74200" y="3732075"/>
            <a:ext cx="3330775" cy="350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288031" y="188474"/>
            <a:ext cx="254400" cy="254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542426" y="395113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7992725" y="4704375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1" type="subTitle"/>
          </p:nvPr>
        </p:nvSpPr>
        <p:spPr>
          <a:xfrm>
            <a:off x="719975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2" type="subTitle"/>
          </p:nvPr>
        </p:nvSpPr>
        <p:spPr>
          <a:xfrm>
            <a:off x="3419246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3" type="subTitle"/>
          </p:nvPr>
        </p:nvSpPr>
        <p:spPr>
          <a:xfrm>
            <a:off x="719975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4" type="subTitle"/>
          </p:nvPr>
        </p:nvSpPr>
        <p:spPr>
          <a:xfrm>
            <a:off x="3419246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5" type="subTitle"/>
          </p:nvPr>
        </p:nvSpPr>
        <p:spPr>
          <a:xfrm>
            <a:off x="6118524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6" type="subTitle"/>
          </p:nvPr>
        </p:nvSpPr>
        <p:spPr>
          <a:xfrm>
            <a:off x="6118524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7" type="subTitle"/>
          </p:nvPr>
        </p:nvSpPr>
        <p:spPr>
          <a:xfrm>
            <a:off x="719975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8" type="subTitle"/>
          </p:nvPr>
        </p:nvSpPr>
        <p:spPr>
          <a:xfrm>
            <a:off x="3419248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9" type="subTitle"/>
          </p:nvPr>
        </p:nvSpPr>
        <p:spPr>
          <a:xfrm>
            <a:off x="6118520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13" type="subTitle"/>
          </p:nvPr>
        </p:nvSpPr>
        <p:spPr>
          <a:xfrm>
            <a:off x="719975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4" type="subTitle"/>
          </p:nvPr>
        </p:nvSpPr>
        <p:spPr>
          <a:xfrm>
            <a:off x="3419250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15" type="subTitle"/>
          </p:nvPr>
        </p:nvSpPr>
        <p:spPr>
          <a:xfrm>
            <a:off x="6118525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83" name="Google Shape;18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0775" y="3995138"/>
            <a:ext cx="2305499" cy="2427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7300" y="-1236050"/>
            <a:ext cx="2305499" cy="2427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0375" y="3468750"/>
            <a:ext cx="3194200" cy="336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>
            <p:ph hasCustomPrompt="1" type="title"/>
          </p:nvPr>
        </p:nvSpPr>
        <p:spPr>
          <a:xfrm>
            <a:off x="3977872" y="1035475"/>
            <a:ext cx="4452900" cy="9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" name="Google Shape;188;p23"/>
          <p:cNvSpPr txBox="1"/>
          <p:nvPr>
            <p:ph idx="1" type="subTitle"/>
          </p:nvPr>
        </p:nvSpPr>
        <p:spPr>
          <a:xfrm>
            <a:off x="3977850" y="2034900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hasCustomPrompt="1" idx="2" type="title"/>
          </p:nvPr>
        </p:nvSpPr>
        <p:spPr>
          <a:xfrm>
            <a:off x="3977872" y="2862212"/>
            <a:ext cx="4452900" cy="9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0" name="Google Shape;190;p23"/>
          <p:cNvSpPr txBox="1"/>
          <p:nvPr>
            <p:ph idx="3" type="subTitle"/>
          </p:nvPr>
        </p:nvSpPr>
        <p:spPr>
          <a:xfrm>
            <a:off x="3977850" y="3861812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/>
          <p:nvPr>
            <p:ph idx="4" type="pic"/>
          </p:nvPr>
        </p:nvSpPr>
        <p:spPr>
          <a:xfrm>
            <a:off x="1012975" y="886400"/>
            <a:ext cx="2405700" cy="34290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7750" y="987050"/>
            <a:ext cx="2902450" cy="30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825" y="-2033325"/>
            <a:ext cx="3251750" cy="342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/>
          <p:nvPr/>
        </p:nvSpPr>
        <p:spPr>
          <a:xfrm>
            <a:off x="8430782" y="478220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8583724" y="456474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8657826" y="490520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7000" y="3787350"/>
            <a:ext cx="2495000" cy="26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523" y="-1272825"/>
            <a:ext cx="2687626" cy="28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type="title"/>
          </p:nvPr>
        </p:nvSpPr>
        <p:spPr>
          <a:xfrm>
            <a:off x="841823" y="579113"/>
            <a:ext cx="3601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1" type="subTitle"/>
          </p:nvPr>
        </p:nvSpPr>
        <p:spPr>
          <a:xfrm>
            <a:off x="841925" y="1681425"/>
            <a:ext cx="3601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/>
        </p:nvSpPr>
        <p:spPr>
          <a:xfrm>
            <a:off x="713225" y="3320450"/>
            <a:ext cx="3858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3" name="Google Shape;203;p24"/>
          <p:cNvSpPr/>
          <p:nvPr>
            <p:ph idx="2" type="pic"/>
          </p:nvPr>
        </p:nvSpPr>
        <p:spPr>
          <a:xfrm>
            <a:off x="5107001" y="676391"/>
            <a:ext cx="3070200" cy="38001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43526" y="3145375"/>
            <a:ext cx="3718075" cy="391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400" y="-107475"/>
            <a:ext cx="3095175" cy="32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288024" y="18847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595414" y="43816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428999" y="58860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8548199" y="333172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8855589" y="358141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8689174" y="373185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 flipH="1">
            <a:off x="2664376" y="4604000"/>
            <a:ext cx="5752800" cy="121500"/>
          </a:xfrm>
          <a:prstGeom prst="rect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6700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 flipH="1">
            <a:off x="713225" y="4609100"/>
            <a:ext cx="1951200" cy="11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8430774" y="286788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8738164" y="536478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8571749" y="686913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287924" y="231902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95314" y="256871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28899" y="271915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13849" y="-1102475"/>
            <a:ext cx="3377499" cy="355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805" y="3339025"/>
            <a:ext cx="3377496" cy="3555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6"/>
          <p:cNvCxnSpPr/>
          <p:nvPr/>
        </p:nvCxnSpPr>
        <p:spPr>
          <a:xfrm>
            <a:off x="713225" y="4603997"/>
            <a:ext cx="390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152475"/>
            <a:ext cx="7704000" cy="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41827" y="3630025"/>
            <a:ext cx="3103953" cy="32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420" y="-1604400"/>
            <a:ext cx="3103952" cy="32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56923" y="3715875"/>
            <a:ext cx="2797825" cy="29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502" y="-1475725"/>
            <a:ext cx="2797825" cy="29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718863" y="1300300"/>
            <a:ext cx="3228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718863" y="1652481"/>
            <a:ext cx="3228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718869" y="3162956"/>
            <a:ext cx="3228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>
            <p:ph idx="5" type="pic"/>
          </p:nvPr>
        </p:nvSpPr>
        <p:spPr>
          <a:xfrm>
            <a:off x="4440225" y="1358625"/>
            <a:ext cx="3859200" cy="2836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"/>
          <p:cNvSpPr/>
          <p:nvPr/>
        </p:nvSpPr>
        <p:spPr>
          <a:xfrm>
            <a:off x="341007" y="5222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493948" y="156750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642001" y="676825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633400" y="1235675"/>
            <a:ext cx="297300" cy="297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8792450" y="1017725"/>
            <a:ext cx="120600" cy="120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588100" y="1138325"/>
            <a:ext cx="120600" cy="120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8627" y="-1383826"/>
            <a:ext cx="2961699" cy="311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39827" y="3581850"/>
            <a:ext cx="3063725" cy="32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213074" y="878441"/>
            <a:ext cx="114000" cy="114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54892" y="539499"/>
            <a:ext cx="365100" cy="365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492178" y="1021783"/>
            <a:ext cx="90300" cy="90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8424007" y="7569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8576949" y="53949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651051" y="8799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1575" y="1651450"/>
            <a:ext cx="2276900" cy="23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16650" y="-1377625"/>
            <a:ext cx="2814350" cy="29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6450" y="1754975"/>
            <a:ext cx="4303800" cy="20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7"/>
          <p:cNvSpPr/>
          <p:nvPr>
            <p:ph idx="2" type="pic"/>
          </p:nvPr>
        </p:nvSpPr>
        <p:spPr>
          <a:xfrm>
            <a:off x="5649084" y="1394544"/>
            <a:ext cx="2579700" cy="29109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7"/>
          <p:cNvSpPr/>
          <p:nvPr/>
        </p:nvSpPr>
        <p:spPr>
          <a:xfrm>
            <a:off x="614675" y="4409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377675" y="4864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8310448" y="684787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8458501" y="1204863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1492075" y="660975"/>
            <a:ext cx="6159900" cy="125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5" name="Google Shape;65;p8"/>
          <p:cNvSpPr/>
          <p:nvPr>
            <p:ph idx="2" type="pic"/>
          </p:nvPr>
        </p:nvSpPr>
        <p:spPr>
          <a:xfrm>
            <a:off x="1738750" y="1985390"/>
            <a:ext cx="5666400" cy="2194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66" name="Google Shape;6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75351" y="3293425"/>
            <a:ext cx="3415301" cy="35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799" y="-2042800"/>
            <a:ext cx="3415301" cy="35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>
            <a:off x="8310448" y="226296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8458501" y="27830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513907" y="537976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666849" y="320516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8027" y="3526650"/>
            <a:ext cx="2533396" cy="266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b="4570" l="4570" r="4570" t="4570"/>
          <a:stretch/>
        </p:blipFill>
        <p:spPr>
          <a:xfrm>
            <a:off x="-1125250" y="-1002498"/>
            <a:ext cx="2716675" cy="28600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720075" y="1563261"/>
            <a:ext cx="37203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2" type="subTitle"/>
          </p:nvPr>
        </p:nvSpPr>
        <p:spPr>
          <a:xfrm>
            <a:off x="4703914" y="1563261"/>
            <a:ext cx="37203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/>
        </p:nvSpPr>
        <p:spPr>
          <a:xfrm>
            <a:off x="8273923" y="320250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713225" y="3910025"/>
            <a:ext cx="7717500" cy="6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81" name="Google Shape;8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9775" y="-1954175"/>
            <a:ext cx="3424462" cy="36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>
            <a:off x="8310448" y="537987"/>
            <a:ext cx="393600" cy="3936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8458501" y="1058063"/>
            <a:ext cx="97500" cy="975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477174" y="796990"/>
            <a:ext cx="145500" cy="1455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7.png"/><Relationship Id="rId4" Type="http://schemas.openxmlformats.org/officeDocument/2006/relationships/image" Target="../media/image5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9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3.png"/><Relationship Id="rId4" Type="http://schemas.openxmlformats.org/officeDocument/2006/relationships/image" Target="../media/image41.png"/><Relationship Id="rId5" Type="http://schemas.openxmlformats.org/officeDocument/2006/relationships/image" Target="../media/image49.png"/><Relationship Id="rId6" Type="http://schemas.openxmlformats.org/officeDocument/2006/relationships/image" Target="../media/image5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idx="1" type="subTitle"/>
          </p:nvPr>
        </p:nvSpPr>
        <p:spPr>
          <a:xfrm>
            <a:off x="715725" y="3574650"/>
            <a:ext cx="41628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2018110234 원종인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2017112108 고진원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30" name="Google Shape;230;p27"/>
          <p:cNvCxnSpPr/>
          <p:nvPr/>
        </p:nvCxnSpPr>
        <p:spPr>
          <a:xfrm>
            <a:off x="713225" y="3374097"/>
            <a:ext cx="390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1" name="Google Shape;231;p27"/>
          <p:cNvSpPr txBox="1"/>
          <p:nvPr>
            <p:ph type="ctrTitle"/>
          </p:nvPr>
        </p:nvSpPr>
        <p:spPr>
          <a:xfrm>
            <a:off x="2013000" y="607250"/>
            <a:ext cx="5118000" cy="22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900">
                <a:latin typeface="Do Hyeon"/>
                <a:ea typeface="Do Hyeon"/>
                <a:cs typeface="Do Hyeon"/>
                <a:sym typeface="Do Hyeon"/>
              </a:rPr>
              <a:t>15주차 발표자료</a:t>
            </a:r>
            <a:endParaRPr i="1" sz="4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791925" y="4497425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 txBox="1"/>
          <p:nvPr>
            <p:ph idx="4294967295" type="subTitle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종합설계1_02 2조 두리아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idx="2" type="title"/>
          </p:nvPr>
        </p:nvSpPr>
        <p:spPr>
          <a:xfrm>
            <a:off x="5993825" y="1390425"/>
            <a:ext cx="1268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6"/>
          <p:cNvSpPr txBox="1"/>
          <p:nvPr/>
        </p:nvSpPr>
        <p:spPr>
          <a:xfrm>
            <a:off x="277800" y="308400"/>
            <a:ext cx="8300400" cy="4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rabi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사용자 로그인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사용자 로그인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사용자는 어플리케이션을 실행하고 이메일과 비밀번호를 입력하여 로그인 화면에 접근한다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로그인 성공 시 사용자는 대시보드 화면으로 이동한다.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새로운 사용자는 회원가입 버튼을 눌러 이름, 이메일, 비밀번호 등을 입력하여 계정을 생성한다.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rabi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메인 화면 누르기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대화 시작 누르기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대화 시작 버튼을 누르면 대화 창으로 넘어간다.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대화 기록 누르기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대화 기록을 누르면 이전에 실시했던 대화 기록창으로 넘어간다.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/>
        </p:nvSpPr>
        <p:spPr>
          <a:xfrm>
            <a:off x="462625" y="63500"/>
            <a:ext cx="8300400" cy="4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     상담 세션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상담 시작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챗봇이 가볍게 인사를 하면서 시작한다.(ex: 오늘은 어떤 일이 있으셨나요? 좋은 아침이에요.)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사용자 응답 분석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대화 창으로 넘어가면 마이크가 활성화 되면서 사용자의 음성 대화를 기록한다.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어플리케이션은 AI 모델을 이용하여 사용자의 답변을 분석한다.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rabi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적극성 평가 - 음성 데이터 분석을 통해 적극성 점수 산정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ex) 기존 저장되어 있는 음성 높낮이와 비교하여 높을 수록 적극성이 높음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rabi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일관성 평가 - 이전 답변들을 분석하여 현재 답변과 이전 답변들의 특수 값을 비교하여 가장 높은 이전 답변을 추출하고, 추출된 이전 답변과 현재 답변의 부정어, 시간 부사, 조사 등을 비교하여 두 문장이 일관성이 있는지 확인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특수 값 - 코사인 유사도 - 문장들을 비교하여 코사인 유사도가 높을 경우 더 높은 점수를 부여한다.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특수 값 - 키워드 유사도 - 각 문장의 키워드를 추출하고 별도로 저장해서 각 키워드가 유사한 성격의 단어일 경우 높은 점수를 부여한다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특수 값 - 시간 가중치 - 과거 대화들을 분석할 때, 현재 대화와 가까울 수록 시간 가중치에 대한 추가 점수를 부여한다.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c.  발화 생성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적극성 점수와 일관성 여부에 따라 발화를 생성한다.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적극성 점수가 낮을 경우 적극성을 높이기 위한 발화 생성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일관성이 낮을 경우 사용자의 답변 사실 여부를 판단하기 위한 발화 생성 (재질문)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/>
        </p:nvSpPr>
        <p:spPr>
          <a:xfrm>
            <a:off x="308400" y="-31875"/>
            <a:ext cx="8527200" cy="3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4. 상담 종료 및 요약 제공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상담 종료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상담 시간이 끝나면 어플리케이션은 마무리 인사를 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요약 제공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상담이 종료되면 이야기 했던 논의 사항와 사용자의 대화의 변화를 요약한 리포트를 생성한다.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5. 후속 관리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alpha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상담 기록 저장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AutoNum type="romanLcPeriod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모든 상담 기록은 서버에 저장되며 사용자는 이전 기록을 조회할 수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29" name="Google Shape;329;p39"/>
          <p:cNvSpPr txBox="1"/>
          <p:nvPr>
            <p:ph idx="2" type="title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03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30" name="Google Shape;330;p39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9"/>
          <p:cNvSpPr txBox="1"/>
          <p:nvPr>
            <p:ph type="title"/>
          </p:nvPr>
        </p:nvSpPr>
        <p:spPr>
          <a:xfrm>
            <a:off x="2223150" y="2696963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논문 조사</a:t>
            </a:r>
            <a:endParaRPr sz="41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title"/>
          </p:nvPr>
        </p:nvSpPr>
        <p:spPr>
          <a:xfrm>
            <a:off x="662650" y="256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일관성 분석 논문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38" name="Google Shape;338;p40"/>
          <p:cNvSpPr txBox="1"/>
          <p:nvPr/>
        </p:nvSpPr>
        <p:spPr>
          <a:xfrm>
            <a:off x="506650" y="959100"/>
            <a:ext cx="80160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일관성 분석을 위한 논문을 찾아본 바 현재 존재하는 대부분의 논문은 화자의 일관성 오류 보다는 챗봇이 생성하는 대화에 대한 모순 발생을 개선하기 위한 논문이 주류.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화자가 일관성이 어긋난 대화를 하는 것은 현재 논문들의 관심사가 아니라고 판단함.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그렇지만 그 중에서 일부 일관성과 모순에 관한 논문을 찾아볼 수 있었음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662650" y="256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일관성 논문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4" name="Google Shape;344;p41"/>
          <p:cNvSpPr txBox="1"/>
          <p:nvPr/>
        </p:nvSpPr>
        <p:spPr>
          <a:xfrm>
            <a:off x="302375" y="828700"/>
            <a:ext cx="37326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Contradiction Detection with Contradiction-Specific Word Embedding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(2017)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해당 논문은 기존의 단어 임베딩 알고리즘을 개선하여 단어의 모순성을 더 보완하는 논문이다. 즉, 단어들 간의 모순이 존재하는 데이터셋을 미리 만들어둔다면 다른 문장과 일관성이 없다는 것을 충분히 분석 가능할 것으로 판단.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45" name="Google Shape;345;p41"/>
          <p:cNvSpPr txBox="1"/>
          <p:nvPr/>
        </p:nvSpPr>
        <p:spPr>
          <a:xfrm>
            <a:off x="4408750" y="682025"/>
            <a:ext cx="3957900" cy="49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545"/>
                </a:solidFill>
                <a:latin typeface="Arimo"/>
                <a:ea typeface="Arimo"/>
                <a:cs typeface="Arimo"/>
                <a:sym typeface="Arimo"/>
              </a:rPr>
              <a:t>Generating Prototypes for Contradiction Detection Using Large Language Models and Linguistic Rules (2023)</a:t>
            </a:r>
            <a:endParaRPr b="1">
              <a:solidFill>
                <a:srgbClr val="454545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/>
              <a:t>해당 논문은 엄연히 이야기하자면 모순적 대화를 생성하여 이를 챗봇에 학습시키고 이를 통해 챗봇이 대화의 모순을 파악할 수 있게 하자는 것이 주요 과제이다.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그러나 해당 논문에서 모순된 문장을 생성하는 방법으로</a:t>
            </a:r>
            <a:br>
              <a:rPr lang="en"/>
            </a:br>
            <a:r>
              <a:rPr lang="en"/>
              <a:t>1. 품사, 숫자, 종속성을 기반으로 모순된 문장을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사실적 모순(사실과 다른 이야기)이 있는 문장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문장을 생성하고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이들을 기반으로 문장의 문맥과 구조를 분석해 불일치와 모순을 찾아내기에 해당 방법을 기반으로 코사인 유사도와 유사하며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우리는 거기에 감정, 키워드, 시간 가중치를 두었기에 더 정확할 것으로 판단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type="title"/>
          </p:nvPr>
        </p:nvSpPr>
        <p:spPr>
          <a:xfrm>
            <a:off x="662650" y="256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상담 생성 - 재질문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51" name="Google Shape;351;p42"/>
          <p:cNvSpPr txBox="1"/>
          <p:nvPr/>
        </p:nvSpPr>
        <p:spPr>
          <a:xfrm>
            <a:off x="302375" y="828700"/>
            <a:ext cx="37326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Motivational Interviewing: Open Questions, Affirmation, Reflective Listening, and Summary Reflections (OARS)</a:t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52" name="Google Shape;352;p42"/>
          <p:cNvSpPr txBox="1"/>
          <p:nvPr/>
        </p:nvSpPr>
        <p:spPr>
          <a:xfrm>
            <a:off x="4408750" y="929950"/>
            <a:ext cx="3957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해당 논문에서는 상담자의 답변에서 4개로 구분하고 있다.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개방적 질문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내담자가 자신의 이야기를 하도록 질문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부모님과의 관계에 대해 더 이야기해주세요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제가 무엇을 도와드릴까요?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확인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내담자에 대해 행동을 인정하는 발언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그 상황에서 잘 대처하셨어요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당신은 훌륭하시네요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반영적 경청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내담자의 말을 듣고 반영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그렇군요 A란 일이 있었군요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/>
          <p:nvPr>
            <p:ph type="title"/>
          </p:nvPr>
        </p:nvSpPr>
        <p:spPr>
          <a:xfrm>
            <a:off x="662650" y="256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상담 생성 - 재질문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58" name="Google Shape;358;p43"/>
          <p:cNvSpPr txBox="1"/>
          <p:nvPr/>
        </p:nvSpPr>
        <p:spPr>
          <a:xfrm>
            <a:off x="302375" y="828700"/>
            <a:ext cx="37326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Motivational Interviewing: Open Questions, Affirmation, Reflective Listening, and Summary Reflections (OARS)</a:t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59" name="Google Shape;359;p43"/>
          <p:cNvSpPr txBox="1"/>
          <p:nvPr/>
        </p:nvSpPr>
        <p:spPr>
          <a:xfrm>
            <a:off x="4408750" y="929950"/>
            <a:ext cx="3957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해당 논문에서는 상담자의 답변에서 4개로 구분하고 있다.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개방적 질문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내담자가 자신의 이야기를 하도록 질문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부모님과의 관계에 대해 더 이야기해주세요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제가 무엇을 도와드릴까요?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확인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내담자에 대해 행동을 인정하는 발언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그 상황에서 잘 대처하셨어요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당신은 훌륭하시네요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반영적 경청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내담자의 말을 듣고 반영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그렇군요 A란 일이 있었군요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662650" y="256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상담 생성 - 재질문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5" name="Google Shape;365;p44"/>
          <p:cNvSpPr txBox="1"/>
          <p:nvPr/>
        </p:nvSpPr>
        <p:spPr>
          <a:xfrm>
            <a:off x="302375" y="828700"/>
            <a:ext cx="37326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323232"/>
                </a:solidFill>
                <a:highlight>
                  <a:srgbClr val="FAFAFA"/>
                </a:highlight>
              </a:rPr>
              <a:t>COUNSELLING MICROSKILLS: CONFRONTATION</a:t>
            </a:r>
            <a:endParaRPr sz="2350">
              <a:solidFill>
                <a:srgbClr val="323232"/>
              </a:solidFill>
              <a:highlight>
                <a:srgbClr val="FAFAFA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323232"/>
              </a:solidFill>
              <a:highlight>
                <a:srgbClr val="FAFAFA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323232"/>
              </a:solidFill>
              <a:highlight>
                <a:srgbClr val="FAFAFA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600"/>
              </a:spcAft>
              <a:buNone/>
            </a:pPr>
            <a:r>
              <a:rPr b="1" lang="en" sz="2300"/>
              <a:t>https://www.counsellingconnection.com/index.php/2009/11/10/confrontation/</a:t>
            </a:r>
            <a:endParaRPr b="1" sz="2300"/>
          </a:p>
        </p:txBody>
      </p:sp>
      <p:sp>
        <p:nvSpPr>
          <p:cNvPr id="366" name="Google Shape;366;p44"/>
          <p:cNvSpPr txBox="1"/>
          <p:nvPr/>
        </p:nvSpPr>
        <p:spPr>
          <a:xfrm>
            <a:off x="4408750" y="1725150"/>
            <a:ext cx="3957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해당 글에서는 모순에 대해 직접적으로 이야기하는 것을 confrontation으로 이야기한다.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상대방이 모순된 이야기를 할 경우, 이를 부드럽게 지적함으로써 상대방과의 관계를 재정립하고 상대의 정보를 파악함으로써 이후 상담에 도움이 되게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라고 서술한다.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2148907" y="2500303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9" name="Google Shape;23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Table of </a:t>
            </a: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c</a:t>
            </a: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ontents</a:t>
            </a:r>
            <a:endParaRPr sz="3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0" name="Google Shape;240;p28"/>
          <p:cNvSpPr txBox="1"/>
          <p:nvPr>
            <p:ph idx="4" type="title"/>
          </p:nvPr>
        </p:nvSpPr>
        <p:spPr>
          <a:xfrm>
            <a:off x="2183732" y="2530296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8157507" y="90501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8310448" y="5395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8458501" y="105958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>
            <p:ph type="title"/>
          </p:nvPr>
        </p:nvSpPr>
        <p:spPr>
          <a:xfrm>
            <a:off x="3054375" y="2610688"/>
            <a:ext cx="73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최종 시나리오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5" name="Google Shape;245;p28"/>
          <p:cNvSpPr txBox="1"/>
          <p:nvPr>
            <p:ph idx="4" type="title"/>
          </p:nvPr>
        </p:nvSpPr>
        <p:spPr>
          <a:xfrm>
            <a:off x="1777157" y="4328196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6" name="Google Shape;246;p28"/>
          <p:cNvSpPr txBox="1"/>
          <p:nvPr>
            <p:ph idx="4" type="title"/>
          </p:nvPr>
        </p:nvSpPr>
        <p:spPr>
          <a:xfrm>
            <a:off x="1803957" y="4250284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7" name="Google Shape;247;p28"/>
          <p:cNvSpPr txBox="1"/>
          <p:nvPr>
            <p:ph idx="4" type="title"/>
          </p:nvPr>
        </p:nvSpPr>
        <p:spPr>
          <a:xfrm>
            <a:off x="1925832" y="454937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3" name="Google Shape;253;p29"/>
          <p:cNvSpPr txBox="1"/>
          <p:nvPr>
            <p:ph idx="2" type="title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 txBox="1"/>
          <p:nvPr>
            <p:ph type="title"/>
          </p:nvPr>
        </p:nvSpPr>
        <p:spPr>
          <a:xfrm>
            <a:off x="2223150" y="2696963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최종 시나리오</a:t>
            </a:r>
            <a:endParaRPr sz="41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662650" y="256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상담 세션 - 상담 시작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62" name="Google Shape;2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750" y="883100"/>
            <a:ext cx="1797055" cy="40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155" y="883100"/>
            <a:ext cx="1791920" cy="40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662650" y="256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상담 세션 - 사용자 응답 분석 - 적극성 평가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689425" y="1070425"/>
            <a:ext cx="28665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적극성 평가 - 음성 데이터 분석을 통해 적극성 점수 산정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ex) 기존 저장되어 있는 음성 높낮이와 비교하여 높을 수록 적극성이 높음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기존 저장된 음성 높낮이를 붉은 색 선으로 하여 넘어가는 횟수와 빈도를 분석하여 일정 횟수와 빈도를 넘어갈 경우 적극성이 있다고 판단.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70" name="Google Shape;2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775" y="1498175"/>
            <a:ext cx="43815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662650" y="256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상담 세션 - 사용자 응답 분석 - 적극성 평가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2"/>
          <p:cNvSpPr txBox="1"/>
          <p:nvPr/>
        </p:nvSpPr>
        <p:spPr>
          <a:xfrm>
            <a:off x="498925" y="1070425"/>
            <a:ext cx="36921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적극성 평가 - 음성 데이터 분석을 통해 적극성 점수 산정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적극성 점수와 대화 데이터의 정서를 분석하여 실제 정서의 정도를 비교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ex) 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우울함 + 적극성 낮음 = 매우 우울함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우울함 + 적극성 높음 = 약간 우울함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신남 + 적극성 높음 = 매우 신남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신남 + 적극성 낮음 = 약간 신남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각 정서마다 적극성에 따른 평가를 달리하여 분석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77" name="Google Shape;2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175" y="1070425"/>
            <a:ext cx="3362325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8700" y="1981725"/>
            <a:ext cx="244925" cy="2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2100" y="1637575"/>
            <a:ext cx="228575" cy="240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3775" y="1350775"/>
            <a:ext cx="244925" cy="257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/>
        </p:nvSpPr>
        <p:spPr>
          <a:xfrm>
            <a:off x="781250" y="451100"/>
            <a:ext cx="8300400" cy="4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1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 감정 분석 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한국어 기반 자연어 처리를 통해 </a:t>
            </a: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감정에 따른 별도 점수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를 부여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 코사인 유사도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문장들을 비교하여 </a:t>
            </a: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코사인 유사도가 높을 경우 높은 점수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를 부여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 키워드 유사도 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각 문장의 키워드를 추출하고 </a:t>
            </a: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유사한 성격의 단어일 경우 높은 점수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를 부여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4. 시간 가중치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과거 대화들을 분석할 때 </a:t>
            </a: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현재 대화와 가까울 수록 시간 가중치에 대한 추가 점수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를 부여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6" name="Google Shape;286;p33"/>
          <p:cNvSpPr txBox="1"/>
          <p:nvPr>
            <p:ph type="title"/>
          </p:nvPr>
        </p:nvSpPr>
        <p:spPr>
          <a:xfrm>
            <a:off x="605275" y="1852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일관성 평가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87" name="Google Shape;2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798" y="930025"/>
            <a:ext cx="1734750" cy="37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662650" y="256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상담 세션 - 발화 생성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477375" y="732625"/>
            <a:ext cx="37326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일관성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이전 대화에서 힘들다고 이야기 -&gt; 현재 대화에서 오늘은 힘이 나네라는 이야기를 실시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“정말 괜찮으신 거 맞죠? 너무 무리하지 마세요!” - 일관성 확인을 위한 재질문과 자연스러운 흐름을 위한 대화를 같이 진행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적극성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“너무 힘들어” 에서 낮은 적극성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심적 힘듬 + 적극성 낮음 = 매우 힘듬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대화의 적극성을 높이기 위해 </a:t>
            </a: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대화의 참여를 유도하는 문장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을 제시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94" name="Google Shape;2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850263"/>
            <a:ext cx="1734750" cy="37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0550" y="850263"/>
            <a:ext cx="1758464" cy="37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6247" y="2089950"/>
            <a:ext cx="278400" cy="2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6247" y="1356400"/>
            <a:ext cx="278400" cy="2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88251" y="1724100"/>
            <a:ext cx="278400" cy="29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4" name="Google Shape;304;p35"/>
          <p:cNvSpPr txBox="1"/>
          <p:nvPr>
            <p:ph idx="2" type="title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5" name="Google Shape;305;p35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"/>
          <p:cNvSpPr txBox="1"/>
          <p:nvPr>
            <p:ph type="title"/>
          </p:nvPr>
        </p:nvSpPr>
        <p:spPr>
          <a:xfrm>
            <a:off x="2223150" y="2696963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총정리 및 다음 보고 계획</a:t>
            </a:r>
            <a:endParaRPr sz="41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vies Recommendation Minitheme by Slidesgo">
  <a:themeElements>
    <a:clrScheme name="Simple Light">
      <a:dk1>
        <a:srgbClr val="181818"/>
      </a:dk1>
      <a:lt1>
        <a:srgbClr val="F8F8F8"/>
      </a:lt1>
      <a:dk2>
        <a:srgbClr val="EBB52B"/>
      </a:dk2>
      <a:lt2>
        <a:srgbClr val="00C3B1"/>
      </a:lt2>
      <a:accent1>
        <a:srgbClr val="3120B6"/>
      </a:accent1>
      <a:accent2>
        <a:srgbClr val="EB24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