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Arimo"/>
      <p:regular r:id="rId19"/>
      <p:bold r:id="rId20"/>
      <p:italic r:id="rId21"/>
      <p:boldItalic r:id="rId22"/>
    </p:embeddedFont>
    <p:embeddedFont>
      <p:font typeface="Do Hyeon"/>
      <p:regular r:id="rId23"/>
    </p:embeddedFont>
    <p:embeddedFont>
      <p:font typeface="Bebas Neue"/>
      <p:regular r:id="rId24"/>
    </p:embeddedFont>
    <p:embeddedFont>
      <p:font typeface="DM Serif Display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Arimo-boldItalic.fntdata"/><Relationship Id="rId21" Type="http://schemas.openxmlformats.org/officeDocument/2006/relationships/font" Target="fonts/Arimo-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DoHye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erifDisplay-italic.fntdata"/><Relationship Id="rId25" Type="http://schemas.openxmlformats.org/officeDocument/2006/relationships/font" Target="fonts/DMSerif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Arimo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34f9c9c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34f9c9c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e945c45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e945c45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0876d75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0876d75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c55988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bc55988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29182462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29182462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2918246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2918246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11주차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852757" y="17192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1887582" y="17492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2852775" y="1820763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대화 시나리오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887582" y="25644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770782" y="31169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797582" y="30390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/>
          <p:nvPr>
            <p:ph idx="4" type="title"/>
          </p:nvPr>
        </p:nvSpPr>
        <p:spPr>
          <a:xfrm>
            <a:off x="1925832" y="3274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852757" y="299427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idx="4" type="title"/>
          </p:nvPr>
        </p:nvSpPr>
        <p:spPr>
          <a:xfrm>
            <a:off x="1887582" y="30242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2852775" y="3104663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자원 조사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/>
          <p:nvPr>
            <p:ph idx="4" type="title"/>
          </p:nvPr>
        </p:nvSpPr>
        <p:spPr>
          <a:xfrm>
            <a:off x="1887582" y="38394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 txBox="1"/>
          <p:nvPr>
            <p:ph idx="4" type="title"/>
          </p:nvPr>
        </p:nvSpPr>
        <p:spPr>
          <a:xfrm>
            <a:off x="1770782" y="43919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/>
          <p:nvPr>
            <p:ph idx="4" type="title"/>
          </p:nvPr>
        </p:nvSpPr>
        <p:spPr>
          <a:xfrm>
            <a:off x="1797582" y="43140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8"/>
          <p:cNvSpPr txBox="1"/>
          <p:nvPr>
            <p:ph idx="4" type="title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1" name="Google Shape;261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대화 시나리오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720000" y="21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고려할 요소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1135450" y="1861225"/>
            <a:ext cx="369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적극성 점수</a:t>
            </a:r>
            <a:endParaRPr b="1" sz="2000"/>
          </a:p>
        </p:txBody>
      </p:sp>
      <p:sp>
        <p:nvSpPr>
          <p:cNvPr id="274" name="Google Shape;274;p30"/>
          <p:cNvSpPr txBox="1"/>
          <p:nvPr/>
        </p:nvSpPr>
        <p:spPr>
          <a:xfrm>
            <a:off x="4825450" y="1863250"/>
            <a:ext cx="261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답변 일관성</a:t>
            </a:r>
            <a:endParaRPr b="1" sz="2200"/>
          </a:p>
        </p:txBody>
      </p:sp>
      <p:sp>
        <p:nvSpPr>
          <p:cNvPr id="275" name="Google Shape;275;p30"/>
          <p:cNvSpPr/>
          <p:nvPr/>
        </p:nvSpPr>
        <p:spPr>
          <a:xfrm>
            <a:off x="2529407" y="9962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6" name="Google Shape;276;p30"/>
          <p:cNvSpPr txBox="1"/>
          <p:nvPr>
            <p:ph idx="4294967295" type="title"/>
          </p:nvPr>
        </p:nvSpPr>
        <p:spPr>
          <a:xfrm>
            <a:off x="2775257" y="1026246"/>
            <a:ext cx="733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5734457" y="9962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8" name="Google Shape;278;p30"/>
          <p:cNvSpPr txBox="1"/>
          <p:nvPr>
            <p:ph idx="4294967295" type="title"/>
          </p:nvPr>
        </p:nvSpPr>
        <p:spPr>
          <a:xfrm>
            <a:off x="5933257" y="1026246"/>
            <a:ext cx="733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135450" y="2751325"/>
            <a:ext cx="3690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챗봇이 발화를 생성하기 위해 사용자의 적극성을 점수화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사용자의 평상시 음성 톤과 현재 답변의 </a:t>
            </a:r>
            <a:endParaRPr b="1" sz="1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음성 톤을 비교 + 감정의 세기</a:t>
            </a:r>
            <a:r>
              <a:rPr b="1" lang="en" sz="1300"/>
              <a:t>를 </a:t>
            </a:r>
            <a:endParaRPr b="1" sz="1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고려하여 점수 산정</a:t>
            </a:r>
            <a:endParaRPr b="1" sz="1300"/>
          </a:p>
        </p:txBody>
      </p:sp>
      <p:sp>
        <p:nvSpPr>
          <p:cNvPr id="280" name="Google Shape;280;p30"/>
          <p:cNvSpPr txBox="1"/>
          <p:nvPr/>
        </p:nvSpPr>
        <p:spPr>
          <a:xfrm>
            <a:off x="4945825" y="2672750"/>
            <a:ext cx="2611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상담자가 진실/거짓을 이야기하는지 판단하는 수단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대화문 예시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25" y="858050"/>
            <a:ext cx="7229350" cy="4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13" y="821375"/>
            <a:ext cx="7483176" cy="3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4" name="Google Shape;304;p33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자원 조사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챗봇 모델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720000" y="1482150"/>
            <a:ext cx="77040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yanolja/EEVE-Korean-Instruct-10.8B-v1.0 -&gt; 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saltlux/Ko-Llama3-Luxia-8B -&gt; 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kakaobrain/kogpt -&gt; 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SKTBrain/KoBERT -&gt; 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STT, TTS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25" y="858050"/>
            <a:ext cx="6946735" cy="39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