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Arimo"/>
      <p:regular r:id="rId24"/>
      <p:bold r:id="rId25"/>
      <p:italic r:id="rId26"/>
      <p:boldItalic r:id="rId27"/>
    </p:embeddedFont>
    <p:embeddedFont>
      <p:font typeface="Do Hyeon"/>
      <p:regular r:id="rId28"/>
    </p:embeddedFont>
    <p:embeddedFont>
      <p:font typeface="Bebas Neue"/>
      <p:regular r:id="rId29"/>
    </p:embeddedFont>
    <p:embeddedFont>
      <p:font typeface="DM Serif Display"/>
      <p:regular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Arim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DoHyeon-regular.fnt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italic.fntdata"/><Relationship Id="rId30" Type="http://schemas.openxmlformats.org/officeDocument/2006/relationships/font" Target="fonts/DMSerifDis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8107d6df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8107d6d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5f9427d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5f9427d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8107d6df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8107d6df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8107d6df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8107d6d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8107d6d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8107d6d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34f9c9c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34f9c9c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8107d6df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8107d6df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5f9427d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5f9427d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8107d6df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8107d6df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8107d6df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8107d6df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8107d6df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8107d6df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5주차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234;p27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1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8" name="Google Shape;348;p36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3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2" name="Google Shape;352;p36"/>
          <p:cNvSpPr txBox="1"/>
          <p:nvPr>
            <p:ph type="title"/>
          </p:nvPr>
        </p:nvSpPr>
        <p:spPr>
          <a:xfrm>
            <a:off x="2059175" y="27062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가능한 아이디어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가능한 아이디어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1" name="Google Shape;361;p37"/>
          <p:cNvSpPr txBox="1"/>
          <p:nvPr>
            <p:ph idx="4294967295" type="subTitle"/>
          </p:nvPr>
        </p:nvSpPr>
        <p:spPr>
          <a:xfrm>
            <a:off x="8581351" y="45515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2" name="Google Shape;362;p37"/>
          <p:cNvSpPr txBox="1"/>
          <p:nvPr>
            <p:ph idx="4294967295" type="subTitle"/>
          </p:nvPr>
        </p:nvSpPr>
        <p:spPr>
          <a:xfrm>
            <a:off x="8581351" y="45515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1129450" y="960975"/>
            <a:ext cx="2348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질문에 대한 답변을 바탕으로 심리 상태 분석 및 할일 추천 기능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3636175" y="960963"/>
            <a:ext cx="45855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무료함을 달래기 위한 일상적인 질문에 대한 답변을 통해 사용자의 심리 상태를 긍정, 부정, 중립 등으로 분류하여 특이사항을 보호자에게 전달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2704375" y="2044138"/>
            <a:ext cx="3667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/>
              <a:t>Q : </a:t>
            </a:r>
            <a:r>
              <a:rPr b="1" lang="en" sz="1450"/>
              <a:t>오늘 몸은 괜찮으세요?</a:t>
            </a:r>
            <a:endParaRPr b="1" sz="14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cxnSp>
        <p:nvCxnSpPr>
          <p:cNvPr id="366" name="Google Shape;366;p37"/>
          <p:cNvCxnSpPr/>
          <p:nvPr/>
        </p:nvCxnSpPr>
        <p:spPr>
          <a:xfrm flipH="1">
            <a:off x="2577350" y="2494850"/>
            <a:ext cx="4593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7"/>
          <p:cNvCxnSpPr/>
          <p:nvPr/>
        </p:nvCxnSpPr>
        <p:spPr>
          <a:xfrm>
            <a:off x="4124050" y="2451200"/>
            <a:ext cx="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5255125" y="2451200"/>
            <a:ext cx="3609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7"/>
          <p:cNvSpPr txBox="1"/>
          <p:nvPr/>
        </p:nvSpPr>
        <p:spPr>
          <a:xfrm>
            <a:off x="1129450" y="2849913"/>
            <a:ext cx="30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A : 너무 아프다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70" name="Google Shape;370;p37"/>
          <p:cNvSpPr txBox="1"/>
          <p:nvPr/>
        </p:nvSpPr>
        <p:spPr>
          <a:xfrm>
            <a:off x="3114325" y="2806175"/>
            <a:ext cx="30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A : 그냥 그래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71" name="Google Shape;371;p37"/>
          <p:cNvSpPr txBox="1"/>
          <p:nvPr/>
        </p:nvSpPr>
        <p:spPr>
          <a:xfrm>
            <a:off x="4822275" y="2799100"/>
            <a:ext cx="30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A :오늘은 몸이 괜찮네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72" name="Google Shape;372;p37"/>
          <p:cNvSpPr txBox="1"/>
          <p:nvPr/>
        </p:nvSpPr>
        <p:spPr>
          <a:xfrm>
            <a:off x="1046400" y="3637988"/>
            <a:ext cx="366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Q : 어디가 아프세요?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cxnSp>
        <p:nvCxnSpPr>
          <p:cNvPr id="373" name="Google Shape;373;p37"/>
          <p:cNvCxnSpPr/>
          <p:nvPr/>
        </p:nvCxnSpPr>
        <p:spPr>
          <a:xfrm>
            <a:off x="2478125" y="3177550"/>
            <a:ext cx="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7"/>
          <p:cNvSpPr txBox="1"/>
          <p:nvPr/>
        </p:nvSpPr>
        <p:spPr>
          <a:xfrm>
            <a:off x="1046400" y="3915138"/>
            <a:ext cx="30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A : 가슴이 너무 답답해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cxnSp>
        <p:nvCxnSpPr>
          <p:cNvPr id="375" name="Google Shape;375;p37"/>
          <p:cNvCxnSpPr/>
          <p:nvPr/>
        </p:nvCxnSpPr>
        <p:spPr>
          <a:xfrm>
            <a:off x="6270875" y="3149550"/>
            <a:ext cx="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7"/>
          <p:cNvSpPr txBox="1"/>
          <p:nvPr/>
        </p:nvSpPr>
        <p:spPr>
          <a:xfrm>
            <a:off x="4779025" y="3603838"/>
            <a:ext cx="36675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Q : 오늘 날씨가 19도이고 맑습니다.</a:t>
            </a:r>
            <a:endParaRPr b="1" sz="135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간단한 산책 다녀오시는 건 어떠세요?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cxnSp>
        <p:nvCxnSpPr>
          <p:cNvPr id="377" name="Google Shape;377;p37"/>
          <p:cNvCxnSpPr/>
          <p:nvPr/>
        </p:nvCxnSpPr>
        <p:spPr>
          <a:xfrm>
            <a:off x="2439225" y="4226375"/>
            <a:ext cx="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37"/>
          <p:cNvSpPr txBox="1"/>
          <p:nvPr/>
        </p:nvSpPr>
        <p:spPr>
          <a:xfrm>
            <a:off x="1046400" y="4652663"/>
            <a:ext cx="30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/>
              <a:t>보호자에게 상태 전달</a:t>
            </a:r>
            <a:endParaRPr b="1" sz="13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가능한 아이디어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387;p38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8" name="Google Shape;388;p38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1002675" y="1173875"/>
            <a:ext cx="2348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오늘의 특별한 일 과거의 경험 등에 대한 질문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469775" y="1248550"/>
            <a:ext cx="45855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매일의 특별한 일과 과거의 특별했던 기억들을 질문을 통해 답변을 이끌어내어 데이터화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답변의 데이터를 바탕으로 한 사람에 대한 일대기를 생성하여 자식이나 보호자에게 전달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849300" y="2364175"/>
            <a:ext cx="40461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/>
              <a:t>시퀀스 A</a:t>
            </a:r>
            <a:endParaRPr b="1" sz="14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Q : 어릴 적 가족이 몇명이셨어요?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A : 어머니, 아버지, 누나, 남동생 4명 있었어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92" name="Google Shape;392;p38"/>
          <p:cNvSpPr txBox="1"/>
          <p:nvPr/>
        </p:nvSpPr>
        <p:spPr>
          <a:xfrm>
            <a:off x="4773975" y="2364175"/>
            <a:ext cx="40461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/>
              <a:t>시퀀스 B</a:t>
            </a:r>
            <a:endParaRPr b="1" sz="14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Q : 아버지는 어떤 분이셨어요?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A : 엄하시긴 했지만 자식들을 위해 헌신하셨어</a:t>
            </a:r>
            <a:endParaRPr b="1" sz="14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93" name="Google Shape;393;p38"/>
          <p:cNvSpPr txBox="1"/>
          <p:nvPr/>
        </p:nvSpPr>
        <p:spPr>
          <a:xfrm>
            <a:off x="849300" y="3462600"/>
            <a:ext cx="4046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/>
              <a:t>시퀀스 C</a:t>
            </a:r>
            <a:endParaRPr b="1" sz="14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Q : 아버지가 헌신하셨던 구체적인 기억은 뭐셨나요?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A : 날 위해서 열심히 일하셔서 그 힘든 시절에 대학을 보내주셨어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94" name="Google Shape;394;p38"/>
          <p:cNvSpPr txBox="1"/>
          <p:nvPr/>
        </p:nvSpPr>
        <p:spPr>
          <a:xfrm>
            <a:off x="4751375" y="3533000"/>
            <a:ext cx="40461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/>
              <a:t>시퀀스 D</a:t>
            </a:r>
            <a:endParaRPr b="1" sz="14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Q : 그때 느낀 감정은 어떠셨나요?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50"/>
              <a:t>A : 나도 저런 부모가 되어야겠다고 생각했어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0" name="Google Shape;400;p3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04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3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2059175" y="27062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예상되는 문제점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예상되는 문제점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3" name="Google Shape;413;p40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4" name="Google Shape;414;p40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849300" y="2282525"/>
            <a:ext cx="2348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질문 데이터 확보의 어려움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2018250" y="1353900"/>
            <a:ext cx="45855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6263425" y="2196325"/>
            <a:ext cx="2348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노약자의</a:t>
            </a:r>
            <a:endParaRPr b="1"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말투</a:t>
            </a: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나</a:t>
            </a: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사투리 인식의 어려움</a:t>
            </a:r>
            <a:endParaRPr b="1"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3397650" y="2345700"/>
            <a:ext cx="2348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단순하고 밋밋한 프로젝트가 </a:t>
            </a:r>
            <a:endParaRPr b="1"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될 가능성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40982" y="13166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 txBox="1"/>
          <p:nvPr>
            <p:ph idx="4" type="title"/>
          </p:nvPr>
        </p:nvSpPr>
        <p:spPr>
          <a:xfrm>
            <a:off x="600982" y="13466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823825" y="14286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8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2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540975" y="2412325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관련 자원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38250" y="3317163"/>
            <a:ext cx="658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가능한 아이디어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 txBox="1"/>
          <p:nvPr>
            <p:ph idx="4" type="title"/>
          </p:nvPr>
        </p:nvSpPr>
        <p:spPr>
          <a:xfrm>
            <a:off x="657782" y="21508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idx="4" type="title"/>
          </p:nvPr>
        </p:nvSpPr>
        <p:spPr>
          <a:xfrm>
            <a:off x="600982" y="31479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70982" y="224672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600982" y="32067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 txBox="1"/>
          <p:nvPr>
            <p:ph idx="4" type="title"/>
          </p:nvPr>
        </p:nvSpPr>
        <p:spPr>
          <a:xfrm>
            <a:off x="600982" y="23005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/>
          <p:nvPr>
            <p:ph idx="4" type="title"/>
          </p:nvPr>
        </p:nvSpPr>
        <p:spPr>
          <a:xfrm>
            <a:off x="630982" y="32067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8"/>
          <p:cNvSpPr txBox="1"/>
          <p:nvPr>
            <p:ph idx="4" type="title"/>
          </p:nvPr>
        </p:nvSpPr>
        <p:spPr>
          <a:xfrm>
            <a:off x="657782" y="41668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600982" y="416682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7" name="Google Shape;257;p28"/>
          <p:cNvSpPr txBox="1"/>
          <p:nvPr>
            <p:ph idx="4" type="title"/>
          </p:nvPr>
        </p:nvSpPr>
        <p:spPr>
          <a:xfrm>
            <a:off x="657782" y="42023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04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1952225" y="4382325"/>
            <a:ext cx="6586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예상되는 문제점</a:t>
            </a:r>
            <a:endParaRPr sz="3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1204475" y="2816800"/>
            <a:ext cx="68076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노약자 대상의 일기 제작 및 산출 데이터 보호자 전달하는 챗봇 서비스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5" name="Google Shape;265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3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2064650" y="2285388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8" name="Google Shape;278;p30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638775" y="1209825"/>
            <a:ext cx="3095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생성형 AI를 활용한 시니어라이프케어 서비스 구축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233900" y="1209825"/>
            <a:ext cx="676200" cy="689700"/>
          </a:xfrm>
          <a:prstGeom prst="mathPlus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5409825" y="1209825"/>
            <a:ext cx="3095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구술자서전 전용 맞춤 질문 서비스 및 관련 데이터관리 시스템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3" y="1950175"/>
            <a:ext cx="3875530" cy="274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113" y="1950175"/>
            <a:ext cx="1870825" cy="274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9" name="Google Shape;289;p31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3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2223150" y="266841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관련 자원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자원 - 감정 분석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32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50" y="1009900"/>
            <a:ext cx="3686175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304" name="Google Shape;304;p32"/>
          <p:cNvSpPr txBox="1"/>
          <p:nvPr/>
        </p:nvSpPr>
        <p:spPr>
          <a:xfrm>
            <a:off x="4255375" y="1243113"/>
            <a:ext cx="450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koBERT를 활용한 </a:t>
            </a:r>
            <a:r>
              <a:rPr lang="en" sz="2000">
                <a:solidFill>
                  <a:srgbClr val="212529"/>
                </a:solidFill>
              </a:rPr>
              <a:t>다중감성분류모델 사용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13" y="3124238"/>
            <a:ext cx="3501049" cy="105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/>
        </p:nvSpPr>
        <p:spPr>
          <a:xfrm>
            <a:off x="4370225" y="3407075"/>
            <a:ext cx="450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koBERT 학습을 위한 추가 데이터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자원 - </a:t>
            </a: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 추출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5" name="Google Shape;315;p33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5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278825" y="2171550"/>
            <a:ext cx="450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Key</a:t>
            </a: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BERT를 활용한 </a:t>
            </a:r>
            <a:r>
              <a:rPr lang="en" sz="2000">
                <a:solidFill>
                  <a:srgbClr val="212529"/>
                </a:solidFill>
              </a:rPr>
              <a:t>일기 속 특정 키워드 추출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00" y="1938325"/>
            <a:ext cx="36861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자원 - TTS, STT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6" name="Google Shape;326;p34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6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4271025" y="1334025"/>
            <a:ext cx="450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TensorFlowTTS를 통한 음성 생성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Tacotron을 통한 음성 생성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50" y="896694"/>
            <a:ext cx="1675050" cy="16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800" y="896700"/>
            <a:ext cx="1790225" cy="16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50" y="2872650"/>
            <a:ext cx="3627174" cy="15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4370225" y="3414125"/>
            <a:ext cx="450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KoSpeech를 활용한 STT 생성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자원 - 챗봇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0" name="Google Shape;340;p35"/>
          <p:cNvSpPr txBox="1"/>
          <p:nvPr>
            <p:ph idx="4294967295" type="subTitle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7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263200" y="2746700"/>
            <a:ext cx="450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챗GPT를 활용한 챗봇 </a:t>
            </a:r>
            <a:r>
              <a:rPr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950577" cy="39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