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Arimo"/>
      <p:regular r:id="rId24"/>
      <p:bold r:id="rId25"/>
      <p:italic r:id="rId26"/>
      <p:boldItalic r:id="rId27"/>
    </p:embeddedFont>
    <p:embeddedFont>
      <p:font typeface="Do Hyeon"/>
      <p:regular r:id="rId28"/>
    </p:embeddedFont>
    <p:embeddedFont>
      <p:font typeface="Bebas Neue"/>
      <p:regular r:id="rId29"/>
    </p:embeddedFont>
    <p:embeddedFont>
      <p:font typeface="DM Serif Display"/>
      <p:regular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Arim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DoHyeon-regular.fntdata"/><Relationship Id="rId27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Display-italic.fntdata"/><Relationship Id="rId30" Type="http://schemas.openxmlformats.org/officeDocument/2006/relationships/font" Target="fonts/DMSerifDis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29182462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29182462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25461dd8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25461dd8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25461dd8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25461dd8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25461dd8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25461dd8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25461dd8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25461dd8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34f9c9c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34f9c9c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25461dd8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25461dd8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e945c45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e945c45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25461dd8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25461dd8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2e67f311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72e67f31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bc55988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bc55988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14주차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 txBox="1"/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구조도  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25" y="757925"/>
            <a:ext cx="3919172" cy="40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772" y="757925"/>
            <a:ext cx="3594216" cy="40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 txBox="1"/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 관리도구  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9876" y="958150"/>
            <a:ext cx="4410027" cy="3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474" y="958150"/>
            <a:ext cx="4115799" cy="36542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 txBox="1"/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어플리케이션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57" name="Google Shape;3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625" y="256000"/>
            <a:ext cx="2074750" cy="45898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8" name="Google Shape;35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103" y="356350"/>
            <a:ext cx="1903650" cy="41835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4" name="Google Shape;364;p3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다음 보고 계획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/>
        </p:nvSpPr>
        <p:spPr>
          <a:xfrm>
            <a:off x="2357725" y="2419450"/>
            <a:ext cx="76545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코드와 모델 융합시킬 것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 txBox="1"/>
          <p:nvPr>
            <p:ph type="title"/>
          </p:nvPr>
        </p:nvSpPr>
        <p:spPr>
          <a:xfrm>
            <a:off x="720000" y="21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다음 보고 계획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852757" y="122200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idx="4" type="title"/>
          </p:nvPr>
        </p:nvSpPr>
        <p:spPr>
          <a:xfrm>
            <a:off x="1887582" y="12519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2852775" y="1323488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현 코드 및 데이터 상황 보고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2024732" y="21324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4" type="title"/>
          </p:nvPr>
        </p:nvSpPr>
        <p:spPr>
          <a:xfrm>
            <a:off x="1770782" y="33221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idx="4" type="title"/>
          </p:nvPr>
        </p:nvSpPr>
        <p:spPr>
          <a:xfrm>
            <a:off x="1797582" y="3244284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 txBox="1"/>
          <p:nvPr>
            <p:ph idx="4" type="title"/>
          </p:nvPr>
        </p:nvSpPr>
        <p:spPr>
          <a:xfrm>
            <a:off x="1925832" y="34796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1852757" y="31995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/>
          <p:nvPr>
            <p:ph idx="4" type="title"/>
          </p:nvPr>
        </p:nvSpPr>
        <p:spPr>
          <a:xfrm>
            <a:off x="1887582" y="32295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28"/>
          <p:cNvSpPr txBox="1"/>
          <p:nvPr>
            <p:ph type="title"/>
          </p:nvPr>
        </p:nvSpPr>
        <p:spPr>
          <a:xfrm>
            <a:off x="2852775" y="3262413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다음 보고 계획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28"/>
          <p:cNvSpPr txBox="1"/>
          <p:nvPr>
            <p:ph idx="4" type="title"/>
          </p:nvPr>
        </p:nvSpPr>
        <p:spPr>
          <a:xfrm>
            <a:off x="1887582" y="40447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8"/>
          <p:cNvSpPr txBox="1"/>
          <p:nvPr>
            <p:ph idx="4" type="title"/>
          </p:nvPr>
        </p:nvSpPr>
        <p:spPr>
          <a:xfrm>
            <a:off x="1770782" y="43919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8"/>
          <p:cNvSpPr txBox="1"/>
          <p:nvPr>
            <p:ph idx="4" type="title"/>
          </p:nvPr>
        </p:nvSpPr>
        <p:spPr>
          <a:xfrm>
            <a:off x="1797582" y="4314009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28"/>
          <p:cNvSpPr txBox="1"/>
          <p:nvPr>
            <p:ph idx="4" type="title"/>
          </p:nvPr>
        </p:nvSpPr>
        <p:spPr>
          <a:xfrm>
            <a:off x="1925832" y="45493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6" name="Google Shape;256;p28"/>
          <p:cNvSpPr txBox="1"/>
          <p:nvPr>
            <p:ph idx="4" type="title"/>
          </p:nvPr>
        </p:nvSpPr>
        <p:spPr>
          <a:xfrm>
            <a:off x="1882757" y="2349084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7" name="Google Shape;257;p28"/>
          <p:cNvSpPr txBox="1"/>
          <p:nvPr>
            <p:ph idx="4" type="title"/>
          </p:nvPr>
        </p:nvSpPr>
        <p:spPr>
          <a:xfrm>
            <a:off x="1909557" y="22711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852757" y="2232065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9" name="Google Shape;259;p28"/>
          <p:cNvSpPr txBox="1"/>
          <p:nvPr>
            <p:ph idx="4" type="title"/>
          </p:nvPr>
        </p:nvSpPr>
        <p:spPr>
          <a:xfrm>
            <a:off x="1917582" y="2243609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0" name="Google Shape;260;p28"/>
          <p:cNvSpPr txBox="1"/>
          <p:nvPr>
            <p:ph type="title"/>
          </p:nvPr>
        </p:nvSpPr>
        <p:spPr>
          <a:xfrm>
            <a:off x="2964750" y="2289300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   UI/UX 보고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6" name="Google Shape;266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현 코드 및 데이터 상황 보고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744750" y="1045050"/>
            <a:ext cx="7654500" cy="3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yanolja/EEVE-Korean-2.8B-v1.0에 전처리된 데이터 일부를 학습시킴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실제 사용할 것은 yanolja/EEVE-Korean-Instruct-10.8B-v1.0 모델이지만 코랩 환경상 10.8B가 돌아가지 않아 어쩔 수 없이 사양을 낮추고 훈련 데이터의 양도 줄여서 학습시켜봄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해당 임시 모델을 사용해본 결과 두가지 문제점 발생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학습된 데이터가 부족해서 그런지 모델의 출력이 아쉬움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만약 일관성이 떨어질 경우 모델은 “이전에 상담자님께서 A라고 이야기하셨는데 지금은 B라고 이야기하셨네요. 혹시 지금 상황이 A인지 B인지 알 수 있을까요?”라는 느낌의 대답을 원하는데 이런 학습 데이터가 없어 답이 나오지 않음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720000" y="21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전처리 데이터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744750" y="1355250"/>
            <a:ext cx="7654500" cy="3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우선 상위 모델을 쓰는 것은 불가능 하기에 데이터 학습량을 늘려볼 예정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-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추가로 우리가 요구하는 특정 말투에 대해서 직접 데이터셋을 만들고 있고 이를 학습에 추가할 예정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>
            <p:ph type="title"/>
          </p:nvPr>
        </p:nvSpPr>
        <p:spPr>
          <a:xfrm>
            <a:off x="720000" y="21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전처리 데이터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일관성 판단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00" y="1405500"/>
            <a:ext cx="8839200" cy="302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형태소 분석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00" y="1568700"/>
            <a:ext cx="30861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650" y="1526075"/>
            <a:ext cx="31718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225" y="3276425"/>
            <a:ext cx="2526147" cy="16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>
            <p:ph type="title"/>
          </p:nvPr>
        </p:nvSpPr>
        <p:spPr>
          <a:xfrm>
            <a:off x="595725" y="1080400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o Hyeon"/>
                <a:ea typeface="Do Hyeon"/>
                <a:cs typeface="Do Hyeon"/>
                <a:sym typeface="Do Hyeon"/>
              </a:rPr>
              <a:t>아까 밥 먹었어.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9" name="Google Shape;309;p33"/>
          <p:cNvSpPr txBox="1"/>
          <p:nvPr>
            <p:ph type="title"/>
          </p:nvPr>
        </p:nvSpPr>
        <p:spPr>
          <a:xfrm>
            <a:off x="4020350" y="1041000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o Hyeon"/>
                <a:ea typeface="Do Hyeon"/>
                <a:cs typeface="Do Hyeon"/>
                <a:sym typeface="Do Hyeon"/>
              </a:rPr>
              <a:t>아까 밥 안 먹었어.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-198925" y="3545725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o Hyeon"/>
                <a:ea typeface="Do Hyeon"/>
                <a:cs typeface="Do Hyeon"/>
                <a:sym typeface="Do Hyeon"/>
              </a:rPr>
              <a:t>아까 밥 먹지 않았어.</a:t>
            </a:r>
            <a:endParaRPr sz="32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및 개선점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943800"/>
            <a:ext cx="7988038" cy="165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5" name="Google Shape;325;p35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UI/UX 보고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