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80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01A4F5-B588-4771-854A-A6F9EA1812C4}">
  <a:tblStyle styleId="{3501A4F5-B588-4771-854A-A6F9EA1812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 orient="horz"/>
        <p:guide pos="7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ging_(scheduling)" TargetMode="External"/><Relationship Id="rId3" Type="http://schemas.openxmlformats.org/officeDocument/2006/relationships/hyperlink" Target="https://en.wikipedia.org/wiki/Aging_(scheduling)" TargetMode="External"/><Relationship Id="rId4" Type="http://schemas.openxmlformats.org/officeDocument/2006/relationships/hyperlink" Target="https://en.wikipedia.org/wiki/Aging_(scheduling)" TargetMode="External"/><Relationship Id="rId5" Type="http://schemas.openxmlformats.org/officeDocument/2006/relationships/hyperlink" Target="https://en.wikipedia.org/wiki/Fair_queuing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40247f0a8_6_7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40247f0a8_6_7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140247f0a8_6_7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0247f0a8_6_7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140247f0a8_6_7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40247f0a8_6_7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140247f0a8_6_7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40247f0a8_6_7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140247f0a8_6_7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40247f0a8_6_7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140247f0a8_6_7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40247f0a8_6_7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140247f0a8_6_7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40247f0a8_6_7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140247f0a8_6_7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40247f0a8_11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3140247f0a8_11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358" name="Google Shape;358;g3140247f0a8_11_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3140247f0a8_11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백엔드 부분에 대해 설명드리겠습니다. </a:t>
            </a:r>
            <a:r>
              <a:rPr lang="en-US"/>
              <a:t>현재 저희는 리액트, node.js, 몽고디비를 활용하여 개발 진행하고 있습니다.</a:t>
            </a:r>
            <a:endParaRPr/>
          </a:p>
        </p:txBody>
      </p:sp>
      <p:sp>
        <p:nvSpPr>
          <p:cNvPr id="360" name="Google Shape;360;g3140247f0a8_11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3140247f0a8_11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40247f0a8_11_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3140247f0a8_11_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383" name="Google Shape;383;g3140247f0a8_11_25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3140247f0a8_11_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전체적인 흐름을 보자면, 근무자인지 관리자인지를 선택하여 회원가입 및 로그인을 하게 되면 각자의 메인페이지로 이동합니다.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먼저 관리자는 근무자가 필요한 시간에 일정을 생성할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근무자는 생성한 일정 중 원하는 시간대를 선택하여 신청합니다. 알고리즘이 자동으로 배정하여 결과를 관리자에게 전송합니다.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관리자는 일정을 최종 승인할 수 있고, 필요하다면 변경할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근무자는 승인 여부 확인 후, 최종 일정 조회 페이지에서 확인이 가능하게 됩니다.</a:t>
            </a:r>
            <a:endParaRPr/>
          </a:p>
        </p:txBody>
      </p:sp>
      <p:sp>
        <p:nvSpPr>
          <p:cNvPr id="385" name="Google Shape;385;g3140247f0a8_11_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3140247f0a8_11_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40247f0a8_11_3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3140247f0a8_11_3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393" name="Google Shape;393;g3140247f0a8_11_3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3140247f0a8_11_3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데이터는 </a:t>
            </a:r>
            <a:r>
              <a:rPr lang="en-US"/>
              <a:t>위 흐름을 바탕으로 </a:t>
            </a:r>
            <a:r>
              <a:rPr lang="en-US"/>
              <a:t>근무자 및 관리자 테이블, 일정 테이블, 근무 신청 테이블로 구성하였습니다.</a:t>
            </a:r>
            <a:endParaRPr/>
          </a:p>
        </p:txBody>
      </p:sp>
      <p:sp>
        <p:nvSpPr>
          <p:cNvPr id="395" name="Google Shape;395;g3140247f0a8_11_3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3140247f0a8_11_3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40247f0a8_6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40247f0a8_6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40247f0a8_11_4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3140247f0a8_11_4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403" name="Google Shape;403;g3140247f0a8_11_4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140247f0a8_11_4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아까 설명한 기능에 맞춰 API는 다음과 같이 </a:t>
            </a:r>
            <a:r>
              <a:rPr lang="en-US"/>
              <a:t>크게 메인페이지, 회원가입, 로그인, 근무자, 관리자로 나눠서 </a:t>
            </a:r>
            <a:r>
              <a:rPr lang="en-US"/>
              <a:t>구성했습니다.</a:t>
            </a:r>
            <a:endParaRPr/>
          </a:p>
        </p:txBody>
      </p:sp>
      <p:sp>
        <p:nvSpPr>
          <p:cNvPr id="405" name="Google Shape;405;g3140247f0a8_11_4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3140247f0a8_11_4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40247f0a8_18_1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3140247f0a8_18_1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413" name="Google Shape;413;g3140247f0a8_18_115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140247f0a8_18_1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데이터는 근무자 및 관리자 테이블, 일정 테이블, 근무 신청 테이블로 구성하였습니다.</a:t>
            </a:r>
            <a:endParaRPr/>
          </a:p>
        </p:txBody>
      </p:sp>
      <p:sp>
        <p:nvSpPr>
          <p:cNvPr id="415" name="Google Shape;415;g3140247f0a8_18_1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3140247f0a8_18_1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40247f0a8_18_12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3140247f0a8_18_12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441" name="Google Shape;441;g3140247f0a8_18_12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3140247f0a8_18_12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데이터는 근무자 및 관리자 테이블, 일정 테이블, 근무 신청 테이블로 구성하였습니다.</a:t>
            </a:r>
            <a:endParaRPr/>
          </a:p>
        </p:txBody>
      </p:sp>
      <p:sp>
        <p:nvSpPr>
          <p:cNvPr id="443" name="Google Shape;443;g3140247f0a8_18_12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3140247f0a8_18_12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140247f0a8_18_1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3140247f0a8_18_1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455" name="Google Shape;455;g3140247f0a8_18_13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3140247f0a8_18_1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데이터는 근무자 및 관리자 테이블, 일정 테이블, 근무 신청 테이블로 구성하였습니다.</a:t>
            </a:r>
            <a:endParaRPr/>
          </a:p>
        </p:txBody>
      </p:sp>
      <p:sp>
        <p:nvSpPr>
          <p:cNvPr id="457" name="Google Shape;457;g3140247f0a8_18_1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3140247f0a8_18_1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140247f0a8_18_14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3140247f0a8_18_14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476" name="Google Shape;476;g3140247f0a8_18_142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3140247f0a8_18_14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데이터는 근무자 및 관리자 테이블, 일정 테이블, 근무 신청 테이블로 구성하였습니다.</a:t>
            </a:r>
            <a:endParaRPr/>
          </a:p>
        </p:txBody>
      </p:sp>
      <p:sp>
        <p:nvSpPr>
          <p:cNvPr id="478" name="Google Shape;478;g3140247f0a8_18_14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3140247f0a8_18_14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495" name="Google Shape;495;p1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497" name="Google Shape;497;p1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511" name="Google Shape;511;p2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2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513" name="Google Shape;513;p2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필요성 강조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/>
              <a:t>인력을 공유하는 사례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/>
              <a:t>주휴 수당으로 인한 점포당 근무자 수 증가 사례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일정 배정 및 변경에 혼선이 생길 가능성 증가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따라서 자동으로 일정 배정해주는 시스템은 가치가 높을 것임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0" name="Google Shape;52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40247f0a8_6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140247f0a8_6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 개발 현황입니다.</a:t>
            </a:r>
            <a:endParaRPr/>
          </a:p>
        </p:txBody>
      </p:sp>
      <p:sp>
        <p:nvSpPr>
          <p:cNvPr id="182" name="Google Shape;182;g3140247f0a8_6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1.7.2013</a:t>
            </a:r>
            <a:endParaRPr/>
          </a:p>
        </p:txBody>
      </p:sp>
      <p:sp>
        <p:nvSpPr>
          <p:cNvPr id="543" name="Google Shape;543;p2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2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545" name="Google Shape;545;p2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2"/>
              </a:rPr>
              <a:t>참고사이트 Reference</a:t>
            </a:r>
            <a:br>
              <a:rPr lang="en-US" sz="1200" u="sng">
                <a:solidFill>
                  <a:schemeClr val="hlink"/>
                </a:solidFill>
                <a:hlinkClick r:id="rId3"/>
              </a:rPr>
            </a:br>
            <a:r>
              <a:rPr lang="en-US" sz="1200" u="sng">
                <a:solidFill>
                  <a:schemeClr val="hlink"/>
                </a:solidFill>
                <a:hlinkClick r:id="rId4"/>
              </a:rPr>
              <a:t>https://en.wikipedia.org/wiki/Aging_(scheduling)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https://en.wikipedia.org/wiki/Fair_queuing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99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Shiftee,Pinpl은  직장인 대상 근태관리 서비스 </a:t>
            </a:r>
            <a:endParaRPr/>
          </a:p>
          <a:p>
            <a:pPr indent="0" lvl="0" marL="0" rtl="0" algn="l">
              <a:lnSpc>
                <a:spcPct val="299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보스몬, 하우머치는  알바생 입장 근태관리 어플로  급여관리에 강점.</a:t>
            </a:r>
            <a:endParaRPr/>
          </a:p>
          <a:p>
            <a:pPr indent="0" lvl="0" marL="0" rtl="0" algn="l">
              <a:lnSpc>
                <a:spcPct val="299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듀팅은 선호시간 신청 및 반영 표시가 있으나,  간호사 직종대상 어플임</a:t>
            </a:r>
            <a:endParaRPr b="1" sz="12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40247f0a8_6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140247f0a8_6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 개발 현황입니다.</a:t>
            </a:r>
            <a:endParaRPr/>
          </a:p>
        </p:txBody>
      </p:sp>
      <p:sp>
        <p:nvSpPr>
          <p:cNvPr id="301" name="Google Shape;301;g3140247f0a8_6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38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4.png"/><Relationship Id="rId4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Relationship Id="rId7" Type="http://schemas.openxmlformats.org/officeDocument/2006/relationships/image" Target="../media/image6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0" y="-433983"/>
            <a:ext cx="18288000" cy="7679126"/>
          </a:xfrm>
          <a:custGeom>
            <a:rect b="b" l="l" r="r" t="t"/>
            <a:pathLst>
              <a:path extrusionOk="0" h="7679126" w="18288000">
                <a:moveTo>
                  <a:pt x="0" y="0"/>
                </a:moveTo>
                <a:lnTo>
                  <a:pt x="18288000" y="0"/>
                </a:lnTo>
                <a:lnTo>
                  <a:pt x="18288000" y="7679126"/>
                </a:lnTo>
                <a:lnTo>
                  <a:pt x="0" y="7679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8545050" y="4346311"/>
            <a:ext cx="8093412" cy="4826616"/>
          </a:xfrm>
          <a:custGeom>
            <a:rect b="b" l="l" r="r" t="t"/>
            <a:pathLst>
              <a:path extrusionOk="0" h="4826616" w="8093412">
                <a:moveTo>
                  <a:pt x="0" y="0"/>
                </a:moveTo>
                <a:lnTo>
                  <a:pt x="8093412" y="0"/>
                </a:lnTo>
                <a:lnTo>
                  <a:pt x="8093412" y="4826616"/>
                </a:lnTo>
                <a:lnTo>
                  <a:pt x="0" y="4826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99" l="0" r="0" t="-2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5269117" y="1566945"/>
            <a:ext cx="136630" cy="136630"/>
          </a:xfrm>
          <a:custGeom>
            <a:rect b="b" l="l" r="r" t="t"/>
            <a:pathLst>
              <a:path extrusionOk="0" h="136630" w="136630">
                <a:moveTo>
                  <a:pt x="0" y="0"/>
                </a:moveTo>
                <a:lnTo>
                  <a:pt x="136630" y="0"/>
                </a:lnTo>
                <a:lnTo>
                  <a:pt x="136630" y="136630"/>
                </a:lnTo>
                <a:lnTo>
                  <a:pt x="0" y="1366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632163" y="1685176"/>
            <a:ext cx="766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rPr>
              <a:t>2024-2 오픈소스 소프트웨어 프로젝트 </a:t>
            </a:r>
            <a:r>
              <a:rPr b="1" lang="en-US" sz="2400">
                <a:solidFill>
                  <a:srgbClr val="1195B2"/>
                </a:solidFill>
              </a:rPr>
              <a:t>중간</a:t>
            </a:r>
            <a:r>
              <a:rPr b="1" i="0" lang="en-US" sz="2400" u="none" cap="none" strike="noStrike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rPr>
              <a:t> 발표</a:t>
            </a:r>
            <a:endParaRPr b="1" i="0" sz="2400" u="none" cap="none" strike="noStrike">
              <a:solidFill>
                <a:srgbClr val="1195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604089" y="2143065"/>
            <a:ext cx="8406163" cy="131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99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ShiftMate</a:t>
            </a:r>
            <a:endParaRPr b="1" i="0" sz="8899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632163" y="4480854"/>
            <a:ext cx="5581179" cy="2428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6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rPr>
              <a:t>03조 StackOverflowers</a:t>
            </a:r>
            <a:endParaRPr b="1" i="0" sz="2699" u="none" cap="none" strike="noStrike">
              <a:solidFill>
                <a:srgbClr val="1195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8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99" u="none" cap="none" strike="noStrike">
              <a:solidFill>
                <a:srgbClr val="1195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72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rPr>
              <a:t>2021110806	김민정</a:t>
            </a:r>
            <a:endParaRPr b="1" i="0" sz="2499" u="none" cap="none" strike="noStrike">
              <a:solidFill>
                <a:srgbClr val="1195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72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rPr>
              <a:t>2021112379	김서연</a:t>
            </a:r>
            <a:endParaRPr/>
          </a:p>
          <a:p>
            <a:pPr indent="0" lvl="0" marL="0" marR="0" rtl="0" algn="l">
              <a:lnSpc>
                <a:spcPct val="1272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rPr>
              <a:t>2020113296	윤석규</a:t>
            </a:r>
            <a:endParaRPr b="1" i="0" sz="2499" u="none" cap="none" strike="noStrike">
              <a:solidFill>
                <a:srgbClr val="1195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72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rPr>
              <a:t>2020111670	지경민</a:t>
            </a:r>
            <a:endParaRPr b="1" i="0" sz="2499" u="none" cap="none" strike="noStrike">
              <a:solidFill>
                <a:srgbClr val="1195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632176" y="3536825"/>
            <a:ext cx="6323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아르바이트  일정 배정 시스템</a:t>
            </a:r>
            <a:endParaRPr b="1" i="0" sz="2799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25" y="2888725"/>
            <a:ext cx="10005749" cy="5192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 txBox="1"/>
          <p:nvPr/>
        </p:nvSpPr>
        <p:spPr>
          <a:xfrm>
            <a:off x="688125" y="1221900"/>
            <a:ext cx="1175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47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20344B"/>
                </a:solidFill>
              </a:rPr>
              <a:t>-</a:t>
            </a:r>
            <a:r>
              <a:rPr lang="en-US" sz="3000">
                <a:solidFill>
                  <a:srgbClr val="20344B"/>
                </a:solidFill>
              </a:rPr>
              <a:t>오픈소스 라이브러리 FullCalendar</a:t>
            </a:r>
            <a:endParaRPr sz="1200"/>
          </a:p>
        </p:txBody>
      </p:sp>
      <p:pic>
        <p:nvPicPr>
          <p:cNvPr id="313" name="Google Shape;313;p34"/>
          <p:cNvPicPr preferRelativeResize="0"/>
          <p:nvPr/>
        </p:nvPicPr>
        <p:blipFill rotWithShape="1">
          <a:blip r:embed="rId4">
            <a:alphaModFix/>
          </a:blip>
          <a:srcRect b="49151" l="0" r="0" t="8942"/>
          <a:stretch/>
        </p:blipFill>
        <p:spPr>
          <a:xfrm>
            <a:off x="11657475" y="1714500"/>
            <a:ext cx="4772625" cy="35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/>
          <p:cNvPicPr preferRelativeResize="0"/>
          <p:nvPr/>
        </p:nvPicPr>
        <p:blipFill rotWithShape="1">
          <a:blip r:embed="rId5">
            <a:alphaModFix/>
          </a:blip>
          <a:srcRect b="15081" l="34149" r="0" t="0"/>
          <a:stretch/>
        </p:blipFill>
        <p:spPr>
          <a:xfrm>
            <a:off x="12249000" y="726800"/>
            <a:ext cx="3326949" cy="88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18863" y="6302675"/>
            <a:ext cx="3987200" cy="32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/>
          <p:cNvPicPr preferRelativeResize="0"/>
          <p:nvPr/>
        </p:nvPicPr>
        <p:blipFill rotWithShape="1">
          <a:blip r:embed="rId7">
            <a:alphaModFix/>
          </a:blip>
          <a:srcRect b="0" l="21235" r="0" t="0"/>
          <a:stretch/>
        </p:blipFill>
        <p:spPr>
          <a:xfrm>
            <a:off x="12067150" y="5617249"/>
            <a:ext cx="5184850" cy="6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688120" y="726799"/>
            <a:ext cx="505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20344B"/>
                </a:solidFill>
              </a:rPr>
              <a:t>개발 현황 : </a:t>
            </a:r>
            <a:r>
              <a:rPr b="1" lang="en-US" sz="3900">
                <a:solidFill>
                  <a:srgbClr val="20344B"/>
                </a:solidFill>
              </a:rPr>
              <a:t>Front</a:t>
            </a:r>
            <a:r>
              <a:rPr b="1" i="0" lang="en-US" sz="3900" u="none" cap="none" strike="noStrike">
                <a:solidFill>
                  <a:srgbClr val="20344B"/>
                </a:solidFill>
              </a:rPr>
              <a:t>End</a:t>
            </a:r>
            <a:endParaRPr b="1" sz="3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5"/>
          <p:cNvPicPr preferRelativeResize="0"/>
          <p:nvPr/>
        </p:nvPicPr>
        <p:blipFill rotWithShape="1">
          <a:blip r:embed="rId3">
            <a:alphaModFix/>
          </a:blip>
          <a:srcRect b="0" l="0" r="0" t="7149"/>
          <a:stretch/>
        </p:blipFill>
        <p:spPr>
          <a:xfrm>
            <a:off x="2457875" y="2582675"/>
            <a:ext cx="14115701" cy="70995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 txBox="1"/>
          <p:nvPr/>
        </p:nvSpPr>
        <p:spPr>
          <a:xfrm>
            <a:off x="688120" y="726799"/>
            <a:ext cx="50505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20344B"/>
                </a:solidFill>
              </a:rPr>
              <a:t>개발 현황 : </a:t>
            </a:r>
            <a:r>
              <a:rPr b="1" lang="en-US" sz="3900">
                <a:solidFill>
                  <a:srgbClr val="20344B"/>
                </a:solidFill>
              </a:rPr>
              <a:t>Front</a:t>
            </a:r>
            <a:r>
              <a:rPr b="1" i="0" lang="en-US" sz="3900" u="none" cap="none" strike="noStrike">
                <a:solidFill>
                  <a:srgbClr val="20344B"/>
                </a:solidFill>
              </a:rPr>
              <a:t>End</a:t>
            </a:r>
            <a:endParaRPr b="1" i="0" sz="3900" u="none" cap="none" strike="noStrike">
              <a:solidFill>
                <a:srgbClr val="20344B"/>
              </a:solidFill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3200"/>
              <a:buChar char="-"/>
            </a:pPr>
            <a:r>
              <a:rPr lang="en-US" sz="3200">
                <a:solidFill>
                  <a:srgbClr val="20344B"/>
                </a:solidFill>
              </a:rPr>
              <a:t>홈화면 UI</a:t>
            </a:r>
            <a:endParaRPr sz="3200">
              <a:solidFill>
                <a:srgbClr val="20344B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 b="0" l="0" r="0" t="6384"/>
          <a:stretch/>
        </p:blipFill>
        <p:spPr>
          <a:xfrm>
            <a:off x="2487025" y="2714000"/>
            <a:ext cx="14115427" cy="71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6"/>
          <p:cNvSpPr txBox="1"/>
          <p:nvPr/>
        </p:nvSpPr>
        <p:spPr>
          <a:xfrm>
            <a:off x="688128" y="726800"/>
            <a:ext cx="76368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20344B"/>
                </a:solidFill>
              </a:rPr>
              <a:t>개발 현황 : </a:t>
            </a:r>
            <a:r>
              <a:rPr b="1" lang="en-US" sz="3900">
                <a:solidFill>
                  <a:srgbClr val="20344B"/>
                </a:solidFill>
              </a:rPr>
              <a:t>Front</a:t>
            </a:r>
            <a:r>
              <a:rPr b="1" i="0" lang="en-US" sz="3900" u="none" cap="none" strike="noStrike">
                <a:solidFill>
                  <a:srgbClr val="20344B"/>
                </a:solidFill>
              </a:rPr>
              <a:t>End</a:t>
            </a:r>
            <a:endParaRPr b="1" i="0" sz="3900" u="none" cap="none" strike="noStrike">
              <a:solidFill>
                <a:srgbClr val="20344B"/>
              </a:solidFill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3200"/>
              <a:buChar char="-"/>
            </a:pPr>
            <a:r>
              <a:rPr lang="en-US" sz="3200">
                <a:solidFill>
                  <a:srgbClr val="20344B"/>
                </a:solidFill>
              </a:rPr>
              <a:t>근무표 생성 페이지 UI</a:t>
            </a:r>
            <a:endParaRPr sz="3200">
              <a:solidFill>
                <a:srgbClr val="20344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7"/>
          <p:cNvPicPr preferRelativeResize="0"/>
          <p:nvPr/>
        </p:nvPicPr>
        <p:blipFill rotWithShape="1">
          <a:blip r:embed="rId3">
            <a:alphaModFix/>
          </a:blip>
          <a:srcRect b="0" l="0" r="0" t="7011"/>
          <a:stretch/>
        </p:blipFill>
        <p:spPr>
          <a:xfrm>
            <a:off x="2487025" y="2626475"/>
            <a:ext cx="14065574" cy="70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688128" y="726800"/>
            <a:ext cx="76368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20344B"/>
                </a:solidFill>
              </a:rPr>
              <a:t>개발 현황 : </a:t>
            </a:r>
            <a:r>
              <a:rPr b="1" lang="en-US" sz="3900">
                <a:solidFill>
                  <a:srgbClr val="20344B"/>
                </a:solidFill>
              </a:rPr>
              <a:t>Front</a:t>
            </a:r>
            <a:r>
              <a:rPr b="1" i="0" lang="en-US" sz="3900" u="none" cap="none" strike="noStrike">
                <a:solidFill>
                  <a:srgbClr val="20344B"/>
                </a:solidFill>
              </a:rPr>
              <a:t>End</a:t>
            </a:r>
            <a:endParaRPr b="1" i="0" sz="3900" u="none" cap="none" strike="noStrike">
              <a:solidFill>
                <a:srgbClr val="20344B"/>
              </a:solidFill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3200"/>
              <a:buChar char="-"/>
            </a:pPr>
            <a:r>
              <a:rPr lang="en-US" sz="3200">
                <a:solidFill>
                  <a:srgbClr val="20344B"/>
                </a:solidFill>
              </a:rPr>
              <a:t>근무표 생성 페이지 UI</a:t>
            </a:r>
            <a:endParaRPr sz="3200">
              <a:solidFill>
                <a:srgbClr val="20344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8"/>
          <p:cNvPicPr preferRelativeResize="0"/>
          <p:nvPr/>
        </p:nvPicPr>
        <p:blipFill rotWithShape="1">
          <a:blip r:embed="rId3">
            <a:alphaModFix/>
          </a:blip>
          <a:srcRect b="0" l="0" r="0" t="7527"/>
          <a:stretch/>
        </p:blipFill>
        <p:spPr>
          <a:xfrm>
            <a:off x="2297325" y="2816175"/>
            <a:ext cx="14115701" cy="70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8"/>
          <p:cNvSpPr txBox="1"/>
          <p:nvPr/>
        </p:nvSpPr>
        <p:spPr>
          <a:xfrm>
            <a:off x="688128" y="726800"/>
            <a:ext cx="76368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20344B"/>
                </a:solidFill>
              </a:rPr>
              <a:t>개발 현황 : </a:t>
            </a:r>
            <a:r>
              <a:rPr b="1" lang="en-US" sz="3900">
                <a:solidFill>
                  <a:srgbClr val="20344B"/>
                </a:solidFill>
              </a:rPr>
              <a:t>Front</a:t>
            </a:r>
            <a:r>
              <a:rPr b="1" i="0" lang="en-US" sz="3900" u="none" cap="none" strike="noStrike">
                <a:solidFill>
                  <a:srgbClr val="20344B"/>
                </a:solidFill>
              </a:rPr>
              <a:t>End</a:t>
            </a:r>
            <a:endParaRPr b="1" i="0" sz="3900" u="none" cap="none" strike="noStrike">
              <a:solidFill>
                <a:srgbClr val="20344B"/>
              </a:solidFill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3200"/>
              <a:buChar char="-"/>
            </a:pPr>
            <a:r>
              <a:rPr lang="en-US" sz="3200">
                <a:solidFill>
                  <a:srgbClr val="20344B"/>
                </a:solidFill>
              </a:rPr>
              <a:t>근무 </a:t>
            </a:r>
            <a:r>
              <a:rPr lang="en-US" sz="3200">
                <a:solidFill>
                  <a:srgbClr val="20344B"/>
                </a:solidFill>
              </a:rPr>
              <a:t>신청</a:t>
            </a:r>
            <a:r>
              <a:rPr lang="en-US" sz="3200">
                <a:solidFill>
                  <a:srgbClr val="20344B"/>
                </a:solidFill>
              </a:rPr>
              <a:t> 페이지 UI</a:t>
            </a:r>
            <a:endParaRPr sz="3200">
              <a:solidFill>
                <a:srgbClr val="20344B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7201"/>
          <a:stretch/>
        </p:blipFill>
        <p:spPr>
          <a:xfrm>
            <a:off x="2111213" y="3035050"/>
            <a:ext cx="14065574" cy="70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/>
        </p:nvSpPr>
        <p:spPr>
          <a:xfrm>
            <a:off x="688128" y="726800"/>
            <a:ext cx="76368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20344B"/>
                </a:solidFill>
              </a:rPr>
              <a:t>개발 현황 : </a:t>
            </a:r>
            <a:r>
              <a:rPr b="1" lang="en-US" sz="3900">
                <a:solidFill>
                  <a:srgbClr val="20344B"/>
                </a:solidFill>
              </a:rPr>
              <a:t>Front</a:t>
            </a:r>
            <a:r>
              <a:rPr b="1" i="0" lang="en-US" sz="3900" u="none" cap="none" strike="noStrike">
                <a:solidFill>
                  <a:srgbClr val="20344B"/>
                </a:solidFill>
              </a:rPr>
              <a:t>End</a:t>
            </a:r>
            <a:endParaRPr b="1" i="0" sz="3900" u="none" cap="none" strike="noStrike">
              <a:solidFill>
                <a:srgbClr val="20344B"/>
              </a:solidFill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3200"/>
              <a:buChar char="-"/>
            </a:pPr>
            <a:r>
              <a:rPr lang="en-US" sz="3200">
                <a:solidFill>
                  <a:srgbClr val="20344B"/>
                </a:solidFill>
              </a:rPr>
              <a:t>근무 </a:t>
            </a:r>
            <a:r>
              <a:rPr lang="en-US" sz="3200">
                <a:solidFill>
                  <a:srgbClr val="20344B"/>
                </a:solidFill>
              </a:rPr>
              <a:t>신청 </a:t>
            </a:r>
            <a:r>
              <a:rPr lang="en-US" sz="3200">
                <a:solidFill>
                  <a:srgbClr val="20344B"/>
                </a:solidFill>
              </a:rPr>
              <a:t>페이지 UI</a:t>
            </a:r>
            <a:endParaRPr sz="3200">
              <a:solidFill>
                <a:srgbClr val="20344B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0"/>
          <p:cNvPicPr preferRelativeResize="0"/>
          <p:nvPr/>
        </p:nvPicPr>
        <p:blipFill rotWithShape="1">
          <a:blip r:embed="rId3">
            <a:alphaModFix/>
          </a:blip>
          <a:srcRect b="0" l="0" r="0" t="7527"/>
          <a:stretch/>
        </p:blipFill>
        <p:spPr>
          <a:xfrm>
            <a:off x="2253575" y="2816175"/>
            <a:ext cx="14115701" cy="70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14035125" y="4062400"/>
            <a:ext cx="545400" cy="34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034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344B"/>
                </a:solidFill>
              </a:rPr>
              <a:t>수정</a:t>
            </a:r>
            <a:endParaRPr sz="1200">
              <a:solidFill>
                <a:srgbClr val="20344B"/>
              </a:solidFill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688128" y="726800"/>
            <a:ext cx="76368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20344B"/>
                </a:solidFill>
              </a:rPr>
              <a:t>개발 현황 : </a:t>
            </a:r>
            <a:r>
              <a:rPr b="1" lang="en-US" sz="3900">
                <a:solidFill>
                  <a:srgbClr val="20344B"/>
                </a:solidFill>
              </a:rPr>
              <a:t>Front</a:t>
            </a:r>
            <a:r>
              <a:rPr b="1" i="0" lang="en-US" sz="3900" u="none" cap="none" strike="noStrike">
                <a:solidFill>
                  <a:srgbClr val="20344B"/>
                </a:solidFill>
              </a:rPr>
              <a:t>End</a:t>
            </a:r>
            <a:endParaRPr b="1" i="0" sz="3900" u="none" cap="none" strike="noStrike">
              <a:solidFill>
                <a:srgbClr val="20344B"/>
              </a:solidFill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3200"/>
              <a:buChar char="-"/>
            </a:pPr>
            <a:r>
              <a:rPr lang="en-US" sz="3200">
                <a:solidFill>
                  <a:srgbClr val="20344B"/>
                </a:solidFill>
              </a:rPr>
              <a:t>근무표 </a:t>
            </a:r>
            <a:r>
              <a:rPr lang="en-US" sz="3200">
                <a:solidFill>
                  <a:srgbClr val="20344B"/>
                </a:solidFill>
              </a:rPr>
              <a:t>조회</a:t>
            </a:r>
            <a:r>
              <a:rPr lang="en-US" sz="3200">
                <a:solidFill>
                  <a:srgbClr val="20344B"/>
                </a:solidFill>
              </a:rPr>
              <a:t> 페이지 UI</a:t>
            </a:r>
            <a:endParaRPr sz="3200">
              <a:solidFill>
                <a:srgbClr val="20344B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0F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/>
        </p:nvSpPr>
        <p:spPr>
          <a:xfrm>
            <a:off x="1164771" y="1025069"/>
            <a:ext cx="125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20344B"/>
                </a:solidFill>
              </a:rPr>
              <a:t>Architecture</a:t>
            </a:r>
            <a:endParaRPr b="1"/>
          </a:p>
        </p:txBody>
      </p:sp>
      <p:grpSp>
        <p:nvGrpSpPr>
          <p:cNvPr id="364" name="Google Shape;364;p41"/>
          <p:cNvGrpSpPr/>
          <p:nvPr/>
        </p:nvGrpSpPr>
        <p:grpSpPr>
          <a:xfrm>
            <a:off x="1091745" y="2933700"/>
            <a:ext cx="16104509" cy="5372145"/>
            <a:chOff x="754741" y="2457450"/>
            <a:chExt cx="16104509" cy="5372145"/>
          </a:xfrm>
        </p:grpSpPr>
        <p:sp>
          <p:nvSpPr>
            <p:cNvPr id="365" name="Google Shape;365;p41"/>
            <p:cNvSpPr/>
            <p:nvPr/>
          </p:nvSpPr>
          <p:spPr>
            <a:xfrm>
              <a:off x="3041166" y="2457450"/>
              <a:ext cx="1694402" cy="5372100"/>
            </a:xfrm>
            <a:custGeom>
              <a:rect b="b" l="l" r="r" t="t"/>
              <a:pathLst>
                <a:path extrusionOk="0" h="7162800" w="2259203">
                  <a:moveTo>
                    <a:pt x="25400" y="0"/>
                  </a:moveTo>
                  <a:lnTo>
                    <a:pt x="2233803" y="0"/>
                  </a:lnTo>
                  <a:cubicBezTo>
                    <a:pt x="2247773" y="0"/>
                    <a:pt x="2259203" y="11430"/>
                    <a:pt x="2259203" y="25400"/>
                  </a:cubicBezTo>
                  <a:lnTo>
                    <a:pt x="2259203" y="7137400"/>
                  </a:lnTo>
                  <a:cubicBezTo>
                    <a:pt x="2259203" y="7151370"/>
                    <a:pt x="2247773" y="7162800"/>
                    <a:pt x="2233803" y="7162800"/>
                  </a:cubicBezTo>
                  <a:lnTo>
                    <a:pt x="25400" y="7162800"/>
                  </a:lnTo>
                  <a:cubicBezTo>
                    <a:pt x="11430" y="7162800"/>
                    <a:pt x="0" y="7151370"/>
                    <a:pt x="0" y="713740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7137400"/>
                  </a:lnTo>
                  <a:lnTo>
                    <a:pt x="25400" y="7137400"/>
                  </a:lnTo>
                  <a:lnTo>
                    <a:pt x="25400" y="7112000"/>
                  </a:lnTo>
                  <a:lnTo>
                    <a:pt x="2233803" y="7112000"/>
                  </a:lnTo>
                  <a:lnTo>
                    <a:pt x="2233803" y="7137400"/>
                  </a:lnTo>
                  <a:lnTo>
                    <a:pt x="2208403" y="7137400"/>
                  </a:lnTo>
                  <a:lnTo>
                    <a:pt x="2208403" y="25400"/>
                  </a:lnTo>
                  <a:lnTo>
                    <a:pt x="2233803" y="25400"/>
                  </a:lnTo>
                  <a:lnTo>
                    <a:pt x="2233803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1C33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사용자 윤곽선" id="366" name="Google Shape;366;p41"/>
            <p:cNvSpPr/>
            <p:nvPr/>
          </p:nvSpPr>
          <p:spPr>
            <a:xfrm>
              <a:off x="886040" y="4281093"/>
              <a:ext cx="1447800" cy="1447800"/>
            </a:xfrm>
            <a:custGeom>
              <a:rect b="b" l="l" r="r" t="t"/>
              <a:pathLst>
                <a:path extrusionOk="0" h="1447800" w="1447800">
                  <a:moveTo>
                    <a:pt x="0" y="0"/>
                  </a:moveTo>
                  <a:lnTo>
                    <a:pt x="1447800" y="0"/>
                  </a:lnTo>
                  <a:lnTo>
                    <a:pt x="14478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1"/>
            <p:cNvSpPr txBox="1"/>
            <p:nvPr/>
          </p:nvSpPr>
          <p:spPr>
            <a:xfrm>
              <a:off x="754741" y="5671743"/>
              <a:ext cx="17103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sp>
          <p:nvSpPr>
            <p:cNvPr id="368" name="Google Shape;368;p41"/>
            <p:cNvSpPr txBox="1"/>
            <p:nvPr/>
          </p:nvSpPr>
          <p:spPr>
            <a:xfrm>
              <a:off x="3006165" y="4623062"/>
              <a:ext cx="1710300" cy="9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Web</a:t>
              </a:r>
              <a:endParaRPr/>
            </a:p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Browser</a:t>
              </a: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5010151" y="2457450"/>
              <a:ext cx="7257479" cy="5372100"/>
            </a:xfrm>
            <a:custGeom>
              <a:rect b="b" l="l" r="r" t="t"/>
              <a:pathLst>
                <a:path extrusionOk="0" h="7162800" w="9676638">
                  <a:moveTo>
                    <a:pt x="25400" y="0"/>
                  </a:moveTo>
                  <a:lnTo>
                    <a:pt x="9651238" y="0"/>
                  </a:lnTo>
                  <a:cubicBezTo>
                    <a:pt x="9665208" y="0"/>
                    <a:pt x="9676638" y="11430"/>
                    <a:pt x="9676638" y="25400"/>
                  </a:cubicBezTo>
                  <a:lnTo>
                    <a:pt x="9676638" y="7137400"/>
                  </a:lnTo>
                  <a:cubicBezTo>
                    <a:pt x="9676638" y="7151370"/>
                    <a:pt x="9665208" y="7162800"/>
                    <a:pt x="9651238" y="7162800"/>
                  </a:cubicBezTo>
                  <a:lnTo>
                    <a:pt x="25400" y="7162800"/>
                  </a:lnTo>
                  <a:cubicBezTo>
                    <a:pt x="11430" y="7162800"/>
                    <a:pt x="0" y="7151370"/>
                    <a:pt x="0" y="713740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7137400"/>
                  </a:lnTo>
                  <a:lnTo>
                    <a:pt x="25400" y="7137400"/>
                  </a:lnTo>
                  <a:lnTo>
                    <a:pt x="25400" y="7112000"/>
                  </a:lnTo>
                  <a:lnTo>
                    <a:pt x="9651238" y="7112000"/>
                  </a:lnTo>
                  <a:lnTo>
                    <a:pt x="9651238" y="7137400"/>
                  </a:lnTo>
                  <a:lnTo>
                    <a:pt x="9625838" y="7137400"/>
                  </a:lnTo>
                  <a:lnTo>
                    <a:pt x="9625838" y="25400"/>
                  </a:lnTo>
                  <a:lnTo>
                    <a:pt x="9651238" y="25400"/>
                  </a:lnTo>
                  <a:lnTo>
                    <a:pt x="9651238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1C33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upload.wikimedia.org/wikipedia/commons/thumb/a/a7/..." id="370" name="Google Shape;370;p41"/>
            <p:cNvSpPr/>
            <p:nvPr/>
          </p:nvSpPr>
          <p:spPr>
            <a:xfrm>
              <a:off x="5715000" y="4407569"/>
              <a:ext cx="1614417" cy="1404543"/>
            </a:xfrm>
            <a:custGeom>
              <a:rect b="b" l="l" r="r" t="t"/>
              <a:pathLst>
                <a:path extrusionOk="0" h="1404543" w="1614417">
                  <a:moveTo>
                    <a:pt x="0" y="0"/>
                  </a:moveTo>
                  <a:lnTo>
                    <a:pt x="1614417" y="0"/>
                  </a:lnTo>
                  <a:lnTo>
                    <a:pt x="1614417" y="1404543"/>
                  </a:lnTo>
                  <a:lnTo>
                    <a:pt x="0" y="14045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1"/>
            <p:cNvSpPr txBox="1"/>
            <p:nvPr/>
          </p:nvSpPr>
          <p:spPr>
            <a:xfrm>
              <a:off x="5681002" y="5905972"/>
              <a:ext cx="17103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React</a:t>
              </a: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12553950" y="2472640"/>
              <a:ext cx="4305300" cy="5356955"/>
            </a:xfrm>
            <a:custGeom>
              <a:rect b="b" l="l" r="r" t="t"/>
              <a:pathLst>
                <a:path extrusionOk="0" h="7142607" w="5740400">
                  <a:moveTo>
                    <a:pt x="25400" y="0"/>
                  </a:moveTo>
                  <a:lnTo>
                    <a:pt x="5715000" y="0"/>
                  </a:lnTo>
                  <a:cubicBezTo>
                    <a:pt x="5728970" y="0"/>
                    <a:pt x="5740400" y="11430"/>
                    <a:pt x="5740400" y="25400"/>
                  </a:cubicBezTo>
                  <a:lnTo>
                    <a:pt x="5740400" y="7117207"/>
                  </a:lnTo>
                  <a:cubicBezTo>
                    <a:pt x="5740400" y="7131176"/>
                    <a:pt x="5728970" y="7142607"/>
                    <a:pt x="5715000" y="7142607"/>
                  </a:cubicBezTo>
                  <a:lnTo>
                    <a:pt x="25400" y="7142607"/>
                  </a:lnTo>
                  <a:cubicBezTo>
                    <a:pt x="11430" y="7142607"/>
                    <a:pt x="0" y="7131176"/>
                    <a:pt x="0" y="711720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7117207"/>
                  </a:lnTo>
                  <a:lnTo>
                    <a:pt x="25400" y="7117207"/>
                  </a:lnTo>
                  <a:lnTo>
                    <a:pt x="25400" y="7091807"/>
                  </a:lnTo>
                  <a:lnTo>
                    <a:pt x="5715000" y="7091807"/>
                  </a:lnTo>
                  <a:lnTo>
                    <a:pt x="5715000" y="7117207"/>
                  </a:lnTo>
                  <a:lnTo>
                    <a:pt x="5689600" y="7117207"/>
                  </a:lnTo>
                  <a:lnTo>
                    <a:pt x="5689600" y="25400"/>
                  </a:lnTo>
                  <a:lnTo>
                    <a:pt x="5715000" y="25400"/>
                  </a:lnTo>
                  <a:lnTo>
                    <a:pt x="571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1C33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MongoDB - 나무위키" id="373" name="Google Shape;373;p41"/>
            <p:cNvSpPr/>
            <p:nvPr/>
          </p:nvSpPr>
          <p:spPr>
            <a:xfrm>
              <a:off x="13116221" y="4680212"/>
              <a:ext cx="3180757" cy="804084"/>
            </a:xfrm>
            <a:custGeom>
              <a:rect b="b" l="l" r="r" t="t"/>
              <a:pathLst>
                <a:path extrusionOk="0" h="804084" w="3180757">
                  <a:moveTo>
                    <a:pt x="0" y="0"/>
                  </a:moveTo>
                  <a:lnTo>
                    <a:pt x="3180757" y="0"/>
                  </a:lnTo>
                  <a:lnTo>
                    <a:pt x="3180757" y="804084"/>
                  </a:lnTo>
                  <a:lnTo>
                    <a:pt x="0" y="80408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Node.js - 위키백과, 우리 모두의 백과사전" id="374" name="Google Shape;374;p41"/>
            <p:cNvSpPr/>
            <p:nvPr/>
          </p:nvSpPr>
          <p:spPr>
            <a:xfrm>
              <a:off x="8941541" y="4281093"/>
              <a:ext cx="2733675" cy="1666875"/>
            </a:xfrm>
            <a:custGeom>
              <a:rect b="b" l="l" r="r" t="t"/>
              <a:pathLst>
                <a:path extrusionOk="0" h="1666875" w="2733675">
                  <a:moveTo>
                    <a:pt x="0" y="0"/>
                  </a:moveTo>
                  <a:lnTo>
                    <a:pt x="2733675" y="0"/>
                  </a:lnTo>
                  <a:lnTo>
                    <a:pt x="2733675" y="1666875"/>
                  </a:lnTo>
                  <a:lnTo>
                    <a:pt x="0" y="166687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1"/>
            <p:cNvSpPr txBox="1"/>
            <p:nvPr/>
          </p:nvSpPr>
          <p:spPr>
            <a:xfrm>
              <a:off x="9403527" y="6082962"/>
              <a:ext cx="17103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node.js</a:t>
              </a:r>
              <a:endParaRPr/>
            </a:p>
          </p:txBody>
        </p:sp>
        <p:sp>
          <p:nvSpPr>
            <p:cNvPr descr="전송 윤곽선" id="376" name="Google Shape;376;p41"/>
            <p:cNvSpPr/>
            <p:nvPr/>
          </p:nvSpPr>
          <p:spPr>
            <a:xfrm>
              <a:off x="2133600" y="4634448"/>
              <a:ext cx="914400" cy="914400"/>
            </a:xfrm>
            <a:custGeom>
              <a:rect b="b" l="l" r="r" t="t"/>
              <a:pathLst>
                <a:path extrusionOk="0"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전송 윤곽선" id="377" name="Google Shape;377;p41"/>
            <p:cNvSpPr/>
            <p:nvPr/>
          </p:nvSpPr>
          <p:spPr>
            <a:xfrm>
              <a:off x="4704758" y="4634448"/>
              <a:ext cx="914400" cy="914400"/>
            </a:xfrm>
            <a:custGeom>
              <a:rect b="b" l="l" r="r" t="t"/>
              <a:pathLst>
                <a:path extrusionOk="0"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전송 윤곽선" id="378" name="Google Shape;378;p41"/>
            <p:cNvSpPr/>
            <p:nvPr/>
          </p:nvSpPr>
          <p:spPr>
            <a:xfrm>
              <a:off x="7678279" y="4634448"/>
              <a:ext cx="914400" cy="914400"/>
            </a:xfrm>
            <a:custGeom>
              <a:rect b="b" l="l" r="r" t="t"/>
              <a:pathLst>
                <a:path extrusionOk="0"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전송 윤곽선" id="379" name="Google Shape;379;p41"/>
            <p:cNvSpPr/>
            <p:nvPr/>
          </p:nvSpPr>
          <p:spPr>
            <a:xfrm>
              <a:off x="11979827" y="4634448"/>
              <a:ext cx="914400" cy="914400"/>
            </a:xfrm>
            <a:custGeom>
              <a:rect b="b" l="l" r="r" t="t"/>
              <a:pathLst>
                <a:path extrusionOk="0"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0F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970" r="0" t="960"/>
          <a:stretch/>
        </p:blipFill>
        <p:spPr>
          <a:xfrm>
            <a:off x="2302933" y="-15215"/>
            <a:ext cx="14782799" cy="1030221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2"/>
          <p:cNvSpPr txBox="1"/>
          <p:nvPr/>
        </p:nvSpPr>
        <p:spPr>
          <a:xfrm>
            <a:off x="762000" y="876300"/>
            <a:ext cx="125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0344B"/>
                </a:solidFill>
              </a:rPr>
              <a:t>Flow chart</a:t>
            </a:r>
            <a:endParaRPr b="1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0F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/>
        </p:nvSpPr>
        <p:spPr>
          <a:xfrm>
            <a:off x="1164771" y="1025069"/>
            <a:ext cx="125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0344B"/>
                </a:solidFill>
              </a:rPr>
              <a:t>E-R Diagram</a:t>
            </a:r>
            <a:endParaRPr b="1" sz="5400">
              <a:solidFill>
                <a:srgbClr val="20344B"/>
              </a:solidFill>
            </a:endParaRPr>
          </a:p>
        </p:txBody>
      </p:sp>
      <p:pic>
        <p:nvPicPr>
          <p:cNvPr id="399" name="Google Shape;399;p43"/>
          <p:cNvPicPr preferRelativeResize="0"/>
          <p:nvPr/>
        </p:nvPicPr>
        <p:blipFill rotWithShape="1">
          <a:blip r:embed="rId3">
            <a:alphaModFix/>
          </a:blip>
          <a:srcRect b="12342" l="4421" r="5350" t="10562"/>
          <a:stretch/>
        </p:blipFill>
        <p:spPr>
          <a:xfrm>
            <a:off x="413359" y="2781300"/>
            <a:ext cx="17461282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0" y="2384820"/>
            <a:ext cx="18288000" cy="7902180"/>
          </a:xfrm>
          <a:custGeom>
            <a:rect b="b" l="l" r="r" t="t"/>
            <a:pathLst>
              <a:path extrusionOk="0" h="7902180" w="18288000">
                <a:moveTo>
                  <a:pt x="0" y="0"/>
                </a:moveTo>
                <a:lnTo>
                  <a:pt x="18288000" y="0"/>
                </a:lnTo>
                <a:lnTo>
                  <a:pt x="18288000" y="7902180"/>
                </a:lnTo>
                <a:lnTo>
                  <a:pt x="0" y="7902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126181" y="866422"/>
            <a:ext cx="83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019605" y="3440650"/>
            <a:ext cx="58746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2600" lvl="0" marL="457200" marR="0" rtl="0" algn="l">
              <a:lnSpc>
                <a:spcPct val="2105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4000"/>
              <a:buAutoNum type="arabicPeriod"/>
            </a:pPr>
            <a:r>
              <a:rPr b="1" lang="en-US" sz="4000">
                <a:solidFill>
                  <a:srgbClr val="20344B"/>
                </a:solidFill>
              </a:rPr>
              <a:t>ShiftMate 개요</a:t>
            </a:r>
            <a:endParaRPr b="1" sz="4000">
              <a:solidFill>
                <a:srgbClr val="20344B"/>
              </a:solidFill>
            </a:endParaRPr>
          </a:p>
          <a:p>
            <a:pPr indent="-227992" lvl="2" marL="683980" marR="0" rtl="0" algn="l">
              <a:lnSpc>
                <a:spcPct val="2105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800"/>
              <a:buFont typeface="Arial"/>
              <a:buChar char="⚬"/>
            </a:pPr>
            <a:r>
              <a:rPr b="1" i="0" lang="en-US" sz="28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28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92" lvl="2" marL="683980" marR="0" rtl="0" algn="l">
              <a:lnSpc>
                <a:spcPct val="2105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800"/>
              <a:buFont typeface="Arial"/>
              <a:buChar char="⚬"/>
            </a:pPr>
            <a:r>
              <a:rPr b="1" i="0" lang="en-US" sz="28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서비스 개발 배경 및 필요성 </a:t>
            </a:r>
            <a:endParaRPr/>
          </a:p>
          <a:p>
            <a:pPr indent="-227992" lvl="2" marL="683980" marR="0" rtl="0" algn="l">
              <a:lnSpc>
                <a:spcPct val="2105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800"/>
              <a:buFont typeface="Arial"/>
              <a:buChar char="⚬"/>
            </a:pPr>
            <a:r>
              <a:rPr b="1" i="0" lang="en-US" sz="28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선행사례 조사</a:t>
            </a:r>
            <a:endParaRPr b="1" i="0" sz="28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1051472" y="1104950"/>
            <a:ext cx="61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B939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9779480" y="3440650"/>
            <a:ext cx="5874600" cy="4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0344B"/>
                </a:solidFill>
              </a:rPr>
              <a:t>2.  개발 현황</a:t>
            </a:r>
            <a:endParaRPr b="1" sz="4000">
              <a:solidFill>
                <a:srgbClr val="20344B"/>
              </a:solidFill>
            </a:endParaRPr>
          </a:p>
          <a:p>
            <a:pPr indent="-227992" lvl="2" marL="683980" marR="0" rtl="0" algn="l">
              <a:lnSpc>
                <a:spcPct val="2105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800"/>
              <a:buFont typeface="Arial"/>
              <a:buChar char="⚬"/>
            </a:pPr>
            <a:r>
              <a:rPr b="1" i="0" lang="en-US" sz="28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서비스 아키텍쳐</a:t>
            </a:r>
            <a:endParaRPr b="1" i="0" sz="28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92" lvl="2" marL="683980" marR="0" rtl="0" algn="l">
              <a:lnSpc>
                <a:spcPct val="210500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800"/>
              <a:buFont typeface="Arial"/>
              <a:buChar char="⚬"/>
            </a:pPr>
            <a:r>
              <a:rPr b="1" i="0" lang="en-US" sz="28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개발 내용</a:t>
            </a:r>
            <a:endParaRPr b="1" i="0" sz="28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0344B"/>
                </a:solidFill>
              </a:rPr>
              <a:t>3.   </a:t>
            </a:r>
            <a:r>
              <a:rPr b="1" lang="en-US" sz="4000">
                <a:solidFill>
                  <a:srgbClr val="20344B"/>
                </a:solidFill>
              </a:rPr>
              <a:t>추후 계획</a:t>
            </a:r>
            <a:endParaRPr b="1" sz="4000">
              <a:solidFill>
                <a:srgbClr val="20344B"/>
              </a:solidFill>
            </a:endParaRPr>
          </a:p>
          <a:p>
            <a:pPr indent="-228036" lvl="2" marL="684108" marR="0" rtl="0" algn="l">
              <a:lnSpc>
                <a:spcPct val="210535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800"/>
              <a:buFont typeface="Arial"/>
              <a:buChar char="⚬"/>
            </a:pPr>
            <a:r>
              <a:rPr b="1" i="0" lang="en-US" sz="28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b="1" i="0" sz="28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0F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/>
        </p:nvSpPr>
        <p:spPr>
          <a:xfrm>
            <a:off x="1164771" y="1025069"/>
            <a:ext cx="125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0344B"/>
                </a:solidFill>
              </a:rPr>
              <a:t>API</a:t>
            </a:r>
            <a:endParaRPr b="1"/>
          </a:p>
        </p:txBody>
      </p:sp>
      <p:pic>
        <p:nvPicPr>
          <p:cNvPr id="409" name="Google Shape;4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68257"/>
            <a:ext cx="12516474" cy="955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0F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/>
        </p:nvSpPr>
        <p:spPr>
          <a:xfrm>
            <a:off x="1164771" y="1025069"/>
            <a:ext cx="125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20344B"/>
              </a:solidFill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1181703" y="2127437"/>
            <a:ext cx="13353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5">
                <a:solidFill>
                  <a:srgbClr val="20344B"/>
                </a:solidFill>
              </a:rPr>
              <a:t>Fair queuing + Aging  algorithm 혼합 </a:t>
            </a:r>
            <a:endParaRPr b="1" sz="1300"/>
          </a:p>
        </p:txBody>
      </p:sp>
      <p:sp>
        <p:nvSpPr>
          <p:cNvPr id="420" name="Google Shape;420;p45"/>
          <p:cNvSpPr/>
          <p:nvPr/>
        </p:nvSpPr>
        <p:spPr>
          <a:xfrm>
            <a:off x="1645637" y="3172382"/>
            <a:ext cx="2630900" cy="3147845"/>
          </a:xfrm>
          <a:custGeom>
            <a:rect b="b" l="l" r="r" t="t"/>
            <a:pathLst>
              <a:path extrusionOk="0" h="3862387" w="3086100">
                <a:moveTo>
                  <a:pt x="0" y="0"/>
                </a:moveTo>
                <a:lnTo>
                  <a:pt x="3086100" y="0"/>
                </a:lnTo>
                <a:lnTo>
                  <a:pt x="3086100" y="3862387"/>
                </a:lnTo>
                <a:lnTo>
                  <a:pt x="0" y="3862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9" l="0" r="0" t="-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6077779" y="3172382"/>
            <a:ext cx="2630900" cy="3147845"/>
          </a:xfrm>
          <a:custGeom>
            <a:rect b="b" l="l" r="r" t="t"/>
            <a:pathLst>
              <a:path extrusionOk="0" h="3862387" w="3086100">
                <a:moveTo>
                  <a:pt x="0" y="0"/>
                </a:moveTo>
                <a:lnTo>
                  <a:pt x="3086100" y="0"/>
                </a:lnTo>
                <a:lnTo>
                  <a:pt x="3086100" y="3862387"/>
                </a:lnTo>
                <a:lnTo>
                  <a:pt x="0" y="3862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9" l="0" r="0" t="-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10128922" y="3172382"/>
            <a:ext cx="2630900" cy="3147845"/>
          </a:xfrm>
          <a:custGeom>
            <a:rect b="b" l="l" r="r" t="t"/>
            <a:pathLst>
              <a:path extrusionOk="0" h="3862387" w="3086100">
                <a:moveTo>
                  <a:pt x="0" y="0"/>
                </a:moveTo>
                <a:lnTo>
                  <a:pt x="3086100" y="0"/>
                </a:lnTo>
                <a:lnTo>
                  <a:pt x="3086100" y="3862387"/>
                </a:lnTo>
                <a:lnTo>
                  <a:pt x="0" y="3862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9" l="0" r="0" t="-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14180065" y="3172382"/>
            <a:ext cx="2630900" cy="3147845"/>
          </a:xfrm>
          <a:custGeom>
            <a:rect b="b" l="l" r="r" t="t"/>
            <a:pathLst>
              <a:path extrusionOk="0" h="3862387" w="3086100">
                <a:moveTo>
                  <a:pt x="0" y="0"/>
                </a:moveTo>
                <a:lnTo>
                  <a:pt x="3086100" y="0"/>
                </a:lnTo>
                <a:lnTo>
                  <a:pt x="3086100" y="3862387"/>
                </a:lnTo>
                <a:lnTo>
                  <a:pt x="0" y="3862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9" l="0" r="0" t="-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5"/>
          <p:cNvSpPr/>
          <p:nvPr/>
        </p:nvSpPr>
        <p:spPr>
          <a:xfrm rot="8100000">
            <a:off x="5050704" y="4078500"/>
            <a:ext cx="515378" cy="486334"/>
          </a:xfrm>
          <a:custGeom>
            <a:rect b="b" l="l" r="r" t="t"/>
            <a:pathLst>
              <a:path extrusionOk="0" h="595481" w="604859">
                <a:moveTo>
                  <a:pt x="0" y="0"/>
                </a:moveTo>
                <a:lnTo>
                  <a:pt x="604858" y="0"/>
                </a:lnTo>
                <a:lnTo>
                  <a:pt x="604858" y="595481"/>
                </a:lnTo>
                <a:lnTo>
                  <a:pt x="0" y="59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1962138" y="3856778"/>
            <a:ext cx="1999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1.지원자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점수 계산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5"/>
          <p:cNvSpPr txBox="1"/>
          <p:nvPr/>
        </p:nvSpPr>
        <p:spPr>
          <a:xfrm>
            <a:off x="6363444" y="3859567"/>
            <a:ext cx="1999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지원자 </a:t>
            </a:r>
            <a:b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정렬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5"/>
          <p:cNvSpPr txBox="1"/>
          <p:nvPr/>
        </p:nvSpPr>
        <p:spPr>
          <a:xfrm>
            <a:off x="10443643" y="3909929"/>
            <a:ext cx="1999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근무자</a:t>
            </a:r>
            <a:b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배정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14337176" y="3895313"/>
            <a:ext cx="2315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미배정 </a:t>
            </a:r>
            <a:endParaRPr sz="30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지원자 관리</a:t>
            </a:r>
            <a:endParaRPr b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398916" y="6385453"/>
            <a:ext cx="50034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899" lvl="1" marL="536671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•"/>
            </a:pPr>
            <a:r>
              <a:rPr b="1" i="0" lang="en-US" sz="2200" u="none" cap="none" strike="noStrike">
                <a:solidFill>
                  <a:srgbClr val="783F04"/>
                </a:solidFill>
              </a:rPr>
              <a:t>최근 근무한 시간 + 마지막 근무 일자를 기준</a:t>
            </a:r>
            <a:r>
              <a:rPr lang="en-US" sz="3000">
                <a:solidFill>
                  <a:srgbClr val="474747"/>
                </a:solidFill>
                <a:highlight>
                  <a:srgbClr val="FFFFFF"/>
                </a:highlight>
              </a:rPr>
              <a:t>☑</a:t>
            </a:r>
            <a:endParaRPr b="1" i="0" sz="2200" u="none" cap="none" strike="noStrike">
              <a:solidFill>
                <a:srgbClr val="783F04"/>
              </a:solidFill>
            </a:endParaRPr>
          </a:p>
          <a:p>
            <a:pPr indent="-342899" lvl="1" marL="536671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•"/>
            </a:pPr>
            <a:r>
              <a:rPr b="1" i="0" lang="en-US" sz="2200" u="none" cap="none" strike="noStrike">
                <a:solidFill>
                  <a:srgbClr val="783F04"/>
                </a:solidFill>
              </a:rPr>
              <a:t>오래 일하지 않은 사람에게 더 높은 점수를 부여</a:t>
            </a:r>
            <a:r>
              <a:rPr lang="en-US" sz="1050">
                <a:solidFill>
                  <a:srgbClr val="474747"/>
                </a:solidFill>
                <a:highlight>
                  <a:srgbClr val="FFFFFF"/>
                </a:highlight>
              </a:rPr>
              <a:t> </a:t>
            </a:r>
            <a:r>
              <a:rPr lang="en-US" sz="3000">
                <a:solidFill>
                  <a:srgbClr val="474747"/>
                </a:solidFill>
                <a:highlight>
                  <a:srgbClr val="FFFFFF"/>
                </a:highlight>
              </a:rPr>
              <a:t> ☑</a:t>
            </a:r>
            <a:endParaRPr b="1" i="0" sz="3000" u="none" cap="none" strike="noStrike">
              <a:solidFill>
                <a:srgbClr val="783F04"/>
              </a:solidFill>
            </a:endParaRPr>
          </a:p>
          <a:p>
            <a:pPr indent="-342899" lvl="1" marL="536671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•"/>
            </a:pPr>
            <a:r>
              <a:rPr b="1" i="0" lang="en-US" sz="2200" u="none" cap="none" strike="noStrike">
                <a:solidFill>
                  <a:srgbClr val="783F04"/>
                </a:solidFill>
              </a:rPr>
              <a:t>  배정에서 여러 번 밀려난 지원자에게 추가 점수를 부여 </a:t>
            </a:r>
            <a:r>
              <a:rPr lang="en-US" sz="3000">
                <a:solidFill>
                  <a:srgbClr val="474747"/>
                </a:solidFill>
                <a:highlight>
                  <a:srgbClr val="FFFFFF"/>
                </a:highlight>
              </a:rPr>
              <a:t>☑</a:t>
            </a:r>
            <a:endParaRPr b="1" i="0" sz="2200" u="none" cap="none" strike="noStrike">
              <a:solidFill>
                <a:srgbClr val="783F04"/>
              </a:solidFill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5682420" y="6331510"/>
            <a:ext cx="36765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3771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•"/>
            </a:pPr>
            <a:r>
              <a:rPr b="1" i="0" lang="en-US" sz="2200" u="none" cap="none" strike="noStrike">
                <a:solidFill>
                  <a:srgbClr val="783F04"/>
                </a:solidFill>
              </a:rPr>
              <a:t>특정 시간대에 대한 선호도가 높은 경우</a:t>
            </a:r>
            <a:r>
              <a:rPr b="1" lang="en-US" sz="2200">
                <a:solidFill>
                  <a:srgbClr val="783F04"/>
                </a:solidFill>
              </a:rPr>
              <a:t> </a:t>
            </a:r>
            <a:r>
              <a:rPr b="1" i="0" lang="en-US" sz="2200" u="none" cap="none" strike="noStrike">
                <a:solidFill>
                  <a:srgbClr val="783F04"/>
                </a:solidFill>
              </a:rPr>
              <a:t>높은 점수 순으로 근무자를 배정</a:t>
            </a:r>
            <a:r>
              <a:rPr lang="en-US" sz="3000">
                <a:solidFill>
                  <a:srgbClr val="474747"/>
                </a:solidFill>
                <a:highlight>
                  <a:srgbClr val="FFFFFF"/>
                </a:highlight>
              </a:rPr>
              <a:t>☑</a:t>
            </a:r>
            <a:endParaRPr b="1" i="0" sz="2200" u="none" cap="none" strike="noStrike">
              <a:solidFill>
                <a:srgbClr val="783F04"/>
              </a:solidFill>
            </a:endParaRPr>
          </a:p>
          <a:p>
            <a:pPr indent="-193771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b="1" i="0" lang="en-US" sz="2200" u="none" cap="none" strike="noStrike">
                <a:solidFill>
                  <a:srgbClr val="FF0000"/>
                </a:solidFill>
              </a:rPr>
              <a:t>동점자가 있을 경우 동점자 사이에서 무작위 배정.</a:t>
            </a:r>
            <a:r>
              <a:rPr lang="en-US" sz="3000">
                <a:solidFill>
                  <a:srgbClr val="474747"/>
                </a:solidFill>
                <a:highlight>
                  <a:srgbClr val="FFFFFF"/>
                </a:highlight>
              </a:rPr>
              <a:t>☐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10084149" y="6432223"/>
            <a:ext cx="3086100" cy="22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3771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•"/>
            </a:pPr>
            <a:r>
              <a:rPr b="1" i="0" lang="en-US" sz="2200" u="none" cap="none" strike="noStrike">
                <a:solidFill>
                  <a:srgbClr val="783F04"/>
                </a:solidFill>
              </a:rPr>
              <a:t>정렬된 지원자 목록을 순서대로 순회</a:t>
            </a:r>
            <a:r>
              <a:rPr lang="en-US" sz="3000">
                <a:solidFill>
                  <a:srgbClr val="474747"/>
                </a:solidFill>
                <a:highlight>
                  <a:srgbClr val="FFFFFF"/>
                </a:highlight>
              </a:rPr>
              <a:t>☑</a:t>
            </a:r>
            <a:endParaRPr b="1" i="0" sz="2200" u="none" cap="none" strike="noStrike">
              <a:solidFill>
                <a:srgbClr val="783F04"/>
              </a:solidFill>
            </a:endParaRPr>
          </a:p>
          <a:p>
            <a:pPr indent="-193771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•"/>
            </a:pPr>
            <a:r>
              <a:rPr b="1" i="0" lang="en-US" sz="2200" u="none" cap="none" strike="noStrike">
                <a:solidFill>
                  <a:srgbClr val="783F04"/>
                </a:solidFill>
              </a:rPr>
              <a:t>예정 근무 인원수만큼 상위점수 지원자를 선정</a:t>
            </a:r>
            <a:r>
              <a:rPr lang="en-US" sz="3000">
                <a:solidFill>
                  <a:srgbClr val="474747"/>
                </a:solidFill>
                <a:highlight>
                  <a:srgbClr val="FFFFFF"/>
                </a:highlight>
              </a:rPr>
              <a:t>☑</a:t>
            </a:r>
            <a:endParaRPr b="1" i="0" sz="2200" u="none" cap="none" strike="noStrike">
              <a:solidFill>
                <a:srgbClr val="783F04"/>
              </a:solidFill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13469179" y="6429051"/>
            <a:ext cx="42093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3771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•"/>
            </a:pPr>
            <a:r>
              <a:rPr b="1" i="0" lang="en-US" sz="2200" u="none" cap="none" strike="noStrike">
                <a:solidFill>
                  <a:srgbClr val="783F04"/>
                </a:solidFill>
              </a:rPr>
              <a:t>근무 배정에서 밀려난 지원자에게이후 근무 신청 시, 밀려난 횟수에 따른 추가 점수를 부여하여 다음 배정에서 유리하게 만듦</a:t>
            </a:r>
            <a:r>
              <a:rPr lang="en-US" sz="3000">
                <a:solidFill>
                  <a:srgbClr val="474747"/>
                </a:solidFill>
                <a:highlight>
                  <a:srgbClr val="FFFFFF"/>
                </a:highlight>
              </a:rPr>
              <a:t>☑</a:t>
            </a:r>
            <a:endParaRPr b="1">
              <a:solidFill>
                <a:srgbClr val="783F04"/>
              </a:solidFill>
            </a:endParaRPr>
          </a:p>
        </p:txBody>
      </p:sp>
      <p:sp>
        <p:nvSpPr>
          <p:cNvPr id="433" name="Google Shape;433;p45"/>
          <p:cNvSpPr/>
          <p:nvPr/>
        </p:nvSpPr>
        <p:spPr>
          <a:xfrm rot="8100000">
            <a:off x="9159983" y="4078500"/>
            <a:ext cx="515378" cy="486334"/>
          </a:xfrm>
          <a:custGeom>
            <a:rect b="b" l="l" r="r" t="t"/>
            <a:pathLst>
              <a:path extrusionOk="0" h="595481" w="604859">
                <a:moveTo>
                  <a:pt x="0" y="0"/>
                </a:moveTo>
                <a:lnTo>
                  <a:pt x="604859" y="0"/>
                </a:lnTo>
                <a:lnTo>
                  <a:pt x="604859" y="595481"/>
                </a:lnTo>
                <a:lnTo>
                  <a:pt x="0" y="59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5"/>
          <p:cNvSpPr/>
          <p:nvPr/>
        </p:nvSpPr>
        <p:spPr>
          <a:xfrm rot="8100000">
            <a:off x="13211126" y="4078500"/>
            <a:ext cx="515378" cy="486334"/>
          </a:xfrm>
          <a:custGeom>
            <a:rect b="b" l="l" r="r" t="t"/>
            <a:pathLst>
              <a:path extrusionOk="0" h="595481" w="604859">
                <a:moveTo>
                  <a:pt x="0" y="0"/>
                </a:moveTo>
                <a:lnTo>
                  <a:pt x="604859" y="0"/>
                </a:lnTo>
                <a:lnTo>
                  <a:pt x="604859" y="595481"/>
                </a:lnTo>
                <a:lnTo>
                  <a:pt x="0" y="59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13352425" y="9469191"/>
            <a:ext cx="428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혼합 알고리즘 복잡도 : O(n)</a:t>
            </a:r>
            <a:endParaRPr/>
          </a:p>
        </p:txBody>
      </p:sp>
      <p:sp>
        <p:nvSpPr>
          <p:cNvPr id="436" name="Google Shape;436;p45"/>
          <p:cNvSpPr txBox="1"/>
          <p:nvPr/>
        </p:nvSpPr>
        <p:spPr>
          <a:xfrm>
            <a:off x="1164770" y="1025069"/>
            <a:ext cx="1445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0344B"/>
                </a:solidFill>
              </a:rPr>
              <a:t>근무 일정 배정 알고리즘 구현 계획</a:t>
            </a:r>
            <a:endParaRPr b="1" sz="5400">
              <a:solidFill>
                <a:srgbClr val="20344B"/>
              </a:solidFill>
            </a:endParaRPr>
          </a:p>
        </p:txBody>
      </p:sp>
      <p:sp>
        <p:nvSpPr>
          <p:cNvPr id="437" name="Google Shape;437;p45"/>
          <p:cNvSpPr txBox="1"/>
          <p:nvPr/>
        </p:nvSpPr>
        <p:spPr>
          <a:xfrm>
            <a:off x="9308425" y="9091875"/>
            <a:ext cx="35292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0F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 txBox="1"/>
          <p:nvPr/>
        </p:nvSpPr>
        <p:spPr>
          <a:xfrm>
            <a:off x="1024396" y="984969"/>
            <a:ext cx="125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20344B"/>
              </a:solidFill>
            </a:endParaRPr>
          </a:p>
        </p:txBody>
      </p:sp>
      <p:sp>
        <p:nvSpPr>
          <p:cNvPr id="447" name="Google Shape;447;p46"/>
          <p:cNvSpPr/>
          <p:nvPr/>
        </p:nvSpPr>
        <p:spPr>
          <a:xfrm>
            <a:off x="952750" y="2376675"/>
            <a:ext cx="8471268" cy="7671792"/>
          </a:xfrm>
          <a:custGeom>
            <a:rect b="b" l="l" r="r" t="t"/>
            <a:pathLst>
              <a:path extrusionOk="0" h="7412359" w="7991762">
                <a:moveTo>
                  <a:pt x="0" y="0"/>
                </a:moveTo>
                <a:lnTo>
                  <a:pt x="7991762" y="0"/>
                </a:lnTo>
                <a:lnTo>
                  <a:pt x="7991762" y="7412359"/>
                </a:lnTo>
                <a:lnTo>
                  <a:pt x="0" y="7412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6"/>
          <p:cNvSpPr txBox="1"/>
          <p:nvPr/>
        </p:nvSpPr>
        <p:spPr>
          <a:xfrm>
            <a:off x="1142995" y="727274"/>
            <a:ext cx="50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0344B"/>
                </a:solidFill>
              </a:rPr>
              <a:t>개발 현황 : Back</a:t>
            </a:r>
            <a:r>
              <a:rPr b="1" lang="en-US" sz="3600">
                <a:solidFill>
                  <a:srgbClr val="20344B"/>
                </a:solidFill>
              </a:rPr>
              <a:t>e</a:t>
            </a:r>
            <a:r>
              <a:rPr b="1" i="0" lang="en-US" sz="3600" u="none" cap="none" strike="noStrike">
                <a:solidFill>
                  <a:srgbClr val="20344B"/>
                </a:solidFill>
              </a:rPr>
              <a:t>nd</a:t>
            </a:r>
            <a:endParaRPr b="1" sz="3600"/>
          </a:p>
        </p:txBody>
      </p:sp>
      <p:sp>
        <p:nvSpPr>
          <p:cNvPr id="449" name="Google Shape;449;p46"/>
          <p:cNvSpPr txBox="1"/>
          <p:nvPr/>
        </p:nvSpPr>
        <p:spPr>
          <a:xfrm>
            <a:off x="952745" y="1413368"/>
            <a:ext cx="505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20344B"/>
                </a:solidFill>
              </a:rPr>
              <a:t>알고리즘 개발</a:t>
            </a:r>
            <a:endParaRPr b="1" sz="4800"/>
          </a:p>
        </p:txBody>
      </p:sp>
      <p:sp>
        <p:nvSpPr>
          <p:cNvPr id="450" name="Google Shape;450;p46"/>
          <p:cNvSpPr txBox="1"/>
          <p:nvPr/>
        </p:nvSpPr>
        <p:spPr>
          <a:xfrm>
            <a:off x="9661475" y="3439475"/>
            <a:ext cx="8766900" cy="6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6B26B"/>
                </a:solidFill>
              </a:rPr>
              <a:t>Step 1)</a:t>
            </a:r>
            <a:r>
              <a:rPr b="1" lang="en-US" sz="3000">
                <a:solidFill>
                  <a:srgbClr val="20344B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20344B"/>
                </a:solidFill>
              </a:rPr>
              <a:t>최대 근무 인원수 설정 (ex. 3</a:t>
            </a:r>
            <a:r>
              <a:rPr b="1" lang="en-US" sz="2800">
                <a:solidFill>
                  <a:srgbClr val="20344B"/>
                </a:solidFill>
              </a:rPr>
              <a:t>명)</a:t>
            </a:r>
            <a:endParaRPr b="1" sz="2800"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20344B"/>
              </a:solidFill>
            </a:endParaRPr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6B26B"/>
                </a:solidFill>
              </a:rPr>
              <a:t>Step 2) </a:t>
            </a:r>
            <a:r>
              <a:rPr b="1" i="0" lang="en-US" sz="2800" u="none" cap="none" strike="noStrike">
                <a:solidFill>
                  <a:srgbClr val="20344B"/>
                </a:solidFill>
              </a:rPr>
              <a:t>동 시간대 근무 희망</a:t>
            </a:r>
            <a:r>
              <a:rPr b="1" lang="en-US" sz="2800">
                <a:solidFill>
                  <a:srgbClr val="20344B"/>
                </a:solidFill>
              </a:rPr>
              <a:t>자</a:t>
            </a:r>
            <a:r>
              <a:rPr b="1" i="0" lang="en-US" sz="2800" u="none" cap="none" strike="noStrike">
                <a:solidFill>
                  <a:srgbClr val="20344B"/>
                </a:solidFill>
              </a:rPr>
              <a:t>들의 신청 거절된 횟수,</a:t>
            </a:r>
            <a:endParaRPr b="1" sz="2800"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0344B"/>
                </a:solidFill>
              </a:rPr>
              <a:t> 마지막 근무로부터 경과한 시간을 기반으로 점수 계산</a:t>
            </a:r>
            <a:endParaRPr b="1" sz="2800"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20344B"/>
              </a:solidFill>
            </a:endParaRPr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6B26B"/>
                </a:solidFill>
              </a:rPr>
              <a:t>Step 3)</a:t>
            </a:r>
            <a:r>
              <a:rPr b="1" lang="en-US" sz="3000">
                <a:solidFill>
                  <a:srgbClr val="20344B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20344B"/>
                </a:solidFill>
              </a:rPr>
              <a:t>점수 내림차순정렬, 최대 근무 인원수를 </a:t>
            </a:r>
            <a:endParaRPr b="1" sz="2800"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0344B"/>
                </a:solidFill>
              </a:rPr>
              <a:t>기준으로 자르고, 상태를 업데이트</a:t>
            </a:r>
            <a:endParaRPr b="1" sz="2800"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0344B"/>
                </a:solidFill>
              </a:rPr>
              <a:t>(Approved</a:t>
            </a:r>
            <a:r>
              <a:rPr b="1" lang="en-US" sz="2800">
                <a:solidFill>
                  <a:srgbClr val="20344B"/>
                </a:solidFill>
              </a:rPr>
              <a:t>이면</a:t>
            </a:r>
            <a:r>
              <a:rPr b="1" i="0" lang="en-US" sz="2800" u="none" cap="none" strike="noStrike">
                <a:solidFill>
                  <a:srgbClr val="20344B"/>
                </a:solidFill>
              </a:rPr>
              <a:t> </a:t>
            </a:r>
            <a:r>
              <a:rPr b="1" lang="en-US" sz="2800">
                <a:solidFill>
                  <a:srgbClr val="20344B"/>
                </a:solidFill>
              </a:rPr>
              <a:t>초기화</a:t>
            </a:r>
            <a:r>
              <a:rPr b="1" i="0" lang="en-US" sz="2800" u="none" cap="none" strike="noStrike">
                <a:solidFill>
                  <a:srgbClr val="20344B"/>
                </a:solidFill>
              </a:rPr>
              <a:t>, Rejected</a:t>
            </a:r>
            <a:r>
              <a:rPr b="1" lang="en-US" sz="2800">
                <a:solidFill>
                  <a:srgbClr val="20344B"/>
                </a:solidFill>
              </a:rPr>
              <a:t>이면 +1</a:t>
            </a:r>
            <a:r>
              <a:rPr b="1" i="0" lang="en-US" sz="2800" u="none" cap="none" strike="noStrike">
                <a:solidFill>
                  <a:srgbClr val="20344B"/>
                </a:solidFill>
              </a:rPr>
              <a:t>)</a:t>
            </a:r>
            <a:endParaRPr b="1" sz="2800"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20344B"/>
              </a:solidFill>
            </a:endParaRPr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6B26B"/>
                </a:solidFill>
              </a:rPr>
              <a:t>Step 4) </a:t>
            </a:r>
            <a:r>
              <a:rPr b="1" i="0" lang="en-US" sz="2800" u="none" cap="none" strike="noStrike">
                <a:solidFill>
                  <a:srgbClr val="20344B"/>
                </a:solidFill>
              </a:rPr>
              <a:t>선발or거절된 인원, 점수 return </a:t>
            </a:r>
            <a:endParaRPr b="1" sz="2800"/>
          </a:p>
        </p:txBody>
      </p:sp>
      <p:sp>
        <p:nvSpPr>
          <p:cNvPr id="451" name="Google Shape;451;p46"/>
          <p:cNvSpPr txBox="1"/>
          <p:nvPr/>
        </p:nvSpPr>
        <p:spPr>
          <a:xfrm>
            <a:off x="9950075" y="2244675"/>
            <a:ext cx="729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0344B"/>
                </a:solidFill>
              </a:rPr>
              <a:t>[ 근무인원 선발함수(selectWorkers) ]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0F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/>
          <p:nvPr/>
        </p:nvSpPr>
        <p:spPr>
          <a:xfrm>
            <a:off x="1164771" y="1025069"/>
            <a:ext cx="125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20344B"/>
              </a:solidFill>
            </a:endParaRPr>
          </a:p>
        </p:txBody>
      </p:sp>
      <p:sp>
        <p:nvSpPr>
          <p:cNvPr id="461" name="Google Shape;461;p47"/>
          <p:cNvSpPr/>
          <p:nvPr/>
        </p:nvSpPr>
        <p:spPr>
          <a:xfrm>
            <a:off x="1286334" y="2333208"/>
            <a:ext cx="5062966" cy="7756033"/>
          </a:xfrm>
          <a:custGeom>
            <a:rect b="b" l="l" r="r" t="t"/>
            <a:pathLst>
              <a:path extrusionOk="0" h="7756033" w="5062966">
                <a:moveTo>
                  <a:pt x="0" y="0"/>
                </a:moveTo>
                <a:lnTo>
                  <a:pt x="5062966" y="0"/>
                </a:lnTo>
                <a:lnTo>
                  <a:pt x="5062966" y="7756033"/>
                </a:lnTo>
                <a:lnTo>
                  <a:pt x="0" y="7756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47"/>
          <p:cNvSpPr/>
          <p:nvPr/>
        </p:nvSpPr>
        <p:spPr>
          <a:xfrm>
            <a:off x="10835239" y="2333208"/>
            <a:ext cx="5735239" cy="7646985"/>
          </a:xfrm>
          <a:custGeom>
            <a:rect b="b" l="l" r="r" t="t"/>
            <a:pathLst>
              <a:path extrusionOk="0" h="7646985" w="5735239">
                <a:moveTo>
                  <a:pt x="0" y="0"/>
                </a:moveTo>
                <a:lnTo>
                  <a:pt x="5735239" y="0"/>
                </a:lnTo>
                <a:lnTo>
                  <a:pt x="5735239" y="7646985"/>
                </a:lnTo>
                <a:lnTo>
                  <a:pt x="0" y="76469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47"/>
          <p:cNvSpPr/>
          <p:nvPr/>
        </p:nvSpPr>
        <p:spPr>
          <a:xfrm flipH="1" rot="8386324">
            <a:off x="7230659" y="4808566"/>
            <a:ext cx="2722691" cy="2539486"/>
          </a:xfrm>
          <a:custGeom>
            <a:rect b="b" l="l" r="r" t="t"/>
            <a:pathLst>
              <a:path extrusionOk="0" h="2542754" w="2726195">
                <a:moveTo>
                  <a:pt x="2726195" y="0"/>
                </a:moveTo>
                <a:lnTo>
                  <a:pt x="0" y="0"/>
                </a:lnTo>
                <a:lnTo>
                  <a:pt x="0" y="2542753"/>
                </a:lnTo>
                <a:lnTo>
                  <a:pt x="2726195" y="2542753"/>
                </a:lnTo>
                <a:lnTo>
                  <a:pt x="2726195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4" name="Google Shape;464;p47"/>
          <p:cNvSpPr txBox="1"/>
          <p:nvPr/>
        </p:nvSpPr>
        <p:spPr>
          <a:xfrm>
            <a:off x="1174170" y="727249"/>
            <a:ext cx="50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0344B"/>
                </a:solidFill>
              </a:rPr>
              <a:t>개발 현황 : Back</a:t>
            </a:r>
            <a:r>
              <a:rPr b="1" lang="en-US" sz="3600">
                <a:solidFill>
                  <a:srgbClr val="20344B"/>
                </a:solidFill>
              </a:rPr>
              <a:t>e</a:t>
            </a:r>
            <a:r>
              <a:rPr b="1" i="0" lang="en-US" sz="3600" u="none" cap="none" strike="noStrike">
                <a:solidFill>
                  <a:srgbClr val="20344B"/>
                </a:solidFill>
              </a:rPr>
              <a:t>nd</a:t>
            </a:r>
            <a:endParaRPr b="1" sz="3600"/>
          </a:p>
        </p:txBody>
      </p:sp>
      <p:sp>
        <p:nvSpPr>
          <p:cNvPr id="465" name="Google Shape;465;p47"/>
          <p:cNvSpPr txBox="1"/>
          <p:nvPr/>
        </p:nvSpPr>
        <p:spPr>
          <a:xfrm>
            <a:off x="1286325" y="1492125"/>
            <a:ext cx="57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20344B"/>
                </a:solidFill>
              </a:rPr>
              <a:t>알고리즘 </a:t>
            </a:r>
            <a:r>
              <a:rPr b="1" lang="en-US" sz="4800">
                <a:solidFill>
                  <a:srgbClr val="20344B"/>
                </a:solidFill>
              </a:rPr>
              <a:t>개발:결과</a:t>
            </a:r>
            <a:endParaRPr b="1" sz="4800"/>
          </a:p>
        </p:txBody>
      </p:sp>
      <p:sp>
        <p:nvSpPr>
          <p:cNvPr id="466" name="Google Shape;466;p47"/>
          <p:cNvSpPr/>
          <p:nvPr/>
        </p:nvSpPr>
        <p:spPr>
          <a:xfrm>
            <a:off x="12290107" y="4709159"/>
            <a:ext cx="1213485" cy="162878"/>
          </a:xfrm>
          <a:custGeom>
            <a:rect b="b" l="l" r="r" t="t"/>
            <a:pathLst>
              <a:path extrusionOk="0" h="217170" w="1617980">
                <a:moveTo>
                  <a:pt x="78740" y="10160"/>
                </a:moveTo>
                <a:cubicBezTo>
                  <a:pt x="1560830" y="6350"/>
                  <a:pt x="1569720" y="6350"/>
                  <a:pt x="1583690" y="19050"/>
                </a:cubicBezTo>
                <a:cubicBezTo>
                  <a:pt x="1600200" y="34290"/>
                  <a:pt x="1616710" y="69850"/>
                  <a:pt x="1617980" y="92710"/>
                </a:cubicBezTo>
                <a:cubicBezTo>
                  <a:pt x="1617980" y="110490"/>
                  <a:pt x="1610360" y="130810"/>
                  <a:pt x="1596390" y="143510"/>
                </a:cubicBezTo>
                <a:cubicBezTo>
                  <a:pt x="1581150" y="160020"/>
                  <a:pt x="1545590" y="176530"/>
                  <a:pt x="1521460" y="173990"/>
                </a:cubicBezTo>
                <a:cubicBezTo>
                  <a:pt x="1498600" y="171450"/>
                  <a:pt x="1466850" y="147320"/>
                  <a:pt x="1454150" y="128270"/>
                </a:cubicBezTo>
                <a:cubicBezTo>
                  <a:pt x="1445260" y="113030"/>
                  <a:pt x="1441450" y="91440"/>
                  <a:pt x="1445260" y="73660"/>
                </a:cubicBezTo>
                <a:cubicBezTo>
                  <a:pt x="1451610" y="52070"/>
                  <a:pt x="1475740" y="20320"/>
                  <a:pt x="1494790" y="8890"/>
                </a:cubicBezTo>
                <a:cubicBezTo>
                  <a:pt x="1511300" y="0"/>
                  <a:pt x="1532890" y="0"/>
                  <a:pt x="1549400" y="3810"/>
                </a:cubicBezTo>
                <a:cubicBezTo>
                  <a:pt x="1567180" y="7620"/>
                  <a:pt x="1586230" y="19050"/>
                  <a:pt x="1596390" y="31750"/>
                </a:cubicBezTo>
                <a:cubicBezTo>
                  <a:pt x="1607820" y="45720"/>
                  <a:pt x="1616710" y="66040"/>
                  <a:pt x="1617980" y="82550"/>
                </a:cubicBezTo>
                <a:cubicBezTo>
                  <a:pt x="1617980" y="100330"/>
                  <a:pt x="1614170" y="121920"/>
                  <a:pt x="1602740" y="135890"/>
                </a:cubicBezTo>
                <a:cubicBezTo>
                  <a:pt x="1588770" y="153670"/>
                  <a:pt x="1572260" y="163830"/>
                  <a:pt x="1531620" y="173990"/>
                </a:cubicBezTo>
                <a:cubicBezTo>
                  <a:pt x="1356360" y="217170"/>
                  <a:pt x="229870" y="193040"/>
                  <a:pt x="78740" y="165100"/>
                </a:cubicBezTo>
                <a:cubicBezTo>
                  <a:pt x="48260" y="158750"/>
                  <a:pt x="39370" y="156210"/>
                  <a:pt x="26670" y="146050"/>
                </a:cubicBezTo>
                <a:cubicBezTo>
                  <a:pt x="13970" y="134620"/>
                  <a:pt x="3810" y="114300"/>
                  <a:pt x="1270" y="96520"/>
                </a:cubicBezTo>
                <a:cubicBezTo>
                  <a:pt x="0" y="80010"/>
                  <a:pt x="3810" y="58420"/>
                  <a:pt x="15240" y="44450"/>
                </a:cubicBezTo>
                <a:cubicBezTo>
                  <a:pt x="27940" y="27940"/>
                  <a:pt x="78740" y="10160"/>
                  <a:pt x="78740" y="10160"/>
                </a:cubicBezTo>
              </a:path>
            </a:pathLst>
          </a:custGeom>
          <a:solidFill>
            <a:srgbClr val="E719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>
            <a:off x="12304395" y="8459153"/>
            <a:ext cx="1295400" cy="177165"/>
          </a:xfrm>
          <a:custGeom>
            <a:rect b="b" l="l" r="r" t="t"/>
            <a:pathLst>
              <a:path extrusionOk="0" h="236220" w="1727200">
                <a:moveTo>
                  <a:pt x="55880" y="77470"/>
                </a:moveTo>
                <a:cubicBezTo>
                  <a:pt x="502920" y="5080"/>
                  <a:pt x="1490980" y="0"/>
                  <a:pt x="1639570" y="22860"/>
                </a:cubicBezTo>
                <a:cubicBezTo>
                  <a:pt x="1670050" y="27940"/>
                  <a:pt x="1677670" y="30480"/>
                  <a:pt x="1691640" y="40640"/>
                </a:cubicBezTo>
                <a:cubicBezTo>
                  <a:pt x="1705610" y="50800"/>
                  <a:pt x="1718310" y="67310"/>
                  <a:pt x="1722120" y="85090"/>
                </a:cubicBezTo>
                <a:cubicBezTo>
                  <a:pt x="1725930" y="107950"/>
                  <a:pt x="1718310" y="146050"/>
                  <a:pt x="1705610" y="163830"/>
                </a:cubicBezTo>
                <a:cubicBezTo>
                  <a:pt x="1694180" y="177800"/>
                  <a:pt x="1675130" y="187960"/>
                  <a:pt x="1658620" y="191770"/>
                </a:cubicBezTo>
                <a:cubicBezTo>
                  <a:pt x="1642110" y="195580"/>
                  <a:pt x="1620520" y="194310"/>
                  <a:pt x="1604010" y="185420"/>
                </a:cubicBezTo>
                <a:cubicBezTo>
                  <a:pt x="1584960" y="175260"/>
                  <a:pt x="1559560" y="144780"/>
                  <a:pt x="1555750" y="121920"/>
                </a:cubicBezTo>
                <a:cubicBezTo>
                  <a:pt x="1551940" y="99060"/>
                  <a:pt x="1567180" y="63500"/>
                  <a:pt x="1581150" y="46990"/>
                </a:cubicBezTo>
                <a:cubicBezTo>
                  <a:pt x="1593850" y="33020"/>
                  <a:pt x="1614170" y="25400"/>
                  <a:pt x="1630680" y="24130"/>
                </a:cubicBezTo>
                <a:cubicBezTo>
                  <a:pt x="1648460" y="21590"/>
                  <a:pt x="1668780" y="25400"/>
                  <a:pt x="1684020" y="35560"/>
                </a:cubicBezTo>
                <a:cubicBezTo>
                  <a:pt x="1701800" y="48260"/>
                  <a:pt x="1722120" y="82550"/>
                  <a:pt x="1724660" y="104140"/>
                </a:cubicBezTo>
                <a:cubicBezTo>
                  <a:pt x="1727200" y="121920"/>
                  <a:pt x="1719580" y="142240"/>
                  <a:pt x="1710690" y="156210"/>
                </a:cubicBezTo>
                <a:cubicBezTo>
                  <a:pt x="1700530" y="170180"/>
                  <a:pt x="1694180" y="180340"/>
                  <a:pt x="1667510" y="189230"/>
                </a:cubicBezTo>
                <a:cubicBezTo>
                  <a:pt x="1529080" y="236220"/>
                  <a:pt x="520700" y="165100"/>
                  <a:pt x="265430" y="190500"/>
                </a:cubicBezTo>
                <a:cubicBezTo>
                  <a:pt x="168910" y="199390"/>
                  <a:pt x="106680" y="232410"/>
                  <a:pt x="68580" y="228600"/>
                </a:cubicBezTo>
                <a:cubicBezTo>
                  <a:pt x="50800" y="226060"/>
                  <a:pt x="43180" y="222250"/>
                  <a:pt x="33020" y="213360"/>
                </a:cubicBezTo>
                <a:cubicBezTo>
                  <a:pt x="21590" y="203200"/>
                  <a:pt x="7620" y="184150"/>
                  <a:pt x="3810" y="166370"/>
                </a:cubicBezTo>
                <a:cubicBezTo>
                  <a:pt x="0" y="149860"/>
                  <a:pt x="3810" y="127000"/>
                  <a:pt x="12700" y="111760"/>
                </a:cubicBezTo>
                <a:cubicBezTo>
                  <a:pt x="21590" y="96520"/>
                  <a:pt x="55880" y="77470"/>
                  <a:pt x="55880" y="77470"/>
                </a:cubicBezTo>
              </a:path>
            </a:pathLst>
          </a:custGeom>
          <a:solidFill>
            <a:srgbClr val="E719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/>
          <p:nvPr/>
        </p:nvSpPr>
        <p:spPr>
          <a:xfrm>
            <a:off x="4391025" y="5884545"/>
            <a:ext cx="455295" cy="382905"/>
          </a:xfrm>
          <a:custGeom>
            <a:rect b="b" l="l" r="r" t="t"/>
            <a:pathLst>
              <a:path extrusionOk="0" h="510540" w="607060">
                <a:moveTo>
                  <a:pt x="144780" y="107950"/>
                </a:moveTo>
                <a:cubicBezTo>
                  <a:pt x="317500" y="347980"/>
                  <a:pt x="429260" y="53340"/>
                  <a:pt x="481330" y="15240"/>
                </a:cubicBezTo>
                <a:cubicBezTo>
                  <a:pt x="500380" y="2540"/>
                  <a:pt x="513080" y="0"/>
                  <a:pt x="529590" y="2540"/>
                </a:cubicBezTo>
                <a:cubicBezTo>
                  <a:pt x="549910" y="5080"/>
                  <a:pt x="581660" y="20320"/>
                  <a:pt x="593090" y="39370"/>
                </a:cubicBezTo>
                <a:cubicBezTo>
                  <a:pt x="604520" y="58420"/>
                  <a:pt x="604520" y="93980"/>
                  <a:pt x="598170" y="113030"/>
                </a:cubicBezTo>
                <a:cubicBezTo>
                  <a:pt x="591820" y="128270"/>
                  <a:pt x="577850" y="142240"/>
                  <a:pt x="563880" y="148590"/>
                </a:cubicBezTo>
                <a:cubicBezTo>
                  <a:pt x="549910" y="156210"/>
                  <a:pt x="530860" y="161290"/>
                  <a:pt x="514350" y="157480"/>
                </a:cubicBezTo>
                <a:cubicBezTo>
                  <a:pt x="494030" y="152400"/>
                  <a:pt x="464820" y="133350"/>
                  <a:pt x="455930" y="113030"/>
                </a:cubicBezTo>
                <a:cubicBezTo>
                  <a:pt x="445770" y="93980"/>
                  <a:pt x="448310" y="58420"/>
                  <a:pt x="458470" y="40640"/>
                </a:cubicBezTo>
                <a:cubicBezTo>
                  <a:pt x="469900" y="21590"/>
                  <a:pt x="501650" y="5080"/>
                  <a:pt x="521970" y="2540"/>
                </a:cubicBezTo>
                <a:cubicBezTo>
                  <a:pt x="538480" y="0"/>
                  <a:pt x="556260" y="6350"/>
                  <a:pt x="570230" y="15240"/>
                </a:cubicBezTo>
                <a:cubicBezTo>
                  <a:pt x="582930" y="24130"/>
                  <a:pt x="595630" y="39370"/>
                  <a:pt x="600710" y="54610"/>
                </a:cubicBezTo>
                <a:cubicBezTo>
                  <a:pt x="605790" y="69850"/>
                  <a:pt x="607060" y="82550"/>
                  <a:pt x="600710" y="104140"/>
                </a:cubicBezTo>
                <a:cubicBezTo>
                  <a:pt x="580390" y="172720"/>
                  <a:pt x="419100" y="416560"/>
                  <a:pt x="350520" y="472440"/>
                </a:cubicBezTo>
                <a:cubicBezTo>
                  <a:pt x="320040" y="497840"/>
                  <a:pt x="297180" y="510540"/>
                  <a:pt x="267970" y="506730"/>
                </a:cubicBezTo>
                <a:cubicBezTo>
                  <a:pt x="226060" y="501650"/>
                  <a:pt x="171450" y="450850"/>
                  <a:pt x="130810" y="403860"/>
                </a:cubicBezTo>
                <a:cubicBezTo>
                  <a:pt x="80010" y="344170"/>
                  <a:pt x="13970" y="215900"/>
                  <a:pt x="3810" y="163830"/>
                </a:cubicBezTo>
                <a:cubicBezTo>
                  <a:pt x="0" y="139700"/>
                  <a:pt x="2540" y="125730"/>
                  <a:pt x="10160" y="110490"/>
                </a:cubicBezTo>
                <a:cubicBezTo>
                  <a:pt x="17780" y="95250"/>
                  <a:pt x="34290" y="80010"/>
                  <a:pt x="49530" y="73660"/>
                </a:cubicBezTo>
                <a:cubicBezTo>
                  <a:pt x="64770" y="67310"/>
                  <a:pt x="87630" y="67310"/>
                  <a:pt x="102870" y="72390"/>
                </a:cubicBezTo>
                <a:cubicBezTo>
                  <a:pt x="119380" y="78740"/>
                  <a:pt x="144780" y="107950"/>
                  <a:pt x="144780" y="107950"/>
                </a:cubicBezTo>
              </a:path>
            </a:pathLst>
          </a:custGeom>
          <a:solidFill>
            <a:srgbClr val="E719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7"/>
          <p:cNvSpPr/>
          <p:nvPr/>
        </p:nvSpPr>
        <p:spPr>
          <a:xfrm>
            <a:off x="13010197" y="2964180"/>
            <a:ext cx="397192" cy="404813"/>
          </a:xfrm>
          <a:custGeom>
            <a:rect b="b" l="l" r="r" t="t"/>
            <a:pathLst>
              <a:path extrusionOk="0" h="539750" w="529590">
                <a:moveTo>
                  <a:pt x="140970" y="165100"/>
                </a:moveTo>
                <a:cubicBezTo>
                  <a:pt x="344170" y="448310"/>
                  <a:pt x="344170" y="464820"/>
                  <a:pt x="337820" y="481330"/>
                </a:cubicBezTo>
                <a:cubicBezTo>
                  <a:pt x="328930" y="501650"/>
                  <a:pt x="302260" y="527050"/>
                  <a:pt x="281940" y="533400"/>
                </a:cubicBezTo>
                <a:cubicBezTo>
                  <a:pt x="264160" y="539750"/>
                  <a:pt x="241300" y="535940"/>
                  <a:pt x="224790" y="528320"/>
                </a:cubicBezTo>
                <a:cubicBezTo>
                  <a:pt x="208280" y="520700"/>
                  <a:pt x="190500" y="509270"/>
                  <a:pt x="185420" y="486410"/>
                </a:cubicBezTo>
                <a:cubicBezTo>
                  <a:pt x="173990" y="436880"/>
                  <a:pt x="237490" y="292100"/>
                  <a:pt x="273050" y="213360"/>
                </a:cubicBezTo>
                <a:cubicBezTo>
                  <a:pt x="302260" y="146050"/>
                  <a:pt x="344170" y="71120"/>
                  <a:pt x="374650" y="38100"/>
                </a:cubicBezTo>
                <a:cubicBezTo>
                  <a:pt x="389890" y="20320"/>
                  <a:pt x="401320" y="11430"/>
                  <a:pt x="417830" y="6350"/>
                </a:cubicBezTo>
                <a:cubicBezTo>
                  <a:pt x="433070" y="1270"/>
                  <a:pt x="454660" y="0"/>
                  <a:pt x="471170" y="6350"/>
                </a:cubicBezTo>
                <a:cubicBezTo>
                  <a:pt x="490220" y="15240"/>
                  <a:pt x="516890" y="44450"/>
                  <a:pt x="523240" y="64770"/>
                </a:cubicBezTo>
                <a:cubicBezTo>
                  <a:pt x="529590" y="81280"/>
                  <a:pt x="527050" y="102870"/>
                  <a:pt x="519430" y="118110"/>
                </a:cubicBezTo>
                <a:cubicBezTo>
                  <a:pt x="513080" y="133350"/>
                  <a:pt x="500380" y="149860"/>
                  <a:pt x="485140" y="158750"/>
                </a:cubicBezTo>
                <a:cubicBezTo>
                  <a:pt x="464820" y="167640"/>
                  <a:pt x="426720" y="168910"/>
                  <a:pt x="406400" y="161290"/>
                </a:cubicBezTo>
                <a:cubicBezTo>
                  <a:pt x="389890" y="154940"/>
                  <a:pt x="375920" y="138430"/>
                  <a:pt x="368300" y="123190"/>
                </a:cubicBezTo>
                <a:cubicBezTo>
                  <a:pt x="360680" y="107950"/>
                  <a:pt x="356870" y="87630"/>
                  <a:pt x="360680" y="71120"/>
                </a:cubicBezTo>
                <a:cubicBezTo>
                  <a:pt x="363220" y="54610"/>
                  <a:pt x="373380" y="35560"/>
                  <a:pt x="386080" y="24130"/>
                </a:cubicBezTo>
                <a:cubicBezTo>
                  <a:pt x="398780" y="12700"/>
                  <a:pt x="417830" y="2540"/>
                  <a:pt x="435610" y="2540"/>
                </a:cubicBezTo>
                <a:cubicBezTo>
                  <a:pt x="457200" y="2540"/>
                  <a:pt x="492760" y="15240"/>
                  <a:pt x="508000" y="33020"/>
                </a:cubicBezTo>
                <a:cubicBezTo>
                  <a:pt x="521970" y="50800"/>
                  <a:pt x="527050" y="77470"/>
                  <a:pt x="523240" y="109220"/>
                </a:cubicBezTo>
                <a:cubicBezTo>
                  <a:pt x="514350" y="171450"/>
                  <a:pt x="433070" y="313690"/>
                  <a:pt x="394970" y="367030"/>
                </a:cubicBezTo>
                <a:cubicBezTo>
                  <a:pt x="373380" y="394970"/>
                  <a:pt x="346710" y="401320"/>
                  <a:pt x="335280" y="424180"/>
                </a:cubicBezTo>
                <a:cubicBezTo>
                  <a:pt x="325120" y="445770"/>
                  <a:pt x="339090" y="480060"/>
                  <a:pt x="328930" y="499110"/>
                </a:cubicBezTo>
                <a:cubicBezTo>
                  <a:pt x="320040" y="515620"/>
                  <a:pt x="300990" y="529590"/>
                  <a:pt x="281940" y="533400"/>
                </a:cubicBezTo>
                <a:cubicBezTo>
                  <a:pt x="261620" y="538480"/>
                  <a:pt x="234950" y="534670"/>
                  <a:pt x="208280" y="518160"/>
                </a:cubicBezTo>
                <a:cubicBezTo>
                  <a:pt x="151130" y="481330"/>
                  <a:pt x="30480" y="304800"/>
                  <a:pt x="8890" y="246380"/>
                </a:cubicBezTo>
                <a:cubicBezTo>
                  <a:pt x="0" y="223520"/>
                  <a:pt x="0" y="208280"/>
                  <a:pt x="5080" y="191770"/>
                </a:cubicBezTo>
                <a:cubicBezTo>
                  <a:pt x="10160" y="175260"/>
                  <a:pt x="24130" y="156210"/>
                  <a:pt x="38100" y="147320"/>
                </a:cubicBezTo>
                <a:cubicBezTo>
                  <a:pt x="53340" y="138430"/>
                  <a:pt x="76200" y="133350"/>
                  <a:pt x="92710" y="137160"/>
                </a:cubicBezTo>
                <a:cubicBezTo>
                  <a:pt x="110490" y="139700"/>
                  <a:pt x="140970" y="165100"/>
                  <a:pt x="140970" y="165100"/>
                </a:cubicBezTo>
              </a:path>
            </a:pathLst>
          </a:custGeom>
          <a:solidFill>
            <a:srgbClr val="E719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7"/>
          <p:cNvSpPr/>
          <p:nvPr/>
        </p:nvSpPr>
        <p:spPr>
          <a:xfrm>
            <a:off x="1816417" y="3159443"/>
            <a:ext cx="2150745" cy="218123"/>
          </a:xfrm>
          <a:custGeom>
            <a:rect b="b" l="l" r="r" t="t"/>
            <a:pathLst>
              <a:path extrusionOk="0" h="290830" w="2867660">
                <a:moveTo>
                  <a:pt x="71120" y="139700"/>
                </a:moveTo>
                <a:cubicBezTo>
                  <a:pt x="422910" y="137160"/>
                  <a:pt x="737870" y="95250"/>
                  <a:pt x="927100" y="83820"/>
                </a:cubicBezTo>
                <a:cubicBezTo>
                  <a:pt x="1071880" y="76200"/>
                  <a:pt x="1215390" y="87630"/>
                  <a:pt x="1308100" y="76200"/>
                </a:cubicBezTo>
                <a:cubicBezTo>
                  <a:pt x="1361440" y="68580"/>
                  <a:pt x="1385570" y="54610"/>
                  <a:pt x="1433830" y="46990"/>
                </a:cubicBezTo>
                <a:cubicBezTo>
                  <a:pt x="1498600" y="36830"/>
                  <a:pt x="1558290" y="31750"/>
                  <a:pt x="1663700" y="27940"/>
                </a:cubicBezTo>
                <a:cubicBezTo>
                  <a:pt x="1896110" y="16510"/>
                  <a:pt x="2654300" y="0"/>
                  <a:pt x="2783840" y="20320"/>
                </a:cubicBezTo>
                <a:cubicBezTo>
                  <a:pt x="2811780" y="25400"/>
                  <a:pt x="2820670" y="25400"/>
                  <a:pt x="2834640" y="36830"/>
                </a:cubicBezTo>
                <a:cubicBezTo>
                  <a:pt x="2849880" y="52070"/>
                  <a:pt x="2867660" y="85090"/>
                  <a:pt x="2866390" y="107950"/>
                </a:cubicBezTo>
                <a:cubicBezTo>
                  <a:pt x="2865120" y="130810"/>
                  <a:pt x="2843530" y="161290"/>
                  <a:pt x="2827020" y="173990"/>
                </a:cubicBezTo>
                <a:cubicBezTo>
                  <a:pt x="2811780" y="184150"/>
                  <a:pt x="2792730" y="187960"/>
                  <a:pt x="2774950" y="185420"/>
                </a:cubicBezTo>
                <a:cubicBezTo>
                  <a:pt x="2754630" y="181610"/>
                  <a:pt x="2722880" y="160020"/>
                  <a:pt x="2711450" y="142240"/>
                </a:cubicBezTo>
                <a:cubicBezTo>
                  <a:pt x="2701290" y="127000"/>
                  <a:pt x="2700020" y="106680"/>
                  <a:pt x="2702560" y="90170"/>
                </a:cubicBezTo>
                <a:cubicBezTo>
                  <a:pt x="2705100" y="73660"/>
                  <a:pt x="2713990" y="54610"/>
                  <a:pt x="2726690" y="43180"/>
                </a:cubicBezTo>
                <a:cubicBezTo>
                  <a:pt x="2744470" y="29210"/>
                  <a:pt x="2780030" y="19050"/>
                  <a:pt x="2801620" y="22860"/>
                </a:cubicBezTo>
                <a:cubicBezTo>
                  <a:pt x="2819400" y="24130"/>
                  <a:pt x="2835910" y="36830"/>
                  <a:pt x="2847340" y="49530"/>
                </a:cubicBezTo>
                <a:cubicBezTo>
                  <a:pt x="2857500" y="62230"/>
                  <a:pt x="2865120" y="82550"/>
                  <a:pt x="2866390" y="99060"/>
                </a:cubicBezTo>
                <a:cubicBezTo>
                  <a:pt x="2867660" y="115570"/>
                  <a:pt x="2863850" y="135890"/>
                  <a:pt x="2852420" y="149860"/>
                </a:cubicBezTo>
                <a:cubicBezTo>
                  <a:pt x="2838450" y="166370"/>
                  <a:pt x="2823210" y="176530"/>
                  <a:pt x="2783840" y="185420"/>
                </a:cubicBezTo>
                <a:cubicBezTo>
                  <a:pt x="2628900" y="223520"/>
                  <a:pt x="1811020" y="161290"/>
                  <a:pt x="1557020" y="179070"/>
                </a:cubicBezTo>
                <a:cubicBezTo>
                  <a:pt x="1442720" y="186690"/>
                  <a:pt x="1404620" y="208280"/>
                  <a:pt x="1308100" y="215900"/>
                </a:cubicBezTo>
                <a:cubicBezTo>
                  <a:pt x="1179830" y="224790"/>
                  <a:pt x="1002030" y="205740"/>
                  <a:pt x="855980" y="214630"/>
                </a:cubicBezTo>
                <a:cubicBezTo>
                  <a:pt x="717550" y="222250"/>
                  <a:pt x="586740" y="250190"/>
                  <a:pt x="453390" y="261620"/>
                </a:cubicBezTo>
                <a:cubicBezTo>
                  <a:pt x="323850" y="271780"/>
                  <a:pt x="135890" y="290830"/>
                  <a:pt x="71120" y="280670"/>
                </a:cubicBezTo>
                <a:cubicBezTo>
                  <a:pt x="46990" y="276860"/>
                  <a:pt x="35560" y="273050"/>
                  <a:pt x="24130" y="262890"/>
                </a:cubicBezTo>
                <a:cubicBezTo>
                  <a:pt x="12700" y="252730"/>
                  <a:pt x="2540" y="234950"/>
                  <a:pt x="1270" y="218440"/>
                </a:cubicBezTo>
                <a:cubicBezTo>
                  <a:pt x="0" y="199390"/>
                  <a:pt x="11430" y="170180"/>
                  <a:pt x="24130" y="157480"/>
                </a:cubicBezTo>
                <a:cubicBezTo>
                  <a:pt x="35560" y="146050"/>
                  <a:pt x="71120" y="139700"/>
                  <a:pt x="71120" y="139700"/>
                </a:cubicBezTo>
              </a:path>
            </a:pathLst>
          </a:custGeom>
          <a:solidFill>
            <a:srgbClr val="E719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12994958" y="6779895"/>
            <a:ext cx="344805" cy="350520"/>
          </a:xfrm>
          <a:custGeom>
            <a:rect b="b" l="l" r="r" t="t"/>
            <a:pathLst>
              <a:path extrusionOk="0" h="467360" w="459740">
                <a:moveTo>
                  <a:pt x="144780" y="148590"/>
                </a:moveTo>
                <a:cubicBezTo>
                  <a:pt x="267970" y="396240"/>
                  <a:pt x="264160" y="412750"/>
                  <a:pt x="255270" y="426720"/>
                </a:cubicBezTo>
                <a:cubicBezTo>
                  <a:pt x="247650" y="441960"/>
                  <a:pt x="229870" y="455930"/>
                  <a:pt x="214630" y="462280"/>
                </a:cubicBezTo>
                <a:cubicBezTo>
                  <a:pt x="198120" y="467360"/>
                  <a:pt x="175260" y="466090"/>
                  <a:pt x="160020" y="459740"/>
                </a:cubicBezTo>
                <a:cubicBezTo>
                  <a:pt x="144780" y="453390"/>
                  <a:pt x="124460" y="443230"/>
                  <a:pt x="120650" y="422910"/>
                </a:cubicBezTo>
                <a:cubicBezTo>
                  <a:pt x="111760" y="374650"/>
                  <a:pt x="207010" y="220980"/>
                  <a:pt x="247650" y="147320"/>
                </a:cubicBezTo>
                <a:cubicBezTo>
                  <a:pt x="275590" y="95250"/>
                  <a:pt x="298450" y="39370"/>
                  <a:pt x="330200" y="19050"/>
                </a:cubicBezTo>
                <a:cubicBezTo>
                  <a:pt x="353060" y="3810"/>
                  <a:pt x="383540" y="2540"/>
                  <a:pt x="403860" y="7620"/>
                </a:cubicBezTo>
                <a:cubicBezTo>
                  <a:pt x="420370" y="11430"/>
                  <a:pt x="435610" y="24130"/>
                  <a:pt x="444500" y="39370"/>
                </a:cubicBezTo>
                <a:cubicBezTo>
                  <a:pt x="454660" y="57150"/>
                  <a:pt x="459740" y="92710"/>
                  <a:pt x="452120" y="113030"/>
                </a:cubicBezTo>
                <a:cubicBezTo>
                  <a:pt x="443230" y="133350"/>
                  <a:pt x="415290" y="156210"/>
                  <a:pt x="393700" y="161290"/>
                </a:cubicBezTo>
                <a:cubicBezTo>
                  <a:pt x="372110" y="165100"/>
                  <a:pt x="337820" y="153670"/>
                  <a:pt x="321310" y="139700"/>
                </a:cubicBezTo>
                <a:cubicBezTo>
                  <a:pt x="308610" y="129540"/>
                  <a:pt x="300990" y="110490"/>
                  <a:pt x="298450" y="95250"/>
                </a:cubicBezTo>
                <a:cubicBezTo>
                  <a:pt x="295910" y="78740"/>
                  <a:pt x="299720" y="58420"/>
                  <a:pt x="307340" y="44450"/>
                </a:cubicBezTo>
                <a:cubicBezTo>
                  <a:pt x="314960" y="30480"/>
                  <a:pt x="330200" y="16510"/>
                  <a:pt x="345440" y="10160"/>
                </a:cubicBezTo>
                <a:cubicBezTo>
                  <a:pt x="359410" y="2540"/>
                  <a:pt x="379730" y="0"/>
                  <a:pt x="396240" y="5080"/>
                </a:cubicBezTo>
                <a:cubicBezTo>
                  <a:pt x="415290" y="11430"/>
                  <a:pt x="443230" y="35560"/>
                  <a:pt x="452120" y="54610"/>
                </a:cubicBezTo>
                <a:cubicBezTo>
                  <a:pt x="459740" y="69850"/>
                  <a:pt x="459740" y="82550"/>
                  <a:pt x="454660" y="105410"/>
                </a:cubicBezTo>
                <a:cubicBezTo>
                  <a:pt x="438150" y="168910"/>
                  <a:pt x="278130" y="438150"/>
                  <a:pt x="257810" y="433070"/>
                </a:cubicBezTo>
                <a:cubicBezTo>
                  <a:pt x="248920" y="430530"/>
                  <a:pt x="256540" y="356870"/>
                  <a:pt x="257810" y="356870"/>
                </a:cubicBezTo>
                <a:cubicBezTo>
                  <a:pt x="259080" y="356870"/>
                  <a:pt x="267970" y="393700"/>
                  <a:pt x="262890" y="410210"/>
                </a:cubicBezTo>
                <a:cubicBezTo>
                  <a:pt x="256540" y="429260"/>
                  <a:pt x="231140" y="453390"/>
                  <a:pt x="214630" y="462280"/>
                </a:cubicBezTo>
                <a:cubicBezTo>
                  <a:pt x="201930" y="467360"/>
                  <a:pt x="190500" y="467360"/>
                  <a:pt x="177800" y="464820"/>
                </a:cubicBezTo>
                <a:cubicBezTo>
                  <a:pt x="162560" y="461010"/>
                  <a:pt x="147320" y="454660"/>
                  <a:pt x="130810" y="438150"/>
                </a:cubicBezTo>
                <a:cubicBezTo>
                  <a:pt x="93980" y="401320"/>
                  <a:pt x="16510" y="264160"/>
                  <a:pt x="5080" y="213360"/>
                </a:cubicBezTo>
                <a:cubicBezTo>
                  <a:pt x="0" y="190500"/>
                  <a:pt x="1270" y="173990"/>
                  <a:pt x="7620" y="158750"/>
                </a:cubicBezTo>
                <a:cubicBezTo>
                  <a:pt x="13970" y="143510"/>
                  <a:pt x="30480" y="127000"/>
                  <a:pt x="45720" y="119380"/>
                </a:cubicBezTo>
                <a:cubicBezTo>
                  <a:pt x="60960" y="111760"/>
                  <a:pt x="83820" y="110490"/>
                  <a:pt x="100330" y="115570"/>
                </a:cubicBezTo>
                <a:cubicBezTo>
                  <a:pt x="116840" y="120650"/>
                  <a:pt x="144780" y="148590"/>
                  <a:pt x="144780" y="148590"/>
                </a:cubicBezTo>
              </a:path>
            </a:pathLst>
          </a:custGeom>
          <a:solidFill>
            <a:srgbClr val="E719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7"/>
          <p:cNvSpPr/>
          <p:nvPr/>
        </p:nvSpPr>
        <p:spPr>
          <a:xfrm>
            <a:off x="4150042" y="3418522"/>
            <a:ext cx="376238" cy="375285"/>
          </a:xfrm>
          <a:custGeom>
            <a:rect b="b" l="l" r="r" t="t"/>
            <a:pathLst>
              <a:path extrusionOk="0" h="500380" w="501650">
                <a:moveTo>
                  <a:pt x="154940" y="69850"/>
                </a:moveTo>
                <a:cubicBezTo>
                  <a:pt x="180340" y="245110"/>
                  <a:pt x="254000" y="365760"/>
                  <a:pt x="256540" y="416560"/>
                </a:cubicBezTo>
                <a:cubicBezTo>
                  <a:pt x="257810" y="439420"/>
                  <a:pt x="252730" y="455930"/>
                  <a:pt x="241300" y="468630"/>
                </a:cubicBezTo>
                <a:cubicBezTo>
                  <a:pt x="227330" y="483870"/>
                  <a:pt x="196850" y="500380"/>
                  <a:pt x="175260" y="500380"/>
                </a:cubicBezTo>
                <a:cubicBezTo>
                  <a:pt x="154940" y="499110"/>
                  <a:pt x="121920" y="483870"/>
                  <a:pt x="113030" y="463550"/>
                </a:cubicBezTo>
                <a:cubicBezTo>
                  <a:pt x="102870" y="438150"/>
                  <a:pt x="127000" y="389890"/>
                  <a:pt x="144780" y="350520"/>
                </a:cubicBezTo>
                <a:cubicBezTo>
                  <a:pt x="166370" y="298450"/>
                  <a:pt x="204470" y="236220"/>
                  <a:pt x="245110" y="185420"/>
                </a:cubicBezTo>
                <a:cubicBezTo>
                  <a:pt x="287020" y="134620"/>
                  <a:pt x="346710" y="60960"/>
                  <a:pt x="389890" y="45720"/>
                </a:cubicBezTo>
                <a:cubicBezTo>
                  <a:pt x="416560" y="36830"/>
                  <a:pt x="447040" y="41910"/>
                  <a:pt x="464820" y="54610"/>
                </a:cubicBezTo>
                <a:cubicBezTo>
                  <a:pt x="483870" y="66040"/>
                  <a:pt x="500380" y="97790"/>
                  <a:pt x="500380" y="120650"/>
                </a:cubicBezTo>
                <a:cubicBezTo>
                  <a:pt x="500380" y="142240"/>
                  <a:pt x="483870" y="173990"/>
                  <a:pt x="466090" y="186690"/>
                </a:cubicBezTo>
                <a:cubicBezTo>
                  <a:pt x="447040" y="199390"/>
                  <a:pt x="411480" y="203200"/>
                  <a:pt x="391160" y="195580"/>
                </a:cubicBezTo>
                <a:cubicBezTo>
                  <a:pt x="370840" y="187960"/>
                  <a:pt x="346710" y="160020"/>
                  <a:pt x="341630" y="138430"/>
                </a:cubicBezTo>
                <a:cubicBezTo>
                  <a:pt x="336550" y="116840"/>
                  <a:pt x="346710" y="82550"/>
                  <a:pt x="361950" y="66040"/>
                </a:cubicBezTo>
                <a:cubicBezTo>
                  <a:pt x="377190" y="49530"/>
                  <a:pt x="411480" y="39370"/>
                  <a:pt x="433070" y="41910"/>
                </a:cubicBezTo>
                <a:cubicBezTo>
                  <a:pt x="449580" y="43180"/>
                  <a:pt x="467360" y="53340"/>
                  <a:pt x="478790" y="64770"/>
                </a:cubicBezTo>
                <a:cubicBezTo>
                  <a:pt x="488950" y="77470"/>
                  <a:pt x="497840" y="95250"/>
                  <a:pt x="500380" y="111760"/>
                </a:cubicBezTo>
                <a:cubicBezTo>
                  <a:pt x="501650" y="128270"/>
                  <a:pt x="499110" y="143510"/>
                  <a:pt x="488950" y="161290"/>
                </a:cubicBezTo>
                <a:cubicBezTo>
                  <a:pt x="472440" y="191770"/>
                  <a:pt x="416560" y="220980"/>
                  <a:pt x="387350" y="257810"/>
                </a:cubicBezTo>
                <a:cubicBezTo>
                  <a:pt x="355600" y="297180"/>
                  <a:pt x="336550" y="354330"/>
                  <a:pt x="309880" y="391160"/>
                </a:cubicBezTo>
                <a:cubicBezTo>
                  <a:pt x="289560" y="421640"/>
                  <a:pt x="256540" y="471170"/>
                  <a:pt x="245110" y="467360"/>
                </a:cubicBezTo>
                <a:cubicBezTo>
                  <a:pt x="236220" y="463550"/>
                  <a:pt x="243840" y="381000"/>
                  <a:pt x="245110" y="381000"/>
                </a:cubicBezTo>
                <a:cubicBezTo>
                  <a:pt x="245110" y="381000"/>
                  <a:pt x="255270" y="434340"/>
                  <a:pt x="250190" y="453390"/>
                </a:cubicBezTo>
                <a:cubicBezTo>
                  <a:pt x="246380" y="466090"/>
                  <a:pt x="238760" y="474980"/>
                  <a:pt x="228600" y="482600"/>
                </a:cubicBezTo>
                <a:cubicBezTo>
                  <a:pt x="214630" y="491490"/>
                  <a:pt x="193040" y="500380"/>
                  <a:pt x="175260" y="500380"/>
                </a:cubicBezTo>
                <a:cubicBezTo>
                  <a:pt x="158750" y="499110"/>
                  <a:pt x="139700" y="491490"/>
                  <a:pt x="125730" y="478790"/>
                </a:cubicBezTo>
                <a:cubicBezTo>
                  <a:pt x="106680" y="461010"/>
                  <a:pt x="95250" y="427990"/>
                  <a:pt x="80010" y="393700"/>
                </a:cubicBezTo>
                <a:cubicBezTo>
                  <a:pt x="58420" y="342900"/>
                  <a:pt x="29210" y="254000"/>
                  <a:pt x="16510" y="196850"/>
                </a:cubicBezTo>
                <a:cubicBezTo>
                  <a:pt x="6350" y="156210"/>
                  <a:pt x="0" y="116840"/>
                  <a:pt x="1270" y="86360"/>
                </a:cubicBezTo>
                <a:cubicBezTo>
                  <a:pt x="2540" y="66040"/>
                  <a:pt x="3810" y="46990"/>
                  <a:pt x="15240" y="33020"/>
                </a:cubicBezTo>
                <a:cubicBezTo>
                  <a:pt x="27940" y="17780"/>
                  <a:pt x="58420" y="1270"/>
                  <a:pt x="78740" y="1270"/>
                </a:cubicBezTo>
                <a:cubicBezTo>
                  <a:pt x="96520" y="0"/>
                  <a:pt x="118110" y="8890"/>
                  <a:pt x="130810" y="20320"/>
                </a:cubicBezTo>
                <a:cubicBezTo>
                  <a:pt x="143510" y="31750"/>
                  <a:pt x="154940" y="69850"/>
                  <a:pt x="154940" y="69850"/>
                </a:cubicBezTo>
              </a:path>
            </a:pathLst>
          </a:custGeom>
          <a:solidFill>
            <a:srgbClr val="E719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0F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 txBox="1"/>
          <p:nvPr/>
        </p:nvSpPr>
        <p:spPr>
          <a:xfrm>
            <a:off x="1414795" y="727249"/>
            <a:ext cx="50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0344B"/>
                </a:solidFill>
              </a:rPr>
              <a:t>개발 현황 : Back</a:t>
            </a:r>
            <a:r>
              <a:rPr b="1" lang="en-US" sz="3600">
                <a:solidFill>
                  <a:srgbClr val="20344B"/>
                </a:solidFill>
              </a:rPr>
              <a:t>e</a:t>
            </a:r>
            <a:r>
              <a:rPr b="1" i="0" lang="en-US" sz="3600" u="none" cap="none" strike="noStrike">
                <a:solidFill>
                  <a:srgbClr val="20344B"/>
                </a:solidFill>
              </a:rPr>
              <a:t>nd</a:t>
            </a:r>
            <a:endParaRPr b="1" sz="3600"/>
          </a:p>
        </p:txBody>
      </p:sp>
      <p:sp>
        <p:nvSpPr>
          <p:cNvPr id="482" name="Google Shape;482;p48"/>
          <p:cNvSpPr txBox="1"/>
          <p:nvPr/>
        </p:nvSpPr>
        <p:spPr>
          <a:xfrm>
            <a:off x="1414800" y="1507800"/>
            <a:ext cx="469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20344B"/>
                </a:solidFill>
              </a:rPr>
              <a:t>추후 목표 및 계획</a:t>
            </a:r>
            <a:endParaRPr b="1" sz="4800"/>
          </a:p>
        </p:txBody>
      </p:sp>
      <p:grpSp>
        <p:nvGrpSpPr>
          <p:cNvPr id="483" name="Google Shape;483;p48"/>
          <p:cNvGrpSpPr/>
          <p:nvPr/>
        </p:nvGrpSpPr>
        <p:grpSpPr>
          <a:xfrm>
            <a:off x="1335445" y="2473162"/>
            <a:ext cx="15274125" cy="7631225"/>
            <a:chOff x="1275295" y="2246712"/>
            <a:chExt cx="15274125" cy="7631225"/>
          </a:xfrm>
        </p:grpSpPr>
        <p:sp>
          <p:nvSpPr>
            <p:cNvPr id="484" name="Google Shape;484;p48"/>
            <p:cNvSpPr/>
            <p:nvPr/>
          </p:nvSpPr>
          <p:spPr>
            <a:xfrm>
              <a:off x="9117820" y="2246762"/>
              <a:ext cx="7431600" cy="3699300"/>
            </a:xfrm>
            <a:prstGeom prst="roundRect">
              <a:avLst>
                <a:gd fmla="val 16667" name="adj"/>
              </a:avLst>
            </a:prstGeom>
            <a:solidFill>
              <a:srgbClr val="DBEEF4"/>
            </a:solidFill>
            <a:ln cap="flat" cmpd="sng" w="3810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1275295" y="6178637"/>
              <a:ext cx="7431600" cy="3699300"/>
            </a:xfrm>
            <a:prstGeom prst="roundRect">
              <a:avLst>
                <a:gd fmla="val 16667" name="adj"/>
              </a:avLst>
            </a:prstGeom>
            <a:solidFill>
              <a:srgbClr val="DBEEF4"/>
            </a:solidFill>
            <a:ln cap="flat" cmpd="sng" w="38100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8"/>
            <p:cNvSpPr txBox="1"/>
            <p:nvPr/>
          </p:nvSpPr>
          <p:spPr>
            <a:xfrm>
              <a:off x="9489925" y="2568725"/>
              <a:ext cx="6848100" cy="2874900"/>
            </a:xfrm>
            <a:prstGeom prst="rect">
              <a:avLst/>
            </a:prstGeom>
            <a:noFill/>
            <a:ln cap="flat" cmpd="sng" w="9525">
              <a:solidFill>
                <a:srgbClr val="DBEE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4000">
                  <a:solidFill>
                    <a:srgbClr val="20344B"/>
                  </a:solidFill>
                </a:rPr>
                <a:t>2) Optimization</a:t>
              </a:r>
              <a:endParaRPr b="1" sz="4000">
                <a:solidFill>
                  <a:schemeClr val="dk1"/>
                </a:solidFill>
              </a:endParaRPr>
            </a:p>
            <a:p>
              <a:pPr indent="-251523" lvl="1" marL="604518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20344B"/>
                </a:buClr>
                <a:buSzPts val="2000"/>
                <a:buChar char="•"/>
              </a:pPr>
              <a:r>
                <a:rPr b="1" lang="en-US" sz="2000">
                  <a:solidFill>
                    <a:srgbClr val="20344B"/>
                  </a:solidFill>
                </a:rPr>
                <a:t>관리자의 근무 신청 처리를 시간대별로 구분하여 구현 예정</a:t>
              </a:r>
              <a:endParaRPr b="1" sz="2000">
                <a:solidFill>
                  <a:schemeClr val="dk1"/>
                </a:solidFill>
              </a:endParaRPr>
            </a:p>
            <a:p>
              <a:pPr indent="-251523" lvl="1" marL="604518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b="1" lang="en-US" sz="2000">
                  <a:solidFill>
                    <a:schemeClr val="dk1"/>
                  </a:solidFill>
                </a:rPr>
                <a:t>동점자 처리 기능 추가</a:t>
              </a:r>
              <a:endParaRPr b="1" sz="2000">
                <a:solidFill>
                  <a:schemeClr val="dk1"/>
                </a:solidFill>
              </a:endParaRPr>
            </a:p>
            <a:p>
              <a:pPr indent="-251523" lvl="1" marL="604518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b="1" lang="en-US" sz="2000">
                  <a:solidFill>
                    <a:schemeClr val="dk1"/>
                  </a:solidFill>
                </a:rPr>
                <a:t>기존 변수 외 평판, 숙련도 등 주관적 변수 추가하여 테스트</a:t>
              </a:r>
              <a:endParaRPr b="1"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9117820" y="6178637"/>
              <a:ext cx="7431600" cy="3699300"/>
            </a:xfrm>
            <a:prstGeom prst="roundRect">
              <a:avLst>
                <a:gd fmla="val 16667" name="adj"/>
              </a:avLst>
            </a:prstGeom>
            <a:solidFill>
              <a:srgbClr val="DBEEF4"/>
            </a:solidFill>
            <a:ln cap="flat" cmpd="sng" w="38100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1275370" y="2246712"/>
              <a:ext cx="7431450" cy="3699400"/>
            </a:xfrm>
            <a:prstGeom prst="roundRect">
              <a:avLst>
                <a:gd fmla="val 16667" name="adj"/>
              </a:avLst>
            </a:prstGeom>
            <a:solidFill>
              <a:srgbClr val="DBEEF4"/>
            </a:solidFill>
            <a:ln cap="flat" cmpd="sng" w="38100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8"/>
            <p:cNvSpPr txBox="1"/>
            <p:nvPr/>
          </p:nvSpPr>
          <p:spPr>
            <a:xfrm>
              <a:off x="1567062" y="2612816"/>
              <a:ext cx="6848100" cy="2388600"/>
            </a:xfrm>
            <a:prstGeom prst="rect">
              <a:avLst/>
            </a:prstGeom>
            <a:noFill/>
            <a:ln cap="flat" cmpd="sng" w="9525">
              <a:solidFill>
                <a:srgbClr val="DBEE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4000">
                  <a:solidFill>
                    <a:srgbClr val="20344B"/>
                  </a:solidFill>
                </a:rPr>
                <a:t>1)</a:t>
              </a:r>
              <a:r>
                <a:rPr lang="en-US" sz="4000">
                  <a:solidFill>
                    <a:srgbClr val="20344B"/>
                  </a:solidFill>
                </a:rPr>
                <a:t> </a:t>
              </a:r>
              <a:r>
                <a:rPr b="1" lang="en-US" sz="4000">
                  <a:solidFill>
                    <a:srgbClr val="20344B"/>
                  </a:solidFill>
                </a:rPr>
                <a:t>FE-BE 연동 테스트</a:t>
              </a:r>
              <a:endParaRPr b="1" sz="2400">
                <a:solidFill>
                  <a:srgbClr val="DCB07B"/>
                </a:solidFill>
              </a:endParaRPr>
            </a:p>
            <a:p>
              <a:pPr indent="-381000" lvl="0" marL="91440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Clr>
                  <a:srgbClr val="DCB07B"/>
                </a:buClr>
                <a:buSzPts val="2400"/>
                <a:buChar char="●"/>
              </a:pPr>
              <a:r>
                <a:rPr b="1" lang="en-US" sz="2400">
                  <a:solidFill>
                    <a:srgbClr val="DCB07B"/>
                  </a:solidFill>
                </a:rPr>
                <a:t>(진행 중)</a:t>
              </a:r>
              <a:endParaRPr b="1" sz="2400">
                <a:solidFill>
                  <a:srgbClr val="DCB07B"/>
                </a:solidFill>
              </a:endParaRPr>
            </a:p>
          </p:txBody>
        </p:sp>
        <p:sp>
          <p:nvSpPr>
            <p:cNvPr id="490" name="Google Shape;490;p48"/>
            <p:cNvSpPr txBox="1"/>
            <p:nvPr/>
          </p:nvSpPr>
          <p:spPr>
            <a:xfrm>
              <a:off x="1567050" y="6559325"/>
              <a:ext cx="6848100" cy="2607000"/>
            </a:xfrm>
            <a:prstGeom prst="rect">
              <a:avLst/>
            </a:prstGeom>
            <a:noFill/>
            <a:ln cap="flat" cmpd="sng" w="9525">
              <a:solidFill>
                <a:srgbClr val="DBEE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4000">
                  <a:solidFill>
                    <a:srgbClr val="20344B"/>
                  </a:solidFill>
                </a:rPr>
                <a:t>3) 로그인 기능 강화</a:t>
              </a:r>
              <a:endParaRPr b="1" sz="4000">
                <a:solidFill>
                  <a:schemeClr val="dk1"/>
                </a:solidFill>
              </a:endParaRPr>
            </a:p>
            <a:p>
              <a:pPr indent="-386789" lvl="1" marL="644801" rtl="0" algn="l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344B"/>
                </a:buClr>
                <a:buSzPts val="4000"/>
                <a:buChar char="•"/>
              </a:pPr>
              <a:r>
                <a:rPr b="1" lang="en-US" sz="4000">
                  <a:solidFill>
                    <a:srgbClr val="20344B"/>
                  </a:solidFill>
                </a:rPr>
                <a:t> </a:t>
              </a:r>
              <a:r>
                <a:rPr b="1" lang="en-US" sz="2400">
                  <a:solidFill>
                    <a:srgbClr val="20344B"/>
                  </a:solidFill>
                </a:rPr>
                <a:t>다양한 기능 및 인증방식 시도(카카오 인증 등)</a:t>
              </a:r>
              <a:endParaRPr b="1" sz="24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48"/>
            <p:cNvSpPr txBox="1"/>
            <p:nvPr/>
          </p:nvSpPr>
          <p:spPr>
            <a:xfrm>
              <a:off x="9665100" y="6559325"/>
              <a:ext cx="5981100" cy="2607000"/>
            </a:xfrm>
            <a:prstGeom prst="rect">
              <a:avLst/>
            </a:prstGeom>
            <a:noFill/>
            <a:ln cap="flat" cmpd="sng" w="9525">
              <a:solidFill>
                <a:srgbClr val="DBEE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20344B"/>
                  </a:solidFill>
                </a:rPr>
                <a:t>4) </a:t>
              </a:r>
              <a:r>
                <a:rPr b="1" lang="en-US" sz="4000">
                  <a:solidFill>
                    <a:srgbClr val="20344B"/>
                  </a:solidFill>
                </a:rPr>
                <a:t>테스트 및 배포</a:t>
              </a:r>
              <a:endParaRPr sz="3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49"/>
          <p:cNvGrpSpPr/>
          <p:nvPr/>
        </p:nvGrpSpPr>
        <p:grpSpPr>
          <a:xfrm>
            <a:off x="5340577" y="3138489"/>
            <a:ext cx="7606845" cy="4010022"/>
            <a:chOff x="4843309" y="3343580"/>
            <a:chExt cx="7606845" cy="4010022"/>
          </a:xfrm>
        </p:grpSpPr>
        <p:sp>
          <p:nvSpPr>
            <p:cNvPr id="501" name="Google Shape;501;p49"/>
            <p:cNvSpPr/>
            <p:nvPr/>
          </p:nvSpPr>
          <p:spPr>
            <a:xfrm>
              <a:off x="4843309" y="3343580"/>
              <a:ext cx="3310091" cy="4010022"/>
            </a:xfrm>
            <a:custGeom>
              <a:rect b="b" l="l" r="r" t="t"/>
              <a:pathLst>
                <a:path extrusionOk="0" h="4010022" w="3310091">
                  <a:moveTo>
                    <a:pt x="0" y="0"/>
                  </a:moveTo>
                  <a:lnTo>
                    <a:pt x="3310091" y="0"/>
                  </a:lnTo>
                  <a:lnTo>
                    <a:pt x="3310091" y="4010022"/>
                  </a:lnTo>
                  <a:lnTo>
                    <a:pt x="0" y="401002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4000"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9"/>
            <p:cNvSpPr txBox="1"/>
            <p:nvPr/>
          </p:nvSpPr>
          <p:spPr>
            <a:xfrm>
              <a:off x="8153400" y="3695700"/>
              <a:ext cx="4296754" cy="2157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QnA</a:t>
              </a:r>
              <a:endParaRPr sz="138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"/>
          <p:cNvSpPr txBox="1"/>
          <p:nvPr/>
        </p:nvSpPr>
        <p:spPr>
          <a:xfrm>
            <a:off x="5910420" y="4378899"/>
            <a:ext cx="6467159" cy="1439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7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9997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1"/>
          <p:cNvSpPr txBox="1"/>
          <p:nvPr/>
        </p:nvSpPr>
        <p:spPr>
          <a:xfrm>
            <a:off x="7391400" y="4002995"/>
            <a:ext cx="3505200" cy="215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부록</a:t>
            </a:r>
            <a:endParaRPr sz="138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52"/>
          <p:cNvPicPr preferRelativeResize="0"/>
          <p:nvPr/>
        </p:nvPicPr>
        <p:blipFill rotWithShape="1">
          <a:blip r:embed="rId3">
            <a:alphaModFix/>
          </a:blip>
          <a:srcRect b="10446" l="0" r="-424" t="0"/>
          <a:stretch/>
        </p:blipFill>
        <p:spPr>
          <a:xfrm>
            <a:off x="838200" y="2098998"/>
            <a:ext cx="8534400" cy="600503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2"/>
          <p:cNvSpPr txBox="1"/>
          <p:nvPr/>
        </p:nvSpPr>
        <p:spPr>
          <a:xfrm>
            <a:off x="1676400" y="8459816"/>
            <a:ext cx="7162800" cy="126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프랜차이즈 카페에서 인력을 공유</a:t>
            </a:r>
            <a:endParaRPr b="1"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근무자들의 일정 배정 및 변경 시 혼란 가중화 가능성</a:t>
            </a:r>
            <a:endParaRPr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59941" y="1886346"/>
            <a:ext cx="8112115" cy="643033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2"/>
          <p:cNvSpPr txBox="1"/>
          <p:nvPr/>
        </p:nvSpPr>
        <p:spPr>
          <a:xfrm>
            <a:off x="10134598" y="8386177"/>
            <a:ext cx="7162800" cy="1705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매장당 근무자 수의 증가로 인해 일정 관리에 혼선 발생 </a:t>
            </a:r>
            <a:endParaRPr b="1"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주휴 수당으로 인해 근무자 당 근무시간이 줄고</a:t>
            </a:r>
            <a:endParaRPr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근무자 수가 늘어남에 따라 일정 배정 및 변경에</a:t>
            </a:r>
            <a:endParaRPr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어려움 발생</a:t>
            </a:r>
            <a:endParaRPr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2"/>
          <p:cNvSpPr txBox="1"/>
          <p:nvPr/>
        </p:nvSpPr>
        <p:spPr>
          <a:xfrm>
            <a:off x="1164770" y="1025069"/>
            <a:ext cx="14456229" cy="1436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부록1. ShiftMate의 필요성 : 일정 배정의 어려움</a:t>
            </a:r>
            <a:endParaRPr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/>
          <p:nvPr/>
        </p:nvSpPr>
        <p:spPr>
          <a:xfrm>
            <a:off x="3505200" y="1790700"/>
            <a:ext cx="10825706" cy="8122592"/>
          </a:xfrm>
          <a:custGeom>
            <a:rect b="b" l="l" r="r" t="t"/>
            <a:pathLst>
              <a:path extrusionOk="0" h="8122592" w="10825706">
                <a:moveTo>
                  <a:pt x="0" y="0"/>
                </a:moveTo>
                <a:lnTo>
                  <a:pt x="10825706" y="0"/>
                </a:lnTo>
                <a:lnTo>
                  <a:pt x="10825706" y="8122592"/>
                </a:lnTo>
                <a:lnTo>
                  <a:pt x="0" y="8122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1164770" y="1025069"/>
            <a:ext cx="14456229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부록2. 유스케이스 다이어그램</a:t>
            </a:r>
            <a:endParaRPr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0" y="-433983"/>
            <a:ext cx="18288000" cy="7679126"/>
          </a:xfrm>
          <a:custGeom>
            <a:rect b="b" l="l" r="r" t="t"/>
            <a:pathLst>
              <a:path extrusionOk="0" h="7679126" w="18288000">
                <a:moveTo>
                  <a:pt x="0" y="0"/>
                </a:moveTo>
                <a:lnTo>
                  <a:pt x="18288000" y="0"/>
                </a:lnTo>
                <a:lnTo>
                  <a:pt x="18288000" y="7679126"/>
                </a:lnTo>
                <a:lnTo>
                  <a:pt x="0" y="7679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15269117" y="1566945"/>
            <a:ext cx="136630" cy="136630"/>
          </a:xfrm>
          <a:custGeom>
            <a:rect b="b" l="l" r="r" t="t"/>
            <a:pathLst>
              <a:path extrusionOk="0" h="136630" w="136630">
                <a:moveTo>
                  <a:pt x="0" y="0"/>
                </a:moveTo>
                <a:lnTo>
                  <a:pt x="136630" y="0"/>
                </a:lnTo>
                <a:lnTo>
                  <a:pt x="136630" y="136630"/>
                </a:lnTo>
                <a:lnTo>
                  <a:pt x="0" y="1366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4800600" y="3619500"/>
            <a:ext cx="84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5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0344B"/>
                </a:solidFill>
              </a:rPr>
              <a:t>1</a:t>
            </a:r>
            <a:r>
              <a:rPr b="1" i="0" lang="en-US" sz="60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6000">
                <a:solidFill>
                  <a:srgbClr val="20344B"/>
                </a:solidFill>
              </a:rPr>
              <a:t>ShiftMate 개요</a:t>
            </a:r>
            <a:endParaRPr b="1" i="0" sz="60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4"/>
          <p:cNvSpPr/>
          <p:nvPr/>
        </p:nvSpPr>
        <p:spPr>
          <a:xfrm>
            <a:off x="2967536" y="1557360"/>
            <a:ext cx="11026613" cy="8586975"/>
          </a:xfrm>
          <a:custGeom>
            <a:rect b="b" l="l" r="r" t="t"/>
            <a:pathLst>
              <a:path extrusionOk="0" h="8586975" w="11026613">
                <a:moveTo>
                  <a:pt x="0" y="0"/>
                </a:moveTo>
                <a:lnTo>
                  <a:pt x="11026613" y="0"/>
                </a:lnTo>
                <a:lnTo>
                  <a:pt x="11026613" y="8586975"/>
                </a:lnTo>
                <a:lnTo>
                  <a:pt x="0" y="85869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4"/>
          <p:cNvSpPr txBox="1"/>
          <p:nvPr/>
        </p:nvSpPr>
        <p:spPr>
          <a:xfrm>
            <a:off x="14325600" y="4703381"/>
            <a:ext cx="3499691" cy="880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4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근무자, 관리자 페이지로 </a:t>
            </a:r>
            <a:endParaRPr/>
          </a:p>
          <a:p>
            <a:pPr indent="0" lvl="0" marL="0" marR="0" rtl="0" algn="ctr">
              <a:lnSpc>
                <a:spcPct val="15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4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나누어 구현</a:t>
            </a:r>
            <a:endParaRPr b="1" sz="2394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4"/>
          <p:cNvSpPr txBox="1"/>
          <p:nvPr/>
        </p:nvSpPr>
        <p:spPr>
          <a:xfrm>
            <a:off x="1164770" y="1025069"/>
            <a:ext cx="14456229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부록3. 블록 다이어그램</a:t>
            </a:r>
            <a:endParaRPr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5"/>
          <p:cNvSpPr/>
          <p:nvPr/>
        </p:nvSpPr>
        <p:spPr>
          <a:xfrm>
            <a:off x="762000" y="2476500"/>
            <a:ext cx="17081851" cy="5715000"/>
          </a:xfrm>
          <a:custGeom>
            <a:rect b="b" l="l" r="r" t="t"/>
            <a:pathLst>
              <a:path extrusionOk="0" h="5715000" w="17081851">
                <a:moveTo>
                  <a:pt x="0" y="0"/>
                </a:moveTo>
                <a:lnTo>
                  <a:pt x="17081851" y="0"/>
                </a:lnTo>
                <a:lnTo>
                  <a:pt x="17081851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2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5"/>
          <p:cNvSpPr txBox="1"/>
          <p:nvPr/>
        </p:nvSpPr>
        <p:spPr>
          <a:xfrm>
            <a:off x="1164770" y="1025069"/>
            <a:ext cx="14456229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부록4. 간트차트</a:t>
            </a:r>
            <a:endParaRPr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56"/>
          <p:cNvGrpSpPr/>
          <p:nvPr/>
        </p:nvGrpSpPr>
        <p:grpSpPr>
          <a:xfrm>
            <a:off x="2883380" y="2300492"/>
            <a:ext cx="4667675" cy="6957808"/>
            <a:chOff x="2883380" y="2300492"/>
            <a:chExt cx="4667675" cy="6957808"/>
          </a:xfrm>
        </p:grpSpPr>
        <p:sp>
          <p:nvSpPr>
            <p:cNvPr id="556" name="Google Shape;556;p56"/>
            <p:cNvSpPr/>
            <p:nvPr/>
          </p:nvSpPr>
          <p:spPr>
            <a:xfrm rot="5400000">
              <a:off x="1738313" y="3445559"/>
              <a:ext cx="6957808" cy="4667675"/>
            </a:xfrm>
            <a:custGeom>
              <a:rect b="b" l="l" r="r" t="t"/>
              <a:pathLst>
                <a:path extrusionOk="0" h="4667675" w="6957808">
                  <a:moveTo>
                    <a:pt x="0" y="0"/>
                  </a:moveTo>
                  <a:lnTo>
                    <a:pt x="6957808" y="0"/>
                  </a:lnTo>
                  <a:lnTo>
                    <a:pt x="6957808" y="4667675"/>
                  </a:lnTo>
                  <a:lnTo>
                    <a:pt x="0" y="466767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6"/>
            <p:cNvSpPr txBox="1"/>
            <p:nvPr/>
          </p:nvSpPr>
          <p:spPr>
            <a:xfrm>
              <a:off x="3020556" y="2768662"/>
              <a:ext cx="4287639" cy="502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Aging Algorithm</a:t>
              </a:r>
              <a:endParaRPr/>
            </a:p>
          </p:txBody>
        </p:sp>
        <p:sp>
          <p:nvSpPr>
            <p:cNvPr id="558" name="Google Shape;558;p56"/>
            <p:cNvSpPr txBox="1"/>
            <p:nvPr/>
          </p:nvSpPr>
          <p:spPr>
            <a:xfrm>
              <a:off x="3020556" y="3866949"/>
              <a:ext cx="4287639" cy="2556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6693" lvl="1" marL="453387" marR="0" rtl="0" algn="ct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20344B"/>
                </a:buClr>
                <a:buSzPts val="2099"/>
                <a:buFont typeface="Arial"/>
                <a:buChar char="•"/>
              </a:pPr>
              <a:r>
                <a:rPr b="1" i="0" lang="en-US" sz="2099" u="none" cap="none" strike="noStrike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시스템에서 </a:t>
              </a:r>
              <a:r>
                <a:rPr b="1" i="0" lang="en-US" sz="2099" u="none" cap="none" strike="noStrike">
                  <a:solidFill>
                    <a:srgbClr val="558ED5"/>
                  </a:solidFill>
                  <a:latin typeface="Arial"/>
                  <a:ea typeface="Arial"/>
                  <a:cs typeface="Arial"/>
                  <a:sym typeface="Arial"/>
                </a:rPr>
                <a:t>기다린 시간에 비례</a:t>
              </a:r>
              <a:r>
                <a:rPr b="1" i="0" lang="en-US" sz="2099" u="none" cap="none" strike="noStrike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해서 우선순위를 부여해주는 방식</a:t>
              </a:r>
              <a:endParaRPr b="1" i="0" sz="2099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6693" lvl="1" marL="453387" marR="0" rtl="0" algn="ct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20344B"/>
                </a:buClr>
                <a:buSzPts val="2099"/>
                <a:buFont typeface="Arial"/>
                <a:buChar char="•"/>
              </a:pPr>
              <a:r>
                <a:rPr b="1" i="0" lang="en-US" sz="2099" u="none" cap="none" strike="noStrike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특정 프로세스의 우선순위가 낮아서 </a:t>
              </a:r>
              <a:r>
                <a:rPr b="1" i="0" lang="en-US" sz="2099" u="none" cap="none" strike="noStrike">
                  <a:solidFill>
                    <a:srgbClr val="558ED5"/>
                  </a:solidFill>
                  <a:latin typeface="Arial"/>
                  <a:ea typeface="Arial"/>
                  <a:cs typeface="Arial"/>
                  <a:sym typeface="Arial"/>
                </a:rPr>
                <a:t>무한정 대기하는 경우(starvation)를 방지</a:t>
              </a:r>
              <a:endParaRPr b="1" i="0" sz="2099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6"/>
            <p:cNvSpPr txBox="1"/>
            <p:nvPr/>
          </p:nvSpPr>
          <p:spPr>
            <a:xfrm>
              <a:off x="3126239" y="6812079"/>
              <a:ext cx="4181956" cy="1288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=&gt; 상대적으로 일한지 오랜 시간이 흐른 아르바이트생에게 높은 우선순위 부여!</a:t>
              </a:r>
              <a:endParaRPr/>
            </a:p>
          </p:txBody>
        </p:sp>
        <p:sp>
          <p:nvSpPr>
            <p:cNvPr id="560" name="Google Shape;560;p56"/>
            <p:cNvSpPr txBox="1"/>
            <p:nvPr/>
          </p:nvSpPr>
          <p:spPr>
            <a:xfrm>
              <a:off x="3986178" y="8618020"/>
              <a:ext cx="2719422" cy="31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99">
                  <a:solidFill>
                    <a:srgbClr val="558ED5"/>
                  </a:solidFill>
                  <a:latin typeface="Arial"/>
                  <a:ea typeface="Arial"/>
                  <a:cs typeface="Arial"/>
                  <a:sym typeface="Arial"/>
                </a:rPr>
                <a:t>알고리즘 복잡도 : O(n)</a:t>
              </a:r>
              <a:endParaRPr/>
            </a:p>
          </p:txBody>
        </p:sp>
      </p:grpSp>
      <p:grpSp>
        <p:nvGrpSpPr>
          <p:cNvPr id="561" name="Google Shape;561;p56"/>
          <p:cNvGrpSpPr/>
          <p:nvPr/>
        </p:nvGrpSpPr>
        <p:grpSpPr>
          <a:xfrm>
            <a:off x="10302253" y="2300492"/>
            <a:ext cx="4667675" cy="6957808"/>
            <a:chOff x="10302253" y="2300492"/>
            <a:chExt cx="4667675" cy="6957808"/>
          </a:xfrm>
        </p:grpSpPr>
        <p:sp>
          <p:nvSpPr>
            <p:cNvPr id="562" name="Google Shape;562;p56"/>
            <p:cNvSpPr/>
            <p:nvPr/>
          </p:nvSpPr>
          <p:spPr>
            <a:xfrm rot="5400000">
              <a:off x="9157186" y="3445559"/>
              <a:ext cx="6957808" cy="4667675"/>
            </a:xfrm>
            <a:custGeom>
              <a:rect b="b" l="l" r="r" t="t"/>
              <a:pathLst>
                <a:path extrusionOk="0" h="4667675" w="6957808">
                  <a:moveTo>
                    <a:pt x="0" y="0"/>
                  </a:moveTo>
                  <a:lnTo>
                    <a:pt x="6957808" y="0"/>
                  </a:lnTo>
                  <a:lnTo>
                    <a:pt x="6957808" y="4667675"/>
                  </a:lnTo>
                  <a:lnTo>
                    <a:pt x="0" y="466767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6"/>
            <p:cNvSpPr txBox="1"/>
            <p:nvPr/>
          </p:nvSpPr>
          <p:spPr>
            <a:xfrm>
              <a:off x="10476732" y="2468625"/>
              <a:ext cx="4302692" cy="1656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Fair Queuing </a:t>
              </a:r>
              <a:endParaRPr/>
            </a:p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1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6"/>
            <p:cNvSpPr txBox="1"/>
            <p:nvPr/>
          </p:nvSpPr>
          <p:spPr>
            <a:xfrm>
              <a:off x="10476732" y="3841549"/>
              <a:ext cx="4171093" cy="478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6693" lvl="1" marL="453387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20344B"/>
                </a:buClr>
                <a:buSzPts val="2099"/>
                <a:buFont typeface="Arial"/>
                <a:buChar char="•"/>
              </a:pPr>
              <a:r>
                <a:rPr b="1" i="0" lang="en-US" sz="2099" u="none" cap="none" strike="noStrike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한정된 자원이 주어졌을 때, </a:t>
              </a:r>
              <a:r>
                <a:rPr b="1" i="0" lang="en-US" sz="2099" u="none" cap="none" strike="noStrike">
                  <a:solidFill>
                    <a:srgbClr val="558ED5"/>
                  </a:solidFill>
                  <a:latin typeface="Arial"/>
                  <a:ea typeface="Arial"/>
                  <a:cs typeface="Arial"/>
                  <a:sym typeface="Arial"/>
                </a:rPr>
                <a:t>공정하게 자원을 배분</a:t>
              </a:r>
              <a:r>
                <a:rPr b="1" i="0" lang="en-US" sz="2099" u="none" cap="none" strike="noStrike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하는 것에 중점 </a:t>
              </a:r>
              <a:endParaRPr/>
            </a:p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6693" lvl="1" marL="453387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20344B"/>
                </a:buClr>
                <a:buSzPts val="2099"/>
                <a:buFont typeface="Arial"/>
                <a:buChar char="•"/>
              </a:pPr>
              <a:r>
                <a:rPr b="1" i="0" lang="en-US" sz="2099" u="none" cap="none" strike="noStrike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가중치에 따라 공정하게 자원을 할당(가중치 = 과거에 밀려난 횟수나 최근에 일한 빈도에 따라 결정)</a:t>
              </a:r>
              <a:endParaRPr/>
            </a:p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6"/>
            <p:cNvSpPr txBox="1"/>
            <p:nvPr/>
          </p:nvSpPr>
          <p:spPr>
            <a:xfrm>
              <a:off x="10668000" y="6802554"/>
              <a:ext cx="3726861" cy="164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99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=&gt; 특정 근무자가 자주 배정되는 혹은 되지 않는 문제를 방지, 근무 기회가 필요한 근무자에게 우선적인 기회부여</a:t>
              </a:r>
              <a:endParaRPr b="1" sz="22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6"/>
            <p:cNvSpPr txBox="1"/>
            <p:nvPr/>
          </p:nvSpPr>
          <p:spPr>
            <a:xfrm>
              <a:off x="11179955" y="8618020"/>
              <a:ext cx="3467870" cy="31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99">
                  <a:solidFill>
                    <a:srgbClr val="558ED5"/>
                  </a:solidFill>
                  <a:latin typeface="Arial"/>
                  <a:ea typeface="Arial"/>
                  <a:cs typeface="Arial"/>
                  <a:sym typeface="Arial"/>
                </a:rPr>
                <a:t>알고리즘 복잡도 : O(log(n))</a:t>
              </a:r>
              <a:endParaRPr/>
            </a:p>
          </p:txBody>
        </p:sp>
      </p:grpSp>
      <p:sp>
        <p:nvSpPr>
          <p:cNvPr id="567" name="Google Shape;567;p56"/>
          <p:cNvSpPr txBox="1"/>
          <p:nvPr/>
        </p:nvSpPr>
        <p:spPr>
          <a:xfrm>
            <a:off x="1164770" y="1025069"/>
            <a:ext cx="14456229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부록5. ShiftMate 근무자 배정 알고리즘</a:t>
            </a:r>
            <a:endParaRPr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7"/>
          <p:cNvSpPr txBox="1"/>
          <p:nvPr/>
        </p:nvSpPr>
        <p:spPr>
          <a:xfrm>
            <a:off x="1164770" y="1025069"/>
            <a:ext cx="14456229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부록5. ShiftMate 근무자 배정 알고리즘</a:t>
            </a:r>
            <a:endParaRPr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7"/>
          <p:cNvSpPr txBox="1"/>
          <p:nvPr/>
        </p:nvSpPr>
        <p:spPr>
          <a:xfrm>
            <a:off x="1164769" y="2476500"/>
            <a:ext cx="14456229" cy="6047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400"/>
              <a:buFont typeface="Arial"/>
              <a:buAutoNum type="arabicParenR"/>
            </a:pPr>
            <a:r>
              <a:rPr b="1"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Aging</a:t>
            </a:r>
            <a:endParaRPr b="1"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대량의 높은 우선순위를 가진 자원이 한번에 발생할 경우, 상대적으로 낮은 우선순위를 가진 자원은 ‘기아상태’(무한정 대기)에 빠질 수 있음.</a:t>
            </a:r>
            <a:endParaRPr/>
          </a:p>
          <a:p>
            <a:pPr indent="0" lvl="0" marL="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2) Fair queuing</a:t>
            </a:r>
            <a:endParaRPr/>
          </a:p>
          <a:p>
            <a:pPr indent="0" lvl="0" marL="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한정된 자원이 주어졌을 때, 공정하게 자원을 배분하는 방식.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queuing 알고리즘은 여러 자원이나 작업을 균등하게 배정하는 데 중점을 둠. 가중치가 높으면 더 많은 자원을 할당하여 프로세스를  빨리 끝내게끔 함. (즉, 우선순위가 높아지면 더 높은 점수를 얻도록 만드는 방식) 이 알고리즘 적용시, 결과적으로 모든 요청이 공정하게 대기열에 추가되고 처리되도록 함(특정 자원이 지속적으로 대기열에서 밀려나지 않도록 하는 방식)</a:t>
            </a:r>
            <a:endParaRPr/>
          </a:p>
          <a:p>
            <a:pPr indent="0" lvl="0" marL="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3) Greedy algorithm</a:t>
            </a:r>
            <a:endParaRPr/>
          </a:p>
          <a:p>
            <a:pPr indent="0" lvl="0" marL="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각 상황에서 최대한의 수행능력, 최댓값을 갖도록 선택하는 알고리즘(그림 첨부)즉, 잘하는 아르바이트생에게 더 높은 점수를 부여하여  선호 시간 근무에 우선권을 주는 방식. </a:t>
            </a:r>
            <a:endParaRPr b="1"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8"/>
          <p:cNvSpPr txBox="1"/>
          <p:nvPr/>
        </p:nvSpPr>
        <p:spPr>
          <a:xfrm>
            <a:off x="1155041" y="1028700"/>
            <a:ext cx="14456229" cy="8997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1)지원자 점수 계산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점수는 최근 일한 시간이과 지난 근무 횟수를 기준으로 하여, 오래 일하지 않은 사람에게 더 높은 점수를 부여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배정에서 여러 번 밀려난 지원자에게 추가 점수를 부여하여 다음 근무 배정시 우선순위와 배정 확률을 높임.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2)지원자 정렬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시간대에 대한 선호도가 높은경우(신청인원 &gt; 예정인원) 높은 점수 순으로 근무자를 배정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동점자가 있을 경우 동점자 사이에서 무작위로 배정.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3)근무자 배정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정렬된 지원자 목록을 순서대로 순회하여 예정 근무 인원수만큼 상위점수 지원자를 선정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점수와 마지막 근무 시간을 기준으로 배정된 사람이 결정되므로, 공정한 근무 배분이 가능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배정되지 않은 지원자 관리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근무 배정에서 밀려난 지원자에게는 이후 근무 신청 시, 우선순위를 점유하기 위해 밀려난 횟수에 따른 추가 점수를 부여하여 다음 배정에서 유리하도록 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1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9"/>
          <p:cNvSpPr txBox="1"/>
          <p:nvPr/>
        </p:nvSpPr>
        <p:spPr>
          <a:xfrm>
            <a:off x="1181703" y="2127437"/>
            <a:ext cx="13353198" cy="514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95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Fair queuing + Aging  algorithm 혼합 </a:t>
            </a:r>
            <a:endParaRPr/>
          </a:p>
        </p:txBody>
      </p:sp>
      <p:sp>
        <p:nvSpPr>
          <p:cNvPr id="585" name="Google Shape;585;p59"/>
          <p:cNvSpPr/>
          <p:nvPr/>
        </p:nvSpPr>
        <p:spPr>
          <a:xfrm>
            <a:off x="1645637" y="3172382"/>
            <a:ext cx="2629372" cy="3148014"/>
          </a:xfrm>
          <a:custGeom>
            <a:rect b="b" l="l" r="r" t="t"/>
            <a:pathLst>
              <a:path extrusionOk="0" h="3862387" w="3086100">
                <a:moveTo>
                  <a:pt x="0" y="0"/>
                </a:moveTo>
                <a:lnTo>
                  <a:pt x="3086100" y="0"/>
                </a:lnTo>
                <a:lnTo>
                  <a:pt x="3086100" y="3862387"/>
                </a:lnTo>
                <a:lnTo>
                  <a:pt x="0" y="3862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9" l="0" r="0" t="-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9"/>
          <p:cNvSpPr/>
          <p:nvPr/>
        </p:nvSpPr>
        <p:spPr>
          <a:xfrm>
            <a:off x="6077779" y="3172382"/>
            <a:ext cx="2629372" cy="3148014"/>
          </a:xfrm>
          <a:custGeom>
            <a:rect b="b" l="l" r="r" t="t"/>
            <a:pathLst>
              <a:path extrusionOk="0" h="3862387" w="3086100">
                <a:moveTo>
                  <a:pt x="0" y="0"/>
                </a:moveTo>
                <a:lnTo>
                  <a:pt x="3086100" y="0"/>
                </a:lnTo>
                <a:lnTo>
                  <a:pt x="3086100" y="3862387"/>
                </a:lnTo>
                <a:lnTo>
                  <a:pt x="0" y="3862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9" l="0" r="0" t="-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9"/>
          <p:cNvSpPr/>
          <p:nvPr/>
        </p:nvSpPr>
        <p:spPr>
          <a:xfrm>
            <a:off x="10128922" y="3172382"/>
            <a:ext cx="2629372" cy="3148014"/>
          </a:xfrm>
          <a:custGeom>
            <a:rect b="b" l="l" r="r" t="t"/>
            <a:pathLst>
              <a:path extrusionOk="0" h="3862387" w="3086100">
                <a:moveTo>
                  <a:pt x="0" y="0"/>
                </a:moveTo>
                <a:lnTo>
                  <a:pt x="3086100" y="0"/>
                </a:lnTo>
                <a:lnTo>
                  <a:pt x="3086100" y="3862387"/>
                </a:lnTo>
                <a:lnTo>
                  <a:pt x="0" y="3862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9" l="0" r="0" t="-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9"/>
          <p:cNvSpPr/>
          <p:nvPr/>
        </p:nvSpPr>
        <p:spPr>
          <a:xfrm>
            <a:off x="14180065" y="3172382"/>
            <a:ext cx="2629372" cy="3148014"/>
          </a:xfrm>
          <a:custGeom>
            <a:rect b="b" l="l" r="r" t="t"/>
            <a:pathLst>
              <a:path extrusionOk="0" h="3862387" w="3086100">
                <a:moveTo>
                  <a:pt x="0" y="0"/>
                </a:moveTo>
                <a:lnTo>
                  <a:pt x="3086100" y="0"/>
                </a:lnTo>
                <a:lnTo>
                  <a:pt x="3086100" y="3862387"/>
                </a:lnTo>
                <a:lnTo>
                  <a:pt x="0" y="3862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9" l="0" r="0" t="-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9"/>
          <p:cNvSpPr/>
          <p:nvPr/>
        </p:nvSpPr>
        <p:spPr>
          <a:xfrm rot="8100000">
            <a:off x="5051086" y="4079334"/>
            <a:ext cx="515342" cy="485342"/>
          </a:xfrm>
          <a:custGeom>
            <a:rect b="b" l="l" r="r" t="t"/>
            <a:pathLst>
              <a:path extrusionOk="0" h="595481" w="604859">
                <a:moveTo>
                  <a:pt x="0" y="0"/>
                </a:moveTo>
                <a:lnTo>
                  <a:pt x="604858" y="0"/>
                </a:lnTo>
                <a:lnTo>
                  <a:pt x="604858" y="595481"/>
                </a:lnTo>
                <a:lnTo>
                  <a:pt x="0" y="59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9"/>
          <p:cNvSpPr txBox="1"/>
          <p:nvPr/>
        </p:nvSpPr>
        <p:spPr>
          <a:xfrm>
            <a:off x="1962138" y="3856778"/>
            <a:ext cx="1999150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1.지원자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점수 계산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9"/>
          <p:cNvSpPr txBox="1"/>
          <p:nvPr/>
        </p:nvSpPr>
        <p:spPr>
          <a:xfrm>
            <a:off x="6375231" y="4015129"/>
            <a:ext cx="1999150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지원자 </a:t>
            </a:r>
            <a:b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정렬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9"/>
          <p:cNvSpPr txBox="1"/>
          <p:nvPr/>
        </p:nvSpPr>
        <p:spPr>
          <a:xfrm>
            <a:off x="10442643" y="4015129"/>
            <a:ext cx="1999150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근무자</a:t>
            </a:r>
            <a:b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배정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9"/>
          <p:cNvSpPr txBox="1"/>
          <p:nvPr/>
        </p:nvSpPr>
        <p:spPr>
          <a:xfrm>
            <a:off x="14495817" y="3901572"/>
            <a:ext cx="1999150" cy="176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미배정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지원자 관리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9"/>
          <p:cNvSpPr txBox="1"/>
          <p:nvPr/>
        </p:nvSpPr>
        <p:spPr>
          <a:xfrm>
            <a:off x="398916" y="6385453"/>
            <a:ext cx="5003378" cy="20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1" marL="536671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최근 근무한 시간 + 마지막 근무 일자를 기준</a:t>
            </a:r>
            <a:endParaRPr b="0" i="0" sz="22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36671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오래 일하지 않은 사람에게 더 높은 점수를 부여</a:t>
            </a:r>
            <a:endParaRPr b="0" i="0" sz="22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36671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  배정에서 여러 번 밀려난 지원자에게 추가 점수를 부여</a:t>
            </a:r>
            <a:endParaRPr b="0" i="0" sz="22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9"/>
          <p:cNvSpPr txBox="1"/>
          <p:nvPr/>
        </p:nvSpPr>
        <p:spPr>
          <a:xfrm>
            <a:off x="5682420" y="6331510"/>
            <a:ext cx="3676362" cy="20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3772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특정 시간대에 대한 선호도가 높은 경우</a:t>
            </a:r>
            <a:endParaRPr b="0" i="0" sz="22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772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높은 점수 순으로 근무자를 배정</a:t>
            </a:r>
            <a:endParaRPr b="0" i="0" sz="22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772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동점자가 있을 경우 동점자 사이에서 무작위 배정.</a:t>
            </a:r>
            <a:endParaRPr/>
          </a:p>
        </p:txBody>
      </p:sp>
      <p:sp>
        <p:nvSpPr>
          <p:cNvPr id="596" name="Google Shape;596;p59"/>
          <p:cNvSpPr txBox="1"/>
          <p:nvPr/>
        </p:nvSpPr>
        <p:spPr>
          <a:xfrm>
            <a:off x="10084149" y="6432223"/>
            <a:ext cx="3086100" cy="1692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3772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정렬된 지원자 목록을 순서대로 순회</a:t>
            </a:r>
            <a:endParaRPr b="0" i="0" sz="22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772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예정 근무 인원수만큼 상위점수 지원자를 선정</a:t>
            </a:r>
            <a:endParaRPr b="0" i="0" sz="22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9"/>
          <p:cNvSpPr txBox="1"/>
          <p:nvPr/>
        </p:nvSpPr>
        <p:spPr>
          <a:xfrm>
            <a:off x="13469179" y="6429051"/>
            <a:ext cx="4209221" cy="1692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3772" lvl="1" marL="387543" marR="0" rtl="0" algn="l">
              <a:lnSpc>
                <a:spcPct val="122363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근무 배정에서 밀려난 지원자에게이후 근무 신청 시, 밀려난 횟수에 따른 추가 점수를 부여하여 다음 배정에서 유리하게 만듦.</a:t>
            </a:r>
            <a:endParaRPr/>
          </a:p>
        </p:txBody>
      </p:sp>
      <p:sp>
        <p:nvSpPr>
          <p:cNvPr id="598" name="Google Shape;598;p59"/>
          <p:cNvSpPr/>
          <p:nvPr/>
        </p:nvSpPr>
        <p:spPr>
          <a:xfrm rot="8100000">
            <a:off x="9160365" y="4079334"/>
            <a:ext cx="515342" cy="485342"/>
          </a:xfrm>
          <a:custGeom>
            <a:rect b="b" l="l" r="r" t="t"/>
            <a:pathLst>
              <a:path extrusionOk="0" h="595481" w="604859">
                <a:moveTo>
                  <a:pt x="0" y="0"/>
                </a:moveTo>
                <a:lnTo>
                  <a:pt x="604859" y="0"/>
                </a:lnTo>
                <a:lnTo>
                  <a:pt x="604859" y="595481"/>
                </a:lnTo>
                <a:lnTo>
                  <a:pt x="0" y="59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9"/>
          <p:cNvSpPr/>
          <p:nvPr/>
        </p:nvSpPr>
        <p:spPr>
          <a:xfrm rot="8100000">
            <a:off x="13211508" y="4079334"/>
            <a:ext cx="515342" cy="485342"/>
          </a:xfrm>
          <a:custGeom>
            <a:rect b="b" l="l" r="r" t="t"/>
            <a:pathLst>
              <a:path extrusionOk="0" h="595481" w="604859">
                <a:moveTo>
                  <a:pt x="0" y="0"/>
                </a:moveTo>
                <a:lnTo>
                  <a:pt x="604859" y="0"/>
                </a:lnTo>
                <a:lnTo>
                  <a:pt x="604859" y="595481"/>
                </a:lnTo>
                <a:lnTo>
                  <a:pt x="0" y="59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9"/>
          <p:cNvSpPr txBox="1"/>
          <p:nvPr/>
        </p:nvSpPr>
        <p:spPr>
          <a:xfrm>
            <a:off x="13352425" y="8386366"/>
            <a:ext cx="4284652" cy="317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혼합 알고리즘 복잡도 : O(n)</a:t>
            </a:r>
            <a:endParaRPr/>
          </a:p>
        </p:txBody>
      </p:sp>
      <p:sp>
        <p:nvSpPr>
          <p:cNvPr id="601" name="Google Shape;601;p59"/>
          <p:cNvSpPr txBox="1"/>
          <p:nvPr/>
        </p:nvSpPr>
        <p:spPr>
          <a:xfrm>
            <a:off x="1164770" y="1025069"/>
            <a:ext cx="14456229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근무 일정 배정 알고리즘 구현 계획</a:t>
            </a:r>
            <a:endParaRPr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/>
          <p:nvPr/>
        </p:nvSpPr>
        <p:spPr>
          <a:xfrm>
            <a:off x="9609221" y="2819433"/>
            <a:ext cx="7183227" cy="2609839"/>
          </a:xfrm>
          <a:prstGeom prst="roundRect">
            <a:avLst>
              <a:gd fmla="val 16667" name="adj"/>
            </a:avLst>
          </a:prstGeom>
          <a:solidFill>
            <a:srgbClr val="A1D5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7" name="Google Shape;607;p60"/>
          <p:cNvGrpSpPr/>
          <p:nvPr/>
        </p:nvGrpSpPr>
        <p:grpSpPr>
          <a:xfrm>
            <a:off x="1495552" y="1965777"/>
            <a:ext cx="6733433" cy="2113486"/>
            <a:chOff x="1495552" y="1965777"/>
            <a:chExt cx="6733433" cy="2113486"/>
          </a:xfrm>
        </p:grpSpPr>
        <p:sp>
          <p:nvSpPr>
            <p:cNvPr id="608" name="Google Shape;608;p60"/>
            <p:cNvSpPr/>
            <p:nvPr/>
          </p:nvSpPr>
          <p:spPr>
            <a:xfrm>
              <a:off x="1495552" y="1965777"/>
              <a:ext cx="6733433" cy="2113486"/>
            </a:xfrm>
            <a:custGeom>
              <a:rect b="b" l="l" r="r" t="t"/>
              <a:pathLst>
                <a:path extrusionOk="0" h="1852242" w="3168923">
                  <a:moveTo>
                    <a:pt x="0" y="0"/>
                  </a:moveTo>
                  <a:lnTo>
                    <a:pt x="3168923" y="0"/>
                  </a:lnTo>
                  <a:lnTo>
                    <a:pt x="3168923" y="1852242"/>
                  </a:lnTo>
                  <a:lnTo>
                    <a:pt x="0" y="18522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0"/>
            <p:cNvSpPr txBox="1"/>
            <p:nvPr/>
          </p:nvSpPr>
          <p:spPr>
            <a:xfrm>
              <a:off x="3042765" y="3226461"/>
              <a:ext cx="4647329" cy="376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60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개발 기간이 이번 한기 내로 한정됨   </a:t>
              </a:r>
              <a:endParaRPr b="1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0"/>
            <p:cNvSpPr txBox="1"/>
            <p:nvPr/>
          </p:nvSpPr>
          <p:spPr>
            <a:xfrm>
              <a:off x="3323319" y="2519144"/>
              <a:ext cx="3696595" cy="541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86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1195B2"/>
                  </a:solidFill>
                  <a:latin typeface="Arial"/>
                  <a:ea typeface="Arial"/>
                  <a:cs typeface="Arial"/>
                  <a:sym typeface="Arial"/>
                </a:rPr>
                <a:t>한정된 개발 기간</a:t>
              </a:r>
              <a:endParaRPr b="1" sz="2800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0"/>
            <p:cNvSpPr/>
            <p:nvPr/>
          </p:nvSpPr>
          <p:spPr>
            <a:xfrm>
              <a:off x="1852140" y="2646801"/>
              <a:ext cx="900000" cy="900000"/>
            </a:xfrm>
            <a:custGeom>
              <a:rect b="b" l="l" r="r" t="t"/>
              <a:pathLst>
                <a:path extrusionOk="0" h="1544008" w="1544008">
                  <a:moveTo>
                    <a:pt x="0" y="0"/>
                  </a:moveTo>
                  <a:lnTo>
                    <a:pt x="1544008" y="0"/>
                  </a:lnTo>
                  <a:lnTo>
                    <a:pt x="1544008" y="1544008"/>
                  </a:lnTo>
                  <a:lnTo>
                    <a:pt x="0" y="15440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60"/>
          <p:cNvSpPr txBox="1"/>
          <p:nvPr/>
        </p:nvSpPr>
        <p:spPr>
          <a:xfrm>
            <a:off x="10482132" y="2110457"/>
            <a:ext cx="5391383" cy="1183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86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‘아르바이트’로 서비스 타겟 한정</a:t>
            </a:r>
            <a:endParaRPr b="1" sz="2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9780100" y="3114125"/>
            <a:ext cx="70608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60"/>
              <a:buFont typeface="Arial"/>
              <a:buChar char="-"/>
            </a:pPr>
            <a:r>
              <a:rPr b="1" lang="en-US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불특정 다수의 스케줄 근무 아르바이트 생을 </a:t>
            </a:r>
            <a:endParaRPr b="1" sz="226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주 타겟으로 설정</a:t>
            </a:r>
            <a:endParaRPr b="1" sz="226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60"/>
          <p:cNvGrpSpPr/>
          <p:nvPr/>
        </p:nvGrpSpPr>
        <p:grpSpPr>
          <a:xfrm>
            <a:off x="1501478" y="7080152"/>
            <a:ext cx="6733433" cy="2352257"/>
            <a:chOff x="1501478" y="7080152"/>
            <a:chExt cx="6733433" cy="2352257"/>
          </a:xfrm>
        </p:grpSpPr>
        <p:sp>
          <p:nvSpPr>
            <p:cNvPr id="615" name="Google Shape;615;p60"/>
            <p:cNvSpPr/>
            <p:nvPr/>
          </p:nvSpPr>
          <p:spPr>
            <a:xfrm>
              <a:off x="1501478" y="7080152"/>
              <a:ext cx="6733433" cy="2352257"/>
            </a:xfrm>
            <a:custGeom>
              <a:rect b="b" l="l" r="r" t="t"/>
              <a:pathLst>
                <a:path extrusionOk="0" h="1852242" w="3168923">
                  <a:moveTo>
                    <a:pt x="0" y="0"/>
                  </a:moveTo>
                  <a:lnTo>
                    <a:pt x="3168923" y="0"/>
                  </a:lnTo>
                  <a:lnTo>
                    <a:pt x="3168923" y="1852242"/>
                  </a:lnTo>
                  <a:lnTo>
                    <a:pt x="0" y="18522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0"/>
            <p:cNvSpPr txBox="1"/>
            <p:nvPr/>
          </p:nvSpPr>
          <p:spPr>
            <a:xfrm>
              <a:off x="3385352" y="7589192"/>
              <a:ext cx="3696595" cy="541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86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1195B2"/>
                  </a:solidFill>
                  <a:latin typeface="Arial"/>
                  <a:ea typeface="Arial"/>
                  <a:cs typeface="Arial"/>
                  <a:sym typeface="Arial"/>
                </a:rPr>
                <a:t>알고리즘의 한계</a:t>
              </a:r>
              <a:endParaRPr b="1" sz="2800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0"/>
            <p:cNvSpPr txBox="1"/>
            <p:nvPr/>
          </p:nvSpPr>
          <p:spPr>
            <a:xfrm>
              <a:off x="3044898" y="8364787"/>
              <a:ext cx="4647329" cy="829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60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모든 근무자의 선호 시간대를</a:t>
              </a:r>
              <a:endParaRPr b="1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60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반영할 수 없음</a:t>
              </a:r>
              <a:endParaRPr b="1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청사진 단색으로 채워진" id="618" name="Google Shape;618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58066" y="7758794"/>
              <a:ext cx="1034773" cy="10347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9" name="Google Shape;619;p60"/>
          <p:cNvGrpSpPr/>
          <p:nvPr/>
        </p:nvGrpSpPr>
        <p:grpSpPr>
          <a:xfrm>
            <a:off x="1495552" y="4403579"/>
            <a:ext cx="6733433" cy="2352257"/>
            <a:chOff x="1495552" y="4467355"/>
            <a:chExt cx="6733433" cy="2352257"/>
          </a:xfrm>
        </p:grpSpPr>
        <p:sp>
          <p:nvSpPr>
            <p:cNvPr id="620" name="Google Shape;620;p60"/>
            <p:cNvSpPr/>
            <p:nvPr/>
          </p:nvSpPr>
          <p:spPr>
            <a:xfrm>
              <a:off x="1495552" y="4467355"/>
              <a:ext cx="6733433" cy="2352257"/>
            </a:xfrm>
            <a:custGeom>
              <a:rect b="b" l="l" r="r" t="t"/>
              <a:pathLst>
                <a:path extrusionOk="0" h="1852242" w="3168923">
                  <a:moveTo>
                    <a:pt x="0" y="0"/>
                  </a:moveTo>
                  <a:lnTo>
                    <a:pt x="3168923" y="0"/>
                  </a:lnTo>
                  <a:lnTo>
                    <a:pt x="3168923" y="1852242"/>
                  </a:lnTo>
                  <a:lnTo>
                    <a:pt x="0" y="18522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0"/>
            <p:cNvSpPr txBox="1"/>
            <p:nvPr/>
          </p:nvSpPr>
          <p:spPr>
            <a:xfrm>
              <a:off x="2961901" y="5699855"/>
              <a:ext cx="4647329" cy="829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60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특정 직종의 근무 일정 관리에 대한</a:t>
              </a:r>
              <a:endParaRPr b="1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60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전문 지식 부족</a:t>
              </a:r>
              <a:endParaRPr b="1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0"/>
            <p:cNvSpPr txBox="1"/>
            <p:nvPr/>
          </p:nvSpPr>
          <p:spPr>
            <a:xfrm>
              <a:off x="3302355" y="4981100"/>
              <a:ext cx="3696595" cy="541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86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1195B2"/>
                  </a:solidFill>
                  <a:latin typeface="Arial"/>
                  <a:ea typeface="Arial"/>
                  <a:cs typeface="Arial"/>
                  <a:sym typeface="Arial"/>
                </a:rPr>
                <a:t>전문성 부족</a:t>
              </a:r>
              <a:endParaRPr b="1" sz="2800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의사 여성 단색으로 채워진" id="623" name="Google Shape;623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52140" y="5275297"/>
              <a:ext cx="1089645" cy="10896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4" name="Google Shape;624;p60"/>
          <p:cNvSpPr txBox="1"/>
          <p:nvPr/>
        </p:nvSpPr>
        <p:spPr>
          <a:xfrm>
            <a:off x="10306176" y="4224180"/>
            <a:ext cx="6008645" cy="82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60"/>
              <a:buFont typeface="Arial"/>
              <a:buChar char="-"/>
            </a:pPr>
            <a:r>
              <a:rPr b="1" lang="en-US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근무 시간 자동 배정 기능을 우선적으로 구현</a:t>
            </a:r>
            <a:endParaRPr b="1" sz="226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60"/>
              <a:buFont typeface="Arial"/>
              <a:buChar char="-"/>
            </a:pPr>
            <a:r>
              <a:rPr b="1" lang="en-US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급여 관리 등 부가 기능은 추후 추가</a:t>
            </a:r>
            <a:endParaRPr b="1" sz="226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0"/>
          <p:cNvSpPr/>
          <p:nvPr/>
        </p:nvSpPr>
        <p:spPr>
          <a:xfrm>
            <a:off x="9619120" y="6668711"/>
            <a:ext cx="7183227" cy="2180166"/>
          </a:xfrm>
          <a:prstGeom prst="roundRect">
            <a:avLst>
              <a:gd fmla="val 16667" name="adj"/>
            </a:avLst>
          </a:prstGeom>
          <a:solidFill>
            <a:srgbClr val="A1D5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0"/>
          <p:cNvSpPr txBox="1"/>
          <p:nvPr/>
        </p:nvSpPr>
        <p:spPr>
          <a:xfrm>
            <a:off x="10492031" y="5959734"/>
            <a:ext cx="5391383" cy="562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86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여러 번의 테스트 및 피드백 진행</a:t>
            </a:r>
            <a:endParaRPr b="1" sz="28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0"/>
          <p:cNvSpPr txBox="1"/>
          <p:nvPr/>
        </p:nvSpPr>
        <p:spPr>
          <a:xfrm>
            <a:off x="10083459" y="7131489"/>
            <a:ext cx="6198035" cy="1684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60"/>
              <a:buFont typeface="Arial"/>
              <a:buChar char="-"/>
            </a:pPr>
            <a:r>
              <a:rPr b="1" lang="en-US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최대한 다양한 조건으로 여러 번의 테스트 진행 계획</a:t>
            </a:r>
            <a:endParaRPr b="1" sz="226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Clr>
                <a:srgbClr val="20344B"/>
              </a:buClr>
              <a:buSzPts val="2260"/>
              <a:buFont typeface="Arial"/>
              <a:buChar char="-"/>
            </a:pPr>
            <a:r>
              <a:rPr b="1" lang="en-US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다수의 피드백을 통해 ‘최선’의 알고리즘 구현</a:t>
            </a:r>
            <a:endParaRPr b="1" sz="226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직선 화살표 단색으로 채워진" id="628" name="Google Shape;62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519194" y="5217521"/>
            <a:ext cx="896839" cy="896839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0"/>
          <p:cNvSpPr txBox="1"/>
          <p:nvPr/>
        </p:nvSpPr>
        <p:spPr>
          <a:xfrm>
            <a:off x="1164771" y="1025069"/>
            <a:ext cx="12516474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제약 사항 및 대안 도출</a:t>
            </a:r>
            <a:endParaRPr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1160504" y="996355"/>
            <a:ext cx="62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0344B"/>
                </a:solidFill>
              </a:rPr>
              <a:t>프로젝트 개요</a:t>
            </a:r>
            <a:endParaRPr b="1" sz="5400">
              <a:solidFill>
                <a:srgbClr val="20344B"/>
              </a:solidFill>
            </a:endParaRPr>
          </a:p>
        </p:txBody>
      </p:sp>
      <p:grpSp>
        <p:nvGrpSpPr>
          <p:cNvPr id="192" name="Google Shape;192;p28"/>
          <p:cNvGrpSpPr/>
          <p:nvPr/>
        </p:nvGrpSpPr>
        <p:grpSpPr>
          <a:xfrm>
            <a:off x="1823215" y="3025168"/>
            <a:ext cx="14273348" cy="5203805"/>
            <a:chOff x="1688913" y="3025168"/>
            <a:chExt cx="14273348" cy="5203805"/>
          </a:xfrm>
        </p:grpSpPr>
        <p:sp>
          <p:nvSpPr>
            <p:cNvPr id="193" name="Google Shape;193;p28"/>
            <p:cNvSpPr txBox="1"/>
            <p:nvPr/>
          </p:nvSpPr>
          <p:spPr>
            <a:xfrm>
              <a:off x="1688913" y="7356225"/>
              <a:ext cx="4257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5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근무 일정 관리 시스템의 부재</a:t>
              </a:r>
              <a:endParaRPr b="1" sz="2395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7367506" y="4603873"/>
              <a:ext cx="3023304" cy="860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5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근무 일정 생성 알고리즘</a:t>
              </a:r>
              <a:endParaRPr b="1" sz="2395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12454700" y="7341358"/>
              <a:ext cx="3499691" cy="887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5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편의성 및 공정성</a:t>
              </a:r>
              <a:endParaRPr b="1" sz="2395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95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28"/>
            <p:cNvGrpSpPr/>
            <p:nvPr/>
          </p:nvGrpSpPr>
          <p:grpSpPr>
            <a:xfrm>
              <a:off x="2068021" y="3025168"/>
              <a:ext cx="3499691" cy="3583360"/>
              <a:chOff x="2057137" y="2626941"/>
              <a:chExt cx="3499691" cy="3583360"/>
            </a:xfrm>
          </p:grpSpPr>
          <p:grpSp>
            <p:nvGrpSpPr>
              <p:cNvPr id="197" name="Google Shape;197;p28"/>
              <p:cNvGrpSpPr/>
              <p:nvPr/>
            </p:nvGrpSpPr>
            <p:grpSpPr>
              <a:xfrm>
                <a:off x="2057137" y="2626941"/>
                <a:ext cx="3499691" cy="3583360"/>
                <a:chOff x="0" y="0"/>
                <a:chExt cx="812800" cy="812800"/>
              </a:xfrm>
            </p:grpSpPr>
            <p:sp>
              <p:nvSpPr>
                <p:cNvPr id="198" name="Google Shape;198;p28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rect b="b" l="l" r="r" t="t"/>
                  <a:pathLst>
                    <a:path extrusionOk="0" h="812800" w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EBF0F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28"/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7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컴퓨터 단색으로 채워진" id="200" name="Google Shape;200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81453" y="3596425"/>
                <a:ext cx="1644391" cy="16443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닫기 윤곽선" id="201" name="Google Shape;201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782353" y="3400526"/>
                <a:ext cx="2042589" cy="20425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2" name="Google Shape;202;p28"/>
            <p:cNvGrpSpPr/>
            <p:nvPr/>
          </p:nvGrpSpPr>
          <p:grpSpPr>
            <a:xfrm>
              <a:off x="7265296" y="3025168"/>
              <a:ext cx="3499691" cy="3583360"/>
              <a:chOff x="7118429" y="2626941"/>
              <a:chExt cx="3499691" cy="3583360"/>
            </a:xfrm>
          </p:grpSpPr>
          <p:grpSp>
            <p:nvGrpSpPr>
              <p:cNvPr id="203" name="Google Shape;203;p28"/>
              <p:cNvGrpSpPr/>
              <p:nvPr/>
            </p:nvGrpSpPr>
            <p:grpSpPr>
              <a:xfrm>
                <a:off x="7118429" y="2626941"/>
                <a:ext cx="3499691" cy="3583360"/>
                <a:chOff x="0" y="0"/>
                <a:chExt cx="812800" cy="812800"/>
              </a:xfrm>
            </p:grpSpPr>
            <p:sp>
              <p:nvSpPr>
                <p:cNvPr id="204" name="Google Shape;204;p28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rect b="b" l="l" r="r" t="t"/>
                  <a:pathLst>
                    <a:path extrusionOk="0" h="812800" w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EBF0F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8"/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7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월 단위 달력 단색으로 채워진" id="206" name="Google Shape;206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001000" y="3570805"/>
                <a:ext cx="1697225" cy="169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7" name="Google Shape;207;p28"/>
            <p:cNvGrpSpPr/>
            <p:nvPr/>
          </p:nvGrpSpPr>
          <p:grpSpPr>
            <a:xfrm>
              <a:off x="12462570" y="3025168"/>
              <a:ext cx="3499691" cy="3583360"/>
              <a:chOff x="12451686" y="2626941"/>
              <a:chExt cx="3499691" cy="3583360"/>
            </a:xfrm>
          </p:grpSpPr>
          <p:grpSp>
            <p:nvGrpSpPr>
              <p:cNvPr id="208" name="Google Shape;208;p28"/>
              <p:cNvGrpSpPr/>
              <p:nvPr/>
            </p:nvGrpSpPr>
            <p:grpSpPr>
              <a:xfrm>
                <a:off x="12451686" y="2626941"/>
                <a:ext cx="3499691" cy="3583360"/>
                <a:chOff x="0" y="0"/>
                <a:chExt cx="812800" cy="812800"/>
              </a:xfrm>
            </p:grpSpPr>
            <p:sp>
              <p:nvSpPr>
                <p:cNvPr id="209" name="Google Shape;209;p28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rect b="b" l="l" r="r" t="t"/>
                  <a:pathLst>
                    <a:path extrusionOk="0" h="812800" w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EBF0F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8"/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7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정의의 저울 단색으로 채워진" id="211" name="Google Shape;211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444005" y="3637512"/>
                <a:ext cx="1562216" cy="15622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" name="Google Shape;212;p28"/>
            <p:cNvSpPr txBox="1"/>
            <p:nvPr/>
          </p:nvSpPr>
          <p:spPr>
            <a:xfrm>
              <a:off x="7255918" y="7341358"/>
              <a:ext cx="3499691" cy="398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5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근무 일정 생성 알고리즘</a:t>
              </a:r>
              <a:endParaRPr b="1" sz="2395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1174170" y="1006911"/>
            <a:ext cx="1186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0344B"/>
                </a:solidFill>
              </a:rPr>
              <a:t>서비스 이용자 타겟팅</a:t>
            </a:r>
            <a:endParaRPr b="1" sz="5400">
              <a:solidFill>
                <a:srgbClr val="20344B"/>
              </a:solidFill>
            </a:endParaRPr>
          </a:p>
        </p:txBody>
      </p:sp>
      <p:grpSp>
        <p:nvGrpSpPr>
          <p:cNvPr id="218" name="Google Shape;218;p29"/>
          <p:cNvGrpSpPr/>
          <p:nvPr/>
        </p:nvGrpSpPr>
        <p:grpSpPr>
          <a:xfrm>
            <a:off x="1159387" y="2000410"/>
            <a:ext cx="15969226" cy="2262049"/>
            <a:chOff x="1143802" y="1714500"/>
            <a:chExt cx="15969226" cy="2262049"/>
          </a:xfrm>
        </p:grpSpPr>
        <p:sp>
          <p:nvSpPr>
            <p:cNvPr id="219" name="Google Shape;219;p29"/>
            <p:cNvSpPr/>
            <p:nvPr/>
          </p:nvSpPr>
          <p:spPr>
            <a:xfrm>
              <a:off x="1143802" y="1714500"/>
              <a:ext cx="15969226" cy="2262049"/>
            </a:xfrm>
            <a:custGeom>
              <a:rect b="b" l="l" r="r" t="t"/>
              <a:pathLst>
                <a:path extrusionOk="0" h="2262049" w="6614411">
                  <a:moveTo>
                    <a:pt x="0" y="0"/>
                  </a:moveTo>
                  <a:lnTo>
                    <a:pt x="6614411" y="0"/>
                  </a:lnTo>
                  <a:lnTo>
                    <a:pt x="6614411" y="2262049"/>
                  </a:lnTo>
                  <a:lnTo>
                    <a:pt x="0" y="226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9"/>
            <p:cNvSpPr txBox="1"/>
            <p:nvPr/>
          </p:nvSpPr>
          <p:spPr>
            <a:xfrm>
              <a:off x="3213514" y="2810688"/>
              <a:ext cx="13124351" cy="431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근무자가 같은 시급을 받고 같은 업무를 하는 업장</a:t>
              </a:r>
              <a:endParaRPr b="1" sz="26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636960" y="2548369"/>
              <a:ext cx="1083396" cy="1053523"/>
            </a:xfrm>
            <a:prstGeom prst="ellipse">
              <a:avLst/>
            </a:prstGeom>
            <a:solidFill>
              <a:srgbClr val="4BACC6"/>
            </a:solidFill>
            <a:ln cap="flat" cmpd="sng" w="25400">
              <a:solidFill>
                <a:srgbClr val="4BAC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사용자 윤곽선" id="222" name="Google Shape;222;p29"/>
            <p:cNvSpPr/>
            <p:nvPr/>
          </p:nvSpPr>
          <p:spPr>
            <a:xfrm>
              <a:off x="1737223" y="2585114"/>
              <a:ext cx="911726" cy="955529"/>
            </a:xfrm>
            <a:custGeom>
              <a:rect b="b" l="l" r="r" t="t"/>
              <a:pathLst>
                <a:path extrusionOk="0" h="1274039" w="1215635">
                  <a:moveTo>
                    <a:pt x="0" y="0"/>
                  </a:moveTo>
                  <a:lnTo>
                    <a:pt x="1215634" y="0"/>
                  </a:lnTo>
                  <a:lnTo>
                    <a:pt x="1215634" y="1274039"/>
                  </a:lnTo>
                  <a:lnTo>
                    <a:pt x="0" y="12740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0" r="-239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1143000" y="4577987"/>
            <a:ext cx="15970028" cy="2262049"/>
            <a:chOff x="1143000" y="5072737"/>
            <a:chExt cx="15970028" cy="2262049"/>
          </a:xfrm>
        </p:grpSpPr>
        <p:sp>
          <p:nvSpPr>
            <p:cNvPr id="224" name="Google Shape;224;p29"/>
            <p:cNvSpPr/>
            <p:nvPr/>
          </p:nvSpPr>
          <p:spPr>
            <a:xfrm>
              <a:off x="1143000" y="5072737"/>
              <a:ext cx="15970028" cy="2262049"/>
            </a:xfrm>
            <a:custGeom>
              <a:rect b="b" l="l" r="r" t="t"/>
              <a:pathLst>
                <a:path extrusionOk="0" h="2262049" w="6614411">
                  <a:moveTo>
                    <a:pt x="0" y="0"/>
                  </a:moveTo>
                  <a:lnTo>
                    <a:pt x="6614411" y="0"/>
                  </a:lnTo>
                  <a:lnTo>
                    <a:pt x="6614411" y="2262049"/>
                  </a:lnTo>
                  <a:lnTo>
                    <a:pt x="0" y="226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9"/>
            <p:cNvSpPr txBox="1"/>
            <p:nvPr/>
          </p:nvSpPr>
          <p:spPr>
            <a:xfrm>
              <a:off x="3212712" y="6168925"/>
              <a:ext cx="13124351" cy="431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업무 단위가 아닌 시간 단위로 근무를 하는 업장</a:t>
              </a:r>
              <a:endParaRPr b="1" sz="26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636158" y="5906606"/>
              <a:ext cx="1083396" cy="1053523"/>
            </a:xfrm>
            <a:prstGeom prst="ellipse">
              <a:avLst/>
            </a:prstGeom>
            <a:solidFill>
              <a:srgbClr val="4BACC6"/>
            </a:solidFill>
            <a:ln cap="flat" cmpd="sng" w="25400">
              <a:solidFill>
                <a:srgbClr val="4BAC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사용자 윤곽선" id="227" name="Google Shape;227;p29"/>
            <p:cNvSpPr/>
            <p:nvPr/>
          </p:nvSpPr>
          <p:spPr>
            <a:xfrm>
              <a:off x="1736421" y="5943351"/>
              <a:ext cx="911726" cy="955529"/>
            </a:xfrm>
            <a:custGeom>
              <a:rect b="b" l="l" r="r" t="t"/>
              <a:pathLst>
                <a:path extrusionOk="0" h="1274039" w="1215635">
                  <a:moveTo>
                    <a:pt x="0" y="0"/>
                  </a:moveTo>
                  <a:lnTo>
                    <a:pt x="1215634" y="0"/>
                  </a:lnTo>
                  <a:lnTo>
                    <a:pt x="1215634" y="1274039"/>
                  </a:lnTo>
                  <a:lnTo>
                    <a:pt x="0" y="12740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0" r="-239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9"/>
          <p:cNvGrpSpPr/>
          <p:nvPr/>
        </p:nvGrpSpPr>
        <p:grpSpPr>
          <a:xfrm>
            <a:off x="1143000" y="7155565"/>
            <a:ext cx="15970028" cy="2262049"/>
            <a:chOff x="1179250" y="7441475"/>
            <a:chExt cx="15970028" cy="2262049"/>
          </a:xfrm>
        </p:grpSpPr>
        <p:sp>
          <p:nvSpPr>
            <p:cNvPr id="229" name="Google Shape;229;p29"/>
            <p:cNvSpPr/>
            <p:nvPr/>
          </p:nvSpPr>
          <p:spPr>
            <a:xfrm>
              <a:off x="1179250" y="7441475"/>
              <a:ext cx="15970028" cy="2262049"/>
            </a:xfrm>
            <a:custGeom>
              <a:rect b="b" l="l" r="r" t="t"/>
              <a:pathLst>
                <a:path extrusionOk="0" h="2262049" w="6614411">
                  <a:moveTo>
                    <a:pt x="0" y="0"/>
                  </a:moveTo>
                  <a:lnTo>
                    <a:pt x="6614411" y="0"/>
                  </a:lnTo>
                  <a:lnTo>
                    <a:pt x="6614411" y="2262049"/>
                  </a:lnTo>
                  <a:lnTo>
                    <a:pt x="0" y="226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9"/>
            <p:cNvSpPr txBox="1"/>
            <p:nvPr/>
          </p:nvSpPr>
          <p:spPr>
            <a:xfrm>
              <a:off x="3248962" y="8537663"/>
              <a:ext cx="13124351" cy="431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직급 또는 숙련도에 따라 근무 배정이 달라지지 않는 업장</a:t>
              </a:r>
              <a:endParaRPr b="1" sz="26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672408" y="8275344"/>
              <a:ext cx="1083396" cy="1053523"/>
            </a:xfrm>
            <a:prstGeom prst="ellipse">
              <a:avLst/>
            </a:prstGeom>
            <a:solidFill>
              <a:srgbClr val="4BACC6"/>
            </a:solidFill>
            <a:ln cap="flat" cmpd="sng" w="25400">
              <a:solidFill>
                <a:srgbClr val="4BAC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사용자 윤곽선" id="232" name="Google Shape;232;p29"/>
            <p:cNvSpPr/>
            <p:nvPr/>
          </p:nvSpPr>
          <p:spPr>
            <a:xfrm>
              <a:off x="1772671" y="8312089"/>
              <a:ext cx="911726" cy="955529"/>
            </a:xfrm>
            <a:custGeom>
              <a:rect b="b" l="l" r="r" t="t"/>
              <a:pathLst>
                <a:path extrusionOk="0" h="1274039" w="1215635">
                  <a:moveTo>
                    <a:pt x="0" y="0"/>
                  </a:moveTo>
                  <a:lnTo>
                    <a:pt x="1215634" y="0"/>
                  </a:lnTo>
                  <a:lnTo>
                    <a:pt x="1215634" y="1274039"/>
                  </a:lnTo>
                  <a:lnTo>
                    <a:pt x="0" y="12740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0" r="-239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0F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0"/>
          <p:cNvGrpSpPr/>
          <p:nvPr/>
        </p:nvGrpSpPr>
        <p:grpSpPr>
          <a:xfrm>
            <a:off x="12589793" y="2139022"/>
            <a:ext cx="4505841" cy="2827551"/>
            <a:chOff x="0" y="-262115"/>
            <a:chExt cx="6007788" cy="3770068"/>
          </a:xfrm>
        </p:grpSpPr>
        <p:grpSp>
          <p:nvGrpSpPr>
            <p:cNvPr id="238" name="Google Shape;238;p30"/>
            <p:cNvGrpSpPr/>
            <p:nvPr/>
          </p:nvGrpSpPr>
          <p:grpSpPr>
            <a:xfrm>
              <a:off x="0" y="-262115"/>
              <a:ext cx="6007788" cy="3770068"/>
              <a:chOff x="0" y="-57150"/>
              <a:chExt cx="1309904" cy="822004"/>
            </a:xfrm>
          </p:grpSpPr>
          <p:sp>
            <p:nvSpPr>
              <p:cNvPr id="239" name="Google Shape;239;p30"/>
              <p:cNvSpPr/>
              <p:nvPr/>
            </p:nvSpPr>
            <p:spPr>
              <a:xfrm>
                <a:off x="0" y="0"/>
                <a:ext cx="1309904" cy="764854"/>
              </a:xfrm>
              <a:custGeom>
                <a:rect b="b" l="l" r="r" t="t"/>
                <a:pathLst>
                  <a:path extrusionOk="0" h="764854" w="1309904">
                    <a:moveTo>
                      <a:pt x="37800" y="0"/>
                    </a:moveTo>
                    <a:lnTo>
                      <a:pt x="1272104" y="0"/>
                    </a:lnTo>
                    <a:cubicBezTo>
                      <a:pt x="1292981" y="0"/>
                      <a:pt x="1309904" y="16924"/>
                      <a:pt x="1309904" y="37800"/>
                    </a:cubicBezTo>
                    <a:lnTo>
                      <a:pt x="1309904" y="727054"/>
                    </a:lnTo>
                    <a:cubicBezTo>
                      <a:pt x="1309904" y="747931"/>
                      <a:pt x="1292981" y="764854"/>
                      <a:pt x="1272104" y="764854"/>
                    </a:cubicBezTo>
                    <a:lnTo>
                      <a:pt x="37800" y="764854"/>
                    </a:lnTo>
                    <a:cubicBezTo>
                      <a:pt x="16924" y="764854"/>
                      <a:pt x="0" y="747931"/>
                      <a:pt x="0" y="727054"/>
                    </a:cubicBezTo>
                    <a:lnTo>
                      <a:pt x="0" y="37800"/>
                    </a:lnTo>
                    <a:cubicBezTo>
                      <a:pt x="0" y="16924"/>
                      <a:pt x="16924" y="0"/>
                      <a:pt x="37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28575">
                <a:solidFill>
                  <a:srgbClr val="68BBC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0"/>
              <p:cNvSpPr txBox="1"/>
              <p:nvPr/>
            </p:nvSpPr>
            <p:spPr>
              <a:xfrm>
                <a:off x="0" y="-57150"/>
                <a:ext cx="1309904" cy="8220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" name="Google Shape;241;p30"/>
            <p:cNvSpPr txBox="1"/>
            <p:nvPr/>
          </p:nvSpPr>
          <p:spPr>
            <a:xfrm>
              <a:off x="626241" y="1458423"/>
              <a:ext cx="5381400" cy="15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98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근무자들이 원하는 근무 시간대가 반영되지 않는 근무 일정으로 인해 근무 만족도 하락 </a:t>
              </a:r>
              <a:endParaRPr b="1" sz="1898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>
              <a:off x="626251" y="545333"/>
              <a:ext cx="4504509" cy="575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>
                  <a:solidFill>
                    <a:srgbClr val="1195B2"/>
                  </a:solidFill>
                  <a:latin typeface="Arial"/>
                  <a:ea typeface="Arial"/>
                  <a:cs typeface="Arial"/>
                  <a:sym typeface="Arial"/>
                </a:rPr>
                <a:t>근무 만족도 측면</a:t>
              </a:r>
              <a:endParaRPr b="1" sz="2599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30"/>
          <p:cNvGrpSpPr/>
          <p:nvPr/>
        </p:nvGrpSpPr>
        <p:grpSpPr>
          <a:xfrm>
            <a:off x="1344872" y="2315949"/>
            <a:ext cx="4505841" cy="2827551"/>
            <a:chOff x="0" y="-262115"/>
            <a:chExt cx="6007788" cy="3770068"/>
          </a:xfrm>
        </p:grpSpPr>
        <p:grpSp>
          <p:nvGrpSpPr>
            <p:cNvPr id="244" name="Google Shape;244;p30"/>
            <p:cNvGrpSpPr/>
            <p:nvPr/>
          </p:nvGrpSpPr>
          <p:grpSpPr>
            <a:xfrm>
              <a:off x="0" y="-262115"/>
              <a:ext cx="6007788" cy="3770068"/>
              <a:chOff x="0" y="-57150"/>
              <a:chExt cx="1309904" cy="822004"/>
            </a:xfrm>
          </p:grpSpPr>
          <p:sp>
            <p:nvSpPr>
              <p:cNvPr id="245" name="Google Shape;245;p30"/>
              <p:cNvSpPr/>
              <p:nvPr/>
            </p:nvSpPr>
            <p:spPr>
              <a:xfrm>
                <a:off x="0" y="0"/>
                <a:ext cx="1309904" cy="764854"/>
              </a:xfrm>
              <a:custGeom>
                <a:rect b="b" l="l" r="r" t="t"/>
                <a:pathLst>
                  <a:path extrusionOk="0" h="764854" w="1309904">
                    <a:moveTo>
                      <a:pt x="37800" y="0"/>
                    </a:moveTo>
                    <a:lnTo>
                      <a:pt x="1272104" y="0"/>
                    </a:lnTo>
                    <a:cubicBezTo>
                      <a:pt x="1292981" y="0"/>
                      <a:pt x="1309904" y="16924"/>
                      <a:pt x="1309904" y="37800"/>
                    </a:cubicBezTo>
                    <a:lnTo>
                      <a:pt x="1309904" y="727054"/>
                    </a:lnTo>
                    <a:cubicBezTo>
                      <a:pt x="1309904" y="747931"/>
                      <a:pt x="1292981" y="764854"/>
                      <a:pt x="1272104" y="764854"/>
                    </a:cubicBezTo>
                    <a:lnTo>
                      <a:pt x="37800" y="764854"/>
                    </a:lnTo>
                    <a:cubicBezTo>
                      <a:pt x="16924" y="764854"/>
                      <a:pt x="0" y="747931"/>
                      <a:pt x="0" y="727054"/>
                    </a:cubicBezTo>
                    <a:lnTo>
                      <a:pt x="0" y="37800"/>
                    </a:lnTo>
                    <a:cubicBezTo>
                      <a:pt x="0" y="16924"/>
                      <a:pt x="16924" y="0"/>
                      <a:pt x="37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28575">
                <a:solidFill>
                  <a:srgbClr val="68BBC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0"/>
              <p:cNvSpPr txBox="1"/>
              <p:nvPr/>
            </p:nvSpPr>
            <p:spPr>
              <a:xfrm>
                <a:off x="0" y="-57150"/>
                <a:ext cx="1309904" cy="8220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30"/>
            <p:cNvSpPr txBox="1"/>
            <p:nvPr/>
          </p:nvSpPr>
          <p:spPr>
            <a:xfrm>
              <a:off x="626251" y="1334305"/>
              <a:ext cx="4728000" cy="1879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98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근무자들의 근무 가능 시간대를 취합해 수동으로 근무 일정을 짜기 위한 시간과 인력 소모로 업무 효율성이 감소</a:t>
              </a:r>
              <a:endParaRPr b="1" sz="1898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0"/>
            <p:cNvSpPr txBox="1"/>
            <p:nvPr/>
          </p:nvSpPr>
          <p:spPr>
            <a:xfrm>
              <a:off x="626251" y="494869"/>
              <a:ext cx="4728000" cy="575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>
                  <a:solidFill>
                    <a:srgbClr val="1195B2"/>
                  </a:solidFill>
                  <a:latin typeface="Arial"/>
                  <a:ea typeface="Arial"/>
                  <a:cs typeface="Arial"/>
                  <a:sym typeface="Arial"/>
                </a:rPr>
                <a:t>업무 효율성 측면</a:t>
              </a:r>
              <a:endParaRPr b="1" sz="2599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30"/>
          <p:cNvGrpSpPr/>
          <p:nvPr/>
        </p:nvGrpSpPr>
        <p:grpSpPr>
          <a:xfrm>
            <a:off x="12593674" y="5328098"/>
            <a:ext cx="4501960" cy="2564909"/>
            <a:chOff x="0" y="-262115"/>
            <a:chExt cx="6002613" cy="4401780"/>
          </a:xfrm>
        </p:grpSpPr>
        <p:grpSp>
          <p:nvGrpSpPr>
            <p:cNvPr id="250" name="Google Shape;250;p30"/>
            <p:cNvGrpSpPr/>
            <p:nvPr/>
          </p:nvGrpSpPr>
          <p:grpSpPr>
            <a:xfrm>
              <a:off x="0" y="-262115"/>
              <a:ext cx="6002613" cy="4401780"/>
              <a:chOff x="0" y="-57150"/>
              <a:chExt cx="1308776" cy="959739"/>
            </a:xfrm>
          </p:grpSpPr>
          <p:sp>
            <p:nvSpPr>
              <p:cNvPr id="251" name="Google Shape;251;p30"/>
              <p:cNvSpPr/>
              <p:nvPr/>
            </p:nvSpPr>
            <p:spPr>
              <a:xfrm>
                <a:off x="0" y="0"/>
                <a:ext cx="1308776" cy="902589"/>
              </a:xfrm>
              <a:custGeom>
                <a:rect b="b" l="l" r="r" t="t"/>
                <a:pathLst>
                  <a:path extrusionOk="0" h="902589" w="1308776">
                    <a:moveTo>
                      <a:pt x="37833" y="0"/>
                    </a:moveTo>
                    <a:lnTo>
                      <a:pt x="1270943" y="0"/>
                    </a:lnTo>
                    <a:cubicBezTo>
                      <a:pt x="1280977" y="0"/>
                      <a:pt x="1290600" y="3986"/>
                      <a:pt x="1297695" y="11081"/>
                    </a:cubicBezTo>
                    <a:cubicBezTo>
                      <a:pt x="1304790" y="18176"/>
                      <a:pt x="1308776" y="27799"/>
                      <a:pt x="1308776" y="37833"/>
                    </a:cubicBezTo>
                    <a:lnTo>
                      <a:pt x="1308776" y="864756"/>
                    </a:lnTo>
                    <a:cubicBezTo>
                      <a:pt x="1308776" y="885651"/>
                      <a:pt x="1291838" y="902589"/>
                      <a:pt x="1270943" y="902589"/>
                    </a:cubicBezTo>
                    <a:lnTo>
                      <a:pt x="37833" y="902589"/>
                    </a:lnTo>
                    <a:cubicBezTo>
                      <a:pt x="16938" y="902589"/>
                      <a:pt x="0" y="885651"/>
                      <a:pt x="0" y="864756"/>
                    </a:cubicBezTo>
                    <a:lnTo>
                      <a:pt x="0" y="37833"/>
                    </a:lnTo>
                    <a:cubicBezTo>
                      <a:pt x="0" y="16938"/>
                      <a:pt x="16938" y="0"/>
                      <a:pt x="37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28575">
                <a:solidFill>
                  <a:srgbClr val="68BBC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0"/>
              <p:cNvSpPr txBox="1"/>
              <p:nvPr/>
            </p:nvSpPr>
            <p:spPr>
              <a:xfrm>
                <a:off x="0" y="-57150"/>
                <a:ext cx="1308776" cy="959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30"/>
            <p:cNvSpPr txBox="1"/>
            <p:nvPr/>
          </p:nvSpPr>
          <p:spPr>
            <a:xfrm>
              <a:off x="625711" y="2085977"/>
              <a:ext cx="4863489" cy="533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98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0"/>
            <p:cNvSpPr txBox="1"/>
            <p:nvPr/>
          </p:nvSpPr>
          <p:spPr>
            <a:xfrm>
              <a:off x="625711" y="525172"/>
              <a:ext cx="4863489" cy="7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>
                  <a:solidFill>
                    <a:srgbClr val="1195B2"/>
                  </a:solidFill>
                  <a:latin typeface="Arial"/>
                  <a:ea typeface="Arial"/>
                  <a:cs typeface="Arial"/>
                  <a:sym typeface="Arial"/>
                </a:rPr>
                <a:t>근무 편성의 공정성 측면</a:t>
              </a:r>
              <a:endParaRPr b="1" sz="2599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30"/>
          <p:cNvGrpSpPr/>
          <p:nvPr/>
        </p:nvGrpSpPr>
        <p:grpSpPr>
          <a:xfrm>
            <a:off x="1325644" y="5424710"/>
            <a:ext cx="4544296" cy="2256380"/>
            <a:chOff x="0" y="-262115"/>
            <a:chExt cx="6059061" cy="4113668"/>
          </a:xfrm>
        </p:grpSpPr>
        <p:grpSp>
          <p:nvGrpSpPr>
            <p:cNvPr id="256" name="Google Shape;256;p30"/>
            <p:cNvGrpSpPr/>
            <p:nvPr/>
          </p:nvGrpSpPr>
          <p:grpSpPr>
            <a:xfrm>
              <a:off x="0" y="-262115"/>
              <a:ext cx="6059061" cy="3770068"/>
              <a:chOff x="0" y="-57150"/>
              <a:chExt cx="1321084" cy="822004"/>
            </a:xfrm>
          </p:grpSpPr>
          <p:sp>
            <p:nvSpPr>
              <p:cNvPr id="257" name="Google Shape;257;p30"/>
              <p:cNvSpPr/>
              <p:nvPr/>
            </p:nvSpPr>
            <p:spPr>
              <a:xfrm>
                <a:off x="0" y="0"/>
                <a:ext cx="1321084" cy="764854"/>
              </a:xfrm>
              <a:custGeom>
                <a:rect b="b" l="l" r="r" t="t"/>
                <a:pathLst>
                  <a:path extrusionOk="0" h="764854" w="1321084">
                    <a:moveTo>
                      <a:pt x="37480" y="0"/>
                    </a:moveTo>
                    <a:lnTo>
                      <a:pt x="1283603" y="0"/>
                    </a:lnTo>
                    <a:cubicBezTo>
                      <a:pt x="1293544" y="0"/>
                      <a:pt x="1303077" y="3949"/>
                      <a:pt x="1310106" y="10978"/>
                    </a:cubicBezTo>
                    <a:cubicBezTo>
                      <a:pt x="1317135" y="18007"/>
                      <a:pt x="1321084" y="27540"/>
                      <a:pt x="1321084" y="37480"/>
                    </a:cubicBezTo>
                    <a:lnTo>
                      <a:pt x="1321084" y="727374"/>
                    </a:lnTo>
                    <a:cubicBezTo>
                      <a:pt x="1321084" y="748074"/>
                      <a:pt x="1304303" y="764854"/>
                      <a:pt x="1283603" y="764854"/>
                    </a:cubicBezTo>
                    <a:lnTo>
                      <a:pt x="37480" y="764854"/>
                    </a:lnTo>
                    <a:cubicBezTo>
                      <a:pt x="16781" y="764854"/>
                      <a:pt x="0" y="748074"/>
                      <a:pt x="0" y="727374"/>
                    </a:cubicBezTo>
                    <a:lnTo>
                      <a:pt x="0" y="37480"/>
                    </a:lnTo>
                    <a:cubicBezTo>
                      <a:pt x="0" y="16781"/>
                      <a:pt x="16781" y="0"/>
                      <a:pt x="37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28575">
                <a:solidFill>
                  <a:srgbClr val="68BBC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0"/>
              <p:cNvSpPr txBox="1"/>
              <p:nvPr/>
            </p:nvSpPr>
            <p:spPr>
              <a:xfrm>
                <a:off x="0" y="-57150"/>
                <a:ext cx="1321084" cy="8220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30"/>
            <p:cNvSpPr txBox="1"/>
            <p:nvPr/>
          </p:nvSpPr>
          <p:spPr>
            <a:xfrm>
              <a:off x="631610" y="1720954"/>
              <a:ext cx="5401800" cy="21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98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관리자가 직접 근무 일정을 관리해 중복이나 누락 등의 오류 발생</a:t>
              </a:r>
              <a:endParaRPr b="1" sz="1898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98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0"/>
            <p:cNvSpPr txBox="1"/>
            <p:nvPr/>
          </p:nvSpPr>
          <p:spPr>
            <a:xfrm>
              <a:off x="631595" y="525174"/>
              <a:ext cx="4768350" cy="787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>
                  <a:solidFill>
                    <a:srgbClr val="1195B2"/>
                  </a:solidFill>
                  <a:latin typeface="Arial"/>
                  <a:ea typeface="Arial"/>
                  <a:cs typeface="Arial"/>
                  <a:sym typeface="Arial"/>
                </a:rPr>
                <a:t>근무 관리 정확도 측면</a:t>
              </a:r>
              <a:endParaRPr b="1" sz="2599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30"/>
          <p:cNvSpPr txBox="1"/>
          <p:nvPr/>
        </p:nvSpPr>
        <p:spPr>
          <a:xfrm>
            <a:off x="1150257" y="985438"/>
            <a:ext cx="12974633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서비스 개발 배경 및 필요성</a:t>
            </a:r>
            <a:endParaRPr b="1" sz="540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3130376" y="6483326"/>
            <a:ext cx="3378382" cy="1409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98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근무 편성이 선착순으로 정해지거나 특별한 기준이 없어 근무 일정 편성의 공정성 낮음</a:t>
            </a:r>
            <a:endParaRPr b="1" sz="1898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98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30"/>
          <p:cNvGrpSpPr/>
          <p:nvPr/>
        </p:nvGrpSpPr>
        <p:grpSpPr>
          <a:xfrm>
            <a:off x="6893020" y="7308381"/>
            <a:ext cx="4501960" cy="2564909"/>
            <a:chOff x="6893020" y="7505366"/>
            <a:chExt cx="4501960" cy="2564909"/>
          </a:xfrm>
        </p:grpSpPr>
        <p:grpSp>
          <p:nvGrpSpPr>
            <p:cNvPr id="264" name="Google Shape;264;p30"/>
            <p:cNvGrpSpPr/>
            <p:nvPr/>
          </p:nvGrpSpPr>
          <p:grpSpPr>
            <a:xfrm>
              <a:off x="6893020" y="7505366"/>
              <a:ext cx="4501960" cy="2564909"/>
              <a:chOff x="0" y="-262115"/>
              <a:chExt cx="6002613" cy="4401780"/>
            </a:xfrm>
          </p:grpSpPr>
          <p:grpSp>
            <p:nvGrpSpPr>
              <p:cNvPr id="265" name="Google Shape;265;p30"/>
              <p:cNvGrpSpPr/>
              <p:nvPr/>
            </p:nvGrpSpPr>
            <p:grpSpPr>
              <a:xfrm>
                <a:off x="0" y="-262115"/>
                <a:ext cx="6002613" cy="4401780"/>
                <a:chOff x="0" y="-57150"/>
                <a:chExt cx="1308776" cy="959739"/>
              </a:xfrm>
            </p:grpSpPr>
            <p:sp>
              <p:nvSpPr>
                <p:cNvPr id="266" name="Google Shape;266;p30"/>
                <p:cNvSpPr/>
                <p:nvPr/>
              </p:nvSpPr>
              <p:spPr>
                <a:xfrm>
                  <a:off x="0" y="0"/>
                  <a:ext cx="1308776" cy="902589"/>
                </a:xfrm>
                <a:custGeom>
                  <a:rect b="b" l="l" r="r" t="t"/>
                  <a:pathLst>
                    <a:path extrusionOk="0" h="902589" w="1308776">
                      <a:moveTo>
                        <a:pt x="37833" y="0"/>
                      </a:moveTo>
                      <a:lnTo>
                        <a:pt x="1270943" y="0"/>
                      </a:lnTo>
                      <a:cubicBezTo>
                        <a:pt x="1280977" y="0"/>
                        <a:pt x="1290600" y="3986"/>
                        <a:pt x="1297695" y="11081"/>
                      </a:cubicBezTo>
                      <a:cubicBezTo>
                        <a:pt x="1304790" y="18176"/>
                        <a:pt x="1308776" y="27799"/>
                        <a:pt x="1308776" y="37833"/>
                      </a:cubicBezTo>
                      <a:lnTo>
                        <a:pt x="1308776" y="864756"/>
                      </a:lnTo>
                      <a:cubicBezTo>
                        <a:pt x="1308776" y="885651"/>
                        <a:pt x="1291838" y="902589"/>
                        <a:pt x="1270943" y="902589"/>
                      </a:cubicBezTo>
                      <a:lnTo>
                        <a:pt x="37833" y="902589"/>
                      </a:lnTo>
                      <a:cubicBezTo>
                        <a:pt x="16938" y="902589"/>
                        <a:pt x="0" y="885651"/>
                        <a:pt x="0" y="864756"/>
                      </a:cubicBezTo>
                      <a:lnTo>
                        <a:pt x="0" y="37833"/>
                      </a:lnTo>
                      <a:cubicBezTo>
                        <a:pt x="0" y="16938"/>
                        <a:pt x="16938" y="0"/>
                        <a:pt x="378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28575">
                  <a:solidFill>
                    <a:srgbClr val="68BBC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30"/>
                <p:cNvSpPr txBox="1"/>
                <p:nvPr/>
              </p:nvSpPr>
              <p:spPr>
                <a:xfrm>
                  <a:off x="0" y="-57150"/>
                  <a:ext cx="1308776" cy="9597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7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8" name="Google Shape;268;p30"/>
              <p:cNvSpPr txBox="1"/>
              <p:nvPr/>
            </p:nvSpPr>
            <p:spPr>
              <a:xfrm>
                <a:off x="625711" y="2085977"/>
                <a:ext cx="4863489" cy="533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98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 txBox="1"/>
              <p:nvPr/>
            </p:nvSpPr>
            <p:spPr>
              <a:xfrm>
                <a:off x="625711" y="525172"/>
                <a:ext cx="4863489" cy="74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5001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99">
                    <a:solidFill>
                      <a:srgbClr val="1195B2"/>
                    </a:solidFill>
                    <a:latin typeface="Arial"/>
                    <a:ea typeface="Arial"/>
                    <a:cs typeface="Arial"/>
                    <a:sym typeface="Arial"/>
                  </a:rPr>
                  <a:t>근무 편성으로 인한 갈등</a:t>
                </a:r>
                <a:endParaRPr b="1" sz="2599">
                  <a:solidFill>
                    <a:srgbClr val="1195B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0" name="Google Shape;270;p30"/>
            <p:cNvSpPr txBox="1"/>
            <p:nvPr/>
          </p:nvSpPr>
          <p:spPr>
            <a:xfrm>
              <a:off x="7429725" y="8660585"/>
              <a:ext cx="3965100" cy="11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98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근무 일정 편성과 변경 과정에서 관리자와 근무자. 근무자와 근무자 간의 갈등 발생</a:t>
              </a:r>
              <a:endParaRPr b="1" sz="1898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1325644" y="7773832"/>
            <a:ext cx="4544296" cy="2067912"/>
            <a:chOff x="0" y="-262115"/>
            <a:chExt cx="6059061" cy="3770068"/>
          </a:xfrm>
        </p:grpSpPr>
        <p:grpSp>
          <p:nvGrpSpPr>
            <p:cNvPr id="272" name="Google Shape;272;p30"/>
            <p:cNvGrpSpPr/>
            <p:nvPr/>
          </p:nvGrpSpPr>
          <p:grpSpPr>
            <a:xfrm>
              <a:off x="0" y="-262115"/>
              <a:ext cx="6059061" cy="3770068"/>
              <a:chOff x="0" y="-57150"/>
              <a:chExt cx="1321084" cy="822004"/>
            </a:xfrm>
          </p:grpSpPr>
          <p:sp>
            <p:nvSpPr>
              <p:cNvPr id="273" name="Google Shape;273;p30"/>
              <p:cNvSpPr/>
              <p:nvPr/>
            </p:nvSpPr>
            <p:spPr>
              <a:xfrm>
                <a:off x="0" y="0"/>
                <a:ext cx="1321084" cy="764854"/>
              </a:xfrm>
              <a:custGeom>
                <a:rect b="b" l="l" r="r" t="t"/>
                <a:pathLst>
                  <a:path extrusionOk="0" h="764854" w="1321084">
                    <a:moveTo>
                      <a:pt x="37480" y="0"/>
                    </a:moveTo>
                    <a:lnTo>
                      <a:pt x="1283603" y="0"/>
                    </a:lnTo>
                    <a:cubicBezTo>
                      <a:pt x="1293544" y="0"/>
                      <a:pt x="1303077" y="3949"/>
                      <a:pt x="1310106" y="10978"/>
                    </a:cubicBezTo>
                    <a:cubicBezTo>
                      <a:pt x="1317135" y="18007"/>
                      <a:pt x="1321084" y="27540"/>
                      <a:pt x="1321084" y="37480"/>
                    </a:cubicBezTo>
                    <a:lnTo>
                      <a:pt x="1321084" y="727374"/>
                    </a:lnTo>
                    <a:cubicBezTo>
                      <a:pt x="1321084" y="748074"/>
                      <a:pt x="1304303" y="764854"/>
                      <a:pt x="1283603" y="764854"/>
                    </a:cubicBezTo>
                    <a:lnTo>
                      <a:pt x="37480" y="764854"/>
                    </a:lnTo>
                    <a:cubicBezTo>
                      <a:pt x="16781" y="764854"/>
                      <a:pt x="0" y="748074"/>
                      <a:pt x="0" y="727374"/>
                    </a:cubicBezTo>
                    <a:lnTo>
                      <a:pt x="0" y="37480"/>
                    </a:lnTo>
                    <a:cubicBezTo>
                      <a:pt x="0" y="16781"/>
                      <a:pt x="16781" y="0"/>
                      <a:pt x="37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28575">
                <a:solidFill>
                  <a:srgbClr val="68BBC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0"/>
              <p:cNvSpPr txBox="1"/>
              <p:nvPr/>
            </p:nvSpPr>
            <p:spPr>
              <a:xfrm>
                <a:off x="0" y="-57150"/>
                <a:ext cx="1321084" cy="8220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5" name="Google Shape;275;p30"/>
            <p:cNvSpPr txBox="1"/>
            <p:nvPr/>
          </p:nvSpPr>
          <p:spPr>
            <a:xfrm>
              <a:off x="631595" y="1603971"/>
              <a:ext cx="4768350" cy="1260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98">
                  <a:solidFill>
                    <a:srgbClr val="20344B"/>
                  </a:solidFill>
                  <a:latin typeface="Arial"/>
                  <a:ea typeface="Arial"/>
                  <a:cs typeface="Arial"/>
                  <a:sym typeface="Arial"/>
                </a:rPr>
                <a:t>비용 절감을 위해 매장 근무자를 늘리거나 근무지 이동이 잦아짐 </a:t>
              </a:r>
              <a:endParaRPr b="1" sz="1898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0"/>
            <p:cNvSpPr txBox="1"/>
            <p:nvPr/>
          </p:nvSpPr>
          <p:spPr>
            <a:xfrm>
              <a:off x="631595" y="525174"/>
              <a:ext cx="4768350" cy="787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>
                  <a:solidFill>
                    <a:srgbClr val="1195B2"/>
                  </a:solidFill>
                  <a:latin typeface="Arial"/>
                  <a:ea typeface="Arial"/>
                  <a:cs typeface="Arial"/>
                  <a:sym typeface="Arial"/>
                </a:rPr>
                <a:t>근무 인원 측면</a:t>
              </a:r>
              <a:endParaRPr b="1" sz="2599">
                <a:solidFill>
                  <a:srgbClr val="1195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946" y="3079296"/>
            <a:ext cx="6258077" cy="375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3212636" y="2328765"/>
            <a:ext cx="4051143" cy="4051143"/>
          </a:xfrm>
          <a:custGeom>
            <a:rect b="b" l="l" r="r" t="t"/>
            <a:pathLst>
              <a:path extrusionOk="0" h="4051143" w="4051143">
                <a:moveTo>
                  <a:pt x="0" y="0"/>
                </a:moveTo>
                <a:lnTo>
                  <a:pt x="4051143" y="0"/>
                </a:lnTo>
                <a:lnTo>
                  <a:pt x="4051143" y="4051143"/>
                </a:lnTo>
                <a:lnTo>
                  <a:pt x="0" y="40511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11084129" y="2328765"/>
            <a:ext cx="4051143" cy="4051143"/>
          </a:xfrm>
          <a:custGeom>
            <a:rect b="b" l="l" r="r" t="t"/>
            <a:pathLst>
              <a:path extrusionOk="0" h="4051143" w="4051143">
                <a:moveTo>
                  <a:pt x="0" y="0"/>
                </a:moveTo>
                <a:lnTo>
                  <a:pt x="4051143" y="0"/>
                </a:lnTo>
                <a:lnTo>
                  <a:pt x="4051143" y="4051143"/>
                </a:lnTo>
                <a:lnTo>
                  <a:pt x="0" y="40511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4379012" y="3309722"/>
            <a:ext cx="1718391" cy="2089229"/>
          </a:xfrm>
          <a:custGeom>
            <a:rect b="b" l="l" r="r" t="t"/>
            <a:pathLst>
              <a:path extrusionOk="0" h="2089229" w="1718391">
                <a:moveTo>
                  <a:pt x="0" y="0"/>
                </a:moveTo>
                <a:lnTo>
                  <a:pt x="1718391" y="0"/>
                </a:lnTo>
                <a:lnTo>
                  <a:pt x="1718391" y="2089229"/>
                </a:lnTo>
                <a:lnTo>
                  <a:pt x="0" y="2089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2" r="-1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11917528" y="3556396"/>
            <a:ext cx="2384344" cy="1704806"/>
          </a:xfrm>
          <a:custGeom>
            <a:rect b="b" l="l" r="r" t="t"/>
            <a:pathLst>
              <a:path extrusionOk="0" h="1704806" w="2384344">
                <a:moveTo>
                  <a:pt x="0" y="0"/>
                </a:moveTo>
                <a:lnTo>
                  <a:pt x="2384344" y="0"/>
                </a:lnTo>
                <a:lnTo>
                  <a:pt x="2384344" y="1704806"/>
                </a:lnTo>
                <a:lnTo>
                  <a:pt x="0" y="17048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328" r="-32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3488362" y="6750453"/>
            <a:ext cx="3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20344B"/>
                </a:solidFill>
              </a:rPr>
              <a:t>근무 일정 배정 자동화</a:t>
            </a:r>
            <a:endParaRPr b="1" sz="2999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9236850" y="6650600"/>
            <a:ext cx="7745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999">
                <a:solidFill>
                  <a:srgbClr val="20344B"/>
                </a:solidFill>
              </a:rPr>
              <a:t>근무자, 관리자 모두에게 친화적인 </a:t>
            </a:r>
            <a:endParaRPr b="1" sz="2999">
              <a:solidFill>
                <a:srgbClr val="20344B"/>
              </a:solidFill>
            </a:endParaRPr>
          </a:p>
          <a:p>
            <a:pPr indent="0" lvl="0" marL="0" marR="0" rtl="0" algn="ctr">
              <a:lnSpc>
                <a:spcPct val="15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20344B"/>
                </a:solidFill>
              </a:rPr>
              <a:t>일정 관리 시스템</a:t>
            </a:r>
            <a:endParaRPr b="1" sz="2999">
              <a:solidFill>
                <a:srgbClr val="20344B"/>
              </a:solidFill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3318802" y="8179975"/>
            <a:ext cx="38388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0">
                <a:solidFill>
                  <a:srgbClr val="20344B"/>
                </a:solidFill>
              </a:rPr>
              <a:t>근무자의 선호도를 반영한 근무 일정 배정을 통해</a:t>
            </a:r>
            <a:endParaRPr sz="2260">
              <a:solidFill>
                <a:srgbClr val="20344B"/>
              </a:solidFill>
            </a:endParaRPr>
          </a:p>
          <a:p>
            <a:pPr indent="0" lvl="0" marL="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시간절약 및 비용절감</a:t>
            </a:r>
            <a:endParaRPr sz="2260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11084136" y="8075688"/>
            <a:ext cx="4324800" cy="24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0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근무자 - 관리자 </a:t>
            </a:r>
            <a:r>
              <a:rPr lang="en-US" sz="2260">
                <a:solidFill>
                  <a:srgbClr val="20344B"/>
                </a:solidFill>
              </a:rPr>
              <a:t>간 일정 관리를</a:t>
            </a:r>
            <a:endParaRPr sz="2260">
              <a:solidFill>
                <a:srgbClr val="20344B"/>
              </a:solidFill>
            </a:endParaRPr>
          </a:p>
          <a:p>
            <a:pPr indent="0" lvl="0" marL="0" marR="0" rtl="0" algn="ctr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0">
                <a:solidFill>
                  <a:srgbClr val="20344B"/>
                </a:solidFill>
              </a:rPr>
              <a:t>시스템을 통해 자동화해</a:t>
            </a:r>
            <a:endParaRPr sz="2260">
              <a:solidFill>
                <a:srgbClr val="20344B"/>
              </a:solidFill>
            </a:endParaRPr>
          </a:p>
          <a:p>
            <a:pPr indent="0" lvl="0" marL="0" marR="0" rtl="0" algn="ctr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9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소통부재, 일정 불일치 문제 해결</a:t>
            </a:r>
            <a:endParaRPr/>
          </a:p>
          <a:p>
            <a:pPr indent="0" lvl="0" marL="0" marR="0" rtl="0" algn="ctr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9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1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9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1142996" y="883194"/>
            <a:ext cx="125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0344B"/>
                </a:solidFill>
              </a:rPr>
              <a:t>최종 목표</a:t>
            </a:r>
            <a:endParaRPr b="1" sz="5400">
              <a:solidFill>
                <a:srgbClr val="20344B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32"/>
          <p:cNvGraphicFramePr/>
          <p:nvPr/>
        </p:nvGraphicFramePr>
        <p:xfrm>
          <a:off x="960513" y="171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{3501A4F5-B588-4771-854A-A6F9EA1812C4}</a:tableStyleId>
              </a:tblPr>
              <a:tblGrid>
                <a:gridCol w="2383975"/>
                <a:gridCol w="2383975"/>
                <a:gridCol w="2617125"/>
                <a:gridCol w="2150825"/>
                <a:gridCol w="2383975"/>
                <a:gridCol w="2383975"/>
                <a:gridCol w="2383975"/>
              </a:tblGrid>
              <a:tr h="136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평가 항목</a:t>
                      </a:r>
                      <a:endParaRPr b="1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6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Shiftee</a:t>
                      </a:r>
                      <a:br>
                        <a:rPr b="1" lang="en-US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(시프티)</a:t>
                      </a:r>
                      <a:endParaRPr b="1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6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보스몬</a:t>
                      </a:r>
                      <a:endParaRPr b="1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6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Pinpl(핀플)</a:t>
                      </a:r>
                      <a:endParaRPr b="1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6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Dutying</a:t>
                      </a:r>
                      <a:endParaRPr b="1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6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HowMuch</a:t>
                      </a:r>
                      <a:endParaRPr b="1" sz="3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(하우머치)</a:t>
                      </a:r>
                      <a:endParaRPr b="1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6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ShiftMate</a:t>
                      </a:r>
                      <a:endParaRPr b="1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C6D8"/>
                    </a:solidFill>
                  </a:tcPr>
                </a:tc>
              </a:tr>
              <a:tr h="12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근무시간 확인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3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근무자-관리자 간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통합 일정공유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5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근무시간 선호도 신청 및 반영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1" sz="2400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△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(근무시간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 신청 및 승인기능만 존재)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1" sz="2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5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지난 근무의 우선순위를 반영한 근무 배정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X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7" name="Google Shape;297;p32"/>
          <p:cNvSpPr txBox="1"/>
          <p:nvPr/>
        </p:nvSpPr>
        <p:spPr>
          <a:xfrm>
            <a:off x="1143011" y="737066"/>
            <a:ext cx="62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5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0344B"/>
                </a:solidFill>
              </a:rPr>
              <a:t>선행사례 조사</a:t>
            </a:r>
            <a:endParaRPr b="1" sz="5400">
              <a:solidFill>
                <a:srgbClr val="20344B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0" y="-433983"/>
            <a:ext cx="18288000" cy="7679126"/>
          </a:xfrm>
          <a:custGeom>
            <a:rect b="b" l="l" r="r" t="t"/>
            <a:pathLst>
              <a:path extrusionOk="0" h="7679126" w="18288000">
                <a:moveTo>
                  <a:pt x="0" y="0"/>
                </a:moveTo>
                <a:lnTo>
                  <a:pt x="18288000" y="0"/>
                </a:lnTo>
                <a:lnTo>
                  <a:pt x="18288000" y="7679126"/>
                </a:lnTo>
                <a:lnTo>
                  <a:pt x="0" y="7679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15269117" y="1566945"/>
            <a:ext cx="136630" cy="136630"/>
          </a:xfrm>
          <a:custGeom>
            <a:rect b="b" l="l" r="r" t="t"/>
            <a:pathLst>
              <a:path extrusionOk="0" h="136630" w="136630">
                <a:moveTo>
                  <a:pt x="0" y="0"/>
                </a:moveTo>
                <a:lnTo>
                  <a:pt x="136630" y="0"/>
                </a:lnTo>
                <a:lnTo>
                  <a:pt x="136630" y="136630"/>
                </a:lnTo>
                <a:lnTo>
                  <a:pt x="0" y="1366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4800600" y="3619500"/>
            <a:ext cx="885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5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0344B"/>
                </a:solidFill>
              </a:rPr>
              <a:t>2</a:t>
            </a:r>
            <a:r>
              <a:rPr b="1" i="0" lang="en-US" sz="7200" u="none" cap="none" strike="noStrike">
                <a:solidFill>
                  <a:srgbClr val="20344B"/>
                </a:solidFill>
                <a:latin typeface="Arial"/>
                <a:ea typeface="Arial"/>
                <a:cs typeface="Arial"/>
                <a:sym typeface="Arial"/>
              </a:rPr>
              <a:t>. 개발 현황</a:t>
            </a:r>
            <a:endParaRPr b="1" i="0" sz="7200" u="none" cap="none" strike="noStrike">
              <a:solidFill>
                <a:srgbClr val="2034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