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5" r:id="rId2"/>
    <p:sldId id="308" r:id="rId3"/>
    <p:sldId id="326" r:id="rId4"/>
    <p:sldId id="327" r:id="rId5"/>
    <p:sldId id="260" r:id="rId6"/>
    <p:sldId id="301" r:id="rId7"/>
    <p:sldId id="337" r:id="rId8"/>
    <p:sldId id="330" r:id="rId9"/>
    <p:sldId id="331" r:id="rId10"/>
    <p:sldId id="328" r:id="rId11"/>
    <p:sldId id="314" r:id="rId12"/>
    <p:sldId id="340" r:id="rId13"/>
    <p:sldId id="336" r:id="rId14"/>
    <p:sldId id="338" r:id="rId15"/>
    <p:sldId id="346" r:id="rId16"/>
    <p:sldId id="345" r:id="rId17"/>
  </p:sldIdLst>
  <p:sldSz cx="12192000" cy="6858000"/>
  <p:notesSz cx="6858000" cy="9144000"/>
  <p:embeddedFontLst>
    <p:embeddedFont>
      <p:font typeface="Pretendard" panose="020B0600000101010101" charset="-127"/>
      <p:regular r:id="rId19"/>
      <p:bold r:id="rId20"/>
    </p:embeddedFont>
    <p:embeddedFont>
      <p:font typeface="Pretendard Black" panose="020B0600000101010101" charset="-127"/>
      <p:bold r:id="rId21"/>
    </p:embeddedFont>
    <p:embeddedFont>
      <p:font typeface="Pretendard Medium" panose="020B0600000101010101" charset="-127"/>
      <p:regular r:id="rId22"/>
    </p:embeddedFont>
    <p:embeddedFont>
      <p:font typeface="Pretendard SemiBold" panose="020B0600000101010101" charset="-127"/>
      <p:bold r:id="rId23"/>
    </p:embeddedFont>
    <p:embeddedFont>
      <p:font typeface="HG꼬딕씨 40g" panose="02020603020101020101" pitchFamily="18" charset="-127"/>
      <p:regular r:id="rId24"/>
    </p:embeddedFont>
    <p:embeddedFont>
      <p:font typeface="HG꼬딕씨 60g" panose="0202060302010102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9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572"/>
    <a:srgbClr val="D43A36"/>
    <a:srgbClr val="F65656"/>
    <a:srgbClr val="2F2F32"/>
    <a:srgbClr val="FF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70447" autoAdjust="0"/>
  </p:normalViewPr>
  <p:slideViewPr>
    <p:cSldViewPr snapToGrid="0" showGuides="1">
      <p:cViewPr varScale="1">
        <p:scale>
          <a:sx n="64" d="100"/>
          <a:sy n="64" d="100"/>
        </p:scale>
        <p:origin x="1218" y="42"/>
      </p:cViewPr>
      <p:guideLst>
        <p:guide orient="horz" pos="2160"/>
        <p:guide pos="3840"/>
        <p:guide orient="horz" pos="19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A379F-BAE3-46BF-8BAF-716B0EBB9C57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89571-5B53-4145-9D4D-D4506D21F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69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C0EE93-B5E1-47D7-A384-D242499C1FA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804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4CBAB-1BAF-4FA3-BAE5-0D7CE43CA45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184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4CBAB-1BAF-4FA3-BAE5-0D7CE43CA45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88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C0EE93-B5E1-47D7-A384-D242499C1FA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834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C0EE93-B5E1-47D7-A384-D242499C1FA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89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C0EE93-B5E1-47D7-A384-D242499C1FA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695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C0EE93-B5E1-47D7-A384-D242499C1FA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288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4CBAB-1BAF-4FA3-BAE5-0D7CE43CA45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153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4CBAB-1BAF-4FA3-BAE5-0D7CE43CA45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81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4CBAB-1BAF-4FA3-BAE5-0D7CE43CA45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063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4CBAB-1BAF-4FA3-BAE5-0D7CE43CA45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633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4CBAB-1BAF-4FA3-BAE5-0D7CE43CA45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78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89571-5B53-4145-9D4D-D4506D21F4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7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D246A-BCAD-4287-BCEF-788E6BCC0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F3A572-E349-4C7D-8F6B-63E02047E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D6DB2-5082-4A09-834E-9054C67B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554B-C5B3-4133-8E71-B9D58D46F26E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02A97-E204-442D-8230-C0AC035B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1A699-7C47-479B-9338-449B4E65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559-BC3D-4EB5-95B0-DCF26515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5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7409F-E2DE-4E75-8500-931044BC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BD9B90-F6AA-45CF-93E1-17134EDFB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D1E14-3B1E-4B22-A57E-42E348EF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554B-C5B3-4133-8E71-B9D58D46F26E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4FAF6-D493-4613-A7EE-59219826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9B1ED-13C8-44DB-9DEC-5049DD34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559-BC3D-4EB5-95B0-DCF26515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3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AE8548-9F23-42DC-A437-506141780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821FB-5073-4AC0-8A0F-01D759447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19E55-704F-467F-AA4F-FA23247F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554B-C5B3-4133-8E71-B9D58D46F26E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60520-8A6F-4B17-A540-D0740F7A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FEB32-8D5A-4C04-88B1-4A835598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559-BC3D-4EB5-95B0-DCF26515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3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E2058-2E12-490A-9692-4E3668C7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96C5D-837C-482E-9B53-9F422CD3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004C3-7983-460B-AEB4-29FFA90D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554B-C5B3-4133-8E71-B9D58D46F26E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F3980-7134-46F1-B787-5A92DE0F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350A3-EF53-4A55-90B4-F3780D88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559-BC3D-4EB5-95B0-DCF26515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25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D9A40-CF2B-4053-9AFC-C2FDDBED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B97D61-5943-4512-B720-7C319BB6C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47CF4-0AB7-47B1-95C8-41D9F4FD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554B-C5B3-4133-8E71-B9D58D46F26E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E1A4D-CB82-4A41-BC41-868A3CE3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3A32A-040D-4E04-9E70-9842916A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559-BC3D-4EB5-95B0-DCF26515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5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3307A-F8D4-42B0-99C6-4492D6ED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EEC41-476A-4D25-A8E3-54D9AADA9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8D66F1-98F6-4896-9CC3-B6D472B3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4DE12-81B0-47F4-929C-5EA6C334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554B-C5B3-4133-8E71-B9D58D46F26E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A8FFDA-8C61-4AA8-817F-87E7359A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4C0766-0105-4F91-9F28-EC1806EB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559-BC3D-4EB5-95B0-DCF26515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5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42A0D-E928-4304-89CA-5FBA57E4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27A6D-B917-4737-8310-2ED2C2694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91EFC8-4104-4312-A523-19AF47AA8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CBDD36-2567-4E74-BA39-9839384D3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D8BFDD-5C21-4942-A04D-985F0ED24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AA4E6C-34F6-4B64-9848-F60C3985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554B-C5B3-4133-8E71-B9D58D46F26E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303D51-5457-4EAB-85AF-F2F39C4B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ACECFD-E70C-4C0B-AF55-5197A818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559-BC3D-4EB5-95B0-DCF26515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4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D1E5C-610B-46CA-95BE-B762B4F5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472644-EE15-485C-AA83-4FB59CF4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554B-C5B3-4133-8E71-B9D58D46F26E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F99D6B-2D74-48FC-AD79-D85DC612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30DAA3-1A51-49E0-8D93-C95775BE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559-BC3D-4EB5-95B0-DCF26515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6E921B-4CD3-4B51-A3E1-899E3749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554B-C5B3-4133-8E71-B9D58D46F26E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D191D8-332F-4BDF-B3FA-C4C869C7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F824D0-3D98-4326-99DB-F2225A6B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559-BC3D-4EB5-95B0-DCF26515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59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FBE25-5F26-4A17-841E-7A0F8C12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48DFA-B78E-494C-9EAB-2745EA9DA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685758-477E-44B4-A5A6-813F25E5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2A447B-C0F9-40CB-8995-6D40A35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554B-C5B3-4133-8E71-B9D58D46F26E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665418-F2A1-4888-89A0-B2B9F0D8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4C651-4B57-455D-BFCE-5378377A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559-BC3D-4EB5-95B0-DCF26515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64851-1933-468D-8A08-5476CBEE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220184-D764-4A21-ACCB-2E9380264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317678-CD97-4C16-9C27-9825947E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6A361A-5FC9-4123-9986-98EE4B17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554B-C5B3-4133-8E71-B9D58D46F26E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E43E54-C188-4A73-AA3D-25C74D05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AD6E7-4705-4B08-8403-DF3926D0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559-BC3D-4EB5-95B0-DCF26515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2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B8AAEB-B44F-4DEF-9A27-852975ED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33CE3-DFB4-4FBF-B4BB-1D16E2DE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85630-72F5-44B5-B8BF-FB8A16B2D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F554B-C5B3-4133-8E71-B9D58D46F26E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E87B2-BE6B-464D-8DC9-7346014D0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1708E-B604-41F7-BD01-F7CD48E2D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D9559-BC3D-4EB5-95B0-DCF26515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1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GHVYTkDSe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80D3689-D017-48A5-B928-CACC5D5D7A6A}"/>
              </a:ext>
            </a:extLst>
          </p:cNvPr>
          <p:cNvSpPr txBox="1"/>
          <p:nvPr/>
        </p:nvSpPr>
        <p:spPr>
          <a:xfrm>
            <a:off x="351877" y="1672170"/>
            <a:ext cx="11840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소상공인과 소비자를 위한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로스식품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판매 서비스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C572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소소하게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DDECA-2E9B-4B0F-A55B-E35936256008}"/>
              </a:ext>
            </a:extLst>
          </p:cNvPr>
          <p:cNvSpPr txBox="1"/>
          <p:nvPr/>
        </p:nvSpPr>
        <p:spPr>
          <a:xfrm>
            <a:off x="351877" y="6097530"/>
            <a:ext cx="11141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555555">
                    <a:alpha val="0"/>
                  </a:srgbClr>
                </a:solidFill>
              </a:ln>
              <a:solidFill>
                <a:srgbClr val="FCFCFC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pic>
        <p:nvPicPr>
          <p:cNvPr id="3074" name="Picture 2" descr="iOS 17.4">
            <a:extLst>
              <a:ext uri="{FF2B5EF4-FFF2-40B4-BE49-F238E27FC236}">
                <a16:creationId xmlns:a16="http://schemas.microsoft.com/office/drawing/2014/main" id="{580AD08D-D159-4C71-90F3-3BB6E9118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1913" y="3159131"/>
            <a:ext cx="1051299" cy="105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82DD2D-535B-4833-BEF1-929279EA240F}"/>
              </a:ext>
            </a:extLst>
          </p:cNvPr>
          <p:cNvSpPr txBox="1"/>
          <p:nvPr/>
        </p:nvSpPr>
        <p:spPr>
          <a:xfrm>
            <a:off x="351876" y="5589698"/>
            <a:ext cx="11141275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[2024-02]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오픈소스 소프트웨어 프로젝트 </a:t>
            </a:r>
            <a:r>
              <a:rPr lang="ko-KR" altLang="en-US" sz="140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최종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발표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srgbClr val="555555">
                    <a:alpha val="0"/>
                  </a:srgbClr>
                </a:solidFill>
              </a:ln>
              <a:solidFill>
                <a:srgbClr val="FCFCFC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solidFill>
                  <a:srgbClr val="555555">
                    <a:alpha val="0"/>
                  </a:srgbClr>
                </a:solidFill>
              </a:ln>
              <a:solidFill>
                <a:srgbClr val="FCFCFC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Team_4PARKja	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박채현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	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박소희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	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박지현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	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박준하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555555">
                    <a:alpha val="0"/>
                  </a:srgbClr>
                </a:solidFill>
              </a:ln>
              <a:solidFill>
                <a:srgbClr val="FCFCFC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3076" name="Picture 4" descr="iOS 17.4">
            <a:extLst>
              <a:ext uri="{FF2B5EF4-FFF2-40B4-BE49-F238E27FC236}">
                <a16:creationId xmlns:a16="http://schemas.microsoft.com/office/drawing/2014/main" id="{ED9DD4FD-6A67-47D2-8AB1-EA8E79350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0622" y="3153295"/>
            <a:ext cx="1004820" cy="100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OS 17.4">
            <a:extLst>
              <a:ext uri="{FF2B5EF4-FFF2-40B4-BE49-F238E27FC236}">
                <a16:creationId xmlns:a16="http://schemas.microsoft.com/office/drawing/2014/main" id="{37A44BD1-B6A2-4D98-8E5C-AC6D2468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07091" y="3201112"/>
            <a:ext cx="1021480" cy="102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OS 17.4">
            <a:extLst>
              <a:ext uri="{FF2B5EF4-FFF2-40B4-BE49-F238E27FC236}">
                <a16:creationId xmlns:a16="http://schemas.microsoft.com/office/drawing/2014/main" id="{289656AC-C504-4E69-A6F2-20B1B8E1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9683" y="3137619"/>
            <a:ext cx="1072812" cy="107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OS 17.4">
            <a:extLst>
              <a:ext uri="{FF2B5EF4-FFF2-40B4-BE49-F238E27FC236}">
                <a16:creationId xmlns:a16="http://schemas.microsoft.com/office/drawing/2014/main" id="{B3027FA1-5734-4783-897A-E23446394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877" y="3088819"/>
            <a:ext cx="1133773" cy="113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65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C87B69FA-69B1-4EAE-BDAC-D887E2B5B897}"/>
              </a:ext>
            </a:extLst>
          </p:cNvPr>
          <p:cNvSpPr txBox="1"/>
          <p:nvPr/>
        </p:nvSpPr>
        <p:spPr>
          <a:xfrm>
            <a:off x="346508" y="271815"/>
            <a:ext cx="11845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572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개발 내용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02E218-2888-4904-A9A4-05E9C1202EB9}"/>
              </a:ext>
            </a:extLst>
          </p:cNvPr>
          <p:cNvSpPr txBox="1"/>
          <p:nvPr/>
        </p:nvSpPr>
        <p:spPr>
          <a:xfrm>
            <a:off x="346509" y="757185"/>
            <a:ext cx="1184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시연 영상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59D5D-304D-0392-8A2F-C5AE01F35AFC}"/>
              </a:ext>
            </a:extLst>
          </p:cNvPr>
          <p:cNvSpPr txBox="1"/>
          <p:nvPr/>
        </p:nvSpPr>
        <p:spPr>
          <a:xfrm>
            <a:off x="2606431" y="3136612"/>
            <a:ext cx="69791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Pretendard Black" panose="020B0600000101010101" charset="-127"/>
                <a:ea typeface="Pretendard Black" panose="020B0600000101010101" charset="-127"/>
                <a:cs typeface="Pretendard Black" panose="020B0600000101010101" charset="-127"/>
                <a:hlinkClick r:id="rId3"/>
              </a:rPr>
              <a:t>오픈소스프로젝트</a:t>
            </a:r>
            <a:r>
              <a:rPr lang="ko-KR" altLang="en-US" sz="3200" dirty="0">
                <a:latin typeface="Pretendard Black" panose="020B0600000101010101" charset="-127"/>
                <a:ea typeface="Pretendard Black" panose="020B0600000101010101" charset="-127"/>
                <a:cs typeface="Pretendard Black" panose="020B0600000101010101" charset="-127"/>
                <a:hlinkClick r:id="rId3"/>
              </a:rPr>
              <a:t> 시연 영상 </a:t>
            </a:r>
            <a:r>
              <a:rPr lang="en-US" altLang="ko-KR" sz="3200" dirty="0">
                <a:latin typeface="Pretendard Black" panose="020B0600000101010101" charset="-127"/>
                <a:ea typeface="Pretendard Black" panose="020B0600000101010101" charset="-127"/>
                <a:cs typeface="Pretendard Black" panose="020B0600000101010101" charset="-127"/>
                <a:hlinkClick r:id="rId3"/>
              </a:rPr>
              <a:t>- YouTube</a:t>
            </a:r>
            <a:endParaRPr lang="ko-KR" altLang="en-US" sz="3200" dirty="0">
              <a:latin typeface="Pretendard Black" panose="020B0600000101010101" charset="-127"/>
              <a:ea typeface="Pretendard Black" panose="020B0600000101010101" charset="-127"/>
              <a:cs typeface="Pretendard Black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42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C922FC-AB37-4A23-8021-7B42151EF2F9}"/>
              </a:ext>
            </a:extLst>
          </p:cNvPr>
          <p:cNvSpPr/>
          <p:nvPr/>
        </p:nvSpPr>
        <p:spPr>
          <a:xfrm>
            <a:off x="4378054" y="2312693"/>
            <a:ext cx="3435891" cy="1718806"/>
          </a:xfrm>
          <a:prstGeom prst="roundRect">
            <a:avLst/>
          </a:prstGeom>
          <a:solidFill>
            <a:srgbClr val="FCFCFC"/>
          </a:solidFill>
          <a:ln>
            <a:noFill/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0EB1C09-4715-4341-8565-B44349DC4A2E}"/>
              </a:ext>
            </a:extLst>
          </p:cNvPr>
          <p:cNvSpPr/>
          <p:nvPr/>
        </p:nvSpPr>
        <p:spPr>
          <a:xfrm>
            <a:off x="8038469" y="2312693"/>
            <a:ext cx="3435891" cy="1718806"/>
          </a:xfrm>
          <a:prstGeom prst="roundRect">
            <a:avLst/>
          </a:prstGeom>
          <a:solidFill>
            <a:srgbClr val="FCFCFC"/>
          </a:solidFill>
          <a:ln>
            <a:noFill/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DA0FE56-D15E-405B-AA05-C6F3C0A75E23}"/>
              </a:ext>
            </a:extLst>
          </p:cNvPr>
          <p:cNvSpPr/>
          <p:nvPr/>
        </p:nvSpPr>
        <p:spPr>
          <a:xfrm>
            <a:off x="717639" y="2312693"/>
            <a:ext cx="3435891" cy="1718806"/>
          </a:xfrm>
          <a:prstGeom prst="roundRect">
            <a:avLst/>
          </a:prstGeom>
          <a:solidFill>
            <a:srgbClr val="FCFCFC"/>
          </a:solidFill>
          <a:ln>
            <a:noFill/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74BFA5D-F75F-4358-9124-9129472725BB}"/>
              </a:ext>
            </a:extLst>
          </p:cNvPr>
          <p:cNvSpPr/>
          <p:nvPr/>
        </p:nvSpPr>
        <p:spPr>
          <a:xfrm>
            <a:off x="6214532" y="4269432"/>
            <a:ext cx="3435891" cy="1718806"/>
          </a:xfrm>
          <a:prstGeom prst="roundRect">
            <a:avLst/>
          </a:prstGeom>
          <a:solidFill>
            <a:srgbClr val="FCFCFC"/>
          </a:solidFill>
          <a:ln>
            <a:noFill/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7FFD74-130E-4A25-A295-68EADE716429}"/>
              </a:ext>
            </a:extLst>
          </p:cNvPr>
          <p:cNvSpPr/>
          <p:nvPr/>
        </p:nvSpPr>
        <p:spPr>
          <a:xfrm>
            <a:off x="2554117" y="4269432"/>
            <a:ext cx="3435891" cy="1718806"/>
          </a:xfrm>
          <a:prstGeom prst="roundRect">
            <a:avLst/>
          </a:prstGeom>
          <a:solidFill>
            <a:srgbClr val="FCFCFC"/>
          </a:solidFill>
          <a:ln>
            <a:noFill/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7BB137-0809-42DD-ABEC-C26BD104FD93}"/>
              </a:ext>
            </a:extLst>
          </p:cNvPr>
          <p:cNvSpPr txBox="1"/>
          <p:nvPr/>
        </p:nvSpPr>
        <p:spPr>
          <a:xfrm>
            <a:off x="717639" y="3405529"/>
            <a:ext cx="3435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지역 경제 활성화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FE477-D1AC-4AF9-BD24-DA0D6904203E}"/>
              </a:ext>
            </a:extLst>
          </p:cNvPr>
          <p:cNvSpPr txBox="1"/>
          <p:nvPr/>
        </p:nvSpPr>
        <p:spPr>
          <a:xfrm>
            <a:off x="4378054" y="3405529"/>
            <a:ext cx="3435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음식물 폐기물 감소</a:t>
            </a:r>
          </a:p>
        </p:txBody>
      </p:sp>
      <p:pic>
        <p:nvPicPr>
          <p:cNvPr id="2056" name="Picture 8" descr="iOS 17.4">
            <a:extLst>
              <a:ext uri="{FF2B5EF4-FFF2-40B4-BE49-F238E27FC236}">
                <a16:creationId xmlns:a16="http://schemas.microsoft.com/office/drawing/2014/main" id="{A7C7637D-F3BC-4A8C-86DB-5FDA93123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60262" y="2585452"/>
            <a:ext cx="592303" cy="59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89F9FF-EC68-4E7E-A58B-C67DC81EED29}"/>
              </a:ext>
            </a:extLst>
          </p:cNvPr>
          <p:cNvSpPr txBox="1"/>
          <p:nvPr/>
        </p:nvSpPr>
        <p:spPr>
          <a:xfrm>
            <a:off x="8038471" y="3405529"/>
            <a:ext cx="3435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지역 사회 연대 강화 </a:t>
            </a:r>
          </a:p>
        </p:txBody>
      </p:sp>
      <p:pic>
        <p:nvPicPr>
          <p:cNvPr id="2054" name="Picture 6" descr="iOS 17.4">
            <a:extLst>
              <a:ext uri="{FF2B5EF4-FFF2-40B4-BE49-F238E27FC236}">
                <a16:creationId xmlns:a16="http://schemas.microsoft.com/office/drawing/2014/main" id="{43670C72-08D2-42D1-AE46-08D6C4DDF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014" y="4572944"/>
            <a:ext cx="549478" cy="54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D78A370-25C2-4881-A8D6-EDE9FCDC7634}"/>
              </a:ext>
            </a:extLst>
          </p:cNvPr>
          <p:cNvSpPr txBox="1"/>
          <p:nvPr/>
        </p:nvSpPr>
        <p:spPr>
          <a:xfrm>
            <a:off x="2539808" y="5291359"/>
            <a:ext cx="3435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소비자 혜택 제공</a:t>
            </a:r>
          </a:p>
        </p:txBody>
      </p:sp>
      <p:pic>
        <p:nvPicPr>
          <p:cNvPr id="2052" name="Picture 4" descr="iOS 17.4">
            <a:extLst>
              <a:ext uri="{FF2B5EF4-FFF2-40B4-BE49-F238E27FC236}">
                <a16:creationId xmlns:a16="http://schemas.microsoft.com/office/drawing/2014/main" id="{07FAFDC9-480C-477E-839D-53DD0A4B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2472" y="4572944"/>
            <a:ext cx="551391" cy="55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B3D7AB4-7AC8-4B44-9905-91EC40F9DA1D}"/>
              </a:ext>
            </a:extLst>
          </p:cNvPr>
          <p:cNvSpPr txBox="1"/>
          <p:nvPr/>
        </p:nvSpPr>
        <p:spPr>
          <a:xfrm>
            <a:off x="6200223" y="5291359"/>
            <a:ext cx="343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식품 로스 문제에 대한 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srgbClr val="555555">
                    <a:alpha val="0"/>
                  </a:srgbClr>
                </a:solidFill>
              </a:ln>
              <a:solidFill>
                <a:srgbClr val="333333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사회적 인식 제고</a:t>
            </a:r>
          </a:p>
        </p:txBody>
      </p:sp>
      <p:pic>
        <p:nvPicPr>
          <p:cNvPr id="2058" name="Picture 10" descr="iOS 17.4">
            <a:extLst>
              <a:ext uri="{FF2B5EF4-FFF2-40B4-BE49-F238E27FC236}">
                <a16:creationId xmlns:a16="http://schemas.microsoft.com/office/drawing/2014/main" id="{BDD8A851-79D0-447A-A896-83DF4AB8F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7058" y="2613924"/>
            <a:ext cx="563831" cy="56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OS 17.4">
            <a:extLst>
              <a:ext uri="{FF2B5EF4-FFF2-40B4-BE49-F238E27FC236}">
                <a16:creationId xmlns:a16="http://schemas.microsoft.com/office/drawing/2014/main" id="{54385406-A8E6-4355-AAF5-C2237C9F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2894" y="2671545"/>
            <a:ext cx="506210" cy="50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1AFAE2-741E-409C-84B2-EF2A209B4C44}"/>
              </a:ext>
            </a:extLst>
          </p:cNvPr>
          <p:cNvSpPr txBox="1"/>
          <p:nvPr/>
        </p:nvSpPr>
        <p:spPr>
          <a:xfrm>
            <a:off x="16118" y="685374"/>
            <a:ext cx="12175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572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기대효과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B8A95F-8280-48E3-B978-9241A1B4235C}"/>
              </a:ext>
            </a:extLst>
          </p:cNvPr>
          <p:cNvSpPr txBox="1"/>
          <p:nvPr/>
        </p:nvSpPr>
        <p:spPr>
          <a:xfrm>
            <a:off x="0" y="1085484"/>
            <a:ext cx="12175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본 서비스는 지역 경제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환경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사회적 가치에 모두 긍정적인 영향을 미치며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지속 가능한 발전을 촉진하는 다방면의 효과를 기대할 수 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88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11AFAE2-741E-409C-84B2-EF2A209B4C44}"/>
              </a:ext>
            </a:extLst>
          </p:cNvPr>
          <p:cNvSpPr txBox="1"/>
          <p:nvPr/>
        </p:nvSpPr>
        <p:spPr>
          <a:xfrm>
            <a:off x="16118" y="685374"/>
            <a:ext cx="12175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572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개발 이후 활용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B8A95F-8280-48E3-B978-9241A1B4235C}"/>
              </a:ext>
            </a:extLst>
          </p:cNvPr>
          <p:cNvSpPr txBox="1"/>
          <p:nvPr/>
        </p:nvSpPr>
        <p:spPr>
          <a:xfrm>
            <a:off x="0" y="1085484"/>
            <a:ext cx="12175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단독 웹</a:t>
            </a:r>
            <a:r>
              <a:rPr lang="en-US" altLang="ko-KR" sz="2000" dirty="0">
                <a:solidFill>
                  <a:prstClr val="white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2000" dirty="0">
                <a:solidFill>
                  <a:prstClr val="white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앱 서비스로 활용 혹은 기존 지역 기반 커뮤니티 앱 내 추가 서비스로 활용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501796B-5F4E-47C3-9529-060F3D907292}"/>
              </a:ext>
            </a:extLst>
          </p:cNvPr>
          <p:cNvSpPr/>
          <p:nvPr/>
        </p:nvSpPr>
        <p:spPr>
          <a:xfrm>
            <a:off x="6439301" y="2859378"/>
            <a:ext cx="5334891" cy="1596202"/>
          </a:xfrm>
          <a:prstGeom prst="roundRect">
            <a:avLst/>
          </a:prstGeom>
          <a:solidFill>
            <a:srgbClr val="FCFCFC"/>
          </a:solidFill>
          <a:ln>
            <a:noFill/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398D7D-DCCA-474F-94D7-EFABC53B1BC5}"/>
              </a:ext>
            </a:extLst>
          </p:cNvPr>
          <p:cNvGrpSpPr/>
          <p:nvPr/>
        </p:nvGrpSpPr>
        <p:grpSpPr>
          <a:xfrm>
            <a:off x="6875366" y="3222964"/>
            <a:ext cx="4462759" cy="691595"/>
            <a:chOff x="3438036" y="5066814"/>
            <a:chExt cx="5178825" cy="80256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96DCCC0-E130-4BBE-A830-B5F7C842F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8036" y="5066814"/>
              <a:ext cx="1630130" cy="802564"/>
            </a:xfrm>
            <a:prstGeom prst="rect">
              <a:avLst/>
            </a:prstGeom>
          </p:spPr>
        </p:pic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92358C87-4F6D-4FD8-922F-59B32E960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70417" y="5312943"/>
              <a:ext cx="2346444" cy="470543"/>
            </a:xfrm>
            <a:prstGeom prst="rect">
              <a:avLst/>
            </a:prstGeom>
          </p:spPr>
        </p:pic>
        <p:pic>
          <p:nvPicPr>
            <p:cNvPr id="7" name="Picture 4" descr="iOS 17.4">
              <a:extLst>
                <a:ext uri="{FF2B5EF4-FFF2-40B4-BE49-F238E27FC236}">
                  <a16:creationId xmlns:a16="http://schemas.microsoft.com/office/drawing/2014/main" id="{623C9716-BF2C-464F-BBB2-1B15E44A5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908" y="5264831"/>
              <a:ext cx="566767" cy="566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7BDDE45-E950-4547-8D44-349620A55E37}"/>
              </a:ext>
            </a:extLst>
          </p:cNvPr>
          <p:cNvGrpSpPr/>
          <p:nvPr/>
        </p:nvGrpSpPr>
        <p:grpSpPr>
          <a:xfrm>
            <a:off x="417807" y="2823623"/>
            <a:ext cx="4859606" cy="1940836"/>
            <a:chOff x="518736" y="2423514"/>
            <a:chExt cx="4859606" cy="1940836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50EB8CAD-B0A4-457F-B111-C361D1029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36" y="2423514"/>
              <a:ext cx="4859606" cy="1490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F165428-69AE-492C-9DB9-F0AA9C2FF239}"/>
                </a:ext>
              </a:extLst>
            </p:cNvPr>
            <p:cNvSpPr txBox="1"/>
            <p:nvPr/>
          </p:nvSpPr>
          <p:spPr>
            <a:xfrm>
              <a:off x="518736" y="4021041"/>
              <a:ext cx="4859606" cy="343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dirty="0" err="1">
                  <a:solidFill>
                    <a:schemeClr val="bg1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슈퍼앱</a:t>
              </a:r>
              <a:r>
                <a:rPr lang="en-US" altLang="ko-KR" sz="1600" dirty="0">
                  <a:solidFill>
                    <a:schemeClr val="bg1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단일 플랫폼 내에서 다양한 서비스를 제공하는 앱</a:t>
              </a:r>
              <a:endPara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0426E17-E958-4D37-82F6-1167ED1ADE46}"/>
              </a:ext>
            </a:extLst>
          </p:cNvPr>
          <p:cNvCxnSpPr>
            <a:cxnSpLocks/>
          </p:cNvCxnSpPr>
          <p:nvPr/>
        </p:nvCxnSpPr>
        <p:spPr>
          <a:xfrm>
            <a:off x="5461643" y="3657479"/>
            <a:ext cx="865176" cy="0"/>
          </a:xfrm>
          <a:prstGeom prst="straightConnector1">
            <a:avLst/>
          </a:prstGeom>
          <a:ln w="158750">
            <a:gradFill flip="none" rotWithShape="1">
              <a:gsLst>
                <a:gs pos="0">
                  <a:srgbClr val="EDEDED">
                    <a:alpha val="0"/>
                  </a:srgbClr>
                </a:gs>
                <a:gs pos="20000">
                  <a:schemeClr val="bg1"/>
                </a:gs>
                <a:gs pos="99000">
                  <a:schemeClr val="bg1"/>
                </a:gs>
                <a:gs pos="67000">
                  <a:schemeClr val="bg1"/>
                </a:gs>
              </a:gsLst>
              <a:lin ang="0" scaled="1"/>
              <a:tileRect/>
            </a:gradFill>
            <a:tailEnd type="triangle"/>
          </a:ln>
          <a:effectLst>
            <a:outerShdw blurRad="8509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5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66363C-B97D-41C6-B2EC-5355B7B0C144}"/>
              </a:ext>
            </a:extLst>
          </p:cNvPr>
          <p:cNvSpPr/>
          <p:nvPr/>
        </p:nvSpPr>
        <p:spPr>
          <a:xfrm>
            <a:off x="346508" y="2129076"/>
            <a:ext cx="5249959" cy="113064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7B69FA-69B1-4EAE-BDAC-D887E2B5B897}"/>
              </a:ext>
            </a:extLst>
          </p:cNvPr>
          <p:cNvSpPr txBox="1"/>
          <p:nvPr/>
        </p:nvSpPr>
        <p:spPr>
          <a:xfrm>
            <a:off x="346507" y="257739"/>
            <a:ext cx="11845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00C572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현장 피드백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C572"/>
              </a:solidFill>
              <a:effectLst/>
              <a:uLnTx/>
              <a:uFillTx/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02E218-2888-4904-A9A4-05E9C1202EB9}"/>
              </a:ext>
            </a:extLst>
          </p:cNvPr>
          <p:cNvSpPr txBox="1"/>
          <p:nvPr/>
        </p:nvSpPr>
        <p:spPr>
          <a:xfrm>
            <a:off x="346509" y="756601"/>
            <a:ext cx="1184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소상공인 인터뷰 진행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FB7E3-4E5D-4542-970E-DB517EE72F9C}"/>
              </a:ext>
            </a:extLst>
          </p:cNvPr>
          <p:cNvSpPr txBox="1"/>
          <p:nvPr/>
        </p:nvSpPr>
        <p:spPr>
          <a:xfrm>
            <a:off x="346503" y="2848287"/>
            <a:ext cx="5249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err="1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비비엘베이글</a:t>
            </a:r>
            <a:r>
              <a:rPr lang="ko-KR" altLang="en-US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서울 중구 퇴계로</a:t>
            </a:r>
            <a:r>
              <a:rPr lang="en-US" altLang="ko-KR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C572"/>
              </a:solidFill>
              <a:effectLst/>
              <a:uLnTx/>
              <a:uFillTx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40CAE-D9D4-41F4-A0F8-1C92770BF10A}"/>
              </a:ext>
            </a:extLst>
          </p:cNvPr>
          <p:cNvSpPr txBox="1"/>
          <p:nvPr/>
        </p:nvSpPr>
        <p:spPr>
          <a:xfrm>
            <a:off x="410184" y="2224736"/>
            <a:ext cx="512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소량 생산을 하기 때문에 대부분 당일 판매가 됩니다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만약 남으면 서비스로 무료 제공하는 중입니다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4CAE70-991C-4B0F-9A8A-3C94CACC6668}"/>
              </a:ext>
            </a:extLst>
          </p:cNvPr>
          <p:cNvSpPr txBox="1"/>
          <p:nvPr/>
        </p:nvSpPr>
        <p:spPr>
          <a:xfrm>
            <a:off x="346507" y="1630806"/>
            <a:ext cx="50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Q. 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음식물 폐기에 대한 고충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D372D7-805F-4211-B227-968E3C48C529}"/>
              </a:ext>
            </a:extLst>
          </p:cNvPr>
          <p:cNvSpPr txBox="1"/>
          <p:nvPr/>
        </p:nvSpPr>
        <p:spPr>
          <a:xfrm>
            <a:off x="6096000" y="1630806"/>
            <a:ext cx="50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Q. 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로스 식품 판매 플랫폼 필요성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FD1394-C4F1-4095-951B-1D11A8606A5A}"/>
              </a:ext>
            </a:extLst>
          </p:cNvPr>
          <p:cNvSpPr/>
          <p:nvPr/>
        </p:nvSpPr>
        <p:spPr>
          <a:xfrm>
            <a:off x="346508" y="3536300"/>
            <a:ext cx="5249959" cy="113064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457BF3-6D1C-453B-B194-D26A0DE2F5EF}"/>
              </a:ext>
            </a:extLst>
          </p:cNvPr>
          <p:cNvSpPr txBox="1"/>
          <p:nvPr/>
        </p:nvSpPr>
        <p:spPr>
          <a:xfrm>
            <a:off x="346503" y="4255511"/>
            <a:ext cx="5249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ko-KR" altLang="en-US" sz="1600" dirty="0" err="1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플랫슬리퍼</a:t>
            </a:r>
            <a:r>
              <a:rPr lang="ko-KR" altLang="en-US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서울 중구 필동</a:t>
            </a:r>
            <a:r>
              <a:rPr lang="en-US" altLang="ko-KR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</a:t>
            </a:r>
            <a:r>
              <a:rPr lang="en-US" altLang="ko-KR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C572"/>
              </a:solidFill>
              <a:effectLst/>
              <a:uLnTx/>
              <a:uFillTx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0BC01-1698-4AEB-9730-9053876359AD}"/>
              </a:ext>
            </a:extLst>
          </p:cNvPr>
          <p:cNvSpPr txBox="1"/>
          <p:nvPr/>
        </p:nvSpPr>
        <p:spPr>
          <a:xfrm>
            <a:off x="410184" y="3631960"/>
            <a:ext cx="512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당일 생산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당일 판매 원칙으로 남은 건 마감 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시간 전부터 </a:t>
            </a:r>
            <a:b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할인 판매를 진행하고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나머지는 폐기 처리하고 있습니다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96065F-FEA5-47E8-B2B9-9FFA63FD4483}"/>
              </a:ext>
            </a:extLst>
          </p:cNvPr>
          <p:cNvSpPr/>
          <p:nvPr/>
        </p:nvSpPr>
        <p:spPr>
          <a:xfrm>
            <a:off x="346508" y="4943524"/>
            <a:ext cx="5249959" cy="1372609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985AAE-23A1-4F6C-AFBF-F5C70A951CB8}"/>
              </a:ext>
            </a:extLst>
          </p:cNvPr>
          <p:cNvSpPr txBox="1"/>
          <p:nvPr/>
        </p:nvSpPr>
        <p:spPr>
          <a:xfrm>
            <a:off x="346503" y="5905482"/>
            <a:ext cx="5249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err="1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수잔나의</a:t>
            </a:r>
            <a:r>
              <a:rPr lang="ko-KR" altLang="en-US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앞치마 </a:t>
            </a:r>
            <a:r>
              <a:rPr lang="en-US" altLang="ko-KR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서울 중구 퇴계로</a:t>
            </a:r>
            <a:r>
              <a:rPr lang="en-US" altLang="ko-KR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71984F-C27F-4B58-8728-94EAD107676F}"/>
              </a:ext>
            </a:extLst>
          </p:cNvPr>
          <p:cNvSpPr txBox="1"/>
          <p:nvPr/>
        </p:nvSpPr>
        <p:spPr>
          <a:xfrm>
            <a:off x="410184" y="5039184"/>
            <a:ext cx="512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신선도의 장점을 위해 당일 판매만 고집하고 있습니다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생산량 조절을 통해 최대한 남은 식품이 발생하지 않도록 하고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남을 시 무료 제공 혹은 폐기 처리 합니다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6E955C1-9B8A-4B10-8091-DECD9D8C85D0}"/>
              </a:ext>
            </a:extLst>
          </p:cNvPr>
          <p:cNvSpPr/>
          <p:nvPr/>
        </p:nvSpPr>
        <p:spPr>
          <a:xfrm>
            <a:off x="6096000" y="2129076"/>
            <a:ext cx="5249959" cy="113064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CB91EA-9B12-4734-88B7-944C580BE4AC}"/>
              </a:ext>
            </a:extLst>
          </p:cNvPr>
          <p:cNvSpPr txBox="1"/>
          <p:nvPr/>
        </p:nvSpPr>
        <p:spPr>
          <a:xfrm>
            <a:off x="6095995" y="2848287"/>
            <a:ext cx="5249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err="1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비비엘베이글</a:t>
            </a:r>
            <a:r>
              <a:rPr lang="ko-KR" altLang="en-US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서울 중구 퇴계로</a:t>
            </a:r>
            <a:r>
              <a:rPr lang="en-US" altLang="ko-KR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C572"/>
              </a:solidFill>
              <a:effectLst/>
              <a:uLnTx/>
              <a:uFillTx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753B03-B8B0-4F04-B328-3AA9775AD240}"/>
              </a:ext>
            </a:extLst>
          </p:cNvPr>
          <p:cNvSpPr txBox="1"/>
          <p:nvPr/>
        </p:nvSpPr>
        <p:spPr>
          <a:xfrm>
            <a:off x="6159676" y="2224736"/>
            <a:ext cx="512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메뉴가 다양하다면 충분히 활용 가치를 지닐 듯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b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수수료가 없고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픽업 위주라서 판매자 부담이 적을 것 같아요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B823F2-6703-4404-B59E-37B97D03D9AD}"/>
              </a:ext>
            </a:extLst>
          </p:cNvPr>
          <p:cNvSpPr/>
          <p:nvPr/>
        </p:nvSpPr>
        <p:spPr>
          <a:xfrm>
            <a:off x="6096000" y="3536300"/>
            <a:ext cx="5249959" cy="113064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A3BA1A-8D7F-4CE2-9B9A-DE7D2B84A059}"/>
              </a:ext>
            </a:extLst>
          </p:cNvPr>
          <p:cNvSpPr txBox="1"/>
          <p:nvPr/>
        </p:nvSpPr>
        <p:spPr>
          <a:xfrm>
            <a:off x="6095995" y="4255511"/>
            <a:ext cx="5249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ko-KR" altLang="en-US" sz="1600" dirty="0" err="1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플랫슬리퍼</a:t>
            </a:r>
            <a:r>
              <a:rPr lang="ko-KR" altLang="en-US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서울 중구 필동</a:t>
            </a:r>
            <a:r>
              <a:rPr lang="en-US" altLang="ko-KR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</a:t>
            </a:r>
            <a:r>
              <a:rPr lang="en-US" altLang="ko-KR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C572"/>
              </a:solidFill>
              <a:effectLst/>
              <a:uLnTx/>
              <a:uFillTx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3CCD35-BE52-41A4-9D39-2229827DE0A9}"/>
              </a:ext>
            </a:extLst>
          </p:cNvPr>
          <p:cNvSpPr txBox="1"/>
          <p:nvPr/>
        </p:nvSpPr>
        <p:spPr>
          <a:xfrm>
            <a:off x="6159676" y="3631960"/>
            <a:ext cx="512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픽업 서비스라 마감 시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배달 준비 과정이 필요 없어 좋음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b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ko-KR" altLang="en-US" sz="16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노쇼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문제가 없다면 활용도가 좋다고 생각해요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altLang="en-US" sz="16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6066E2-FD5D-4394-A5DB-30D4A12408B0}"/>
              </a:ext>
            </a:extLst>
          </p:cNvPr>
          <p:cNvSpPr/>
          <p:nvPr/>
        </p:nvSpPr>
        <p:spPr>
          <a:xfrm>
            <a:off x="6096000" y="4943524"/>
            <a:ext cx="5249959" cy="1372609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34A473-5989-495C-8804-0ECBDAADA22A}"/>
              </a:ext>
            </a:extLst>
          </p:cNvPr>
          <p:cNvSpPr txBox="1"/>
          <p:nvPr/>
        </p:nvSpPr>
        <p:spPr>
          <a:xfrm>
            <a:off x="6095995" y="5905482"/>
            <a:ext cx="5249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err="1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수잔나의</a:t>
            </a:r>
            <a:r>
              <a:rPr lang="ko-KR" altLang="en-US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앞치마 </a:t>
            </a:r>
            <a:r>
              <a:rPr lang="en-US" altLang="ko-KR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서울 중구 퇴계로</a:t>
            </a:r>
            <a:r>
              <a:rPr lang="en-US" altLang="ko-KR" sz="1600" dirty="0">
                <a:solidFill>
                  <a:srgbClr val="00C57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18F1D8-C936-4585-B34A-D0982BC8BBCC}"/>
              </a:ext>
            </a:extLst>
          </p:cNvPr>
          <p:cNvSpPr txBox="1"/>
          <p:nvPr/>
        </p:nvSpPr>
        <p:spPr>
          <a:xfrm>
            <a:off x="6159676" y="5150842"/>
            <a:ext cx="512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굳이 필요하지 않다고 생각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오히려 재고 없음을 손님들에게 </a:t>
            </a:r>
            <a:b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보여주는 것이 효과적인 마케팅 요소라 생각해요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altLang="en-US" sz="16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7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97E8A86-5DB3-4FFF-B590-B6B49A203675}"/>
              </a:ext>
            </a:extLst>
          </p:cNvPr>
          <p:cNvSpPr/>
          <p:nvPr/>
        </p:nvSpPr>
        <p:spPr>
          <a:xfrm>
            <a:off x="343560" y="2253747"/>
            <a:ext cx="5036038" cy="955432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B721DA-ED66-4BD2-98D9-9FEACA28A8B2}"/>
              </a:ext>
            </a:extLst>
          </p:cNvPr>
          <p:cNvSpPr txBox="1"/>
          <p:nvPr/>
        </p:nvSpPr>
        <p:spPr>
          <a:xfrm>
            <a:off x="428268" y="2438545"/>
            <a:ext cx="49618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로스식품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자체가 유통기한 임박 식품들이라 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노쇼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문제를 적극적으로 해결할 방안 고려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9EA25B-848E-483E-BB32-25F22614A59E}"/>
              </a:ext>
            </a:extLst>
          </p:cNvPr>
          <p:cNvSpPr txBox="1"/>
          <p:nvPr/>
        </p:nvSpPr>
        <p:spPr>
          <a:xfrm>
            <a:off x="343560" y="1767608"/>
            <a:ext cx="5046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피드백 정리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pic>
        <p:nvPicPr>
          <p:cNvPr id="23" name="그림 22" descr="텍스트, 건물, 의류, 창문이(가) 표시된 사진&#10;&#10;자동 생성된 설명">
            <a:extLst>
              <a:ext uri="{FF2B5EF4-FFF2-40B4-BE49-F238E27FC236}">
                <a16:creationId xmlns:a16="http://schemas.microsoft.com/office/drawing/2014/main" id="{495B4154-ABCD-46D3-A897-36C1997D1D1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370919" y="2570841"/>
            <a:ext cx="2575715" cy="1931606"/>
          </a:xfrm>
          <a:prstGeom prst="rect">
            <a:avLst/>
          </a:prstGeom>
        </p:spPr>
      </p:pic>
      <p:pic>
        <p:nvPicPr>
          <p:cNvPr id="25" name="그림 24" descr="텍스트, 건물, 액세서리, 사람이(가) 표시된 사진&#10;&#10;자동 생성된 설명">
            <a:extLst>
              <a:ext uri="{FF2B5EF4-FFF2-40B4-BE49-F238E27FC236}">
                <a16:creationId xmlns:a16="http://schemas.microsoft.com/office/drawing/2014/main" id="{473A3A6A-5D6E-4834-8CF8-036F5AE9251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7482760" y="2570838"/>
            <a:ext cx="2575711" cy="193161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2A9456-29C7-4ACE-BF14-1872B543784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6652" y="2248782"/>
            <a:ext cx="1931788" cy="25757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D0BDBB6-BBDA-4C3E-82D5-7EDF7DDCBB09}"/>
              </a:ext>
            </a:extLst>
          </p:cNvPr>
          <p:cNvSpPr txBox="1"/>
          <p:nvPr/>
        </p:nvSpPr>
        <p:spPr>
          <a:xfrm>
            <a:off x="5692973" y="5221129"/>
            <a:ext cx="1931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비비엘</a:t>
            </a:r>
            <a:r>
              <a:rPr lang="ko-KR" altLang="en-US" sz="1600" dirty="0" err="1"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베이글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55555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4184E0A-F347-4AD9-A654-68D93BF176E2}"/>
              </a:ext>
            </a:extLst>
          </p:cNvPr>
          <p:cNvSpPr/>
          <p:nvPr/>
        </p:nvSpPr>
        <p:spPr>
          <a:xfrm>
            <a:off x="341114" y="3428999"/>
            <a:ext cx="5036038" cy="955432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CF1A15-C57B-4FA2-AD44-493F08C46DBA}"/>
              </a:ext>
            </a:extLst>
          </p:cNvPr>
          <p:cNvSpPr txBox="1"/>
          <p:nvPr/>
        </p:nvSpPr>
        <p:spPr>
          <a:xfrm>
            <a:off x="428268" y="3600174"/>
            <a:ext cx="49618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서비스에 입점 가게를 소상공인에만 초점을 맞추기 보다는 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지역 상권 및 가게 규모 고려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5D0494-3737-41A7-8097-652E6968EB6C}"/>
              </a:ext>
            </a:extLst>
          </p:cNvPr>
          <p:cNvSpPr/>
          <p:nvPr/>
        </p:nvSpPr>
        <p:spPr>
          <a:xfrm>
            <a:off x="343560" y="4604251"/>
            <a:ext cx="5036038" cy="955432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9785E0-114F-4CF7-9337-B1E6D88E042A}"/>
              </a:ext>
            </a:extLst>
          </p:cNvPr>
          <p:cNvSpPr txBox="1"/>
          <p:nvPr/>
        </p:nvSpPr>
        <p:spPr>
          <a:xfrm>
            <a:off x="428268" y="4778169"/>
            <a:ext cx="49618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떨이가 생기는 가게 자체가 부정적 이미지 형성 가능성 있음 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→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브랜딩 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로스식품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워딩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고려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FC60DA-EA49-44F5-994B-E5ADCAF3D094}"/>
              </a:ext>
            </a:extLst>
          </p:cNvPr>
          <p:cNvSpPr txBox="1"/>
          <p:nvPr/>
        </p:nvSpPr>
        <p:spPr>
          <a:xfrm>
            <a:off x="346507" y="257739"/>
            <a:ext cx="11845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00C572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현장 피드백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C572"/>
              </a:solidFill>
              <a:effectLst/>
              <a:uLnTx/>
              <a:uFillTx/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42B5FC-D216-4FEB-B282-E9CBBD75306A}"/>
              </a:ext>
            </a:extLst>
          </p:cNvPr>
          <p:cNvSpPr txBox="1"/>
          <p:nvPr/>
        </p:nvSpPr>
        <p:spPr>
          <a:xfrm>
            <a:off x="346509" y="756601"/>
            <a:ext cx="1184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소상공인 인터뷰 진행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11FFC1-5ACE-4719-B663-0F5A13CE4BBB}"/>
              </a:ext>
            </a:extLst>
          </p:cNvPr>
          <p:cNvSpPr txBox="1"/>
          <p:nvPr/>
        </p:nvSpPr>
        <p:spPr>
          <a:xfrm>
            <a:off x="7804810" y="5221129"/>
            <a:ext cx="1931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플랫슬리퍼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55555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4970B6-66A1-4527-82DD-61198A0B26D6}"/>
              </a:ext>
            </a:extLst>
          </p:cNvPr>
          <p:cNvSpPr txBox="1"/>
          <p:nvPr/>
        </p:nvSpPr>
        <p:spPr>
          <a:xfrm>
            <a:off x="9916647" y="5221129"/>
            <a:ext cx="1931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수잔나의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앞치마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A15EAF-6F1E-428D-BF6A-A71CC827FC21}"/>
              </a:ext>
            </a:extLst>
          </p:cNvPr>
          <p:cNvSpPr txBox="1"/>
          <p:nvPr/>
        </p:nvSpPr>
        <p:spPr>
          <a:xfrm>
            <a:off x="5692973" y="1767608"/>
            <a:ext cx="5046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인터뷰를 진행한 상점</a:t>
            </a:r>
          </a:p>
        </p:txBody>
      </p:sp>
    </p:spTree>
    <p:extLst>
      <p:ext uri="{BB962C8B-B14F-4D97-AF65-F5344CB8AC3E}">
        <p14:creationId xmlns:p14="http://schemas.microsoft.com/office/powerpoint/2010/main" val="777536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79DDECA-2E9B-4B0F-A55B-E35936256008}"/>
              </a:ext>
            </a:extLst>
          </p:cNvPr>
          <p:cNvSpPr txBox="1"/>
          <p:nvPr/>
        </p:nvSpPr>
        <p:spPr>
          <a:xfrm>
            <a:off x="351877" y="6097530"/>
            <a:ext cx="11141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555555">
                    <a:alpha val="0"/>
                  </a:srgbClr>
                </a:solidFill>
              </a:ln>
              <a:solidFill>
                <a:srgbClr val="FCFCFC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D12C8-EB8A-46F3-A736-68CF3BF5152A}"/>
              </a:ext>
            </a:extLst>
          </p:cNvPr>
          <p:cNvSpPr txBox="1"/>
          <p:nvPr/>
        </p:nvSpPr>
        <p:spPr>
          <a:xfrm>
            <a:off x="175939" y="2598160"/>
            <a:ext cx="11840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경청해 주셔서 감사합니다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!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로스식품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판매 서비스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C572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소소하게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였습니다</a:t>
            </a:r>
            <a:r>
              <a:rPr lang="en-US" altLang="ko-KR" sz="32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  <a:sym typeface="Wingdings" panose="05000000000000000000" pitchFamily="2" charset="2"/>
              </a:rPr>
              <a:t>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E44C9-3FB3-4C5F-BFC3-894811125A7B}"/>
              </a:ext>
            </a:extLst>
          </p:cNvPr>
          <p:cNvSpPr txBox="1"/>
          <p:nvPr/>
        </p:nvSpPr>
        <p:spPr>
          <a:xfrm>
            <a:off x="351876" y="5589698"/>
            <a:ext cx="11141275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[2024-02]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오픈소스 소프트웨어 프로젝트 </a:t>
            </a:r>
            <a:r>
              <a:rPr lang="ko-KR" altLang="en-US" sz="140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최종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발표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srgbClr val="555555">
                    <a:alpha val="0"/>
                  </a:srgbClr>
                </a:solidFill>
              </a:ln>
              <a:solidFill>
                <a:srgbClr val="FCFCFC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solidFill>
                  <a:srgbClr val="555555">
                    <a:alpha val="0"/>
                  </a:srgbClr>
                </a:solidFill>
              </a:ln>
              <a:solidFill>
                <a:srgbClr val="FCFCFC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Team_4PARKja	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박채현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	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박소희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	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박지현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	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박준하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555555">
                    <a:alpha val="0"/>
                  </a:srgbClr>
                </a:solidFill>
              </a:ln>
              <a:solidFill>
                <a:srgbClr val="FCFCFC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74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80D3689-D017-48A5-B928-CACC5D5D7A6A}"/>
              </a:ext>
            </a:extLst>
          </p:cNvPr>
          <p:cNvSpPr txBox="1"/>
          <p:nvPr/>
        </p:nvSpPr>
        <p:spPr>
          <a:xfrm>
            <a:off x="1" y="265955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Q&amp;A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DDECA-2E9B-4B0F-A55B-E35936256008}"/>
              </a:ext>
            </a:extLst>
          </p:cNvPr>
          <p:cNvSpPr txBox="1"/>
          <p:nvPr/>
        </p:nvSpPr>
        <p:spPr>
          <a:xfrm>
            <a:off x="351877" y="6097530"/>
            <a:ext cx="11141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555555">
                    <a:alpha val="0"/>
                  </a:srgbClr>
                </a:solidFill>
              </a:ln>
              <a:solidFill>
                <a:srgbClr val="FCFCFC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C0E71-5EF4-44EF-B29C-BF7EB023038D}"/>
              </a:ext>
            </a:extLst>
          </p:cNvPr>
          <p:cNvSpPr txBox="1"/>
          <p:nvPr/>
        </p:nvSpPr>
        <p:spPr>
          <a:xfrm>
            <a:off x="351876" y="5589698"/>
            <a:ext cx="11141275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[2024-02]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오픈소스 소프트웨어 프로젝트 </a:t>
            </a:r>
            <a:r>
              <a:rPr lang="ko-KR" altLang="en-US" sz="140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최종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발표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srgbClr val="555555">
                    <a:alpha val="0"/>
                  </a:srgbClr>
                </a:solidFill>
              </a:ln>
              <a:solidFill>
                <a:srgbClr val="FCFCFC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solidFill>
                  <a:srgbClr val="555555">
                    <a:alpha val="0"/>
                  </a:srgbClr>
                </a:solidFill>
              </a:ln>
              <a:solidFill>
                <a:srgbClr val="FCFCFC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Team_4PARKja	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박채현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	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박소희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	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박지현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	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박준하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555555">
                    <a:alpha val="0"/>
                  </a:srgbClr>
                </a:solidFill>
              </a:ln>
              <a:solidFill>
                <a:srgbClr val="FCFCFC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04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6E512D-EE3B-4004-BB18-C912825C3AEC}"/>
              </a:ext>
            </a:extLst>
          </p:cNvPr>
          <p:cNvSpPr txBox="1"/>
          <p:nvPr/>
        </p:nvSpPr>
        <p:spPr>
          <a:xfrm>
            <a:off x="16119" y="1041891"/>
            <a:ext cx="12175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572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프로젝트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1747F4-3FF0-4B14-900C-CC13439C07CC}"/>
              </a:ext>
            </a:extLst>
          </p:cNvPr>
          <p:cNvSpPr txBox="1"/>
          <p:nvPr/>
        </p:nvSpPr>
        <p:spPr>
          <a:xfrm>
            <a:off x="0" y="1442001"/>
            <a:ext cx="1217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버려지고 있는 멀쩡한 음식들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음식물 폐기물을 덜 발생시킬 수 있는 솔루션 제공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891059E-3E54-4F58-9C55-5DB14B0B8E52}"/>
              </a:ext>
            </a:extLst>
          </p:cNvPr>
          <p:cNvSpPr/>
          <p:nvPr/>
        </p:nvSpPr>
        <p:spPr>
          <a:xfrm>
            <a:off x="884611" y="3081230"/>
            <a:ext cx="3230207" cy="456569"/>
          </a:xfrm>
          <a:prstGeom prst="roundRect">
            <a:avLst>
              <a:gd name="adj" fmla="val 0"/>
            </a:avLst>
          </a:prstGeom>
          <a:solidFill>
            <a:srgbClr val="00C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Problem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5EDC8FF-B7C8-485F-BF7A-AD973F3F8A54}"/>
              </a:ext>
            </a:extLst>
          </p:cNvPr>
          <p:cNvSpPr/>
          <p:nvPr/>
        </p:nvSpPr>
        <p:spPr>
          <a:xfrm>
            <a:off x="884611" y="3728198"/>
            <a:ext cx="3230210" cy="1687801"/>
          </a:xfrm>
          <a:prstGeom prst="roundRect">
            <a:avLst>
              <a:gd name="adj" fmla="val 0"/>
            </a:avLst>
          </a:prstGeom>
          <a:solidFill>
            <a:srgbClr val="2F2F32"/>
          </a:solidFill>
          <a:ln>
            <a:noFill/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482221D-C97D-4CA4-B6CE-F45AC00396EB}"/>
              </a:ext>
            </a:extLst>
          </p:cNvPr>
          <p:cNvGrpSpPr/>
          <p:nvPr/>
        </p:nvGrpSpPr>
        <p:grpSpPr>
          <a:xfrm>
            <a:off x="1013399" y="4070723"/>
            <a:ext cx="2972629" cy="785744"/>
            <a:chOff x="1345790" y="3948864"/>
            <a:chExt cx="2972629" cy="7857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2D8D18-4DFB-4A41-A9DD-6027DC8928B0}"/>
                </a:ext>
              </a:extLst>
            </p:cNvPr>
            <p:cNvSpPr txBox="1"/>
            <p:nvPr/>
          </p:nvSpPr>
          <p:spPr>
            <a:xfrm>
              <a:off x="1345790" y="4396054"/>
              <a:ext cx="29726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FCFCFC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상점에서 팔다 남은 식품은 </a:t>
              </a:r>
              <a:r>
                <a:rPr kumimoji="0" lang="ko-KR" altLang="en-US" sz="1600" b="0" i="0" u="none" strike="noStrike" kern="1200" cap="none" spc="0" normalizeH="0" baseline="0" noProof="0" dirty="0" err="1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버려짐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377ED7-06AB-4140-AD3D-E504C336FB3B}"/>
                </a:ext>
              </a:extLst>
            </p:cNvPr>
            <p:cNvSpPr txBox="1"/>
            <p:nvPr/>
          </p:nvSpPr>
          <p:spPr>
            <a:xfrm>
              <a:off x="1345790" y="3948864"/>
              <a:ext cx="29726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FCFCFC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식품 로스 문제</a:t>
              </a:r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00A3F42-37B5-45BE-A9B4-11C128AA6212}"/>
              </a:ext>
            </a:extLst>
          </p:cNvPr>
          <p:cNvSpPr/>
          <p:nvPr/>
        </p:nvSpPr>
        <p:spPr>
          <a:xfrm>
            <a:off x="4472833" y="3728197"/>
            <a:ext cx="3230210" cy="1687802"/>
          </a:xfrm>
          <a:prstGeom prst="roundRect">
            <a:avLst>
              <a:gd name="adj" fmla="val 0"/>
            </a:avLst>
          </a:prstGeom>
          <a:solidFill>
            <a:srgbClr val="2F2F32"/>
          </a:solidFill>
          <a:ln>
            <a:noFill/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6D8262F-1A97-41EE-A708-9DC7DB2E7861}"/>
              </a:ext>
            </a:extLst>
          </p:cNvPr>
          <p:cNvGrpSpPr/>
          <p:nvPr/>
        </p:nvGrpSpPr>
        <p:grpSpPr>
          <a:xfrm>
            <a:off x="4601623" y="4070723"/>
            <a:ext cx="2972629" cy="1027276"/>
            <a:chOff x="4577879" y="3948863"/>
            <a:chExt cx="2972629" cy="102727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B64539-B0FD-445C-A35A-23E640699052}"/>
                </a:ext>
              </a:extLst>
            </p:cNvPr>
            <p:cNvSpPr txBox="1"/>
            <p:nvPr/>
          </p:nvSpPr>
          <p:spPr>
            <a:xfrm>
              <a:off x="4577879" y="4391364"/>
              <a:ext cx="2972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FCFCFC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defRPr>
              </a:lvl1pPr>
            </a:lstStyle>
            <a:p>
              <a:pPr marL="285750" marR="0" lvl="0" indent="-28575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유통기한 임박 식품 대상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  <a:p>
              <a:pPr marL="285750" marR="0" lvl="0" indent="-28575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동네 단위 서비스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0E2EDE-6AC5-40A4-816F-3173B79C8FBA}"/>
                </a:ext>
              </a:extLst>
            </p:cNvPr>
            <p:cNvSpPr txBox="1"/>
            <p:nvPr/>
          </p:nvSpPr>
          <p:spPr>
            <a:xfrm>
              <a:off x="4577879" y="3948863"/>
              <a:ext cx="2972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FCFCFC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동네 가게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·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소비자 매칭 서비스</a:t>
              </a: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D397CBF-7767-4C46-AA6E-73D10F484664}"/>
              </a:ext>
            </a:extLst>
          </p:cNvPr>
          <p:cNvSpPr/>
          <p:nvPr/>
        </p:nvSpPr>
        <p:spPr>
          <a:xfrm>
            <a:off x="8061059" y="3728197"/>
            <a:ext cx="3230210" cy="1687802"/>
          </a:xfrm>
          <a:prstGeom prst="roundRect">
            <a:avLst>
              <a:gd name="adj" fmla="val 0"/>
            </a:avLst>
          </a:prstGeom>
          <a:solidFill>
            <a:srgbClr val="2F2F32"/>
          </a:solidFill>
          <a:ln>
            <a:noFill/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0CE6EE0-0F80-4952-9621-9033DDB15ADF}"/>
              </a:ext>
            </a:extLst>
          </p:cNvPr>
          <p:cNvGrpSpPr/>
          <p:nvPr/>
        </p:nvGrpSpPr>
        <p:grpSpPr>
          <a:xfrm>
            <a:off x="8189847" y="4070723"/>
            <a:ext cx="2972629" cy="1027276"/>
            <a:chOff x="7809963" y="3948863"/>
            <a:chExt cx="2972635" cy="102727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5852D7-C062-41E6-ABE6-80704CA51B59}"/>
                </a:ext>
              </a:extLst>
            </p:cNvPr>
            <p:cNvSpPr txBox="1"/>
            <p:nvPr/>
          </p:nvSpPr>
          <p:spPr>
            <a:xfrm>
              <a:off x="7809968" y="3948863"/>
              <a:ext cx="2972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FCFCFC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사회적 가치 창출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5934E2-D0B7-47E6-ACED-E481DDF43B5C}"/>
                </a:ext>
              </a:extLst>
            </p:cNvPr>
            <p:cNvSpPr txBox="1"/>
            <p:nvPr/>
          </p:nvSpPr>
          <p:spPr>
            <a:xfrm>
              <a:off x="7809963" y="4391364"/>
              <a:ext cx="2972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FCFCFC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defRPr>
              </a:lvl1pPr>
            </a:lstStyle>
            <a:p>
              <a:pPr marL="285750" marR="0" lvl="0" indent="-28575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지역 상권의 활력소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  <a:p>
              <a:pPr marL="285750" marR="0" lvl="0" indent="-28575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음식물 폐기물 양 감소</a:t>
              </a:r>
            </a:p>
          </p:txBody>
        </p: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83639FD-011F-40C7-BFCE-FBED775A2F52}"/>
              </a:ext>
            </a:extLst>
          </p:cNvPr>
          <p:cNvSpPr/>
          <p:nvPr/>
        </p:nvSpPr>
        <p:spPr>
          <a:xfrm>
            <a:off x="4472836" y="3081229"/>
            <a:ext cx="3230207" cy="456569"/>
          </a:xfrm>
          <a:prstGeom prst="roundRect">
            <a:avLst>
              <a:gd name="adj" fmla="val 0"/>
            </a:avLst>
          </a:prstGeom>
          <a:solidFill>
            <a:srgbClr val="00C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Solution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4CA75D9-5078-4CEC-AD17-CAEC0356B99D}"/>
              </a:ext>
            </a:extLst>
          </p:cNvPr>
          <p:cNvSpPr/>
          <p:nvPr/>
        </p:nvSpPr>
        <p:spPr>
          <a:xfrm>
            <a:off x="8061059" y="3081229"/>
            <a:ext cx="3230207" cy="456569"/>
          </a:xfrm>
          <a:prstGeom prst="roundRect">
            <a:avLst>
              <a:gd name="adj" fmla="val 0"/>
            </a:avLst>
          </a:prstGeom>
          <a:solidFill>
            <a:srgbClr val="00C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Effects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29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6E512D-EE3B-4004-BB18-C912825C3AEC}"/>
              </a:ext>
            </a:extLst>
          </p:cNvPr>
          <p:cNvSpPr txBox="1"/>
          <p:nvPr/>
        </p:nvSpPr>
        <p:spPr>
          <a:xfrm>
            <a:off x="0" y="1041891"/>
            <a:ext cx="12175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572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프로젝트 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1747F4-3FF0-4B14-900C-CC13439C07CC}"/>
              </a:ext>
            </a:extLst>
          </p:cNvPr>
          <p:cNvSpPr txBox="1"/>
          <p:nvPr/>
        </p:nvSpPr>
        <p:spPr>
          <a:xfrm>
            <a:off x="0" y="1442001"/>
            <a:ext cx="1217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남은 식품을 저렴한 가격으로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예약하고 찾아가는 동네 기반 서비스 개발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009702F-3C97-4E88-AE44-1B8F3A564391}"/>
              </a:ext>
            </a:extLst>
          </p:cNvPr>
          <p:cNvSpPr/>
          <p:nvPr/>
        </p:nvSpPr>
        <p:spPr>
          <a:xfrm>
            <a:off x="1226522" y="3077856"/>
            <a:ext cx="4746994" cy="10871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C572"/>
            </a:solidFill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53EFE1-AE78-4799-A721-F532EFA0D6D7}"/>
              </a:ext>
            </a:extLst>
          </p:cNvPr>
          <p:cNvSpPr txBox="1"/>
          <p:nvPr/>
        </p:nvSpPr>
        <p:spPr>
          <a:xfrm>
            <a:off x="1495102" y="3572842"/>
            <a:ext cx="3435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카테고리별 동네 가게 검색하기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EB9F3C-27A8-4836-9898-45EC2DCEDF7E}"/>
              </a:ext>
            </a:extLst>
          </p:cNvPr>
          <p:cNvSpPr txBox="1"/>
          <p:nvPr/>
        </p:nvSpPr>
        <p:spPr>
          <a:xfrm>
            <a:off x="1496865" y="3231135"/>
            <a:ext cx="34358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00C572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핵심기능 ①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AF399E5-F0AE-4285-A63D-97E855FC3B97}"/>
              </a:ext>
            </a:extLst>
          </p:cNvPr>
          <p:cNvSpPr/>
          <p:nvPr/>
        </p:nvSpPr>
        <p:spPr>
          <a:xfrm>
            <a:off x="6205505" y="3077856"/>
            <a:ext cx="4746994" cy="10871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C572"/>
            </a:solidFill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D052435-E75D-406F-A1E9-6490B6C5190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9599" y="3260747"/>
            <a:ext cx="652752" cy="65275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7B9EF8-AFE1-4CBC-A5E3-D3B746D8E8CD}"/>
              </a:ext>
            </a:extLst>
          </p:cNvPr>
          <p:cNvSpPr txBox="1"/>
          <p:nvPr/>
        </p:nvSpPr>
        <p:spPr>
          <a:xfrm>
            <a:off x="6475847" y="3563818"/>
            <a:ext cx="3435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지도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내 위치로 동네 가게 탐색하기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9D40AF-6A2F-4C1F-B62D-00059EB8D6ED}"/>
              </a:ext>
            </a:extLst>
          </p:cNvPr>
          <p:cNvSpPr txBox="1"/>
          <p:nvPr/>
        </p:nvSpPr>
        <p:spPr>
          <a:xfrm>
            <a:off x="6475848" y="3231135"/>
            <a:ext cx="34358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00C572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핵심기능 ②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776F7D7-191F-495B-8F9D-D837389F994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2325" y="3316327"/>
            <a:ext cx="610229" cy="610229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DD9BEE-6470-4E11-8362-7F7826761994}"/>
              </a:ext>
            </a:extLst>
          </p:cNvPr>
          <p:cNvSpPr/>
          <p:nvPr/>
        </p:nvSpPr>
        <p:spPr>
          <a:xfrm>
            <a:off x="1226522" y="4404184"/>
            <a:ext cx="4746994" cy="10871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C572"/>
            </a:solidFill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7006BA-51AB-41A6-B91B-758DAC765DB4}"/>
              </a:ext>
            </a:extLst>
          </p:cNvPr>
          <p:cNvSpPr txBox="1"/>
          <p:nvPr/>
        </p:nvSpPr>
        <p:spPr>
          <a:xfrm>
            <a:off x="1496864" y="4889698"/>
            <a:ext cx="3435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게시물 작성 및 예약하기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349A56-EBF1-4BFF-BDD4-C775805736AE}"/>
              </a:ext>
            </a:extLst>
          </p:cNvPr>
          <p:cNvSpPr txBox="1"/>
          <p:nvPr/>
        </p:nvSpPr>
        <p:spPr>
          <a:xfrm>
            <a:off x="1496865" y="4557463"/>
            <a:ext cx="34358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00C572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핵심기능 ③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34C0AC5-0C99-435F-B9B4-C29B14C74708}"/>
              </a:ext>
            </a:extLst>
          </p:cNvPr>
          <p:cNvSpPr/>
          <p:nvPr/>
        </p:nvSpPr>
        <p:spPr>
          <a:xfrm>
            <a:off x="6205505" y="4404184"/>
            <a:ext cx="4746994" cy="10871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C572"/>
            </a:solidFill>
          </a:ln>
          <a:effectLst>
            <a:outerShdw blurRad="381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9B61D6-DE4A-40B3-A6A7-C3D8D8FF5D37}"/>
              </a:ext>
            </a:extLst>
          </p:cNvPr>
          <p:cNvSpPr txBox="1"/>
          <p:nvPr/>
        </p:nvSpPr>
        <p:spPr>
          <a:xfrm>
            <a:off x="6475847" y="4889698"/>
            <a:ext cx="3435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관심 가게 모아 보기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8FD287-B6D4-4EAC-96A1-156B494E837C}"/>
              </a:ext>
            </a:extLst>
          </p:cNvPr>
          <p:cNvSpPr txBox="1"/>
          <p:nvPr/>
        </p:nvSpPr>
        <p:spPr>
          <a:xfrm>
            <a:off x="6475848" y="4557463"/>
            <a:ext cx="34358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00C572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핵심기능 ④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A49B522-094E-4BEA-81C1-77D2417882F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3342" y="4638529"/>
            <a:ext cx="618482" cy="6184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8CFF2FA-FAB1-4713-BDB1-FB2483F2442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8727" y="4643184"/>
            <a:ext cx="613827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0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0865E65-6E83-495A-862C-97E5A6A55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02571"/>
              </p:ext>
            </p:extLst>
          </p:nvPr>
        </p:nvGraphicFramePr>
        <p:xfrm>
          <a:off x="346508" y="1673442"/>
          <a:ext cx="11498984" cy="491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695">
                  <a:extLst>
                    <a:ext uri="{9D8B030D-6E8A-4147-A177-3AD203B41FA5}">
                      <a16:colId xmlns:a16="http://schemas.microsoft.com/office/drawing/2014/main" val="857229783"/>
                    </a:ext>
                  </a:extLst>
                </a:gridCol>
                <a:gridCol w="1424169">
                  <a:extLst>
                    <a:ext uri="{9D8B030D-6E8A-4147-A177-3AD203B41FA5}">
                      <a16:colId xmlns:a16="http://schemas.microsoft.com/office/drawing/2014/main" val="2071271836"/>
                    </a:ext>
                  </a:extLst>
                </a:gridCol>
                <a:gridCol w="1198436">
                  <a:extLst>
                    <a:ext uri="{9D8B030D-6E8A-4147-A177-3AD203B41FA5}">
                      <a16:colId xmlns:a16="http://schemas.microsoft.com/office/drawing/2014/main" val="2020552850"/>
                    </a:ext>
                  </a:extLst>
                </a:gridCol>
                <a:gridCol w="2423121">
                  <a:extLst>
                    <a:ext uri="{9D8B030D-6E8A-4147-A177-3AD203B41FA5}">
                      <a16:colId xmlns:a16="http://schemas.microsoft.com/office/drawing/2014/main" val="679860751"/>
                    </a:ext>
                  </a:extLst>
                </a:gridCol>
                <a:gridCol w="1147855">
                  <a:extLst>
                    <a:ext uri="{9D8B030D-6E8A-4147-A177-3AD203B41FA5}">
                      <a16:colId xmlns:a16="http://schemas.microsoft.com/office/drawing/2014/main" val="673555325"/>
                    </a:ext>
                  </a:extLst>
                </a:gridCol>
                <a:gridCol w="1700483">
                  <a:extLst>
                    <a:ext uri="{9D8B030D-6E8A-4147-A177-3AD203B41FA5}">
                      <a16:colId xmlns:a16="http://schemas.microsoft.com/office/drawing/2014/main" val="416830395"/>
                    </a:ext>
                  </a:extLst>
                </a:gridCol>
                <a:gridCol w="1058225">
                  <a:extLst>
                    <a:ext uri="{9D8B030D-6E8A-4147-A177-3AD203B41FA5}">
                      <a16:colId xmlns:a16="http://schemas.microsoft.com/office/drawing/2014/main" val="3691766998"/>
                    </a:ext>
                  </a:extLst>
                </a:gridCol>
              </a:tblGrid>
              <a:tr h="12797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C572"/>
                          </a:solidFill>
                          <a:latin typeface="Pretendard Black" panose="02000A03000000020004" pitchFamily="2" charset="-127"/>
                          <a:ea typeface="Pretendard Black" panose="02000A03000000020004" pitchFamily="2" charset="-127"/>
                          <a:cs typeface="Pretendard Black" panose="02000A03000000020004" pitchFamily="2" charset="-127"/>
                        </a:rPr>
                        <a:t>소소하게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rebake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Too good To go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떠리몰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라스트오더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B</a:t>
                      </a:r>
                      <a:r>
                        <a:rPr lang="ko-KR" altLang="en-US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마트</a:t>
                      </a:r>
                      <a:endParaRPr lang="en-US" altLang="ko-KR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마감세일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96456"/>
                  </a:ext>
                </a:extLst>
              </a:tr>
              <a:tr h="519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픽업 가능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X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X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506096"/>
                  </a:ext>
                </a:extLst>
              </a:tr>
              <a:tr h="519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위치 기반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X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X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904001"/>
                  </a:ext>
                </a:extLst>
              </a:tr>
              <a:tr h="519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주문 및 예약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631584"/>
                  </a:ext>
                </a:extLst>
              </a:tr>
              <a:tr h="519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직접 촬영 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X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X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X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X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X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417571"/>
                  </a:ext>
                </a:extLst>
              </a:tr>
              <a:tr h="519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웹 접근성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X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X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X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343775"/>
                  </a:ext>
                </a:extLst>
              </a:tr>
              <a:tr h="519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관심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X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03691"/>
                  </a:ext>
                </a:extLst>
              </a:tr>
              <a:tr h="519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카테고리별 검색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</a:t>
                      </a:r>
                      <a:endParaRPr lang="ko-KR" altLang="en-US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89684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87B69FA-69B1-4EAE-BDAC-D887E2B5B897}"/>
              </a:ext>
            </a:extLst>
          </p:cNvPr>
          <p:cNvSpPr txBox="1"/>
          <p:nvPr/>
        </p:nvSpPr>
        <p:spPr>
          <a:xfrm>
            <a:off x="346508" y="271815"/>
            <a:ext cx="11845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572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선행기술 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18C1E-BDE2-4334-A2BF-2CE5C7C9B868}"/>
              </a:ext>
            </a:extLst>
          </p:cNvPr>
          <p:cNvSpPr txBox="1"/>
          <p:nvPr/>
        </p:nvSpPr>
        <p:spPr>
          <a:xfrm>
            <a:off x="346507" y="671925"/>
            <a:ext cx="1184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해외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(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rebake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, Too good To go)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및 국내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떠리몰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라스트오더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, B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마트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로스 식품 판매 서비스 분석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13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C87B69FA-69B1-4EAE-BDAC-D887E2B5B897}"/>
              </a:ext>
            </a:extLst>
          </p:cNvPr>
          <p:cNvSpPr txBox="1"/>
          <p:nvPr/>
        </p:nvSpPr>
        <p:spPr>
          <a:xfrm>
            <a:off x="346508" y="271815"/>
            <a:ext cx="11845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C572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POSITIONING MAP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C572"/>
              </a:solidFill>
              <a:effectLst/>
              <a:uLnTx/>
              <a:uFillTx/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6B0108-EFDD-416C-BFA6-EB060FEAC314}"/>
              </a:ext>
            </a:extLst>
          </p:cNvPr>
          <p:cNvSpPr/>
          <p:nvPr/>
        </p:nvSpPr>
        <p:spPr>
          <a:xfrm>
            <a:off x="346508" y="1673442"/>
            <a:ext cx="11511816" cy="4912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20B69C8D-5903-4FE2-A15D-B814FA562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0612" y="2541944"/>
            <a:ext cx="1561385" cy="31311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702E218-2888-4904-A9A4-05E9C1202EB9}"/>
              </a:ext>
            </a:extLst>
          </p:cNvPr>
          <p:cNvSpPr txBox="1"/>
          <p:nvPr/>
        </p:nvSpPr>
        <p:spPr>
          <a:xfrm>
            <a:off x="346509" y="679624"/>
            <a:ext cx="1184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지역 소상공인 친화적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+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동네 기반 서비스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49C4855-CB03-4A4A-BD6B-41221415E07A}"/>
              </a:ext>
            </a:extLst>
          </p:cNvPr>
          <p:cNvCxnSpPr>
            <a:cxnSpLocks/>
          </p:cNvCxnSpPr>
          <p:nvPr/>
        </p:nvCxnSpPr>
        <p:spPr>
          <a:xfrm>
            <a:off x="2418381" y="4072061"/>
            <a:ext cx="7330755" cy="0"/>
          </a:xfrm>
          <a:prstGeom prst="line">
            <a:avLst/>
          </a:prstGeom>
          <a:ln w="12700">
            <a:solidFill>
              <a:srgbClr val="33333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62815F9-27FC-4F68-8AD9-713C9604D953}"/>
              </a:ext>
            </a:extLst>
          </p:cNvPr>
          <p:cNvCxnSpPr>
            <a:cxnSpLocks/>
          </p:cNvCxnSpPr>
          <p:nvPr/>
        </p:nvCxnSpPr>
        <p:spPr>
          <a:xfrm>
            <a:off x="6096000" y="2328515"/>
            <a:ext cx="0" cy="3602595"/>
          </a:xfrm>
          <a:prstGeom prst="line">
            <a:avLst/>
          </a:prstGeom>
          <a:ln w="12700">
            <a:solidFill>
              <a:srgbClr val="33333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34310E-5D5B-4CAD-9856-38BB552E920E}"/>
              </a:ext>
            </a:extLst>
          </p:cNvPr>
          <p:cNvSpPr txBox="1"/>
          <p:nvPr/>
        </p:nvSpPr>
        <p:spPr>
          <a:xfrm>
            <a:off x="5492223" y="1839518"/>
            <a:ext cx="1207554" cy="344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동네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905EFE-9586-4707-AA41-1A405782D884}"/>
              </a:ext>
            </a:extLst>
          </p:cNvPr>
          <p:cNvSpPr txBox="1"/>
          <p:nvPr/>
        </p:nvSpPr>
        <p:spPr>
          <a:xfrm>
            <a:off x="5474368" y="6075575"/>
            <a:ext cx="1256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전국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3168FD0-0ACD-49D1-A50D-3D1C7115CE9F}"/>
              </a:ext>
            </a:extLst>
          </p:cNvPr>
          <p:cNvSpPr txBox="1"/>
          <p:nvPr/>
        </p:nvSpPr>
        <p:spPr>
          <a:xfrm>
            <a:off x="9856415" y="3902784"/>
            <a:ext cx="137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지역 소상공인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34B2E8-BEB1-40AC-ADE7-4BE7F64E4C71}"/>
              </a:ext>
            </a:extLst>
          </p:cNvPr>
          <p:cNvSpPr txBox="1"/>
          <p:nvPr/>
        </p:nvSpPr>
        <p:spPr>
          <a:xfrm>
            <a:off x="1500443" y="3902784"/>
            <a:ext cx="798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대기업</a:t>
            </a:r>
          </a:p>
        </p:txBody>
      </p:sp>
      <p:pic>
        <p:nvPicPr>
          <p:cNvPr id="72" name="Picture 2" descr="パンのお取り寄せ・通販サイト「rebake（リベイク）」">
            <a:extLst>
              <a:ext uri="{FF2B5EF4-FFF2-40B4-BE49-F238E27FC236}">
                <a16:creationId xmlns:a16="http://schemas.microsoft.com/office/drawing/2014/main" id="{354C302B-B1B4-4D62-BFCC-2848FD589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4533" y="5264569"/>
            <a:ext cx="2096353" cy="60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Too Good To Go Jobs and Company Culture">
            <a:extLst>
              <a:ext uri="{FF2B5EF4-FFF2-40B4-BE49-F238E27FC236}">
                <a16:creationId xmlns:a16="http://schemas.microsoft.com/office/drawing/2014/main" id="{246E792C-35D5-4589-ADF4-9E0044E82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7190" y="2864555"/>
            <a:ext cx="2079049" cy="92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떠리몰 - B급 상품, 유통기한 임박 상품 놀라운 쇼핑 - Google ...">
            <a:extLst>
              <a:ext uri="{FF2B5EF4-FFF2-40B4-BE49-F238E27FC236}">
                <a16:creationId xmlns:a16="http://schemas.microsoft.com/office/drawing/2014/main" id="{EB46895D-8652-442E-89E6-1177C3E79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3071" y="5102930"/>
            <a:ext cx="924024" cy="92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" descr="B마트">
            <a:extLst>
              <a:ext uri="{FF2B5EF4-FFF2-40B4-BE49-F238E27FC236}">
                <a16:creationId xmlns:a16="http://schemas.microsoft.com/office/drawing/2014/main" id="{37CE3932-74EE-4D9B-A030-91DC3C059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8175" y="2507119"/>
            <a:ext cx="924024" cy="92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라스트오더 사장님용 - Google Play 앱">
            <a:extLst>
              <a:ext uri="{FF2B5EF4-FFF2-40B4-BE49-F238E27FC236}">
                <a16:creationId xmlns:a16="http://schemas.microsoft.com/office/drawing/2014/main" id="{9F08E542-D483-4BFA-B332-4A8907AC1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87683" y="2498669"/>
            <a:ext cx="924024" cy="92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C28C64D7-AAE5-4A66-9608-11F691B70B56}"/>
              </a:ext>
            </a:extLst>
          </p:cNvPr>
          <p:cNvSpPr/>
          <p:nvPr/>
        </p:nvSpPr>
        <p:spPr>
          <a:xfrm>
            <a:off x="8018381" y="2411218"/>
            <a:ext cx="1892796" cy="584513"/>
          </a:xfrm>
          <a:prstGeom prst="rect">
            <a:avLst/>
          </a:prstGeom>
          <a:noFill/>
          <a:ln w="57150">
            <a:solidFill>
              <a:srgbClr val="00C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77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5F9BA4D-90F3-4435-82F8-441CE4A3FB76}"/>
              </a:ext>
            </a:extLst>
          </p:cNvPr>
          <p:cNvGrpSpPr/>
          <p:nvPr/>
        </p:nvGrpSpPr>
        <p:grpSpPr>
          <a:xfrm>
            <a:off x="439194" y="1060509"/>
            <a:ext cx="11313612" cy="5688182"/>
            <a:chOff x="307107" y="856277"/>
            <a:chExt cx="11577786" cy="5821002"/>
          </a:xfrm>
        </p:grpSpPr>
        <p:cxnSp>
          <p:nvCxnSpPr>
            <p:cNvPr id="537" name="연결선: 꺾임 536">
              <a:extLst>
                <a:ext uri="{FF2B5EF4-FFF2-40B4-BE49-F238E27FC236}">
                  <a16:creationId xmlns:a16="http://schemas.microsoft.com/office/drawing/2014/main" id="{785E22A9-E712-4CD6-A5D4-B8DB77C768B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7975" y="28682"/>
              <a:ext cx="756824" cy="3874101"/>
            </a:xfrm>
            <a:prstGeom prst="bentConnector2">
              <a:avLst/>
            </a:prstGeom>
            <a:ln w="12700">
              <a:solidFill>
                <a:srgbClr val="00C57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1FA8F25-C37D-4179-92C7-B9087EBD2BB7}"/>
                </a:ext>
              </a:extLst>
            </p:cNvPr>
            <p:cNvSpPr/>
            <p:nvPr/>
          </p:nvSpPr>
          <p:spPr>
            <a:xfrm>
              <a:off x="853209" y="4245399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CC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검색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F7B19C7-6442-4E30-B785-0CFF95B0E404}"/>
                </a:ext>
              </a:extLst>
            </p:cNvPr>
            <p:cNvSpPr/>
            <p:nvPr/>
          </p:nvSpPr>
          <p:spPr>
            <a:xfrm>
              <a:off x="307107" y="2469465"/>
              <a:ext cx="6626929" cy="4207814"/>
            </a:xfrm>
            <a:prstGeom prst="roundRect">
              <a:avLst>
                <a:gd name="adj" fmla="val 175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DE04F962-6B17-4CE1-859E-55D9CD8CD922}"/>
                </a:ext>
              </a:extLst>
            </p:cNvPr>
            <p:cNvSpPr/>
            <p:nvPr/>
          </p:nvSpPr>
          <p:spPr>
            <a:xfrm>
              <a:off x="393377" y="1553959"/>
              <a:ext cx="988163" cy="367885"/>
            </a:xfrm>
            <a:prstGeom prst="roundRect">
              <a:avLst/>
            </a:prstGeom>
            <a:solidFill>
              <a:srgbClr val="00C572"/>
            </a:solidFill>
            <a:ln>
              <a:solidFill>
                <a:srgbClr val="0CC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FCFCFC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로그인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90B78A8-E24A-43ED-BD8E-5A3446040C46}"/>
                </a:ext>
              </a:extLst>
            </p:cNvPr>
            <p:cNvSpPr/>
            <p:nvPr/>
          </p:nvSpPr>
          <p:spPr>
            <a:xfrm>
              <a:off x="1474187" y="4529676"/>
              <a:ext cx="988163" cy="3678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게시물 상세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88A626B-612E-4A08-89C1-D71911885790}"/>
                </a:ext>
              </a:extLst>
            </p:cNvPr>
            <p:cNvSpPr/>
            <p:nvPr/>
          </p:nvSpPr>
          <p:spPr>
            <a:xfrm>
              <a:off x="1582448" y="1553818"/>
              <a:ext cx="988163" cy="367885"/>
            </a:xfrm>
            <a:prstGeom prst="roundRect">
              <a:avLst/>
            </a:prstGeom>
            <a:solidFill>
              <a:srgbClr val="00C572"/>
            </a:solidFill>
            <a:ln>
              <a:solidFill>
                <a:srgbClr val="0CC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FCFCFC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회원가입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2851F35-31B9-4DD0-918F-118D3BE3020F}"/>
                </a:ext>
              </a:extLst>
            </p:cNvPr>
            <p:cNvSpPr/>
            <p:nvPr/>
          </p:nvSpPr>
          <p:spPr>
            <a:xfrm>
              <a:off x="395256" y="3215760"/>
              <a:ext cx="988163" cy="367885"/>
            </a:xfrm>
            <a:prstGeom prst="roundRect">
              <a:avLst/>
            </a:prstGeom>
            <a:solidFill>
              <a:srgbClr val="00C572"/>
            </a:solidFill>
            <a:ln>
              <a:solidFill>
                <a:srgbClr val="0CC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FCFCFC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홈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DBF56F2-EE9B-4471-939A-4FB454A3C731}"/>
                </a:ext>
              </a:extLst>
            </p:cNvPr>
            <p:cNvSpPr/>
            <p:nvPr/>
          </p:nvSpPr>
          <p:spPr>
            <a:xfrm>
              <a:off x="2563683" y="3226366"/>
              <a:ext cx="988163" cy="367885"/>
            </a:xfrm>
            <a:prstGeom prst="roundRect">
              <a:avLst/>
            </a:prstGeom>
            <a:solidFill>
              <a:srgbClr val="00C572"/>
            </a:solidFill>
            <a:ln>
              <a:solidFill>
                <a:srgbClr val="0CC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FCFCFC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지도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51B6361-2A0C-4AB1-8B1D-14D46E9EC514}"/>
                </a:ext>
              </a:extLst>
            </p:cNvPr>
            <p:cNvSpPr/>
            <p:nvPr/>
          </p:nvSpPr>
          <p:spPr>
            <a:xfrm>
              <a:off x="4759014" y="3225879"/>
              <a:ext cx="988163" cy="367885"/>
            </a:xfrm>
            <a:prstGeom prst="roundRect">
              <a:avLst/>
            </a:prstGeom>
            <a:solidFill>
              <a:srgbClr val="00C572"/>
            </a:solidFill>
            <a:ln>
              <a:solidFill>
                <a:srgbClr val="0CC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FCFCFC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나의 정보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7ED1A95-54AB-46E5-AAC6-62889921592F}"/>
                </a:ext>
              </a:extLst>
            </p:cNvPr>
            <p:cNvSpPr/>
            <p:nvPr/>
          </p:nvSpPr>
          <p:spPr>
            <a:xfrm>
              <a:off x="1474187" y="4951590"/>
              <a:ext cx="988163" cy="3678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예약하기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716E258-B79E-4B59-A567-B0D421549633}"/>
                </a:ext>
              </a:extLst>
            </p:cNvPr>
            <p:cNvSpPr/>
            <p:nvPr/>
          </p:nvSpPr>
          <p:spPr>
            <a:xfrm>
              <a:off x="1474187" y="5374435"/>
              <a:ext cx="988163" cy="3678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관심가게 등록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B9A6F19-A86B-4B2A-9B08-039E1B795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203" y="3585650"/>
              <a:ext cx="11135" cy="1315480"/>
            </a:xfrm>
            <a:prstGeom prst="line">
              <a:avLst/>
            </a:prstGeom>
            <a:ln w="12700">
              <a:solidFill>
                <a:srgbClr val="00C57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순서도: 판단 226">
              <a:extLst>
                <a:ext uri="{FF2B5EF4-FFF2-40B4-BE49-F238E27FC236}">
                  <a16:creationId xmlns:a16="http://schemas.microsoft.com/office/drawing/2014/main" id="{107F766C-9BDD-452F-AF8C-67FF0249B3DD}"/>
                </a:ext>
              </a:extLst>
            </p:cNvPr>
            <p:cNvSpPr/>
            <p:nvPr/>
          </p:nvSpPr>
          <p:spPr>
            <a:xfrm>
              <a:off x="395256" y="856277"/>
              <a:ext cx="988163" cy="367883"/>
            </a:xfrm>
            <a:prstGeom prst="flowChartDecision">
              <a:avLst/>
            </a:prstGeom>
            <a:solidFill>
              <a:srgbClr val="555555"/>
            </a:solidFill>
            <a:ln w="63500">
              <a:solidFill>
                <a:srgbClr val="5555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회원 </a:t>
              </a:r>
              <a:br>
                <a:rPr kumimoji="0" lang="en-US" altLang="ko-KR" sz="8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</a:br>
              <a:r>
                <a:rPr kumimoji="0" lang="ko-KR" altLang="en-US" sz="8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여부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EC991E6-4A63-4149-A013-D086FDF32C94}"/>
                </a:ext>
              </a:extLst>
            </p:cNvPr>
            <p:cNvSpPr/>
            <p:nvPr/>
          </p:nvSpPr>
          <p:spPr>
            <a:xfrm>
              <a:off x="384121" y="4531240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0C5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게시물 목록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56DEDC8-3B9A-478C-920C-9699775DE2D3}"/>
                </a:ext>
              </a:extLst>
            </p:cNvPr>
            <p:cNvSpPr/>
            <p:nvPr/>
          </p:nvSpPr>
          <p:spPr>
            <a:xfrm>
              <a:off x="384881" y="4096292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0C5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카테고리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AEDDDA8-B296-4A94-ABFB-E1B09AA6E771}"/>
                </a:ext>
              </a:extLst>
            </p:cNvPr>
            <p:cNvSpPr/>
            <p:nvPr/>
          </p:nvSpPr>
          <p:spPr>
            <a:xfrm>
              <a:off x="5856874" y="5368011"/>
              <a:ext cx="988163" cy="1016913"/>
            </a:xfrm>
            <a:prstGeom prst="roundRect">
              <a:avLst>
                <a:gd name="adj" fmla="val 7101"/>
              </a:avLst>
            </a:prstGeom>
            <a:solidFill>
              <a:schemeClr val="bg1"/>
            </a:solidFill>
            <a:ln>
              <a:solidFill>
                <a:srgbClr val="FC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로그아웃</a:t>
              </a:r>
              <a:endParaRPr kumimoji="0" lang="en-US" altLang="ko-KR" sz="8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공지사항</a:t>
              </a:r>
              <a:endParaRPr kumimoji="0" lang="en-US" altLang="ko-KR" sz="8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70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오픈소스 라이선스</a:t>
              </a:r>
              <a:br>
                <a:rPr kumimoji="0" lang="en-US" altLang="ko-KR" sz="8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</a:br>
              <a:r>
                <a:rPr kumimoji="0" lang="ko-KR" altLang="en-US" sz="8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서비스 이용약관</a:t>
              </a:r>
              <a:br>
                <a:rPr kumimoji="0" lang="en-US" altLang="ko-KR" sz="8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</a:br>
              <a:r>
                <a:rPr kumimoji="0" lang="ko-KR" altLang="en-US" sz="8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개인정보처리방침</a:t>
              </a:r>
              <a:br>
                <a:rPr kumimoji="0" lang="en-US" altLang="ko-KR" sz="8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</a:br>
              <a:r>
                <a:rPr kumimoji="0" lang="ko-KR" altLang="en-US" sz="8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문의 보내기</a:t>
              </a:r>
              <a:endParaRPr kumimoji="0" lang="en-US" altLang="ko-KR" sz="8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D65D58-007B-4E12-B33E-06D4C5477FFD}"/>
                </a:ext>
              </a:extLst>
            </p:cNvPr>
            <p:cNvSpPr/>
            <p:nvPr/>
          </p:nvSpPr>
          <p:spPr>
            <a:xfrm>
              <a:off x="8100691" y="2469465"/>
              <a:ext cx="3784202" cy="4207814"/>
            </a:xfrm>
            <a:prstGeom prst="roundRect">
              <a:avLst>
                <a:gd name="adj" fmla="val 175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1EF5CF74-3709-47D1-B911-C4083E485C30}"/>
                </a:ext>
              </a:extLst>
            </p:cNvPr>
            <p:cNvSpPr/>
            <p:nvPr/>
          </p:nvSpPr>
          <p:spPr>
            <a:xfrm>
              <a:off x="9493401" y="3668416"/>
              <a:ext cx="988163" cy="3678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상품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1</a:t>
              </a:r>
            </a:p>
          </p:txBody>
        </p:sp>
        <p:cxnSp>
          <p:nvCxnSpPr>
            <p:cNvPr id="571" name="직선 화살표 연결선 570">
              <a:extLst>
                <a:ext uri="{FF2B5EF4-FFF2-40B4-BE49-F238E27FC236}">
                  <a16:creationId xmlns:a16="http://schemas.microsoft.com/office/drawing/2014/main" id="{2A576CF4-7BE6-4583-BC17-9BFE86B9246E}"/>
                </a:ext>
              </a:extLst>
            </p:cNvPr>
            <p:cNvCxnSpPr>
              <a:cxnSpLocks/>
            </p:cNvCxnSpPr>
            <p:nvPr/>
          </p:nvCxnSpPr>
          <p:spPr>
            <a:xfrm>
              <a:off x="6845038" y="2789926"/>
              <a:ext cx="1531966" cy="2954"/>
            </a:xfrm>
            <a:prstGeom prst="straightConnector1">
              <a:avLst/>
            </a:prstGeom>
            <a:ln w="12700">
              <a:solidFill>
                <a:srgbClr val="00C57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D14F6D07-2F24-4352-A0FE-9A01F672C086}"/>
                </a:ext>
              </a:extLst>
            </p:cNvPr>
            <p:cNvSpPr/>
            <p:nvPr/>
          </p:nvSpPr>
          <p:spPr>
            <a:xfrm>
              <a:off x="8220490" y="3225189"/>
              <a:ext cx="988163" cy="367885"/>
            </a:xfrm>
            <a:prstGeom prst="roundRect">
              <a:avLst/>
            </a:prstGeom>
            <a:solidFill>
              <a:srgbClr val="00C572"/>
            </a:solidFill>
            <a:ln>
              <a:solidFill>
                <a:srgbClr val="0CC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FCFCFC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가게 정보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032DB303-E96F-4C07-A22E-E9BA6F75827F}"/>
                </a:ext>
              </a:extLst>
            </p:cNvPr>
            <p:cNvSpPr/>
            <p:nvPr/>
          </p:nvSpPr>
          <p:spPr>
            <a:xfrm>
              <a:off x="9493401" y="3215682"/>
              <a:ext cx="988163" cy="367885"/>
            </a:xfrm>
            <a:prstGeom prst="roundRect">
              <a:avLst/>
            </a:prstGeom>
            <a:solidFill>
              <a:srgbClr val="00C572"/>
            </a:solidFill>
            <a:ln>
              <a:solidFill>
                <a:srgbClr val="0CC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FCFCFC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게시물 목록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E3BF79A4-3379-4E0A-917B-B7BCF6F6009A}"/>
                </a:ext>
              </a:extLst>
            </p:cNvPr>
            <p:cNvSpPr/>
            <p:nvPr/>
          </p:nvSpPr>
          <p:spPr>
            <a:xfrm>
              <a:off x="10766313" y="3210570"/>
              <a:ext cx="988163" cy="367885"/>
            </a:xfrm>
            <a:prstGeom prst="roundRect">
              <a:avLst/>
            </a:prstGeom>
            <a:solidFill>
              <a:srgbClr val="00C572"/>
            </a:solidFill>
            <a:ln>
              <a:solidFill>
                <a:srgbClr val="0CC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FCFCFC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게시물 </a:t>
              </a:r>
              <a:r>
                <a:rPr lang="ko-KR" altLang="en-US" sz="100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FCFCFC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작성</a:t>
              </a:r>
              <a:endParaRPr kumimoji="0" lang="ko-KR" altLang="en-US" sz="10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FCFCFC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12490A22-5EFD-44F3-9EC2-D288740C0033}"/>
                </a:ext>
              </a:extLst>
            </p:cNvPr>
            <p:cNvSpPr/>
            <p:nvPr/>
          </p:nvSpPr>
          <p:spPr>
            <a:xfrm>
              <a:off x="4269356" y="1229362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CC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손님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90AA51F-ACAA-4BC8-AE93-DC4EF40FFE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458" y="1214234"/>
              <a:ext cx="1879" cy="329799"/>
            </a:xfrm>
            <a:prstGeom prst="line">
              <a:avLst/>
            </a:prstGeom>
            <a:ln w="12700">
              <a:solidFill>
                <a:srgbClr val="00C57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순서도: 판단 75">
              <a:extLst>
                <a:ext uri="{FF2B5EF4-FFF2-40B4-BE49-F238E27FC236}">
                  <a16:creationId xmlns:a16="http://schemas.microsoft.com/office/drawing/2014/main" id="{A544CADE-A64A-46E2-88A2-9D3C7C58F578}"/>
                </a:ext>
              </a:extLst>
            </p:cNvPr>
            <p:cNvSpPr/>
            <p:nvPr/>
          </p:nvSpPr>
          <p:spPr>
            <a:xfrm>
              <a:off x="2811982" y="1553742"/>
              <a:ext cx="988163" cy="367883"/>
            </a:xfrm>
            <a:prstGeom prst="flowChartDecision">
              <a:avLst/>
            </a:prstGeom>
            <a:solidFill>
              <a:srgbClr val="555555"/>
            </a:solidFill>
            <a:ln w="63500">
              <a:solidFill>
                <a:srgbClr val="5555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가입 </a:t>
              </a:r>
              <a:br>
                <a:rPr kumimoji="0" lang="en-US" altLang="ko-KR" sz="8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</a:br>
              <a:r>
                <a:rPr kumimoji="0" lang="ko-KR" altLang="en-US" sz="8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유형</a:t>
              </a: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43DA5E2D-C697-460E-98CF-A58E72FA3E57}"/>
                </a:ext>
              </a:extLst>
            </p:cNvPr>
            <p:cNvSpPr/>
            <p:nvPr/>
          </p:nvSpPr>
          <p:spPr>
            <a:xfrm>
              <a:off x="384881" y="3659538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0C5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검색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F60232A-BD70-49B5-97D4-EA940305AA75}"/>
                </a:ext>
              </a:extLst>
            </p:cNvPr>
            <p:cNvSpPr/>
            <p:nvPr/>
          </p:nvSpPr>
          <p:spPr>
            <a:xfrm>
              <a:off x="4269356" y="1849414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CC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사장님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191EB7D7-6F2C-4277-AFE4-7AFFFAEDFB21}"/>
                </a:ext>
              </a:extLst>
            </p:cNvPr>
            <p:cNvSpPr/>
            <p:nvPr/>
          </p:nvSpPr>
          <p:spPr>
            <a:xfrm>
              <a:off x="3665210" y="4600152"/>
              <a:ext cx="988163" cy="3678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게시물 상세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E81408F2-6272-4E9C-B877-0FF351E73EC0}"/>
                </a:ext>
              </a:extLst>
            </p:cNvPr>
            <p:cNvSpPr/>
            <p:nvPr/>
          </p:nvSpPr>
          <p:spPr>
            <a:xfrm>
              <a:off x="3665210" y="5022067"/>
              <a:ext cx="988163" cy="3678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예약하기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C0741579-312C-4A48-B49C-7B683C1F1C98}"/>
                </a:ext>
              </a:extLst>
            </p:cNvPr>
            <p:cNvSpPr/>
            <p:nvPr/>
          </p:nvSpPr>
          <p:spPr>
            <a:xfrm>
              <a:off x="3665210" y="5444912"/>
              <a:ext cx="988163" cy="3678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관심가게 등록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529BDA28-7644-4797-8F45-C5EB9738C9A0}"/>
                </a:ext>
              </a:extLst>
            </p:cNvPr>
            <p:cNvSpPr/>
            <p:nvPr/>
          </p:nvSpPr>
          <p:spPr>
            <a:xfrm>
              <a:off x="10766312" y="6072132"/>
              <a:ext cx="988163" cy="367885"/>
            </a:xfrm>
            <a:prstGeom prst="roundRect">
              <a:avLst>
                <a:gd name="adj" fmla="val 50000"/>
              </a:avLst>
            </a:prstGeom>
            <a:solidFill>
              <a:srgbClr val="00C5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등록</a:t>
              </a:r>
            </a:p>
          </p:txBody>
        </p:sp>
        <p:sp>
          <p:nvSpPr>
            <p:cNvPr id="88" name="순서도: 판단 87">
              <a:extLst>
                <a:ext uri="{FF2B5EF4-FFF2-40B4-BE49-F238E27FC236}">
                  <a16:creationId xmlns:a16="http://schemas.microsoft.com/office/drawing/2014/main" id="{38D211F5-D4DA-4F8A-9AD8-1D07ED4F2472}"/>
                </a:ext>
              </a:extLst>
            </p:cNvPr>
            <p:cNvSpPr/>
            <p:nvPr/>
          </p:nvSpPr>
          <p:spPr>
            <a:xfrm>
              <a:off x="7023530" y="2616028"/>
              <a:ext cx="988163" cy="367883"/>
            </a:xfrm>
            <a:prstGeom prst="flowChartDecision">
              <a:avLst/>
            </a:prstGeom>
            <a:solidFill>
              <a:srgbClr val="555555"/>
            </a:solidFill>
            <a:ln w="63500">
              <a:solidFill>
                <a:srgbClr val="5555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권한</a:t>
              </a:r>
              <a:endParaRPr kumimoji="0" lang="en-US" altLang="ko-KR" sz="8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인증</a:t>
              </a: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F0D03BB8-410A-469C-A31A-AF0185150E01}"/>
                </a:ext>
              </a:extLst>
            </p:cNvPr>
            <p:cNvSpPr/>
            <p:nvPr/>
          </p:nvSpPr>
          <p:spPr>
            <a:xfrm>
              <a:off x="5856875" y="2615619"/>
              <a:ext cx="988163" cy="367885"/>
            </a:xfrm>
            <a:prstGeom prst="roundRect">
              <a:avLst>
                <a:gd name="adj" fmla="val 50000"/>
              </a:avLst>
            </a:prstGeom>
            <a:solidFill>
              <a:srgbClr val="00C5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게시물 작성</a:t>
              </a:r>
            </a:p>
          </p:txBody>
        </p:sp>
        <p:cxnSp>
          <p:nvCxnSpPr>
            <p:cNvPr id="515" name="연결선: 꺾임 514">
              <a:extLst>
                <a:ext uri="{FF2B5EF4-FFF2-40B4-BE49-F238E27FC236}">
                  <a16:creationId xmlns:a16="http://schemas.microsoft.com/office/drawing/2014/main" id="{1A164854-8B15-4239-A83F-1F19E1ED7EE8}"/>
                </a:ext>
              </a:extLst>
            </p:cNvPr>
            <p:cNvCxnSpPr>
              <a:cxnSpLocks/>
            </p:cNvCxnSpPr>
            <p:nvPr/>
          </p:nvCxnSpPr>
          <p:spPr>
            <a:xfrm>
              <a:off x="1383418" y="1030293"/>
              <a:ext cx="693111" cy="513599"/>
            </a:xfrm>
            <a:prstGeom prst="bentConnector2">
              <a:avLst/>
            </a:prstGeom>
            <a:ln w="12700">
              <a:solidFill>
                <a:srgbClr val="00C57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직선 화살표 연결선 518">
              <a:extLst>
                <a:ext uri="{FF2B5EF4-FFF2-40B4-BE49-F238E27FC236}">
                  <a16:creationId xmlns:a16="http://schemas.microsoft.com/office/drawing/2014/main" id="{76D02528-B898-495A-82B8-ECDA06BA4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0610" y="1727757"/>
              <a:ext cx="241371" cy="77"/>
            </a:xfrm>
            <a:prstGeom prst="straightConnector1">
              <a:avLst/>
            </a:prstGeom>
            <a:ln w="12700">
              <a:solidFill>
                <a:srgbClr val="00C57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연결선: 꺾임 520">
              <a:extLst>
                <a:ext uri="{FF2B5EF4-FFF2-40B4-BE49-F238E27FC236}">
                  <a16:creationId xmlns:a16="http://schemas.microsoft.com/office/drawing/2014/main" id="{1BF31C01-B6AF-4217-8072-B0D1F0B06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0146" y="1403378"/>
              <a:ext cx="469210" cy="324379"/>
            </a:xfrm>
            <a:prstGeom prst="bentConnector3">
              <a:avLst/>
            </a:prstGeom>
            <a:ln w="12700">
              <a:solidFill>
                <a:srgbClr val="00C57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연결선: 꺾임 528">
              <a:extLst>
                <a:ext uri="{FF2B5EF4-FFF2-40B4-BE49-F238E27FC236}">
                  <a16:creationId xmlns:a16="http://schemas.microsoft.com/office/drawing/2014/main" id="{B0ABDBF5-96F9-444E-A00A-65547829C205}"/>
                </a:ext>
              </a:extLst>
            </p:cNvPr>
            <p:cNvCxnSpPr>
              <a:cxnSpLocks/>
            </p:cNvCxnSpPr>
            <p:nvPr/>
          </p:nvCxnSpPr>
          <p:spPr>
            <a:xfrm>
              <a:off x="3800145" y="1727757"/>
              <a:ext cx="469210" cy="295672"/>
            </a:xfrm>
            <a:prstGeom prst="bentConnector3">
              <a:avLst/>
            </a:prstGeom>
            <a:ln w="12700">
              <a:solidFill>
                <a:srgbClr val="00C57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연결선: 꺾임 532">
              <a:extLst>
                <a:ext uri="{FF2B5EF4-FFF2-40B4-BE49-F238E27FC236}">
                  <a16:creationId xmlns:a16="http://schemas.microsoft.com/office/drawing/2014/main" id="{10055272-B95D-4B70-901F-33BD0C403A1E}"/>
                </a:ext>
              </a:extLst>
            </p:cNvPr>
            <p:cNvCxnSpPr>
              <a:cxnSpLocks/>
            </p:cNvCxnSpPr>
            <p:nvPr/>
          </p:nvCxnSpPr>
          <p:spPr>
            <a:xfrm>
              <a:off x="5257519" y="2023430"/>
              <a:ext cx="2260093" cy="582671"/>
            </a:xfrm>
            <a:prstGeom prst="bentConnector2">
              <a:avLst/>
            </a:prstGeom>
            <a:ln w="12700">
              <a:solidFill>
                <a:srgbClr val="00C57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직선 화살표 연결선 534">
              <a:extLst>
                <a:ext uri="{FF2B5EF4-FFF2-40B4-BE49-F238E27FC236}">
                  <a16:creationId xmlns:a16="http://schemas.microsoft.com/office/drawing/2014/main" id="{CD5438BF-BBD2-4724-AD32-726883F3D3A7}"/>
                </a:ext>
              </a:extLst>
            </p:cNvPr>
            <p:cNvCxnSpPr>
              <a:cxnSpLocks/>
            </p:cNvCxnSpPr>
            <p:nvPr/>
          </p:nvCxnSpPr>
          <p:spPr>
            <a:xfrm>
              <a:off x="887458" y="1911918"/>
              <a:ext cx="1879" cy="1293916"/>
            </a:xfrm>
            <a:prstGeom prst="straightConnector1">
              <a:avLst/>
            </a:prstGeom>
            <a:ln w="12700">
              <a:solidFill>
                <a:srgbClr val="00C57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직선 화살표 연결선 540">
              <a:extLst>
                <a:ext uri="{FF2B5EF4-FFF2-40B4-BE49-F238E27FC236}">
                  <a16:creationId xmlns:a16="http://schemas.microsoft.com/office/drawing/2014/main" id="{D5692A37-715E-46D1-B479-E8E046961E07}"/>
                </a:ext>
              </a:extLst>
            </p:cNvPr>
            <p:cNvCxnSpPr>
              <a:cxnSpLocks/>
            </p:cNvCxnSpPr>
            <p:nvPr/>
          </p:nvCxnSpPr>
          <p:spPr>
            <a:xfrm>
              <a:off x="1383419" y="4704528"/>
              <a:ext cx="90769" cy="2"/>
            </a:xfrm>
            <a:prstGeom prst="straightConnector1">
              <a:avLst/>
            </a:prstGeom>
            <a:ln w="12700">
              <a:solidFill>
                <a:srgbClr val="00C57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직선 화살표 연결선 544">
              <a:extLst>
                <a:ext uri="{FF2B5EF4-FFF2-40B4-BE49-F238E27FC236}">
                  <a16:creationId xmlns:a16="http://schemas.microsoft.com/office/drawing/2014/main" id="{F29DCF12-B799-41B3-8810-9ABC59CBC5CD}"/>
                </a:ext>
              </a:extLst>
            </p:cNvPr>
            <p:cNvCxnSpPr>
              <a:stCxn id="18" idx="3"/>
              <a:endCxn id="22" idx="1"/>
            </p:cNvCxnSpPr>
            <p:nvPr/>
          </p:nvCxnSpPr>
          <p:spPr>
            <a:xfrm>
              <a:off x="1383419" y="3399703"/>
              <a:ext cx="1180264" cy="10606"/>
            </a:xfrm>
            <a:prstGeom prst="straightConnector1">
              <a:avLst/>
            </a:prstGeom>
            <a:ln w="12700">
              <a:solidFill>
                <a:srgbClr val="0CC78F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직선 화살표 연결선 546">
              <a:extLst>
                <a:ext uri="{FF2B5EF4-FFF2-40B4-BE49-F238E27FC236}">
                  <a16:creationId xmlns:a16="http://schemas.microsoft.com/office/drawing/2014/main" id="{D08BE0F0-AFAD-4E80-89BB-682F6342ED43}"/>
                </a:ext>
              </a:extLst>
            </p:cNvPr>
            <p:cNvCxnSpPr>
              <a:stCxn id="22" idx="3"/>
              <a:endCxn id="23" idx="1"/>
            </p:cNvCxnSpPr>
            <p:nvPr/>
          </p:nvCxnSpPr>
          <p:spPr>
            <a:xfrm flipV="1">
              <a:off x="3551846" y="3409822"/>
              <a:ext cx="1207168" cy="487"/>
            </a:xfrm>
            <a:prstGeom prst="straightConnector1">
              <a:avLst/>
            </a:prstGeom>
            <a:ln w="12700">
              <a:solidFill>
                <a:srgbClr val="0CC78F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직선 화살표 연결선 561">
              <a:extLst>
                <a:ext uri="{FF2B5EF4-FFF2-40B4-BE49-F238E27FC236}">
                  <a16:creationId xmlns:a16="http://schemas.microsoft.com/office/drawing/2014/main" id="{76039EC1-E71D-4EB6-8A35-C8BB6F762997}"/>
                </a:ext>
              </a:extLst>
            </p:cNvPr>
            <p:cNvCxnSpPr>
              <a:cxnSpLocks/>
            </p:cNvCxnSpPr>
            <p:nvPr/>
          </p:nvCxnSpPr>
          <p:spPr>
            <a:xfrm>
              <a:off x="5744979" y="5567608"/>
              <a:ext cx="111895" cy="0"/>
            </a:xfrm>
            <a:prstGeom prst="straightConnector1">
              <a:avLst/>
            </a:prstGeom>
            <a:ln w="12700">
              <a:solidFill>
                <a:srgbClr val="00C57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직선 화살표 연결선 567">
              <a:extLst>
                <a:ext uri="{FF2B5EF4-FFF2-40B4-BE49-F238E27FC236}">
                  <a16:creationId xmlns:a16="http://schemas.microsoft.com/office/drawing/2014/main" id="{22F90F73-EA15-4343-9BED-A9BCC1D2CC5F}"/>
                </a:ext>
              </a:extLst>
            </p:cNvPr>
            <p:cNvCxnSpPr>
              <a:cxnSpLocks/>
            </p:cNvCxnSpPr>
            <p:nvPr/>
          </p:nvCxnSpPr>
          <p:spPr>
            <a:xfrm>
              <a:off x="3558774" y="4771299"/>
              <a:ext cx="106436" cy="3708"/>
            </a:xfrm>
            <a:prstGeom prst="straightConnector1">
              <a:avLst/>
            </a:prstGeom>
            <a:ln w="12700">
              <a:solidFill>
                <a:srgbClr val="00C57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6AC69D99-314F-4616-AAC9-994629B6219F}"/>
                </a:ext>
              </a:extLst>
            </p:cNvPr>
            <p:cNvCxnSpPr>
              <a:cxnSpLocks/>
              <a:stCxn id="71" idx="3"/>
              <a:endCxn id="48" idx="1"/>
            </p:cNvCxnSpPr>
            <p:nvPr/>
          </p:nvCxnSpPr>
          <p:spPr>
            <a:xfrm flipV="1">
              <a:off x="9211536" y="3399625"/>
              <a:ext cx="281865" cy="2161393"/>
            </a:xfrm>
            <a:prstGeom prst="bentConnector3">
              <a:avLst/>
            </a:prstGeom>
            <a:ln w="12700">
              <a:solidFill>
                <a:srgbClr val="0CC78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3C2E7897-F49B-4A52-95C6-2E67D3FBA5A0}"/>
                </a:ext>
              </a:extLst>
            </p:cNvPr>
            <p:cNvCxnSpPr>
              <a:cxnSpLocks/>
              <a:stCxn id="46" idx="3"/>
              <a:endCxn id="49" idx="1"/>
            </p:cNvCxnSpPr>
            <p:nvPr/>
          </p:nvCxnSpPr>
          <p:spPr>
            <a:xfrm flipV="1">
              <a:off x="10481564" y="3394513"/>
              <a:ext cx="284749" cy="457846"/>
            </a:xfrm>
            <a:prstGeom prst="bentConnector3">
              <a:avLst/>
            </a:prstGeom>
            <a:ln w="12700">
              <a:solidFill>
                <a:srgbClr val="0CC78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BBD8D57C-0757-46D7-BA60-85B84E2C8780}"/>
                </a:ext>
              </a:extLst>
            </p:cNvPr>
            <p:cNvCxnSpPr>
              <a:cxnSpLocks/>
            </p:cNvCxnSpPr>
            <p:nvPr/>
          </p:nvCxnSpPr>
          <p:spPr>
            <a:xfrm>
              <a:off x="3056503" y="3601382"/>
              <a:ext cx="0" cy="1393650"/>
            </a:xfrm>
            <a:prstGeom prst="straightConnector1">
              <a:avLst/>
            </a:prstGeom>
            <a:ln w="12700">
              <a:solidFill>
                <a:srgbClr val="00C57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9FC4BC8-6EF0-4B3B-A934-11CAAF5F1BAF}"/>
                </a:ext>
              </a:extLst>
            </p:cNvPr>
            <p:cNvCxnSpPr>
              <a:stCxn id="23" idx="2"/>
              <a:endCxn id="41" idx="2"/>
            </p:cNvCxnSpPr>
            <p:nvPr/>
          </p:nvCxnSpPr>
          <p:spPr>
            <a:xfrm flipH="1">
              <a:off x="5250898" y="3593764"/>
              <a:ext cx="2198" cy="2163921"/>
            </a:xfrm>
            <a:prstGeom prst="line">
              <a:avLst/>
            </a:prstGeom>
            <a:ln w="12700">
              <a:solidFill>
                <a:srgbClr val="00C57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02A709B9-F65A-4D63-81C5-BD8934DD2B9A}"/>
                </a:ext>
              </a:extLst>
            </p:cNvPr>
            <p:cNvSpPr/>
            <p:nvPr/>
          </p:nvSpPr>
          <p:spPr>
            <a:xfrm>
              <a:off x="2563683" y="3684550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0C5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검색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16A64E9-42D4-4A20-BC7D-911E5FBF8A12}"/>
                </a:ext>
              </a:extLst>
            </p:cNvPr>
            <p:cNvSpPr/>
            <p:nvPr/>
          </p:nvSpPr>
          <p:spPr>
            <a:xfrm>
              <a:off x="2563683" y="4119501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0C5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지도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9BB87C1-DA53-4153-AC39-9095831F66CB}"/>
                </a:ext>
              </a:extLst>
            </p:cNvPr>
            <p:cNvSpPr/>
            <p:nvPr/>
          </p:nvSpPr>
          <p:spPr>
            <a:xfrm>
              <a:off x="2570611" y="4556896"/>
              <a:ext cx="988163" cy="461743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0C5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가게 별 </a:t>
              </a:r>
              <a:b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</a:b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게시물 목록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8529D06-2330-42CF-BAFE-C2E4C5A04961}"/>
                </a:ext>
              </a:extLst>
            </p:cNvPr>
            <p:cNvSpPr/>
            <p:nvPr/>
          </p:nvSpPr>
          <p:spPr>
            <a:xfrm>
              <a:off x="4756816" y="3688899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0C5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프로필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30EEB27-BAFD-470B-86A5-1654F57C9F3E}"/>
                </a:ext>
              </a:extLst>
            </p:cNvPr>
            <p:cNvSpPr/>
            <p:nvPr/>
          </p:nvSpPr>
          <p:spPr>
            <a:xfrm>
              <a:off x="4756816" y="4114802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0C5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마일리지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B7FC01DB-56A4-407C-8B6E-0485D079B6AF}"/>
                </a:ext>
              </a:extLst>
            </p:cNvPr>
            <p:cNvSpPr/>
            <p:nvPr/>
          </p:nvSpPr>
          <p:spPr>
            <a:xfrm>
              <a:off x="4756816" y="4549101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0C5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예약 내역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3507D9C-A128-4AF1-A34E-23B95FF3CE93}"/>
                </a:ext>
              </a:extLst>
            </p:cNvPr>
            <p:cNvSpPr/>
            <p:nvPr/>
          </p:nvSpPr>
          <p:spPr>
            <a:xfrm>
              <a:off x="4756816" y="4974877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0C5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관심 가게 내역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89EC68B-CC5D-4DDF-A0BE-BFBDA875256C}"/>
                </a:ext>
              </a:extLst>
            </p:cNvPr>
            <p:cNvSpPr/>
            <p:nvPr/>
          </p:nvSpPr>
          <p:spPr>
            <a:xfrm>
              <a:off x="4756816" y="5389800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0C5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설정</a:t>
              </a: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B319E5B-D811-4641-A3C1-9F9EAA3FDA3F}"/>
                </a:ext>
              </a:extLst>
            </p:cNvPr>
            <p:cNvCxnSpPr>
              <a:cxnSpLocks/>
              <a:stCxn id="47" idx="2"/>
              <a:endCxn id="71" idx="2"/>
            </p:cNvCxnSpPr>
            <p:nvPr/>
          </p:nvCxnSpPr>
          <p:spPr>
            <a:xfrm>
              <a:off x="8714572" y="3593074"/>
              <a:ext cx="2883" cy="2151886"/>
            </a:xfrm>
            <a:prstGeom prst="line">
              <a:avLst/>
            </a:prstGeom>
            <a:ln w="12700">
              <a:solidFill>
                <a:srgbClr val="00C57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53F2C2C0-42A4-4D22-A1CD-ACAF17C8ABD8}"/>
                </a:ext>
              </a:extLst>
            </p:cNvPr>
            <p:cNvCxnSpPr>
              <a:cxnSpLocks/>
              <a:stCxn id="49" idx="2"/>
              <a:endCxn id="87" idx="0"/>
            </p:cNvCxnSpPr>
            <p:nvPr/>
          </p:nvCxnSpPr>
          <p:spPr>
            <a:xfrm flipH="1">
              <a:off x="11260394" y="3578455"/>
              <a:ext cx="1" cy="2493677"/>
            </a:xfrm>
            <a:prstGeom prst="line">
              <a:avLst/>
            </a:prstGeom>
            <a:ln w="12700">
              <a:solidFill>
                <a:srgbClr val="00C57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2F30FAA0-57EA-4342-AAF2-221CC9CC801E}"/>
                </a:ext>
              </a:extLst>
            </p:cNvPr>
            <p:cNvSpPr/>
            <p:nvPr/>
          </p:nvSpPr>
          <p:spPr>
            <a:xfrm>
              <a:off x="9493401" y="4118407"/>
              <a:ext cx="988163" cy="3678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상품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2</a:t>
              </a: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8792A925-6C7A-4255-82A8-ED0C2F6B97A5}"/>
                </a:ext>
              </a:extLst>
            </p:cNvPr>
            <p:cNvSpPr/>
            <p:nvPr/>
          </p:nvSpPr>
          <p:spPr>
            <a:xfrm>
              <a:off x="9493401" y="4568399"/>
              <a:ext cx="988163" cy="3678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상품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3</a:t>
              </a:r>
            </a:p>
          </p:txBody>
        </p:sp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C7B226BF-99A4-4767-8655-274D73FE78AE}"/>
                </a:ext>
              </a:extLst>
            </p:cNvPr>
            <p:cNvSpPr/>
            <p:nvPr/>
          </p:nvSpPr>
          <p:spPr>
            <a:xfrm>
              <a:off x="9493401" y="5022208"/>
              <a:ext cx="988163" cy="3678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상품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4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7AA62698-1A7C-443F-977E-F6288E326200}"/>
                </a:ext>
              </a:extLst>
            </p:cNvPr>
            <p:cNvSpPr/>
            <p:nvPr/>
          </p:nvSpPr>
          <p:spPr>
            <a:xfrm>
              <a:off x="10766313" y="3650009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0C5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카테고리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32F9E454-C2E7-403E-836E-3BBC90A4CBC7}"/>
                </a:ext>
              </a:extLst>
            </p:cNvPr>
            <p:cNvSpPr/>
            <p:nvPr/>
          </p:nvSpPr>
          <p:spPr>
            <a:xfrm>
              <a:off x="10766312" y="4523691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0C5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상품명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, 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가격</a:t>
              </a:r>
              <a:r>
                <a:rPr lang="en-US" altLang="ko-KR" sz="90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, </a:t>
              </a:r>
              <a:br>
                <a:rPr lang="en-US" altLang="ko-KR" sz="90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</a:br>
              <a:r>
                <a:rPr lang="ko-KR" altLang="en-US" sz="90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할인율</a:t>
              </a:r>
              <a:endParaRPr kumimoji="0" lang="ko-KR" altLang="en-US" sz="900" b="0" i="0" u="none" strike="noStrike" kern="1200" cap="none" spc="0" normalizeH="0" baseline="0" noProof="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3F1D2778-9EB2-4AB4-A9AF-92D69DE3FBCB}"/>
                </a:ext>
              </a:extLst>
            </p:cNvPr>
            <p:cNvSpPr/>
            <p:nvPr/>
          </p:nvSpPr>
          <p:spPr>
            <a:xfrm>
              <a:off x="10768472" y="4960204"/>
              <a:ext cx="988163" cy="537706"/>
            </a:xfrm>
            <a:prstGeom prst="roundRect">
              <a:avLst>
                <a:gd name="adj" fmla="val 9920"/>
              </a:avLst>
            </a:prstGeom>
            <a:solidFill>
              <a:srgbClr val="FCFCFC"/>
            </a:solidFill>
            <a:ln>
              <a:solidFill>
                <a:srgbClr val="00C5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생산일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 </a:t>
              </a:r>
              <a:endParaRPr lang="en-US" altLang="ko-KR" sz="100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333333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판매종료일</a:t>
              </a: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B206E7C0-4DA7-4A6D-AFEE-09586757C787}"/>
                </a:ext>
              </a:extLst>
            </p:cNvPr>
            <p:cNvSpPr/>
            <p:nvPr/>
          </p:nvSpPr>
          <p:spPr>
            <a:xfrm>
              <a:off x="10758124" y="5566538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0C5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사진</a:t>
              </a: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72EB1BE7-04AE-4164-B1EF-5C6FC4CB6EC0}"/>
                </a:ext>
              </a:extLst>
            </p:cNvPr>
            <p:cNvSpPr/>
            <p:nvPr/>
          </p:nvSpPr>
          <p:spPr>
            <a:xfrm>
              <a:off x="8220489" y="3664476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0C5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프로필</a:t>
              </a: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F012E2D-9836-4ADE-9CA0-58384DBC0BCF}"/>
                </a:ext>
              </a:extLst>
            </p:cNvPr>
            <p:cNvSpPr/>
            <p:nvPr/>
          </p:nvSpPr>
          <p:spPr>
            <a:xfrm>
              <a:off x="8220490" y="4101996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0C5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마일리지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5013C76-AA00-4ACB-B5CD-E2A91967B3D7}"/>
                </a:ext>
              </a:extLst>
            </p:cNvPr>
            <p:cNvSpPr/>
            <p:nvPr/>
          </p:nvSpPr>
          <p:spPr>
            <a:xfrm>
              <a:off x="8220488" y="4531443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0C5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예약 내역</a:t>
              </a: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7057481D-F849-4D5C-AB46-A3429214BF75}"/>
                </a:ext>
              </a:extLst>
            </p:cNvPr>
            <p:cNvSpPr/>
            <p:nvPr/>
          </p:nvSpPr>
          <p:spPr>
            <a:xfrm>
              <a:off x="8220488" y="4951793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0C5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위치 정보</a:t>
              </a: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7410A306-4A67-4062-B5BA-D2C6DFE1DF8D}"/>
                </a:ext>
              </a:extLst>
            </p:cNvPr>
            <p:cNvSpPr/>
            <p:nvPr/>
          </p:nvSpPr>
          <p:spPr>
            <a:xfrm>
              <a:off x="8223373" y="5377075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0C5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게시물 목록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FB7908B6-8D7B-4D95-BA0D-A049E011D9FF}"/>
                </a:ext>
              </a:extLst>
            </p:cNvPr>
            <p:cNvSpPr/>
            <p:nvPr/>
          </p:nvSpPr>
          <p:spPr>
            <a:xfrm>
              <a:off x="10766313" y="4089393"/>
              <a:ext cx="988163" cy="367885"/>
            </a:xfrm>
            <a:prstGeom prst="roundRect">
              <a:avLst/>
            </a:prstGeom>
            <a:solidFill>
              <a:srgbClr val="FCFCFC"/>
            </a:solidFill>
            <a:ln>
              <a:solidFill>
                <a:srgbClr val="00C5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가게 프로필</a:t>
              </a:r>
            </a:p>
          </p:txBody>
        </p: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6D70248E-6BBA-4CCC-BF7D-CDBFC11AB8B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295301" y="465836"/>
              <a:ext cx="1547994" cy="10382191"/>
            </a:xfrm>
            <a:prstGeom prst="bentConnector3">
              <a:avLst>
                <a:gd name="adj1" fmla="val -8038"/>
              </a:avLst>
            </a:prstGeom>
            <a:ln w="12700">
              <a:solidFill>
                <a:srgbClr val="00C57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5F3F727-1360-4F46-9441-C8B8179C27BE}"/>
                </a:ext>
              </a:extLst>
            </p:cNvPr>
            <p:cNvSpPr txBox="1"/>
            <p:nvPr/>
          </p:nvSpPr>
          <p:spPr>
            <a:xfrm>
              <a:off x="9005049" y="2536786"/>
              <a:ext cx="1964865" cy="345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202022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사장님 접속 가능 영역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7AC4F564-CB85-455A-98C7-2AAE57F7E2D9}"/>
                </a:ext>
              </a:extLst>
            </p:cNvPr>
            <p:cNvSpPr txBox="1"/>
            <p:nvPr/>
          </p:nvSpPr>
          <p:spPr>
            <a:xfrm>
              <a:off x="2638138" y="2536786"/>
              <a:ext cx="1964865" cy="345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202022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손님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202022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+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rgbClr val="202022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사장님 접속 가능 영역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6D2F6A3-5118-4714-95DE-93D5FFC0BC70}"/>
                </a:ext>
              </a:extLst>
            </p:cNvPr>
            <p:cNvSpPr/>
            <p:nvPr/>
          </p:nvSpPr>
          <p:spPr>
            <a:xfrm>
              <a:off x="5458427" y="1934158"/>
              <a:ext cx="1860355" cy="203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ED2797D-8FA3-4F42-9B3F-0BADDF6BD690}"/>
                </a:ext>
              </a:extLst>
            </p:cNvPr>
            <p:cNvSpPr txBox="1"/>
            <p:nvPr/>
          </p:nvSpPr>
          <p:spPr>
            <a:xfrm>
              <a:off x="5250897" y="1794525"/>
              <a:ext cx="2260093" cy="341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게시물 작성 및 수정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, </a:t>
              </a:r>
              <a:r>
                <a:rPr lang="ko-KR" altLang="en-US" sz="90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삭제 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권한 부여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A50430E-8A4C-4387-8503-6391E18A5B38}"/>
              </a:ext>
            </a:extLst>
          </p:cNvPr>
          <p:cNvSpPr txBox="1"/>
          <p:nvPr/>
        </p:nvSpPr>
        <p:spPr>
          <a:xfrm>
            <a:off x="0" y="109309"/>
            <a:ext cx="12175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00C572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개발 범위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C572"/>
              </a:solidFill>
              <a:effectLst/>
              <a:uLnTx/>
              <a:uFillTx/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C4DE56-5498-4AA3-A14F-074B78D09FF3}"/>
              </a:ext>
            </a:extLst>
          </p:cNvPr>
          <p:cNvSpPr txBox="1"/>
          <p:nvPr/>
        </p:nvSpPr>
        <p:spPr>
          <a:xfrm>
            <a:off x="0" y="434003"/>
            <a:ext cx="1217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Information Architecture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35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C87B69FA-69B1-4EAE-BDAC-D887E2B5B897}"/>
              </a:ext>
            </a:extLst>
          </p:cNvPr>
          <p:cNvSpPr txBox="1"/>
          <p:nvPr/>
        </p:nvSpPr>
        <p:spPr>
          <a:xfrm>
            <a:off x="346508" y="271815"/>
            <a:ext cx="11845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572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개발 범위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74F7A9E-7675-49D0-BB6E-B45DF32E3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00808"/>
              </p:ext>
            </p:extLst>
          </p:nvPr>
        </p:nvGraphicFramePr>
        <p:xfrm>
          <a:off x="346507" y="838986"/>
          <a:ext cx="11491707" cy="581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788">
                  <a:extLst>
                    <a:ext uri="{9D8B030D-6E8A-4147-A177-3AD203B41FA5}">
                      <a16:colId xmlns:a16="http://schemas.microsoft.com/office/drawing/2014/main" val="838501585"/>
                    </a:ext>
                  </a:extLst>
                </a:gridCol>
                <a:gridCol w="1811788">
                  <a:extLst>
                    <a:ext uri="{9D8B030D-6E8A-4147-A177-3AD203B41FA5}">
                      <a16:colId xmlns:a16="http://schemas.microsoft.com/office/drawing/2014/main" val="2335774709"/>
                    </a:ext>
                  </a:extLst>
                </a:gridCol>
                <a:gridCol w="1996116">
                  <a:extLst>
                    <a:ext uri="{9D8B030D-6E8A-4147-A177-3AD203B41FA5}">
                      <a16:colId xmlns:a16="http://schemas.microsoft.com/office/drawing/2014/main" val="2944287761"/>
                    </a:ext>
                  </a:extLst>
                </a:gridCol>
                <a:gridCol w="214165">
                  <a:extLst>
                    <a:ext uri="{9D8B030D-6E8A-4147-A177-3AD203B41FA5}">
                      <a16:colId xmlns:a16="http://schemas.microsoft.com/office/drawing/2014/main" val="3478196074"/>
                    </a:ext>
                  </a:extLst>
                </a:gridCol>
                <a:gridCol w="2886251">
                  <a:extLst>
                    <a:ext uri="{9D8B030D-6E8A-4147-A177-3AD203B41FA5}">
                      <a16:colId xmlns:a16="http://schemas.microsoft.com/office/drawing/2014/main" val="3351915889"/>
                    </a:ext>
                  </a:extLst>
                </a:gridCol>
                <a:gridCol w="291198">
                  <a:extLst>
                    <a:ext uri="{9D8B030D-6E8A-4147-A177-3AD203B41FA5}">
                      <a16:colId xmlns:a16="http://schemas.microsoft.com/office/drawing/2014/main" val="1512877368"/>
                    </a:ext>
                  </a:extLst>
                </a:gridCol>
                <a:gridCol w="2480401">
                  <a:extLst>
                    <a:ext uri="{9D8B030D-6E8A-4147-A177-3AD203B41FA5}">
                      <a16:colId xmlns:a16="http://schemas.microsoft.com/office/drawing/2014/main" val="1594765880"/>
                    </a:ext>
                  </a:extLst>
                </a:gridCol>
              </a:tblGrid>
              <a:tr h="362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손님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HG꼬딕씨 80g" panose="02020603020101020101" pitchFamily="18" charset="-127"/>
                          <a:ea typeface="HG꼬딕씨 80g" panose="02020603020101020101" pitchFamily="18" charset="-127"/>
                        </a:rPr>
                        <a:t>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전체</a:t>
                      </a:r>
                      <a:endParaRPr lang="ko-KR" altLang="en-US" b="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사장님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사장님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713239"/>
                  </a:ext>
                </a:extLst>
              </a:tr>
              <a:tr h="63690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alpha val="1000"/>
                              </a:schemeClr>
                            </a:solidFill>
                          </a:ln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- </a:t>
                      </a: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닉네임 등록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>
                          <a:latin typeface="HG꼬딕씨 60g" panose="02020603020101020101" pitchFamily="18" charset="-127"/>
                          <a:ea typeface="HG꼬딕씨 60g" panose="02020603020101020101" pitchFamily="18" charset="-127"/>
                        </a:rPr>
                        <a:t>아이디</a:t>
                      </a:r>
                      <a:r>
                        <a:rPr lang="en-US" altLang="ko-KR" sz="1500" dirty="0">
                          <a:latin typeface="HG꼬딕씨 60g" panose="02020603020101020101" pitchFamily="18" charset="-127"/>
                          <a:ea typeface="HG꼬딕씨 60g" panose="02020603020101020101" pitchFamily="18" charset="-127"/>
                        </a:rPr>
                        <a:t>, </a:t>
                      </a:r>
                      <a:r>
                        <a:rPr lang="ko-KR" altLang="en-US" sz="1500" dirty="0">
                          <a:latin typeface="HG꼬딕씨 60g" panose="02020603020101020101" pitchFamily="18" charset="-127"/>
                          <a:ea typeface="HG꼬딕씨 60g" panose="02020603020101020101" pitchFamily="18" charset="-127"/>
                        </a:rPr>
                        <a:t>비밀번호</a:t>
                      </a:r>
                      <a:r>
                        <a:rPr lang="en-US" altLang="ko-KR" sz="1500" dirty="0">
                          <a:latin typeface="HG꼬딕씨 60g" panose="02020603020101020101" pitchFamily="18" charset="-127"/>
                          <a:ea typeface="HG꼬딕씨 60g" panose="02020603020101020101" pitchFamily="18" charset="-127"/>
                        </a:rPr>
                        <a:t>, </a:t>
                      </a:r>
                      <a:r>
                        <a:rPr lang="ko-KR" altLang="en-US" sz="1500" dirty="0">
                          <a:latin typeface="HG꼬딕씨 60g" panose="02020603020101020101" pitchFamily="18" charset="-127"/>
                          <a:ea typeface="HG꼬딕씨 60g" panose="02020603020101020101" pitchFamily="18" charset="-127"/>
                        </a:rPr>
                        <a:t>주소</a:t>
                      </a:r>
                      <a:r>
                        <a:rPr lang="en-US" altLang="ko-KR" sz="1500" dirty="0">
                          <a:latin typeface="HG꼬딕씨 60g" panose="02020603020101020101" pitchFamily="18" charset="-127"/>
                          <a:ea typeface="HG꼬딕씨 60g" panose="02020603020101020101" pitchFamily="18" charset="-127"/>
                        </a:rPr>
                        <a:t>, </a:t>
                      </a:r>
                      <a:r>
                        <a:rPr lang="ko-KR" altLang="en-US" sz="1500" dirty="0">
                          <a:latin typeface="HG꼬딕씨 60g" panose="02020603020101020101" pitchFamily="18" charset="-127"/>
                          <a:ea typeface="HG꼬딕씨 60g" panose="02020603020101020101" pitchFamily="18" charset="-127"/>
                        </a:rPr>
                        <a:t>우편번호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아이디</a:t>
                      </a:r>
                      <a:r>
                        <a:rPr lang="en-US" altLang="ko-KR" sz="150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50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비밀번호</a:t>
                      </a:r>
                      <a:r>
                        <a:rPr lang="en-US" altLang="ko-KR" sz="150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50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주소</a:t>
                      </a:r>
                      <a:r>
                        <a:rPr lang="en-US" altLang="ko-KR" sz="150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50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우편번호 등록</a:t>
                      </a:r>
                      <a:endParaRPr lang="ko-KR" altLang="en-US" sz="15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- </a:t>
                      </a:r>
                      <a:r>
                        <a:rPr lang="ko-KR" altLang="en-US" sz="1500" dirty="0" err="1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상점명</a:t>
                      </a:r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영업시간 </a:t>
                      </a:r>
                      <a:endParaRPr lang="en-US" altLang="ko-KR" sz="15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   </a:t>
                      </a: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 err="1"/>
                        <a:t>상점명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영업시간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0820"/>
                  </a:ext>
                </a:extLst>
              </a:tr>
              <a:tr h="5130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G꼬딕씨 60g" panose="02020603020101020101" pitchFamily="18" charset="-127"/>
                          <a:ea typeface="HG꼬딕씨 60g" panose="02020603020101020101" pitchFamily="18" charset="-127"/>
                        </a:rPr>
                        <a:t>- </a:t>
                      </a:r>
                      <a:r>
                        <a:rPr lang="ko-KR" altLang="en-US" sz="1500" dirty="0">
                          <a:latin typeface="HG꼬딕씨 60g" panose="02020603020101020101" pitchFamily="18" charset="-127"/>
                          <a:ea typeface="HG꼬딕씨 60g" panose="02020603020101020101" pitchFamily="18" charset="-127"/>
                        </a:rPr>
                        <a:t>아이디</a:t>
                      </a:r>
                      <a:r>
                        <a:rPr lang="en-US" altLang="ko-KR" sz="1500" dirty="0">
                          <a:latin typeface="HG꼬딕씨 60g" panose="02020603020101020101" pitchFamily="18" charset="-127"/>
                          <a:ea typeface="HG꼬딕씨 60g" panose="02020603020101020101" pitchFamily="18" charset="-127"/>
                        </a:rPr>
                        <a:t>, </a:t>
                      </a:r>
                      <a:r>
                        <a:rPr lang="ko-KR" altLang="en-US" sz="1500" dirty="0">
                          <a:latin typeface="HG꼬딕씨 60g" panose="02020603020101020101" pitchFamily="18" charset="-127"/>
                          <a:ea typeface="HG꼬딕씨 60g" panose="02020603020101020101" pitchFamily="18" charset="-127"/>
                        </a:rPr>
                        <a:t>비밀번호로 접속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- </a:t>
                      </a:r>
                      <a:r>
                        <a:rPr lang="ko-KR" altLang="en-US" sz="150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아이디</a:t>
                      </a:r>
                      <a:r>
                        <a:rPr lang="en-US" altLang="ko-KR" sz="150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50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비밀번호로 접속</a:t>
                      </a:r>
                      <a:endParaRPr lang="ko-KR" altLang="en-US" sz="15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615977"/>
                  </a:ext>
                </a:extLst>
              </a:tr>
              <a:tr h="73296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홈 페이지</a:t>
                      </a:r>
                      <a:endParaRPr lang="en-US" altLang="ko-KR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게시물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>
                          <a:latin typeface="HG꼬딕씨 60g" panose="02020603020101020101" pitchFamily="18" charset="-127"/>
                          <a:ea typeface="HG꼬딕씨 60g" panose="02020603020101020101" pitchFamily="18" charset="-127"/>
                        </a:rPr>
                        <a:t>카테고리별 확인</a:t>
                      </a:r>
                      <a:r>
                        <a:rPr lang="en-US" altLang="ko-KR" sz="1500" dirty="0">
                          <a:latin typeface="HG꼬딕씨 60g" panose="02020603020101020101" pitchFamily="18" charset="-127"/>
                          <a:ea typeface="HG꼬딕씨 60g" panose="02020603020101020101" pitchFamily="18" charset="-127"/>
                        </a:rPr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>
                          <a:latin typeface="HG꼬딕씨 60g" panose="02020603020101020101" pitchFamily="18" charset="-127"/>
                          <a:ea typeface="HG꼬딕씨 60g" panose="02020603020101020101" pitchFamily="18" charset="-127"/>
                        </a:rPr>
                        <a:t>    </a:t>
                      </a:r>
                      <a:r>
                        <a:rPr lang="ko-KR" altLang="en-US" sz="1500" dirty="0">
                          <a:latin typeface="HG꼬딕씨 60g" panose="02020603020101020101" pitchFamily="18" charset="-127"/>
                          <a:ea typeface="HG꼬딕씨 60g" panose="02020603020101020101" pitchFamily="18" charset="-127"/>
                        </a:rPr>
                        <a:t>또는 검색</a:t>
                      </a:r>
                      <a:endParaRPr lang="en-US" altLang="ko-KR" sz="1500" dirty="0"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카테고리별 확인</a:t>
                      </a:r>
                      <a:r>
                        <a:rPr lang="en-US" altLang="ko-KR" sz="150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   </a:t>
                      </a:r>
                      <a:r>
                        <a:rPr lang="ko-KR" altLang="en-US" sz="150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또는 검색</a:t>
                      </a:r>
                      <a:endParaRPr lang="en-US" altLang="ko-KR" sz="15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상품 등록</a:t>
                      </a:r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수정</a:t>
                      </a:r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삭제 </a:t>
                      </a:r>
                      <a:endParaRPr lang="en-US" altLang="ko-KR" sz="15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상품 등록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87868"/>
                  </a:ext>
                </a:extLst>
              </a:tr>
              <a:tr h="1151154">
                <a:tc v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게시물 상세</a:t>
                      </a:r>
                      <a:endParaRPr lang="en-US" altLang="ko-KR" sz="16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  <a:p>
                      <a:pPr latinLnBrk="1"/>
                      <a:r>
                        <a:rPr lang="ko-KR" altLang="en-US" sz="16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예약하기</a:t>
                      </a:r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</a:t>
                      </a: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찜</a:t>
                      </a:r>
                      <a:endParaRPr lang="en-US" altLang="ko-KR" sz="15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예약 시</a:t>
                      </a:r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유의사항 팝업</a:t>
                      </a:r>
                      <a:endParaRPr lang="en-US" altLang="ko-KR" sz="15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rgbClr val="D43A3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예약 취소하기 </a:t>
                      </a:r>
                      <a:r>
                        <a:rPr lang="en-US" altLang="ko-KR" sz="1500" dirty="0">
                          <a:solidFill>
                            <a:srgbClr val="D43A3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rgbClr val="D43A36"/>
                          </a:solidFill>
                          <a:latin typeface="HG꼬딕씨 60g" panose="02020603020101020101" pitchFamily="18" charset="-127"/>
                          <a:ea typeface="HG꼬딕씨 60g" panose="02020603020101020101" pitchFamily="18" charset="-127"/>
                        </a:rPr>
                        <a:t>- </a:t>
                      </a:r>
                      <a:r>
                        <a:rPr lang="ko-KR" altLang="en-US" sz="1500" dirty="0">
                          <a:solidFill>
                            <a:srgbClr val="D43A36"/>
                          </a:solidFill>
                          <a:latin typeface="HG꼬딕씨 60g" panose="02020603020101020101" pitchFamily="18" charset="-127"/>
                          <a:ea typeface="HG꼬딕씨 60g" panose="02020603020101020101" pitchFamily="18" charset="-127"/>
                        </a:rPr>
                        <a:t>결제하기</a:t>
                      </a:r>
                      <a:endParaRPr lang="en-US" altLang="ko-KR" sz="1500" dirty="0">
                        <a:solidFill>
                          <a:srgbClr val="D43A36"/>
                        </a:solidFill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rgbClr val="D43A3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- </a:t>
                      </a:r>
                      <a:r>
                        <a:rPr lang="ko-KR" altLang="en-US" sz="1500" dirty="0">
                          <a:solidFill>
                            <a:srgbClr val="D43A3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결제하기 </a:t>
                      </a:r>
                      <a:r>
                        <a:rPr lang="en-US" altLang="ko-KR" sz="1500" dirty="0">
                          <a:solidFill>
                            <a:srgbClr val="D43A3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- </a:t>
                      </a: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판매종료일 이후 자동 거래완료 처리</a:t>
                      </a:r>
                      <a:endParaRPr lang="en-US" altLang="ko-KR" sz="15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17473"/>
                  </a:ext>
                </a:extLst>
              </a:tr>
              <a:tr h="513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지도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지도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현재 위치</a:t>
                      </a:r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</a:t>
                      </a: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상점 위치</a:t>
                      </a:r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정보 확인</a:t>
                      </a:r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및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599420"/>
                  </a:ext>
                </a:extLst>
              </a:tr>
              <a:tr h="95285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마이페이지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나의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rgbClr val="D43A3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- </a:t>
                      </a:r>
                      <a:r>
                        <a:rPr lang="ko-KR" altLang="en-US" sz="1500" dirty="0">
                          <a:solidFill>
                            <a:srgbClr val="D43A3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마일리지 확인 </a:t>
                      </a:r>
                      <a:r>
                        <a:rPr lang="en-US" altLang="ko-KR" sz="1500" dirty="0">
                          <a:solidFill>
                            <a:srgbClr val="D43A3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(X)</a:t>
                      </a:r>
                      <a:endParaRPr lang="ko-KR" altLang="en-US" sz="1500" dirty="0">
                        <a:solidFill>
                          <a:srgbClr val="D43A36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로그아웃</a:t>
                      </a:r>
                      <a:endParaRPr lang="en-US" altLang="ko-KR" sz="15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예약내역</a:t>
                      </a:r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관심목록 확인</a:t>
                      </a:r>
                      <a:endParaRPr lang="en-US" altLang="ko-KR" sz="15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- </a:t>
                      </a: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상품 등록</a:t>
                      </a:r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   </a:t>
                      </a: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등록된 상품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51578"/>
                  </a:ext>
                </a:extLst>
              </a:tr>
              <a:tr h="4764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- </a:t>
                      </a: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회원정보 관리</a:t>
                      </a:r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공지사항</a:t>
                      </a:r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오픈소스 라이선스</a:t>
                      </a:r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개인정보처리방침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074811"/>
                  </a:ext>
                </a:extLst>
              </a:tr>
              <a:tr h="476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- </a:t>
                      </a: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서비스 이용약관</a:t>
                      </a:r>
                      <a:r>
                        <a:rPr lang="en-US" altLang="ko-KR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5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문의하기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58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BA50430E-8A4C-4387-8503-6391E18A5B38}"/>
              </a:ext>
            </a:extLst>
          </p:cNvPr>
          <p:cNvSpPr txBox="1"/>
          <p:nvPr/>
        </p:nvSpPr>
        <p:spPr>
          <a:xfrm>
            <a:off x="0" y="109309"/>
            <a:ext cx="12175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572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최종 결과물 기능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C4DE56-5498-4AA3-A14F-074B78D09FF3}"/>
              </a:ext>
            </a:extLst>
          </p:cNvPr>
          <p:cNvSpPr txBox="1"/>
          <p:nvPr/>
        </p:nvSpPr>
        <p:spPr>
          <a:xfrm>
            <a:off x="0" y="509419"/>
            <a:ext cx="1217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데이터베이스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ERD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95A3B-30DF-4F4B-BDC4-9F2EFBF329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022" y="1068597"/>
            <a:ext cx="3410272" cy="557109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8DA5DDFB-C867-4F01-A4A1-9813EA075AC8}"/>
              </a:ext>
            </a:extLst>
          </p:cNvPr>
          <p:cNvGrpSpPr/>
          <p:nvPr/>
        </p:nvGrpSpPr>
        <p:grpSpPr>
          <a:xfrm>
            <a:off x="3836083" y="1155780"/>
            <a:ext cx="8106330" cy="975960"/>
            <a:chOff x="3836083" y="1155780"/>
            <a:chExt cx="8106330" cy="97596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02A6482-1DC6-47C3-B91E-9149EE970F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836083" y="1507647"/>
              <a:ext cx="8106330" cy="6240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1F9DAB-7090-4AB9-BDA3-375AF342893C}"/>
                </a:ext>
              </a:extLst>
            </p:cNvPr>
            <p:cNvSpPr txBox="1"/>
            <p:nvPr/>
          </p:nvSpPr>
          <p:spPr>
            <a:xfrm>
              <a:off x="3848655" y="1155780"/>
              <a:ext cx="4859606" cy="343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lang="en-US" altLang="ko-KR" sz="1600" dirty="0">
                  <a:solidFill>
                    <a:schemeClr val="bg1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Users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79FD9CB-A384-45E2-B510-5B00B1F98183}"/>
              </a:ext>
            </a:extLst>
          </p:cNvPr>
          <p:cNvGrpSpPr/>
          <p:nvPr/>
        </p:nvGrpSpPr>
        <p:grpSpPr>
          <a:xfrm>
            <a:off x="3848655" y="2303983"/>
            <a:ext cx="8106330" cy="1133011"/>
            <a:chOff x="3836083" y="2341342"/>
            <a:chExt cx="8106330" cy="113301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5D3E0B8-8718-40D6-80A2-9CEF66EDA3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836083" y="2684651"/>
              <a:ext cx="8106330" cy="7897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7E0AF1-7E76-47D7-AD51-4CDDB94975F9}"/>
                </a:ext>
              </a:extLst>
            </p:cNvPr>
            <p:cNvSpPr txBox="1"/>
            <p:nvPr/>
          </p:nvSpPr>
          <p:spPr>
            <a:xfrm>
              <a:off x="3848655" y="2341342"/>
              <a:ext cx="4859606" cy="343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lang="en-US" altLang="ko-KR" sz="1600" dirty="0">
                  <a:solidFill>
                    <a:schemeClr val="bg1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Posts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E2B278F-58FB-4637-945A-C54079E71492}"/>
              </a:ext>
            </a:extLst>
          </p:cNvPr>
          <p:cNvGrpSpPr/>
          <p:nvPr/>
        </p:nvGrpSpPr>
        <p:grpSpPr>
          <a:xfrm>
            <a:off x="6559082" y="3716399"/>
            <a:ext cx="5383331" cy="1271227"/>
            <a:chOff x="3836083" y="3952548"/>
            <a:chExt cx="5383331" cy="127122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EBA9383-9039-443F-94A4-A3E04BA1B4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836083" y="4299771"/>
              <a:ext cx="5383331" cy="92400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EF55B7-A8FF-4056-AB5E-505B5B35E1AB}"/>
                </a:ext>
              </a:extLst>
            </p:cNvPr>
            <p:cNvSpPr txBox="1"/>
            <p:nvPr/>
          </p:nvSpPr>
          <p:spPr>
            <a:xfrm>
              <a:off x="3848655" y="3952548"/>
              <a:ext cx="4859606" cy="343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lang="en-US" altLang="ko-KR" sz="1600" dirty="0">
                  <a:solidFill>
                    <a:schemeClr val="bg1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Reservations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46F2D9-A33B-4BC1-ABCE-C3B127D57204}"/>
              </a:ext>
            </a:extLst>
          </p:cNvPr>
          <p:cNvGrpSpPr/>
          <p:nvPr/>
        </p:nvGrpSpPr>
        <p:grpSpPr>
          <a:xfrm>
            <a:off x="6571654" y="5290707"/>
            <a:ext cx="5383331" cy="1341721"/>
            <a:chOff x="3848655" y="5310995"/>
            <a:chExt cx="5383331" cy="134172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C946450-36FB-4EC4-AC8A-32BC19CA7C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3848655" y="5654304"/>
              <a:ext cx="5383331" cy="99841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4BA734-6B0E-4509-9EB8-F5306374E3FA}"/>
                </a:ext>
              </a:extLst>
            </p:cNvPr>
            <p:cNvSpPr txBox="1"/>
            <p:nvPr/>
          </p:nvSpPr>
          <p:spPr>
            <a:xfrm>
              <a:off x="3848655" y="5310995"/>
              <a:ext cx="4859606" cy="343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lang="en-US" altLang="ko-KR" sz="1600" dirty="0">
                  <a:solidFill>
                    <a:schemeClr val="bg1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Likes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87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BA50430E-8A4C-4387-8503-6391E18A5B38}"/>
              </a:ext>
            </a:extLst>
          </p:cNvPr>
          <p:cNvSpPr txBox="1"/>
          <p:nvPr/>
        </p:nvSpPr>
        <p:spPr>
          <a:xfrm>
            <a:off x="0" y="109309"/>
            <a:ext cx="12175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572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최종 결과물 기능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C4DE56-5498-4AA3-A14F-074B78D09FF3}"/>
              </a:ext>
            </a:extLst>
          </p:cNvPr>
          <p:cNvSpPr txBox="1"/>
          <p:nvPr/>
        </p:nvSpPr>
        <p:spPr>
          <a:xfrm>
            <a:off x="0" y="509419"/>
            <a:ext cx="1217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시스템 구조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C265A3-5530-4D0E-83C7-CECF53EE0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76779"/>
            <a:ext cx="10210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866</Words>
  <Application>Microsoft Office PowerPoint</Application>
  <PresentationFormat>와이드스크린</PresentationFormat>
  <Paragraphs>265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HG꼬딕씨 60g</vt:lpstr>
      <vt:lpstr>맑은 고딕</vt:lpstr>
      <vt:lpstr>Wingdings</vt:lpstr>
      <vt:lpstr>Pretendard SemiBold</vt:lpstr>
      <vt:lpstr>HG꼬딕씨 40g</vt:lpstr>
      <vt:lpstr>Pretendard Medium</vt:lpstr>
      <vt:lpstr>Pretendard Black</vt:lpstr>
      <vt:lpstr>Arial</vt:lpstr>
      <vt:lpstr>Pretendard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지현 박</cp:lastModifiedBy>
  <cp:revision>12</cp:revision>
  <dcterms:created xsi:type="dcterms:W3CDTF">2024-11-30T14:57:41Z</dcterms:created>
  <dcterms:modified xsi:type="dcterms:W3CDTF">2024-12-09T11:04:56Z</dcterms:modified>
</cp:coreProperties>
</file>