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6" r:id="rId3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271"/>
    <a:srgbClr val="32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89"/>
  </p:normalViewPr>
  <p:slideViewPr>
    <p:cSldViewPr snapToGrid="0">
      <p:cViewPr>
        <p:scale>
          <a:sx n="39" d="100"/>
          <a:sy n="39" d="100"/>
        </p:scale>
        <p:origin x="1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1A362-7DD5-404E-8700-32C903CD0BD6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B506A-1BCA-4217-927F-AFC067159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4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3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C3E8-FB97-4F89-ABB0-00AC5E420728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6127" y="13113037"/>
            <a:ext cx="31096673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600" dirty="0"/>
          </a:p>
          <a:p>
            <a:r>
              <a:rPr lang="ko-KR" altLang="en-US" sz="6600" dirty="0"/>
              <a:t>대지 사이즈는 </a:t>
            </a:r>
            <a:r>
              <a:rPr lang="en-US" altLang="ko-KR" sz="6600" dirty="0"/>
              <a:t>900*1200</a:t>
            </a:r>
            <a:r>
              <a:rPr lang="ko-KR" altLang="en-US" sz="6600" dirty="0"/>
              <a:t>입니다</a:t>
            </a:r>
            <a:r>
              <a:rPr lang="en-US" altLang="ko-KR" sz="6600" dirty="0"/>
              <a:t>.</a:t>
            </a:r>
          </a:p>
          <a:p>
            <a:endParaRPr lang="en-US" altLang="ko-KR" sz="6600" dirty="0"/>
          </a:p>
          <a:p>
            <a:r>
              <a:rPr lang="ko-KR" altLang="en-US" sz="6600" dirty="0"/>
              <a:t>슬라이드</a:t>
            </a:r>
            <a:r>
              <a:rPr lang="en-US" altLang="ko-KR" sz="6600" dirty="0"/>
              <a:t>2</a:t>
            </a:r>
            <a:r>
              <a:rPr lang="ko-KR" altLang="en-US" sz="6600" dirty="0"/>
              <a:t>에서 에서 텍스트 수정해서 작업해 주시면 됩니다</a:t>
            </a:r>
            <a:r>
              <a:rPr lang="en-US" altLang="ko-KR" sz="6600" dirty="0"/>
              <a:t>.</a:t>
            </a:r>
          </a:p>
          <a:p>
            <a:endParaRPr lang="en-US" altLang="ko-KR" sz="6600" dirty="0"/>
          </a:p>
          <a:p>
            <a:r>
              <a:rPr lang="ko-KR" altLang="en-US" sz="6600" dirty="0"/>
              <a:t>상단</a:t>
            </a:r>
            <a:r>
              <a:rPr lang="en-US" altLang="ko-KR" sz="6600" dirty="0"/>
              <a:t>: </a:t>
            </a:r>
            <a:r>
              <a:rPr lang="ko-KR" altLang="en-US" sz="6600" dirty="0"/>
              <a:t>제목</a:t>
            </a:r>
            <a:r>
              <a:rPr lang="en-US" altLang="ko-KR" sz="6600" dirty="0"/>
              <a:t>,</a:t>
            </a:r>
            <a:r>
              <a:rPr lang="ko-KR" altLang="en-US" sz="6600" dirty="0" err="1"/>
              <a:t>팀명</a:t>
            </a:r>
            <a:r>
              <a:rPr lang="en-US" altLang="ko-KR" sz="6600" dirty="0"/>
              <a:t>,</a:t>
            </a:r>
            <a:r>
              <a:rPr lang="ko-KR" altLang="en-US" sz="6600" dirty="0"/>
              <a:t>학생</a:t>
            </a:r>
            <a:r>
              <a:rPr lang="en-US" altLang="ko-KR" sz="6600" dirty="0"/>
              <a:t>,</a:t>
            </a:r>
            <a:r>
              <a:rPr lang="ko-KR" altLang="en-US" sz="6600" dirty="0"/>
              <a:t>지도교수</a:t>
            </a:r>
            <a:r>
              <a:rPr lang="en-US" altLang="ko-KR" sz="6600" dirty="0"/>
              <a:t>,</a:t>
            </a:r>
            <a:r>
              <a:rPr lang="ko-KR" altLang="en-US" sz="6600" dirty="0"/>
              <a:t>멘토</a:t>
            </a:r>
            <a:endParaRPr lang="en-US" altLang="ko-KR" sz="6600" dirty="0"/>
          </a:p>
          <a:p>
            <a:r>
              <a:rPr lang="ko-KR" altLang="en-US" sz="6600" dirty="0"/>
              <a:t>중간</a:t>
            </a:r>
            <a:r>
              <a:rPr lang="en-US" altLang="ko-KR" sz="6600" dirty="0"/>
              <a:t>:</a:t>
            </a:r>
            <a:r>
              <a:rPr lang="ko-KR" altLang="en-US" sz="6600" dirty="0"/>
              <a:t>내용</a:t>
            </a:r>
            <a:r>
              <a:rPr lang="en-US" altLang="ko-KR" sz="6600" dirty="0"/>
              <a:t>(1</a:t>
            </a:r>
            <a:r>
              <a:rPr lang="ko-KR" altLang="en-US" sz="6600" dirty="0"/>
              <a:t>단</a:t>
            </a:r>
            <a:r>
              <a:rPr lang="en-US" altLang="ko-KR" sz="6600" dirty="0"/>
              <a:t>/2</a:t>
            </a:r>
            <a:r>
              <a:rPr lang="ko-KR" altLang="en-US" sz="6600" dirty="0"/>
              <a:t>단 </a:t>
            </a:r>
            <a:r>
              <a:rPr lang="ko-KR" altLang="en-US" sz="6600" dirty="0" err="1"/>
              <a:t>모두가능</a:t>
            </a:r>
            <a:r>
              <a:rPr lang="en-US" altLang="ko-KR" sz="6600" dirty="0"/>
              <a:t>)</a:t>
            </a:r>
          </a:p>
          <a:p>
            <a:r>
              <a:rPr lang="ko-KR" altLang="en-US" sz="6600" dirty="0"/>
              <a:t>하단</a:t>
            </a:r>
            <a:r>
              <a:rPr lang="en-US" altLang="ko-KR" sz="6600" dirty="0"/>
              <a:t>: </a:t>
            </a:r>
            <a:r>
              <a:rPr lang="ko-KR" altLang="en-US" sz="6600" dirty="0"/>
              <a:t>로고 </a:t>
            </a:r>
            <a:r>
              <a:rPr lang="en-US" altLang="ko-KR" sz="6600" dirty="0"/>
              <a:t>(</a:t>
            </a:r>
            <a:r>
              <a:rPr lang="ko-KR" altLang="en-US" sz="6600" dirty="0"/>
              <a:t>왼쪽에 </a:t>
            </a:r>
            <a:r>
              <a:rPr lang="en-US" altLang="ko-KR" sz="6600" dirty="0" err="1"/>
              <a:t>sw</a:t>
            </a:r>
            <a:r>
              <a:rPr lang="ko-KR" altLang="en-US" sz="6600" dirty="0"/>
              <a:t>교육원 로고 </a:t>
            </a:r>
            <a:r>
              <a:rPr lang="en-US" altLang="ko-KR" sz="6600" dirty="0"/>
              <a:t>default/ </a:t>
            </a:r>
          </a:p>
          <a:p>
            <a:r>
              <a:rPr lang="en-US" altLang="ko-KR" sz="6600" dirty="0"/>
              <a:t>              </a:t>
            </a:r>
            <a:r>
              <a:rPr lang="ko-KR" altLang="en-US" sz="6600" dirty="0"/>
              <a:t>오른쪽에 </a:t>
            </a:r>
            <a:r>
              <a:rPr lang="ko-KR" altLang="en-US" sz="6600" dirty="0" err="1"/>
              <a:t>학부로고</a:t>
            </a:r>
            <a:r>
              <a:rPr lang="ko-KR" altLang="en-US" sz="6600" dirty="0"/>
              <a:t> 삽입 자유</a:t>
            </a:r>
            <a:r>
              <a:rPr lang="en-US" altLang="ko-KR" sz="6600" dirty="0"/>
              <a:t>)</a:t>
            </a:r>
          </a:p>
          <a:p>
            <a:endParaRPr lang="en-US" altLang="ko-KR" sz="6600" dirty="0"/>
          </a:p>
          <a:p>
            <a:r>
              <a:rPr lang="ko-KR" altLang="en-US" sz="6600" b="1" dirty="0">
                <a:solidFill>
                  <a:srgbClr val="FF0000"/>
                </a:solidFill>
              </a:rPr>
              <a:t>상하좌우 여백만 유념하여 나머지는 자유롭게 </a:t>
            </a:r>
            <a:endParaRPr lang="en-US" altLang="ko-KR" sz="6600" b="1" dirty="0">
              <a:solidFill>
                <a:srgbClr val="FF0000"/>
              </a:solidFill>
            </a:endParaRPr>
          </a:p>
          <a:p>
            <a:r>
              <a:rPr lang="ko-KR" altLang="en-US" sz="6600" b="1" dirty="0">
                <a:solidFill>
                  <a:srgbClr val="FF0000"/>
                </a:solidFill>
              </a:rPr>
              <a:t>작성해 주시면 됩니다</a:t>
            </a:r>
            <a:r>
              <a:rPr lang="en-US" altLang="ko-KR" sz="6600" b="1" dirty="0">
                <a:solidFill>
                  <a:srgbClr val="FF0000"/>
                </a:solidFill>
              </a:rPr>
              <a:t>.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2D03D-4040-8BB6-6A3E-258ED606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" y="3969"/>
            <a:ext cx="32400675" cy="43196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CAE86-E971-32F5-046C-A199D93ABFBB}"/>
              </a:ext>
            </a:extLst>
          </p:cNvPr>
          <p:cNvSpPr txBox="1"/>
          <p:nvPr/>
        </p:nvSpPr>
        <p:spPr>
          <a:xfrm>
            <a:off x="6701584" y="2658683"/>
            <a:ext cx="23532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kern="3000" dirty="0">
                <a:solidFill>
                  <a:srgbClr val="0B9271"/>
                </a:solidFill>
                <a:latin typeface="NanumSquare Neo OTF Heavy" pitchFamily="2" charset="-127"/>
                <a:ea typeface="NanumSquare Neo OTF Heavy" pitchFamily="2" charset="-127"/>
              </a:rPr>
              <a:t>AI</a:t>
            </a:r>
            <a:r>
              <a:rPr lang="ko-KR" altLang="en-US" sz="10000" b="1" kern="3000" dirty="0" err="1">
                <a:solidFill>
                  <a:srgbClr val="0B9271"/>
                </a:solidFill>
                <a:latin typeface="NanumSquare Neo OTF Heavy" pitchFamily="2" charset="-127"/>
                <a:ea typeface="NanumSquare Neo OTF Heavy" pitchFamily="2" charset="-127"/>
              </a:rPr>
              <a:t>를</a:t>
            </a:r>
            <a:r>
              <a:rPr lang="ko-KR" altLang="en-US" sz="10000" b="1" kern="3000" dirty="0">
                <a:solidFill>
                  <a:srgbClr val="0B9271"/>
                </a:solidFill>
                <a:latin typeface="NanumSquare Neo OTF Heavy" pitchFamily="2" charset="-127"/>
                <a:ea typeface="NanumSquare Neo OTF Heavy" pitchFamily="2" charset="-127"/>
              </a:rPr>
              <a:t> 활용한 악성 </a:t>
            </a:r>
            <a:r>
              <a:rPr lang="en-US" altLang="ko-KR" sz="10000" b="1" kern="3000" dirty="0">
                <a:solidFill>
                  <a:srgbClr val="0B9271"/>
                </a:solidFill>
                <a:latin typeface="NanumSquare Neo OTF Heavy" pitchFamily="2" charset="-127"/>
                <a:ea typeface="NanumSquare Neo OTF Heavy" pitchFamily="2" charset="-127"/>
              </a:rPr>
              <a:t>URL </a:t>
            </a:r>
            <a:r>
              <a:rPr lang="ko-KR" altLang="en-US" sz="10000" b="1" kern="3000" dirty="0">
                <a:solidFill>
                  <a:srgbClr val="0B9271"/>
                </a:solidFill>
                <a:latin typeface="NanumSquare Neo OTF Heavy" pitchFamily="2" charset="-127"/>
                <a:ea typeface="NanumSquare Neo OTF Heavy" pitchFamily="2" charset="-127"/>
              </a:rPr>
              <a:t>판독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0868-004D-394A-1D2D-408D31A299CC}"/>
              </a:ext>
            </a:extLst>
          </p:cNvPr>
          <p:cNvSpPr txBox="1"/>
          <p:nvPr/>
        </p:nvSpPr>
        <p:spPr>
          <a:xfrm>
            <a:off x="1962373" y="4833330"/>
            <a:ext cx="409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rgbClr val="0B9271"/>
                </a:solidFill>
                <a:latin typeface="NanumSquare Neo OTF ExtraBold" pitchFamily="2" charset="-127"/>
                <a:ea typeface="NanumSquare Neo OTF ExtraBold" pitchFamily="2" charset="-127"/>
              </a:rPr>
              <a:t>ChangSeungJun</a:t>
            </a:r>
            <a:endParaRPr lang="ko-KR" altLang="en-US" sz="4000" b="1" dirty="0">
              <a:solidFill>
                <a:srgbClr val="0B927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39D18-4705-B99E-4123-D9F5A3BE37A4}"/>
              </a:ext>
            </a:extLst>
          </p:cNvPr>
          <p:cNvSpPr txBox="1"/>
          <p:nvPr/>
        </p:nvSpPr>
        <p:spPr>
          <a:xfrm>
            <a:off x="2623680" y="2793694"/>
            <a:ext cx="3426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rgbClr val="0B9271">
                    <a:alpha val="38624"/>
                  </a:srgbClr>
                </a:solidFill>
                <a:latin typeface="NanumSquare Neo OTF Heavy" pitchFamily="2" charset="-127"/>
                <a:ea typeface="NanumSquare Neo OTF Heavy" pitchFamily="2" charset="-127"/>
              </a:rPr>
              <a:t>5</a:t>
            </a:r>
            <a:endParaRPr lang="ko-KR" altLang="en-US" sz="12000" b="1" dirty="0">
              <a:solidFill>
                <a:srgbClr val="0B9271">
                  <a:alpha val="38624"/>
                </a:srgbClr>
              </a:solidFill>
              <a:latin typeface="NanumSquare Neo OTF Heavy" pitchFamily="2" charset="-127"/>
              <a:ea typeface="NanumSquare Neo OTF Heavy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97072-CCF5-FA97-23FC-C4F6963C8E04}"/>
              </a:ext>
            </a:extLst>
          </p:cNvPr>
          <p:cNvSpPr txBox="1"/>
          <p:nvPr/>
        </p:nvSpPr>
        <p:spPr>
          <a:xfrm>
            <a:off x="2623680" y="1220608"/>
            <a:ext cx="1504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none" strike="noStrike" dirty="0">
                <a:solidFill>
                  <a:srgbClr val="323D6F"/>
                </a:solidFill>
                <a:latin typeface="NanumSquare Neo OTF ExtraBold" pitchFamily="2" charset="-127"/>
                <a:ea typeface="NanumSquare Neo OTF ExtraBold" pitchFamily="2" charset="-127"/>
              </a:rPr>
              <a:t>2024 </a:t>
            </a:r>
            <a:r>
              <a:rPr lang="ko-KR" altLang="en-US" sz="4000" b="1" u="none" strike="noStrike" dirty="0">
                <a:solidFill>
                  <a:srgbClr val="323D6F"/>
                </a:solidFill>
                <a:latin typeface="NanumSquare Neo OTF ExtraBold" pitchFamily="2" charset="-127"/>
                <a:ea typeface="NanumSquare Neo OTF ExtraBold" pitchFamily="2" charset="-127"/>
              </a:rPr>
              <a:t>산학연계프로젝트</a:t>
            </a:r>
            <a:r>
              <a:rPr lang="en-US" altLang="ko-KR" sz="4000" b="1" u="none" strike="noStrike" dirty="0">
                <a:solidFill>
                  <a:srgbClr val="323D6F"/>
                </a:solidFill>
                <a:latin typeface="NanumSquare Neo OTF ExtraBold" pitchFamily="2" charset="-127"/>
                <a:ea typeface="NanumSquare Neo OTF ExtraBold" pitchFamily="2" charset="-127"/>
              </a:rPr>
              <a:t>2  </a:t>
            </a:r>
            <a:r>
              <a:rPr lang="ko-KR" altLang="en-US" sz="4000" b="1" u="none" strike="noStrike" dirty="0" err="1">
                <a:solidFill>
                  <a:srgbClr val="323D6F"/>
                </a:solidFill>
                <a:latin typeface="NanumSquare Neo OTF ExtraBold" pitchFamily="2" charset="-127"/>
                <a:ea typeface="NanumSquare Neo OTF ExtraBold" pitchFamily="2" charset="-127"/>
              </a:rPr>
              <a:t>최종발표회</a:t>
            </a:r>
            <a:endParaRPr lang="ko-KR" altLang="en-US" sz="4000" b="1" dirty="0">
              <a:solidFill>
                <a:srgbClr val="323D6F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5FB63-FD0B-3241-0C4D-59D80C4514AD}"/>
              </a:ext>
            </a:extLst>
          </p:cNvPr>
          <p:cNvSpPr txBox="1"/>
          <p:nvPr/>
        </p:nvSpPr>
        <p:spPr>
          <a:xfrm>
            <a:off x="2662574" y="8214732"/>
            <a:ext cx="2801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b="1" u="none" strike="noStrike" baseline="0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과제 개요</a:t>
            </a:r>
            <a:endParaRPr lang="ko-KR" altLang="en-US" sz="4200" b="1" dirty="0">
              <a:solidFill>
                <a:schemeClr val="bg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8ABA9-39AD-50CB-4C01-A8C100AB6290}"/>
              </a:ext>
            </a:extLst>
          </p:cNvPr>
          <p:cNvSpPr txBox="1"/>
          <p:nvPr/>
        </p:nvSpPr>
        <p:spPr>
          <a:xfrm>
            <a:off x="7043280" y="7969254"/>
            <a:ext cx="22510128" cy="114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dirty="0" err="1"/>
              <a:t>피싱사이트가</a:t>
            </a:r>
            <a:r>
              <a:rPr lang="ko-KR" altLang="en-US" sz="2400" dirty="0"/>
              <a:t> 급증함에 따라</a:t>
            </a:r>
            <a:r>
              <a:rPr lang="en-US" altLang="ko-KR" sz="2400" dirty="0"/>
              <a:t>,</a:t>
            </a:r>
            <a:r>
              <a:rPr lang="ko-KR" altLang="en-US" sz="2400" dirty="0"/>
              <a:t> 피싱 사이트로 인한 사용자들의 피해를 방지한다</a:t>
            </a:r>
            <a:r>
              <a:rPr lang="en-US" altLang="ko-KR" sz="24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/>
              <a:t>URL</a:t>
            </a:r>
            <a:r>
              <a:rPr lang="ko-KR" altLang="en-US" sz="2400" dirty="0"/>
              <a:t>을 분석 하는 자체 </a:t>
            </a:r>
            <a:r>
              <a:rPr lang="en" altLang="ko-KR" sz="2400" dirty="0"/>
              <a:t>AI </a:t>
            </a:r>
            <a:r>
              <a:rPr lang="ko-KR" altLang="en-US" sz="2400" dirty="0"/>
              <a:t>모델을 활용하여  </a:t>
            </a:r>
            <a:r>
              <a:rPr lang="en-US" altLang="ko-KR" sz="2400" dirty="0"/>
              <a:t>URL </a:t>
            </a:r>
            <a:r>
              <a:rPr lang="ko-KR" altLang="en-US" sz="2400" dirty="0"/>
              <a:t>악성 여부를 탐지하는  크롬 </a:t>
            </a:r>
            <a:r>
              <a:rPr lang="ko-KR" altLang="en-US" sz="2400" dirty="0" err="1"/>
              <a:t>확장팩</a:t>
            </a:r>
            <a:r>
              <a:rPr lang="ko-KR" altLang="en-US" sz="2400" dirty="0"/>
              <a:t> 과 웹을 개발한다</a:t>
            </a:r>
            <a:r>
              <a:rPr lang="en-US" altLang="ko-KR" sz="2400" dirty="0"/>
              <a:t>.</a:t>
            </a:r>
            <a:endParaRPr lang="ko-KR" altLang="en-US" sz="2400" kern="5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59D08-5DBF-E250-D2B8-310A89390C48}"/>
              </a:ext>
            </a:extLst>
          </p:cNvPr>
          <p:cNvSpPr txBox="1"/>
          <p:nvPr/>
        </p:nvSpPr>
        <p:spPr>
          <a:xfrm>
            <a:off x="2656785" y="6638592"/>
            <a:ext cx="27330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u="none" strike="noStrike" baseline="0" dirty="0">
                <a:solidFill>
                  <a:srgbClr val="1A1A1A"/>
                </a:solidFill>
                <a:latin typeface="NanumSquare Neo OTF Bold" pitchFamily="2" charset="-127"/>
                <a:ea typeface="NanumSquare Neo OTF Bold" pitchFamily="2" charset="-127"/>
              </a:rPr>
              <a:t>팀원</a:t>
            </a:r>
            <a:r>
              <a:rPr lang="ko-KR" altLang="en-US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: </a:t>
            </a:r>
            <a:r>
              <a:rPr lang="ko-KR" altLang="en-US" sz="28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강승준</a:t>
            </a:r>
            <a:r>
              <a:rPr lang="en-US" altLang="ko-KR" sz="28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8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이창준 </a:t>
            </a:r>
            <a:r>
              <a:rPr lang="en-US" altLang="ko-KR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/ </a:t>
            </a:r>
            <a:r>
              <a:rPr lang="ko-KR" altLang="en-US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소속</a:t>
            </a:r>
            <a:r>
              <a:rPr lang="en-US" altLang="ko-KR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: </a:t>
            </a:r>
            <a:r>
              <a:rPr lang="ko-KR" altLang="en-US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멀티미디어공학과</a:t>
            </a:r>
            <a:r>
              <a:rPr lang="en-US" altLang="ko-KR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800" u="none" strike="noStrike" baseline="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불교학부</a:t>
            </a:r>
            <a:endParaRPr lang="ko-KR" altLang="en-US" sz="28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51530-34C4-E596-3877-90D7DBBD37E0}"/>
              </a:ext>
            </a:extLst>
          </p:cNvPr>
          <p:cNvSpPr txBox="1"/>
          <p:nvPr/>
        </p:nvSpPr>
        <p:spPr>
          <a:xfrm>
            <a:off x="5476271" y="38189147"/>
            <a:ext cx="4270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NanumSquare Neo OTF ExtraBold" pitchFamily="2" charset="-127"/>
                <a:ea typeface="NanumSquare Neo OTF ExtraBold" pitchFamily="2" charset="-127"/>
              </a:rPr>
              <a:t>산학협력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NanumSquare Neo OTF ExtraBold" pitchFamily="2" charset="-127"/>
                <a:ea typeface="NanumSquare Neo OTF ExtraBold" pitchFamily="2" charset="-127"/>
              </a:rPr>
              <a:t>/</a:t>
            </a: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NanumSquare Neo OTF ExtraBold" pitchFamily="2" charset="-127"/>
                <a:ea typeface="NanumSquare Neo OTF ExtraBold" pitchFamily="2" charset="-127"/>
              </a:rPr>
              <a:t> 팀원 역할</a:t>
            </a: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D72632F-E540-E0A7-6F26-68C65ECD7A67}"/>
              </a:ext>
            </a:extLst>
          </p:cNvPr>
          <p:cNvCxnSpPr/>
          <p:nvPr/>
        </p:nvCxnSpPr>
        <p:spPr>
          <a:xfrm>
            <a:off x="2656838" y="2086708"/>
            <a:ext cx="27330793" cy="0"/>
          </a:xfrm>
          <a:prstGeom prst="line">
            <a:avLst/>
          </a:prstGeom>
          <a:ln w="98425">
            <a:solidFill>
              <a:srgbClr val="0B9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07493D8-8849-F492-E042-605C73353293}"/>
              </a:ext>
            </a:extLst>
          </p:cNvPr>
          <p:cNvCxnSpPr/>
          <p:nvPr/>
        </p:nvCxnSpPr>
        <p:spPr>
          <a:xfrm>
            <a:off x="2656838" y="6404708"/>
            <a:ext cx="27330793" cy="0"/>
          </a:xfrm>
          <a:prstGeom prst="line">
            <a:avLst/>
          </a:prstGeom>
          <a:ln w="98425">
            <a:solidFill>
              <a:srgbClr val="0B9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4D1657A-F50E-7896-5B0C-3B9371E552AD}"/>
              </a:ext>
            </a:extLst>
          </p:cNvPr>
          <p:cNvCxnSpPr/>
          <p:nvPr/>
        </p:nvCxnSpPr>
        <p:spPr>
          <a:xfrm>
            <a:off x="6057900" y="2489200"/>
            <a:ext cx="0" cy="3501982"/>
          </a:xfrm>
          <a:prstGeom prst="line">
            <a:avLst/>
          </a:prstGeom>
          <a:ln w="38100">
            <a:solidFill>
              <a:srgbClr val="0B92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1BF2D4-A8E1-46F8-B8F4-1477688D0CDD}"/>
              </a:ext>
            </a:extLst>
          </p:cNvPr>
          <p:cNvSpPr txBox="1"/>
          <p:nvPr/>
        </p:nvSpPr>
        <p:spPr>
          <a:xfrm>
            <a:off x="2662574" y="10555595"/>
            <a:ext cx="3701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b="1" u="none" strike="noStrike" baseline="0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과제 수행 목표</a:t>
            </a:r>
            <a:endParaRPr lang="en-US" altLang="ko-KR" sz="4200" b="1" u="none" strike="noStrike" baseline="0" dirty="0">
              <a:solidFill>
                <a:schemeClr val="bg1"/>
              </a:solidFill>
              <a:latin typeface="NanumSquare Neo OTF ExtraBold" pitchFamily="2" charset="-127"/>
              <a:ea typeface="NanumSquare Neo OTF ExtraBold" pitchFamily="2" charset="-127"/>
            </a:endParaRPr>
          </a:p>
          <a:p>
            <a:r>
              <a:rPr lang="ko-KR" altLang="en-US" sz="4200" b="1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및 필요성</a:t>
            </a:r>
            <a:endParaRPr lang="en-US" altLang="ko-KR" sz="4200" b="1" dirty="0">
              <a:solidFill>
                <a:schemeClr val="bg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5CE1C-E2A1-2758-1466-4498FAB32E0F}"/>
              </a:ext>
            </a:extLst>
          </p:cNvPr>
          <p:cNvSpPr txBox="1"/>
          <p:nvPr/>
        </p:nvSpPr>
        <p:spPr>
          <a:xfrm>
            <a:off x="2662574" y="17377019"/>
            <a:ext cx="3701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4200" b="1" u="none" strike="noStrike" baseline="0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진행과정</a:t>
            </a:r>
            <a:endParaRPr lang="en-US" altLang="ko-KR" sz="4200" b="1" dirty="0">
              <a:solidFill>
                <a:schemeClr val="bg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209BEE-06C4-7657-B845-B04D88D1CC9E}"/>
              </a:ext>
            </a:extLst>
          </p:cNvPr>
          <p:cNvSpPr txBox="1"/>
          <p:nvPr/>
        </p:nvSpPr>
        <p:spPr>
          <a:xfrm>
            <a:off x="2662574" y="24363035"/>
            <a:ext cx="3701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4200" b="1" u="none" strike="noStrike" baseline="0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과제결과</a:t>
            </a:r>
            <a:endParaRPr lang="en-US" altLang="ko-KR" sz="4200" b="1" dirty="0">
              <a:solidFill>
                <a:schemeClr val="bg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2EC8C-56B4-E01F-0693-1DA1C6F788C6}"/>
              </a:ext>
            </a:extLst>
          </p:cNvPr>
          <p:cNvSpPr txBox="1"/>
          <p:nvPr/>
        </p:nvSpPr>
        <p:spPr>
          <a:xfrm>
            <a:off x="7043280" y="10383270"/>
            <a:ext cx="22510128" cy="499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u="none" strike="noStrike" kern="500" dirty="0" err="1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피싱사이트의</a:t>
            </a:r>
            <a:r>
              <a:rPr lang="ko-KR" altLang="en-US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급증으로 인해 사용자들의 </a:t>
            </a:r>
            <a:r>
              <a:rPr lang="ko-KR" altLang="en-US" sz="2700" u="none" strike="noStrike" kern="500" dirty="0" err="1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개인장보와</a:t>
            </a:r>
            <a:r>
              <a:rPr lang="ko-KR" altLang="en-US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자산이 </a:t>
            </a:r>
            <a:r>
              <a:rPr lang="ko-KR" altLang="en-US" sz="2700" u="none" strike="noStrike" kern="500" dirty="0" err="1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위헙받고</a:t>
            </a:r>
            <a:r>
              <a:rPr lang="ko-KR" altLang="en-US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있다</a:t>
            </a:r>
            <a:r>
              <a:rPr lang="en-US" altLang="ko-KR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이를 방지하기 위해</a:t>
            </a:r>
            <a:r>
              <a:rPr lang="en-US" altLang="ko-KR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피싱 사이트의 </a:t>
            </a:r>
            <a:r>
              <a:rPr lang="en-US" altLang="ko-KR" sz="2700" u="none" strike="noStrike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을 분석하여 악성 여부를 </a:t>
            </a:r>
            <a:r>
              <a:rPr lang="en-US" altLang="ko-KR" sz="2700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AI</a:t>
            </a:r>
            <a:r>
              <a:rPr lang="ko-KR" altLang="en-US" sz="2700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로 판단하고</a:t>
            </a:r>
            <a:r>
              <a:rPr lang="en-US" altLang="ko-KR" sz="2700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사용자가 </a:t>
            </a:r>
            <a:r>
              <a:rPr lang="ko-KR" altLang="en-US" sz="2700" kern="500" dirty="0" err="1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피싱사이트에</a:t>
            </a:r>
            <a:r>
              <a:rPr lang="ko-KR" altLang="en-US" sz="2700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 접속하는 것을 사전에 </a:t>
            </a:r>
            <a:r>
              <a:rPr lang="ko-KR" altLang="en-US" sz="2700" kern="500" dirty="0" err="1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예방하고자한다</a:t>
            </a:r>
            <a:r>
              <a:rPr lang="en-US" altLang="ko-KR" sz="2700" kern="500" dirty="0">
                <a:solidFill>
                  <a:srgbClr val="1A1A1A"/>
                </a:solidFill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피싱사이트를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판별하는 서비스들이 많이 제공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되고있지만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현재 제공되는 서비스에는 한계점이 명확하다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사용자의 민감한 정보를 가져가거나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악성을 제보하는 커뮤니티 기반서비스로 반영이 느리며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모든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피싱사이트를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확인할 수 없다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기존의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분석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AI 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모델은 수동적 특징 추출이나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문자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임베딩을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사용하고 있지만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이는 실시간 사이버 공격에 적절하지 못하고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문자 관계를 충분히 고려하지 못하는 한계점이 존재한다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BERT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기반 접근 방식을 도입하여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탐지 효율을 높이고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실시간으로 학습된 정보를 반영하여 기존 서비스와 기술의 한계점을 뛰어넘는 편리한 서비스를 제공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하자고자한다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사용자의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편의성을위해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웹서핑을 하는 도중 편리하게 사용할 수 있는 크롬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익스텐션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(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확장팩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)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으로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악성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탐지 서비스를 제공한다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endParaRPr lang="ko-KR" altLang="en-US" sz="2700" kern="5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6B6DC-C055-C261-0540-CED26BB69388}"/>
              </a:ext>
            </a:extLst>
          </p:cNvPr>
          <p:cNvSpPr txBox="1"/>
          <p:nvPr/>
        </p:nvSpPr>
        <p:spPr>
          <a:xfrm>
            <a:off x="7043280" y="17168118"/>
            <a:ext cx="22510128" cy="446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기획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: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400" dirty="0"/>
              <a:t>기존 서비스의 민감한 정보 노출</a:t>
            </a:r>
            <a:r>
              <a:rPr lang="en-US" altLang="ko-KR" sz="2400" dirty="0"/>
              <a:t>, </a:t>
            </a:r>
            <a:r>
              <a:rPr lang="ko-KR" altLang="en-US" sz="2400" dirty="0"/>
              <a:t>유저의 수동 정보처리</a:t>
            </a:r>
            <a:r>
              <a:rPr lang="en-US" altLang="ko-KR" sz="2400" dirty="0"/>
              <a:t>, </a:t>
            </a:r>
            <a:r>
              <a:rPr lang="ko-KR" altLang="en-US" sz="2400" dirty="0"/>
              <a:t>잘못된 </a:t>
            </a:r>
            <a:r>
              <a:rPr lang="en" altLang="ko-KR" sz="2400" dirty="0"/>
              <a:t>URL </a:t>
            </a:r>
            <a:r>
              <a:rPr lang="ko-KR" altLang="en-US" sz="2400" dirty="0"/>
              <a:t>판단 결과</a:t>
            </a:r>
            <a:r>
              <a:rPr lang="en-US" altLang="ko-KR" sz="2400" dirty="0"/>
              <a:t>, </a:t>
            </a:r>
            <a:r>
              <a:rPr lang="ko-KR" altLang="en-US" sz="2400" dirty="0"/>
              <a:t>컴퓨터 리소스 강제 </a:t>
            </a:r>
            <a:r>
              <a:rPr lang="ko-KR" altLang="en-US" sz="2400" dirty="0" err="1"/>
              <a:t>채굴등의</a:t>
            </a:r>
            <a:r>
              <a:rPr lang="ko-KR" altLang="en-US" sz="2400" dirty="0"/>
              <a:t> 문제점을 개선한다</a:t>
            </a:r>
            <a:r>
              <a:rPr lang="en-US" altLang="ko-KR" sz="2400" dirty="0"/>
              <a:t>.</a:t>
            </a:r>
            <a:endParaRPr lang="en-US" altLang="ko-KR" sz="2400" kern="500" dirty="0">
              <a:latin typeface="NanumSquare Neo OTF Regular" pitchFamily="2" charset="-127"/>
              <a:ea typeface="NanumSquare Neo OTF Regular" pitchFamily="2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모델구현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: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400" kern="500" dirty="0" err="1">
                <a:latin typeface="NanumSquare Neo OTF Regular" pitchFamily="2" charset="-127"/>
                <a:ea typeface="NanumSquare Neo OTF Regular" pitchFamily="2" charset="-127"/>
              </a:rPr>
              <a:t>Malicious_url.csv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와 </a:t>
            </a:r>
            <a:r>
              <a:rPr lang="en" altLang="ko-KR" sz="2400" kern="500" dirty="0" err="1">
                <a:latin typeface="NanumSquare Neo OTF Regular" pitchFamily="2" charset="-127"/>
                <a:ea typeface="NanumSquare Neo OTF Regular" pitchFamily="2" charset="-127"/>
              </a:rPr>
              <a:t>Dataset_full.csv</a:t>
            </a:r>
            <a:r>
              <a:rPr lang="ko-KR" altLang="en-US" sz="2400" kern="500" dirty="0" err="1"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기반으로 </a:t>
            </a:r>
            <a:r>
              <a:rPr lang="en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BERT</a:t>
            </a:r>
            <a:r>
              <a:rPr lang="ko-KR" altLang="en-US" sz="2400" kern="500" dirty="0" err="1"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활용하여 악성 </a:t>
            </a:r>
            <a:r>
              <a:rPr lang="en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URL 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탐지 모델을 구현했다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단순히 </a:t>
            </a:r>
            <a:r>
              <a:rPr lang="en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Feature Selection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을 통한 분류 하는 것을 넘어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, </a:t>
            </a:r>
            <a:r>
              <a:rPr lang="en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의 의미를 파악하여 악성 여부를 탐지하는 방식을 채택해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의 의미를 깊이 있게 이해하고 분석할 수 있다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500" dirty="0" err="1">
                <a:latin typeface="NanumSquare Neo OTF Regular" pitchFamily="2" charset="-127"/>
                <a:ea typeface="NanumSquare Neo OTF Regular" pitchFamily="2" charset="-127"/>
              </a:rPr>
              <a:t>메인서버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구현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: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데이터베이스 조회를 통해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검증 프로세스를 최적화한 메인 서버를 개발했다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판독 요청이 들어온 </a:t>
            </a:r>
            <a:r>
              <a:rPr lang="en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을 먼저 데이터베이스에서 확인하여 결과를 반환하고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, 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존재하지 않는 경우에만 모델을 통해 검증을 수행하는 구조로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, 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시스템의 효율성과 응답 속도를 향상시킨다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크롬 </a:t>
            </a:r>
            <a:r>
              <a:rPr lang="ko-KR" altLang="en-US" sz="2400" kern="500" dirty="0" err="1">
                <a:latin typeface="NanumSquare Neo OTF Regular" pitchFamily="2" charset="-127"/>
                <a:ea typeface="NanumSquare Neo OTF Regular" pitchFamily="2" charset="-127"/>
              </a:rPr>
              <a:t>확장팩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개발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: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웹 어플리케이션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브라우저 확장 프로그램 설정 정보를 포함하는 </a:t>
            </a:r>
            <a:r>
              <a:rPr lang="en-US" altLang="ko-KR" sz="2400" kern="500" dirty="0" err="1">
                <a:latin typeface="NanumSquare Neo OTF Regular" pitchFamily="2" charset="-127"/>
                <a:ea typeface="NanumSquare Neo OTF Regular" pitchFamily="2" charset="-127"/>
              </a:rPr>
              <a:t>manifest.json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을 설정하여 크롬 브라우저 환경에서 정상적으로 </a:t>
            </a:r>
            <a:r>
              <a:rPr lang="ko-KR" altLang="en-US" sz="2400" kern="500" dirty="0" err="1">
                <a:latin typeface="NanumSquare Neo OTF Regular" pitchFamily="2" charset="-127"/>
                <a:ea typeface="NanumSquare Neo OTF Regular" pitchFamily="2" charset="-127"/>
              </a:rPr>
              <a:t>작동하도록했다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Document 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자체에 </a:t>
            </a:r>
            <a:r>
              <a:rPr lang="en-US" altLang="ko-KR" sz="2400" kern="500" dirty="0" err="1">
                <a:latin typeface="NanumSquare Neo OTF Regular" pitchFamily="2" charset="-127"/>
                <a:ea typeface="NanumSquare Neo OTF Regular" pitchFamily="2" charset="-127"/>
              </a:rPr>
              <a:t>eventhandler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을 삽입하여 요구하는 기능이 정상적으로 동작하도록 개발하였다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웹 개발 </a:t>
            </a:r>
            <a:r>
              <a:rPr lang="en-US" altLang="ko-KR" sz="2400" kern="500" dirty="0">
                <a:latin typeface="NanumSquare Neo OTF Regular" pitchFamily="2" charset="-127"/>
                <a:ea typeface="NanumSquare Neo OTF Regular" pitchFamily="2" charset="-127"/>
              </a:rPr>
              <a:t>:</a:t>
            </a:r>
            <a:r>
              <a:rPr lang="ko-KR" altLang="en-US" sz="24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" altLang="ko-KR" sz="2400" dirty="0" err="1"/>
              <a:t>Next.js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</a:t>
            </a:r>
            <a:r>
              <a:rPr lang="en" altLang="ko-KR" sz="2400" dirty="0"/>
              <a:t>SSR</a:t>
            </a:r>
            <a:r>
              <a:rPr lang="ko-KR" altLang="en-US" sz="2400" dirty="0"/>
              <a:t>로 마이그레이션 하여 사용자에게 페이지를 빠른 렌더링을 통해 더 빠르게 웹페이지의 콘텐츠를 보여주고</a:t>
            </a:r>
            <a:r>
              <a:rPr lang="en-US" altLang="ko-KR" sz="2400" dirty="0"/>
              <a:t>, </a:t>
            </a:r>
            <a:r>
              <a:rPr lang="ko-KR" altLang="en-US" sz="2400" dirty="0"/>
              <a:t>검색엔진 최적화를 시켰다</a:t>
            </a:r>
            <a:r>
              <a:rPr lang="en-US" altLang="ko-KR" sz="2400" dirty="0"/>
              <a:t>.</a:t>
            </a:r>
            <a:endParaRPr lang="ko-KR" altLang="en-US" sz="2400" kern="5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0C627-6DA8-C539-9E09-97371DE3A603}"/>
              </a:ext>
            </a:extLst>
          </p:cNvPr>
          <p:cNvSpPr txBox="1"/>
          <p:nvPr/>
        </p:nvSpPr>
        <p:spPr>
          <a:xfrm>
            <a:off x="2662574" y="34137884"/>
            <a:ext cx="3701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4200" b="1" u="none" strike="noStrike" baseline="0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활용방안</a:t>
            </a:r>
            <a:r>
              <a:rPr lang="ko-KR" altLang="en-US" sz="4200" b="1" u="none" strike="noStrike" baseline="0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 및</a:t>
            </a:r>
            <a:endParaRPr lang="en-US" altLang="ko-KR" sz="4200" b="1" u="none" strike="noStrike" baseline="0" dirty="0">
              <a:solidFill>
                <a:schemeClr val="bg1"/>
              </a:solidFill>
              <a:latin typeface="NanumSquare Neo OTF ExtraBold" pitchFamily="2" charset="-127"/>
              <a:ea typeface="NanumSquare Neo OTF ExtraBold" pitchFamily="2" charset="-127"/>
            </a:endParaRPr>
          </a:p>
          <a:p>
            <a:r>
              <a:rPr lang="ko-KR" altLang="en-US" sz="4200" b="1" dirty="0">
                <a:solidFill>
                  <a:schemeClr val="bg1"/>
                </a:solidFill>
                <a:latin typeface="NanumSquare Neo OTF ExtraBold" pitchFamily="2" charset="-127"/>
                <a:ea typeface="NanumSquare Neo OTF ExtraBold" pitchFamily="2" charset="-127"/>
              </a:rPr>
              <a:t>기대효과</a:t>
            </a:r>
            <a:endParaRPr lang="en-US" altLang="ko-KR" sz="4200" b="1" dirty="0">
              <a:solidFill>
                <a:schemeClr val="bg1"/>
              </a:solidFill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C0CB1A-CEC1-8220-8FBC-A68906DD4FB9}"/>
              </a:ext>
            </a:extLst>
          </p:cNvPr>
          <p:cNvSpPr txBox="1"/>
          <p:nvPr/>
        </p:nvSpPr>
        <p:spPr>
          <a:xfrm>
            <a:off x="7043280" y="24155072"/>
            <a:ext cx="22510128" cy="749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모델을 테스트 데이터셋으로 검증하고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정확도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정밀도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재현율을 포함한 혼동 행렬을 출력하여 모델의 성능을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평과한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결과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정확도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0.9624,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정밀도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0.9560,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재현율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0.9567,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F1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점수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0.9556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의 결과를 얻을 수 있었다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이는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기존 연구에서 제안된 모델모다 더욱 뛰어난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성늠임을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나타낸다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BERT 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기반의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전처리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과정을 통해 단순한 패턴 인식 이상의 성능을 달성하였기 때문에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더욱 효과적으로 악성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을 판독할 수 있다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최적화된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메인서버를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구축하였다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모델을 통해 이미 분석된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은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재검증할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필요가 없기때문에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유저로부터 요청이 들어온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을 먼저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데이터베이서에서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조회하여 검증 결과를 확인한다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데이터 베이스에서 해당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이 존재하지 않는 경우에만 모델을 통해 검증을 수행하는 구조로 구성되어 시스템의 효율성과 응답속도를 크게 향상시켰다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실제로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첫번째 검색 후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다시 같은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을 검색한 결과 응답 속도가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두배이상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빨라졌다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사용자가 손쉽게 사용할 수 있는 크롬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익스텐션을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제공한다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웹사이트 내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하이퍼링크를 통해 이동하기 전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하이퍼링크에 마우스를 올리면 악성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을 판독할 수 있다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이때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무분별하게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API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를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호출하는 것을 방지하기 위한 절차를 구축하였다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더하여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팝업창으로 언제든 악성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을 신고할 수 있다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웹사이트를 통해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익스텐션의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사용방법을 확인하고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악성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을 신고할 수 있다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endParaRPr lang="ko-KR" altLang="en-US" sz="2700" kern="5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3428D-DD80-76D2-1303-9CD4A3263910}"/>
              </a:ext>
            </a:extLst>
          </p:cNvPr>
          <p:cNvSpPr txBox="1"/>
          <p:nvPr/>
        </p:nvSpPr>
        <p:spPr>
          <a:xfrm>
            <a:off x="7043280" y="33899762"/>
            <a:ext cx="22510128" cy="314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자체적으로 개발한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 URL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피싱사이트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탐지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AI 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모델을 통해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다양한 데이터 소스와 기존에 알려진 악성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을 기반으로 한 검증이 가능해진다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크롬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확장팩과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웹사이트를 통해 사용자는 쉽게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검증 결과를 확인할 수 있게 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신규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피싱사이트나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의심되는 사이트에 대해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‘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신고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’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기능으로 쉽게 제보할 수 있게 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제보된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정보를 파탕으로 다른 사용자의 보안을 강화하는데 중요한 역할을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하게된다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더하여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수집된 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URL 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데이터셋을 기반으로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피싱사이트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관련 데이터를 수집하는 기관에 제출함으로써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700" kern="500" dirty="0" err="1">
                <a:latin typeface="NanumSquare Neo OTF Regular" pitchFamily="2" charset="-127"/>
                <a:ea typeface="NanumSquare Neo OTF Regular" pitchFamily="2" charset="-127"/>
              </a:rPr>
              <a:t>피싱사이트</a:t>
            </a:r>
            <a:r>
              <a:rPr lang="ko-KR" altLang="en-US" sz="2700" kern="500" dirty="0">
                <a:latin typeface="NanumSquare Neo OTF Regular" pitchFamily="2" charset="-127"/>
                <a:ea typeface="NanumSquare Neo OTF Regular" pitchFamily="2" charset="-127"/>
              </a:rPr>
              <a:t> 피해 예방에 대한 사회적기여를 지속적으로 할 수 있게 된다</a:t>
            </a:r>
            <a:r>
              <a:rPr lang="en-US" altLang="ko-KR" sz="2700" kern="500" dirty="0">
                <a:latin typeface="NanumSquare Neo OTF Regular" pitchFamily="2" charset="-127"/>
                <a:ea typeface="NanumSquare Neo OTF Regular" pitchFamily="2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1AA67-D3DE-27E7-D896-0F1E3A8696A0}"/>
              </a:ext>
            </a:extLst>
          </p:cNvPr>
          <p:cNvSpPr txBox="1"/>
          <p:nvPr/>
        </p:nvSpPr>
        <p:spPr>
          <a:xfrm>
            <a:off x="5476271" y="39201274"/>
            <a:ext cx="1058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NanumSquare Neo OTF Regular" pitchFamily="2" charset="-127"/>
                <a:ea typeface="NanumSquare Neo OTF Regular" pitchFamily="2" charset="-127"/>
              </a:rPr>
              <a:t>강승준 </a:t>
            </a:r>
            <a:r>
              <a:rPr lang="en-US" altLang="ko-KR" sz="2100" dirty="0">
                <a:latin typeface="NanumSquare Neo OTF Regular" pitchFamily="2" charset="-127"/>
                <a:ea typeface="NanumSquare Neo OTF Regular" pitchFamily="2" charset="-127"/>
              </a:rPr>
              <a:t>:</a:t>
            </a:r>
            <a:r>
              <a:rPr lang="ko-KR" altLang="en-US" sz="2100" dirty="0">
                <a:latin typeface="NanumSquare Neo OTF Regular" pitchFamily="2" charset="-127"/>
                <a:ea typeface="NanumSquare Neo OTF Regular" pitchFamily="2" charset="-127"/>
              </a:rPr>
              <a:t> 팀장</a:t>
            </a:r>
            <a:r>
              <a:rPr lang="en-US" altLang="ko-KR" sz="21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1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100" dirty="0" err="1">
                <a:latin typeface="NanumSquare Neo OTF Regular" pitchFamily="2" charset="-127"/>
                <a:ea typeface="NanumSquare Neo OTF Regular" pitchFamily="2" charset="-127"/>
              </a:rPr>
              <a:t>백엔드</a:t>
            </a:r>
            <a:r>
              <a:rPr lang="en-US" altLang="ko-KR" sz="21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1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en-US" altLang="ko-KR" sz="2100" dirty="0">
                <a:latin typeface="NanumSquare Neo OTF Regular" pitchFamily="2" charset="-127"/>
                <a:ea typeface="NanumSquare Neo OTF Regular" pitchFamily="2" charset="-127"/>
              </a:rPr>
              <a:t>AI</a:t>
            </a:r>
          </a:p>
          <a:p>
            <a:r>
              <a:rPr lang="ko-KR" altLang="en-US" sz="2100" dirty="0">
                <a:latin typeface="NanumSquare Neo OTF Regular" pitchFamily="2" charset="-127"/>
                <a:ea typeface="NanumSquare Neo OTF Regular" pitchFamily="2" charset="-127"/>
              </a:rPr>
              <a:t>이창준 </a:t>
            </a:r>
            <a:r>
              <a:rPr lang="en-US" altLang="ko-KR" sz="2100" dirty="0">
                <a:latin typeface="NanumSquare Neo OTF Regular" pitchFamily="2" charset="-127"/>
                <a:ea typeface="NanumSquare Neo OTF Regular" pitchFamily="2" charset="-127"/>
              </a:rPr>
              <a:t>:</a:t>
            </a:r>
            <a:r>
              <a:rPr lang="ko-KR" altLang="en-US" sz="2100" dirty="0">
                <a:latin typeface="NanumSquare Neo OTF Regular" pitchFamily="2" charset="-127"/>
                <a:ea typeface="NanumSquare Neo OTF Regular" pitchFamily="2" charset="-127"/>
              </a:rPr>
              <a:t> 팀원</a:t>
            </a:r>
            <a:r>
              <a:rPr lang="en-US" altLang="ko-KR" sz="2100" dirty="0">
                <a:latin typeface="NanumSquare Neo OTF Regular" pitchFamily="2" charset="-127"/>
                <a:ea typeface="NanumSquare Neo OTF Regular" pitchFamily="2" charset="-127"/>
              </a:rPr>
              <a:t>,</a:t>
            </a:r>
            <a:r>
              <a:rPr lang="ko-KR" altLang="en-US" sz="2100" dirty="0">
                <a:latin typeface="NanumSquare Neo OTF Regular" pitchFamily="2" charset="-127"/>
                <a:ea typeface="NanumSquare Neo OTF Regular" pitchFamily="2" charset="-127"/>
              </a:rPr>
              <a:t> </a:t>
            </a:r>
            <a:r>
              <a:rPr lang="ko-KR" altLang="en-US" sz="2100" dirty="0" err="1">
                <a:latin typeface="NanumSquare Neo OTF Regular" pitchFamily="2" charset="-127"/>
                <a:ea typeface="NanumSquare Neo OTF Regular" pitchFamily="2" charset="-127"/>
              </a:rPr>
              <a:t>프론트앤드</a:t>
            </a:r>
            <a:endParaRPr lang="en-US" altLang="ko-KR" sz="2100" dirty="0">
              <a:latin typeface="NanumSquare Neo OTF Regular" pitchFamily="2" charset="-127"/>
              <a:ea typeface="NanumSquare Neo OTF Regular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7A4FDD-3179-C62F-8DC6-71FE7EAEBAEA}"/>
              </a:ext>
            </a:extLst>
          </p:cNvPr>
          <p:cNvSpPr txBox="1"/>
          <p:nvPr/>
        </p:nvSpPr>
        <p:spPr>
          <a:xfrm>
            <a:off x="16803097" y="38189147"/>
            <a:ext cx="4270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3200" b="1" dirty="0">
                <a:solidFill>
                  <a:schemeClr val="bg2">
                    <a:lumMod val="50000"/>
                  </a:schemeClr>
                </a:solidFill>
                <a:latin typeface="NanumSquare Neo OTF ExtraBold" pitchFamily="2" charset="-127"/>
                <a:ea typeface="NanumSquare Neo OTF ExtraBold" pitchFamily="2" charset="-127"/>
              </a:rPr>
              <a:t>멘토</a:t>
            </a: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NanumSquare Neo OTF ExtraBold" pitchFamily="2" charset="-127"/>
                <a:ea typeface="NanumSquare Neo OTF ExtraBold" pitchFamily="2" charset="-127"/>
              </a:rPr>
              <a:t> 역할</a:t>
            </a:r>
          </a:p>
        </p:txBody>
      </p:sp>
    </p:spTree>
    <p:extLst>
      <p:ext uri="{BB962C8B-B14F-4D97-AF65-F5344CB8AC3E}">
        <p14:creationId xmlns:p14="http://schemas.microsoft.com/office/powerpoint/2010/main" val="5170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746</Words>
  <Application>Microsoft Macintosh PowerPoint</Application>
  <PresentationFormat>사용자 지정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맑은 고딕</vt:lpstr>
      <vt:lpstr>NanumSquare Neo OTF Bold</vt:lpstr>
      <vt:lpstr>NanumSquare Neo OTF ExtraBold</vt:lpstr>
      <vt:lpstr>NanumSquare Neo OTF Heavy</vt:lpstr>
      <vt:lpstr>NanumSquare Neo OTF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승준 강</cp:lastModifiedBy>
  <cp:revision>40</cp:revision>
  <dcterms:created xsi:type="dcterms:W3CDTF">2023-10-31T00:56:38Z</dcterms:created>
  <dcterms:modified xsi:type="dcterms:W3CDTF">2024-12-21T21:09:16Z</dcterms:modified>
</cp:coreProperties>
</file>