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8288000" cy="10287000"/>
  <p:notesSz cx="6858000" cy="9144000"/>
  <p:embeddedFontLst>
    <p:embeddedFont>
      <p:font typeface="210 빛글" charset="1" panose="02020603020101020101"/>
      <p:regular r:id="rId40"/>
    </p:embeddedFont>
    <p:embeddedFont>
      <p:font typeface="Gotham Bold" charset="1" panose="00000000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Relationship Id="rId4" Target="../media/image42.png" Type="http://schemas.openxmlformats.org/officeDocument/2006/relationships/image"/><Relationship Id="rId5" Target="../media/image43.png" Type="http://schemas.openxmlformats.org/officeDocument/2006/relationships/image"/><Relationship Id="rId6" Target="../media/image44.png" Type="http://schemas.openxmlformats.org/officeDocument/2006/relationships/image"/><Relationship Id="rId7" Target="../media/image45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7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53.png" Type="http://schemas.openxmlformats.org/officeDocument/2006/relationships/image"/><Relationship Id="rId7" Target="../media/image54.svg" Type="http://schemas.openxmlformats.org/officeDocument/2006/relationships/image"/><Relationship Id="rId8" Target="../media/image55.png" Type="http://schemas.openxmlformats.org/officeDocument/2006/relationships/image"/><Relationship Id="rId9" Target="../media/image56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BE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22813" y="3415819"/>
            <a:ext cx="8336487" cy="5759022"/>
          </a:xfrm>
          <a:custGeom>
            <a:avLst/>
            <a:gdLst/>
            <a:ahLst/>
            <a:cxnLst/>
            <a:rect r="r" b="b" t="t" l="l"/>
            <a:pathLst>
              <a:path h="5759022" w="8336487">
                <a:moveTo>
                  <a:pt x="0" y="0"/>
                </a:moveTo>
                <a:lnTo>
                  <a:pt x="8336487" y="0"/>
                </a:lnTo>
                <a:lnTo>
                  <a:pt x="8336487" y="5759023"/>
                </a:lnTo>
                <a:lnTo>
                  <a:pt x="0" y="5759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52525"/>
            <a:ext cx="3774812" cy="2006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9"/>
              </a:lnSpc>
            </a:pPr>
            <a:r>
              <a:rPr lang="en-US" sz="1399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돈쭐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192211"/>
            <a:ext cx="9068220" cy="636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5"/>
              </a:lnSpc>
            </a:pPr>
            <a:r>
              <a:rPr lang="en-US" sz="388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: 소비에 선행을 더하다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8442166"/>
            <a:ext cx="6343054" cy="732676"/>
            <a:chOff x="0" y="0"/>
            <a:chExt cx="8457405" cy="97690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8575"/>
              <a:ext cx="6759143" cy="3563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35"/>
                </a:lnSpc>
              </a:pPr>
              <a:r>
                <a:rPr lang="en-US" sz="1642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2025-01 오픈소스소프트웨어 프로젝트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94171"/>
              <a:ext cx="8457405" cy="4827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5"/>
                </a:lnSpc>
              </a:pPr>
              <a:r>
                <a:rPr lang="en-US" sz="2242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[Team] SPRING    강병진 김시연 서희정 이설후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1250" y="3553462"/>
            <a:ext cx="5007034" cy="5704838"/>
            <a:chOff x="0" y="0"/>
            <a:chExt cx="1318725" cy="15025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18725" cy="1502509"/>
            </a:xfrm>
            <a:custGeom>
              <a:avLst/>
              <a:gdLst/>
              <a:ahLst/>
              <a:cxnLst/>
              <a:rect r="r" b="b" t="t" l="l"/>
              <a:pathLst>
                <a:path h="1502509" w="1318725">
                  <a:moveTo>
                    <a:pt x="38655" y="0"/>
                  </a:moveTo>
                  <a:lnTo>
                    <a:pt x="1280070" y="0"/>
                  </a:lnTo>
                  <a:cubicBezTo>
                    <a:pt x="1290322" y="0"/>
                    <a:pt x="1300154" y="4073"/>
                    <a:pt x="1307403" y="11322"/>
                  </a:cubicBezTo>
                  <a:cubicBezTo>
                    <a:pt x="1314652" y="18571"/>
                    <a:pt x="1318725" y="28403"/>
                    <a:pt x="1318725" y="38655"/>
                  </a:cubicBezTo>
                  <a:lnTo>
                    <a:pt x="1318725" y="1463854"/>
                  </a:lnTo>
                  <a:cubicBezTo>
                    <a:pt x="1318725" y="1485202"/>
                    <a:pt x="1301419" y="1502509"/>
                    <a:pt x="1280070" y="1502509"/>
                  </a:cubicBezTo>
                  <a:lnTo>
                    <a:pt x="38655" y="1502509"/>
                  </a:lnTo>
                  <a:cubicBezTo>
                    <a:pt x="28403" y="1502509"/>
                    <a:pt x="18571" y="1498436"/>
                    <a:pt x="11322" y="1491187"/>
                  </a:cubicBezTo>
                  <a:cubicBezTo>
                    <a:pt x="4073" y="1483938"/>
                    <a:pt x="0" y="1474106"/>
                    <a:pt x="0" y="1463854"/>
                  </a:cubicBezTo>
                  <a:lnTo>
                    <a:pt x="0" y="38655"/>
                  </a:lnTo>
                  <a:cubicBezTo>
                    <a:pt x="0" y="28403"/>
                    <a:pt x="4073" y="18571"/>
                    <a:pt x="11322" y="11322"/>
                  </a:cubicBezTo>
                  <a:cubicBezTo>
                    <a:pt x="18571" y="4073"/>
                    <a:pt x="28403" y="0"/>
                    <a:pt x="386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F8BE64">
                  <a:alpha val="32941"/>
                </a:srgbClr>
              </a:solidFill>
              <a:prstDash val="lgDash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18725" cy="1550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40483" y="3553462"/>
            <a:ext cx="5007034" cy="5704838"/>
            <a:chOff x="0" y="0"/>
            <a:chExt cx="1318725" cy="15025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18725" cy="1502509"/>
            </a:xfrm>
            <a:custGeom>
              <a:avLst/>
              <a:gdLst/>
              <a:ahLst/>
              <a:cxnLst/>
              <a:rect r="r" b="b" t="t" l="l"/>
              <a:pathLst>
                <a:path h="1502509" w="1318725">
                  <a:moveTo>
                    <a:pt x="38655" y="0"/>
                  </a:moveTo>
                  <a:lnTo>
                    <a:pt x="1280070" y="0"/>
                  </a:lnTo>
                  <a:cubicBezTo>
                    <a:pt x="1290322" y="0"/>
                    <a:pt x="1300154" y="4073"/>
                    <a:pt x="1307403" y="11322"/>
                  </a:cubicBezTo>
                  <a:cubicBezTo>
                    <a:pt x="1314652" y="18571"/>
                    <a:pt x="1318725" y="28403"/>
                    <a:pt x="1318725" y="38655"/>
                  </a:cubicBezTo>
                  <a:lnTo>
                    <a:pt x="1318725" y="1463854"/>
                  </a:lnTo>
                  <a:cubicBezTo>
                    <a:pt x="1318725" y="1485202"/>
                    <a:pt x="1301419" y="1502509"/>
                    <a:pt x="1280070" y="1502509"/>
                  </a:cubicBezTo>
                  <a:lnTo>
                    <a:pt x="38655" y="1502509"/>
                  </a:lnTo>
                  <a:cubicBezTo>
                    <a:pt x="28403" y="1502509"/>
                    <a:pt x="18571" y="1498436"/>
                    <a:pt x="11322" y="1491187"/>
                  </a:cubicBezTo>
                  <a:cubicBezTo>
                    <a:pt x="4073" y="1483938"/>
                    <a:pt x="0" y="1474106"/>
                    <a:pt x="0" y="1463854"/>
                  </a:cubicBezTo>
                  <a:lnTo>
                    <a:pt x="0" y="38655"/>
                  </a:lnTo>
                  <a:cubicBezTo>
                    <a:pt x="0" y="28403"/>
                    <a:pt x="4073" y="18571"/>
                    <a:pt x="11322" y="11322"/>
                  </a:cubicBezTo>
                  <a:cubicBezTo>
                    <a:pt x="18571" y="4073"/>
                    <a:pt x="28403" y="0"/>
                    <a:pt x="386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F8BE64">
                  <a:alpha val="32941"/>
                </a:srgbClr>
              </a:solidFill>
              <a:prstDash val="lgDash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318725" cy="1550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85667" y="3553462"/>
            <a:ext cx="5007034" cy="5704838"/>
            <a:chOff x="0" y="0"/>
            <a:chExt cx="1318725" cy="15025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18725" cy="1502509"/>
            </a:xfrm>
            <a:custGeom>
              <a:avLst/>
              <a:gdLst/>
              <a:ahLst/>
              <a:cxnLst/>
              <a:rect r="r" b="b" t="t" l="l"/>
              <a:pathLst>
                <a:path h="1502509" w="1318725">
                  <a:moveTo>
                    <a:pt x="38655" y="0"/>
                  </a:moveTo>
                  <a:lnTo>
                    <a:pt x="1280070" y="0"/>
                  </a:lnTo>
                  <a:cubicBezTo>
                    <a:pt x="1290322" y="0"/>
                    <a:pt x="1300154" y="4073"/>
                    <a:pt x="1307403" y="11322"/>
                  </a:cubicBezTo>
                  <a:cubicBezTo>
                    <a:pt x="1314652" y="18571"/>
                    <a:pt x="1318725" y="28403"/>
                    <a:pt x="1318725" y="38655"/>
                  </a:cubicBezTo>
                  <a:lnTo>
                    <a:pt x="1318725" y="1463854"/>
                  </a:lnTo>
                  <a:cubicBezTo>
                    <a:pt x="1318725" y="1485202"/>
                    <a:pt x="1301419" y="1502509"/>
                    <a:pt x="1280070" y="1502509"/>
                  </a:cubicBezTo>
                  <a:lnTo>
                    <a:pt x="38655" y="1502509"/>
                  </a:lnTo>
                  <a:cubicBezTo>
                    <a:pt x="28403" y="1502509"/>
                    <a:pt x="18571" y="1498436"/>
                    <a:pt x="11322" y="1491187"/>
                  </a:cubicBezTo>
                  <a:cubicBezTo>
                    <a:pt x="4073" y="1483938"/>
                    <a:pt x="0" y="1474106"/>
                    <a:pt x="0" y="1463854"/>
                  </a:cubicBezTo>
                  <a:lnTo>
                    <a:pt x="0" y="38655"/>
                  </a:lnTo>
                  <a:cubicBezTo>
                    <a:pt x="0" y="28403"/>
                    <a:pt x="4073" y="18571"/>
                    <a:pt x="11322" y="11322"/>
                  </a:cubicBezTo>
                  <a:cubicBezTo>
                    <a:pt x="18571" y="4073"/>
                    <a:pt x="28403" y="0"/>
                    <a:pt x="386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F8BE64">
                  <a:alpha val="32941"/>
                </a:srgbClr>
              </a:solidFill>
              <a:prstDash val="lgDash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318725" cy="1550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923242" y="4172004"/>
            <a:ext cx="1543050" cy="154305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BE6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372475" y="4172004"/>
            <a:ext cx="1543050" cy="154305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BE6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817659" y="4172004"/>
            <a:ext cx="1543050" cy="154305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BE6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flipV="true">
            <a:off x="4424398" y="1074277"/>
            <a:ext cx="1294659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1339433" y="1956465"/>
            <a:ext cx="8284449" cy="480892"/>
            <a:chOff x="0" y="0"/>
            <a:chExt cx="11045932" cy="641190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663601" y="-66675"/>
              <a:ext cx="10382331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개발목표 </a:t>
              </a:r>
            </a:p>
          </p:txBody>
        </p:sp>
        <p:grpSp>
          <p:nvGrpSpPr>
            <p:cNvPr name="Group 23" id="23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sp>
        <p:nvSpPr>
          <p:cNvPr name="Freeform 26" id="26"/>
          <p:cNvSpPr/>
          <p:nvPr/>
        </p:nvSpPr>
        <p:spPr>
          <a:xfrm flipH="false" flipV="false" rot="0">
            <a:off x="8522029" y="4417154"/>
            <a:ext cx="1144642" cy="1071801"/>
          </a:xfrm>
          <a:custGeom>
            <a:avLst/>
            <a:gdLst/>
            <a:ahLst/>
            <a:cxnLst/>
            <a:rect r="r" b="b" t="t" l="l"/>
            <a:pathLst>
              <a:path h="1071801" w="1144642">
                <a:moveTo>
                  <a:pt x="0" y="0"/>
                </a:moveTo>
                <a:lnTo>
                  <a:pt x="1144643" y="0"/>
                </a:lnTo>
                <a:lnTo>
                  <a:pt x="1144643" y="1071801"/>
                </a:lnTo>
                <a:lnTo>
                  <a:pt x="0" y="1071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944179" y="4622343"/>
            <a:ext cx="1290010" cy="661423"/>
          </a:xfrm>
          <a:custGeom>
            <a:avLst/>
            <a:gdLst/>
            <a:ahLst/>
            <a:cxnLst/>
            <a:rect r="r" b="b" t="t" l="l"/>
            <a:pathLst>
              <a:path h="661423" w="1290010">
                <a:moveTo>
                  <a:pt x="0" y="0"/>
                </a:moveTo>
                <a:lnTo>
                  <a:pt x="1290010" y="0"/>
                </a:lnTo>
                <a:lnTo>
                  <a:pt x="1290010" y="661423"/>
                </a:lnTo>
                <a:lnTo>
                  <a:pt x="0" y="6614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118129" y="4474304"/>
            <a:ext cx="1074428" cy="1074428"/>
          </a:xfrm>
          <a:custGeom>
            <a:avLst/>
            <a:gdLst/>
            <a:ahLst/>
            <a:cxnLst/>
            <a:rect r="r" b="b" t="t" l="l"/>
            <a:pathLst>
              <a:path h="1074428" w="1074428">
                <a:moveTo>
                  <a:pt x="0" y="0"/>
                </a:moveTo>
                <a:lnTo>
                  <a:pt x="1074429" y="0"/>
                </a:lnTo>
                <a:lnTo>
                  <a:pt x="1074429" y="1074428"/>
                </a:lnTo>
                <a:lnTo>
                  <a:pt x="0" y="10744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939831" y="6064251"/>
            <a:ext cx="318477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가치 중심 실천 유도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337487" y="6064251"/>
            <a:ext cx="361302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소비-기부 연계 시스템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92502" y="7257998"/>
            <a:ext cx="4204530" cy="98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99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착한 소비를 일상 속 행동으로 </a:t>
            </a:r>
          </a:p>
          <a:p>
            <a:pPr algn="ctr" marL="0" indent="0" lvl="0">
              <a:lnSpc>
                <a:spcPts val="3999"/>
              </a:lnSpc>
              <a:spcBef>
                <a:spcPct val="0"/>
              </a:spcBef>
            </a:pPr>
            <a:r>
              <a:rPr lang="en-US" sz="2499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자연스럽게 유도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946109" y="7005586"/>
            <a:ext cx="4395783" cy="1492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99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소비인증 → 공유 → 포인트 → 기부로 이어지는 선순환 구조 </a:t>
            </a:r>
          </a:p>
          <a:p>
            <a:pPr algn="ctr" marL="0" indent="0" lvl="0">
              <a:lnSpc>
                <a:spcPts val="3999"/>
              </a:lnSpc>
              <a:spcBef>
                <a:spcPct val="0"/>
              </a:spcBef>
            </a:pPr>
            <a:r>
              <a:rPr lang="en-US" sz="2499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설계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495242" y="7257998"/>
            <a:ext cx="4204530" cy="98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2499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캐릭터, 커뮤니티 등 다양한 </a:t>
            </a:r>
          </a:p>
          <a:p>
            <a:pPr algn="ctr" marL="0" indent="0" lvl="0">
              <a:lnSpc>
                <a:spcPts val="3999"/>
              </a:lnSpc>
              <a:spcBef>
                <a:spcPct val="0"/>
              </a:spcBef>
            </a:pPr>
            <a:r>
              <a:rPr lang="en-US" sz="2499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참여·기여 동기 부여 장치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97103" y="795626"/>
            <a:ext cx="322729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04.목표 및 개발내용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840280" y="2673987"/>
            <a:ext cx="11664076" cy="672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: </a:t>
            </a:r>
            <a:r>
              <a:rPr lang="en-US" sz="3899">
                <a:solidFill>
                  <a:srgbClr val="F69426"/>
                </a:solidFill>
                <a:latin typeface="210 빛글"/>
                <a:ea typeface="210 빛글"/>
                <a:cs typeface="210 빛글"/>
                <a:sym typeface="210 빛글"/>
              </a:rPr>
              <a:t>재미</a:t>
            </a:r>
            <a:r>
              <a:rPr lang="en-US" sz="389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있고, 부담없고, </a:t>
            </a:r>
            <a:r>
              <a:rPr lang="en-US" sz="3899">
                <a:solidFill>
                  <a:srgbClr val="F69426"/>
                </a:solidFill>
                <a:latin typeface="210 빛글"/>
                <a:ea typeface="210 빛글"/>
                <a:cs typeface="210 빛글"/>
                <a:sym typeface="210 빛글"/>
              </a:rPr>
              <a:t>선한 영향력</a:t>
            </a:r>
            <a:r>
              <a:rPr lang="en-US" sz="389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을 줄수 있는 플랫폼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943443" y="6064251"/>
            <a:ext cx="329148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재미 기반 참여 유도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04198" y="2767438"/>
            <a:ext cx="0" cy="6490862"/>
          </a:xfrm>
          <a:prstGeom prst="line">
            <a:avLst/>
          </a:prstGeom>
          <a:ln cap="flat" w="38100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4424398" y="1074277"/>
            <a:ext cx="1294659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39433" y="1956465"/>
            <a:ext cx="11732003" cy="480892"/>
            <a:chOff x="0" y="0"/>
            <a:chExt cx="15642670" cy="64119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663601" y="-66675"/>
              <a:ext cx="14979069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개발목표 - 사용자 경험(UX) 목표</a:t>
              </a:r>
            </a:p>
          </p:txBody>
        </p:sp>
        <p:grpSp>
          <p:nvGrpSpPr>
            <p:cNvPr name="Group 6" id="6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1472137" y="4185319"/>
            <a:ext cx="2443147" cy="244314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BE6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80433" lIns="80433" bIns="80433" rIns="80433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752185" y="4693045"/>
            <a:ext cx="1883051" cy="1427695"/>
          </a:xfrm>
          <a:custGeom>
            <a:avLst/>
            <a:gdLst/>
            <a:ahLst/>
            <a:cxnLst/>
            <a:rect r="r" b="b" t="t" l="l"/>
            <a:pathLst>
              <a:path h="1427695" w="1883051">
                <a:moveTo>
                  <a:pt x="0" y="0"/>
                </a:moveTo>
                <a:lnTo>
                  <a:pt x="1883051" y="0"/>
                </a:lnTo>
                <a:lnTo>
                  <a:pt x="1883051" y="1427695"/>
                </a:lnTo>
                <a:lnTo>
                  <a:pt x="0" y="14276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24398" y="4973505"/>
            <a:ext cx="4151119" cy="77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사용자 경험(UX)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7103" y="795626"/>
            <a:ext cx="322729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04.목표 및 개발내용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13823" y="2681077"/>
            <a:ext cx="5596299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쉽고 직관적인 소비 인증 UI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13823" y="4269983"/>
            <a:ext cx="518663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소통과 공유 중심 커뮤니티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013823" y="5858888"/>
            <a:ext cx="586417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캐릭터 성장형 게이미피케이션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13823" y="3572368"/>
            <a:ext cx="6687487" cy="445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복잡한</a:t>
            </a:r>
            <a:r>
              <a:rPr lang="en-US" sz="2299" strike="noStrike" u="none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 과정 없이 사진 한 장으로 간편하게 인증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013823" y="5161273"/>
            <a:ext cx="6687487" cy="445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소비</a:t>
            </a:r>
            <a:r>
              <a:rPr lang="en-US" sz="2299" strike="noStrike" u="none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 후 느낀 점을 소통하며 공감 확대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013823" y="6750179"/>
            <a:ext cx="6687487" cy="445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소비</a:t>
            </a:r>
            <a:r>
              <a:rPr lang="en-US" sz="2299" strike="noStrike" u="none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 인증으로 캐릭터를 키우는 재미와 몰입 제공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13823" y="7447794"/>
            <a:ext cx="4867999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반복적 참여 동기 시스템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013823" y="8339084"/>
            <a:ext cx="6687487" cy="445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누적</a:t>
            </a:r>
            <a:r>
              <a:rPr lang="en-US" sz="2299" strike="noStrike" u="none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 포인트와 성취감을 통해 지속적 참여 유도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04198" y="2767438"/>
            <a:ext cx="0" cy="6490862"/>
          </a:xfrm>
          <a:prstGeom prst="line">
            <a:avLst/>
          </a:prstGeom>
          <a:ln cap="flat" w="38100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4424398" y="1074277"/>
            <a:ext cx="1294659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39433" y="1956465"/>
            <a:ext cx="11732003" cy="480892"/>
            <a:chOff x="0" y="0"/>
            <a:chExt cx="15642670" cy="64119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663601" y="-66675"/>
              <a:ext cx="14979069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개발목표 - 기술적 구현 목표</a:t>
              </a:r>
            </a:p>
          </p:txBody>
        </p:sp>
        <p:grpSp>
          <p:nvGrpSpPr>
            <p:cNvPr name="Group 6" id="6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1472137" y="4185319"/>
            <a:ext cx="2443147" cy="244314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BE6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80433" lIns="80433" bIns="80433" rIns="80433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823819" y="4551235"/>
            <a:ext cx="1739784" cy="1711315"/>
          </a:xfrm>
          <a:custGeom>
            <a:avLst/>
            <a:gdLst/>
            <a:ahLst/>
            <a:cxnLst/>
            <a:rect r="r" b="b" t="t" l="l"/>
            <a:pathLst>
              <a:path h="1711315" w="1739784">
                <a:moveTo>
                  <a:pt x="0" y="0"/>
                </a:moveTo>
                <a:lnTo>
                  <a:pt x="1739784" y="0"/>
                </a:lnTo>
                <a:lnTo>
                  <a:pt x="1739784" y="1711315"/>
                </a:lnTo>
                <a:lnTo>
                  <a:pt x="0" y="1711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24398" y="4973505"/>
            <a:ext cx="4151119" cy="77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기술적 구현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7103" y="795626"/>
            <a:ext cx="322729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04.목표 및 개발내용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75723" y="3002889"/>
            <a:ext cx="5596299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OCR기반</a:t>
            </a: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소비 인증 자동화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75723" y="5021723"/>
            <a:ext cx="6245477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지도</a:t>
            </a: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기반 착한 가게 탐색 시스템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975723" y="6625902"/>
            <a:ext cx="586417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모듈화</a:t>
            </a: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및 확장성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975723" y="3876099"/>
            <a:ext cx="6245477" cy="859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영수증</a:t>
            </a:r>
            <a:r>
              <a:rPr lang="en-US" sz="2199" strike="noStrike" u="none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 이미지를 자동 분석하여 소비 인증 절차 </a:t>
            </a:r>
          </a:p>
          <a:p>
            <a:pPr algn="l">
              <a:lnSpc>
                <a:spcPts val="3519"/>
              </a:lnSpc>
            </a:pPr>
            <a:r>
              <a:rPr lang="en-US" sz="2199" strike="noStrike" u="none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       간소화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975723" y="5894933"/>
            <a:ext cx="6357167" cy="445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현재</a:t>
            </a:r>
            <a:r>
              <a:rPr lang="en-US" sz="2299" strike="noStrike" u="none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 위치 기반 가게 검색 및 필터링 지원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975723" y="7499112"/>
            <a:ext cx="6508831" cy="911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추후 서비스</a:t>
            </a:r>
            <a:r>
              <a:rPr lang="en-US" sz="2299" strike="noStrike" u="none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 확대를 고려한 유연하고 확장 가능한 시스템 설계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04198" y="2767438"/>
            <a:ext cx="0" cy="6490862"/>
          </a:xfrm>
          <a:prstGeom prst="line">
            <a:avLst/>
          </a:prstGeom>
          <a:ln cap="flat" w="38100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4424398" y="1074277"/>
            <a:ext cx="1294659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472137" y="4185319"/>
            <a:ext cx="2443147" cy="244314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BE6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80433" lIns="80433" bIns="80433" rIns="80433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39433" y="1956465"/>
            <a:ext cx="11732003" cy="480892"/>
            <a:chOff x="0" y="0"/>
            <a:chExt cx="15642670" cy="64119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663601" y="-66675"/>
              <a:ext cx="14979069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개발목표 - 사회적 가치 실현 목표</a:t>
              </a:r>
            </a:p>
          </p:txBody>
        </p:sp>
        <p:grpSp>
          <p:nvGrpSpPr>
            <p:cNvPr name="Group 9" id="9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1812756" y="4581998"/>
            <a:ext cx="1761911" cy="1649789"/>
          </a:xfrm>
          <a:custGeom>
            <a:avLst/>
            <a:gdLst/>
            <a:ahLst/>
            <a:cxnLst/>
            <a:rect r="r" b="b" t="t" l="l"/>
            <a:pathLst>
              <a:path h="1649789" w="1761911">
                <a:moveTo>
                  <a:pt x="0" y="0"/>
                </a:moveTo>
                <a:lnTo>
                  <a:pt x="1761910" y="0"/>
                </a:lnTo>
                <a:lnTo>
                  <a:pt x="1761910" y="1649789"/>
                </a:lnTo>
                <a:lnTo>
                  <a:pt x="0" y="1649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424398" y="4973505"/>
            <a:ext cx="4151119" cy="77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사회적 가치 실현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7103" y="795626"/>
            <a:ext cx="322729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04.목표 및 개발내용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13823" y="2681077"/>
            <a:ext cx="586417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지역 기반</a:t>
            </a: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착한 가게 정보 축적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13823" y="4269983"/>
            <a:ext cx="518663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착한 </a:t>
            </a:r>
            <a:r>
              <a:rPr lang="en-US" sz="35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소비 문화 인식 확산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013823" y="5858888"/>
            <a:ext cx="6357167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소비-기부 연결 통한 사회</a:t>
            </a:r>
            <a:r>
              <a:rPr lang="en-US" sz="33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환원 구조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13823" y="7447794"/>
            <a:ext cx="6357167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선한 영향력 사례의 발굴과 자발</a:t>
            </a:r>
            <a:r>
              <a:rPr lang="en-US" sz="33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적 참여 문화 조성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424398" y="1074277"/>
            <a:ext cx="1294659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339433" y="1956465"/>
            <a:ext cx="8284449" cy="480892"/>
            <a:chOff x="0" y="0"/>
            <a:chExt cx="11045932" cy="64119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663601" y="-66675"/>
              <a:ext cx="10382331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개발내용-주요기능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grpSp>
        <p:nvGrpSpPr>
          <p:cNvPr name="Group 8" id="8"/>
          <p:cNvGrpSpPr/>
          <p:nvPr/>
        </p:nvGrpSpPr>
        <p:grpSpPr>
          <a:xfrm rot="0">
            <a:off x="1339433" y="3553462"/>
            <a:ext cx="3233148" cy="5704838"/>
            <a:chOff x="0" y="0"/>
            <a:chExt cx="851529" cy="15025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1529" cy="1502509"/>
            </a:xfrm>
            <a:custGeom>
              <a:avLst/>
              <a:gdLst/>
              <a:ahLst/>
              <a:cxnLst/>
              <a:rect r="r" b="b" t="t" l="l"/>
              <a:pathLst>
                <a:path h="1502509" w="851529">
                  <a:moveTo>
                    <a:pt x="59864" y="0"/>
                  </a:moveTo>
                  <a:lnTo>
                    <a:pt x="791665" y="0"/>
                  </a:lnTo>
                  <a:cubicBezTo>
                    <a:pt x="824727" y="0"/>
                    <a:pt x="851529" y="26802"/>
                    <a:pt x="851529" y="59864"/>
                  </a:cubicBezTo>
                  <a:lnTo>
                    <a:pt x="851529" y="1442645"/>
                  </a:lnTo>
                  <a:cubicBezTo>
                    <a:pt x="851529" y="1475707"/>
                    <a:pt x="824727" y="1502509"/>
                    <a:pt x="791665" y="1502509"/>
                  </a:cubicBezTo>
                  <a:lnTo>
                    <a:pt x="59864" y="1502509"/>
                  </a:lnTo>
                  <a:cubicBezTo>
                    <a:pt x="26802" y="1502509"/>
                    <a:pt x="0" y="1475707"/>
                    <a:pt x="0" y="1442645"/>
                  </a:cubicBezTo>
                  <a:lnTo>
                    <a:pt x="0" y="59864"/>
                  </a:lnTo>
                  <a:cubicBezTo>
                    <a:pt x="0" y="26802"/>
                    <a:pt x="26802" y="0"/>
                    <a:pt x="598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F8BE64">
                  <a:alpha val="32941"/>
                </a:srgbClr>
              </a:solidFill>
              <a:prstDash val="lgDash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51529" cy="1550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325003" y="3915226"/>
            <a:ext cx="971496" cy="97149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BE6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210 빛글"/>
                  <a:ea typeface="210 빛글"/>
                  <a:cs typeface="210 빛글"/>
                  <a:sym typeface="210 빛글"/>
                </a:rPr>
                <a:t>1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628982" y="5461000"/>
            <a:ext cx="2654052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224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사용자 소비 인증 기능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97103" y="795626"/>
            <a:ext cx="322729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04.목표 및 개발내용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481658" y="3553462"/>
            <a:ext cx="3233148" cy="5704838"/>
            <a:chOff x="0" y="0"/>
            <a:chExt cx="851529" cy="150250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51529" cy="1502509"/>
            </a:xfrm>
            <a:custGeom>
              <a:avLst/>
              <a:gdLst/>
              <a:ahLst/>
              <a:cxnLst/>
              <a:rect r="r" b="b" t="t" l="l"/>
              <a:pathLst>
                <a:path h="1502509" w="851529">
                  <a:moveTo>
                    <a:pt x="59864" y="0"/>
                  </a:moveTo>
                  <a:lnTo>
                    <a:pt x="791665" y="0"/>
                  </a:lnTo>
                  <a:cubicBezTo>
                    <a:pt x="824727" y="0"/>
                    <a:pt x="851529" y="26802"/>
                    <a:pt x="851529" y="59864"/>
                  </a:cubicBezTo>
                  <a:lnTo>
                    <a:pt x="851529" y="1442645"/>
                  </a:lnTo>
                  <a:cubicBezTo>
                    <a:pt x="851529" y="1475707"/>
                    <a:pt x="824727" y="1502509"/>
                    <a:pt x="791665" y="1502509"/>
                  </a:cubicBezTo>
                  <a:lnTo>
                    <a:pt x="59864" y="1502509"/>
                  </a:lnTo>
                  <a:cubicBezTo>
                    <a:pt x="26802" y="1502509"/>
                    <a:pt x="0" y="1475707"/>
                    <a:pt x="0" y="1442645"/>
                  </a:cubicBezTo>
                  <a:lnTo>
                    <a:pt x="0" y="59864"/>
                  </a:lnTo>
                  <a:cubicBezTo>
                    <a:pt x="0" y="26802"/>
                    <a:pt x="26802" y="0"/>
                    <a:pt x="598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F8BE64">
                  <a:alpha val="32941"/>
                </a:srgbClr>
              </a:solidFill>
              <a:prstDash val="lgDash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51529" cy="1550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619681" y="3553462"/>
            <a:ext cx="3233148" cy="5664833"/>
            <a:chOff x="0" y="0"/>
            <a:chExt cx="851529" cy="149197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51529" cy="1491972"/>
            </a:xfrm>
            <a:custGeom>
              <a:avLst/>
              <a:gdLst/>
              <a:ahLst/>
              <a:cxnLst/>
              <a:rect r="r" b="b" t="t" l="l"/>
              <a:pathLst>
                <a:path h="1491972" w="851529">
                  <a:moveTo>
                    <a:pt x="59864" y="0"/>
                  </a:moveTo>
                  <a:lnTo>
                    <a:pt x="791665" y="0"/>
                  </a:lnTo>
                  <a:cubicBezTo>
                    <a:pt x="824727" y="0"/>
                    <a:pt x="851529" y="26802"/>
                    <a:pt x="851529" y="59864"/>
                  </a:cubicBezTo>
                  <a:lnTo>
                    <a:pt x="851529" y="1432109"/>
                  </a:lnTo>
                  <a:cubicBezTo>
                    <a:pt x="851529" y="1465171"/>
                    <a:pt x="824727" y="1491972"/>
                    <a:pt x="791665" y="1491972"/>
                  </a:cubicBezTo>
                  <a:lnTo>
                    <a:pt x="59864" y="1491972"/>
                  </a:lnTo>
                  <a:cubicBezTo>
                    <a:pt x="26802" y="1491972"/>
                    <a:pt x="0" y="1465171"/>
                    <a:pt x="0" y="1432109"/>
                  </a:cubicBezTo>
                  <a:lnTo>
                    <a:pt x="0" y="59864"/>
                  </a:lnTo>
                  <a:cubicBezTo>
                    <a:pt x="0" y="26802"/>
                    <a:pt x="26802" y="0"/>
                    <a:pt x="598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F8BE64">
                  <a:alpha val="32941"/>
                </a:srgbClr>
              </a:solidFill>
              <a:prstDash val="lgDash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51529" cy="15395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757705" y="3553462"/>
            <a:ext cx="3233148" cy="5704838"/>
            <a:chOff x="0" y="0"/>
            <a:chExt cx="851529" cy="150250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51529" cy="1502509"/>
            </a:xfrm>
            <a:custGeom>
              <a:avLst/>
              <a:gdLst/>
              <a:ahLst/>
              <a:cxnLst/>
              <a:rect r="r" b="b" t="t" l="l"/>
              <a:pathLst>
                <a:path h="1502509" w="851529">
                  <a:moveTo>
                    <a:pt x="59864" y="0"/>
                  </a:moveTo>
                  <a:lnTo>
                    <a:pt x="791665" y="0"/>
                  </a:lnTo>
                  <a:cubicBezTo>
                    <a:pt x="824727" y="0"/>
                    <a:pt x="851529" y="26802"/>
                    <a:pt x="851529" y="59864"/>
                  </a:cubicBezTo>
                  <a:lnTo>
                    <a:pt x="851529" y="1442645"/>
                  </a:lnTo>
                  <a:cubicBezTo>
                    <a:pt x="851529" y="1475707"/>
                    <a:pt x="824727" y="1502509"/>
                    <a:pt x="791665" y="1502509"/>
                  </a:cubicBezTo>
                  <a:lnTo>
                    <a:pt x="59864" y="1502509"/>
                  </a:lnTo>
                  <a:cubicBezTo>
                    <a:pt x="26802" y="1502509"/>
                    <a:pt x="0" y="1475707"/>
                    <a:pt x="0" y="1442645"/>
                  </a:cubicBezTo>
                  <a:lnTo>
                    <a:pt x="0" y="59864"/>
                  </a:lnTo>
                  <a:cubicBezTo>
                    <a:pt x="0" y="26802"/>
                    <a:pt x="26802" y="0"/>
                    <a:pt x="598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F8BE64">
                  <a:alpha val="32941"/>
                </a:srgbClr>
              </a:solidFill>
              <a:prstDash val="lgDash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851529" cy="1550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562149" y="3915226"/>
            <a:ext cx="971496" cy="97149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BE64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210 빛글"/>
                  <a:ea typeface="210 빛글"/>
                  <a:cs typeface="210 빛글"/>
                  <a:sym typeface="210 빛글"/>
                </a:rPr>
                <a:t>2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750508" y="3915226"/>
            <a:ext cx="971496" cy="971496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BE64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210 빛글"/>
                  <a:ea typeface="210 빛글"/>
                  <a:cs typeface="210 빛글"/>
                  <a:sym typeface="210 빛글"/>
                </a:rPr>
                <a:t>3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88531" y="3915226"/>
            <a:ext cx="971496" cy="971496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BE64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210 빛글"/>
                  <a:ea typeface="210 빛글"/>
                  <a:cs typeface="210 빛글"/>
                  <a:sym typeface="210 빛글"/>
                </a:rPr>
                <a:t>4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510282" y="7101205"/>
            <a:ext cx="2818851" cy="1573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영수증 업로드</a:t>
            </a:r>
          </a:p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인증 확인</a:t>
            </a:r>
          </a:p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인증 성공시 리뷰 가능 및포인트 획득</a:t>
            </a:r>
          </a:p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리워드 기능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832455" y="5461000"/>
            <a:ext cx="2654052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-3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리뷰 기능 및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3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리워드 제공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867331" y="7101205"/>
            <a:ext cx="2818851" cy="1887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업종별/위치기반/최신등록 가게 리스트 제공</a:t>
            </a:r>
          </a:p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계절이나 사회적 분위기에 따른 배너 강조기능</a:t>
            </a:r>
          </a:p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지도 기반 기능 으로 주변 가게 추천 및 경로 안내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946405" y="5461000"/>
            <a:ext cx="2654052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-224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선행가게 리스트 및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224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탐색 기능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964853" y="7101205"/>
            <a:ext cx="2818851" cy="944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자유게시판과 제보게시판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제공(좋아요/싫어요/댓글/공유 기능 포함)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4081555" y="5492750"/>
            <a:ext cx="2654052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-224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커뮤니티 기반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224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소통기능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686405" y="7101205"/>
            <a:ext cx="2818851" cy="1259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소비 인증 완료한 사용자 대상 리뷰작성 기능</a:t>
            </a:r>
          </a:p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리뷰 작성 완료시 포인트 획득 기능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424398" y="1074277"/>
            <a:ext cx="1294659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339433" y="1956465"/>
            <a:ext cx="8284449" cy="480892"/>
            <a:chOff x="0" y="0"/>
            <a:chExt cx="11045932" cy="64119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663601" y="-66675"/>
              <a:ext cx="10382331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개발내용-주요기능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grpSp>
        <p:nvGrpSpPr>
          <p:cNvPr name="Group 8" id="8"/>
          <p:cNvGrpSpPr/>
          <p:nvPr/>
        </p:nvGrpSpPr>
        <p:grpSpPr>
          <a:xfrm rot="0">
            <a:off x="3387302" y="3553462"/>
            <a:ext cx="3233148" cy="5704838"/>
            <a:chOff x="0" y="0"/>
            <a:chExt cx="851529" cy="15025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1529" cy="1502509"/>
            </a:xfrm>
            <a:custGeom>
              <a:avLst/>
              <a:gdLst/>
              <a:ahLst/>
              <a:cxnLst/>
              <a:rect r="r" b="b" t="t" l="l"/>
              <a:pathLst>
                <a:path h="1502509" w="851529">
                  <a:moveTo>
                    <a:pt x="59864" y="0"/>
                  </a:moveTo>
                  <a:lnTo>
                    <a:pt x="791665" y="0"/>
                  </a:lnTo>
                  <a:cubicBezTo>
                    <a:pt x="824727" y="0"/>
                    <a:pt x="851529" y="26802"/>
                    <a:pt x="851529" y="59864"/>
                  </a:cubicBezTo>
                  <a:lnTo>
                    <a:pt x="851529" y="1442645"/>
                  </a:lnTo>
                  <a:cubicBezTo>
                    <a:pt x="851529" y="1475707"/>
                    <a:pt x="824727" y="1502509"/>
                    <a:pt x="791665" y="1502509"/>
                  </a:cubicBezTo>
                  <a:lnTo>
                    <a:pt x="59864" y="1502509"/>
                  </a:lnTo>
                  <a:cubicBezTo>
                    <a:pt x="26802" y="1502509"/>
                    <a:pt x="0" y="1475707"/>
                    <a:pt x="0" y="1442645"/>
                  </a:cubicBezTo>
                  <a:lnTo>
                    <a:pt x="0" y="59864"/>
                  </a:lnTo>
                  <a:cubicBezTo>
                    <a:pt x="0" y="26802"/>
                    <a:pt x="26802" y="0"/>
                    <a:pt x="598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F8BE64">
                  <a:alpha val="32941"/>
                </a:srgbClr>
              </a:solidFill>
              <a:prstDash val="lgDash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51529" cy="1550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372871" y="3915226"/>
            <a:ext cx="971496" cy="97149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BE6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210 빛글"/>
                  <a:ea typeface="210 빛글"/>
                  <a:cs typeface="210 빛글"/>
                  <a:sym typeface="210 빛글"/>
                </a:rPr>
                <a:t>5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676850" y="5461000"/>
            <a:ext cx="2654052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-224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사용자 제보 기반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224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가게 등록 시스템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97103" y="795626"/>
            <a:ext cx="322729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04.목표 및 개발내용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529526" y="3553462"/>
            <a:ext cx="3233148" cy="5704838"/>
            <a:chOff x="0" y="0"/>
            <a:chExt cx="851529" cy="150250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51529" cy="1502509"/>
            </a:xfrm>
            <a:custGeom>
              <a:avLst/>
              <a:gdLst/>
              <a:ahLst/>
              <a:cxnLst/>
              <a:rect r="r" b="b" t="t" l="l"/>
              <a:pathLst>
                <a:path h="1502509" w="851529">
                  <a:moveTo>
                    <a:pt x="59864" y="0"/>
                  </a:moveTo>
                  <a:lnTo>
                    <a:pt x="791665" y="0"/>
                  </a:lnTo>
                  <a:cubicBezTo>
                    <a:pt x="824727" y="0"/>
                    <a:pt x="851529" y="26802"/>
                    <a:pt x="851529" y="59864"/>
                  </a:cubicBezTo>
                  <a:lnTo>
                    <a:pt x="851529" y="1442645"/>
                  </a:lnTo>
                  <a:cubicBezTo>
                    <a:pt x="851529" y="1475707"/>
                    <a:pt x="824727" y="1502509"/>
                    <a:pt x="791665" y="1502509"/>
                  </a:cubicBezTo>
                  <a:lnTo>
                    <a:pt x="59864" y="1502509"/>
                  </a:lnTo>
                  <a:cubicBezTo>
                    <a:pt x="26802" y="1502509"/>
                    <a:pt x="0" y="1475707"/>
                    <a:pt x="0" y="1442645"/>
                  </a:cubicBezTo>
                  <a:lnTo>
                    <a:pt x="0" y="59864"/>
                  </a:lnTo>
                  <a:cubicBezTo>
                    <a:pt x="0" y="26802"/>
                    <a:pt x="26802" y="0"/>
                    <a:pt x="598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F8BE64">
                  <a:alpha val="32941"/>
                </a:srgbClr>
              </a:solidFill>
              <a:prstDash val="lgDash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51529" cy="1550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667550" y="3553462"/>
            <a:ext cx="3233148" cy="5664833"/>
            <a:chOff x="0" y="0"/>
            <a:chExt cx="851529" cy="149197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51529" cy="1491972"/>
            </a:xfrm>
            <a:custGeom>
              <a:avLst/>
              <a:gdLst/>
              <a:ahLst/>
              <a:cxnLst/>
              <a:rect r="r" b="b" t="t" l="l"/>
              <a:pathLst>
                <a:path h="1491972" w="851529">
                  <a:moveTo>
                    <a:pt x="59864" y="0"/>
                  </a:moveTo>
                  <a:lnTo>
                    <a:pt x="791665" y="0"/>
                  </a:lnTo>
                  <a:cubicBezTo>
                    <a:pt x="824727" y="0"/>
                    <a:pt x="851529" y="26802"/>
                    <a:pt x="851529" y="59864"/>
                  </a:cubicBezTo>
                  <a:lnTo>
                    <a:pt x="851529" y="1432109"/>
                  </a:lnTo>
                  <a:cubicBezTo>
                    <a:pt x="851529" y="1465171"/>
                    <a:pt x="824727" y="1491972"/>
                    <a:pt x="791665" y="1491972"/>
                  </a:cubicBezTo>
                  <a:lnTo>
                    <a:pt x="59864" y="1491972"/>
                  </a:lnTo>
                  <a:cubicBezTo>
                    <a:pt x="26802" y="1491972"/>
                    <a:pt x="0" y="1465171"/>
                    <a:pt x="0" y="1432109"/>
                  </a:cubicBezTo>
                  <a:lnTo>
                    <a:pt x="0" y="59864"/>
                  </a:lnTo>
                  <a:cubicBezTo>
                    <a:pt x="0" y="26802"/>
                    <a:pt x="26802" y="0"/>
                    <a:pt x="598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F8BE64">
                  <a:alpha val="32941"/>
                </a:srgbClr>
              </a:solidFill>
              <a:prstDash val="lgDash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51529" cy="15395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610018" y="3915226"/>
            <a:ext cx="971496" cy="97149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BE6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210 빛글"/>
                  <a:ea typeface="210 빛글"/>
                  <a:cs typeface="210 빛글"/>
                  <a:sym typeface="210 빛글"/>
                </a:rPr>
                <a:t>6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798376" y="3915226"/>
            <a:ext cx="971496" cy="97149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BE64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210 빛글"/>
                  <a:ea typeface="210 빛글"/>
                  <a:cs typeface="210 빛글"/>
                  <a:sym typeface="210 빛글"/>
                </a:rPr>
                <a:t>7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3558150" y="7101205"/>
            <a:ext cx="2818851" cy="1887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 spc="-122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사용자 제보 기반으로 가게등록</a:t>
            </a:r>
          </a:p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 spc="-122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일정기간 커뮤니티 내  반응 수집</a:t>
            </a:r>
          </a:p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 spc="-122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특정 기준 충족시 심사 대상</a:t>
            </a:r>
          </a:p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 spc="-122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관리자 최종 승인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880324" y="5461000"/>
            <a:ext cx="2654052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3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게임요소를 활용한 기부 시스템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915200" y="7101205"/>
            <a:ext cx="2818851" cy="1887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업종별/위치기반/최신등록 가게 리스트 제공</a:t>
            </a:r>
          </a:p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계절이나 사회적 분위기에 따른 배너 강조기능</a:t>
            </a:r>
          </a:p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지도 기반 기능 으로 주변 가게 추천 및 경로 안내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994274" y="5461000"/>
            <a:ext cx="2654052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spc="-224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마이페이지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686340" y="7101205"/>
            <a:ext cx="2818851" cy="1573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사용자애개 부여된 포인트로 캐릭터 육성</a:t>
            </a:r>
          </a:p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특정 구간 도달시 캐릭터 성장</a:t>
            </a:r>
          </a:p>
          <a:p>
            <a:pPr algn="l" marL="388641" indent="-19432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육성이 완료 후 기부연계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424398" y="1074277"/>
            <a:ext cx="1294659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339433" y="1956465"/>
            <a:ext cx="8284449" cy="480892"/>
            <a:chOff x="0" y="0"/>
            <a:chExt cx="11045932" cy="64119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663601" y="-66675"/>
              <a:ext cx="10382331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유스케이스 다이어그램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4234291" y="2628841"/>
            <a:ext cx="9819419" cy="7254132"/>
          </a:xfrm>
          <a:custGeom>
            <a:avLst/>
            <a:gdLst/>
            <a:ahLst/>
            <a:cxnLst/>
            <a:rect r="r" b="b" t="t" l="l"/>
            <a:pathLst>
              <a:path h="7254132" w="9819419">
                <a:moveTo>
                  <a:pt x="0" y="0"/>
                </a:moveTo>
                <a:lnTo>
                  <a:pt x="9819418" y="0"/>
                </a:lnTo>
                <a:lnTo>
                  <a:pt x="9819418" y="7254132"/>
                </a:lnTo>
                <a:lnTo>
                  <a:pt x="0" y="72541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399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97103" y="795626"/>
            <a:ext cx="322729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04.목표 및 개발내용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424398" y="1074277"/>
            <a:ext cx="1294659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339433" y="1956465"/>
            <a:ext cx="8284449" cy="480892"/>
            <a:chOff x="0" y="0"/>
            <a:chExt cx="11045932" cy="64119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663601" y="-66675"/>
              <a:ext cx="10382331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블록 다이어그램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2815390" y="2872968"/>
            <a:ext cx="12657219" cy="6385332"/>
          </a:xfrm>
          <a:custGeom>
            <a:avLst/>
            <a:gdLst/>
            <a:ahLst/>
            <a:cxnLst/>
            <a:rect r="r" b="b" t="t" l="l"/>
            <a:pathLst>
              <a:path h="6385332" w="12657219">
                <a:moveTo>
                  <a:pt x="0" y="0"/>
                </a:moveTo>
                <a:lnTo>
                  <a:pt x="12657220" y="0"/>
                </a:lnTo>
                <a:lnTo>
                  <a:pt x="12657220" y="6385332"/>
                </a:lnTo>
                <a:lnTo>
                  <a:pt x="0" y="63853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97103" y="795626"/>
            <a:ext cx="322729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04.목표 및 개발내용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424398" y="1074277"/>
            <a:ext cx="1294659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339433" y="1956465"/>
            <a:ext cx="8284449" cy="480892"/>
            <a:chOff x="0" y="0"/>
            <a:chExt cx="11045932" cy="64119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663601" y="-66675"/>
              <a:ext cx="10382331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시퀀스 다이어그램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3374226" y="2690370"/>
            <a:ext cx="11539548" cy="7183368"/>
          </a:xfrm>
          <a:custGeom>
            <a:avLst/>
            <a:gdLst/>
            <a:ahLst/>
            <a:cxnLst/>
            <a:rect r="r" b="b" t="t" l="l"/>
            <a:pathLst>
              <a:path h="7183368" w="11539548">
                <a:moveTo>
                  <a:pt x="0" y="0"/>
                </a:moveTo>
                <a:lnTo>
                  <a:pt x="11539548" y="0"/>
                </a:lnTo>
                <a:lnTo>
                  <a:pt x="11539548" y="7183369"/>
                </a:lnTo>
                <a:lnTo>
                  <a:pt x="0" y="71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97103" y="795626"/>
            <a:ext cx="322729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04.목표 및 개발내용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424398" y="1074277"/>
            <a:ext cx="1294659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339433" y="1956465"/>
            <a:ext cx="8284449" cy="480892"/>
            <a:chOff x="0" y="0"/>
            <a:chExt cx="11045932" cy="64119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663601" y="-66675"/>
              <a:ext cx="10382331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개발환경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1744856" y="2762868"/>
            <a:ext cx="5691973" cy="6495432"/>
          </a:xfrm>
          <a:custGeom>
            <a:avLst/>
            <a:gdLst/>
            <a:ahLst/>
            <a:cxnLst/>
            <a:rect r="r" b="b" t="t" l="l"/>
            <a:pathLst>
              <a:path h="6495432" w="5691973">
                <a:moveTo>
                  <a:pt x="0" y="0"/>
                </a:moveTo>
                <a:lnTo>
                  <a:pt x="5691974" y="0"/>
                </a:lnTo>
                <a:lnTo>
                  <a:pt x="5691974" y="6495432"/>
                </a:lnTo>
                <a:lnTo>
                  <a:pt x="0" y="6495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97103" y="795626"/>
            <a:ext cx="322729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04.목표 및 개발내용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39426" y="2823845"/>
            <a:ext cx="9419874" cy="643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379"/>
              </a:lnSpc>
              <a:buFont typeface="Arial"/>
              <a:buChar char="•"/>
            </a:pPr>
            <a:r>
              <a:rPr lang="en-US" sz="2599" spc="-25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Frontend</a:t>
            </a:r>
            <a:r>
              <a:rPr lang="en-US" sz="2599" spc="-25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: React</a:t>
            </a:r>
          </a:p>
          <a:p>
            <a:pPr algn="l">
              <a:lnSpc>
                <a:spcPts val="3379"/>
              </a:lnSpc>
            </a:pPr>
          </a:p>
          <a:p>
            <a:pPr algn="l" marL="561337" indent="-280669" lvl="1">
              <a:lnSpc>
                <a:spcPts val="3379"/>
              </a:lnSpc>
              <a:buFont typeface="Arial"/>
              <a:buChar char="•"/>
            </a:pPr>
            <a:r>
              <a:rPr lang="en-US" sz="2599" spc="-25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Design</a:t>
            </a:r>
            <a:r>
              <a:rPr lang="en-US" sz="2599" spc="-25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: Figma, Creatie</a:t>
            </a:r>
          </a:p>
          <a:p>
            <a:pPr algn="l">
              <a:lnSpc>
                <a:spcPts val="3379"/>
              </a:lnSpc>
            </a:pPr>
          </a:p>
          <a:p>
            <a:pPr algn="l" marL="561337" indent="-280669" lvl="1">
              <a:lnSpc>
                <a:spcPts val="3379"/>
              </a:lnSpc>
              <a:buFont typeface="Arial"/>
              <a:buChar char="•"/>
            </a:pPr>
            <a:r>
              <a:rPr lang="en-US" sz="2599" spc="-25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Backend : Spring Boot</a:t>
            </a:r>
          </a:p>
          <a:p>
            <a:pPr algn="l">
              <a:lnSpc>
                <a:spcPts val="3379"/>
              </a:lnSpc>
            </a:pPr>
          </a:p>
          <a:p>
            <a:pPr algn="l" marL="561337" indent="-280669" lvl="1">
              <a:lnSpc>
                <a:spcPts val="3379"/>
              </a:lnSpc>
              <a:buFont typeface="Arial"/>
              <a:buChar char="•"/>
            </a:pPr>
            <a:r>
              <a:rPr lang="en-US" sz="2599" spc="-25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Database : MySQL</a:t>
            </a:r>
          </a:p>
          <a:p>
            <a:pPr algn="l">
              <a:lnSpc>
                <a:spcPts val="3379"/>
              </a:lnSpc>
            </a:pPr>
          </a:p>
          <a:p>
            <a:pPr algn="l" marL="561337" indent="-280669" lvl="1">
              <a:lnSpc>
                <a:spcPts val="3379"/>
              </a:lnSpc>
              <a:buFont typeface="Arial"/>
              <a:buChar char="•"/>
            </a:pPr>
            <a:r>
              <a:rPr lang="en-US" sz="2599" spc="-25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OCR : Microsoft Azure OCR</a:t>
            </a:r>
          </a:p>
          <a:p>
            <a:pPr algn="l">
              <a:lnSpc>
                <a:spcPts val="3379"/>
              </a:lnSpc>
            </a:pPr>
          </a:p>
          <a:p>
            <a:pPr algn="l" marL="561337" indent="-280669" lvl="1">
              <a:lnSpc>
                <a:spcPts val="3379"/>
              </a:lnSpc>
              <a:buFont typeface="Arial"/>
              <a:buChar char="•"/>
            </a:pPr>
            <a:r>
              <a:rPr lang="en-US" sz="2599" spc="-25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Deployment: Docker**,** AWS Elasticbeanstalk, Github Action</a:t>
            </a:r>
          </a:p>
          <a:p>
            <a:pPr algn="l">
              <a:lnSpc>
                <a:spcPts val="3379"/>
              </a:lnSpc>
            </a:pPr>
          </a:p>
          <a:p>
            <a:pPr algn="l" marL="561337" indent="-280669" lvl="1">
              <a:lnSpc>
                <a:spcPts val="3379"/>
              </a:lnSpc>
              <a:buFont typeface="Arial"/>
              <a:buChar char="•"/>
            </a:pPr>
            <a:r>
              <a:rPr lang="en-US" sz="2599" spc="-25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협업</a:t>
            </a:r>
            <a:r>
              <a:rPr lang="en-US" sz="2599" spc="-25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툴 : Notion, Slack, Github</a:t>
            </a:r>
          </a:p>
          <a:p>
            <a:pPr algn="l">
              <a:lnSpc>
                <a:spcPts val="337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543720" y="2360229"/>
          <a:ext cx="7715580" cy="6898071"/>
        </p:xfrm>
        <a:graphic>
          <a:graphicData uri="http://schemas.openxmlformats.org/drawingml/2006/table">
            <a:tbl>
              <a:tblPr/>
              <a:tblGrid>
                <a:gridCol w="5784664"/>
                <a:gridCol w="1930917"/>
              </a:tblGrid>
              <a:tr h="75756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01.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프로젝트개요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54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02.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개발 배경 및 필요성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54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03.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선행기술 및 사례분석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56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04.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목표 및 개발 내용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56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05.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대안도출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756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06.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구현계획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6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07.설계의 현실적 제한 요소(제약조건)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54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08.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기대효과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54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09.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추진일정 및 참고문헌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0" y="9525"/>
            <a:ext cx="8773107" cy="10277475"/>
            <a:chOff x="0" y="0"/>
            <a:chExt cx="2310613" cy="27068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10613" cy="2706825"/>
            </a:xfrm>
            <a:custGeom>
              <a:avLst/>
              <a:gdLst/>
              <a:ahLst/>
              <a:cxnLst/>
              <a:rect r="r" b="b" t="t" l="l"/>
              <a:pathLst>
                <a:path h="2706825" w="2310613">
                  <a:moveTo>
                    <a:pt x="0" y="0"/>
                  </a:moveTo>
                  <a:lnTo>
                    <a:pt x="2310613" y="0"/>
                  </a:lnTo>
                  <a:lnTo>
                    <a:pt x="2310613" y="2706825"/>
                  </a:lnTo>
                  <a:lnTo>
                    <a:pt x="0" y="2706825"/>
                  </a:lnTo>
                  <a:close/>
                </a:path>
              </a:pathLst>
            </a:custGeom>
            <a:solidFill>
              <a:srgbClr val="F8BE6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310613" cy="2754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47130" y="5360679"/>
            <a:ext cx="7675533" cy="4356994"/>
          </a:xfrm>
          <a:custGeom>
            <a:avLst/>
            <a:gdLst/>
            <a:ahLst/>
            <a:cxnLst/>
            <a:rect r="r" b="b" t="t" l="l"/>
            <a:pathLst>
              <a:path h="4356994" w="7675533">
                <a:moveTo>
                  <a:pt x="0" y="0"/>
                </a:moveTo>
                <a:lnTo>
                  <a:pt x="7675534" y="0"/>
                </a:lnTo>
                <a:lnTo>
                  <a:pt x="7675534" y="4356994"/>
                </a:lnTo>
                <a:lnTo>
                  <a:pt x="0" y="43569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543720" y="923925"/>
            <a:ext cx="771558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424398" y="1074277"/>
            <a:ext cx="1294659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339433" y="1956465"/>
            <a:ext cx="11732003" cy="480892"/>
            <a:chOff x="0" y="0"/>
            <a:chExt cx="15642670" cy="64119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663601" y="-66675"/>
              <a:ext cx="14979069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소비 인증 방식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sp>
        <p:nvSpPr>
          <p:cNvPr name="TextBox 8" id="8"/>
          <p:cNvSpPr txBox="true"/>
          <p:nvPr/>
        </p:nvSpPr>
        <p:spPr>
          <a:xfrm rot="0">
            <a:off x="1197103" y="795626"/>
            <a:ext cx="322729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05.대안도출</a:t>
            </a:r>
          </a:p>
        </p:txBody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757958" y="2662238"/>
          <a:ext cx="15501342" cy="3095625"/>
        </p:xfrm>
        <a:graphic>
          <a:graphicData uri="http://schemas.openxmlformats.org/drawingml/2006/table">
            <a:tbl>
              <a:tblPr/>
              <a:tblGrid>
                <a:gridCol w="2054644"/>
                <a:gridCol w="3027015"/>
                <a:gridCol w="3477124"/>
                <a:gridCol w="5371010"/>
                <a:gridCol w="1571549"/>
              </a:tblGrid>
              <a:tr h="7739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방식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성격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장점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단점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선택여부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</a:tr>
              <a:tr h="7739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OCR인증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자동화 중심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사용성 높음, 자동화 가능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인식 정확도 이슈, 포맷 다양성 대응 필요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선택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9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QR 코드 인증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오프라인 인프라 기반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빠르고 정확한 인증 가능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가게 협조 필요, 설치/관리 부담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추후 고려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9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수기 입력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사용자 수동 입력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구현 간단, 테스트 용이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신뢰도 낮고 오류 가능성 큼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제외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0" id="10"/>
          <p:cNvGrpSpPr/>
          <p:nvPr/>
        </p:nvGrpSpPr>
        <p:grpSpPr>
          <a:xfrm rot="0">
            <a:off x="1757958" y="3448674"/>
            <a:ext cx="15501342" cy="761376"/>
            <a:chOff x="0" y="0"/>
            <a:chExt cx="4082658" cy="20052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82658" cy="200527"/>
            </a:xfrm>
            <a:custGeom>
              <a:avLst/>
              <a:gdLst/>
              <a:ahLst/>
              <a:cxnLst/>
              <a:rect r="r" b="b" t="t" l="l"/>
              <a:pathLst>
                <a:path h="200527" w="4082658">
                  <a:moveTo>
                    <a:pt x="8490" y="0"/>
                  </a:moveTo>
                  <a:lnTo>
                    <a:pt x="4074168" y="0"/>
                  </a:lnTo>
                  <a:cubicBezTo>
                    <a:pt x="4078857" y="0"/>
                    <a:pt x="4082658" y="3801"/>
                    <a:pt x="4082658" y="8490"/>
                  </a:cubicBezTo>
                  <a:lnTo>
                    <a:pt x="4082658" y="192037"/>
                  </a:lnTo>
                  <a:cubicBezTo>
                    <a:pt x="4082658" y="196726"/>
                    <a:pt x="4078857" y="200527"/>
                    <a:pt x="4074168" y="200527"/>
                  </a:cubicBezTo>
                  <a:lnTo>
                    <a:pt x="8490" y="200527"/>
                  </a:lnTo>
                  <a:cubicBezTo>
                    <a:pt x="3801" y="200527"/>
                    <a:pt x="0" y="196726"/>
                    <a:pt x="0" y="192037"/>
                  </a:cubicBezTo>
                  <a:lnTo>
                    <a:pt x="0" y="8490"/>
                  </a:lnTo>
                  <a:cubicBezTo>
                    <a:pt x="0" y="3801"/>
                    <a:pt x="3801" y="0"/>
                    <a:pt x="8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4082658" cy="295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57958" y="3764762"/>
            <a:ext cx="723434" cy="3552112"/>
          </a:xfrm>
          <a:prstGeom prst="line">
            <a:avLst/>
          </a:prstGeom>
          <a:ln cap="flat" w="85725">
            <a:solidFill>
              <a:srgbClr val="FF3131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3749092" y="7024687"/>
            <a:ext cx="11519074" cy="1780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9"/>
              </a:lnSpc>
              <a:spcBef>
                <a:spcPct val="0"/>
              </a:spcBef>
            </a:pPr>
            <a:r>
              <a:rPr lang="en-US" sz="3392" spc="-217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“</a:t>
            </a:r>
            <a:r>
              <a:rPr lang="en-US" sz="3392" spc="-217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OCR 인증은 사용자 편의성과 자동화 가능성을 고려해 선택하였으며,</a:t>
            </a:r>
          </a:p>
          <a:p>
            <a:pPr algn="ctr">
              <a:lnSpc>
                <a:spcPts val="4749"/>
              </a:lnSpc>
              <a:spcBef>
                <a:spcPct val="0"/>
              </a:spcBef>
            </a:pPr>
            <a:r>
              <a:rPr lang="en-US" sz="3392" spc="-217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</a:t>
            </a:r>
          </a:p>
          <a:p>
            <a:pPr algn="ctr">
              <a:lnSpc>
                <a:spcPts val="4749"/>
              </a:lnSpc>
              <a:spcBef>
                <a:spcPct val="0"/>
              </a:spcBef>
            </a:pPr>
            <a:r>
              <a:rPr lang="en-US" sz="3392" spc="-217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다양한 포맷 대응과 정확도 보완을 후처리로 해결할 계획”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424398" y="1074277"/>
            <a:ext cx="1294659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339433" y="1956465"/>
            <a:ext cx="11732003" cy="480892"/>
            <a:chOff x="0" y="0"/>
            <a:chExt cx="15642670" cy="64119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663601" y="-66675"/>
              <a:ext cx="14979069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가게 등록 방식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sp>
        <p:nvSpPr>
          <p:cNvPr name="TextBox 8" id="8"/>
          <p:cNvSpPr txBox="true"/>
          <p:nvPr/>
        </p:nvSpPr>
        <p:spPr>
          <a:xfrm rot="0">
            <a:off x="1197103" y="795626"/>
            <a:ext cx="322729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05.대안도출</a:t>
            </a:r>
          </a:p>
        </p:txBody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757958" y="2591213"/>
          <a:ext cx="15501342" cy="5104575"/>
        </p:xfrm>
        <a:graphic>
          <a:graphicData uri="http://schemas.openxmlformats.org/drawingml/2006/table">
            <a:tbl>
              <a:tblPr/>
              <a:tblGrid>
                <a:gridCol w="2131725"/>
                <a:gridCol w="2949934"/>
                <a:gridCol w="3477124"/>
                <a:gridCol w="5371010"/>
                <a:gridCol w="1571549"/>
              </a:tblGrid>
              <a:tr h="7729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방식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성격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장점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단점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선택여부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</a:tr>
              <a:tr h="19753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사용자 제보 &amp;커뮤니티 </a:t>
                      </a:r>
                      <a:endParaRPr lang="en-US" sz="1100"/>
                    </a:p>
                    <a:p>
                      <a:pPr algn="ctr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투표 &amp; 관리자 승인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분산 참여 기반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신뢰성과 자율성 균형, 커뮤니티 활성화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절차 복잡, 등록 속도 느림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선택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81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관리자 전수 등록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중앙 집중형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정보 신뢰도 높음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노동집약적, 확장성 낮음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제외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81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외부 데이터 크롤링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자동화 기반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빠른 데이터 확보 가능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정확도·최신성 보장 어려움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제외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0" id="10"/>
          <p:cNvGrpSpPr/>
          <p:nvPr/>
        </p:nvGrpSpPr>
        <p:grpSpPr>
          <a:xfrm rot="0">
            <a:off x="1757958" y="3373764"/>
            <a:ext cx="15501342" cy="2070943"/>
            <a:chOff x="0" y="0"/>
            <a:chExt cx="4082658" cy="5454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82658" cy="545434"/>
            </a:xfrm>
            <a:custGeom>
              <a:avLst/>
              <a:gdLst/>
              <a:ahLst/>
              <a:cxnLst/>
              <a:rect r="r" b="b" t="t" l="l"/>
              <a:pathLst>
                <a:path h="545434" w="4082658">
                  <a:moveTo>
                    <a:pt x="8490" y="0"/>
                  </a:moveTo>
                  <a:lnTo>
                    <a:pt x="4074168" y="0"/>
                  </a:lnTo>
                  <a:cubicBezTo>
                    <a:pt x="4078857" y="0"/>
                    <a:pt x="4082658" y="3801"/>
                    <a:pt x="4082658" y="8490"/>
                  </a:cubicBezTo>
                  <a:lnTo>
                    <a:pt x="4082658" y="536943"/>
                  </a:lnTo>
                  <a:cubicBezTo>
                    <a:pt x="4082658" y="541632"/>
                    <a:pt x="4078857" y="545434"/>
                    <a:pt x="4074168" y="545434"/>
                  </a:cubicBezTo>
                  <a:lnTo>
                    <a:pt x="8490" y="545434"/>
                  </a:lnTo>
                  <a:cubicBezTo>
                    <a:pt x="3801" y="545434"/>
                    <a:pt x="0" y="541632"/>
                    <a:pt x="0" y="536943"/>
                  </a:cubicBezTo>
                  <a:lnTo>
                    <a:pt x="0" y="8490"/>
                  </a:lnTo>
                  <a:cubicBezTo>
                    <a:pt x="0" y="3801"/>
                    <a:pt x="3801" y="0"/>
                    <a:pt x="8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4082658" cy="6406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 flipH="true">
            <a:off x="1757958" y="4409236"/>
            <a:ext cx="0" cy="3720182"/>
          </a:xfrm>
          <a:prstGeom prst="line">
            <a:avLst/>
          </a:prstGeom>
          <a:ln cap="flat" w="85725">
            <a:solidFill>
              <a:srgbClr val="FF3131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2742032" y="8257762"/>
            <a:ext cx="14135100" cy="580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9"/>
              </a:lnSpc>
              <a:spcBef>
                <a:spcPct val="0"/>
              </a:spcBef>
            </a:pPr>
            <a:r>
              <a:rPr lang="en-US" sz="3392" spc="-206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“</a:t>
            </a:r>
            <a:r>
              <a:rPr lang="en-US" sz="3392" spc="-206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플랫폼 신뢰성과 커뮤니티 활성화를 동시에 확보하기 위해 사용자 참여형 구조 채택”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424398" y="1074277"/>
            <a:ext cx="1294659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339433" y="1956465"/>
            <a:ext cx="11732003" cy="480892"/>
            <a:chOff x="0" y="0"/>
            <a:chExt cx="15642670" cy="64119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663601" y="-66675"/>
              <a:ext cx="14979069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기여도 및 점수 산정 방식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sp>
        <p:nvSpPr>
          <p:cNvPr name="TextBox 8" id="8"/>
          <p:cNvSpPr txBox="true"/>
          <p:nvPr/>
        </p:nvSpPr>
        <p:spPr>
          <a:xfrm rot="0">
            <a:off x="1197103" y="795626"/>
            <a:ext cx="322729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05.대안도출</a:t>
            </a:r>
          </a:p>
        </p:txBody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757958" y="2733654"/>
          <a:ext cx="15501342" cy="4295775"/>
        </p:xfrm>
        <a:graphic>
          <a:graphicData uri="http://schemas.openxmlformats.org/drawingml/2006/table">
            <a:tbl>
              <a:tblPr/>
              <a:tblGrid>
                <a:gridCol w="2645596"/>
                <a:gridCol w="2436063"/>
                <a:gridCol w="3477124"/>
                <a:gridCol w="5371010"/>
                <a:gridCol w="1571549"/>
              </a:tblGrid>
              <a:tr h="7732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방식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성격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장점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단점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선택여부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</a:tr>
              <a:tr h="11741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지역 기반 가중치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사회적 맥락 반영형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사회적 가치 반영, 지역 격차 해소 기여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위치 인증 필요, 계산 구조 복잡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선택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41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단순 고정 점수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정량 중심 단순 구조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구현 단순, 사용자 이해 쉬움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사회적 의미 반영 부족, 동기 약함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제외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41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활동 지속성 기반 보상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반복 유도형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장기 참여 유도 가능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초기 사용자 불리, 설계 복잡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보조 고려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0" id="10"/>
          <p:cNvGrpSpPr/>
          <p:nvPr/>
        </p:nvGrpSpPr>
        <p:grpSpPr>
          <a:xfrm rot="0">
            <a:off x="1757958" y="3502242"/>
            <a:ext cx="15501342" cy="1223576"/>
            <a:chOff x="0" y="0"/>
            <a:chExt cx="4082658" cy="32225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82658" cy="322259"/>
            </a:xfrm>
            <a:custGeom>
              <a:avLst/>
              <a:gdLst/>
              <a:ahLst/>
              <a:cxnLst/>
              <a:rect r="r" b="b" t="t" l="l"/>
              <a:pathLst>
                <a:path h="322259" w="4082658">
                  <a:moveTo>
                    <a:pt x="8490" y="0"/>
                  </a:moveTo>
                  <a:lnTo>
                    <a:pt x="4074168" y="0"/>
                  </a:lnTo>
                  <a:cubicBezTo>
                    <a:pt x="4078857" y="0"/>
                    <a:pt x="4082658" y="3801"/>
                    <a:pt x="4082658" y="8490"/>
                  </a:cubicBezTo>
                  <a:lnTo>
                    <a:pt x="4082658" y="313768"/>
                  </a:lnTo>
                  <a:cubicBezTo>
                    <a:pt x="4082658" y="316020"/>
                    <a:pt x="4081764" y="318180"/>
                    <a:pt x="4080171" y="319772"/>
                  </a:cubicBezTo>
                  <a:cubicBezTo>
                    <a:pt x="4078579" y="321364"/>
                    <a:pt x="4076419" y="322259"/>
                    <a:pt x="4074168" y="322259"/>
                  </a:cubicBezTo>
                  <a:lnTo>
                    <a:pt x="8490" y="322259"/>
                  </a:lnTo>
                  <a:cubicBezTo>
                    <a:pt x="3801" y="322259"/>
                    <a:pt x="0" y="318457"/>
                    <a:pt x="0" y="313768"/>
                  </a:cubicBezTo>
                  <a:lnTo>
                    <a:pt x="0" y="8490"/>
                  </a:lnTo>
                  <a:cubicBezTo>
                    <a:pt x="0" y="3801"/>
                    <a:pt x="3801" y="0"/>
                    <a:pt x="8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4082658" cy="417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57958" y="4263619"/>
            <a:ext cx="0" cy="3657906"/>
          </a:xfrm>
          <a:prstGeom prst="line">
            <a:avLst/>
          </a:prstGeom>
          <a:ln cap="flat" w="85725">
            <a:solidFill>
              <a:srgbClr val="FF3131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2383706" y="7820004"/>
            <a:ext cx="14249846" cy="580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9"/>
              </a:lnSpc>
              <a:spcBef>
                <a:spcPct val="0"/>
              </a:spcBef>
            </a:pPr>
            <a:r>
              <a:rPr lang="en-US" sz="3392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“</a:t>
            </a:r>
            <a:r>
              <a:rPr lang="en-US" sz="3392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지역적 맥락과 사회적 가치를 반영할 수 있는 점수 배율 체계를 중심으로 채택”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424398" y="1074277"/>
            <a:ext cx="1294659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339433" y="1956465"/>
            <a:ext cx="11732003" cy="480892"/>
            <a:chOff x="0" y="0"/>
            <a:chExt cx="15642670" cy="64119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663601" y="-66675"/>
              <a:ext cx="14979069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배포 및 인프라 구성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sp>
        <p:nvSpPr>
          <p:cNvPr name="TextBox 8" id="8"/>
          <p:cNvSpPr txBox="true"/>
          <p:nvPr/>
        </p:nvSpPr>
        <p:spPr>
          <a:xfrm rot="0">
            <a:off x="1197103" y="795626"/>
            <a:ext cx="322729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05.대안도출</a:t>
            </a:r>
          </a:p>
        </p:txBody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757958" y="3581400"/>
          <a:ext cx="15501342" cy="3124200"/>
        </p:xfrm>
        <a:graphic>
          <a:graphicData uri="http://schemas.openxmlformats.org/drawingml/2006/table">
            <a:tbl>
              <a:tblPr/>
              <a:tblGrid>
                <a:gridCol w="2645596"/>
                <a:gridCol w="2436063"/>
                <a:gridCol w="3477124"/>
                <a:gridCol w="5371010"/>
                <a:gridCol w="1571549"/>
              </a:tblGrid>
              <a:tr h="77388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방식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성격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장점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단점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선택여부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</a:tr>
              <a:tr h="11751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AWS Elastic Beanstalk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자동화된 관리형 플랫폼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자동 빌드/배포/스케일링 지원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커스터마이징 제약 일부 존재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선택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51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AWS EC2 수동 배포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수동 관리형 인프라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설정 자유도 높음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운영 복잡도 및 관리 부담 큼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제외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0" id="10"/>
          <p:cNvGrpSpPr/>
          <p:nvPr/>
        </p:nvGrpSpPr>
        <p:grpSpPr>
          <a:xfrm rot="0">
            <a:off x="1757958" y="4313380"/>
            <a:ext cx="15501342" cy="1223576"/>
            <a:chOff x="0" y="0"/>
            <a:chExt cx="4082658" cy="32225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82658" cy="322259"/>
            </a:xfrm>
            <a:custGeom>
              <a:avLst/>
              <a:gdLst/>
              <a:ahLst/>
              <a:cxnLst/>
              <a:rect r="r" b="b" t="t" l="l"/>
              <a:pathLst>
                <a:path h="322259" w="4082658">
                  <a:moveTo>
                    <a:pt x="8490" y="0"/>
                  </a:moveTo>
                  <a:lnTo>
                    <a:pt x="4074168" y="0"/>
                  </a:lnTo>
                  <a:cubicBezTo>
                    <a:pt x="4078857" y="0"/>
                    <a:pt x="4082658" y="3801"/>
                    <a:pt x="4082658" y="8490"/>
                  </a:cubicBezTo>
                  <a:lnTo>
                    <a:pt x="4082658" y="313768"/>
                  </a:lnTo>
                  <a:cubicBezTo>
                    <a:pt x="4082658" y="316020"/>
                    <a:pt x="4081764" y="318180"/>
                    <a:pt x="4080171" y="319772"/>
                  </a:cubicBezTo>
                  <a:cubicBezTo>
                    <a:pt x="4078579" y="321364"/>
                    <a:pt x="4076419" y="322259"/>
                    <a:pt x="4074168" y="322259"/>
                  </a:cubicBezTo>
                  <a:lnTo>
                    <a:pt x="8490" y="322259"/>
                  </a:lnTo>
                  <a:cubicBezTo>
                    <a:pt x="3801" y="322259"/>
                    <a:pt x="0" y="318457"/>
                    <a:pt x="0" y="313768"/>
                  </a:cubicBezTo>
                  <a:lnTo>
                    <a:pt x="0" y="8490"/>
                  </a:lnTo>
                  <a:cubicBezTo>
                    <a:pt x="0" y="3801"/>
                    <a:pt x="3801" y="0"/>
                    <a:pt x="84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4082658" cy="417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57958" y="4694101"/>
            <a:ext cx="0" cy="3227423"/>
          </a:xfrm>
          <a:prstGeom prst="line">
            <a:avLst/>
          </a:prstGeom>
          <a:ln cap="flat" w="85725">
            <a:solidFill>
              <a:srgbClr val="FF3131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2524981" y="7781925"/>
            <a:ext cx="13967296" cy="580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49"/>
              </a:lnSpc>
              <a:spcBef>
                <a:spcPct val="0"/>
              </a:spcBef>
            </a:pPr>
            <a:r>
              <a:rPr lang="en-US" sz="3392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“</a:t>
            </a:r>
            <a:r>
              <a:rPr lang="en-US" sz="3392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지속적 배포와 유지보수 편의를 위해 자동화된 Beanstalk 기반 구조를 선택”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186078" y="1074277"/>
            <a:ext cx="1418491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339433" y="1956465"/>
            <a:ext cx="8284449" cy="480892"/>
            <a:chOff x="0" y="0"/>
            <a:chExt cx="11045932" cy="64119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663601" y="-66675"/>
              <a:ext cx="10382331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기능별 구현계획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6600479" y="3562677"/>
            <a:ext cx="4609372" cy="3846730"/>
          </a:xfrm>
          <a:custGeom>
            <a:avLst/>
            <a:gdLst/>
            <a:ahLst/>
            <a:cxnLst/>
            <a:rect r="r" b="b" t="t" l="l"/>
            <a:pathLst>
              <a:path h="3846730" w="4609372">
                <a:moveTo>
                  <a:pt x="0" y="0"/>
                </a:moveTo>
                <a:lnTo>
                  <a:pt x="4609372" y="0"/>
                </a:lnTo>
                <a:lnTo>
                  <a:pt x="4609372" y="3846730"/>
                </a:lnTo>
                <a:lnTo>
                  <a:pt x="0" y="3846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71138" y="3551715"/>
            <a:ext cx="5438684" cy="2137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7677" indent="-273839" lvl="1">
              <a:lnSpc>
                <a:spcPts val="4287"/>
              </a:lnSpc>
              <a:buFont typeface="Arial"/>
              <a:buChar char="•"/>
            </a:pPr>
            <a:r>
              <a:rPr lang="en-US" sz="2536" spc="-218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Microsoft Azure</a:t>
            </a:r>
            <a:r>
              <a:rPr lang="en-US" sz="2536" spc="-218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OCR</a:t>
            </a:r>
          </a:p>
          <a:p>
            <a:pPr algn="l" marL="547677" indent="-273839" lvl="1">
              <a:lnSpc>
                <a:spcPts val="4287"/>
              </a:lnSpc>
              <a:buFont typeface="Arial"/>
              <a:buChar char="•"/>
            </a:pPr>
            <a:r>
              <a:rPr lang="en-US" sz="2536" spc="-218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정규식 필터링 → 상호명·날짜·금액 추출</a:t>
            </a:r>
          </a:p>
          <a:p>
            <a:pPr algn="l" marL="547677" indent="-273839" lvl="1">
              <a:lnSpc>
                <a:spcPts val="4287"/>
              </a:lnSpc>
              <a:buFont typeface="Arial"/>
              <a:buChar char="•"/>
            </a:pPr>
            <a:r>
              <a:rPr lang="en-US" sz="2536" spc="-218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이미지 업로드 UI (React)</a:t>
            </a:r>
          </a:p>
          <a:p>
            <a:pPr algn="l" marL="547677" indent="-273839" lvl="1">
              <a:lnSpc>
                <a:spcPts val="4287"/>
              </a:lnSpc>
              <a:buFont typeface="Arial"/>
              <a:buChar char="•"/>
            </a:pPr>
            <a:r>
              <a:rPr lang="en-US" sz="2536" spc="-218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백엔드 OCR 처리 (Spring Boot)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71138" y="3150629"/>
            <a:ext cx="2372045" cy="428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5"/>
              </a:lnSpc>
            </a:pPr>
            <a:r>
              <a:rPr lang="en-US" sz="3005" spc="-243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소비 인증 (OCR)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25842" y="3131579"/>
            <a:ext cx="1338504" cy="431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899" spc="-234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공유 기능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71138" y="6596963"/>
            <a:ext cx="1387133" cy="428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5"/>
              </a:lnSpc>
            </a:pPr>
            <a:r>
              <a:rPr lang="en-US" sz="3005" spc="-243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가게 등록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25842" y="6598742"/>
            <a:ext cx="1654782" cy="431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899" spc="-234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점수 시스템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71138" y="7002076"/>
            <a:ext cx="5838128" cy="1575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7678" indent="-273839" lvl="1">
              <a:lnSpc>
                <a:spcPts val="4287"/>
              </a:lnSpc>
              <a:buFont typeface="Arial"/>
              <a:buChar char="•"/>
            </a:pPr>
            <a:r>
              <a:rPr lang="en-US" sz="2536" spc="-218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사용자 제보 → 커뮤니티 투표</a:t>
            </a:r>
          </a:p>
          <a:p>
            <a:pPr algn="l" marL="547678" indent="-273839" lvl="1">
              <a:lnSpc>
                <a:spcPts val="4287"/>
              </a:lnSpc>
              <a:buFont typeface="Arial"/>
              <a:buChar char="•"/>
            </a:pPr>
            <a:r>
              <a:rPr lang="en-US" sz="2536" spc="-218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관리자 승인 절차</a:t>
            </a:r>
          </a:p>
          <a:p>
            <a:pPr algn="l" marL="547678" indent="-273839" lvl="1">
              <a:lnSpc>
                <a:spcPts val="4287"/>
              </a:lnSpc>
              <a:spcBef>
                <a:spcPct val="0"/>
              </a:spcBef>
              <a:buFont typeface="Arial"/>
              <a:buChar char="•"/>
            </a:pPr>
            <a:r>
              <a:rPr lang="en-US" sz="2536" spc="-218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MySQL 기반 저장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625842" y="7010456"/>
            <a:ext cx="5633458" cy="2041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8478" indent="-264239" lvl="1">
              <a:lnSpc>
                <a:spcPts val="4136"/>
              </a:lnSpc>
              <a:buFont typeface="Arial"/>
              <a:buChar char="•"/>
            </a:pPr>
            <a:r>
              <a:rPr lang="en-US" sz="2447" spc="-21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소비 위치 기반 GPS</a:t>
            </a:r>
            <a:r>
              <a:rPr lang="en-US" sz="2447" spc="-21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인증 적용</a:t>
            </a:r>
          </a:p>
          <a:p>
            <a:pPr algn="l" marL="528478" indent="-264239" lvl="1">
              <a:lnSpc>
                <a:spcPts val="4136"/>
              </a:lnSpc>
              <a:buFont typeface="Arial"/>
              <a:buChar char="•"/>
            </a:pPr>
            <a:r>
              <a:rPr lang="en-US" sz="2447" spc="-21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지역별 점수 배율 테이블을 활용하여 점수 계산</a:t>
            </a:r>
          </a:p>
          <a:p>
            <a:pPr algn="l" marL="528478" indent="-264239" lvl="1">
              <a:lnSpc>
                <a:spcPts val="4136"/>
              </a:lnSpc>
              <a:spcBef>
                <a:spcPct val="0"/>
              </a:spcBef>
              <a:buFont typeface="Arial"/>
              <a:buChar char="•"/>
            </a:pPr>
            <a:r>
              <a:rPr lang="en-US" sz="2447" spc="-21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Spring Boot에서 점수 계산 로직 처리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625842" y="3532311"/>
            <a:ext cx="5633458" cy="152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8478" indent="-264239" lvl="1">
              <a:lnSpc>
                <a:spcPts val="4136"/>
              </a:lnSpc>
              <a:buFont typeface="Arial"/>
              <a:buChar char="•"/>
            </a:pPr>
            <a:r>
              <a:rPr lang="en-US" sz="2447" spc="-21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인증 결과</a:t>
            </a:r>
            <a:r>
              <a:rPr lang="en-US" sz="2447" spc="-21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html2canvas로 이미지화</a:t>
            </a:r>
          </a:p>
          <a:p>
            <a:pPr algn="l" marL="528478" indent="-264239" lvl="1">
              <a:lnSpc>
                <a:spcPts val="4136"/>
              </a:lnSpc>
              <a:buFont typeface="Arial"/>
              <a:buChar char="•"/>
            </a:pPr>
            <a:r>
              <a:rPr lang="en-US" sz="2447" spc="-21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해시태그 자동 생성</a:t>
            </a:r>
          </a:p>
          <a:p>
            <a:pPr algn="l" marL="528478" indent="-264239" lvl="1">
              <a:lnSpc>
                <a:spcPts val="4136"/>
              </a:lnSpc>
              <a:spcBef>
                <a:spcPct val="0"/>
              </a:spcBef>
              <a:buFont typeface="Arial"/>
              <a:buChar char="•"/>
            </a:pPr>
            <a:r>
              <a:rPr lang="en-US" sz="2447" spc="-21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직접 SNS 업로드 유도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97103" y="795626"/>
            <a:ext cx="198897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06.구현계획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186078" y="1074277"/>
            <a:ext cx="1418491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339433" y="1956465"/>
            <a:ext cx="8284449" cy="480892"/>
            <a:chOff x="0" y="0"/>
            <a:chExt cx="11045932" cy="64119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663601" y="-66675"/>
              <a:ext cx="10382331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최종결과물 예상 -모바일 웹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643349" y="3066007"/>
            <a:ext cx="2940037" cy="6099662"/>
            <a:chOff x="0" y="0"/>
            <a:chExt cx="9182100" cy="190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2"/>
              <a:stretch>
                <a:fillRect l="0" t="-1559" r="0" b="-1559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3"/>
              <a:stretch>
                <a:fillRect l="0" t="-208" r="0" b="-208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4812328" y="3066007"/>
            <a:ext cx="2940037" cy="6099662"/>
            <a:chOff x="0" y="0"/>
            <a:chExt cx="9182100" cy="190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4"/>
              <a:stretch>
                <a:fillRect l="0" t="-1559" r="0" b="-1559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3"/>
              <a:stretch>
                <a:fillRect l="0" t="-208" r="0" b="-208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7981306" y="3066007"/>
            <a:ext cx="2940037" cy="6099662"/>
            <a:chOff x="0" y="0"/>
            <a:chExt cx="9182100" cy="190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5"/>
              <a:stretch>
                <a:fillRect l="0" t="-1559" r="0" b="-1559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3"/>
              <a:stretch>
                <a:fillRect l="0" t="-208" r="0" b="-208"/>
              </a:stretch>
            </a:blip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1150285" y="3066007"/>
            <a:ext cx="2940037" cy="6099662"/>
            <a:chOff x="0" y="0"/>
            <a:chExt cx="9182100" cy="190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6"/>
              <a:stretch>
                <a:fillRect l="0" t="-1559" r="0" b="-1559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3"/>
              <a:stretch>
                <a:fillRect l="0" t="-208" r="0" b="-208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4319263" y="3066007"/>
            <a:ext cx="2940037" cy="6099662"/>
            <a:chOff x="0" y="0"/>
            <a:chExt cx="9182100" cy="190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395859" y="240665"/>
              <a:ext cx="8381873" cy="18062447"/>
            </a:xfrm>
            <a:custGeom>
              <a:avLst/>
              <a:gdLst/>
              <a:ahLst/>
              <a:cxnLst/>
              <a:rect r="r" b="b" t="t" l="l"/>
              <a:pathLst>
                <a:path h="18062447" w="8381873">
                  <a:moveTo>
                    <a:pt x="7301738" y="18062447"/>
                  </a:moveTo>
                  <a:lnTo>
                    <a:pt x="1080008" y="18062447"/>
                  </a:lnTo>
                  <a:cubicBezTo>
                    <a:pt x="483489" y="18062447"/>
                    <a:pt x="0" y="17578832"/>
                    <a:pt x="0" y="16982439"/>
                  </a:cubicBezTo>
                  <a:lnTo>
                    <a:pt x="0" y="1082675"/>
                  </a:lnTo>
                  <a:cubicBezTo>
                    <a:pt x="0" y="484759"/>
                    <a:pt x="484759" y="0"/>
                    <a:pt x="1082675" y="0"/>
                  </a:cubicBezTo>
                  <a:lnTo>
                    <a:pt x="7299071" y="0"/>
                  </a:lnTo>
                  <a:cubicBezTo>
                    <a:pt x="7896988" y="0"/>
                    <a:pt x="8381619" y="484759"/>
                    <a:pt x="8381619" y="1082548"/>
                  </a:cubicBezTo>
                  <a:lnTo>
                    <a:pt x="8381619" y="16982439"/>
                  </a:lnTo>
                  <a:cubicBezTo>
                    <a:pt x="8381873" y="17578959"/>
                    <a:pt x="7898384" y="18062447"/>
                    <a:pt x="7301738" y="18062447"/>
                  </a:cubicBezTo>
                  <a:close/>
                </a:path>
              </a:pathLst>
            </a:custGeom>
            <a:blipFill>
              <a:blip r:embed="rId7"/>
              <a:stretch>
                <a:fillRect l="0" t="-1559" r="0" b="-1559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1821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182100">
                  <a:moveTo>
                    <a:pt x="9182100" y="0"/>
                  </a:moveTo>
                  <a:lnTo>
                    <a:pt x="9182100" y="19050000"/>
                  </a:lnTo>
                  <a:lnTo>
                    <a:pt x="0" y="19050000"/>
                  </a:lnTo>
                  <a:lnTo>
                    <a:pt x="0" y="0"/>
                  </a:lnTo>
                  <a:lnTo>
                    <a:pt x="9182100" y="0"/>
                  </a:lnTo>
                  <a:close/>
                </a:path>
              </a:pathLst>
            </a:custGeom>
            <a:blipFill>
              <a:blip r:embed="rId3"/>
              <a:stretch>
                <a:fillRect l="0" t="-208" r="0" b="-208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197103" y="795626"/>
            <a:ext cx="198897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06.구현계획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75512" y="5143500"/>
            <a:ext cx="6283788" cy="4114800"/>
          </a:xfrm>
          <a:custGeom>
            <a:avLst/>
            <a:gdLst/>
            <a:ahLst/>
            <a:cxnLst/>
            <a:rect r="r" b="b" t="t" l="l"/>
            <a:pathLst>
              <a:path h="4114800" w="6283788">
                <a:moveTo>
                  <a:pt x="0" y="0"/>
                </a:moveTo>
                <a:lnTo>
                  <a:pt x="6283788" y="0"/>
                </a:lnTo>
                <a:lnTo>
                  <a:pt x="62837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7166135" y="1074277"/>
            <a:ext cx="10204855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197103" y="795626"/>
            <a:ext cx="5969032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07.설계의 현실적 제한 요소(제약조건)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7103" y="1836945"/>
            <a:ext cx="10122843" cy="2521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0"/>
              </a:lnSpc>
            </a:pPr>
            <a:r>
              <a:rPr lang="en-US" sz="3477" spc="-34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1.</a:t>
            </a:r>
            <a:r>
              <a:rPr lang="en-US" sz="3477" spc="-34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지원 환경 제약 </a:t>
            </a:r>
          </a:p>
          <a:p>
            <a:pPr algn="l" marL="1285587" indent="-428529" lvl="2">
              <a:lnSpc>
                <a:spcPts val="3870"/>
              </a:lnSpc>
              <a:buFont typeface="Arial"/>
              <a:buChar char="⚬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모바일 중심 설계 (iOS Safari, Android Chrome 기준)</a:t>
            </a:r>
          </a:p>
          <a:p>
            <a:pPr algn="l" marL="1285587" indent="-428529" lvl="2">
              <a:lnSpc>
                <a:spcPts val="3870"/>
              </a:lnSpc>
              <a:buFont typeface="Arial"/>
              <a:buChar char="⚬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GPS, 카메라, 이미지 업로드, SNS 공유 안정성 확보</a:t>
            </a:r>
          </a:p>
          <a:p>
            <a:pPr algn="l" marL="1285587" indent="-428529" lvl="2">
              <a:lnSpc>
                <a:spcPts val="3870"/>
              </a:lnSpc>
              <a:buFont typeface="Arial"/>
              <a:buChar char="⚬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OCR 성능은 완벽함보다 현장 적응성 + 후처리 보완 중심</a:t>
            </a:r>
          </a:p>
          <a:p>
            <a:pPr algn="l" marL="1285587" indent="-428529" lvl="2">
              <a:lnSpc>
                <a:spcPts val="3870"/>
              </a:lnSpc>
              <a:buFont typeface="Arial"/>
              <a:buChar char="⚬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모바일 웹 에서 추후 앱 으로 확장 고려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7103" y="4656786"/>
            <a:ext cx="9962852" cy="2035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0"/>
              </a:lnSpc>
            </a:pPr>
            <a:r>
              <a:rPr lang="en-US" sz="3477" spc="-34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2.</a:t>
            </a:r>
            <a:r>
              <a:rPr lang="en-US" sz="3477" spc="-34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비용 및 제품화 고려</a:t>
            </a:r>
          </a:p>
          <a:p>
            <a:pPr algn="l" marL="1285587" indent="-428529" lvl="2">
              <a:lnSpc>
                <a:spcPts val="3870"/>
              </a:lnSpc>
              <a:buFont typeface="Arial"/>
              <a:buChar char="⚬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MVP는 자체 개발 </a:t>
            </a:r>
          </a:p>
          <a:p>
            <a:pPr algn="l" marL="1285587" indent="-428529" lvl="2">
              <a:lnSpc>
                <a:spcPts val="3870"/>
              </a:lnSpc>
              <a:buFont typeface="Arial"/>
              <a:buChar char="⚬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유료 API, AI 서비스 등은 최소화</a:t>
            </a:r>
          </a:p>
          <a:p>
            <a:pPr algn="l" marL="1285587" indent="-428529" lvl="2">
              <a:lnSpc>
                <a:spcPts val="3870"/>
              </a:lnSpc>
              <a:buFont typeface="Arial"/>
              <a:buChar char="⚬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상용화 시: 이미지 저장·트래픽 비용 고려해 확장성 설계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7103" y="7222836"/>
            <a:ext cx="12817599" cy="2035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0"/>
              </a:lnSpc>
            </a:pPr>
            <a:r>
              <a:rPr lang="en-US" sz="3477" spc="-34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     3.사회적 윤리적 제약</a:t>
            </a:r>
          </a:p>
          <a:p>
            <a:pPr algn="l" marL="1285587" indent="-428529" lvl="2">
              <a:lnSpc>
                <a:spcPts val="3870"/>
              </a:lnSpc>
              <a:buFont typeface="Arial"/>
              <a:buChar char="⚬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위치·영수증</a:t>
            </a: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등 민감정보 최소 수집 원칙</a:t>
            </a:r>
          </a:p>
          <a:p>
            <a:pPr algn="l" marL="1285587" indent="-428529" lvl="2">
              <a:lnSpc>
                <a:spcPts val="3870"/>
              </a:lnSpc>
              <a:buFont typeface="Arial"/>
              <a:buChar char="⚬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악의적 리뷰·허위 제보 방지 위해  커뮤니티 투표</a:t>
            </a: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및 관리자 승인 구조 채택</a:t>
            </a:r>
          </a:p>
          <a:p>
            <a:pPr algn="l" marL="1285587" indent="-428529" lvl="2">
              <a:lnSpc>
                <a:spcPts val="3870"/>
              </a:lnSpc>
              <a:buFont typeface="Arial"/>
              <a:buChar char="⚬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동일 가게 반복 리뷰 제한, 시스템 모니터링 필요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186078" y="1074277"/>
            <a:ext cx="1418491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339433" y="1956465"/>
            <a:ext cx="8284449" cy="480892"/>
            <a:chOff x="0" y="0"/>
            <a:chExt cx="11045932" cy="64119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663601" y="-66675"/>
              <a:ext cx="10382331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비지니스 측면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10975512" y="5143500"/>
            <a:ext cx="6283788" cy="4114800"/>
          </a:xfrm>
          <a:custGeom>
            <a:avLst/>
            <a:gdLst/>
            <a:ahLst/>
            <a:cxnLst/>
            <a:rect r="r" b="b" t="t" l="l"/>
            <a:pathLst>
              <a:path h="4114800" w="6283788">
                <a:moveTo>
                  <a:pt x="0" y="0"/>
                </a:moveTo>
                <a:lnTo>
                  <a:pt x="6283788" y="0"/>
                </a:lnTo>
                <a:lnTo>
                  <a:pt x="62837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97103" y="795626"/>
            <a:ext cx="198897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08.기대효과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246982"/>
            <a:ext cx="13896861" cy="49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794" indent="-321397" lvl="1">
              <a:lnSpc>
                <a:spcPts val="3870"/>
              </a:lnSpc>
              <a:buFont typeface="Arial"/>
              <a:buChar char="•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착한 가게의 매출 증대 효과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618786"/>
            <a:ext cx="13896861" cy="49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794" indent="-321397" lvl="1">
              <a:lnSpc>
                <a:spcPts val="3870"/>
              </a:lnSpc>
              <a:buFont typeface="Arial"/>
              <a:buChar char="•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신뢰 기반 브랜드 이미지 형성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990590"/>
            <a:ext cx="13896861" cy="49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794" indent="-321397" lvl="1">
              <a:lnSpc>
                <a:spcPts val="3870"/>
              </a:lnSpc>
              <a:buFont typeface="Arial"/>
              <a:buChar char="•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참여형 마케팅 구조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9433" y="3927509"/>
            <a:ext cx="7663309" cy="46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1571" indent="-370524" lvl="2">
              <a:lnSpc>
                <a:spcPts val="3861"/>
              </a:lnSpc>
              <a:buFont typeface="Arial"/>
              <a:buChar char="⚬"/>
            </a:pP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인증 기반 소비로 착한 가게에 실질적 수요 유입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39433" y="5299313"/>
            <a:ext cx="11659529" cy="46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1571" indent="-370524" lvl="2">
              <a:lnSpc>
                <a:spcPts val="3861"/>
              </a:lnSpc>
              <a:buFont typeface="Arial"/>
              <a:buChar char="⚬"/>
            </a:pP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선행과 소비 기록이 가게에 대한 신뢰를 쌓고,브랜드 이미지로 이어지는 구조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8987" y="6671117"/>
            <a:ext cx="11275123" cy="46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1571" indent="-370524" lvl="2">
              <a:lnSpc>
                <a:spcPts val="3861"/>
              </a:lnSpc>
              <a:buFont typeface="Arial"/>
              <a:buChar char="⚬"/>
            </a:pP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소비자가 플랫폼에서 자연스럽게 가게</a:t>
            </a: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를 홍보함으로써 바이럴 </a:t>
            </a: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효과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7362393"/>
            <a:ext cx="13896861" cy="49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794" indent="-321397" lvl="1">
              <a:lnSpc>
                <a:spcPts val="3870"/>
              </a:lnSpc>
              <a:buFont typeface="Arial"/>
              <a:buChar char="•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소비 데이터 기반 리포트화 가능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8987" y="8042920"/>
            <a:ext cx="11275123" cy="46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1571" indent="-370524" lvl="2">
              <a:lnSpc>
                <a:spcPts val="3861"/>
              </a:lnSpc>
              <a:buFont typeface="Arial"/>
              <a:buChar char="⚬"/>
            </a:pP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가게별 ‘사회적</a:t>
            </a: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 기여도’ 지표화로 </a:t>
            </a: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소상공인의 ESG 스토리 강화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186078" y="1074277"/>
            <a:ext cx="1418491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339433" y="1956465"/>
            <a:ext cx="8284449" cy="480892"/>
            <a:chOff x="0" y="0"/>
            <a:chExt cx="11045932" cy="64119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663601" y="-66675"/>
              <a:ext cx="10382331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사회적 측면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sp>
        <p:nvSpPr>
          <p:cNvPr name="TextBox 8" id="8"/>
          <p:cNvSpPr txBox="true"/>
          <p:nvPr/>
        </p:nvSpPr>
        <p:spPr>
          <a:xfrm rot="0">
            <a:off x="1197103" y="795626"/>
            <a:ext cx="198897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08.기대효과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246982"/>
            <a:ext cx="13896861" cy="49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794" indent="-321397" lvl="1">
              <a:lnSpc>
                <a:spcPts val="3870"/>
              </a:lnSpc>
              <a:buFont typeface="Arial"/>
              <a:buChar char="•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착한 소비 문화의 일상화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618786"/>
            <a:ext cx="13896861" cy="49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794" indent="-321397" lvl="1">
              <a:lnSpc>
                <a:spcPts val="3870"/>
              </a:lnSpc>
              <a:buFont typeface="Arial"/>
              <a:buChar char="•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선한 영향력의 확산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990590"/>
            <a:ext cx="13896861" cy="49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794" indent="-321397" lvl="1">
              <a:lnSpc>
                <a:spcPts val="3870"/>
              </a:lnSpc>
              <a:buFont typeface="Arial"/>
              <a:buChar char="•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사용자 간 공감 커뮤니티 형성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9433" y="3927509"/>
            <a:ext cx="8830929" cy="46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1571" indent="-370524" lvl="2">
              <a:lnSpc>
                <a:spcPts val="3861"/>
              </a:lnSpc>
              <a:buFont typeface="Arial"/>
              <a:buChar char="⚬"/>
            </a:pP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‘착한소비 = 기록하고 나누는 문화’로 자리 잡을 수 있음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9433" y="5299313"/>
            <a:ext cx="11659529" cy="46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1571" indent="-370524" lvl="2">
              <a:lnSpc>
                <a:spcPts val="3861"/>
              </a:lnSpc>
              <a:buFont typeface="Arial"/>
              <a:buChar char="⚬"/>
            </a:pP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선행가게를 소비로 응원하고 다른 가게들의 선행 참여 유도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68987" y="6671117"/>
            <a:ext cx="11275123" cy="46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1571" indent="-370524" lvl="2">
              <a:lnSpc>
                <a:spcPts val="3861"/>
              </a:lnSpc>
              <a:buFont typeface="Arial"/>
              <a:buChar char="⚬"/>
            </a:pP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소비인증,댓글, 공유를 통해 사용자 간 선한 행동 피드백 순환 구조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7362393"/>
            <a:ext cx="13896861" cy="49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794" indent="-321397" lvl="1">
              <a:lnSpc>
                <a:spcPts val="3870"/>
              </a:lnSpc>
              <a:buFont typeface="Arial"/>
              <a:buChar char="•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지역사회 공감대 형성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68987" y="8042920"/>
            <a:ext cx="11275123" cy="46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1571" indent="-370524" lvl="2">
              <a:lnSpc>
                <a:spcPts val="3861"/>
              </a:lnSpc>
              <a:buFont typeface="Arial"/>
              <a:buChar char="⚬"/>
            </a:pP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플랫폼을 통한 가치 중심의 소비 연결로 따뜻한 지역 분위기 조성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975512" y="5143500"/>
            <a:ext cx="6283788" cy="4114800"/>
          </a:xfrm>
          <a:custGeom>
            <a:avLst/>
            <a:gdLst/>
            <a:ahLst/>
            <a:cxnLst/>
            <a:rect r="r" b="b" t="t" l="l"/>
            <a:pathLst>
              <a:path h="4114800" w="6283788">
                <a:moveTo>
                  <a:pt x="0" y="0"/>
                </a:moveTo>
                <a:lnTo>
                  <a:pt x="6283788" y="0"/>
                </a:lnTo>
                <a:lnTo>
                  <a:pt x="62837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186078" y="1074277"/>
            <a:ext cx="1418491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197103" y="795626"/>
            <a:ext cx="198897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08.기대효과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39433" y="1956465"/>
            <a:ext cx="8284449" cy="480892"/>
            <a:chOff x="0" y="0"/>
            <a:chExt cx="11045932" cy="64119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663601" y="-66675"/>
              <a:ext cx="10382331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경제적 효과</a:t>
              </a:r>
            </a:p>
          </p:txBody>
        </p:sp>
        <p:grpSp>
          <p:nvGrpSpPr>
            <p:cNvPr name="Group 6" id="6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10975512" y="5143500"/>
            <a:ext cx="6283788" cy="4114800"/>
          </a:xfrm>
          <a:custGeom>
            <a:avLst/>
            <a:gdLst/>
            <a:ahLst/>
            <a:cxnLst/>
            <a:rect r="r" b="b" t="t" l="l"/>
            <a:pathLst>
              <a:path h="4114800" w="6283788">
                <a:moveTo>
                  <a:pt x="0" y="0"/>
                </a:moveTo>
                <a:lnTo>
                  <a:pt x="6283788" y="0"/>
                </a:lnTo>
                <a:lnTo>
                  <a:pt x="62837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246982"/>
            <a:ext cx="13896861" cy="49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794" indent="-321397" lvl="1">
              <a:lnSpc>
                <a:spcPts val="3870"/>
              </a:lnSpc>
              <a:buFont typeface="Arial"/>
              <a:buChar char="•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착한 가게 중심 소비 활성화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618786"/>
            <a:ext cx="13896861" cy="49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794" indent="-321397" lvl="1">
              <a:lnSpc>
                <a:spcPts val="3870"/>
              </a:lnSpc>
              <a:buFont typeface="Arial"/>
              <a:buChar char="•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지역 경제 활성화 가능성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990590"/>
            <a:ext cx="13896861" cy="49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794" indent="-321397" lvl="1">
              <a:lnSpc>
                <a:spcPts val="3870"/>
              </a:lnSpc>
              <a:buFont typeface="Arial"/>
              <a:buChar char="•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일회성 캠페인 아닌 지속가능한 소비 흐름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9433" y="3927509"/>
            <a:ext cx="10865132" cy="46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1571" indent="-370524" lvl="2">
              <a:lnSpc>
                <a:spcPts val="3861"/>
              </a:lnSpc>
              <a:buFont typeface="Arial"/>
              <a:buChar char="⚬"/>
            </a:pP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소비자의 소비 기준 변화 → 사회적 가치 있는 가게로 수요 이동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39433" y="5299313"/>
            <a:ext cx="11659529" cy="46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1571" indent="-370524" lvl="2">
              <a:lnSpc>
                <a:spcPts val="3861"/>
              </a:lnSpc>
              <a:buFont typeface="Arial"/>
              <a:buChar char="⚬"/>
            </a:pP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선행 가게 방문이 늘면 해당 지역 상권 전체가 주목받을 수 있음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8987" y="6671117"/>
            <a:ext cx="11275123" cy="46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1571" indent="-370524" lvl="2">
              <a:lnSpc>
                <a:spcPts val="3861"/>
              </a:lnSpc>
              <a:buFont typeface="Arial"/>
              <a:buChar char="⚬"/>
            </a:pP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단기 마케팅이 아닌 장기적으로 자생력 있는 소비 구조 창출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7362393"/>
            <a:ext cx="13896861" cy="49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794" indent="-321397" lvl="1">
              <a:lnSpc>
                <a:spcPts val="3870"/>
              </a:lnSpc>
              <a:buFont typeface="Arial"/>
              <a:buChar char="•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소비자의 사회적 만족도 향상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8987" y="8042920"/>
            <a:ext cx="11275123" cy="46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1571" indent="-370524" lvl="2">
              <a:lnSpc>
                <a:spcPts val="3861"/>
              </a:lnSpc>
              <a:buFont typeface="Arial"/>
              <a:buChar char="⚬"/>
            </a:pP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물건만 사는 게 아니라 ‘선한 영향력’을 경험하는 소비로 전환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051142" y="1069515"/>
            <a:ext cx="13319848" cy="0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7439148"/>
            <a:ext cx="16230600" cy="1528256"/>
            <a:chOff x="0" y="0"/>
            <a:chExt cx="4274726" cy="4025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402504"/>
            </a:xfrm>
            <a:custGeom>
              <a:avLst/>
              <a:gdLst/>
              <a:ahLst/>
              <a:cxnLst/>
              <a:rect r="r" b="b" t="t" l="l"/>
              <a:pathLst>
                <a:path h="402504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378177"/>
                  </a:lnTo>
                  <a:cubicBezTo>
                    <a:pt x="4274726" y="391612"/>
                    <a:pt x="4263834" y="402504"/>
                    <a:pt x="4250399" y="402504"/>
                  </a:cubicBezTo>
                  <a:lnTo>
                    <a:pt x="24327" y="402504"/>
                  </a:lnTo>
                  <a:cubicBezTo>
                    <a:pt x="10891" y="402504"/>
                    <a:pt x="0" y="391612"/>
                    <a:pt x="0" y="37817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114300" cap="rnd">
              <a:solidFill>
                <a:srgbClr val="F8BE64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74726" cy="4501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18167" y="5686172"/>
            <a:ext cx="1051666" cy="105166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8BE6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203200" y="-85725"/>
              <a:ext cx="406400" cy="796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97103" y="795626"/>
            <a:ext cx="3736349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01.프로젝트개요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718478" y="1820699"/>
            <a:ext cx="10851043" cy="920386"/>
            <a:chOff x="0" y="0"/>
            <a:chExt cx="14468058" cy="1227181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228667"/>
              <a:ext cx="12765900" cy="998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35"/>
                </a:lnSpc>
                <a:spcBef>
                  <a:spcPct val="0"/>
                </a:spcBef>
              </a:pPr>
              <a:r>
                <a:rPr lang="en-US" sz="4453">
                  <a:solidFill>
                    <a:srgbClr val="BFBFBF"/>
                  </a:solidFill>
                  <a:latin typeface="210 빛글"/>
                  <a:ea typeface="210 빛글"/>
                  <a:cs typeface="210 빛글"/>
                  <a:sym typeface="210 빛글"/>
                </a:rPr>
                <a:t>사용자 참여형 착한 소비 인증 플랫폼,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2449391" y="95250"/>
              <a:ext cx="2018666" cy="11319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217"/>
                </a:lnSpc>
                <a:spcBef>
                  <a:spcPct val="0"/>
                </a:spcBef>
              </a:pPr>
              <a:r>
                <a:rPr lang="en-US" sz="6095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돈쭐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226147" y="3484034"/>
            <a:ext cx="11835705" cy="1835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6446" indent="-303223" lvl="1">
              <a:lnSpc>
                <a:spcPts val="2865"/>
              </a:lnSpc>
              <a:spcBef>
                <a:spcPct val="0"/>
              </a:spcBef>
              <a:buFont typeface="Arial"/>
              <a:buChar char="•"/>
            </a:pPr>
            <a:r>
              <a:rPr lang="en-US" sz="2808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선한 영향력을 가진 ‘착한 가게’들을 지도 기반으로 시각화</a:t>
            </a:r>
          </a:p>
          <a:p>
            <a:pPr algn="l">
              <a:lnSpc>
                <a:spcPts val="2865"/>
              </a:lnSpc>
              <a:spcBef>
                <a:spcPct val="0"/>
              </a:spcBef>
            </a:pPr>
          </a:p>
          <a:p>
            <a:pPr algn="l" marL="606446" indent="-303223" lvl="1">
              <a:lnSpc>
                <a:spcPts val="2865"/>
              </a:lnSpc>
              <a:spcBef>
                <a:spcPct val="0"/>
              </a:spcBef>
              <a:buFont typeface="Arial"/>
              <a:buChar char="•"/>
            </a:pPr>
            <a:r>
              <a:rPr lang="en-US" sz="2808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사용자가 해당 가게에서 소비한 후 ‘영수증’을 인증하여 착한 소비 활동 기록</a:t>
            </a:r>
          </a:p>
          <a:p>
            <a:pPr algn="l">
              <a:lnSpc>
                <a:spcPts val="2865"/>
              </a:lnSpc>
              <a:spcBef>
                <a:spcPct val="0"/>
              </a:spcBef>
            </a:pPr>
          </a:p>
          <a:p>
            <a:pPr algn="l" marL="606446" indent="-303223" lvl="1">
              <a:lnSpc>
                <a:spcPts val="2865"/>
              </a:lnSpc>
              <a:spcBef>
                <a:spcPct val="0"/>
              </a:spcBef>
              <a:buFont typeface="Arial"/>
              <a:buChar char="•"/>
            </a:pPr>
            <a:r>
              <a:rPr lang="en-US" sz="2808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인증된 소비는 포인트로 적립되어 캐릭터 성장, 기부 참여 등으로 연결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12740" y="7635585"/>
            <a:ext cx="12062520" cy="117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착</a:t>
            </a:r>
            <a:r>
              <a:rPr lang="en-US" sz="30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한 소비 문화를 확산시키고,</a:t>
            </a:r>
          </a:p>
          <a:p>
            <a:pPr algn="ctr">
              <a:lnSpc>
                <a:spcPts val="3060"/>
              </a:lnSpc>
              <a:spcBef>
                <a:spcPct val="0"/>
              </a:spcBef>
            </a:pPr>
          </a:p>
          <a:p>
            <a:pPr algn="ctr">
              <a:lnSpc>
                <a:spcPts val="30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조용히 선행을 베푸는 착한 가게들이 지속적으로 응원받는 구조를 만드는 것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781691" y="3459480"/>
            <a:ext cx="1604962" cy="428625"/>
            <a:chOff x="0" y="0"/>
            <a:chExt cx="2139950" cy="5715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53340" y="58420"/>
              <a:ext cx="2245360" cy="679450"/>
            </a:xfrm>
            <a:custGeom>
              <a:avLst/>
              <a:gdLst/>
              <a:ahLst/>
              <a:cxnLst/>
              <a:rect r="r" b="b" t="t" l="l"/>
              <a:pathLst>
                <a:path h="679450" w="2245360">
                  <a:moveTo>
                    <a:pt x="104140" y="0"/>
                  </a:moveTo>
                  <a:cubicBezTo>
                    <a:pt x="2244090" y="95250"/>
                    <a:pt x="2245360" y="345440"/>
                    <a:pt x="2142490" y="449580"/>
                  </a:cubicBezTo>
                  <a:cubicBezTo>
                    <a:pt x="1924050" y="669290"/>
                    <a:pt x="323850" y="679450"/>
                    <a:pt x="104140" y="462280"/>
                  </a:cubicBezTo>
                  <a:cubicBezTo>
                    <a:pt x="0" y="358140"/>
                    <a:pt x="104140" y="0"/>
                    <a:pt x="104140" y="0"/>
                  </a:cubicBezTo>
                </a:path>
              </a:pathLst>
            </a:custGeom>
            <a:solidFill>
              <a:srgbClr val="FFF234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9077801" y="4210050"/>
            <a:ext cx="962977" cy="431482"/>
            <a:chOff x="0" y="0"/>
            <a:chExt cx="1283970" cy="5753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-40640" y="60960"/>
              <a:ext cx="1329690" cy="591820"/>
            </a:xfrm>
            <a:custGeom>
              <a:avLst/>
              <a:gdLst/>
              <a:ahLst/>
              <a:cxnLst/>
              <a:rect r="r" b="b" t="t" l="l"/>
              <a:pathLst>
                <a:path h="591820" w="1329690">
                  <a:moveTo>
                    <a:pt x="91440" y="0"/>
                  </a:moveTo>
                  <a:cubicBezTo>
                    <a:pt x="1327150" y="81280"/>
                    <a:pt x="1329690" y="378460"/>
                    <a:pt x="1272540" y="444500"/>
                  </a:cubicBezTo>
                  <a:cubicBezTo>
                    <a:pt x="1233170" y="491490"/>
                    <a:pt x="1146810" y="454660"/>
                    <a:pt x="1045210" y="457200"/>
                  </a:cubicBezTo>
                  <a:cubicBezTo>
                    <a:pt x="835660" y="463550"/>
                    <a:pt x="222250" y="591820"/>
                    <a:pt x="91440" y="462280"/>
                  </a:cubicBezTo>
                  <a:cubicBezTo>
                    <a:pt x="0" y="372110"/>
                    <a:pt x="91440" y="0"/>
                    <a:pt x="91440" y="0"/>
                  </a:cubicBezTo>
                </a:path>
              </a:pathLst>
            </a:custGeom>
            <a:solidFill>
              <a:srgbClr val="FFF234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5805022" y="4964430"/>
            <a:ext cx="1337310" cy="456247"/>
            <a:chOff x="0" y="0"/>
            <a:chExt cx="1783080" cy="60833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44450" y="1270"/>
              <a:ext cx="1833880" cy="711200"/>
            </a:xfrm>
            <a:custGeom>
              <a:avLst/>
              <a:gdLst/>
              <a:ahLst/>
              <a:cxnLst/>
              <a:rect r="r" b="b" t="t" l="l"/>
              <a:pathLst>
                <a:path h="711200" w="1833880">
                  <a:moveTo>
                    <a:pt x="95250" y="93980"/>
                  </a:moveTo>
                  <a:cubicBezTo>
                    <a:pt x="1484630" y="83820"/>
                    <a:pt x="1593850" y="0"/>
                    <a:pt x="1667510" y="49530"/>
                  </a:cubicBezTo>
                  <a:cubicBezTo>
                    <a:pt x="1753870" y="107950"/>
                    <a:pt x="1833880" y="410210"/>
                    <a:pt x="1776730" y="492760"/>
                  </a:cubicBezTo>
                  <a:cubicBezTo>
                    <a:pt x="1720850" y="575310"/>
                    <a:pt x="1522730" y="538480"/>
                    <a:pt x="1338580" y="551180"/>
                  </a:cubicBezTo>
                  <a:cubicBezTo>
                    <a:pt x="1031240" y="571500"/>
                    <a:pt x="252730" y="711200"/>
                    <a:pt x="95250" y="554990"/>
                  </a:cubicBezTo>
                  <a:cubicBezTo>
                    <a:pt x="0" y="459740"/>
                    <a:pt x="95250" y="93980"/>
                    <a:pt x="95250" y="93980"/>
                  </a:cubicBezTo>
                </a:path>
              </a:pathLst>
            </a:custGeom>
            <a:solidFill>
              <a:srgbClr val="FFF234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8789670" y="4962525"/>
            <a:ext cx="1539240" cy="440055"/>
            <a:chOff x="0" y="0"/>
            <a:chExt cx="2052320" cy="58674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-44450" y="43180"/>
              <a:ext cx="2058670" cy="650240"/>
            </a:xfrm>
            <a:custGeom>
              <a:avLst/>
              <a:gdLst/>
              <a:ahLst/>
              <a:cxnLst/>
              <a:rect r="r" b="b" t="t" l="l"/>
              <a:pathLst>
                <a:path h="650240" w="2058670">
                  <a:moveTo>
                    <a:pt x="95250" y="30480"/>
                  </a:moveTo>
                  <a:cubicBezTo>
                    <a:pt x="1470660" y="25400"/>
                    <a:pt x="1535430" y="0"/>
                    <a:pt x="1600200" y="7620"/>
                  </a:cubicBezTo>
                  <a:cubicBezTo>
                    <a:pt x="1647190" y="13970"/>
                    <a:pt x="1671320" y="21590"/>
                    <a:pt x="1715770" y="49530"/>
                  </a:cubicBezTo>
                  <a:cubicBezTo>
                    <a:pt x="1802130" y="104140"/>
                    <a:pt x="2058670" y="299720"/>
                    <a:pt x="2045970" y="367030"/>
                  </a:cubicBezTo>
                  <a:cubicBezTo>
                    <a:pt x="2035810" y="415290"/>
                    <a:pt x="1917700" y="431800"/>
                    <a:pt x="1830070" y="452120"/>
                  </a:cubicBezTo>
                  <a:cubicBezTo>
                    <a:pt x="1705610" y="481330"/>
                    <a:pt x="1553210" y="480060"/>
                    <a:pt x="1357630" y="487680"/>
                  </a:cubicBezTo>
                  <a:cubicBezTo>
                    <a:pt x="1038860" y="500380"/>
                    <a:pt x="254000" y="650240"/>
                    <a:pt x="95250" y="492760"/>
                  </a:cubicBezTo>
                  <a:cubicBezTo>
                    <a:pt x="0" y="396240"/>
                    <a:pt x="95250" y="30480"/>
                    <a:pt x="95250" y="30480"/>
                  </a:cubicBezTo>
                </a:path>
              </a:pathLst>
            </a:custGeom>
            <a:solidFill>
              <a:srgbClr val="FFF234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10849928" y="4964430"/>
            <a:ext cx="1461135" cy="451485"/>
            <a:chOff x="0" y="0"/>
            <a:chExt cx="1948180" cy="60198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-45720" y="-38100"/>
              <a:ext cx="2000250" cy="751840"/>
            </a:xfrm>
            <a:custGeom>
              <a:avLst/>
              <a:gdLst/>
              <a:ahLst/>
              <a:cxnLst/>
              <a:rect r="r" b="b" t="t" l="l"/>
              <a:pathLst>
                <a:path h="751840" w="2000250">
                  <a:moveTo>
                    <a:pt x="96520" y="127000"/>
                  </a:moveTo>
                  <a:cubicBezTo>
                    <a:pt x="1421130" y="120650"/>
                    <a:pt x="1697990" y="0"/>
                    <a:pt x="1821180" y="88900"/>
                  </a:cubicBezTo>
                  <a:cubicBezTo>
                    <a:pt x="1925320" y="163830"/>
                    <a:pt x="2000250" y="445770"/>
                    <a:pt x="1941830" y="529590"/>
                  </a:cubicBezTo>
                  <a:cubicBezTo>
                    <a:pt x="1879600" y="619760"/>
                    <a:pt x="1630680" y="568960"/>
                    <a:pt x="1416050" y="580390"/>
                  </a:cubicBezTo>
                  <a:cubicBezTo>
                    <a:pt x="1075690" y="598170"/>
                    <a:pt x="260350" y="751840"/>
                    <a:pt x="96520" y="589280"/>
                  </a:cubicBezTo>
                  <a:cubicBezTo>
                    <a:pt x="0" y="492760"/>
                    <a:pt x="96520" y="127000"/>
                    <a:pt x="96520" y="127000"/>
                  </a:cubicBezTo>
                </a:path>
              </a:pathLst>
            </a:custGeom>
            <a:solidFill>
              <a:srgbClr val="FFF234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9262358" y="3459480"/>
            <a:ext cx="1358114" cy="497205"/>
            <a:chOff x="0" y="0"/>
            <a:chExt cx="1810818" cy="66294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36830" y="-76200"/>
              <a:ext cx="1885748" cy="801370"/>
            </a:xfrm>
            <a:custGeom>
              <a:avLst/>
              <a:gdLst/>
              <a:ahLst/>
              <a:cxnLst/>
              <a:rect r="r" b="b" t="t" l="l"/>
              <a:pathLst>
                <a:path h="801370" w="1885748">
                  <a:moveTo>
                    <a:pt x="83925" y="226060"/>
                  </a:moveTo>
                  <a:cubicBezTo>
                    <a:pt x="1121202" y="204470"/>
                    <a:pt x="1662799" y="0"/>
                    <a:pt x="1793489" y="127000"/>
                  </a:cubicBezTo>
                  <a:cubicBezTo>
                    <a:pt x="1881938" y="210820"/>
                    <a:pt x="1885748" y="483870"/>
                    <a:pt x="1799376" y="584200"/>
                  </a:cubicBezTo>
                  <a:cubicBezTo>
                    <a:pt x="1672218" y="736600"/>
                    <a:pt x="1124734" y="661670"/>
                    <a:pt x="820969" y="678180"/>
                  </a:cubicBezTo>
                  <a:cubicBezTo>
                    <a:pt x="558412" y="692150"/>
                    <a:pt x="189890" y="801370"/>
                    <a:pt x="83925" y="688340"/>
                  </a:cubicBezTo>
                  <a:cubicBezTo>
                    <a:pt x="0" y="601980"/>
                    <a:pt x="83925" y="226060"/>
                    <a:pt x="83925" y="226060"/>
                  </a:cubicBezTo>
                </a:path>
              </a:pathLst>
            </a:custGeom>
            <a:solidFill>
              <a:srgbClr val="FFF234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2059699" y="4203382"/>
            <a:ext cx="3002153" cy="438150"/>
            <a:chOff x="0" y="0"/>
            <a:chExt cx="4002871" cy="5842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-59690" y="-49530"/>
              <a:ext cx="4094311" cy="858520"/>
            </a:xfrm>
            <a:custGeom>
              <a:avLst/>
              <a:gdLst/>
              <a:ahLst/>
              <a:cxnLst/>
              <a:rect r="r" b="b" t="t" l="l"/>
              <a:pathLst>
                <a:path h="858520" w="4094311">
                  <a:moveTo>
                    <a:pt x="114693" y="120650"/>
                  </a:moveTo>
                  <a:cubicBezTo>
                    <a:pt x="3595033" y="115570"/>
                    <a:pt x="3894801" y="0"/>
                    <a:pt x="4006183" y="100330"/>
                  </a:cubicBezTo>
                  <a:cubicBezTo>
                    <a:pt x="4094311" y="181610"/>
                    <a:pt x="4094311" y="471170"/>
                    <a:pt x="4006183" y="557530"/>
                  </a:cubicBezTo>
                  <a:cubicBezTo>
                    <a:pt x="3894801" y="664210"/>
                    <a:pt x="3595033" y="572770"/>
                    <a:pt x="3260887" y="577850"/>
                  </a:cubicBezTo>
                  <a:cubicBezTo>
                    <a:pt x="2574720" y="588010"/>
                    <a:pt x="413087" y="858520"/>
                    <a:pt x="114693" y="582930"/>
                  </a:cubicBezTo>
                  <a:cubicBezTo>
                    <a:pt x="0" y="472440"/>
                    <a:pt x="114693" y="120650"/>
                    <a:pt x="114693" y="120650"/>
                  </a:cubicBezTo>
                </a:path>
              </a:pathLst>
            </a:custGeom>
            <a:solidFill>
              <a:srgbClr val="FFF234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186078" y="1074277"/>
            <a:ext cx="14184912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197103" y="795626"/>
            <a:ext cx="1988975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08.기대효과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39433" y="1956465"/>
            <a:ext cx="8284449" cy="480892"/>
            <a:chOff x="0" y="0"/>
            <a:chExt cx="11045932" cy="64119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663601" y="-66675"/>
              <a:ext cx="10382331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기술적 측면</a:t>
              </a:r>
            </a:p>
          </p:txBody>
        </p:sp>
        <p:grpSp>
          <p:nvGrpSpPr>
            <p:cNvPr name="Group 6" id="6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10975512" y="5143500"/>
            <a:ext cx="6283788" cy="4114800"/>
          </a:xfrm>
          <a:custGeom>
            <a:avLst/>
            <a:gdLst/>
            <a:ahLst/>
            <a:cxnLst/>
            <a:rect r="r" b="b" t="t" l="l"/>
            <a:pathLst>
              <a:path h="4114800" w="6283788">
                <a:moveTo>
                  <a:pt x="0" y="0"/>
                </a:moveTo>
                <a:lnTo>
                  <a:pt x="6283788" y="0"/>
                </a:lnTo>
                <a:lnTo>
                  <a:pt x="62837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246982"/>
            <a:ext cx="13896861" cy="49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794" indent="-321397" lvl="1">
              <a:lnSpc>
                <a:spcPts val="3870"/>
              </a:lnSpc>
              <a:buFont typeface="Arial"/>
              <a:buChar char="•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다양한 기술 융합 적용 사례 제시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618786"/>
            <a:ext cx="13896861" cy="49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794" indent="-321397" lvl="1">
              <a:lnSpc>
                <a:spcPts val="3870"/>
              </a:lnSpc>
              <a:buFont typeface="Arial"/>
              <a:buChar char="•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오픈소스 기반 확장성 확보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990590"/>
            <a:ext cx="13896861" cy="49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794" indent="-321397" lvl="1">
              <a:lnSpc>
                <a:spcPts val="3870"/>
              </a:lnSpc>
              <a:buFont typeface="Arial"/>
              <a:buChar char="•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사회문제 해결형 기술 플랫폼 모델 제시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9433" y="3927509"/>
            <a:ext cx="11404677" cy="46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1571" indent="-370524" lvl="2">
              <a:lnSpc>
                <a:spcPts val="3861"/>
              </a:lnSpc>
              <a:buFont typeface="Arial"/>
              <a:buChar char="⚬"/>
            </a:pP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OCR, GPS, 이미지 유사도 분석 등 다양한 기술을 현실 문제 해결에 적용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39433" y="5299313"/>
            <a:ext cx="11659529" cy="46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1571" indent="-370524" lvl="2">
              <a:lnSpc>
                <a:spcPts val="3861"/>
              </a:lnSpc>
              <a:buFont typeface="Arial"/>
              <a:buChar char="⚬"/>
            </a:pP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기술 커뮤니티와의 연결을 통해 서비스 고도화 및 공동 개발 가능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8987" y="6671117"/>
            <a:ext cx="11275123" cy="46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1571" indent="-370524" lvl="2">
              <a:lnSpc>
                <a:spcPts val="3861"/>
              </a:lnSpc>
              <a:buFont typeface="Arial"/>
              <a:buChar char="⚬"/>
            </a:pP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단기 마케팅이 아닌 장기적으로 자생력 있는 소비 구조 창출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7362393"/>
            <a:ext cx="13896861" cy="49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794" indent="-321397" lvl="1">
              <a:lnSpc>
                <a:spcPts val="3870"/>
              </a:lnSpc>
              <a:buFont typeface="Arial"/>
              <a:buChar char="•"/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 사회적 가치를 담은 플랫폼 발전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8987" y="8042920"/>
            <a:ext cx="11275123" cy="46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1571" indent="-370524" lvl="2">
              <a:lnSpc>
                <a:spcPts val="3861"/>
              </a:lnSpc>
              <a:buFont typeface="Arial"/>
              <a:buChar char="⚬"/>
            </a:pPr>
            <a:r>
              <a:rPr lang="en-US" sz="2574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단순 상업적 기술 활용을 넘은 사회적 가치 기반 플랫폼 사례로 발전 가능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5090296" y="1074277"/>
            <a:ext cx="12280694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339433" y="1956465"/>
            <a:ext cx="8284449" cy="480892"/>
            <a:chOff x="0" y="0"/>
            <a:chExt cx="11045932" cy="64119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663601" y="-66675"/>
              <a:ext cx="10382331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GANTT CHART</a:t>
              </a:r>
            </a:p>
          </p:txBody>
        </p:sp>
        <p:grpSp>
          <p:nvGrpSpPr>
            <p:cNvPr name="Group 5" id="5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sp>
        <p:nvSpPr>
          <p:cNvPr name="Freeform 8" id="8"/>
          <p:cNvSpPr/>
          <p:nvPr/>
        </p:nvSpPr>
        <p:spPr>
          <a:xfrm flipH="false" flipV="false" rot="0">
            <a:off x="1339433" y="2784362"/>
            <a:ext cx="15919867" cy="6646544"/>
          </a:xfrm>
          <a:custGeom>
            <a:avLst/>
            <a:gdLst/>
            <a:ahLst/>
            <a:cxnLst/>
            <a:rect r="r" b="b" t="t" l="l"/>
            <a:pathLst>
              <a:path h="6646544" w="15919867">
                <a:moveTo>
                  <a:pt x="0" y="0"/>
                </a:moveTo>
                <a:lnTo>
                  <a:pt x="15919867" y="0"/>
                </a:lnTo>
                <a:lnTo>
                  <a:pt x="15919867" y="6646545"/>
                </a:lnTo>
                <a:lnTo>
                  <a:pt x="0" y="6646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97103" y="795626"/>
            <a:ext cx="3893193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09.추진일정 및 참고문헌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1312" y="6469745"/>
            <a:ext cx="2500510" cy="630987"/>
            <a:chOff x="0" y="0"/>
            <a:chExt cx="610674" cy="154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0674" cy="154100"/>
            </a:xfrm>
            <a:custGeom>
              <a:avLst/>
              <a:gdLst/>
              <a:ahLst/>
              <a:cxnLst/>
              <a:rect r="r" b="b" t="t" l="l"/>
              <a:pathLst>
                <a:path h="154100" w="610674">
                  <a:moveTo>
                    <a:pt x="40250" y="0"/>
                  </a:moveTo>
                  <a:lnTo>
                    <a:pt x="570424" y="0"/>
                  </a:lnTo>
                  <a:cubicBezTo>
                    <a:pt x="581099" y="0"/>
                    <a:pt x="591337" y="4241"/>
                    <a:pt x="598885" y="11789"/>
                  </a:cubicBezTo>
                  <a:cubicBezTo>
                    <a:pt x="606433" y="19337"/>
                    <a:pt x="610674" y="29575"/>
                    <a:pt x="610674" y="40250"/>
                  </a:cubicBezTo>
                  <a:lnTo>
                    <a:pt x="610674" y="113850"/>
                  </a:lnTo>
                  <a:cubicBezTo>
                    <a:pt x="610674" y="124525"/>
                    <a:pt x="606433" y="134762"/>
                    <a:pt x="598885" y="142311"/>
                  </a:cubicBezTo>
                  <a:cubicBezTo>
                    <a:pt x="591337" y="149859"/>
                    <a:pt x="581099" y="154100"/>
                    <a:pt x="570424" y="154100"/>
                  </a:cubicBezTo>
                  <a:lnTo>
                    <a:pt x="40250" y="154100"/>
                  </a:lnTo>
                  <a:cubicBezTo>
                    <a:pt x="29575" y="154100"/>
                    <a:pt x="19337" y="149859"/>
                    <a:pt x="11789" y="142311"/>
                  </a:cubicBezTo>
                  <a:cubicBezTo>
                    <a:pt x="4241" y="134762"/>
                    <a:pt x="0" y="124525"/>
                    <a:pt x="0" y="113850"/>
                  </a:cubicBezTo>
                  <a:lnTo>
                    <a:pt x="0" y="40250"/>
                  </a:lnTo>
                  <a:cubicBezTo>
                    <a:pt x="0" y="29575"/>
                    <a:pt x="4241" y="19337"/>
                    <a:pt x="11789" y="11789"/>
                  </a:cubicBezTo>
                  <a:cubicBezTo>
                    <a:pt x="19337" y="4241"/>
                    <a:pt x="29575" y="0"/>
                    <a:pt x="40250" y="0"/>
                  </a:cubicBezTo>
                  <a:close/>
                </a:path>
              </a:pathLst>
            </a:custGeom>
            <a:solidFill>
              <a:srgbClr val="FFE2B1"/>
            </a:solidFill>
            <a:ln w="19050" cap="sq">
              <a:solidFill>
                <a:srgbClr val="F8BE6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610674" cy="220775"/>
            </a:xfrm>
            <a:prstGeom prst="rect">
              <a:avLst/>
            </a:prstGeom>
          </p:spPr>
          <p:txBody>
            <a:bodyPr anchor="ctr" rtlCol="false" tIns="48088" lIns="48088" bIns="48088" rIns="48088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서희정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003794" y="6469745"/>
            <a:ext cx="2500510" cy="630987"/>
            <a:chOff x="0" y="0"/>
            <a:chExt cx="610674" cy="154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0674" cy="154100"/>
            </a:xfrm>
            <a:custGeom>
              <a:avLst/>
              <a:gdLst/>
              <a:ahLst/>
              <a:cxnLst/>
              <a:rect r="r" b="b" t="t" l="l"/>
              <a:pathLst>
                <a:path h="154100" w="610674">
                  <a:moveTo>
                    <a:pt x="40250" y="0"/>
                  </a:moveTo>
                  <a:lnTo>
                    <a:pt x="570424" y="0"/>
                  </a:lnTo>
                  <a:cubicBezTo>
                    <a:pt x="581099" y="0"/>
                    <a:pt x="591337" y="4241"/>
                    <a:pt x="598885" y="11789"/>
                  </a:cubicBezTo>
                  <a:cubicBezTo>
                    <a:pt x="606433" y="19337"/>
                    <a:pt x="610674" y="29575"/>
                    <a:pt x="610674" y="40250"/>
                  </a:cubicBezTo>
                  <a:lnTo>
                    <a:pt x="610674" y="113850"/>
                  </a:lnTo>
                  <a:cubicBezTo>
                    <a:pt x="610674" y="124525"/>
                    <a:pt x="606433" y="134762"/>
                    <a:pt x="598885" y="142311"/>
                  </a:cubicBezTo>
                  <a:cubicBezTo>
                    <a:pt x="591337" y="149859"/>
                    <a:pt x="581099" y="154100"/>
                    <a:pt x="570424" y="154100"/>
                  </a:cubicBezTo>
                  <a:lnTo>
                    <a:pt x="40250" y="154100"/>
                  </a:lnTo>
                  <a:cubicBezTo>
                    <a:pt x="29575" y="154100"/>
                    <a:pt x="19337" y="149859"/>
                    <a:pt x="11789" y="142311"/>
                  </a:cubicBezTo>
                  <a:cubicBezTo>
                    <a:pt x="4241" y="134762"/>
                    <a:pt x="0" y="124525"/>
                    <a:pt x="0" y="113850"/>
                  </a:cubicBezTo>
                  <a:lnTo>
                    <a:pt x="0" y="40250"/>
                  </a:lnTo>
                  <a:cubicBezTo>
                    <a:pt x="0" y="29575"/>
                    <a:pt x="4241" y="19337"/>
                    <a:pt x="11789" y="11789"/>
                  </a:cubicBezTo>
                  <a:cubicBezTo>
                    <a:pt x="19337" y="4241"/>
                    <a:pt x="29575" y="0"/>
                    <a:pt x="40250" y="0"/>
                  </a:cubicBezTo>
                  <a:close/>
                </a:path>
              </a:pathLst>
            </a:custGeom>
            <a:solidFill>
              <a:srgbClr val="FFE2B1"/>
            </a:solidFill>
            <a:ln w="19050" cap="sq">
              <a:solidFill>
                <a:srgbClr val="F8BE6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610674" cy="220775"/>
            </a:xfrm>
            <a:prstGeom prst="rect">
              <a:avLst/>
            </a:prstGeom>
          </p:spPr>
          <p:txBody>
            <a:bodyPr anchor="ctr" rtlCol="false" tIns="48088" lIns="48088" bIns="48088" rIns="48088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강병진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75963" y="6469745"/>
            <a:ext cx="2500510" cy="630987"/>
            <a:chOff x="0" y="0"/>
            <a:chExt cx="610674" cy="154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0674" cy="154100"/>
            </a:xfrm>
            <a:custGeom>
              <a:avLst/>
              <a:gdLst/>
              <a:ahLst/>
              <a:cxnLst/>
              <a:rect r="r" b="b" t="t" l="l"/>
              <a:pathLst>
                <a:path h="154100" w="610674">
                  <a:moveTo>
                    <a:pt x="40250" y="0"/>
                  </a:moveTo>
                  <a:lnTo>
                    <a:pt x="570424" y="0"/>
                  </a:lnTo>
                  <a:cubicBezTo>
                    <a:pt x="581099" y="0"/>
                    <a:pt x="591337" y="4241"/>
                    <a:pt x="598885" y="11789"/>
                  </a:cubicBezTo>
                  <a:cubicBezTo>
                    <a:pt x="606433" y="19337"/>
                    <a:pt x="610674" y="29575"/>
                    <a:pt x="610674" y="40250"/>
                  </a:cubicBezTo>
                  <a:lnTo>
                    <a:pt x="610674" y="113850"/>
                  </a:lnTo>
                  <a:cubicBezTo>
                    <a:pt x="610674" y="124525"/>
                    <a:pt x="606433" y="134762"/>
                    <a:pt x="598885" y="142311"/>
                  </a:cubicBezTo>
                  <a:cubicBezTo>
                    <a:pt x="591337" y="149859"/>
                    <a:pt x="581099" y="154100"/>
                    <a:pt x="570424" y="154100"/>
                  </a:cubicBezTo>
                  <a:lnTo>
                    <a:pt x="40250" y="154100"/>
                  </a:lnTo>
                  <a:cubicBezTo>
                    <a:pt x="29575" y="154100"/>
                    <a:pt x="19337" y="149859"/>
                    <a:pt x="11789" y="142311"/>
                  </a:cubicBezTo>
                  <a:cubicBezTo>
                    <a:pt x="4241" y="134762"/>
                    <a:pt x="0" y="124525"/>
                    <a:pt x="0" y="113850"/>
                  </a:cubicBezTo>
                  <a:lnTo>
                    <a:pt x="0" y="40250"/>
                  </a:lnTo>
                  <a:cubicBezTo>
                    <a:pt x="0" y="29575"/>
                    <a:pt x="4241" y="19337"/>
                    <a:pt x="11789" y="11789"/>
                  </a:cubicBezTo>
                  <a:cubicBezTo>
                    <a:pt x="19337" y="4241"/>
                    <a:pt x="29575" y="0"/>
                    <a:pt x="40250" y="0"/>
                  </a:cubicBezTo>
                  <a:close/>
                </a:path>
              </a:pathLst>
            </a:custGeom>
            <a:solidFill>
              <a:srgbClr val="FFE2B1"/>
            </a:solidFill>
            <a:ln w="19050" cap="sq">
              <a:solidFill>
                <a:srgbClr val="F8BE6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610674" cy="220775"/>
            </a:xfrm>
            <a:prstGeom prst="rect">
              <a:avLst/>
            </a:prstGeom>
          </p:spPr>
          <p:txBody>
            <a:bodyPr anchor="ctr" rtlCol="false" tIns="48088" lIns="48088" bIns="48088" rIns="48088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김시연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570726" y="6469745"/>
            <a:ext cx="2500510" cy="630987"/>
            <a:chOff x="0" y="0"/>
            <a:chExt cx="610674" cy="1541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10674" cy="154100"/>
            </a:xfrm>
            <a:custGeom>
              <a:avLst/>
              <a:gdLst/>
              <a:ahLst/>
              <a:cxnLst/>
              <a:rect r="r" b="b" t="t" l="l"/>
              <a:pathLst>
                <a:path h="154100" w="610674">
                  <a:moveTo>
                    <a:pt x="40250" y="0"/>
                  </a:moveTo>
                  <a:lnTo>
                    <a:pt x="570424" y="0"/>
                  </a:lnTo>
                  <a:cubicBezTo>
                    <a:pt x="581099" y="0"/>
                    <a:pt x="591337" y="4241"/>
                    <a:pt x="598885" y="11789"/>
                  </a:cubicBezTo>
                  <a:cubicBezTo>
                    <a:pt x="606433" y="19337"/>
                    <a:pt x="610674" y="29575"/>
                    <a:pt x="610674" y="40250"/>
                  </a:cubicBezTo>
                  <a:lnTo>
                    <a:pt x="610674" y="113850"/>
                  </a:lnTo>
                  <a:cubicBezTo>
                    <a:pt x="610674" y="124525"/>
                    <a:pt x="606433" y="134762"/>
                    <a:pt x="598885" y="142311"/>
                  </a:cubicBezTo>
                  <a:cubicBezTo>
                    <a:pt x="591337" y="149859"/>
                    <a:pt x="581099" y="154100"/>
                    <a:pt x="570424" y="154100"/>
                  </a:cubicBezTo>
                  <a:lnTo>
                    <a:pt x="40250" y="154100"/>
                  </a:lnTo>
                  <a:cubicBezTo>
                    <a:pt x="29575" y="154100"/>
                    <a:pt x="19337" y="149859"/>
                    <a:pt x="11789" y="142311"/>
                  </a:cubicBezTo>
                  <a:cubicBezTo>
                    <a:pt x="4241" y="134762"/>
                    <a:pt x="0" y="124525"/>
                    <a:pt x="0" y="113850"/>
                  </a:cubicBezTo>
                  <a:lnTo>
                    <a:pt x="0" y="40250"/>
                  </a:lnTo>
                  <a:cubicBezTo>
                    <a:pt x="0" y="29575"/>
                    <a:pt x="4241" y="19337"/>
                    <a:pt x="11789" y="11789"/>
                  </a:cubicBezTo>
                  <a:cubicBezTo>
                    <a:pt x="19337" y="4241"/>
                    <a:pt x="29575" y="0"/>
                    <a:pt x="40250" y="0"/>
                  </a:cubicBezTo>
                  <a:close/>
                </a:path>
              </a:pathLst>
            </a:custGeom>
            <a:solidFill>
              <a:srgbClr val="FFE2B1"/>
            </a:solidFill>
            <a:ln w="19050" cap="sq">
              <a:solidFill>
                <a:srgbClr val="F8BE6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610674" cy="220775"/>
            </a:xfrm>
            <a:prstGeom prst="rect">
              <a:avLst/>
            </a:prstGeom>
          </p:spPr>
          <p:txBody>
            <a:bodyPr anchor="ctr" rtlCol="false" tIns="48088" lIns="48088" bIns="48088" rIns="48088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이설후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39433" y="1956465"/>
            <a:ext cx="8284449" cy="480892"/>
            <a:chOff x="0" y="0"/>
            <a:chExt cx="11045932" cy="64119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663601" y="-66675"/>
              <a:ext cx="10382331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세부 작업 별 구성원의 역할</a:t>
              </a:r>
            </a:p>
          </p:txBody>
        </p:sp>
        <p:grpSp>
          <p:nvGrpSpPr>
            <p:cNvPr name="Group 16" id="16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sp>
        <p:nvSpPr>
          <p:cNvPr name="AutoShape 19" id="19"/>
          <p:cNvSpPr/>
          <p:nvPr/>
        </p:nvSpPr>
        <p:spPr>
          <a:xfrm flipV="true">
            <a:off x="5090296" y="1074277"/>
            <a:ext cx="12280694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6420191" y="3086100"/>
            <a:ext cx="1667717" cy="3097895"/>
          </a:xfrm>
          <a:custGeom>
            <a:avLst/>
            <a:gdLst/>
            <a:ahLst/>
            <a:cxnLst/>
            <a:rect r="r" b="b" t="t" l="l"/>
            <a:pathLst>
              <a:path h="3097895" w="1667717">
                <a:moveTo>
                  <a:pt x="0" y="0"/>
                </a:moveTo>
                <a:lnTo>
                  <a:pt x="1667717" y="0"/>
                </a:lnTo>
                <a:lnTo>
                  <a:pt x="1667717" y="3097895"/>
                </a:lnTo>
                <a:lnTo>
                  <a:pt x="0" y="309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235709" y="3086100"/>
            <a:ext cx="1581019" cy="2950294"/>
          </a:xfrm>
          <a:custGeom>
            <a:avLst/>
            <a:gdLst/>
            <a:ahLst/>
            <a:cxnLst/>
            <a:rect r="r" b="b" t="t" l="l"/>
            <a:pathLst>
              <a:path h="2950294" w="1581019">
                <a:moveTo>
                  <a:pt x="0" y="0"/>
                </a:moveTo>
                <a:lnTo>
                  <a:pt x="1581018" y="0"/>
                </a:lnTo>
                <a:lnTo>
                  <a:pt x="1581018" y="2950294"/>
                </a:lnTo>
                <a:lnTo>
                  <a:pt x="0" y="29502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845552" y="3108888"/>
            <a:ext cx="1822101" cy="2950294"/>
          </a:xfrm>
          <a:custGeom>
            <a:avLst/>
            <a:gdLst/>
            <a:ahLst/>
            <a:cxnLst/>
            <a:rect r="r" b="b" t="t" l="l"/>
            <a:pathLst>
              <a:path h="2950294" w="1822101">
                <a:moveTo>
                  <a:pt x="0" y="0"/>
                </a:moveTo>
                <a:lnTo>
                  <a:pt x="1822102" y="0"/>
                </a:lnTo>
                <a:lnTo>
                  <a:pt x="1822102" y="2950294"/>
                </a:lnTo>
                <a:lnTo>
                  <a:pt x="0" y="2950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548747" y="3134648"/>
            <a:ext cx="1845641" cy="2944572"/>
          </a:xfrm>
          <a:custGeom>
            <a:avLst/>
            <a:gdLst/>
            <a:ahLst/>
            <a:cxnLst/>
            <a:rect r="r" b="b" t="t" l="l"/>
            <a:pathLst>
              <a:path h="2944572" w="1845641">
                <a:moveTo>
                  <a:pt x="0" y="0"/>
                </a:moveTo>
                <a:lnTo>
                  <a:pt x="1845641" y="0"/>
                </a:lnTo>
                <a:lnTo>
                  <a:pt x="1845641" y="2944572"/>
                </a:lnTo>
                <a:lnTo>
                  <a:pt x="0" y="29445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164414" y="7429988"/>
            <a:ext cx="2614306" cy="41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3"/>
              </a:lnSpc>
            </a:pPr>
            <a:r>
              <a:rPr lang="en-US" sz="2366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팀장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226257" y="8108487"/>
            <a:ext cx="2552463" cy="35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5"/>
              </a:lnSpc>
            </a:pPr>
            <a:r>
              <a:rPr lang="en-US" sz="196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디자인, 프론트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971032" y="7429988"/>
            <a:ext cx="2614306" cy="41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3"/>
              </a:lnSpc>
            </a:pPr>
            <a:r>
              <a:rPr lang="en-US" sz="2366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팀원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001954" y="8072431"/>
            <a:ext cx="2552463" cy="35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5"/>
              </a:lnSpc>
            </a:pPr>
            <a:r>
              <a:rPr lang="en-US" sz="196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백엔드 리드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775963" y="7418482"/>
            <a:ext cx="2614306" cy="41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3"/>
              </a:lnSpc>
            </a:pPr>
            <a:r>
              <a:rPr lang="en-US" sz="2366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팀원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837806" y="8011666"/>
            <a:ext cx="2552463" cy="35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5"/>
              </a:lnSpc>
            </a:pPr>
            <a:r>
              <a:rPr lang="en-US" sz="196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OSS,백엔드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224434" y="7418482"/>
            <a:ext cx="3170427" cy="416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3"/>
              </a:lnSpc>
            </a:pPr>
            <a:r>
              <a:rPr lang="en-US" sz="2366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팀원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566178" y="8011666"/>
            <a:ext cx="2552463" cy="35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5"/>
              </a:lnSpc>
            </a:pPr>
            <a:r>
              <a:rPr lang="en-US" sz="1961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프론트엔드 리드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97103" y="795626"/>
            <a:ext cx="3893193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09.추진일정 및 참고문헌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9433" y="1956465"/>
            <a:ext cx="8284449" cy="480892"/>
            <a:chOff x="0" y="0"/>
            <a:chExt cx="11045932" cy="64119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663601" y="-66675"/>
              <a:ext cx="10382331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참고문헌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sp>
        <p:nvSpPr>
          <p:cNvPr name="AutoShape 7" id="7"/>
          <p:cNvSpPr/>
          <p:nvPr/>
        </p:nvSpPr>
        <p:spPr>
          <a:xfrm flipV="true">
            <a:off x="5090296" y="1074277"/>
            <a:ext cx="12280694" cy="20215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197103" y="795626"/>
            <a:ext cx="3893193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09.추진일정 및 참고문헌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562206"/>
            <a:ext cx="16230600" cy="4857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2"/>
              </a:lnSpc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조원제, 이윤지, 박의진, 박예림, 태형배, 김상진. (2021-11-25). 결식 아동을 위한 선한 영향력 가게와 아동급식카드 가맹점 앱 개발. Proceedings of KIIT Conference, 제주.</a:t>
            </a:r>
          </a:p>
          <a:p>
            <a:pPr algn="ctr">
              <a:lnSpc>
                <a:spcPts val="4852"/>
              </a:lnSpc>
            </a:pPr>
          </a:p>
          <a:p>
            <a:pPr algn="ctr">
              <a:lnSpc>
                <a:spcPts val="4852"/>
              </a:lnSpc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김지연, 안성희. (2021-01-27). 가치소비 장려를 위한 플랫폼 서비스 연구. 한국HCI학회 학술대회, </a:t>
            </a:r>
          </a:p>
          <a:p>
            <a:pPr algn="ctr">
              <a:lnSpc>
                <a:spcPts val="4852"/>
              </a:lnSpc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서울.</a:t>
            </a:r>
          </a:p>
          <a:p>
            <a:pPr algn="ctr">
              <a:lnSpc>
                <a:spcPts val="4852"/>
              </a:lnSpc>
            </a:pPr>
          </a:p>
          <a:p>
            <a:pPr algn="ctr">
              <a:lnSpc>
                <a:spcPts val="4852"/>
              </a:lnSpc>
            </a:pPr>
            <a:r>
              <a:rPr lang="en-US" sz="2977" spc="-29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정지용, 김효영, 유윤정, 이은수, 이하빈, 조참솔, 최민규. (2023-11-23). OCR 기술을 활용한 예산 관리 모바일 애플리케이션 개발. Proceedings of KIIT Conference, 제주.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01828" y="2013809"/>
            <a:ext cx="4684345" cy="4114800"/>
          </a:xfrm>
          <a:custGeom>
            <a:avLst/>
            <a:gdLst/>
            <a:ahLst/>
            <a:cxnLst/>
            <a:rect r="r" b="b" t="t" l="l"/>
            <a:pathLst>
              <a:path h="4114800" w="4684345">
                <a:moveTo>
                  <a:pt x="0" y="0"/>
                </a:moveTo>
                <a:lnTo>
                  <a:pt x="4684344" y="0"/>
                </a:lnTo>
                <a:lnTo>
                  <a:pt x="46843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93607" y="7259357"/>
            <a:ext cx="5100787" cy="546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338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감사합니다:)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93607" y="6061934"/>
            <a:ext cx="5100787" cy="1095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2"/>
              </a:lnSpc>
            </a:pPr>
            <a:r>
              <a:rPr lang="en-US" sz="6756" b="true">
                <a:solidFill>
                  <a:srgbClr val="F8BE64"/>
                </a:solidFill>
                <a:latin typeface="Gotham Bold"/>
                <a:ea typeface="Gotham Bold"/>
                <a:cs typeface="Gotham Bold"/>
                <a:sym typeface="Gotham Bold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933452" y="1074277"/>
            <a:ext cx="12437538" cy="0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836622"/>
            <a:ext cx="7621006" cy="2048145"/>
          </a:xfrm>
          <a:custGeom>
            <a:avLst/>
            <a:gdLst/>
            <a:ahLst/>
            <a:cxnLst/>
            <a:rect r="r" b="b" t="t" l="l"/>
            <a:pathLst>
              <a:path h="2048145" w="7621006">
                <a:moveTo>
                  <a:pt x="0" y="0"/>
                </a:moveTo>
                <a:lnTo>
                  <a:pt x="7621006" y="0"/>
                </a:lnTo>
                <a:lnTo>
                  <a:pt x="7621006" y="2048146"/>
                </a:lnTo>
                <a:lnTo>
                  <a:pt x="0" y="2048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18919" y="2684680"/>
            <a:ext cx="7434898" cy="1710027"/>
          </a:xfrm>
          <a:custGeom>
            <a:avLst/>
            <a:gdLst/>
            <a:ahLst/>
            <a:cxnLst/>
            <a:rect r="r" b="b" t="t" l="l"/>
            <a:pathLst>
              <a:path h="1710027" w="7434898">
                <a:moveTo>
                  <a:pt x="0" y="0"/>
                </a:moveTo>
                <a:lnTo>
                  <a:pt x="7434899" y="0"/>
                </a:lnTo>
                <a:lnTo>
                  <a:pt x="7434899" y="1710027"/>
                </a:lnTo>
                <a:lnTo>
                  <a:pt x="0" y="17100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78570" y="4084330"/>
            <a:ext cx="6385997" cy="1645263"/>
          </a:xfrm>
          <a:custGeom>
            <a:avLst/>
            <a:gdLst/>
            <a:ahLst/>
            <a:cxnLst/>
            <a:rect r="r" b="b" t="t" l="l"/>
            <a:pathLst>
              <a:path h="1645263" w="6385997">
                <a:moveTo>
                  <a:pt x="0" y="0"/>
                </a:moveTo>
                <a:lnTo>
                  <a:pt x="6385997" y="0"/>
                </a:lnTo>
                <a:lnTo>
                  <a:pt x="6385997" y="1645263"/>
                </a:lnTo>
                <a:lnTo>
                  <a:pt x="0" y="16452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47442" y="4466088"/>
            <a:ext cx="8811858" cy="1354823"/>
          </a:xfrm>
          <a:custGeom>
            <a:avLst/>
            <a:gdLst/>
            <a:ahLst/>
            <a:cxnLst/>
            <a:rect r="r" b="b" t="t" l="l"/>
            <a:pathLst>
              <a:path h="1354823" w="8811858">
                <a:moveTo>
                  <a:pt x="0" y="0"/>
                </a:moveTo>
                <a:lnTo>
                  <a:pt x="8811858" y="0"/>
                </a:lnTo>
                <a:lnTo>
                  <a:pt x="8811858" y="1354824"/>
                </a:lnTo>
                <a:lnTo>
                  <a:pt x="0" y="13548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97103" y="795626"/>
            <a:ext cx="3736349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02.개발 배경 및 필요성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97103" y="7653951"/>
            <a:ext cx="16062197" cy="1604349"/>
            <a:chOff x="0" y="0"/>
            <a:chExt cx="21416263" cy="213913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964435"/>
              <a:ext cx="21416263" cy="6431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95"/>
                </a:lnSpc>
                <a:spcBef>
                  <a:spcPct val="0"/>
                </a:spcBef>
              </a:pPr>
              <a:r>
                <a:rPr lang="en-US" sz="2853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‘돈’과 ‘혼쭐내다’의 합성어로 선행을 베푼 자영업자나 기업의 물건을 적극적으로</a:t>
              </a:r>
              <a:r>
                <a:rPr lang="en-US" sz="2853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 ‘사주는’행위를 말한다.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76200"/>
              <a:ext cx="2871180" cy="8914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75"/>
                </a:lnSpc>
                <a:spcBef>
                  <a:spcPct val="0"/>
                </a:spcBef>
              </a:pPr>
              <a:r>
                <a:rPr lang="en-US" sz="4053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돈쭐내다: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57065" y="1785358"/>
              <a:ext cx="1945666" cy="3537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75"/>
                </a:lnSpc>
                <a:spcBef>
                  <a:spcPct val="0"/>
                </a:spcBef>
              </a:pPr>
              <a:r>
                <a:rPr lang="en-US" sz="1553">
                  <a:solidFill>
                    <a:srgbClr val="8D8C89"/>
                  </a:solidFill>
                  <a:latin typeface="210 빛글"/>
                  <a:ea typeface="210 빛글"/>
                  <a:cs typeface="210 빛글"/>
                  <a:sym typeface="210 빛글"/>
                </a:rPr>
                <a:t>국어사전 신조어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81112" y="8447722"/>
            <a:ext cx="450532" cy="422910"/>
            <a:chOff x="0" y="0"/>
            <a:chExt cx="600710" cy="5638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24130" y="50800"/>
              <a:ext cx="636270" cy="532130"/>
            </a:xfrm>
            <a:custGeom>
              <a:avLst/>
              <a:gdLst/>
              <a:ahLst/>
              <a:cxnLst/>
              <a:rect r="r" b="b" t="t" l="l"/>
              <a:pathLst>
                <a:path h="532130" w="636270">
                  <a:moveTo>
                    <a:pt x="74930" y="0"/>
                  </a:moveTo>
                  <a:cubicBezTo>
                    <a:pt x="636270" y="87630"/>
                    <a:pt x="577850" y="386080"/>
                    <a:pt x="488950" y="459740"/>
                  </a:cubicBezTo>
                  <a:cubicBezTo>
                    <a:pt x="405130" y="529590"/>
                    <a:pt x="144780" y="532130"/>
                    <a:pt x="74930" y="462280"/>
                  </a:cubicBezTo>
                  <a:cubicBezTo>
                    <a:pt x="0" y="387350"/>
                    <a:pt x="74930" y="0"/>
                    <a:pt x="74930" y="0"/>
                  </a:cubicBezTo>
                </a:path>
              </a:pathLst>
            </a:custGeom>
            <a:solidFill>
              <a:srgbClr val="FFF234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2262188" y="8452485"/>
            <a:ext cx="1284923" cy="424815"/>
            <a:chOff x="0" y="0"/>
            <a:chExt cx="1713230" cy="5664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49530" y="54610"/>
              <a:ext cx="1811020" cy="647700"/>
            </a:xfrm>
            <a:custGeom>
              <a:avLst/>
              <a:gdLst/>
              <a:ahLst/>
              <a:cxnLst/>
              <a:rect r="r" b="b" t="t" l="l"/>
              <a:pathLst>
                <a:path h="647700" w="1811020">
                  <a:moveTo>
                    <a:pt x="100330" y="0"/>
                  </a:moveTo>
                  <a:cubicBezTo>
                    <a:pt x="1811020" y="96520"/>
                    <a:pt x="1811020" y="354330"/>
                    <a:pt x="1710690" y="453390"/>
                  </a:cubicBezTo>
                  <a:cubicBezTo>
                    <a:pt x="1525270" y="641350"/>
                    <a:pt x="288290" y="647700"/>
                    <a:pt x="100330" y="461010"/>
                  </a:cubicBezTo>
                  <a:cubicBezTo>
                    <a:pt x="0" y="361950"/>
                    <a:pt x="100330" y="0"/>
                    <a:pt x="100330" y="0"/>
                  </a:cubicBezTo>
                </a:path>
              </a:pathLst>
            </a:custGeom>
            <a:solidFill>
              <a:srgbClr val="FFF234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13563600" y="8441055"/>
            <a:ext cx="1610677" cy="457200"/>
            <a:chOff x="0" y="0"/>
            <a:chExt cx="2147570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45720" y="50800"/>
              <a:ext cx="2185670" cy="618490"/>
            </a:xfrm>
            <a:custGeom>
              <a:avLst/>
              <a:gdLst/>
              <a:ahLst/>
              <a:cxnLst/>
              <a:rect r="r" b="b" t="t" l="l"/>
              <a:pathLst>
                <a:path h="618490" w="2185670">
                  <a:moveTo>
                    <a:pt x="96520" y="0"/>
                  </a:moveTo>
                  <a:cubicBezTo>
                    <a:pt x="1536700" y="7620"/>
                    <a:pt x="1676400" y="19050"/>
                    <a:pt x="1819910" y="35560"/>
                  </a:cubicBezTo>
                  <a:cubicBezTo>
                    <a:pt x="1939290" y="48260"/>
                    <a:pt x="2104390" y="19050"/>
                    <a:pt x="2141220" y="82550"/>
                  </a:cubicBezTo>
                  <a:cubicBezTo>
                    <a:pt x="2185670" y="157480"/>
                    <a:pt x="2087880" y="438150"/>
                    <a:pt x="1974850" y="508000"/>
                  </a:cubicBezTo>
                  <a:cubicBezTo>
                    <a:pt x="1841500" y="591820"/>
                    <a:pt x="1583690" y="467360"/>
                    <a:pt x="1334770" y="458470"/>
                  </a:cubicBezTo>
                  <a:cubicBezTo>
                    <a:pt x="989330" y="445770"/>
                    <a:pt x="252730" y="618490"/>
                    <a:pt x="96520" y="462280"/>
                  </a:cubicBezTo>
                  <a:cubicBezTo>
                    <a:pt x="0" y="367030"/>
                    <a:pt x="96520" y="0"/>
                    <a:pt x="96520" y="0"/>
                  </a:cubicBezTo>
                </a:path>
              </a:pathLst>
            </a:custGeom>
            <a:solidFill>
              <a:srgbClr val="FFF234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933452" y="1074277"/>
            <a:ext cx="12437538" cy="0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633729"/>
            <a:ext cx="293533" cy="315880"/>
            <a:chOff x="0" y="0"/>
            <a:chExt cx="77309" cy="831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7309" cy="83195"/>
            </a:xfrm>
            <a:custGeom>
              <a:avLst/>
              <a:gdLst/>
              <a:ahLst/>
              <a:cxnLst/>
              <a:rect r="r" b="b" t="t" l="l"/>
              <a:pathLst>
                <a:path h="83195" w="77309">
                  <a:moveTo>
                    <a:pt x="38655" y="0"/>
                  </a:moveTo>
                  <a:lnTo>
                    <a:pt x="38655" y="0"/>
                  </a:lnTo>
                  <a:cubicBezTo>
                    <a:pt x="60003" y="0"/>
                    <a:pt x="77309" y="17306"/>
                    <a:pt x="77309" y="38655"/>
                  </a:cubicBezTo>
                  <a:lnTo>
                    <a:pt x="77309" y="44540"/>
                  </a:lnTo>
                  <a:cubicBezTo>
                    <a:pt x="77309" y="65888"/>
                    <a:pt x="60003" y="83195"/>
                    <a:pt x="38655" y="83195"/>
                  </a:cubicBezTo>
                  <a:lnTo>
                    <a:pt x="38655" y="83195"/>
                  </a:lnTo>
                  <a:cubicBezTo>
                    <a:pt x="17306" y="83195"/>
                    <a:pt x="0" y="65888"/>
                    <a:pt x="0" y="44540"/>
                  </a:cubicBezTo>
                  <a:lnTo>
                    <a:pt x="0" y="38655"/>
                  </a:lnTo>
                  <a:cubicBezTo>
                    <a:pt x="0" y="17306"/>
                    <a:pt x="17306" y="0"/>
                    <a:pt x="38655" y="0"/>
                  </a:cubicBezTo>
                  <a:close/>
                </a:path>
              </a:pathLst>
            </a:custGeom>
            <a:solidFill>
              <a:srgbClr val="F2C2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77309" cy="102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93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57605" y="2643254"/>
            <a:ext cx="293533" cy="315880"/>
            <a:chOff x="0" y="0"/>
            <a:chExt cx="77309" cy="831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7309" cy="83195"/>
            </a:xfrm>
            <a:custGeom>
              <a:avLst/>
              <a:gdLst/>
              <a:ahLst/>
              <a:cxnLst/>
              <a:rect r="r" b="b" t="t" l="l"/>
              <a:pathLst>
                <a:path h="83195" w="77309">
                  <a:moveTo>
                    <a:pt x="38655" y="0"/>
                  </a:moveTo>
                  <a:lnTo>
                    <a:pt x="38655" y="0"/>
                  </a:lnTo>
                  <a:cubicBezTo>
                    <a:pt x="60003" y="0"/>
                    <a:pt x="77309" y="17306"/>
                    <a:pt x="77309" y="38655"/>
                  </a:cubicBezTo>
                  <a:lnTo>
                    <a:pt x="77309" y="44540"/>
                  </a:lnTo>
                  <a:cubicBezTo>
                    <a:pt x="77309" y="65888"/>
                    <a:pt x="60003" y="83195"/>
                    <a:pt x="38655" y="83195"/>
                  </a:cubicBezTo>
                  <a:lnTo>
                    <a:pt x="38655" y="83195"/>
                  </a:lnTo>
                  <a:cubicBezTo>
                    <a:pt x="17306" y="83195"/>
                    <a:pt x="0" y="65888"/>
                    <a:pt x="0" y="44540"/>
                  </a:cubicBezTo>
                  <a:lnTo>
                    <a:pt x="0" y="38655"/>
                  </a:lnTo>
                  <a:cubicBezTo>
                    <a:pt x="0" y="17306"/>
                    <a:pt x="17306" y="0"/>
                    <a:pt x="38655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77309" cy="102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935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9124950" y="2767438"/>
            <a:ext cx="0" cy="6490862"/>
          </a:xfrm>
          <a:prstGeom prst="line">
            <a:avLst/>
          </a:prstGeom>
          <a:ln cap="flat" w="38100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197103" y="795626"/>
            <a:ext cx="3736349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02.개발 배경 및 필요성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26401" y="2494073"/>
            <a:ext cx="4336933" cy="547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9"/>
              </a:lnSpc>
            </a:pPr>
            <a:r>
              <a:rPr lang="en-US" sz="3192" spc="-204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돈쭐의 긍정적 효과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22233" y="4791077"/>
            <a:ext cx="6650859" cy="1671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93" indent="-345447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착한 가게에 실질적인 소비로 응원</a:t>
            </a:r>
          </a:p>
          <a:p>
            <a:pPr algn="l">
              <a:lnSpc>
                <a:spcPts val="4480"/>
              </a:lnSpc>
            </a:pPr>
          </a:p>
          <a:p>
            <a:pPr algn="l" marL="690893" indent="-345447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자발적 참여와 선한 영향력 확산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55306" y="2494073"/>
            <a:ext cx="4336933" cy="547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9"/>
              </a:lnSpc>
            </a:pPr>
            <a:r>
              <a:rPr lang="en-US" sz="3192" spc="-204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돈쭐의 부정적 효과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55306" y="3962402"/>
            <a:ext cx="6553200" cy="3238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5" indent="-323857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일회성 이슈에 그침</a:t>
            </a:r>
          </a:p>
          <a:p>
            <a:pPr algn="l">
              <a:lnSpc>
                <a:spcPts val="4200"/>
              </a:lnSpc>
            </a:pPr>
          </a:p>
          <a:p>
            <a:pPr algn="l" marL="647715" indent="-323857" lvl="1">
              <a:lnSpc>
                <a:spcPts val="645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지속적 구조·시스템 부재</a:t>
            </a:r>
          </a:p>
          <a:p>
            <a:pPr algn="l">
              <a:lnSpc>
                <a:spcPts val="6450"/>
              </a:lnSpc>
            </a:pPr>
          </a:p>
          <a:p>
            <a:pPr algn="l" marL="647715" indent="-323857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참여 채널 부재로 선행이 묻히는 문제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78059" y="5221003"/>
            <a:ext cx="409578" cy="612332"/>
          </a:xfrm>
          <a:custGeom>
            <a:avLst/>
            <a:gdLst/>
            <a:ahLst/>
            <a:cxnLst/>
            <a:rect r="r" b="b" t="t" l="l"/>
            <a:pathLst>
              <a:path h="612332" w="409578">
                <a:moveTo>
                  <a:pt x="0" y="0"/>
                </a:moveTo>
                <a:lnTo>
                  <a:pt x="409578" y="0"/>
                </a:lnTo>
                <a:lnTo>
                  <a:pt x="409578" y="612332"/>
                </a:lnTo>
                <a:lnTo>
                  <a:pt x="0" y="612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44665" y="5221003"/>
            <a:ext cx="409578" cy="612332"/>
          </a:xfrm>
          <a:custGeom>
            <a:avLst/>
            <a:gdLst/>
            <a:ahLst/>
            <a:cxnLst/>
            <a:rect r="r" b="b" t="t" l="l"/>
            <a:pathLst>
              <a:path h="612332" w="409578">
                <a:moveTo>
                  <a:pt x="0" y="0"/>
                </a:moveTo>
                <a:lnTo>
                  <a:pt x="409578" y="0"/>
                </a:lnTo>
                <a:lnTo>
                  <a:pt x="409578" y="612332"/>
                </a:lnTo>
                <a:lnTo>
                  <a:pt x="0" y="612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14894" y="5221003"/>
            <a:ext cx="409578" cy="612332"/>
          </a:xfrm>
          <a:custGeom>
            <a:avLst/>
            <a:gdLst/>
            <a:ahLst/>
            <a:cxnLst/>
            <a:rect r="r" b="b" t="t" l="l"/>
            <a:pathLst>
              <a:path h="612332" w="409578">
                <a:moveTo>
                  <a:pt x="0" y="0"/>
                </a:moveTo>
                <a:lnTo>
                  <a:pt x="409578" y="0"/>
                </a:lnTo>
                <a:lnTo>
                  <a:pt x="409578" y="612332"/>
                </a:lnTo>
                <a:lnTo>
                  <a:pt x="0" y="612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933452" y="1074277"/>
            <a:ext cx="12437538" cy="0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197103" y="4260224"/>
            <a:ext cx="8409005" cy="1600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지역 곳곳에 조용히 선행을 실천하는 가게들은 존재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3131"/>
                </a:solidFill>
                <a:latin typeface="210 빛글"/>
                <a:ea typeface="210 빛글"/>
                <a:cs typeface="210 빛글"/>
                <a:sym typeface="210 빛글"/>
              </a:rPr>
              <a:t>하지만</a:t>
            </a:r>
            <a:r>
              <a:rPr lang="en-US" sz="3000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 이들의 이야기는 드러나기 어렵고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꾸준한 응원과 소비로 이어지기 힘든 구조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06608" y="3329320"/>
            <a:ext cx="5389995" cy="77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3400" spc="34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착한 가게는 많지만.....🤔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124702"/>
            <a:ext cx="8896883" cy="2133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착한소비를 하고 싶은 시민들은 많다.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3131"/>
                </a:solidFill>
                <a:latin typeface="210 빛글"/>
                <a:ea typeface="210 빛글"/>
                <a:cs typeface="210 빛글"/>
                <a:sym typeface="210 빛글"/>
              </a:rPr>
              <a:t>하지만</a:t>
            </a:r>
            <a:r>
              <a:rPr lang="en-US" sz="3000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 어디서, 어떻게 소비할지 알기 어렵고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기록하거나 공유할 수 있는 창구 부재로 선한 의지가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14042"/>
                </a:solidFill>
                <a:latin typeface="210 빛글"/>
                <a:ea typeface="210 빛글"/>
                <a:cs typeface="210 빛글"/>
                <a:sym typeface="210 빛글"/>
              </a:rPr>
              <a:t>흐지부지 됨.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47646" y="6196695"/>
            <a:ext cx="6827951" cy="77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3400" spc="34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응원하고 싶은 사람은 많지만 .....🤔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7103" y="795626"/>
            <a:ext cx="3736349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02.개발 배경 및 필요성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69305" y="7124702"/>
            <a:ext cx="5389995" cy="106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210 빛글"/>
                <a:ea typeface="210 빛글"/>
                <a:cs typeface="210 빛글"/>
                <a:sym typeface="210 빛글"/>
              </a:rPr>
              <a:t>착한 소비가 ‘행동’으로 이어지는 구조화된 플랫폼 필요!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339433" y="1956465"/>
            <a:ext cx="2600667" cy="480892"/>
            <a:chOff x="0" y="0"/>
            <a:chExt cx="3467555" cy="64119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663601" y="-66675"/>
              <a:ext cx="2803954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개발 필요성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  <p:sp>
        <p:nvSpPr>
          <p:cNvPr name="Freeform 17" id="17"/>
          <p:cNvSpPr/>
          <p:nvPr/>
        </p:nvSpPr>
        <p:spPr>
          <a:xfrm flipH="false" flipV="false" rot="0">
            <a:off x="12392587" y="3960530"/>
            <a:ext cx="4066042" cy="2520946"/>
          </a:xfrm>
          <a:custGeom>
            <a:avLst/>
            <a:gdLst/>
            <a:ahLst/>
            <a:cxnLst/>
            <a:rect r="r" b="b" t="t" l="l"/>
            <a:pathLst>
              <a:path h="2520946" w="4066042">
                <a:moveTo>
                  <a:pt x="0" y="0"/>
                </a:moveTo>
                <a:lnTo>
                  <a:pt x="4066042" y="0"/>
                </a:lnTo>
                <a:lnTo>
                  <a:pt x="4066042" y="2520946"/>
                </a:lnTo>
                <a:lnTo>
                  <a:pt x="0" y="25209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06685" y="2754636"/>
            <a:ext cx="5257009" cy="3520310"/>
            <a:chOff x="0" y="0"/>
            <a:chExt cx="814448" cy="5453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4448" cy="545388"/>
            </a:xfrm>
            <a:custGeom>
              <a:avLst/>
              <a:gdLst/>
              <a:ahLst/>
              <a:cxnLst/>
              <a:rect r="r" b="b" t="t" l="l"/>
              <a:pathLst>
                <a:path h="545388" w="814448">
                  <a:moveTo>
                    <a:pt x="33872" y="0"/>
                  </a:moveTo>
                  <a:lnTo>
                    <a:pt x="780577" y="0"/>
                  </a:lnTo>
                  <a:cubicBezTo>
                    <a:pt x="799283" y="0"/>
                    <a:pt x="814448" y="15165"/>
                    <a:pt x="814448" y="33872"/>
                  </a:cubicBezTo>
                  <a:lnTo>
                    <a:pt x="814448" y="511516"/>
                  </a:lnTo>
                  <a:cubicBezTo>
                    <a:pt x="814448" y="530223"/>
                    <a:pt x="799283" y="545388"/>
                    <a:pt x="780577" y="545388"/>
                  </a:cubicBezTo>
                  <a:lnTo>
                    <a:pt x="33872" y="545388"/>
                  </a:lnTo>
                  <a:cubicBezTo>
                    <a:pt x="24888" y="545388"/>
                    <a:pt x="16273" y="541820"/>
                    <a:pt x="9921" y="535467"/>
                  </a:cubicBezTo>
                  <a:cubicBezTo>
                    <a:pt x="3569" y="529115"/>
                    <a:pt x="0" y="520500"/>
                    <a:pt x="0" y="511516"/>
                  </a:cubicBezTo>
                  <a:lnTo>
                    <a:pt x="0" y="33872"/>
                  </a:lnTo>
                  <a:cubicBezTo>
                    <a:pt x="0" y="15165"/>
                    <a:pt x="15165" y="0"/>
                    <a:pt x="33872" y="0"/>
                  </a:cubicBezTo>
                  <a:close/>
                </a:path>
              </a:pathLst>
            </a:custGeom>
            <a:blipFill>
              <a:blip r:embed="rId2"/>
              <a:stretch>
                <a:fillRect l="-14639" t="0" r="-14639" b="-564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02291" y="2754636"/>
            <a:ext cx="5257009" cy="3520310"/>
            <a:chOff x="0" y="0"/>
            <a:chExt cx="814448" cy="5453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4448" cy="545388"/>
            </a:xfrm>
            <a:custGeom>
              <a:avLst/>
              <a:gdLst/>
              <a:ahLst/>
              <a:cxnLst/>
              <a:rect r="r" b="b" t="t" l="l"/>
              <a:pathLst>
                <a:path h="545388" w="814448">
                  <a:moveTo>
                    <a:pt x="33872" y="0"/>
                  </a:moveTo>
                  <a:lnTo>
                    <a:pt x="780577" y="0"/>
                  </a:lnTo>
                  <a:cubicBezTo>
                    <a:pt x="799283" y="0"/>
                    <a:pt x="814448" y="15165"/>
                    <a:pt x="814448" y="33872"/>
                  </a:cubicBezTo>
                  <a:lnTo>
                    <a:pt x="814448" y="511516"/>
                  </a:lnTo>
                  <a:cubicBezTo>
                    <a:pt x="814448" y="530223"/>
                    <a:pt x="799283" y="545388"/>
                    <a:pt x="780577" y="545388"/>
                  </a:cubicBezTo>
                  <a:lnTo>
                    <a:pt x="33872" y="545388"/>
                  </a:lnTo>
                  <a:cubicBezTo>
                    <a:pt x="24888" y="545388"/>
                    <a:pt x="16273" y="541820"/>
                    <a:pt x="9921" y="535467"/>
                  </a:cubicBezTo>
                  <a:cubicBezTo>
                    <a:pt x="3569" y="529115"/>
                    <a:pt x="0" y="520500"/>
                    <a:pt x="0" y="511516"/>
                  </a:cubicBezTo>
                  <a:lnTo>
                    <a:pt x="0" y="33872"/>
                  </a:lnTo>
                  <a:cubicBezTo>
                    <a:pt x="0" y="15165"/>
                    <a:pt x="15165" y="0"/>
                    <a:pt x="33872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24666" r="0" b="-24666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831110" y="2754636"/>
            <a:ext cx="5257009" cy="3520310"/>
            <a:chOff x="0" y="0"/>
            <a:chExt cx="814448" cy="5453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4448" cy="545388"/>
            </a:xfrm>
            <a:custGeom>
              <a:avLst/>
              <a:gdLst/>
              <a:ahLst/>
              <a:cxnLst/>
              <a:rect r="r" b="b" t="t" l="l"/>
              <a:pathLst>
                <a:path h="545388" w="814448">
                  <a:moveTo>
                    <a:pt x="33872" y="0"/>
                  </a:moveTo>
                  <a:lnTo>
                    <a:pt x="780577" y="0"/>
                  </a:lnTo>
                  <a:cubicBezTo>
                    <a:pt x="799283" y="0"/>
                    <a:pt x="814448" y="15165"/>
                    <a:pt x="814448" y="33872"/>
                  </a:cubicBezTo>
                  <a:lnTo>
                    <a:pt x="814448" y="511516"/>
                  </a:lnTo>
                  <a:cubicBezTo>
                    <a:pt x="814448" y="530223"/>
                    <a:pt x="799283" y="545388"/>
                    <a:pt x="780577" y="545388"/>
                  </a:cubicBezTo>
                  <a:lnTo>
                    <a:pt x="33872" y="545388"/>
                  </a:lnTo>
                  <a:cubicBezTo>
                    <a:pt x="24888" y="545388"/>
                    <a:pt x="16273" y="541820"/>
                    <a:pt x="9921" y="535467"/>
                  </a:cubicBezTo>
                  <a:cubicBezTo>
                    <a:pt x="3569" y="529115"/>
                    <a:pt x="0" y="520500"/>
                    <a:pt x="0" y="511516"/>
                  </a:cubicBezTo>
                  <a:lnTo>
                    <a:pt x="0" y="33872"/>
                  </a:lnTo>
                  <a:cubicBezTo>
                    <a:pt x="0" y="15165"/>
                    <a:pt x="15165" y="0"/>
                    <a:pt x="33872" y="0"/>
                  </a:cubicBezTo>
                  <a:close/>
                </a:path>
              </a:pathLst>
            </a:custGeom>
            <a:blipFill>
              <a:blip r:embed="rId4"/>
              <a:stretch>
                <a:fillRect l="-125721" t="0" r="-8408" b="-1437"/>
              </a:stretch>
            </a:blipFill>
          </p:spPr>
        </p:sp>
      </p:grpSp>
      <p:sp>
        <p:nvSpPr>
          <p:cNvPr name="AutoShape 8" id="8"/>
          <p:cNvSpPr/>
          <p:nvPr/>
        </p:nvSpPr>
        <p:spPr>
          <a:xfrm>
            <a:off x="5314479" y="1074277"/>
            <a:ext cx="12056511" cy="0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831110" y="6434609"/>
          <a:ext cx="5257009" cy="3219450"/>
        </p:xfrm>
        <a:graphic>
          <a:graphicData uri="http://schemas.openxmlformats.org/drawingml/2006/table">
            <a:tbl>
              <a:tblPr/>
              <a:tblGrid>
                <a:gridCol w="1330185"/>
                <a:gridCol w="3926824"/>
              </a:tblGrid>
              <a:tr h="1060298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5275"/>
                        </a:lnSpc>
                        <a:defRPr/>
                      </a:pPr>
                      <a:r>
                        <a:rPr lang="en-US" sz="37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우리여기돈쭐내요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275"/>
                        </a:lnSpc>
                        <a:defRPr/>
                      </a:pPr>
                      <a:r>
                        <a:rPr lang="en-US" sz="37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우리여기돈쭐내요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</a:tr>
              <a:tr h="10795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5"/>
                        </a:lnSpc>
                        <a:defRPr/>
                      </a:pPr>
                      <a:r>
                        <a:rPr lang="en-US" sz="18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주요기능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10206" indent="-205103" lvl="1">
                        <a:lnSpc>
                          <a:spcPts val="26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가게별 선행 사례 소개</a:t>
                      </a:r>
                      <a:endParaRPr lang="en-US" sz="1100"/>
                    </a:p>
                    <a:p>
                      <a:pPr algn="l" marL="410206" indent="-205103" lvl="1">
                        <a:lnSpc>
                          <a:spcPts val="2659"/>
                        </a:lnSpc>
                        <a:buFont typeface="Arial"/>
                        <a:buChar char="•"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간단한 가게 소개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95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5"/>
                        </a:lnSpc>
                        <a:defRPr/>
                      </a:pPr>
                      <a:r>
                        <a:rPr lang="en-US" sz="18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차별점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10209" indent="-205105" lvl="1">
                        <a:lnSpc>
                          <a:spcPts val="26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사용자 참여 및 소비인증, 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      커뮤니티 기능 없음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1197103" y="795626"/>
            <a:ext cx="3846420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03.선행기술 및 사례분석</a:t>
            </a:r>
          </a:p>
        </p:txBody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6506685" y="6434609"/>
          <a:ext cx="5257009" cy="3181350"/>
        </p:xfrm>
        <a:graphic>
          <a:graphicData uri="http://schemas.openxmlformats.org/drawingml/2006/table">
            <a:tbl>
              <a:tblPr/>
              <a:tblGrid>
                <a:gridCol w="1330185"/>
                <a:gridCol w="3926824"/>
              </a:tblGrid>
              <a:tr h="1060450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5275"/>
                        </a:lnSpc>
                        <a:defRPr/>
                      </a:pPr>
                      <a:r>
                        <a:rPr lang="en-US" sz="37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카카오맵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275"/>
                        </a:lnSpc>
                        <a:defRPr/>
                      </a:pPr>
                      <a:r>
                        <a:rPr lang="en-US" sz="37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카카오맵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</a:tr>
              <a:tr h="10797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5"/>
                        </a:lnSpc>
                        <a:defRPr/>
                      </a:pPr>
                      <a:r>
                        <a:rPr lang="en-US" sz="18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주요기능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10206" indent="-205103" lvl="1">
                        <a:lnSpc>
                          <a:spcPts val="26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맛집 및 상점 리뷰 작성 기능</a:t>
                      </a:r>
                      <a:endParaRPr lang="en-US" sz="1100"/>
                    </a:p>
                    <a:p>
                      <a:pPr algn="l" marL="410206" indent="-205103" lvl="1">
                        <a:lnSpc>
                          <a:spcPts val="2659"/>
                        </a:lnSpc>
                        <a:buFont typeface="Arial"/>
                        <a:buChar char="•"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장소공유, 마이플레이스 기능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11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5"/>
                        </a:lnSpc>
                        <a:defRPr/>
                      </a:pPr>
                      <a:r>
                        <a:rPr lang="en-US" sz="18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차별점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착한가게 제공 및 착한 소비 </a:t>
                      </a:r>
                      <a:endParaRPr lang="en-US" sz="1100"/>
                    </a:p>
                    <a:p>
                      <a:pPr algn="l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      인증, 기부 연계 기능 없음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2002291" y="6434609"/>
          <a:ext cx="5257009" cy="3533775"/>
        </p:xfrm>
        <a:graphic>
          <a:graphicData uri="http://schemas.openxmlformats.org/drawingml/2006/table">
            <a:tbl>
              <a:tblPr/>
              <a:tblGrid>
                <a:gridCol w="1330185"/>
                <a:gridCol w="3926824"/>
              </a:tblGrid>
              <a:tr h="1059170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5275"/>
                        </a:lnSpc>
                        <a:defRPr/>
                      </a:pPr>
                      <a:r>
                        <a:rPr lang="en-US" sz="37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네이버플레이스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275"/>
                        </a:lnSpc>
                        <a:defRPr/>
                      </a:pPr>
                      <a:r>
                        <a:rPr lang="en-US" sz="37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네이버플레이스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</a:tr>
              <a:tr h="14154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5"/>
                        </a:lnSpc>
                        <a:defRPr/>
                      </a:pPr>
                      <a:r>
                        <a:rPr lang="en-US" sz="18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주요기능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10206" indent="-205103" lvl="1">
                        <a:lnSpc>
                          <a:spcPts val="26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사용자 리뷰, 사진 등록 가능</a:t>
                      </a:r>
                      <a:endParaRPr lang="en-US" sz="1100"/>
                    </a:p>
                    <a:p>
                      <a:pPr algn="l" marL="410206" indent="-205103" lvl="1">
                        <a:lnSpc>
                          <a:spcPts val="2659"/>
                        </a:lnSpc>
                        <a:buFont typeface="Arial"/>
                        <a:buChar char="•"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사용자 리뷰 및 별점 등 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      사용자 참여 기반 정보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91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5"/>
                        </a:lnSpc>
                        <a:defRPr/>
                      </a:pPr>
                      <a:r>
                        <a:rPr lang="en-US" sz="18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차별점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03732" indent="-201866" lvl="1">
                        <a:lnSpc>
                          <a:spcPts val="2617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6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착한가게 제공 및 착한 소비</a:t>
                      </a:r>
                      <a:endParaRPr lang="en-US" sz="1100"/>
                    </a:p>
                    <a:p>
                      <a:pPr algn="l">
                        <a:lnSpc>
                          <a:spcPts val="2617"/>
                        </a:lnSpc>
                      </a:pPr>
                      <a:r>
                        <a:rPr lang="en-US" sz="186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      인증,커뮤니티 기능 없음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3" id="13"/>
          <p:cNvGrpSpPr/>
          <p:nvPr/>
        </p:nvGrpSpPr>
        <p:grpSpPr>
          <a:xfrm rot="0">
            <a:off x="1339433" y="1956465"/>
            <a:ext cx="2600667" cy="480892"/>
            <a:chOff x="0" y="0"/>
            <a:chExt cx="3467555" cy="64119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663601" y="-66675"/>
              <a:ext cx="2803954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선행사례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82207" y="2754636"/>
            <a:ext cx="5423697" cy="3520310"/>
            <a:chOff x="0" y="0"/>
            <a:chExt cx="840273" cy="5453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40273" cy="545388"/>
            </a:xfrm>
            <a:custGeom>
              <a:avLst/>
              <a:gdLst/>
              <a:ahLst/>
              <a:cxnLst/>
              <a:rect r="r" b="b" t="t" l="l"/>
              <a:pathLst>
                <a:path h="545388" w="840273">
                  <a:moveTo>
                    <a:pt x="32831" y="0"/>
                  </a:moveTo>
                  <a:lnTo>
                    <a:pt x="807442" y="0"/>
                  </a:lnTo>
                  <a:cubicBezTo>
                    <a:pt x="816149" y="0"/>
                    <a:pt x="824500" y="3459"/>
                    <a:pt x="830657" y="9616"/>
                  </a:cubicBezTo>
                  <a:cubicBezTo>
                    <a:pt x="836814" y="15773"/>
                    <a:pt x="840273" y="24124"/>
                    <a:pt x="840273" y="32831"/>
                  </a:cubicBezTo>
                  <a:lnTo>
                    <a:pt x="840273" y="512557"/>
                  </a:lnTo>
                  <a:cubicBezTo>
                    <a:pt x="840273" y="530689"/>
                    <a:pt x="825574" y="545388"/>
                    <a:pt x="807442" y="545388"/>
                  </a:cubicBezTo>
                  <a:lnTo>
                    <a:pt x="32831" y="545388"/>
                  </a:lnTo>
                  <a:cubicBezTo>
                    <a:pt x="24124" y="545388"/>
                    <a:pt x="15773" y="541929"/>
                    <a:pt x="9616" y="535772"/>
                  </a:cubicBezTo>
                  <a:cubicBezTo>
                    <a:pt x="3459" y="529615"/>
                    <a:pt x="0" y="521265"/>
                    <a:pt x="0" y="512557"/>
                  </a:cubicBezTo>
                  <a:lnTo>
                    <a:pt x="0" y="32831"/>
                  </a:lnTo>
                  <a:cubicBezTo>
                    <a:pt x="0" y="24124"/>
                    <a:pt x="3459" y="15773"/>
                    <a:pt x="9616" y="9616"/>
                  </a:cubicBezTo>
                  <a:cubicBezTo>
                    <a:pt x="15773" y="3459"/>
                    <a:pt x="24124" y="0"/>
                    <a:pt x="32831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7034" r="0" b="-27034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152901" y="2754636"/>
            <a:ext cx="5447509" cy="3520310"/>
            <a:chOff x="0" y="0"/>
            <a:chExt cx="843962" cy="5453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43962" cy="545388"/>
            </a:xfrm>
            <a:custGeom>
              <a:avLst/>
              <a:gdLst/>
              <a:ahLst/>
              <a:cxnLst/>
              <a:rect r="r" b="b" t="t" l="l"/>
              <a:pathLst>
                <a:path h="545388" w="843962">
                  <a:moveTo>
                    <a:pt x="32687" y="0"/>
                  </a:moveTo>
                  <a:lnTo>
                    <a:pt x="811275" y="0"/>
                  </a:lnTo>
                  <a:cubicBezTo>
                    <a:pt x="819944" y="0"/>
                    <a:pt x="828258" y="3444"/>
                    <a:pt x="834388" y="9574"/>
                  </a:cubicBezTo>
                  <a:cubicBezTo>
                    <a:pt x="840518" y="15704"/>
                    <a:pt x="843962" y="24018"/>
                    <a:pt x="843962" y="32687"/>
                  </a:cubicBezTo>
                  <a:lnTo>
                    <a:pt x="843962" y="512701"/>
                  </a:lnTo>
                  <a:cubicBezTo>
                    <a:pt x="843962" y="530754"/>
                    <a:pt x="829327" y="545388"/>
                    <a:pt x="811275" y="545388"/>
                  </a:cubicBezTo>
                  <a:lnTo>
                    <a:pt x="32687" y="545388"/>
                  </a:lnTo>
                  <a:cubicBezTo>
                    <a:pt x="14635" y="545388"/>
                    <a:pt x="0" y="530754"/>
                    <a:pt x="0" y="512701"/>
                  </a:cubicBezTo>
                  <a:lnTo>
                    <a:pt x="0" y="32687"/>
                  </a:lnTo>
                  <a:cubicBezTo>
                    <a:pt x="0" y="14635"/>
                    <a:pt x="14635" y="0"/>
                    <a:pt x="32687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27372" r="0" b="-27372"/>
              </a:stretch>
            </a:blipFill>
          </p:spPr>
        </p:sp>
      </p:grpSp>
      <p:sp>
        <p:nvSpPr>
          <p:cNvPr name="AutoShape 6" id="6"/>
          <p:cNvSpPr/>
          <p:nvPr/>
        </p:nvSpPr>
        <p:spPr>
          <a:xfrm>
            <a:off x="5314479" y="1074277"/>
            <a:ext cx="12056511" cy="0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197103" y="795626"/>
            <a:ext cx="3846420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03.선행기술 및 사례분석</a:t>
            </a:r>
          </a:p>
        </p:txBody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2152901" y="6434609"/>
          <a:ext cx="5447509" cy="3552825"/>
        </p:xfrm>
        <a:graphic>
          <a:graphicData uri="http://schemas.openxmlformats.org/drawingml/2006/table">
            <a:tbl>
              <a:tblPr/>
              <a:tblGrid>
                <a:gridCol w="1329846"/>
                <a:gridCol w="4117664"/>
              </a:tblGrid>
              <a:tr h="1059108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5275"/>
                        </a:lnSpc>
                        <a:defRPr/>
                      </a:pPr>
                      <a:r>
                        <a:rPr lang="en-US" sz="37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해피빈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275"/>
                        </a:lnSpc>
                        <a:defRPr/>
                      </a:pPr>
                      <a:r>
                        <a:rPr lang="en-US" sz="37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해피빈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</a:tr>
              <a:tr h="14153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5"/>
                        </a:lnSpc>
                        <a:defRPr/>
                      </a:pPr>
                      <a:r>
                        <a:rPr lang="en-US" sz="18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주요기능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10206" indent="-205103" lvl="1">
                        <a:lnSpc>
                          <a:spcPts val="26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기부, 펀딩, 공감가게, 가볼까 등 공익 캠페인 운영</a:t>
                      </a:r>
                      <a:endParaRPr lang="en-US" sz="1100"/>
                    </a:p>
                    <a:p>
                      <a:pPr algn="l" marL="410206" indent="-205103" lvl="1">
                        <a:lnSpc>
                          <a:spcPts val="2659"/>
                        </a:lnSpc>
                        <a:buFont typeface="Arial"/>
                        <a:buChar char="•"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포인트(콩)를 활용한 간편 기부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83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5"/>
                        </a:lnSpc>
                        <a:defRPr/>
                      </a:pPr>
                      <a:r>
                        <a:rPr lang="en-US" sz="18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차별점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10209" indent="-205105" lvl="1">
                        <a:lnSpc>
                          <a:spcPts val="26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착한소비인증 및 위치 기반 가게 탐색 기능 없음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0582207" y="6434609"/>
          <a:ext cx="5423697" cy="3752850"/>
        </p:xfrm>
        <a:graphic>
          <a:graphicData uri="http://schemas.openxmlformats.org/drawingml/2006/table">
            <a:tbl>
              <a:tblPr/>
              <a:tblGrid>
                <a:gridCol w="1329887"/>
                <a:gridCol w="4093810"/>
              </a:tblGrid>
              <a:tr h="923778">
                <a:tc gridSpan="2">
                  <a:txBody>
                    <a:bodyPr anchor="t" rtlCol="false"/>
                    <a:lstStyle/>
                    <a:p>
                      <a:pPr algn="just">
                        <a:lnSpc>
                          <a:spcPts val="4155"/>
                        </a:lnSpc>
                        <a:defRPr/>
                      </a:pPr>
                      <a:r>
                        <a:rPr lang="en-US" sz="29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서울스마트맵-선한영향력가게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 hMerge="true">
                  <a:txBody>
                    <a:bodyPr anchor="t" rtlCol="false"/>
                    <a:lstStyle/>
                    <a:p>
                      <a:pPr algn="just">
                        <a:lnSpc>
                          <a:spcPts val="4155"/>
                        </a:lnSpc>
                        <a:defRPr/>
                      </a:pPr>
                      <a:r>
                        <a:rPr lang="en-US" sz="29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서울스마트맵-선한영향력가게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</a:tr>
              <a:tr h="14145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5"/>
                        </a:lnSpc>
                        <a:defRPr/>
                      </a:pPr>
                      <a:r>
                        <a:rPr lang="en-US" sz="18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주요기능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10206" indent="-205103" lvl="1">
                        <a:lnSpc>
                          <a:spcPts val="26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결식아동들에게 꿈나무 카드 없이 식사를 제공하는 식당 위치 제공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45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15"/>
                        </a:lnSpc>
                        <a:defRPr/>
                      </a:pPr>
                      <a:r>
                        <a:rPr lang="en-US" sz="18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차별점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10209" indent="-205105" lvl="1">
                        <a:lnSpc>
                          <a:spcPts val="26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사용자 참여 기반 인증 및 보상 구조,소비를 통한 기부 연계 기능 없음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0" id="10"/>
          <p:cNvGrpSpPr/>
          <p:nvPr/>
        </p:nvGrpSpPr>
        <p:grpSpPr>
          <a:xfrm rot="0">
            <a:off x="1339433" y="1956465"/>
            <a:ext cx="2600667" cy="480892"/>
            <a:chOff x="0" y="0"/>
            <a:chExt cx="3467555" cy="64119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663601" y="-66675"/>
              <a:ext cx="2803954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선행사례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314479" y="1074277"/>
            <a:ext cx="12056511" cy="0"/>
          </a:xfrm>
          <a:prstGeom prst="line">
            <a:avLst/>
          </a:prstGeom>
          <a:ln cap="rnd" w="9525">
            <a:solidFill>
              <a:srgbClr val="F8BE64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2598449"/>
          <a:ext cx="16230600" cy="7267575"/>
        </p:xfrm>
        <a:graphic>
          <a:graphicData uri="http://schemas.openxmlformats.org/drawingml/2006/table">
            <a:tbl>
              <a:tblPr/>
              <a:tblGrid>
                <a:gridCol w="2318657"/>
                <a:gridCol w="2318657"/>
                <a:gridCol w="2318657"/>
                <a:gridCol w="2318657"/>
                <a:gridCol w="2318657"/>
                <a:gridCol w="2318657"/>
                <a:gridCol w="2318657"/>
              </a:tblGrid>
              <a:tr h="11011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5"/>
                        </a:lnSpc>
                        <a:defRPr/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우리 여기</a:t>
                      </a:r>
                      <a:endParaRPr lang="en-US" sz="1100"/>
                    </a:p>
                    <a:p>
                      <a:pPr algn="ctr">
                        <a:lnSpc>
                          <a:spcPts val="2895"/>
                        </a:lnSpc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 돈쭐내요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5"/>
                        </a:lnSpc>
                        <a:defRPr/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카카오맵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5"/>
                        </a:lnSpc>
                        <a:defRPr/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네이버</a:t>
                      </a:r>
                      <a:endParaRPr lang="en-US" sz="1100"/>
                    </a:p>
                    <a:p>
                      <a:pPr algn="ctr">
                        <a:lnSpc>
                          <a:spcPts val="2895"/>
                        </a:lnSpc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플레이스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5"/>
                        </a:lnSpc>
                        <a:defRPr/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네이버 </a:t>
                      </a:r>
                      <a:endParaRPr lang="en-US" sz="1100"/>
                    </a:p>
                    <a:p>
                      <a:pPr algn="ctr">
                        <a:lnSpc>
                          <a:spcPts val="2895"/>
                        </a:lnSpc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해피빈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5"/>
                        </a:lnSpc>
                        <a:defRPr/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스마트 서울맵</a:t>
                      </a:r>
                      <a:endParaRPr lang="en-US" sz="1100"/>
                    </a:p>
                    <a:p>
                      <a:pPr algn="ctr">
                        <a:lnSpc>
                          <a:spcPts val="2895"/>
                        </a:lnSpc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선한영향력 가게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5"/>
                        </a:lnSpc>
                        <a:defRPr/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돈쭐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270"/>
                    </a:solidFill>
                  </a:tcPr>
                </a:tc>
              </a:tr>
              <a:tr h="8330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5"/>
                        </a:lnSpc>
                        <a:defRPr/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선정기준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운영자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자체 선정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사용자 투표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B1"/>
                    </a:solidFill>
                  </a:tcPr>
                </a:tc>
              </a:tr>
              <a:tr h="11011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5"/>
                        </a:lnSpc>
                        <a:defRPr/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영수증 </a:t>
                      </a:r>
                      <a:endParaRPr lang="en-US" sz="1100"/>
                    </a:p>
                    <a:p>
                      <a:pPr algn="ctr">
                        <a:lnSpc>
                          <a:spcPts val="2895"/>
                        </a:lnSpc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인증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B1"/>
                    </a:solidFill>
                  </a:tcPr>
                </a:tc>
              </a:tr>
              <a:tr h="14650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5"/>
                        </a:lnSpc>
                        <a:defRPr/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가게&amp;</a:t>
                      </a:r>
                      <a:endParaRPr lang="en-US" sz="1100"/>
                    </a:p>
                    <a:p>
                      <a:pPr algn="ctr">
                        <a:lnSpc>
                          <a:spcPts val="2895"/>
                        </a:lnSpc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사용자 </a:t>
                      </a:r>
                    </a:p>
                    <a:p>
                      <a:pPr algn="ctr">
                        <a:lnSpc>
                          <a:spcPts val="2895"/>
                        </a:lnSpc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위치비교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B1"/>
                    </a:solidFill>
                  </a:tcPr>
                </a:tc>
              </a:tr>
              <a:tr h="8330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5"/>
                        </a:lnSpc>
                        <a:defRPr/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기부 연계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B1"/>
                    </a:solidFill>
                  </a:tcPr>
                </a:tc>
              </a:tr>
              <a:tr h="8330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5"/>
                        </a:lnSpc>
                        <a:defRPr/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리워드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B1"/>
                    </a:solidFill>
                  </a:tcPr>
                </a:tc>
              </a:tr>
              <a:tr h="11011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95"/>
                        </a:lnSpc>
                        <a:defRPr/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게임요소기반 </a:t>
                      </a:r>
                      <a:endParaRPr lang="en-US" sz="1100"/>
                    </a:p>
                    <a:p>
                      <a:pPr algn="ctr">
                        <a:lnSpc>
                          <a:spcPts val="2895"/>
                        </a:lnSpc>
                      </a:pPr>
                      <a:r>
                        <a:rPr lang="en-US" sz="2068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기부시스템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210 빛글"/>
                          <a:ea typeface="210 빛글"/>
                          <a:cs typeface="210 빛글"/>
                          <a:sym typeface="210 빛글"/>
                        </a:rPr>
                        <a:t>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B1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197103" y="795626"/>
            <a:ext cx="3846420" cy="53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</a:pPr>
            <a:r>
              <a:rPr lang="en-US" sz="3092" spc="-197">
                <a:solidFill>
                  <a:srgbClr val="F8BE64"/>
                </a:solidFill>
                <a:latin typeface="210 빛글"/>
                <a:ea typeface="210 빛글"/>
                <a:cs typeface="210 빛글"/>
                <a:sym typeface="210 빛글"/>
              </a:rPr>
              <a:t>03.선행기술 및 사례분석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339433" y="1956465"/>
            <a:ext cx="8284449" cy="480892"/>
            <a:chOff x="0" y="0"/>
            <a:chExt cx="11045932" cy="64119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663601" y="-66675"/>
              <a:ext cx="10382331" cy="7078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69"/>
                </a:lnSpc>
              </a:pPr>
              <a:r>
                <a:rPr lang="en-US" sz="3192" spc="-204">
                  <a:solidFill>
                    <a:srgbClr val="000000"/>
                  </a:solidFill>
                  <a:latin typeface="210 빛글"/>
                  <a:ea typeface="210 빛글"/>
                  <a:cs typeface="210 빛글"/>
                  <a:sym typeface="210 빛글"/>
                </a:rPr>
                <a:t>기능 분석표</a:t>
              </a:r>
            </a:p>
          </p:txBody>
        </p:sp>
        <p:grpSp>
          <p:nvGrpSpPr>
            <p:cNvPr name="Group 7" id="7"/>
            <p:cNvGrpSpPr/>
            <p:nvPr/>
          </p:nvGrpSpPr>
          <p:grpSpPr>
            <a:xfrm rot="0">
              <a:off x="0" y="110008"/>
              <a:ext cx="391378" cy="421173"/>
              <a:chOff x="0" y="0"/>
              <a:chExt cx="77309" cy="83195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77309" cy="83195"/>
              </a:xfrm>
              <a:custGeom>
                <a:avLst/>
                <a:gdLst/>
                <a:ahLst/>
                <a:cxnLst/>
                <a:rect r="r" b="b" t="t" l="l"/>
                <a:pathLst>
                  <a:path h="83195" w="77309">
                    <a:moveTo>
                      <a:pt x="38655" y="0"/>
                    </a:moveTo>
                    <a:lnTo>
                      <a:pt x="38655" y="0"/>
                    </a:lnTo>
                    <a:cubicBezTo>
                      <a:pt x="60003" y="0"/>
                      <a:pt x="77309" y="17306"/>
                      <a:pt x="77309" y="38655"/>
                    </a:cubicBezTo>
                    <a:lnTo>
                      <a:pt x="77309" y="44540"/>
                    </a:lnTo>
                    <a:cubicBezTo>
                      <a:pt x="77309" y="65888"/>
                      <a:pt x="60003" y="83195"/>
                      <a:pt x="38655" y="83195"/>
                    </a:cubicBezTo>
                    <a:lnTo>
                      <a:pt x="38655" y="83195"/>
                    </a:lnTo>
                    <a:cubicBezTo>
                      <a:pt x="17306" y="83195"/>
                      <a:pt x="0" y="65888"/>
                      <a:pt x="0" y="44540"/>
                    </a:cubicBezTo>
                    <a:lnTo>
                      <a:pt x="0" y="38655"/>
                    </a:lnTo>
                    <a:cubicBezTo>
                      <a:pt x="0" y="17306"/>
                      <a:pt x="17306" y="0"/>
                      <a:pt x="38655" y="0"/>
                    </a:cubicBezTo>
                    <a:close/>
                  </a:path>
                </a:pathLst>
              </a:custGeom>
              <a:solidFill>
                <a:srgbClr val="F2C27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9050"/>
                <a:ext cx="77309" cy="1022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935"/>
                  </a:lnSpc>
                </a:p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DAGkZOXi7W8</dc:identifier>
  <dcterms:modified xsi:type="dcterms:W3CDTF">2011-08-01T06:04:30Z</dcterms:modified>
  <cp:revision>1</cp:revision>
  <dc:title>남색 차분한 프로젝트 제안서 발표 프레젠테이션</dc:title>
</cp:coreProperties>
</file>