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D26D"/>
    <a:srgbClr val="C4BFFF"/>
    <a:srgbClr val="FFF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3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17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0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7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06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22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1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69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54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72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70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CBB7-075C-41D9-AAD4-A4CBA0471A5B}" type="datetimeFigureOut">
              <a:rPr lang="en-AU" smtClean="0"/>
              <a:t>2/5/18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0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2" y="1660243"/>
            <a:ext cx="8377034" cy="3934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8394" y="5491843"/>
            <a:ext cx="20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Conflux architecture</a:t>
            </a:r>
          </a:p>
        </p:txBody>
      </p:sp>
      <p:sp>
        <p:nvSpPr>
          <p:cNvPr id="7" name="Oval 6"/>
          <p:cNvSpPr/>
          <p:nvPr/>
        </p:nvSpPr>
        <p:spPr>
          <a:xfrm>
            <a:off x="10612657" y="69015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7691" y="132943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2" name="Freeform 11"/>
          <p:cNvSpPr/>
          <p:nvPr/>
        </p:nvSpPr>
        <p:spPr>
          <a:xfrm>
            <a:off x="10607691" y="1968714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87266" y="164011"/>
            <a:ext cx="1331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PROV-O Classes</a:t>
            </a:r>
          </a:p>
        </p:txBody>
      </p:sp>
      <p:sp>
        <p:nvSpPr>
          <p:cNvPr id="15" name="Oval 14"/>
          <p:cNvSpPr/>
          <p:nvPr/>
        </p:nvSpPr>
        <p:spPr>
          <a:xfrm>
            <a:off x="673769" y="592509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Source Datasets</a:t>
            </a:r>
          </a:p>
        </p:txBody>
      </p:sp>
      <p:cxnSp>
        <p:nvCxnSpPr>
          <p:cNvPr id="17" name="Straight Arrow Connector 16"/>
          <p:cNvCxnSpPr>
            <a:stCxn id="18" idx="4"/>
            <a:endCxn id="15" idx="0"/>
          </p:cNvCxnSpPr>
          <p:nvPr/>
        </p:nvCxnSpPr>
        <p:spPr>
          <a:xfrm>
            <a:off x="1219200" y="5273040"/>
            <a:ext cx="0" cy="65205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300" y="2683036"/>
            <a:ext cx="685800" cy="259000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4769490" y="81505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Output Datasets</a:t>
            </a:r>
          </a:p>
        </p:txBody>
      </p:sp>
      <p:sp>
        <p:nvSpPr>
          <p:cNvPr id="23" name="Oval 22"/>
          <p:cNvSpPr/>
          <p:nvPr/>
        </p:nvSpPr>
        <p:spPr>
          <a:xfrm>
            <a:off x="1508703" y="2087880"/>
            <a:ext cx="7612437" cy="32664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i="1" dirty="0">
                <a:solidFill>
                  <a:srgbClr val="C00000"/>
                </a:solidFill>
              </a:rPr>
              <a:t>Data from APIs</a:t>
            </a:r>
          </a:p>
        </p:txBody>
      </p:sp>
      <p:cxnSp>
        <p:nvCxnSpPr>
          <p:cNvPr id="24" name="Straight Arrow Connector 23"/>
          <p:cNvCxnSpPr>
            <a:stCxn id="23" idx="0"/>
            <a:endCxn id="22" idx="4"/>
          </p:cNvCxnSpPr>
          <p:nvPr/>
        </p:nvCxnSpPr>
        <p:spPr>
          <a:xfrm flipH="1" flipV="1">
            <a:off x="5314921" y="1235968"/>
            <a:ext cx="1" cy="85191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02029" y="592509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Internal Datasets</a:t>
            </a:r>
          </a:p>
        </p:txBody>
      </p:sp>
      <p:sp>
        <p:nvSpPr>
          <p:cNvPr id="29" name="Oval 28"/>
          <p:cNvSpPr/>
          <p:nvPr/>
        </p:nvSpPr>
        <p:spPr>
          <a:xfrm>
            <a:off x="3680460" y="2835436"/>
            <a:ext cx="5334000" cy="259000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/>
          <p:cNvCxnSpPr>
            <a:stCxn id="29" idx="4"/>
            <a:endCxn id="28" idx="0"/>
          </p:cNvCxnSpPr>
          <p:nvPr/>
        </p:nvCxnSpPr>
        <p:spPr>
          <a:xfrm>
            <a:off x="6347460" y="5425440"/>
            <a:ext cx="0" cy="49965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2480" y="102456"/>
            <a:ext cx="293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Species of </a:t>
            </a:r>
            <a:r>
              <a:rPr lang="en-AU" u="sng" dirty="0" err="1"/>
              <a:t>Digiscape</a:t>
            </a:r>
            <a:r>
              <a:rPr lang="en-AU" u="sng" dirty="0"/>
              <a:t> Datasets</a:t>
            </a:r>
          </a:p>
        </p:txBody>
      </p:sp>
      <p:sp>
        <p:nvSpPr>
          <p:cNvPr id="26" name="Oval 25"/>
          <p:cNvSpPr/>
          <p:nvPr/>
        </p:nvSpPr>
        <p:spPr>
          <a:xfrm>
            <a:off x="7680959" y="592509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Reference Metadata Datasets</a:t>
            </a:r>
          </a:p>
        </p:txBody>
      </p:sp>
      <p:sp>
        <p:nvSpPr>
          <p:cNvPr id="27" name="Oval 26"/>
          <p:cNvSpPr/>
          <p:nvPr/>
        </p:nvSpPr>
        <p:spPr>
          <a:xfrm>
            <a:off x="5087418" y="3886200"/>
            <a:ext cx="936630" cy="244238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>
            <a:stCxn id="27" idx="5"/>
            <a:endCxn id="26" idx="0"/>
          </p:cNvCxnSpPr>
          <p:nvPr/>
        </p:nvCxnSpPr>
        <p:spPr>
          <a:xfrm>
            <a:off x="5886882" y="4094670"/>
            <a:ext cx="2339508" cy="18304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516829" y="355712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Software Code</a:t>
            </a:r>
          </a:p>
        </p:txBody>
      </p:sp>
      <p:sp>
        <p:nvSpPr>
          <p:cNvPr id="33" name="Oval 32"/>
          <p:cNvSpPr/>
          <p:nvPr/>
        </p:nvSpPr>
        <p:spPr>
          <a:xfrm>
            <a:off x="9516829" y="4105020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solidFill>
                  <a:schemeClr val="tx1"/>
                </a:solidFill>
              </a:rPr>
              <a:t>Config</a:t>
            </a:r>
            <a:r>
              <a:rPr lang="en-AU" sz="1100" dirty="0">
                <a:solidFill>
                  <a:schemeClr val="tx1"/>
                </a:solidFill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31814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 all “Datasets” are chunks of files: they could be expressions of Web Service calls, i.e. web logs of requests against </a:t>
            </a:r>
            <a:r>
              <a:rPr lang="en-AU" dirty="0" err="1"/>
              <a:t>Digiscape</a:t>
            </a:r>
            <a:r>
              <a:rPr lang="en-AU" dirty="0"/>
              <a:t> APIs</a:t>
            </a:r>
          </a:p>
          <a:p>
            <a:r>
              <a:rPr lang="en-AU" dirty="0"/>
              <a:t>There can be any level of specialisation within the Source, Output etc. Entity types presented here for particular purposes</a:t>
            </a:r>
          </a:p>
        </p:txBody>
      </p:sp>
    </p:spTree>
    <p:extLst>
      <p:ext uri="{BB962C8B-B14F-4D97-AF65-F5344CB8AC3E}">
        <p14:creationId xmlns:p14="http://schemas.microsoft.com/office/powerpoint/2010/main" val="29588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2" y="1660243"/>
            <a:ext cx="8377034" cy="3934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8394" y="5491843"/>
            <a:ext cx="20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Conflux architecture</a:t>
            </a:r>
          </a:p>
        </p:txBody>
      </p:sp>
      <p:sp>
        <p:nvSpPr>
          <p:cNvPr id="7" name="Oval 6"/>
          <p:cNvSpPr/>
          <p:nvPr/>
        </p:nvSpPr>
        <p:spPr>
          <a:xfrm>
            <a:off x="10612657" y="69015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7691" y="132943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2" name="Freeform 11"/>
          <p:cNvSpPr/>
          <p:nvPr/>
        </p:nvSpPr>
        <p:spPr>
          <a:xfrm>
            <a:off x="10607691" y="1968714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87266" y="164011"/>
            <a:ext cx="1331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PROV-O Classes</a:t>
            </a:r>
          </a:p>
        </p:txBody>
      </p:sp>
      <p:cxnSp>
        <p:nvCxnSpPr>
          <p:cNvPr id="17" name="Straight Arrow Connector 16"/>
          <p:cNvCxnSpPr>
            <a:stCxn id="18" idx="4"/>
            <a:endCxn id="39" idx="0"/>
          </p:cNvCxnSpPr>
          <p:nvPr/>
        </p:nvCxnSpPr>
        <p:spPr>
          <a:xfrm flipH="1">
            <a:off x="1960888" y="4716780"/>
            <a:ext cx="1" cy="120831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08703" y="3436620"/>
            <a:ext cx="904371" cy="128016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2293620" y="2920723"/>
            <a:ext cx="1424940" cy="65532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/>
          <p:cNvCxnSpPr>
            <a:stCxn id="23" idx="0"/>
            <a:endCxn id="49" idx="2"/>
          </p:cNvCxnSpPr>
          <p:nvPr/>
        </p:nvCxnSpPr>
        <p:spPr>
          <a:xfrm flipV="1">
            <a:off x="3006090" y="1392091"/>
            <a:ext cx="2141821" cy="15286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78040" y="3703320"/>
            <a:ext cx="1264920" cy="64008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/>
          <p:cNvCxnSpPr>
            <a:stCxn id="29" idx="4"/>
            <a:endCxn id="47" idx="0"/>
          </p:cNvCxnSpPr>
          <p:nvPr/>
        </p:nvCxnSpPr>
        <p:spPr>
          <a:xfrm>
            <a:off x="7810500" y="4343400"/>
            <a:ext cx="0" cy="15816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2480" y="102456"/>
            <a:ext cx="297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Species of </a:t>
            </a:r>
            <a:r>
              <a:rPr lang="en-AU" u="sng" dirty="0" err="1"/>
              <a:t>Digiscape</a:t>
            </a:r>
            <a:r>
              <a:rPr lang="en-AU" u="sng" dirty="0"/>
              <a:t> Activities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15457" y="592509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Source Dataset Preparation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65069" y="592509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Model Execution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02480" y="971177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API Transformations</a:t>
            </a:r>
          </a:p>
        </p:txBody>
      </p:sp>
      <p:sp>
        <p:nvSpPr>
          <p:cNvPr id="52" name="Oval 51"/>
          <p:cNvSpPr/>
          <p:nvPr/>
        </p:nvSpPr>
        <p:spPr>
          <a:xfrm>
            <a:off x="4373880" y="3042907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Straight Arrow Connector 52"/>
          <p:cNvCxnSpPr>
            <a:stCxn id="52" idx="0"/>
            <a:endCxn id="49" idx="2"/>
          </p:cNvCxnSpPr>
          <p:nvPr/>
        </p:nvCxnSpPr>
        <p:spPr>
          <a:xfrm flipV="1">
            <a:off x="4711394" y="1392091"/>
            <a:ext cx="436517" cy="16508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69323" y="2970234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/>
          <p:cNvSpPr/>
          <p:nvPr/>
        </p:nvSpPr>
        <p:spPr>
          <a:xfrm>
            <a:off x="8465763" y="2966707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/>
          <p:cNvCxnSpPr>
            <a:stCxn id="56" idx="1"/>
            <a:endCxn id="49" idx="2"/>
          </p:cNvCxnSpPr>
          <p:nvPr/>
        </p:nvCxnSpPr>
        <p:spPr>
          <a:xfrm flipH="1" flipV="1">
            <a:off x="5147911" y="1392091"/>
            <a:ext cx="1420268" cy="16469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1"/>
            <a:endCxn id="49" idx="2"/>
          </p:cNvCxnSpPr>
          <p:nvPr/>
        </p:nvCxnSpPr>
        <p:spPr>
          <a:xfrm flipH="1" flipV="1">
            <a:off x="5147911" y="1392091"/>
            <a:ext cx="3416708" cy="16434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425677" y="4267375"/>
            <a:ext cx="1043645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/>
          <p:cNvCxnSpPr>
            <a:stCxn id="64" idx="0"/>
            <a:endCxn id="49" idx="2"/>
          </p:cNvCxnSpPr>
          <p:nvPr/>
        </p:nvCxnSpPr>
        <p:spPr>
          <a:xfrm flipH="1" flipV="1">
            <a:off x="5147911" y="1392091"/>
            <a:ext cx="799589" cy="287528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494031" y="2956974"/>
            <a:ext cx="904371" cy="47964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1" name="Curved Connector 70"/>
          <p:cNvCxnSpPr>
            <a:stCxn id="68" idx="2"/>
            <a:endCxn id="39" idx="1"/>
          </p:cNvCxnSpPr>
          <p:nvPr/>
        </p:nvCxnSpPr>
        <p:spPr>
          <a:xfrm rot="10800000" flipV="1">
            <a:off x="1415457" y="3196797"/>
            <a:ext cx="78574" cy="2938754"/>
          </a:xfrm>
          <a:prstGeom prst="curvedConnector3">
            <a:avLst>
              <a:gd name="adj1" fmla="val 390936"/>
            </a:avLst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96986" y="592509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Internal Dataset Processing</a:t>
            </a:r>
          </a:p>
        </p:txBody>
      </p:sp>
      <p:cxnSp>
        <p:nvCxnSpPr>
          <p:cNvPr id="74" name="Straight Arrow Connector 73"/>
          <p:cNvCxnSpPr>
            <a:stCxn id="75" idx="4"/>
            <a:endCxn id="73" idx="0"/>
          </p:cNvCxnSpPr>
          <p:nvPr/>
        </p:nvCxnSpPr>
        <p:spPr>
          <a:xfrm flipH="1">
            <a:off x="3342417" y="4737288"/>
            <a:ext cx="1" cy="11878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930583" y="4097208"/>
            <a:ext cx="823669" cy="64008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26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Activities may not need to be typed as type may be unimportant or inferred</a:t>
            </a:r>
          </a:p>
          <a:p>
            <a:pPr lvl="1"/>
            <a:r>
              <a:rPr lang="en-AU" dirty="0"/>
              <a:t>Inferring type: an instance of an Activity could be recorded and the Agent that enacted it, e.g. a “Run Model” Activity by Agent Model X</a:t>
            </a:r>
          </a:p>
          <a:p>
            <a:pPr lvl="1"/>
            <a:r>
              <a:rPr lang="en-AU" dirty="0"/>
              <a:t>A </a:t>
            </a:r>
            <a:r>
              <a:rPr lang="en-AU" dirty="0" err="1"/>
              <a:t>prov:Plan</a:t>
            </a:r>
            <a:r>
              <a:rPr lang="en-AU" dirty="0"/>
              <a:t> object of a particular type, e.g. a particular Software Code, may be consumed by an un-typed Activity indicating what process was run</a:t>
            </a:r>
          </a:p>
        </p:txBody>
      </p:sp>
    </p:spTree>
    <p:extLst>
      <p:ext uri="{BB962C8B-B14F-4D97-AF65-F5344CB8AC3E}">
        <p14:creationId xmlns:p14="http://schemas.microsoft.com/office/powerpoint/2010/main" val="218313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2" y="1660243"/>
            <a:ext cx="8377034" cy="3934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8394" y="5491843"/>
            <a:ext cx="20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Conflux architecture</a:t>
            </a:r>
          </a:p>
        </p:txBody>
      </p:sp>
      <p:sp>
        <p:nvSpPr>
          <p:cNvPr id="7" name="Oval 6"/>
          <p:cNvSpPr/>
          <p:nvPr/>
        </p:nvSpPr>
        <p:spPr>
          <a:xfrm>
            <a:off x="10612657" y="69015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7691" y="132943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2" name="Freeform 11"/>
          <p:cNvSpPr/>
          <p:nvPr/>
        </p:nvSpPr>
        <p:spPr>
          <a:xfrm>
            <a:off x="10607691" y="1968714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87266" y="164011"/>
            <a:ext cx="1331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PROV-O Classes</a:t>
            </a:r>
          </a:p>
        </p:txBody>
      </p:sp>
      <p:cxnSp>
        <p:nvCxnSpPr>
          <p:cNvPr id="24" name="Straight Arrow Connector 23"/>
          <p:cNvCxnSpPr>
            <a:stCxn id="40" idx="7"/>
          </p:cNvCxnSpPr>
          <p:nvPr/>
        </p:nvCxnSpPr>
        <p:spPr>
          <a:xfrm flipV="1">
            <a:off x="2265960" y="1276655"/>
            <a:ext cx="2884434" cy="17505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2480" y="102456"/>
            <a:ext cx="276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Species of </a:t>
            </a:r>
            <a:r>
              <a:rPr lang="en-AU" u="sng" dirty="0" err="1"/>
              <a:t>Digiscape</a:t>
            </a:r>
            <a:r>
              <a:rPr lang="en-AU" u="sng" dirty="0"/>
              <a:t> Agents</a:t>
            </a:r>
          </a:p>
        </p:txBody>
      </p:sp>
      <p:sp>
        <p:nvSpPr>
          <p:cNvPr id="31" name="Oval 30"/>
          <p:cNvSpPr/>
          <p:nvPr/>
        </p:nvSpPr>
        <p:spPr>
          <a:xfrm>
            <a:off x="1508703" y="3436620"/>
            <a:ext cx="904371" cy="128016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2293620" y="2920723"/>
            <a:ext cx="1424940" cy="65532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>
            <a:off x="7178040" y="3703320"/>
            <a:ext cx="1264920" cy="64008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4373880" y="3042907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6469323" y="2970234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8465763" y="2966707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5425677" y="4267375"/>
            <a:ext cx="1043645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1494031" y="2956974"/>
            <a:ext cx="904371" cy="47964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602480" y="587225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solidFill>
                  <a:schemeClr val="tx1"/>
                </a:solidFill>
              </a:rPr>
              <a:t>Digiscape</a:t>
            </a:r>
            <a:r>
              <a:rPr lang="en-AU" sz="1100" dirty="0">
                <a:solidFill>
                  <a:schemeClr val="tx1"/>
                </a:solidFill>
              </a:rPr>
              <a:t> Systems</a:t>
            </a:r>
          </a:p>
        </p:txBody>
      </p:sp>
      <p:cxnSp>
        <p:nvCxnSpPr>
          <p:cNvPr id="42" name="Straight Arrow Connector 41"/>
          <p:cNvCxnSpPr>
            <a:stCxn id="32" idx="7"/>
          </p:cNvCxnSpPr>
          <p:nvPr/>
        </p:nvCxnSpPr>
        <p:spPr>
          <a:xfrm flipV="1">
            <a:off x="3509882" y="1292345"/>
            <a:ext cx="1629093" cy="17243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7"/>
          </p:cNvCxnSpPr>
          <p:nvPr/>
        </p:nvCxnSpPr>
        <p:spPr>
          <a:xfrm flipV="1">
            <a:off x="2280632" y="1292345"/>
            <a:ext cx="2867279" cy="23317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0"/>
          </p:cNvCxnSpPr>
          <p:nvPr/>
        </p:nvCxnSpPr>
        <p:spPr>
          <a:xfrm flipV="1">
            <a:off x="4711394" y="1260965"/>
            <a:ext cx="449505" cy="178194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147911" y="1276654"/>
            <a:ext cx="1658927" cy="17400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0"/>
          </p:cNvCxnSpPr>
          <p:nvPr/>
        </p:nvCxnSpPr>
        <p:spPr>
          <a:xfrm flipH="1" flipV="1">
            <a:off x="5147911" y="1292343"/>
            <a:ext cx="799589" cy="29750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</p:cNvCxnSpPr>
          <p:nvPr/>
        </p:nvCxnSpPr>
        <p:spPr>
          <a:xfrm flipH="1" flipV="1">
            <a:off x="5147911" y="1292342"/>
            <a:ext cx="2662589" cy="24109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</p:cNvCxnSpPr>
          <p:nvPr/>
        </p:nvCxnSpPr>
        <p:spPr>
          <a:xfrm flipH="1" flipV="1">
            <a:off x="5147911" y="1292341"/>
            <a:ext cx="3416708" cy="1743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6029284" y="587225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err="1">
                <a:solidFill>
                  <a:schemeClr val="tx1"/>
                </a:solidFill>
              </a:rPr>
              <a:t>Digiscape</a:t>
            </a:r>
            <a:r>
              <a:rPr lang="en-AU" sz="1100" dirty="0">
                <a:solidFill>
                  <a:schemeClr val="tx1"/>
                </a:solidFill>
              </a:rPr>
              <a:t> People</a:t>
            </a:r>
          </a:p>
        </p:txBody>
      </p:sp>
    </p:spTree>
    <p:extLst>
      <p:ext uri="{BB962C8B-B14F-4D97-AF65-F5344CB8AC3E}">
        <p14:creationId xmlns:p14="http://schemas.microsoft.com/office/powerpoint/2010/main" val="10480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dirty="0" err="1"/>
              <a:t>Digiscape</a:t>
            </a:r>
            <a:r>
              <a:rPr lang="en-AU" dirty="0"/>
              <a:t> systems and people are interpreted as Agents</a:t>
            </a:r>
          </a:p>
          <a:p>
            <a:r>
              <a:rPr lang="en-AU" dirty="0"/>
              <a:t>Specialised Agents, </a:t>
            </a:r>
            <a:r>
              <a:rPr lang="en-AU" dirty="0" err="1"/>
              <a:t>ReportingSystems</a:t>
            </a:r>
            <a:r>
              <a:rPr lang="en-AU" dirty="0"/>
              <a:t>, can report provenance to PROMS</a:t>
            </a:r>
          </a:p>
        </p:txBody>
      </p:sp>
    </p:spTree>
    <p:extLst>
      <p:ext uri="{BB962C8B-B14F-4D97-AF65-F5344CB8AC3E}">
        <p14:creationId xmlns:p14="http://schemas.microsoft.com/office/powerpoint/2010/main" val="412942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Digiscape</a:t>
            </a:r>
            <a:r>
              <a:rPr lang="en-AU" dirty="0"/>
              <a:t> prov. model use by PROMS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</a:t>
            </a:r>
            <a:r>
              <a:rPr lang="en-AU" dirty="0" err="1"/>
              <a:t>Digiscape</a:t>
            </a:r>
            <a:r>
              <a:rPr lang="en-AU" dirty="0"/>
              <a:t> provenance model can be implemented as an Ontology </a:t>
            </a:r>
          </a:p>
          <a:p>
            <a:r>
              <a:rPr lang="en-AU" dirty="0"/>
              <a:t>PROMS implements hierarchical validation for all Reports of provenance sent to it, therefore all Reports must be:</a:t>
            </a:r>
          </a:p>
          <a:p>
            <a:pPr lvl="1"/>
            <a:r>
              <a:rPr lang="en-AU" dirty="0"/>
              <a:t>PROV-O valid</a:t>
            </a:r>
          </a:p>
          <a:p>
            <a:pPr lvl="1"/>
            <a:r>
              <a:rPr lang="en-AU" dirty="0"/>
              <a:t>PROMS-O valid (e.g. the sender of a Report is a </a:t>
            </a:r>
            <a:r>
              <a:rPr lang="en-AU" dirty="0" err="1"/>
              <a:t>Reportingsystem</a:t>
            </a:r>
            <a:r>
              <a:rPr lang="en-AU" dirty="0"/>
              <a:t>)</a:t>
            </a:r>
          </a:p>
          <a:p>
            <a:r>
              <a:rPr lang="en-AU" dirty="0" err="1"/>
              <a:t>Digiscape</a:t>
            </a:r>
            <a:r>
              <a:rPr lang="en-AU" dirty="0"/>
              <a:t> could implement a provenance model that then can be used for validation of </a:t>
            </a:r>
            <a:r>
              <a:rPr lang="en-AU" dirty="0" err="1"/>
              <a:t>Digiscape</a:t>
            </a:r>
            <a:r>
              <a:rPr lang="en-AU" dirty="0"/>
              <a:t> Reports so PROMS would implement “</a:t>
            </a:r>
            <a:r>
              <a:rPr lang="en-AU" dirty="0" err="1"/>
              <a:t>Digiscape</a:t>
            </a:r>
            <a:r>
              <a:rPr lang="en-AU" dirty="0"/>
              <a:t>-O valid” after PROV-O &amp; PROMS-O valid tests</a:t>
            </a:r>
          </a:p>
          <a:p>
            <a:r>
              <a:rPr lang="en-AU" dirty="0"/>
              <a:t>Further specialised validators can be used, e.g. for </a:t>
            </a:r>
            <a:r>
              <a:rPr lang="en-AU" dirty="0" err="1"/>
              <a:t>Digiscape</a:t>
            </a:r>
            <a:r>
              <a:rPr lang="en-AU" dirty="0"/>
              <a:t> Carbon Farming Reports</a:t>
            </a:r>
          </a:p>
        </p:txBody>
      </p:sp>
    </p:spTree>
    <p:extLst>
      <p:ext uri="{BB962C8B-B14F-4D97-AF65-F5344CB8AC3E}">
        <p14:creationId xmlns:p14="http://schemas.microsoft.com/office/powerpoint/2010/main" val="43419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154335-F208-4B4E-9BB0-32280BF9AA39}"/>
              </a:ext>
            </a:extLst>
          </p:cNvPr>
          <p:cNvSpPr/>
          <p:nvPr/>
        </p:nvSpPr>
        <p:spPr>
          <a:xfrm>
            <a:off x="10612657" y="69015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A8B88-170F-454C-B6B2-BAC08A18B2B1}"/>
              </a:ext>
            </a:extLst>
          </p:cNvPr>
          <p:cNvSpPr/>
          <p:nvPr/>
        </p:nvSpPr>
        <p:spPr>
          <a:xfrm>
            <a:off x="10607691" y="132943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1A1FE5F-C61F-2446-9D9E-DFABA18AD753}"/>
              </a:ext>
            </a:extLst>
          </p:cNvPr>
          <p:cNvSpPr/>
          <p:nvPr/>
        </p:nvSpPr>
        <p:spPr>
          <a:xfrm>
            <a:off x="10607691" y="1968714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DC6BE-322E-9B48-9399-BBAF40C58027}"/>
              </a:ext>
            </a:extLst>
          </p:cNvPr>
          <p:cNvSpPr txBox="1"/>
          <p:nvPr/>
        </p:nvSpPr>
        <p:spPr>
          <a:xfrm>
            <a:off x="10487266" y="164011"/>
            <a:ext cx="1331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PROV-O Classes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402915-5DE1-A54E-8992-3A9C87AD4779}"/>
              </a:ext>
            </a:extLst>
          </p:cNvPr>
          <p:cNvSpPr/>
          <p:nvPr/>
        </p:nvSpPr>
        <p:spPr>
          <a:xfrm>
            <a:off x="2199791" y="3157491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Source Dataset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BA45C6-986C-BB43-82D5-2CC5450000AD}"/>
              </a:ext>
            </a:extLst>
          </p:cNvPr>
          <p:cNvSpPr/>
          <p:nvPr/>
        </p:nvSpPr>
        <p:spPr>
          <a:xfrm>
            <a:off x="3692925" y="3157491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Internal Dataset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2AF303-0E72-7646-9F05-ED649CAE43A1}"/>
              </a:ext>
            </a:extLst>
          </p:cNvPr>
          <p:cNvSpPr/>
          <p:nvPr/>
        </p:nvSpPr>
        <p:spPr>
          <a:xfrm>
            <a:off x="5186059" y="3157491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DigiScape Product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D54A67-D5C3-A643-85E6-7D89B28AC795}"/>
              </a:ext>
            </a:extLst>
          </p:cNvPr>
          <p:cNvSpPr/>
          <p:nvPr/>
        </p:nvSpPr>
        <p:spPr>
          <a:xfrm>
            <a:off x="3692925" y="1013625"/>
            <a:ext cx="1090862" cy="4209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dcat: 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A4FD08-38D8-DD40-B573-4A000A55597F}"/>
              </a:ext>
            </a:extLst>
          </p:cNvPr>
          <p:cNvCxnSpPr>
            <a:cxnSpLocks/>
            <a:stCxn id="8" idx="0"/>
            <a:endCxn id="23" idx="4"/>
          </p:cNvCxnSpPr>
          <p:nvPr/>
        </p:nvCxnSpPr>
        <p:spPr>
          <a:xfrm flipV="1">
            <a:off x="2745222" y="2523885"/>
            <a:ext cx="1494335" cy="633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B34EE2-681B-D648-ADC9-933C6D93E8C6}"/>
              </a:ext>
            </a:extLst>
          </p:cNvPr>
          <p:cNvCxnSpPr>
            <a:cxnSpLocks/>
            <a:stCxn id="9" idx="0"/>
            <a:endCxn id="23" idx="4"/>
          </p:cNvCxnSpPr>
          <p:nvPr/>
        </p:nvCxnSpPr>
        <p:spPr>
          <a:xfrm flipV="1">
            <a:off x="4238356" y="2523885"/>
            <a:ext cx="1201" cy="633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2EA6FE-43EB-194F-8BBE-20BAA73C31DD}"/>
              </a:ext>
            </a:extLst>
          </p:cNvPr>
          <p:cNvCxnSpPr>
            <a:cxnSpLocks/>
            <a:stCxn id="10" idx="0"/>
            <a:endCxn id="23" idx="4"/>
          </p:cNvCxnSpPr>
          <p:nvPr/>
        </p:nvCxnSpPr>
        <p:spPr>
          <a:xfrm flipH="1" flipV="1">
            <a:off x="4239557" y="2523885"/>
            <a:ext cx="1491933" cy="633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9B8B07-BCFC-C34D-BD6B-E205C617F259}"/>
              </a:ext>
            </a:extLst>
          </p:cNvPr>
          <p:cNvCxnSpPr>
            <a:cxnSpLocks/>
          </p:cNvCxnSpPr>
          <p:nvPr/>
        </p:nvCxnSpPr>
        <p:spPr>
          <a:xfrm flipV="1">
            <a:off x="10487266" y="2870522"/>
            <a:ext cx="0" cy="7078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0AB63-900D-9E45-9922-7D9BCFFC27AB}"/>
              </a:ext>
            </a:extLst>
          </p:cNvPr>
          <p:cNvSpPr txBox="1"/>
          <p:nvPr/>
        </p:nvSpPr>
        <p:spPr>
          <a:xfrm>
            <a:off x="10607691" y="3067291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9C648D-1F0E-CF43-A1BA-3EA171BECA1D}"/>
              </a:ext>
            </a:extLst>
          </p:cNvPr>
          <p:cNvSpPr/>
          <p:nvPr/>
        </p:nvSpPr>
        <p:spPr>
          <a:xfrm>
            <a:off x="3694126" y="2102971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DigiScape Dataset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0B7DDF-D30B-D14D-AEC7-76C5994BFBF5}"/>
              </a:ext>
            </a:extLst>
          </p:cNvPr>
          <p:cNvCxnSpPr>
            <a:cxnSpLocks/>
            <a:stCxn id="23" idx="0"/>
            <a:endCxn id="11" idx="4"/>
          </p:cNvCxnSpPr>
          <p:nvPr/>
        </p:nvCxnSpPr>
        <p:spPr>
          <a:xfrm flipH="1" flipV="1">
            <a:off x="4238356" y="1434539"/>
            <a:ext cx="1201" cy="6684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0707AFD6-49F5-2545-B4E4-7AE0A7856914}"/>
              </a:ext>
            </a:extLst>
          </p:cNvPr>
          <p:cNvSpPr/>
          <p:nvPr/>
        </p:nvSpPr>
        <p:spPr>
          <a:xfrm>
            <a:off x="6909777" y="2812776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DigiScape Reporting System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5C70FC-3A9A-CB4A-A29D-9D4F7C14E998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457691" y="1455782"/>
            <a:ext cx="0" cy="13569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C534A6D5-70F5-354D-9A5F-2AA65486F589}"/>
              </a:ext>
            </a:extLst>
          </p:cNvPr>
          <p:cNvSpPr/>
          <p:nvPr/>
        </p:nvSpPr>
        <p:spPr>
          <a:xfrm>
            <a:off x="6909777" y="766353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PROMS Reporting System</a:t>
            </a:r>
          </a:p>
        </p:txBody>
      </p:sp>
    </p:spTree>
    <p:extLst>
      <p:ext uri="{BB962C8B-B14F-4D97-AF65-F5344CB8AC3E}">
        <p14:creationId xmlns:p14="http://schemas.microsoft.com/office/powerpoint/2010/main" val="188616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341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Entity Notes</vt:lpstr>
      <vt:lpstr>PowerPoint Presentation</vt:lpstr>
      <vt:lpstr>Activity Notes</vt:lpstr>
      <vt:lpstr>PowerPoint Presentation</vt:lpstr>
      <vt:lpstr>Agent Notes</vt:lpstr>
      <vt:lpstr>Digiscape prov. model use by PROMS</vt:lpstr>
      <vt:lpstr>PowerPoint Presentation</vt:lpstr>
    </vt:vector>
  </TitlesOfParts>
  <Company>CSIRO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Nick (L&amp;W, Dutton Park)</dc:creator>
  <cp:lastModifiedBy>Nicholas Car</cp:lastModifiedBy>
  <cp:revision>9</cp:revision>
  <dcterms:created xsi:type="dcterms:W3CDTF">2018-02-08T05:36:19Z</dcterms:created>
  <dcterms:modified xsi:type="dcterms:W3CDTF">2018-05-02T05:35:57Z</dcterms:modified>
</cp:coreProperties>
</file>