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D26D"/>
    <a:srgbClr val="C4BFFF"/>
    <a:srgbClr val="FFF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3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3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1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7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0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22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69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4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7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70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CBB7-075C-41D9-AAD4-A4CBA0471A5B}" type="datetimeFigureOut">
              <a:rPr lang="en-AU" smtClean="0"/>
              <a:t>9/02/2018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A163-D07A-4BD6-82E1-67E6613E1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0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Conflux architecture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Entity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Activity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Agent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 smtClean="0"/>
              <a:t>PROV-O Classes</a:t>
            </a:r>
            <a:endParaRPr lang="en-AU" sz="1400" u="sng" dirty="0"/>
          </a:p>
        </p:txBody>
      </p:sp>
      <p:sp>
        <p:nvSpPr>
          <p:cNvPr id="15" name="Oval 14"/>
          <p:cNvSpPr/>
          <p:nvPr/>
        </p:nvSpPr>
        <p:spPr>
          <a:xfrm>
            <a:off x="67376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Source Datasets</a:t>
            </a:r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8" idx="4"/>
            <a:endCxn id="15" idx="0"/>
          </p:cNvCxnSpPr>
          <p:nvPr/>
        </p:nvCxnSpPr>
        <p:spPr>
          <a:xfrm>
            <a:off x="1219200" y="5273040"/>
            <a:ext cx="0" cy="6520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300" y="2683036"/>
            <a:ext cx="685800" cy="25900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4769490" y="8150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Output Datasets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08703" y="2087880"/>
            <a:ext cx="7612437" cy="32664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rgbClr val="C00000"/>
                </a:solidFill>
              </a:rPr>
              <a:t>Data from APIs</a:t>
            </a:r>
            <a:endParaRPr lang="en-AU" sz="1200" i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  <a:endCxn id="22" idx="4"/>
          </p:cNvCxnSpPr>
          <p:nvPr/>
        </p:nvCxnSpPr>
        <p:spPr>
          <a:xfrm flipH="1" flipV="1">
            <a:off x="5314921" y="1235968"/>
            <a:ext cx="1" cy="85191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0202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Internal Datasets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80460" y="2835436"/>
            <a:ext cx="5334000" cy="259000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>
            <a:stCxn id="29" idx="4"/>
            <a:endCxn id="28" idx="0"/>
          </p:cNvCxnSpPr>
          <p:nvPr/>
        </p:nvCxnSpPr>
        <p:spPr>
          <a:xfrm>
            <a:off x="6347460" y="5425440"/>
            <a:ext cx="0" cy="49965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93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Species of </a:t>
            </a:r>
            <a:r>
              <a:rPr lang="en-AU" u="sng" dirty="0" err="1" smtClean="0"/>
              <a:t>Digiscape</a:t>
            </a:r>
            <a:r>
              <a:rPr lang="en-AU" u="sng" dirty="0" smtClean="0"/>
              <a:t> Datasets</a:t>
            </a:r>
            <a:endParaRPr lang="en-AU" u="sng" dirty="0"/>
          </a:p>
        </p:txBody>
      </p:sp>
      <p:sp>
        <p:nvSpPr>
          <p:cNvPr id="26" name="Oval 25"/>
          <p:cNvSpPr/>
          <p:nvPr/>
        </p:nvSpPr>
        <p:spPr>
          <a:xfrm>
            <a:off x="7680959" y="592509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Reference Metadata Datasets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7418" y="3886200"/>
            <a:ext cx="936630" cy="244238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>
            <a:stCxn id="27" idx="5"/>
            <a:endCxn id="26" idx="0"/>
          </p:cNvCxnSpPr>
          <p:nvPr/>
        </p:nvCxnSpPr>
        <p:spPr>
          <a:xfrm>
            <a:off x="5886882" y="4094670"/>
            <a:ext cx="2339508" cy="18304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516829" y="355712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Software Code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16829" y="4105020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 smtClean="0">
                <a:solidFill>
                  <a:schemeClr val="tx1"/>
                </a:solidFill>
              </a:rPr>
              <a:t>Config</a:t>
            </a:r>
            <a:r>
              <a:rPr lang="en-AU" sz="1100" dirty="0" smtClean="0">
                <a:solidFill>
                  <a:schemeClr val="tx1"/>
                </a:solidFill>
              </a:rPr>
              <a:t> Files</a:t>
            </a:r>
            <a:endParaRPr lang="en-A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4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Entity 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all “Datasets” are chunks of files: they could be expressions of Web Service calls, i.e. web logs of requests against </a:t>
            </a:r>
            <a:r>
              <a:rPr lang="en-AU" dirty="0" err="1" smtClean="0"/>
              <a:t>Digiscape</a:t>
            </a:r>
            <a:r>
              <a:rPr lang="en-AU" dirty="0" smtClean="0"/>
              <a:t> APIs</a:t>
            </a:r>
          </a:p>
          <a:p>
            <a:r>
              <a:rPr lang="en-AU" dirty="0" smtClean="0"/>
              <a:t>There can be any level of specialisation within the Source, Output etc. Entity types presented here for particular purposes</a:t>
            </a:r>
          </a:p>
        </p:txBody>
      </p:sp>
    </p:spTree>
    <p:extLst>
      <p:ext uri="{BB962C8B-B14F-4D97-AF65-F5344CB8AC3E}">
        <p14:creationId xmlns:p14="http://schemas.microsoft.com/office/powerpoint/2010/main" val="2958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Conflux architecture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Entity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Activity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Agent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 smtClean="0"/>
              <a:t>PROV-O Classes</a:t>
            </a:r>
            <a:endParaRPr lang="en-AU" sz="1400" u="sng" dirty="0"/>
          </a:p>
        </p:txBody>
      </p:sp>
      <p:cxnSp>
        <p:nvCxnSpPr>
          <p:cNvPr id="17" name="Straight Arrow Connector 16"/>
          <p:cNvCxnSpPr>
            <a:stCxn id="18" idx="4"/>
            <a:endCxn id="39" idx="0"/>
          </p:cNvCxnSpPr>
          <p:nvPr/>
        </p:nvCxnSpPr>
        <p:spPr>
          <a:xfrm flipH="1">
            <a:off x="1960888" y="4716780"/>
            <a:ext cx="1" cy="12083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08703" y="3436620"/>
            <a:ext cx="904371" cy="12801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2293620" y="2920723"/>
            <a:ext cx="1424940" cy="65532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>
            <a:stCxn id="23" idx="0"/>
            <a:endCxn id="49" idx="2"/>
          </p:cNvCxnSpPr>
          <p:nvPr/>
        </p:nvCxnSpPr>
        <p:spPr>
          <a:xfrm flipV="1">
            <a:off x="3006090" y="1392091"/>
            <a:ext cx="2141821" cy="15286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178040" y="3703320"/>
            <a:ext cx="1264920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/>
          <p:cNvCxnSpPr>
            <a:stCxn id="29" idx="4"/>
            <a:endCxn id="47" idx="0"/>
          </p:cNvCxnSpPr>
          <p:nvPr/>
        </p:nvCxnSpPr>
        <p:spPr>
          <a:xfrm>
            <a:off x="7810500" y="4343400"/>
            <a:ext cx="0" cy="15816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97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Species of </a:t>
            </a:r>
            <a:r>
              <a:rPr lang="en-AU" u="sng" dirty="0" err="1" smtClean="0"/>
              <a:t>Digiscape</a:t>
            </a:r>
            <a:r>
              <a:rPr lang="en-AU" u="sng" dirty="0" smtClean="0"/>
              <a:t> Activities</a:t>
            </a:r>
            <a:endParaRPr lang="en-AU" u="sng" dirty="0"/>
          </a:p>
        </p:txBody>
      </p:sp>
      <p:sp>
        <p:nvSpPr>
          <p:cNvPr id="39" name="Rectangle 38"/>
          <p:cNvSpPr/>
          <p:nvPr/>
        </p:nvSpPr>
        <p:spPr>
          <a:xfrm>
            <a:off x="1415457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Source Dataset Preparation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65069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Model Execution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02480" y="971177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>
                <a:solidFill>
                  <a:schemeClr val="tx1"/>
                </a:solidFill>
              </a:rPr>
              <a:t>API Transformations</a:t>
            </a:r>
            <a:endParaRPr lang="en-AU" sz="1050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373880" y="30429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" name="Straight Arrow Connector 52"/>
          <p:cNvCxnSpPr>
            <a:stCxn id="52" idx="0"/>
            <a:endCxn id="49" idx="2"/>
          </p:cNvCxnSpPr>
          <p:nvPr/>
        </p:nvCxnSpPr>
        <p:spPr>
          <a:xfrm flipV="1">
            <a:off x="4711394" y="1392091"/>
            <a:ext cx="436517" cy="16508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69323" y="2970234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8465763" y="29667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/>
          <p:cNvCxnSpPr>
            <a:stCxn id="56" idx="1"/>
            <a:endCxn id="49" idx="2"/>
          </p:cNvCxnSpPr>
          <p:nvPr/>
        </p:nvCxnSpPr>
        <p:spPr>
          <a:xfrm flipH="1" flipV="1">
            <a:off x="5147911" y="1392091"/>
            <a:ext cx="1420268" cy="16469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1"/>
            <a:endCxn id="49" idx="2"/>
          </p:cNvCxnSpPr>
          <p:nvPr/>
        </p:nvCxnSpPr>
        <p:spPr>
          <a:xfrm flipH="1" flipV="1">
            <a:off x="5147911" y="1392091"/>
            <a:ext cx="3416708" cy="16434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425677" y="4267375"/>
            <a:ext cx="1043645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>
            <a:stCxn id="64" idx="0"/>
            <a:endCxn id="49" idx="2"/>
          </p:cNvCxnSpPr>
          <p:nvPr/>
        </p:nvCxnSpPr>
        <p:spPr>
          <a:xfrm flipH="1" flipV="1">
            <a:off x="5147911" y="1392091"/>
            <a:ext cx="799589" cy="287528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494031" y="2956974"/>
            <a:ext cx="904371" cy="47964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1" name="Curved Connector 70"/>
          <p:cNvCxnSpPr>
            <a:stCxn id="68" idx="2"/>
            <a:endCxn id="39" idx="1"/>
          </p:cNvCxnSpPr>
          <p:nvPr/>
        </p:nvCxnSpPr>
        <p:spPr>
          <a:xfrm rot="10800000" flipV="1">
            <a:off x="1415457" y="3196797"/>
            <a:ext cx="78574" cy="2938754"/>
          </a:xfrm>
          <a:prstGeom prst="curvedConnector3">
            <a:avLst>
              <a:gd name="adj1" fmla="val 390936"/>
            </a:avLst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796986" y="592509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 smtClean="0">
                <a:solidFill>
                  <a:schemeClr val="tx1"/>
                </a:solidFill>
              </a:rPr>
              <a:t>Internal Dataset Processing</a:t>
            </a:r>
            <a:endParaRPr lang="en-AU" sz="10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5" idx="4"/>
            <a:endCxn id="73" idx="0"/>
          </p:cNvCxnSpPr>
          <p:nvPr/>
        </p:nvCxnSpPr>
        <p:spPr>
          <a:xfrm flipH="1">
            <a:off x="3342417" y="4737288"/>
            <a:ext cx="1" cy="11878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30583" y="4097208"/>
            <a:ext cx="823669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2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Activity 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Activities may not need to be typed as type may be unimportant or inferred</a:t>
            </a:r>
          </a:p>
          <a:p>
            <a:pPr lvl="1"/>
            <a:r>
              <a:rPr lang="en-AU" dirty="0" smtClean="0"/>
              <a:t>Inferring type: an instance of an Activity could be recorded and the Agent that enacted it, e.g. a “Run Model” Activity by Agent Model X</a:t>
            </a:r>
          </a:p>
          <a:p>
            <a:pPr lvl="1"/>
            <a:r>
              <a:rPr lang="en-AU" dirty="0" smtClean="0"/>
              <a:t>A </a:t>
            </a:r>
            <a:r>
              <a:rPr lang="en-AU" dirty="0" err="1" smtClean="0"/>
              <a:t>prov:Plan</a:t>
            </a:r>
            <a:r>
              <a:rPr lang="en-AU" dirty="0" smtClean="0"/>
              <a:t> object of a particular type, e.g. a particular Software Code, may be consumed by an un-typed Activity indicating what process was run</a:t>
            </a:r>
          </a:p>
        </p:txBody>
      </p:sp>
    </p:spTree>
    <p:extLst>
      <p:ext uri="{BB962C8B-B14F-4D97-AF65-F5344CB8AC3E}">
        <p14:creationId xmlns:p14="http://schemas.microsoft.com/office/powerpoint/2010/main" val="21831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2" y="1660243"/>
            <a:ext cx="8377034" cy="3934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394" y="5491843"/>
            <a:ext cx="20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Conflux architecture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0612657" y="690154"/>
            <a:ext cx="1090862" cy="42091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Entity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7691" y="1329434"/>
            <a:ext cx="1090862" cy="420914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Activity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607691" y="1968714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>
                <a:solidFill>
                  <a:schemeClr val="tx1"/>
                </a:solidFill>
              </a:rPr>
              <a:t>Agent</a:t>
            </a:r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87266" y="164011"/>
            <a:ext cx="1331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u="sng" dirty="0" smtClean="0"/>
              <a:t>PROV-O Classes</a:t>
            </a:r>
            <a:endParaRPr lang="en-AU" sz="1400" u="sng" dirty="0"/>
          </a:p>
        </p:txBody>
      </p:sp>
      <p:cxnSp>
        <p:nvCxnSpPr>
          <p:cNvPr id="24" name="Straight Arrow Connector 23"/>
          <p:cNvCxnSpPr>
            <a:stCxn id="40" idx="7"/>
          </p:cNvCxnSpPr>
          <p:nvPr/>
        </p:nvCxnSpPr>
        <p:spPr>
          <a:xfrm flipV="1">
            <a:off x="2265960" y="1276655"/>
            <a:ext cx="2884434" cy="17505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2480" y="102456"/>
            <a:ext cx="276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Species of </a:t>
            </a:r>
            <a:r>
              <a:rPr lang="en-AU" u="sng" dirty="0" err="1" smtClean="0"/>
              <a:t>Digiscape</a:t>
            </a:r>
            <a:r>
              <a:rPr lang="en-AU" u="sng" dirty="0" smtClean="0"/>
              <a:t> Agents</a:t>
            </a:r>
            <a:endParaRPr lang="en-AU" u="sng" dirty="0"/>
          </a:p>
        </p:txBody>
      </p:sp>
      <p:sp>
        <p:nvSpPr>
          <p:cNvPr id="31" name="Oval 30"/>
          <p:cNvSpPr/>
          <p:nvPr/>
        </p:nvSpPr>
        <p:spPr>
          <a:xfrm>
            <a:off x="1508703" y="3436620"/>
            <a:ext cx="904371" cy="128016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2293620" y="2920723"/>
            <a:ext cx="1424940" cy="65532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7178040" y="3703320"/>
            <a:ext cx="1264920" cy="64008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4373880" y="30429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6469323" y="2970234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8465763" y="2966707"/>
            <a:ext cx="675028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5425677" y="4267375"/>
            <a:ext cx="1043645" cy="469913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1494031" y="2956974"/>
            <a:ext cx="904371" cy="479646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602480" y="587225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 smtClean="0">
                <a:solidFill>
                  <a:schemeClr val="tx1"/>
                </a:solidFill>
              </a:rPr>
              <a:t>Digiscape</a:t>
            </a:r>
            <a:r>
              <a:rPr lang="en-AU" sz="1100" dirty="0" smtClean="0">
                <a:solidFill>
                  <a:schemeClr val="tx1"/>
                </a:solidFill>
              </a:rPr>
              <a:t> Systems</a:t>
            </a:r>
            <a:endParaRPr lang="en-AU" sz="11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2" idx="7"/>
          </p:cNvCxnSpPr>
          <p:nvPr/>
        </p:nvCxnSpPr>
        <p:spPr>
          <a:xfrm flipV="1">
            <a:off x="3509882" y="1292345"/>
            <a:ext cx="1629093" cy="17243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7"/>
          </p:cNvCxnSpPr>
          <p:nvPr/>
        </p:nvCxnSpPr>
        <p:spPr>
          <a:xfrm flipV="1">
            <a:off x="2280632" y="1292345"/>
            <a:ext cx="2867279" cy="23317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0"/>
          </p:cNvCxnSpPr>
          <p:nvPr/>
        </p:nvCxnSpPr>
        <p:spPr>
          <a:xfrm flipV="1">
            <a:off x="4711394" y="1260965"/>
            <a:ext cx="449505" cy="17819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147911" y="1276654"/>
            <a:ext cx="1658927" cy="17400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0"/>
          </p:cNvCxnSpPr>
          <p:nvPr/>
        </p:nvCxnSpPr>
        <p:spPr>
          <a:xfrm flipH="1" flipV="1">
            <a:off x="5147911" y="1292343"/>
            <a:ext cx="799589" cy="29750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</p:cNvCxnSpPr>
          <p:nvPr/>
        </p:nvCxnSpPr>
        <p:spPr>
          <a:xfrm flipH="1" flipV="1">
            <a:off x="5147911" y="1292342"/>
            <a:ext cx="2662589" cy="24109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</p:cNvCxnSpPr>
          <p:nvPr/>
        </p:nvCxnSpPr>
        <p:spPr>
          <a:xfrm flipH="1" flipV="1">
            <a:off x="5147911" y="1292341"/>
            <a:ext cx="3416708" cy="1743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6029284" y="587225"/>
            <a:ext cx="1095828" cy="689429"/>
          </a:xfrm>
          <a:custGeom>
            <a:avLst/>
            <a:gdLst>
              <a:gd name="connsiteX0" fmla="*/ 547914 w 1095828"/>
              <a:gd name="connsiteY0" fmla="*/ 0 h 689429"/>
              <a:gd name="connsiteX1" fmla="*/ 1095828 w 1095828"/>
              <a:gd name="connsiteY1" fmla="*/ 268515 h 689429"/>
              <a:gd name="connsiteX2" fmla="*/ 1095828 w 1095828"/>
              <a:gd name="connsiteY2" fmla="*/ 689429 h 689429"/>
              <a:gd name="connsiteX3" fmla="*/ 0 w 1095828"/>
              <a:gd name="connsiteY3" fmla="*/ 689429 h 689429"/>
              <a:gd name="connsiteX4" fmla="*/ 0 w 1095828"/>
              <a:gd name="connsiteY4" fmla="*/ 268515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828" h="689429">
                <a:moveTo>
                  <a:pt x="547914" y="0"/>
                </a:moveTo>
                <a:lnTo>
                  <a:pt x="1095828" y="268515"/>
                </a:lnTo>
                <a:lnTo>
                  <a:pt x="1095828" y="689429"/>
                </a:lnTo>
                <a:lnTo>
                  <a:pt x="0" y="689429"/>
                </a:lnTo>
                <a:lnTo>
                  <a:pt x="0" y="268515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err="1" smtClean="0">
                <a:solidFill>
                  <a:schemeClr val="tx1"/>
                </a:solidFill>
              </a:rPr>
              <a:t>Digiscape</a:t>
            </a:r>
            <a:r>
              <a:rPr lang="en-AU" sz="1100" dirty="0" smtClean="0">
                <a:solidFill>
                  <a:schemeClr val="tx1"/>
                </a:solidFill>
              </a:rPr>
              <a:t> People</a:t>
            </a:r>
            <a:endParaRPr lang="en-A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Agent 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</a:t>
            </a:r>
            <a:r>
              <a:rPr lang="en-AU" dirty="0" err="1" smtClean="0"/>
              <a:t>Digiscape</a:t>
            </a:r>
            <a:r>
              <a:rPr lang="en-AU" dirty="0" smtClean="0"/>
              <a:t> systems and people are interpreted as Agents</a:t>
            </a:r>
          </a:p>
          <a:p>
            <a:r>
              <a:rPr lang="en-AU" dirty="0" smtClean="0"/>
              <a:t>Specialised Agents, </a:t>
            </a:r>
            <a:r>
              <a:rPr lang="en-AU" dirty="0" err="1" smtClean="0"/>
              <a:t>ReportingSystems</a:t>
            </a:r>
            <a:r>
              <a:rPr lang="en-AU" dirty="0" smtClean="0"/>
              <a:t>, can report provenance to PROMS</a:t>
            </a:r>
          </a:p>
        </p:txBody>
      </p:sp>
    </p:spTree>
    <p:extLst>
      <p:ext uri="{BB962C8B-B14F-4D97-AF65-F5344CB8AC3E}">
        <p14:creationId xmlns:p14="http://schemas.microsoft.com/office/powerpoint/2010/main" val="41294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Digiscape</a:t>
            </a:r>
            <a:r>
              <a:rPr lang="en-AU" dirty="0" smtClean="0"/>
              <a:t> prov. model use by PROMS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</a:t>
            </a:r>
            <a:r>
              <a:rPr lang="en-AU" dirty="0" err="1" smtClean="0"/>
              <a:t>Digiscape</a:t>
            </a:r>
            <a:r>
              <a:rPr lang="en-AU" dirty="0" smtClean="0"/>
              <a:t> provenance model can be implemented as an Ontology </a:t>
            </a:r>
          </a:p>
          <a:p>
            <a:r>
              <a:rPr lang="en-AU" dirty="0" smtClean="0"/>
              <a:t>PROMS implements hierarchical validation for all Reports of provenance sent to it, therefore all Reports must be:</a:t>
            </a:r>
          </a:p>
          <a:p>
            <a:pPr lvl="1"/>
            <a:r>
              <a:rPr lang="en-AU" dirty="0" smtClean="0"/>
              <a:t>PROV-O valid</a:t>
            </a:r>
          </a:p>
          <a:p>
            <a:pPr lvl="1"/>
            <a:r>
              <a:rPr lang="en-AU" dirty="0" smtClean="0"/>
              <a:t>PROMS-O valid (e.g. the sender of a Report is a </a:t>
            </a:r>
            <a:r>
              <a:rPr lang="en-AU" dirty="0" err="1" smtClean="0"/>
              <a:t>Reportingsystem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Digiscape</a:t>
            </a:r>
            <a:r>
              <a:rPr lang="en-AU" dirty="0" smtClean="0"/>
              <a:t> could implement a provenance model that then can be used for validation of </a:t>
            </a:r>
            <a:r>
              <a:rPr lang="en-AU" dirty="0" err="1" smtClean="0"/>
              <a:t>Digiscape</a:t>
            </a:r>
            <a:r>
              <a:rPr lang="en-AU" dirty="0" smtClean="0"/>
              <a:t> Reports so PROMS would implement “</a:t>
            </a:r>
            <a:r>
              <a:rPr lang="en-AU" dirty="0" err="1" smtClean="0"/>
              <a:t>Digiscape</a:t>
            </a:r>
            <a:r>
              <a:rPr lang="en-AU" dirty="0" smtClean="0"/>
              <a:t>-O valid” after PROV-O &amp; PROMS-O valid tests</a:t>
            </a:r>
          </a:p>
          <a:p>
            <a:r>
              <a:rPr lang="en-AU" dirty="0" smtClean="0"/>
              <a:t>Further specialised validators can be used, e.g. for </a:t>
            </a:r>
            <a:r>
              <a:rPr lang="en-AU" dirty="0" err="1" smtClean="0"/>
              <a:t>Digiscape</a:t>
            </a:r>
            <a:r>
              <a:rPr lang="en-AU" dirty="0" smtClean="0"/>
              <a:t> Carbon Farming Reports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Entity Notes</vt:lpstr>
      <vt:lpstr>PowerPoint Presentation</vt:lpstr>
      <vt:lpstr>Activity Notes</vt:lpstr>
      <vt:lpstr>PowerPoint Presentation</vt:lpstr>
      <vt:lpstr>Agent Notes</vt:lpstr>
      <vt:lpstr>Digiscape prov. model use by PROMS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Nick (L&amp;W, Dutton Park)</dc:creator>
  <cp:lastModifiedBy>Car, Nick (L&amp;W, Dutton Park)</cp:lastModifiedBy>
  <cp:revision>7</cp:revision>
  <dcterms:created xsi:type="dcterms:W3CDTF">2018-02-08T05:36:19Z</dcterms:created>
  <dcterms:modified xsi:type="dcterms:W3CDTF">2018-02-09T01:20:46Z</dcterms:modified>
</cp:coreProperties>
</file>