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44"/>
  </p:notesMasterIdLst>
  <p:handoutMasterIdLst>
    <p:handoutMasterId r:id="rId45"/>
  </p:handoutMasterIdLst>
  <p:sldIdLst>
    <p:sldId id="256" r:id="rId2"/>
    <p:sldId id="286" r:id="rId3"/>
    <p:sldId id="338" r:id="rId4"/>
    <p:sldId id="265" r:id="rId5"/>
    <p:sldId id="314" r:id="rId6"/>
    <p:sldId id="315" r:id="rId7"/>
    <p:sldId id="317" r:id="rId8"/>
    <p:sldId id="318" r:id="rId9"/>
    <p:sldId id="320" r:id="rId10"/>
    <p:sldId id="321" r:id="rId11"/>
    <p:sldId id="322" r:id="rId12"/>
    <p:sldId id="323" r:id="rId13"/>
    <p:sldId id="355" r:id="rId14"/>
    <p:sldId id="325" r:id="rId15"/>
    <p:sldId id="266" r:id="rId16"/>
    <p:sldId id="326" r:id="rId17"/>
    <p:sldId id="327" r:id="rId18"/>
    <p:sldId id="328" r:id="rId19"/>
    <p:sldId id="329" r:id="rId20"/>
    <p:sldId id="319" r:id="rId21"/>
    <p:sldId id="330" r:id="rId22"/>
    <p:sldId id="337" r:id="rId23"/>
    <p:sldId id="284" r:id="rId24"/>
    <p:sldId id="285" r:id="rId25"/>
    <p:sldId id="356" r:id="rId26"/>
    <p:sldId id="339" r:id="rId27"/>
    <p:sldId id="357" r:id="rId28"/>
    <p:sldId id="270" r:id="rId29"/>
    <p:sldId id="340" r:id="rId30"/>
    <p:sldId id="358" r:id="rId31"/>
    <p:sldId id="268" r:id="rId32"/>
    <p:sldId id="269" r:id="rId33"/>
    <p:sldId id="272" r:id="rId34"/>
    <p:sldId id="273" r:id="rId35"/>
    <p:sldId id="267" r:id="rId36"/>
    <p:sldId id="331" r:id="rId37"/>
    <p:sldId id="354" r:id="rId38"/>
    <p:sldId id="303" r:id="rId39"/>
    <p:sldId id="304" r:id="rId40"/>
    <p:sldId id="306" r:id="rId41"/>
    <p:sldId id="307" r:id="rId42"/>
    <p:sldId id="341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CE8B97-CC9A-604B-8E2C-D66FF2E5851F}" type="datetimeFigureOut">
              <a:rPr lang="en-US"/>
              <a:pPr>
                <a:defRPr/>
              </a:pPr>
              <a:t>2020-03-31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779836-E4E2-6B46-918C-612B8BAD2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84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D7CD96-E5A5-0E4F-ABC2-A6EE44221E74}" type="datetimeFigureOut">
              <a:rPr lang="en-GB"/>
              <a:pPr>
                <a:defRPr/>
              </a:pPr>
              <a:t>31/03/2020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95A4125-305F-D947-A045-584F1A2E51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624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A4125-305F-D947-A045-584F1A2E51D2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8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A4125-305F-D947-A045-584F1A2E51D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68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A4125-305F-D947-A045-584F1A2E51D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1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A4125-305F-D947-A045-584F1A2E51D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777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A4125-305F-D947-A045-584F1A2E51D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19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A4125-305F-D947-A045-584F1A2E51D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53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5A4125-305F-D947-A045-584F1A2E51D2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83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2011-09-19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UDC-2011, The Hague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42D2B787-4E42-8A4B-9FC9-CA95248BFC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8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82BA1-E9E9-E744-B36D-6DE9C1BE07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463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571E-2CD1-914C-8DA7-AA20E8C941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87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C5EFA-C4A4-A344-AA06-115A5EA673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22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A0477-3E9E-6045-B78E-B9116955BF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93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E1FA8-5059-2041-BA74-FDDC23D6F3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59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5C4F3-87CC-BB48-AE55-D731766FB4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194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C3AE3-F990-5548-8102-06DEAD9D60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835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085B8-B466-4F40-9691-EB701D3D48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2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77FB1-2496-C04B-B3B5-A5D7F3C5AF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879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DCMI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Joint NISO/DCMI Webinar                                                                         Dublin Core: The Road from Metadata Formats to Linked Data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44074-501C-F64E-A0DE-16BFF2F6B9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73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cmi-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2011-09-19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UDC-2011, The Hague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6851D-B76B-E244-BBBE-7A792E887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1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cmi-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2011-09-19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UDC-2011, The Hague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9BAE8-5985-F542-82B1-21CA38C1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cmi-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2011-09-19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UDC-2011, The Hague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A0EB8-B848-CA4E-91E9-FBA1C59E0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5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cmi-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2011-09-19</a:t>
            </a:r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UDC-2011, The Hague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22229-9D8F-504F-8113-6EF09B7D2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cmi-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2011-09-19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UDC-2011, The Hague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6F7CD-A534-1F4C-99D4-7D8DF91A7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cmi-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2011-09-19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UDC-2011, The Hague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8B510-D3E2-D64B-90FF-B17A66EF4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cmi-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2011-09-19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UDC-2011, The Hague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8BC58-236D-5F43-8376-26B37D4D4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4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cmi-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2011-09-19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UDC-2011, The Hague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A7421-8C98-6E40-BC1E-A7361288B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2012-06-18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Linked Data Seminar, Florence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F6B8FA2-7668-624B-A296-9A4F14562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</p:sldLayoutIdLst>
  <p:hf hd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27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gris.fao.org/resource/CN200900238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5400"/>
            <a:ext cx="7772400" cy="13684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Designing Data for the 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Open World of the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913" y="4508500"/>
            <a:ext cx="6400800" cy="20161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Dr</a:t>
            </a:r>
            <a:r>
              <a:rPr lang="en-US" sz="2000" dirty="0">
                <a:ea typeface="+mn-ea"/>
                <a:cs typeface="+mn-cs"/>
              </a:rPr>
              <a:t> Thomas Baker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ea typeface="+mn-ea"/>
                <a:cs typeface="+mn-cs"/>
              </a:rPr>
              <a:t>Dublin Core Metadata Initiative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ea typeface="+mn-ea"/>
                <a:cs typeface="+mn-cs"/>
              </a:rPr>
              <a:t>Linked Data Seminar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ea typeface="+mn-ea"/>
                <a:cs typeface="+mn-cs"/>
              </a:rPr>
              <a:t>Florence, 18 June 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Triplifying the description…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8313" y="1628775"/>
          <a:ext cx="8229600" cy="286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Subject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Predicate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Object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the Title 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典型草原三种蝗虫种群死亡率的研究</a:t>
                      </a: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an Author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the Name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Lu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0000"/>
                          </a:solidFill>
                        </a:rPr>
                        <a:t>Hui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a Topic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preferred label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Acrididae</a:t>
                      </a:r>
                      <a:r>
                        <a:rPr lang="da-DK" sz="1800" dirty="0"/>
                        <a:t> (en)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preferred label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cs-CZ" sz="1800" dirty="0" err="1"/>
                        <a:t>蝗科</a:t>
                      </a:r>
                      <a:r>
                        <a:rPr lang="cs-CZ" sz="1800" dirty="0"/>
                        <a:t> (</a:t>
                      </a:r>
                      <a:r>
                        <a:rPr lang="cs-CZ" sz="1800" dirty="0" err="1"/>
                        <a:t>zh</a:t>
                      </a:r>
                      <a:r>
                        <a:rPr lang="cs-CZ" sz="1800" dirty="0"/>
                        <a:t>)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9B04C-12BD-AD47-81D3-B272C2C4858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1783" name="TextBox 7"/>
          <p:cNvSpPr txBox="1">
            <a:spLocks noChangeArrowheads="1"/>
          </p:cNvSpPr>
          <p:nvPr/>
        </p:nvSpPr>
        <p:spPr bwMode="auto">
          <a:xfrm>
            <a:off x="539750" y="4652963"/>
            <a:ext cx="7418388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The description of </a:t>
            </a:r>
            <a:r>
              <a:rPr lang="hr-HR">
                <a:solidFill>
                  <a:srgbClr val="0000FF"/>
                </a:solidFill>
              </a:rPr>
              <a:t>http://aims.fao.org/aos/agrovoc/c_4416</a:t>
            </a:r>
            <a:r>
              <a:rPr lang="fr-FR"/>
              <a:t> in the AGROVOC</a:t>
            </a:r>
          </a:p>
          <a:p>
            <a:r>
              <a:rPr lang="fr-FR"/>
              <a:t>Concept Scheme tells us how </a:t>
            </a:r>
            <a:r>
              <a:rPr lang="en-US"/>
              <a:t>this concept is labeled in English and in Chinese.</a:t>
            </a:r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Triplifying the description…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8313" y="1628775"/>
          <a:ext cx="8229600" cy="286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Subject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Predicate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Object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dct:title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典型草原三种蝗虫种群死亡率的研究</a:t>
                      </a: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an Author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the Name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Lu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0000"/>
                          </a:solidFill>
                        </a:rPr>
                        <a:t>Hui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a Topic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preferred label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Acrididae</a:t>
                      </a:r>
                      <a:r>
                        <a:rPr lang="da-DK" sz="1800" dirty="0"/>
                        <a:t> (en)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preferred label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cs-CZ" sz="1800" dirty="0" err="1"/>
                        <a:t>蝗科</a:t>
                      </a:r>
                      <a:r>
                        <a:rPr lang="cs-CZ" sz="1800" dirty="0"/>
                        <a:t> (</a:t>
                      </a:r>
                      <a:r>
                        <a:rPr lang="cs-CZ" sz="1800" dirty="0" err="1"/>
                        <a:t>zh</a:t>
                      </a:r>
                      <a:r>
                        <a:rPr lang="cs-CZ" sz="1800" dirty="0"/>
                        <a:t>)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3CF9F-6B3B-864B-AB1A-542E596433C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2807" name="TextBox 8"/>
          <p:cNvSpPr txBox="1">
            <a:spLocks noChangeArrowheads="1"/>
          </p:cNvSpPr>
          <p:nvPr/>
        </p:nvSpPr>
        <p:spPr bwMode="auto">
          <a:xfrm>
            <a:off x="539750" y="4868863"/>
            <a:ext cx="8242300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The Dublin Core element “Title” is identified by the URI </a:t>
            </a:r>
            <a:r>
              <a:rPr lang="fr-FR">
                <a:solidFill>
                  <a:srgbClr val="0000FF"/>
                </a:solidFill>
              </a:rPr>
              <a:t>http://purl.org/dc/terms/title</a:t>
            </a:r>
            <a:r>
              <a:rPr lang="fr-FR"/>
              <a:t>.</a:t>
            </a:r>
          </a:p>
          <a:p>
            <a:r>
              <a:rPr lang="fr-FR"/>
              <a:t>Let’s abbreviate this as </a:t>
            </a:r>
            <a:r>
              <a:rPr lang="fr-FR">
                <a:solidFill>
                  <a:srgbClr val="0000FF"/>
                </a:solidFill>
              </a:rPr>
              <a:t>dct:title.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Triplifying the description…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8313" y="1628775"/>
          <a:ext cx="8229600" cy="286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Subject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Predicate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Object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dct:title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典型草原三种蝗虫种群死亡率的研究</a:t>
                      </a: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dct:creator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foaf:name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Lu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0000"/>
                          </a:solidFill>
                        </a:rPr>
                        <a:t>Hui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dct:subject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preferred label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Acrididae</a:t>
                      </a:r>
                      <a:r>
                        <a:rPr lang="da-DK" sz="1800" dirty="0"/>
                        <a:t> (en)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preferred label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cs-CZ" sz="1800" dirty="0" err="1"/>
                        <a:t>蝗科</a:t>
                      </a:r>
                      <a:r>
                        <a:rPr lang="cs-CZ" sz="1800" dirty="0"/>
                        <a:t> (</a:t>
                      </a:r>
                      <a:r>
                        <a:rPr lang="cs-CZ" sz="1800" dirty="0" err="1"/>
                        <a:t>zh</a:t>
                      </a:r>
                      <a:r>
                        <a:rPr lang="cs-CZ" sz="1800" dirty="0"/>
                        <a:t>)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69674-B431-9C43-8812-AADC05798EA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3831" name="TextBox 8"/>
          <p:cNvSpPr txBox="1">
            <a:spLocks noChangeArrowheads="1"/>
          </p:cNvSpPr>
          <p:nvPr/>
        </p:nvSpPr>
        <p:spPr bwMode="auto">
          <a:xfrm>
            <a:off x="539750" y="4868863"/>
            <a:ext cx="5119688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Ditto for author (i.e., creator) and topic (i.e. subject).</a:t>
            </a:r>
          </a:p>
          <a:p>
            <a:r>
              <a:rPr lang="en-US"/>
              <a:t>Name is defined in the FOAF vocabulary.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Triplifying the description…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8313" y="1628775"/>
          <a:ext cx="8229600" cy="286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Subject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Predicate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Object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dct:title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典型草原三种蝗虫种群死亡率的研究</a:t>
                      </a: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dct:creator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foaf:name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Lu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0000"/>
                          </a:solidFill>
                        </a:rPr>
                        <a:t>Hui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dct:subject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skos:prefLabel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Acrididae</a:t>
                      </a:r>
                      <a:r>
                        <a:rPr lang="da-DK" sz="1800" dirty="0"/>
                        <a:t> (en)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skos:prefLabel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cs-CZ" sz="1800" dirty="0" err="1"/>
                        <a:t>蝗科</a:t>
                      </a:r>
                      <a:r>
                        <a:rPr lang="cs-CZ" sz="1800" dirty="0"/>
                        <a:t> (</a:t>
                      </a:r>
                      <a:r>
                        <a:rPr lang="cs-CZ" sz="1800" dirty="0" err="1"/>
                        <a:t>zh</a:t>
                      </a:r>
                      <a:r>
                        <a:rPr lang="cs-CZ" sz="1800" dirty="0"/>
                        <a:t>)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D425A-538B-9542-8445-B33918A6E65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4855" name="TextBox 8"/>
          <p:cNvSpPr txBox="1">
            <a:spLocks noChangeArrowheads="1"/>
          </p:cNvSpPr>
          <p:nvPr/>
        </p:nvSpPr>
        <p:spPr bwMode="auto">
          <a:xfrm>
            <a:off x="539750" y="4868863"/>
            <a:ext cx="6302375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A property for the preferred label of a concept has been defined</a:t>
            </a:r>
          </a:p>
          <a:p>
            <a:r>
              <a:rPr lang="en-US"/>
              <a:t>In the Simple Knowledge Organization System (SKOS) vocabulary.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sz="2800">
                <a:latin typeface="Calibri" charset="0"/>
              </a:rPr>
              <a:t>The triples seen as a graph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8313" y="3716338"/>
          <a:ext cx="8229600" cy="21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51">
                <a:tc>
                  <a:txBody>
                    <a:bodyPr/>
                    <a:lstStyle/>
                    <a:p>
                      <a:r>
                        <a:rPr lang="en-US" sz="1800" dirty="0"/>
                        <a:t>Subject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Predicate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Object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7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dct:title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典型草原三种蝗虫种群死亡率的研究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dct:creator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foaf:name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Lu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0000"/>
                          </a:solidFill>
                        </a:rPr>
                        <a:t>Hui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dct:subject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6002F-D7EB-7346-A63B-3B6E4A4D01D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58888" y="981075"/>
            <a:ext cx="1225550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051050" y="2205038"/>
            <a:ext cx="1225550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03800" y="1628775"/>
            <a:ext cx="1223963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03800" y="836613"/>
            <a:ext cx="1223963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03800" y="2492375"/>
            <a:ext cx="1223963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4" name="Straight Arrow Connector 13"/>
          <p:cNvCxnSpPr>
            <a:stCxn id="3" idx="6"/>
            <a:endCxn id="12" idx="2"/>
          </p:cNvCxnSpPr>
          <p:nvPr/>
        </p:nvCxnSpPr>
        <p:spPr>
          <a:xfrm flipV="1">
            <a:off x="2484438" y="1185863"/>
            <a:ext cx="2519362" cy="144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2"/>
          </p:cNvCxnSpPr>
          <p:nvPr/>
        </p:nvCxnSpPr>
        <p:spPr>
          <a:xfrm>
            <a:off x="2411413" y="1484313"/>
            <a:ext cx="2592387" cy="493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51050" y="1700213"/>
            <a:ext cx="288925" cy="576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3" idx="2"/>
          </p:cNvCxnSpPr>
          <p:nvPr/>
        </p:nvCxnSpPr>
        <p:spPr>
          <a:xfrm>
            <a:off x="3276600" y="2554288"/>
            <a:ext cx="1727200" cy="28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331913" y="1196975"/>
            <a:ext cx="1185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agris:CN…389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916238" y="908050"/>
            <a:ext cx="915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dct:title</a:t>
            </a:r>
          </a:p>
          <a:p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148263" y="981075"/>
            <a:ext cx="1052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zh-TW" altLang="en-US">
                <a:ea typeface="新細明體" charset="0"/>
                <a:cs typeface="新細明體" charset="0"/>
              </a:rPr>
              <a:t>典型草</a:t>
            </a:r>
            <a:r>
              <a:rPr lang="en-US" altLang="zh-TW">
                <a:ea typeface="新細明體" charset="0"/>
                <a:cs typeface="新細明體" charset="0"/>
              </a:rPr>
              <a:t>…</a:t>
            </a:r>
            <a:endParaRPr lang="en-US"/>
          </a:p>
        </p:txBody>
      </p:sp>
      <p:sp>
        <p:nvSpPr>
          <p:cNvPr id="35883" name="TextBox 26"/>
          <p:cNvSpPr txBox="1">
            <a:spLocks noChangeArrowheads="1"/>
          </p:cNvSpPr>
          <p:nvPr/>
        </p:nvSpPr>
        <p:spPr bwMode="auto">
          <a:xfrm>
            <a:off x="8101013" y="20605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292725" y="2636838"/>
            <a:ext cx="773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Lu Hui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24075" y="2276475"/>
            <a:ext cx="1123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agris-author:</a:t>
            </a:r>
          </a:p>
          <a:p>
            <a:r>
              <a:rPr lang="en-US" sz="1400">
                <a:solidFill>
                  <a:srgbClr val="0000FF"/>
                </a:solidFill>
              </a:rPr>
              <a:t>luhui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63938" y="1412875"/>
            <a:ext cx="1104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dct:subject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932363" y="1773238"/>
            <a:ext cx="1341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agrovoc:c_4416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35375" y="2276475"/>
            <a:ext cx="1044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foaf:name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692275" y="1773238"/>
            <a:ext cx="1109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dct:creator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7950" y="4076700"/>
            <a:ext cx="360363" cy="485775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107950" y="5013325"/>
            <a:ext cx="360363" cy="484188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107950" y="5516563"/>
            <a:ext cx="360363" cy="485775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107950" y="4581525"/>
            <a:ext cx="360363" cy="484188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8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Resource B: AGRIS article in German</a:t>
            </a:r>
          </a:p>
        </p:txBody>
      </p:sp>
      <p:pic>
        <p:nvPicPr>
          <p:cNvPr id="36866" name="Content Placeholder 6" descr="Screen shot 2011-09-15 at 5.21.57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" r="101"/>
          <a:stretch>
            <a:fillRect/>
          </a:stretch>
        </p:blipFill>
        <p:spPr>
          <a:xfrm>
            <a:off x="277813" y="1600200"/>
            <a:ext cx="8556625" cy="452596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634F9-484C-2D45-B9D1-B3610CE8D378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n-US" sz="2800">
                <a:latin typeface="Calibri" charset="0"/>
              </a:rPr>
              <a:t>Triples describing Resource B seen as a graph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274110"/>
              </p:ext>
            </p:extLst>
          </p:nvPr>
        </p:nvGraphicFramePr>
        <p:xfrm>
          <a:off x="468313" y="3716338"/>
          <a:ext cx="8229600" cy="239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87">
                <a:tc>
                  <a:txBody>
                    <a:bodyPr/>
                    <a:lstStyle/>
                    <a:p>
                      <a:r>
                        <a:rPr lang="en-US" sz="1800" dirty="0"/>
                        <a:t>Subject</a:t>
                      </a:r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Predicate</a:t>
                      </a:r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Object</a:t>
                      </a:r>
                    </a:p>
                  </a:txBody>
                  <a:tcPr marT="45738" marB="457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76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agris:CH2001000179</a:t>
                      </a:r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dct:title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Heuschrecken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brauchen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ökologische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Ausgleichsflächen</a:t>
                      </a:r>
                      <a:endParaRPr lang="en-US" sz="1800" dirty="0"/>
                    </a:p>
                  </a:txBody>
                  <a:tcPr marT="45738" marB="45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agris:CH2001000179</a:t>
                      </a:r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dct:creator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agris-author:peterb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agris-author:peterb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foaf:name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Peter,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</a:rPr>
                        <a:t> B.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38" marB="45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agris:CH2001000179</a:t>
                      </a:r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dct:subject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38" marB="45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ADD54-5D71-9740-971E-DF028BD6D88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58888" y="981075"/>
            <a:ext cx="1225550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051050" y="2205038"/>
            <a:ext cx="1225550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03800" y="1628775"/>
            <a:ext cx="1223963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03800" y="836613"/>
            <a:ext cx="1223963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03800" y="2492375"/>
            <a:ext cx="1223963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4" name="Straight Arrow Connector 13"/>
          <p:cNvCxnSpPr>
            <a:stCxn id="3" idx="6"/>
            <a:endCxn id="12" idx="2"/>
          </p:cNvCxnSpPr>
          <p:nvPr/>
        </p:nvCxnSpPr>
        <p:spPr>
          <a:xfrm flipV="1">
            <a:off x="2484438" y="1185863"/>
            <a:ext cx="2519362" cy="144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2"/>
          </p:cNvCxnSpPr>
          <p:nvPr/>
        </p:nvCxnSpPr>
        <p:spPr>
          <a:xfrm>
            <a:off x="2411413" y="1484313"/>
            <a:ext cx="2592387" cy="493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051050" y="1700213"/>
            <a:ext cx="288925" cy="576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3" idx="2"/>
          </p:cNvCxnSpPr>
          <p:nvPr/>
        </p:nvCxnSpPr>
        <p:spPr>
          <a:xfrm>
            <a:off x="3276600" y="2554288"/>
            <a:ext cx="1727200" cy="28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331913" y="1196975"/>
            <a:ext cx="1184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agris:CH…179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916238" y="908050"/>
            <a:ext cx="915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dct:title</a:t>
            </a:r>
          </a:p>
          <a:p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148263" y="981075"/>
            <a:ext cx="106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200"/>
              <a:t>Heuschrecken</a:t>
            </a:r>
          </a:p>
        </p:txBody>
      </p:sp>
      <p:sp>
        <p:nvSpPr>
          <p:cNvPr id="37931" name="TextBox 26"/>
          <p:cNvSpPr txBox="1">
            <a:spLocks noChangeArrowheads="1"/>
          </p:cNvSpPr>
          <p:nvPr/>
        </p:nvSpPr>
        <p:spPr bwMode="auto">
          <a:xfrm>
            <a:off x="8101013" y="20605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148263" y="2636838"/>
            <a:ext cx="1128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Peter, B.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24075" y="2276475"/>
            <a:ext cx="1123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agris-author:</a:t>
            </a:r>
          </a:p>
          <a:p>
            <a:r>
              <a:rPr lang="en-US" sz="1400">
                <a:solidFill>
                  <a:srgbClr val="0000FF"/>
                </a:solidFill>
              </a:rPr>
              <a:t>peterb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63938" y="1412875"/>
            <a:ext cx="1104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dct:subject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932363" y="1773238"/>
            <a:ext cx="1341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agrovoc:c_4416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35375" y="2276475"/>
            <a:ext cx="1044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foaf:name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692275" y="1773238"/>
            <a:ext cx="1109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dct:creator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7950" y="4076700"/>
            <a:ext cx="360363" cy="485775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107950" y="5300663"/>
            <a:ext cx="360363" cy="485775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107950" y="5732463"/>
            <a:ext cx="360363" cy="485775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107950" y="4797425"/>
            <a:ext cx="360363" cy="484188"/>
          </a:xfrm>
          <a:prstGeom prst="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8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" charset="0"/>
              </a:rPr>
              <a:t>Merging triples for Resource A…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1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51">
                <a:tc>
                  <a:txBody>
                    <a:bodyPr/>
                    <a:lstStyle/>
                    <a:p>
                      <a:r>
                        <a:rPr lang="en-US" sz="1800" dirty="0"/>
                        <a:t>Subject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Predicate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Object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7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dct:title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典型草原三种蝗虫种群死亡率的研究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dct:creator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foaf:name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Lu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0000"/>
                          </a:solidFill>
                        </a:rPr>
                        <a:t>Hui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dct:subject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1A2BE3-2EF8-5C42-8D4C-E5C06DB76C12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" charset="0"/>
              </a:rPr>
              <a:t>…with triples for Resource B…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180398"/>
              </p:ext>
            </p:extLst>
          </p:nvPr>
        </p:nvGraphicFramePr>
        <p:xfrm>
          <a:off x="457200" y="1600200"/>
          <a:ext cx="8229600" cy="414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83">
                <a:tc>
                  <a:txBody>
                    <a:bodyPr/>
                    <a:lstStyle/>
                    <a:p>
                      <a:r>
                        <a:rPr lang="en-US" sz="1800" dirty="0"/>
                        <a:t>Subject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Predicate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Object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8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dct:title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典型草原三种蝗虫种群死亡率的研究</a:t>
                      </a:r>
                      <a:endParaRPr 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dct:creator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foaf:name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Lu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0000"/>
                          </a:solidFill>
                        </a:rPr>
                        <a:t>Hui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dct:subject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6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agris:CH2001000179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dct:title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Heuschrecken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brauchen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ökologische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Ausgleichsflächen</a:t>
                      </a:r>
                      <a:endParaRPr 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agris:CH2001000179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dct:creator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agris-author:peterb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agris-author:peterb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foaf:name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Peter,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</a:rPr>
                        <a:t> B.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agris:CH2001000179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dct:subject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C7CA1-057E-2C44-8D5F-F0E4C139B762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" charset="0"/>
              </a:rPr>
              <a:t>The computer detects matching URIs...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155098"/>
              </p:ext>
            </p:extLst>
          </p:nvPr>
        </p:nvGraphicFramePr>
        <p:xfrm>
          <a:off x="457200" y="1600200"/>
          <a:ext cx="8229600" cy="4322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13">
                <a:tc>
                  <a:txBody>
                    <a:bodyPr/>
                    <a:lstStyle/>
                    <a:p>
                      <a:r>
                        <a:rPr lang="en-US" sz="1800" dirty="0"/>
                        <a:t>Subject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Predicate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Object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33">
                <a:tc>
                  <a:txBody>
                    <a:bodyPr/>
                    <a:lstStyle/>
                    <a:p>
                      <a:r>
                        <a:rPr lang="en-US" sz="1800" dirty="0"/>
                        <a:t>agris:CN2009002389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dct:title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典型草原三种蝗虫种群死亡率的研究</a:t>
                      </a:r>
                      <a:endParaRPr lang="en-US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agris:CN2009002389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dct:creator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foaf:name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Hui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agris:CN2009002389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dct:subject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agrovoc:c_4416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333">
                <a:tc>
                  <a:txBody>
                    <a:bodyPr/>
                    <a:lstStyle/>
                    <a:p>
                      <a:r>
                        <a:rPr lang="en-US" sz="1800" dirty="0"/>
                        <a:t>agris:CH2001000179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dct:title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Heuschrecken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brauchen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ökologische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Ausgleichsflächen</a:t>
                      </a:r>
                      <a:endParaRPr lang="en-US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agris:CH2001000179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dct:creator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agris-author:peterb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agris-author:peterb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foaf:name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Peter,</a:t>
                      </a:r>
                      <a:r>
                        <a:rPr lang="en-US" sz="1800" baseline="0" dirty="0"/>
                        <a:t> B.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agris:CH2001000179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dct:subject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agrovoc:c_4416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2B753-5A35-B34C-AC43-DBE6D64EFC2A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de-DE" sz="3200">
                <a:latin typeface="Calibri" charset="0"/>
              </a:rPr>
              <a:t>RDF</a:t>
            </a:r>
            <a:r>
              <a:rPr lang="de-DE" sz="2800">
                <a:latin typeface="Calibri" charset="0"/>
              </a:rPr>
              <a:t> </a:t>
            </a:r>
            <a:r>
              <a:rPr lang="en-US" sz="2800">
                <a:latin typeface="Calibri" charset="0"/>
              </a:rPr>
              <a:t>–</a:t>
            </a:r>
            <a:r>
              <a:rPr lang="de-DE" sz="2800">
                <a:latin typeface="Calibri" charset="0"/>
              </a:rPr>
              <a:t> </a:t>
            </a:r>
            <a:r>
              <a:rPr lang="de-DE" sz="3200">
                <a:latin typeface="Calibri" charset="0"/>
              </a:rPr>
              <a:t>grammar for a language of data</a:t>
            </a:r>
            <a:endParaRPr lang="en-US" sz="2800">
              <a:latin typeface="Calibri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288" y="4941888"/>
            <a:ext cx="8229600" cy="1500187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“Statements” (“triples”), like sentences, describe things.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URIs (and sometimes text) are the “words” of statements.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As Web addresses, URIs are like “footnotes” for data.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B10E0-09DB-5B43-9E30-CABBDB0EA00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1457325" y="1343025"/>
            <a:ext cx="1676400" cy="1447800"/>
          </a:xfrm>
          <a:prstGeom prst="ellipse">
            <a:avLst/>
          </a:prstGeom>
          <a:solidFill>
            <a:srgbClr val="00FF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Resource</a:t>
            </a:r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3133725" y="2105025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571875" y="1571625"/>
            <a:ext cx="1319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sz="2000" b="1"/>
              <a:t>relatedTo</a:t>
            </a:r>
            <a:endParaRPr lang="en-US" sz="2000"/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1438275" y="1343025"/>
            <a:ext cx="1676400" cy="1447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+mn-ea"/>
                <a:cs typeface="+mn-cs"/>
              </a:rPr>
              <a:t>ResourceA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3560" name="Line 5"/>
          <p:cNvSpPr>
            <a:spLocks noChangeShapeType="1"/>
          </p:cNvSpPr>
          <p:nvPr/>
        </p:nvSpPr>
        <p:spPr bwMode="auto">
          <a:xfrm>
            <a:off x="3114675" y="2105025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Oval 10"/>
          <p:cNvSpPr>
            <a:spLocks noChangeArrowheads="1"/>
          </p:cNvSpPr>
          <p:nvPr/>
        </p:nvSpPr>
        <p:spPr bwMode="auto">
          <a:xfrm>
            <a:off x="5286375" y="1357313"/>
            <a:ext cx="1676400" cy="1447800"/>
          </a:xfrm>
          <a:prstGeom prst="ellipse">
            <a:avLst/>
          </a:prstGeom>
          <a:solidFill>
            <a:srgbClr val="C4BD97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ResourceB</a:t>
            </a:r>
            <a:endParaRPr lang="en-US"/>
          </a:p>
        </p:txBody>
      </p:sp>
      <p:sp>
        <p:nvSpPr>
          <p:cNvPr id="23562" name="Oval 4"/>
          <p:cNvSpPr>
            <a:spLocks noChangeArrowheads="1"/>
          </p:cNvSpPr>
          <p:nvPr/>
        </p:nvSpPr>
        <p:spPr bwMode="auto">
          <a:xfrm>
            <a:off x="1457325" y="3248025"/>
            <a:ext cx="1676400" cy="1447800"/>
          </a:xfrm>
          <a:prstGeom prst="ellipse">
            <a:avLst/>
          </a:prstGeom>
          <a:solidFill>
            <a:srgbClr val="00FF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Resource</a:t>
            </a:r>
            <a:endParaRPr lang="en-US"/>
          </a:p>
        </p:txBody>
      </p:sp>
      <p:sp>
        <p:nvSpPr>
          <p:cNvPr id="23563" name="Line 5"/>
          <p:cNvSpPr>
            <a:spLocks noChangeShapeType="1"/>
          </p:cNvSpPr>
          <p:nvPr/>
        </p:nvSpPr>
        <p:spPr bwMode="auto">
          <a:xfrm>
            <a:off x="3133725" y="4010025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6"/>
          <p:cNvSpPr txBox="1">
            <a:spLocks noChangeArrowheads="1"/>
          </p:cNvSpPr>
          <p:nvPr/>
        </p:nvSpPr>
        <p:spPr bwMode="auto">
          <a:xfrm>
            <a:off x="3343275" y="3476625"/>
            <a:ext cx="172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sz="2000" b="1"/>
              <a:t>describedBy</a:t>
            </a:r>
            <a:endParaRPr lang="en-US" sz="2000"/>
          </a:p>
        </p:txBody>
      </p:sp>
      <p:sp>
        <p:nvSpPr>
          <p:cNvPr id="23565" name="Oval 4"/>
          <p:cNvSpPr>
            <a:spLocks noChangeArrowheads="1"/>
          </p:cNvSpPr>
          <p:nvPr/>
        </p:nvSpPr>
        <p:spPr bwMode="auto">
          <a:xfrm>
            <a:off x="1438275" y="3248025"/>
            <a:ext cx="1676400" cy="1447800"/>
          </a:xfrm>
          <a:prstGeom prst="ellipse">
            <a:avLst/>
          </a:prstGeom>
          <a:solidFill>
            <a:srgbClr val="C4BD97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ResourceA</a:t>
            </a:r>
            <a:endParaRPr lang="en-US"/>
          </a:p>
        </p:txBody>
      </p:sp>
      <p:sp>
        <p:nvSpPr>
          <p:cNvPr id="23566" name="Line 5"/>
          <p:cNvSpPr>
            <a:spLocks noChangeShapeType="1"/>
          </p:cNvSpPr>
          <p:nvPr/>
        </p:nvSpPr>
        <p:spPr bwMode="auto">
          <a:xfrm>
            <a:off x="3114675" y="4010025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5248275" y="3476625"/>
            <a:ext cx="190500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400" dirty="0">
              <a:latin typeface="+mn-lt"/>
              <a:ea typeface="+mn-ea"/>
              <a:cs typeface="+mn-cs"/>
            </a:endParaRPr>
          </a:p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2400" dirty="0">
                <a:latin typeface="Arial" charset="0"/>
                <a:ea typeface="+mn-ea"/>
                <a:cs typeface="Lucida Sans Unicode" charset="0"/>
              </a:rPr>
              <a:t> Some text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" charset="0"/>
              </a:rPr>
              <a:t>The computer detects matching URIs...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1BB04-3E20-AF40-A212-D72D6F97540F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59113" y="4292600"/>
            <a:ext cx="1225550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851275" y="5516563"/>
            <a:ext cx="1225550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04025" y="4941888"/>
            <a:ext cx="1223963" cy="6969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804025" y="4149725"/>
            <a:ext cx="1223963" cy="698500"/>
          </a:xfrm>
          <a:prstGeom prst="ellips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804025" y="5805488"/>
            <a:ext cx="1223963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31" name="Straight Arrow Connector 30"/>
          <p:cNvCxnSpPr>
            <a:stCxn id="26" idx="6"/>
            <a:endCxn id="29" idx="2"/>
          </p:cNvCxnSpPr>
          <p:nvPr/>
        </p:nvCxnSpPr>
        <p:spPr>
          <a:xfrm flipV="1">
            <a:off x="4284663" y="4498975"/>
            <a:ext cx="2519362" cy="142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2"/>
          </p:cNvCxnSpPr>
          <p:nvPr/>
        </p:nvCxnSpPr>
        <p:spPr>
          <a:xfrm>
            <a:off x="4211638" y="4797425"/>
            <a:ext cx="2592387" cy="493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51275" y="5013325"/>
            <a:ext cx="288925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30" idx="2"/>
          </p:cNvCxnSpPr>
          <p:nvPr/>
        </p:nvCxnSpPr>
        <p:spPr>
          <a:xfrm>
            <a:off x="5076825" y="5865813"/>
            <a:ext cx="1727200" cy="288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998" name="TextBox 34"/>
          <p:cNvSpPr txBox="1">
            <a:spLocks noChangeArrowheads="1"/>
          </p:cNvSpPr>
          <p:nvPr/>
        </p:nvSpPr>
        <p:spPr bwMode="auto">
          <a:xfrm>
            <a:off x="3132138" y="4508500"/>
            <a:ext cx="1185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agris:CN…389</a:t>
            </a:r>
          </a:p>
        </p:txBody>
      </p:sp>
      <p:sp>
        <p:nvSpPr>
          <p:cNvPr id="41999" name="TextBox 35"/>
          <p:cNvSpPr txBox="1">
            <a:spLocks noChangeArrowheads="1"/>
          </p:cNvSpPr>
          <p:nvPr/>
        </p:nvSpPr>
        <p:spPr bwMode="auto">
          <a:xfrm>
            <a:off x="5076825" y="4652963"/>
            <a:ext cx="1079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dct:title</a:t>
            </a:r>
          </a:p>
          <a:p>
            <a:endParaRPr lang="en-US"/>
          </a:p>
        </p:txBody>
      </p:sp>
      <p:sp>
        <p:nvSpPr>
          <p:cNvPr id="42000" name="TextBox 36"/>
          <p:cNvSpPr txBox="1">
            <a:spLocks noChangeArrowheads="1"/>
          </p:cNvSpPr>
          <p:nvPr/>
        </p:nvSpPr>
        <p:spPr bwMode="auto">
          <a:xfrm>
            <a:off x="6875463" y="5084763"/>
            <a:ext cx="1052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zh-TW" altLang="en-US">
                <a:ea typeface="新細明體" charset="0"/>
                <a:cs typeface="新細明體" charset="0"/>
              </a:rPr>
              <a:t>典型草</a:t>
            </a:r>
            <a:r>
              <a:rPr lang="en-US" altLang="zh-TW">
                <a:ea typeface="新細明體" charset="0"/>
                <a:cs typeface="新細明體" charset="0"/>
              </a:rPr>
              <a:t>…</a:t>
            </a:r>
            <a:endParaRPr lang="en-US"/>
          </a:p>
        </p:txBody>
      </p:sp>
      <p:sp>
        <p:nvSpPr>
          <p:cNvPr id="42001" name="TextBox 37"/>
          <p:cNvSpPr txBox="1">
            <a:spLocks noChangeArrowheads="1"/>
          </p:cNvSpPr>
          <p:nvPr/>
        </p:nvSpPr>
        <p:spPr bwMode="auto">
          <a:xfrm>
            <a:off x="7092950" y="5949950"/>
            <a:ext cx="773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Lu Hui</a:t>
            </a:r>
          </a:p>
        </p:txBody>
      </p:sp>
      <p:sp>
        <p:nvSpPr>
          <p:cNvPr id="42002" name="TextBox 38"/>
          <p:cNvSpPr txBox="1">
            <a:spLocks noChangeArrowheads="1"/>
          </p:cNvSpPr>
          <p:nvPr/>
        </p:nvSpPr>
        <p:spPr bwMode="auto">
          <a:xfrm>
            <a:off x="3924300" y="5589588"/>
            <a:ext cx="1123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agris-author:</a:t>
            </a:r>
          </a:p>
          <a:p>
            <a:r>
              <a:rPr lang="en-US" sz="1400">
                <a:solidFill>
                  <a:srgbClr val="0000FF"/>
                </a:solidFill>
              </a:rPr>
              <a:t>luhui</a:t>
            </a:r>
          </a:p>
        </p:txBody>
      </p:sp>
      <p:sp>
        <p:nvSpPr>
          <p:cNvPr id="42003" name="TextBox 39"/>
          <p:cNvSpPr txBox="1">
            <a:spLocks noChangeArrowheads="1"/>
          </p:cNvSpPr>
          <p:nvPr/>
        </p:nvSpPr>
        <p:spPr bwMode="auto">
          <a:xfrm>
            <a:off x="4859338" y="4221163"/>
            <a:ext cx="11064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dct:subject</a:t>
            </a:r>
          </a:p>
        </p:txBody>
      </p:sp>
      <p:sp>
        <p:nvSpPr>
          <p:cNvPr id="42004" name="TextBox 40"/>
          <p:cNvSpPr txBox="1">
            <a:spLocks noChangeArrowheads="1"/>
          </p:cNvSpPr>
          <p:nvPr/>
        </p:nvSpPr>
        <p:spPr bwMode="auto">
          <a:xfrm>
            <a:off x="6732588" y="4365625"/>
            <a:ext cx="1341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FF0000"/>
                </a:solidFill>
              </a:rPr>
              <a:t>agrovoc:c_4416</a:t>
            </a:r>
          </a:p>
        </p:txBody>
      </p:sp>
      <p:sp>
        <p:nvSpPr>
          <p:cNvPr id="42005" name="TextBox 41"/>
          <p:cNvSpPr txBox="1">
            <a:spLocks noChangeArrowheads="1"/>
          </p:cNvSpPr>
          <p:nvPr/>
        </p:nvSpPr>
        <p:spPr bwMode="auto">
          <a:xfrm>
            <a:off x="5435600" y="5589588"/>
            <a:ext cx="1044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foaf:name</a:t>
            </a:r>
          </a:p>
        </p:txBody>
      </p:sp>
      <p:sp>
        <p:nvSpPr>
          <p:cNvPr id="42006" name="TextBox 42"/>
          <p:cNvSpPr txBox="1">
            <a:spLocks noChangeArrowheads="1"/>
          </p:cNvSpPr>
          <p:nvPr/>
        </p:nvSpPr>
        <p:spPr bwMode="auto">
          <a:xfrm>
            <a:off x="3492500" y="5084763"/>
            <a:ext cx="11096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dct:creator</a:t>
            </a:r>
          </a:p>
        </p:txBody>
      </p:sp>
      <p:sp>
        <p:nvSpPr>
          <p:cNvPr id="44" name="Oval 43"/>
          <p:cNvSpPr/>
          <p:nvPr/>
        </p:nvSpPr>
        <p:spPr>
          <a:xfrm>
            <a:off x="827088" y="1566863"/>
            <a:ext cx="1223962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619250" y="2792413"/>
            <a:ext cx="1223963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804025" y="2708275"/>
            <a:ext cx="1223963" cy="709613"/>
          </a:xfrm>
          <a:prstGeom prst="ellips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72000" y="1423988"/>
            <a:ext cx="1223963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572000" y="3079750"/>
            <a:ext cx="1223963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9" name="Straight Arrow Connector 48"/>
          <p:cNvCxnSpPr>
            <a:stCxn id="44" idx="6"/>
            <a:endCxn id="47" idx="2"/>
          </p:cNvCxnSpPr>
          <p:nvPr/>
        </p:nvCxnSpPr>
        <p:spPr>
          <a:xfrm flipV="1">
            <a:off x="2051050" y="1773238"/>
            <a:ext cx="2520950" cy="142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6" idx="2"/>
          </p:cNvCxnSpPr>
          <p:nvPr/>
        </p:nvCxnSpPr>
        <p:spPr>
          <a:xfrm>
            <a:off x="1979613" y="2133600"/>
            <a:ext cx="4824412" cy="930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619250" y="2287588"/>
            <a:ext cx="288925" cy="576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6"/>
            <a:endCxn id="48" idx="2"/>
          </p:cNvCxnSpPr>
          <p:nvPr/>
        </p:nvCxnSpPr>
        <p:spPr>
          <a:xfrm>
            <a:off x="2843213" y="3141663"/>
            <a:ext cx="1728787" cy="28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16" name="TextBox 52"/>
          <p:cNvSpPr txBox="1">
            <a:spLocks noChangeArrowheads="1"/>
          </p:cNvSpPr>
          <p:nvPr/>
        </p:nvSpPr>
        <p:spPr bwMode="auto">
          <a:xfrm>
            <a:off x="900113" y="1784350"/>
            <a:ext cx="11842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agris:CH…179</a:t>
            </a:r>
          </a:p>
        </p:txBody>
      </p:sp>
      <p:sp>
        <p:nvSpPr>
          <p:cNvPr id="42017" name="TextBox 53"/>
          <p:cNvSpPr txBox="1">
            <a:spLocks noChangeArrowheads="1"/>
          </p:cNvSpPr>
          <p:nvPr/>
        </p:nvSpPr>
        <p:spPr bwMode="auto">
          <a:xfrm>
            <a:off x="2484438" y="1495425"/>
            <a:ext cx="915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dct:title</a:t>
            </a:r>
          </a:p>
          <a:p>
            <a:endParaRPr lang="en-US"/>
          </a:p>
        </p:txBody>
      </p:sp>
      <p:sp>
        <p:nvSpPr>
          <p:cNvPr id="42018" name="TextBox 54"/>
          <p:cNvSpPr txBox="1">
            <a:spLocks noChangeArrowheads="1"/>
          </p:cNvSpPr>
          <p:nvPr/>
        </p:nvSpPr>
        <p:spPr bwMode="auto">
          <a:xfrm>
            <a:off x="4716463" y="1566863"/>
            <a:ext cx="1066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200"/>
              <a:t>Heuschrecken</a:t>
            </a:r>
          </a:p>
        </p:txBody>
      </p:sp>
      <p:sp>
        <p:nvSpPr>
          <p:cNvPr id="42019" name="TextBox 55"/>
          <p:cNvSpPr txBox="1">
            <a:spLocks noChangeArrowheads="1"/>
          </p:cNvSpPr>
          <p:nvPr/>
        </p:nvSpPr>
        <p:spPr bwMode="auto">
          <a:xfrm>
            <a:off x="4716463" y="3224213"/>
            <a:ext cx="1128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Peter, B.</a:t>
            </a:r>
          </a:p>
        </p:txBody>
      </p:sp>
      <p:sp>
        <p:nvSpPr>
          <p:cNvPr id="42020" name="TextBox 56"/>
          <p:cNvSpPr txBox="1">
            <a:spLocks noChangeArrowheads="1"/>
          </p:cNvSpPr>
          <p:nvPr/>
        </p:nvSpPr>
        <p:spPr bwMode="auto">
          <a:xfrm>
            <a:off x="1692275" y="2863850"/>
            <a:ext cx="1123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agris-author:</a:t>
            </a:r>
          </a:p>
          <a:p>
            <a:r>
              <a:rPr lang="en-US" sz="1400">
                <a:solidFill>
                  <a:srgbClr val="0000FF"/>
                </a:solidFill>
              </a:rPr>
              <a:t>peterb</a:t>
            </a:r>
          </a:p>
        </p:txBody>
      </p:sp>
      <p:sp>
        <p:nvSpPr>
          <p:cNvPr id="42021" name="TextBox 57"/>
          <p:cNvSpPr txBox="1">
            <a:spLocks noChangeArrowheads="1"/>
          </p:cNvSpPr>
          <p:nvPr/>
        </p:nvSpPr>
        <p:spPr bwMode="auto">
          <a:xfrm>
            <a:off x="3132138" y="2000250"/>
            <a:ext cx="1104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dct:subject</a:t>
            </a:r>
          </a:p>
        </p:txBody>
      </p:sp>
      <p:sp>
        <p:nvSpPr>
          <p:cNvPr id="42022" name="TextBox 58"/>
          <p:cNvSpPr txBox="1">
            <a:spLocks noChangeArrowheads="1"/>
          </p:cNvSpPr>
          <p:nvPr/>
        </p:nvSpPr>
        <p:spPr bwMode="auto">
          <a:xfrm>
            <a:off x="6732588" y="2852738"/>
            <a:ext cx="1341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b="1">
                <a:solidFill>
                  <a:srgbClr val="FF0000"/>
                </a:solidFill>
              </a:rPr>
              <a:t>agrovoc:c_4416</a:t>
            </a:r>
          </a:p>
        </p:txBody>
      </p:sp>
      <p:sp>
        <p:nvSpPr>
          <p:cNvPr id="42023" name="TextBox 59"/>
          <p:cNvSpPr txBox="1">
            <a:spLocks noChangeArrowheads="1"/>
          </p:cNvSpPr>
          <p:nvPr/>
        </p:nvSpPr>
        <p:spPr bwMode="auto">
          <a:xfrm>
            <a:off x="3203575" y="2863850"/>
            <a:ext cx="1042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foaf:name</a:t>
            </a:r>
          </a:p>
        </p:txBody>
      </p:sp>
      <p:sp>
        <p:nvSpPr>
          <p:cNvPr id="42024" name="TextBox 60"/>
          <p:cNvSpPr txBox="1">
            <a:spLocks noChangeArrowheads="1"/>
          </p:cNvSpPr>
          <p:nvPr/>
        </p:nvSpPr>
        <p:spPr bwMode="auto">
          <a:xfrm>
            <a:off x="1258888" y="2359025"/>
            <a:ext cx="1111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dct:creator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6"/>
          <p:cNvSpPr>
            <a:spLocks noGrp="1"/>
          </p:cNvSpPr>
          <p:nvPr>
            <p:ph type="title"/>
          </p:nvPr>
        </p:nvSpPr>
        <p:spPr>
          <a:xfrm>
            <a:off x="107950" y="274638"/>
            <a:ext cx="8578850" cy="1143000"/>
          </a:xfrm>
        </p:spPr>
        <p:txBody>
          <a:bodyPr/>
          <a:lstStyle/>
          <a:p>
            <a:r>
              <a:rPr lang="en-US" sz="3200">
                <a:latin typeface="Calibri" charset="0"/>
              </a:rPr>
              <a:t>…and merges (“links”) the graphs into one.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13957-532F-A448-AD43-308CA547605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59113" y="4292600"/>
            <a:ext cx="1225550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851275" y="5516563"/>
            <a:ext cx="1225550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04025" y="4941888"/>
            <a:ext cx="1223963" cy="6969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804025" y="5805488"/>
            <a:ext cx="1223963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211638" y="3357563"/>
            <a:ext cx="2952750" cy="1150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2"/>
          </p:cNvCxnSpPr>
          <p:nvPr/>
        </p:nvCxnSpPr>
        <p:spPr>
          <a:xfrm>
            <a:off x="4211638" y="4797425"/>
            <a:ext cx="2592387" cy="493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51275" y="5013325"/>
            <a:ext cx="288925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30" idx="2"/>
          </p:cNvCxnSpPr>
          <p:nvPr/>
        </p:nvCxnSpPr>
        <p:spPr>
          <a:xfrm>
            <a:off x="5076825" y="5865813"/>
            <a:ext cx="1727200" cy="288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21" name="TextBox 34"/>
          <p:cNvSpPr txBox="1">
            <a:spLocks noChangeArrowheads="1"/>
          </p:cNvSpPr>
          <p:nvPr/>
        </p:nvSpPr>
        <p:spPr bwMode="auto">
          <a:xfrm>
            <a:off x="3132138" y="4508500"/>
            <a:ext cx="1185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agris:CN…389</a:t>
            </a:r>
          </a:p>
        </p:txBody>
      </p:sp>
      <p:sp>
        <p:nvSpPr>
          <p:cNvPr id="43022" name="TextBox 35"/>
          <p:cNvSpPr txBox="1">
            <a:spLocks noChangeArrowheads="1"/>
          </p:cNvSpPr>
          <p:nvPr/>
        </p:nvSpPr>
        <p:spPr bwMode="auto">
          <a:xfrm>
            <a:off x="5076825" y="4652963"/>
            <a:ext cx="1079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dct:title</a:t>
            </a:r>
          </a:p>
          <a:p>
            <a:endParaRPr lang="en-US"/>
          </a:p>
        </p:txBody>
      </p:sp>
      <p:sp>
        <p:nvSpPr>
          <p:cNvPr id="43023" name="TextBox 36"/>
          <p:cNvSpPr txBox="1">
            <a:spLocks noChangeArrowheads="1"/>
          </p:cNvSpPr>
          <p:nvPr/>
        </p:nvSpPr>
        <p:spPr bwMode="auto">
          <a:xfrm>
            <a:off x="6875463" y="5084763"/>
            <a:ext cx="1052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zh-TW" altLang="en-US">
                <a:ea typeface="新細明體" charset="0"/>
                <a:cs typeface="新細明體" charset="0"/>
              </a:rPr>
              <a:t>典型草</a:t>
            </a:r>
            <a:r>
              <a:rPr lang="en-US" altLang="zh-TW">
                <a:ea typeface="新細明體" charset="0"/>
                <a:cs typeface="新細明體" charset="0"/>
              </a:rPr>
              <a:t>…</a:t>
            </a:r>
            <a:endParaRPr lang="en-US"/>
          </a:p>
        </p:txBody>
      </p:sp>
      <p:sp>
        <p:nvSpPr>
          <p:cNvPr id="43024" name="TextBox 37"/>
          <p:cNvSpPr txBox="1">
            <a:spLocks noChangeArrowheads="1"/>
          </p:cNvSpPr>
          <p:nvPr/>
        </p:nvSpPr>
        <p:spPr bwMode="auto">
          <a:xfrm>
            <a:off x="7092950" y="5949950"/>
            <a:ext cx="773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Lu Hui</a:t>
            </a:r>
          </a:p>
        </p:txBody>
      </p:sp>
      <p:sp>
        <p:nvSpPr>
          <p:cNvPr id="43025" name="TextBox 38"/>
          <p:cNvSpPr txBox="1">
            <a:spLocks noChangeArrowheads="1"/>
          </p:cNvSpPr>
          <p:nvPr/>
        </p:nvSpPr>
        <p:spPr bwMode="auto">
          <a:xfrm>
            <a:off x="3924300" y="5589588"/>
            <a:ext cx="1123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agris-author:</a:t>
            </a:r>
          </a:p>
          <a:p>
            <a:r>
              <a:rPr lang="en-US" sz="1400">
                <a:solidFill>
                  <a:srgbClr val="0000FF"/>
                </a:solidFill>
              </a:rPr>
              <a:t>luhui</a:t>
            </a:r>
          </a:p>
        </p:txBody>
      </p:sp>
      <p:sp>
        <p:nvSpPr>
          <p:cNvPr id="43026" name="TextBox 39"/>
          <p:cNvSpPr txBox="1">
            <a:spLocks noChangeArrowheads="1"/>
          </p:cNvSpPr>
          <p:nvPr/>
        </p:nvSpPr>
        <p:spPr bwMode="auto">
          <a:xfrm>
            <a:off x="5076825" y="4149725"/>
            <a:ext cx="1104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dct:subject</a:t>
            </a:r>
          </a:p>
        </p:txBody>
      </p:sp>
      <p:sp>
        <p:nvSpPr>
          <p:cNvPr id="43027" name="TextBox 41"/>
          <p:cNvSpPr txBox="1">
            <a:spLocks noChangeArrowheads="1"/>
          </p:cNvSpPr>
          <p:nvPr/>
        </p:nvSpPr>
        <p:spPr bwMode="auto">
          <a:xfrm>
            <a:off x="5435600" y="5589588"/>
            <a:ext cx="1044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foaf:name</a:t>
            </a:r>
          </a:p>
        </p:txBody>
      </p:sp>
      <p:sp>
        <p:nvSpPr>
          <p:cNvPr id="43028" name="TextBox 42"/>
          <p:cNvSpPr txBox="1">
            <a:spLocks noChangeArrowheads="1"/>
          </p:cNvSpPr>
          <p:nvPr/>
        </p:nvSpPr>
        <p:spPr bwMode="auto">
          <a:xfrm>
            <a:off x="3492500" y="5084763"/>
            <a:ext cx="11096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dct:creator</a:t>
            </a:r>
          </a:p>
        </p:txBody>
      </p:sp>
      <p:sp>
        <p:nvSpPr>
          <p:cNvPr id="44" name="Oval 43"/>
          <p:cNvSpPr/>
          <p:nvPr/>
        </p:nvSpPr>
        <p:spPr>
          <a:xfrm>
            <a:off x="827088" y="1566863"/>
            <a:ext cx="1223962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619250" y="2792413"/>
            <a:ext cx="1223963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804025" y="2708275"/>
            <a:ext cx="1223963" cy="709613"/>
          </a:xfrm>
          <a:prstGeom prst="ellips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72000" y="1423988"/>
            <a:ext cx="1223963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572000" y="3079750"/>
            <a:ext cx="1223963" cy="698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9" name="Straight Arrow Connector 48"/>
          <p:cNvCxnSpPr>
            <a:stCxn id="44" idx="6"/>
            <a:endCxn id="47" idx="2"/>
          </p:cNvCxnSpPr>
          <p:nvPr/>
        </p:nvCxnSpPr>
        <p:spPr>
          <a:xfrm flipV="1">
            <a:off x="2051050" y="1773238"/>
            <a:ext cx="2520950" cy="142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6" idx="2"/>
          </p:cNvCxnSpPr>
          <p:nvPr/>
        </p:nvCxnSpPr>
        <p:spPr>
          <a:xfrm>
            <a:off x="1979613" y="2133600"/>
            <a:ext cx="4824412" cy="930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619250" y="2287588"/>
            <a:ext cx="288925" cy="576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6"/>
            <a:endCxn id="48" idx="2"/>
          </p:cNvCxnSpPr>
          <p:nvPr/>
        </p:nvCxnSpPr>
        <p:spPr>
          <a:xfrm>
            <a:off x="2843213" y="3141663"/>
            <a:ext cx="1728787" cy="28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38" name="TextBox 52"/>
          <p:cNvSpPr txBox="1">
            <a:spLocks noChangeArrowheads="1"/>
          </p:cNvSpPr>
          <p:nvPr/>
        </p:nvSpPr>
        <p:spPr bwMode="auto">
          <a:xfrm>
            <a:off x="900113" y="1784350"/>
            <a:ext cx="11842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agris:CH…179</a:t>
            </a:r>
          </a:p>
        </p:txBody>
      </p:sp>
      <p:sp>
        <p:nvSpPr>
          <p:cNvPr id="43039" name="TextBox 53"/>
          <p:cNvSpPr txBox="1">
            <a:spLocks noChangeArrowheads="1"/>
          </p:cNvSpPr>
          <p:nvPr/>
        </p:nvSpPr>
        <p:spPr bwMode="auto">
          <a:xfrm>
            <a:off x="2484438" y="1495425"/>
            <a:ext cx="915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dct:title</a:t>
            </a:r>
          </a:p>
          <a:p>
            <a:endParaRPr lang="en-US"/>
          </a:p>
        </p:txBody>
      </p:sp>
      <p:sp>
        <p:nvSpPr>
          <p:cNvPr id="43040" name="TextBox 54"/>
          <p:cNvSpPr txBox="1">
            <a:spLocks noChangeArrowheads="1"/>
          </p:cNvSpPr>
          <p:nvPr/>
        </p:nvSpPr>
        <p:spPr bwMode="auto">
          <a:xfrm>
            <a:off x="4716463" y="1566863"/>
            <a:ext cx="1066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200"/>
              <a:t>Heuschrecken</a:t>
            </a:r>
          </a:p>
        </p:txBody>
      </p:sp>
      <p:sp>
        <p:nvSpPr>
          <p:cNvPr id="43041" name="TextBox 55"/>
          <p:cNvSpPr txBox="1">
            <a:spLocks noChangeArrowheads="1"/>
          </p:cNvSpPr>
          <p:nvPr/>
        </p:nvSpPr>
        <p:spPr bwMode="auto">
          <a:xfrm>
            <a:off x="4716463" y="3224213"/>
            <a:ext cx="1128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Peter, B.</a:t>
            </a:r>
          </a:p>
        </p:txBody>
      </p:sp>
      <p:sp>
        <p:nvSpPr>
          <p:cNvPr id="43042" name="TextBox 56"/>
          <p:cNvSpPr txBox="1">
            <a:spLocks noChangeArrowheads="1"/>
          </p:cNvSpPr>
          <p:nvPr/>
        </p:nvSpPr>
        <p:spPr bwMode="auto">
          <a:xfrm>
            <a:off x="1692275" y="2863850"/>
            <a:ext cx="1123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FF"/>
                </a:solidFill>
              </a:rPr>
              <a:t>agris-author:</a:t>
            </a:r>
          </a:p>
          <a:p>
            <a:r>
              <a:rPr lang="en-US" sz="1400">
                <a:solidFill>
                  <a:srgbClr val="0000FF"/>
                </a:solidFill>
              </a:rPr>
              <a:t>peterb</a:t>
            </a:r>
          </a:p>
        </p:txBody>
      </p:sp>
      <p:sp>
        <p:nvSpPr>
          <p:cNvPr id="43043" name="TextBox 57"/>
          <p:cNvSpPr txBox="1">
            <a:spLocks noChangeArrowheads="1"/>
          </p:cNvSpPr>
          <p:nvPr/>
        </p:nvSpPr>
        <p:spPr bwMode="auto">
          <a:xfrm>
            <a:off x="3132138" y="2000250"/>
            <a:ext cx="1104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dct:subject</a:t>
            </a:r>
          </a:p>
        </p:txBody>
      </p:sp>
      <p:sp>
        <p:nvSpPr>
          <p:cNvPr id="43044" name="TextBox 58"/>
          <p:cNvSpPr txBox="1">
            <a:spLocks noChangeArrowheads="1"/>
          </p:cNvSpPr>
          <p:nvPr/>
        </p:nvSpPr>
        <p:spPr bwMode="auto">
          <a:xfrm>
            <a:off x="6732588" y="2852738"/>
            <a:ext cx="1341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b="1">
                <a:solidFill>
                  <a:srgbClr val="FF0000"/>
                </a:solidFill>
              </a:rPr>
              <a:t>agrovoc:c_4416</a:t>
            </a:r>
          </a:p>
        </p:txBody>
      </p:sp>
      <p:sp>
        <p:nvSpPr>
          <p:cNvPr id="43045" name="TextBox 59"/>
          <p:cNvSpPr txBox="1">
            <a:spLocks noChangeArrowheads="1"/>
          </p:cNvSpPr>
          <p:nvPr/>
        </p:nvSpPr>
        <p:spPr bwMode="auto">
          <a:xfrm>
            <a:off x="3203575" y="2863850"/>
            <a:ext cx="1042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foaf:name</a:t>
            </a:r>
          </a:p>
        </p:txBody>
      </p:sp>
      <p:sp>
        <p:nvSpPr>
          <p:cNvPr id="43046" name="TextBox 60"/>
          <p:cNvSpPr txBox="1">
            <a:spLocks noChangeArrowheads="1"/>
          </p:cNvSpPr>
          <p:nvPr/>
        </p:nvSpPr>
        <p:spPr bwMode="auto">
          <a:xfrm>
            <a:off x="1258888" y="2359025"/>
            <a:ext cx="1111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dct:creator</a:t>
            </a:r>
          </a:p>
        </p:txBody>
      </p:sp>
      <p:sp>
        <p:nvSpPr>
          <p:cNvPr id="43047" name="TextBox 7"/>
          <p:cNvSpPr txBox="1">
            <a:spLocks noChangeArrowheads="1"/>
          </p:cNvSpPr>
          <p:nvPr/>
        </p:nvSpPr>
        <p:spPr bwMode="auto">
          <a:xfrm>
            <a:off x="468313" y="4149725"/>
            <a:ext cx="254952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Resources in different</a:t>
            </a:r>
          </a:p>
          <a:p>
            <a:r>
              <a:rPr lang="en-US">
                <a:solidFill>
                  <a:srgbClr val="FF0000"/>
                </a:solidFill>
              </a:rPr>
              <a:t>languages, linked by </a:t>
            </a:r>
          </a:p>
          <a:p>
            <a:r>
              <a:rPr lang="en-US">
                <a:solidFill>
                  <a:srgbClr val="FF0000"/>
                </a:solidFill>
              </a:rPr>
              <a:t>reference to a common</a:t>
            </a:r>
          </a:p>
          <a:p>
            <a:r>
              <a:rPr lang="en-US">
                <a:solidFill>
                  <a:srgbClr val="FF0000"/>
                </a:solidFill>
              </a:rPr>
              <a:t>KOS Concept.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An “infinitely expandable</a:t>
            </a:r>
          </a:p>
          <a:p>
            <a:r>
              <a:rPr lang="en-US">
                <a:solidFill>
                  <a:srgbClr val="FF0000"/>
                </a:solidFill>
              </a:rPr>
              <a:t>description”…!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ea typeface="+mj-ea"/>
                <a:cs typeface="+mj-cs"/>
              </a:rPr>
              <a:t>Casting a wider 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47C2F-9804-AB46-939C-7ED66178A9CA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50" cy="1143000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http://www.bbc.co.uk/nature/life/Orthoptera</a:t>
            </a:r>
          </a:p>
        </p:txBody>
      </p:sp>
      <p:pic>
        <p:nvPicPr>
          <p:cNvPr id="45058" name="Content Placeholder 6" descr="Screen shot 2011-09-15 at 6.25.57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" t="-9" r="113" b="2611"/>
          <a:stretch>
            <a:fillRect/>
          </a:stretch>
        </p:blipFill>
        <p:spPr>
          <a:xfrm>
            <a:off x="457200" y="1436688"/>
            <a:ext cx="8229600" cy="468947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4EF37-9142-124E-BF03-54574ED5B803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charset="0"/>
              </a:rPr>
              <a:t>http://www.bbc.co.uk/nature/life/Orthoptera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.rdf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BDD5C-2269-2647-B992-F9D7BF389F09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46085" name="Content Placeholder 8" descr="Screen shot 2011-09-15 at 6.34.48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" t="-613" r="14992" b="613"/>
          <a:stretch>
            <a:fillRect/>
          </a:stretch>
        </p:blipFill>
        <p:spPr>
          <a:xfrm>
            <a:off x="468313" y="1341438"/>
            <a:ext cx="8229600" cy="4525962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charset="0"/>
              </a:rPr>
              <a:t>http://www.bbc.co.uk/nature/life/Orthoptera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.ttl</a:t>
            </a: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&lt;http://www.bbc.co.uk/nature/life/Orthoptera#order&gt;</a:t>
            </a:r>
            <a:endParaRPr lang="en-AU" sz="1000" dirty="0">
              <a:solidFill>
                <a:srgbClr val="535353"/>
              </a:solidFill>
              <a:latin typeface="SourceCodePro"/>
            </a:endParaRP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rdf: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type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949494"/>
                </a:solidFill>
                <a:latin typeface="SourceCodePro"/>
              </a:rPr>
              <a:t>Order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dc: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description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"Grasshoppers and crickets are part of an insect order called the 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Orthoptera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, which also includes wetas and katydids. … 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class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&lt;http://www.bbc.co.uk/nature/life/Insect#class&gt;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collection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&lt;http://www.bbc.co.uk/nature/collections/p0057tcr#collection&gt;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distributionMap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&lt;http://static.bbci.co.uk/naturelibrary/3.1.39/images/ic/maps/366x217/order/Orthoptera.gif&gt;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kingdom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&lt;http://www.bbc.co.uk/nature/life/Animal#kingdom&gt;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&lt;http://www.bbc.co.uk/nature/order/Orthoptera#name&gt;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phylum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&lt;http://www.bbc.co.uk/nature/life/Arthropod#phylum&gt;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rdfs: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label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"Grasshoppers and crickets"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owl: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sameAs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&lt;http://dbpedia.org/resource/Orthoptera&gt;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foaf: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depiction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&lt;http://ichef.bbci.co.uk/naturelibrary/images/ic/640x360/o/or/orthoptera/orthoptera_1.jpg&gt;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535353"/>
                </a:solidFill>
                <a:latin typeface="SourceCodePro"/>
              </a:rPr>
              <a:t>.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&lt;http://www.bbc.co.uk/nature/order/Orthoptera#name&gt;</a:t>
            </a:r>
            <a:endParaRPr lang="en-AU" sz="1000" dirty="0">
              <a:solidFill>
                <a:srgbClr val="535353"/>
              </a:solidFill>
              <a:latin typeface="SourceCodePro"/>
            </a:endParaRP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rdf: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type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949494"/>
                </a:solidFill>
                <a:latin typeface="SourceCodePro"/>
              </a:rPr>
              <a:t>TaxonName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className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Insecta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	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commonName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"Grasshoppers and crickets"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kingdomName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animalia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	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orderName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Orthoptera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phylumName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"Arthropoda"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scientificName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Orthoptera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rdfs: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label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Orthoptera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.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&lt;http://news.bbc.co.uk/earth/hi/earth_news/newsid_8172000/8172168.stm&gt;</a:t>
            </a:r>
            <a:endParaRPr lang="en-AU" sz="1000" dirty="0">
              <a:solidFill>
                <a:srgbClr val="535353"/>
              </a:solidFill>
              <a:latin typeface="SourceCodePro"/>
            </a:endParaRP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rdf: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type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foaf:</a:t>
            </a:r>
            <a:r>
              <a:rPr lang="en-AU" sz="1000" dirty="0" err="1">
                <a:solidFill>
                  <a:srgbClr val="949494"/>
                </a:solidFill>
                <a:latin typeface="SourceCodePro"/>
              </a:rPr>
              <a:t>Document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dc: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description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"Armoured crickets have a bizarre and striking way to avoid being eaten."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dc: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title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"Insect defence all blood and guts"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foaf: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primaryTopic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&lt;http://www.bbc.co.uk/nature/order/Orthoptera#order&gt;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.</a:t>
            </a:r>
          </a:p>
          <a:p>
            <a:pPr marL="0" indent="0">
              <a:buNone/>
            </a:pPr>
            <a:endParaRPr lang="en-AU" sz="1000" dirty="0">
              <a:solidFill>
                <a:srgbClr val="535353"/>
              </a:solidFill>
              <a:latin typeface="SourceCodePro"/>
            </a:endParaRPr>
          </a:p>
          <a:p>
            <a:pPr marL="0" indent="0">
              <a:buNone/>
            </a:pPr>
            <a:endParaRPr lang="en-AU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2011-09-19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UDC-2011, The Hague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6851D-B76B-E244-BBBE-7A792E88784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95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 charset="0"/>
              </a:rPr>
              <a:t>The BBC Grasshopper page links to a news article…</a:t>
            </a:r>
            <a:endParaRPr lang="en-US" sz="2800" b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A23F1-F777-9B4B-8A80-9B155CEAC92B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47109" name="Content Placeholder 8" descr="Screen shot 2011-09-15 at 6.34.48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" t="-613" r="14992" b="613"/>
          <a:stretch>
            <a:fillRect/>
          </a:stretch>
        </p:blipFill>
        <p:spPr>
          <a:xfrm>
            <a:off x="468313" y="1341438"/>
            <a:ext cx="8229600" cy="4525962"/>
          </a:xfrm>
        </p:spPr>
      </p:pic>
      <p:sp>
        <p:nvSpPr>
          <p:cNvPr id="3" name="Rectangle 2"/>
          <p:cNvSpPr/>
          <p:nvPr/>
        </p:nvSpPr>
        <p:spPr>
          <a:xfrm>
            <a:off x="2268538" y="4365625"/>
            <a:ext cx="5399087" cy="3587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charset="0"/>
              </a:rPr>
              <a:t>The BBC Grasshopper page links to a news article…</a:t>
            </a: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&lt;http://www.bbc.co.uk/nature/life/Orthoptera#order&gt;</a:t>
            </a:r>
            <a:endParaRPr lang="en-AU" sz="1000" dirty="0">
              <a:solidFill>
                <a:srgbClr val="535353"/>
              </a:solidFill>
              <a:latin typeface="SourceCodePro"/>
            </a:endParaRP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rdf: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type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949494"/>
                </a:solidFill>
                <a:latin typeface="SourceCodePro"/>
              </a:rPr>
              <a:t>Order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dc: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description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"Grasshoppers and crickets are part of an insect order called the 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Orthoptera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, which also includes wetas and katydids. … 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class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&lt;http://www.bbc.co.uk/nature/life/Insect#class&gt;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collection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&lt;http://www.bbc.co.uk/nature/collections/p0057tcr#collection&gt;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distributionMap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&lt;http://static.bbci.co.uk/naturelibrary/3.1.39/images/ic/maps/366x217/order/Orthoptera.gif&gt;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kingdom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&lt;http://www.bbc.co.uk/nature/life/Animal#kingdom&gt;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&lt;http://www.bbc.co.uk/nature/order/Orthoptera#name&gt;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phylum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&lt;http://www.bbc.co.uk/nature/life/Arthropod#phylum&gt;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rdfs: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label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"Grasshoppers and crickets"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owl: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sameAs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&lt;http://dbpedia.org/resource/Orthoptera&gt;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foaf: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depiction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&lt;http://ichef.bbci.co.uk/naturelibrary/images/ic/640x360/o/or/orthoptera/orthoptera_1.jpg&gt;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535353"/>
                </a:solidFill>
                <a:latin typeface="SourceCodePro"/>
              </a:rPr>
              <a:t>.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&lt;http://www.bbc.co.uk/nature/order/Orthoptera#name&gt;</a:t>
            </a:r>
            <a:endParaRPr lang="en-AU" sz="1000" dirty="0">
              <a:solidFill>
                <a:srgbClr val="535353"/>
              </a:solidFill>
              <a:latin typeface="SourceCodePro"/>
            </a:endParaRP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rdf: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type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949494"/>
                </a:solidFill>
                <a:latin typeface="SourceCodePro"/>
              </a:rPr>
              <a:t>TaxonName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className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Insecta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	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commonName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"Grasshoppers and crickets"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kingdomName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animalia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	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orderName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Orthoptera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phylumName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"Arthropoda"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scientificName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Orthoptera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rdfs: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label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Orthoptera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.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&lt;http://news.bbc.co.uk/earth/hi/earth_news/newsid_8172000/8172168.stm&gt;</a:t>
            </a:r>
            <a:endParaRPr lang="en-AU" sz="1000" dirty="0">
              <a:solidFill>
                <a:srgbClr val="535353"/>
              </a:solidFill>
              <a:latin typeface="SourceCodePro"/>
            </a:endParaRP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rdf: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type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foaf:</a:t>
            </a:r>
            <a:r>
              <a:rPr lang="en-AU" sz="1000" dirty="0" err="1">
                <a:solidFill>
                  <a:srgbClr val="949494"/>
                </a:solidFill>
                <a:latin typeface="SourceCodePro"/>
              </a:rPr>
              <a:t>Document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dc: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description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"Armoured crickets have a bizarre and striking way to avoid being eaten."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dc: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title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"Insect defence all blood and guts"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foaf: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primaryTopic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&lt;http://www.bbc.co.uk/nature/order/Orthoptera#order&gt;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.</a:t>
            </a:r>
          </a:p>
          <a:p>
            <a:pPr marL="0" indent="0">
              <a:buNone/>
            </a:pPr>
            <a:endParaRPr lang="en-AU" sz="1000" dirty="0">
              <a:solidFill>
                <a:srgbClr val="535353"/>
              </a:solidFill>
              <a:latin typeface="SourceCodePro"/>
            </a:endParaRPr>
          </a:p>
          <a:p>
            <a:pPr marL="0" indent="0">
              <a:buNone/>
            </a:pPr>
            <a:endParaRPr lang="en-AU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2011-09-19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UDC-2011, The Hague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6851D-B76B-E244-BBBE-7A792E88784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3528" y="5301208"/>
            <a:ext cx="5399087" cy="3587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9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r>
              <a:rPr lang="en-US" sz="1800">
                <a:latin typeface="Calibri" charset="0"/>
              </a:rPr>
              <a:t>http://news.bbc.co.uk/earth/hi/earth_news/newsid_8172000/8172168.stm</a:t>
            </a:r>
          </a:p>
        </p:txBody>
      </p:sp>
      <p:pic>
        <p:nvPicPr>
          <p:cNvPr id="48130" name="Content Placeholder 6" descr="Screen shot 2011-09-15 at 6.06.34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" t="-3331" r="224" b="11440"/>
          <a:stretch>
            <a:fillRect/>
          </a:stretch>
        </p:blipFill>
        <p:spPr>
          <a:xfrm>
            <a:off x="457200" y="1130300"/>
            <a:ext cx="8229600" cy="499586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CA8C1-25D1-CF4F-BF07-CA3375EB16F0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 charset="0"/>
              </a:rPr>
              <a:t>…and to a </a:t>
            </a:r>
            <a:r>
              <a:rPr lang="en-US" sz="2800" dirty="0" err="1">
                <a:latin typeface="Calibri" charset="0"/>
              </a:rPr>
              <a:t>DBPedia</a:t>
            </a:r>
            <a:r>
              <a:rPr lang="en-US" sz="2800" dirty="0">
                <a:latin typeface="Calibri" charset="0"/>
              </a:rPr>
              <a:t> category…</a:t>
            </a:r>
            <a:endParaRPr lang="en-US" sz="2800" b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BD9CB-C0AD-5044-8003-AF04440FEDF3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49157" name="Content Placeholder 8" descr="Screen shot 2011-09-15 at 6.34.48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" t="-613" r="14992" b="613"/>
          <a:stretch>
            <a:fillRect/>
          </a:stretch>
        </p:blipFill>
        <p:spPr>
          <a:xfrm>
            <a:off x="468313" y="1341438"/>
            <a:ext cx="8229600" cy="4525962"/>
          </a:xfrm>
        </p:spPr>
      </p:pic>
      <p:sp>
        <p:nvSpPr>
          <p:cNvPr id="8" name="Rectangle 7"/>
          <p:cNvSpPr/>
          <p:nvPr/>
        </p:nvSpPr>
        <p:spPr>
          <a:xfrm>
            <a:off x="611188" y="3357563"/>
            <a:ext cx="5400675" cy="3587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Example: “linking” two resources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B54BD-D6B6-8846-B8BF-5BFBBFD77AE8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charset="0"/>
              </a:rPr>
              <a:t>…and to a </a:t>
            </a:r>
            <a:r>
              <a:rPr lang="en-US" sz="2400" dirty="0" err="1">
                <a:latin typeface="Calibri" charset="0"/>
              </a:rPr>
              <a:t>DBPedia</a:t>
            </a:r>
            <a:r>
              <a:rPr lang="en-US" sz="2400" dirty="0">
                <a:latin typeface="Calibri" charset="0"/>
              </a:rPr>
              <a:t> category…</a:t>
            </a: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&lt;http://www.bbc.co.uk/nature/life/Orthoptera#order&gt;</a:t>
            </a:r>
            <a:endParaRPr lang="en-AU" sz="1000" dirty="0">
              <a:solidFill>
                <a:srgbClr val="535353"/>
              </a:solidFill>
              <a:latin typeface="SourceCodePro"/>
            </a:endParaRP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rdf: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type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949494"/>
                </a:solidFill>
                <a:latin typeface="SourceCodePro"/>
              </a:rPr>
              <a:t>Order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dc: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description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"Grasshoppers and crickets are part of an insect order called the 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Orthoptera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, which also includes wetas and katydids. … 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class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&lt;http://www.bbc.co.uk/nature/life/Insect#class&gt;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collection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&lt;http://www.bbc.co.uk/nature/collections/p0057tcr#collection&gt;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distributionMap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&lt;http://static.bbci.co.uk/naturelibrary/3.1.39/images/ic/maps/366x217/order/Orthoptera.gif&gt;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kingdom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&lt;http://www.bbc.co.uk/nature/life/Animal#kingdom&gt;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&lt;http://www.bbc.co.uk/nature/order/Orthoptera#name&gt;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phylum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&lt;http://www.bbc.co.uk/nature/life/Arthropod#phylum&gt;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rdfs: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label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"Grasshoppers and crickets"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owl: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sameAs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&lt;http://dbpedia.org/resource/Orthoptera&gt;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foaf: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depiction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&lt;http://ichef.bbci.co.uk/naturelibrary/images/ic/640x360/o/or/orthoptera/orthoptera_1.jpg&gt;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535353"/>
                </a:solidFill>
                <a:latin typeface="SourceCodePro"/>
              </a:rPr>
              <a:t>.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&lt;http://www.bbc.co.uk/nature/order/Orthoptera#name&gt;</a:t>
            </a:r>
            <a:endParaRPr lang="en-AU" sz="1000" dirty="0">
              <a:solidFill>
                <a:srgbClr val="535353"/>
              </a:solidFill>
              <a:latin typeface="SourceCodePro"/>
            </a:endParaRP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rdf: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type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949494"/>
                </a:solidFill>
                <a:latin typeface="SourceCodePro"/>
              </a:rPr>
              <a:t>TaxonName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className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Insecta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	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commonName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"Grasshoppers and crickets"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kingdomName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animalia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	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orderName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Orthoptera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phylumName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"Arthropoda"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wo: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scientificName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Orthoptera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rdfs: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label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 err="1">
                <a:solidFill>
                  <a:srgbClr val="E88501"/>
                </a:solidFill>
                <a:latin typeface="SourceCodePro"/>
              </a:rPr>
              <a:t>Orthoptera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.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&lt;http://news.bbc.co.uk/earth/hi/earth_news/newsid_8172000/8172168.stm&gt;</a:t>
            </a:r>
            <a:endParaRPr lang="en-AU" sz="1000" dirty="0">
              <a:solidFill>
                <a:srgbClr val="535353"/>
              </a:solidFill>
              <a:latin typeface="SourceCodePro"/>
            </a:endParaRP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rdf: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type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foaf:</a:t>
            </a:r>
            <a:r>
              <a:rPr lang="en-AU" sz="1000" dirty="0" err="1">
                <a:solidFill>
                  <a:srgbClr val="949494"/>
                </a:solidFill>
                <a:latin typeface="SourceCodePro"/>
              </a:rPr>
              <a:t>Document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dc:</a:t>
            </a:r>
            <a:r>
              <a:rPr lang="en-AU" sz="1000" dirty="0">
                <a:solidFill>
                  <a:srgbClr val="446FBD"/>
                </a:solidFill>
                <a:latin typeface="SourceCodePro"/>
              </a:rPr>
              <a:t>description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"Armoured crickets have a bizarre and striking way to avoid being eaten."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dc: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title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"Insect defence all blood and guts"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  </a:t>
            </a:r>
            <a:r>
              <a:rPr lang="en-AU" sz="1000" dirty="0" err="1">
                <a:solidFill>
                  <a:srgbClr val="535353"/>
                </a:solidFill>
                <a:latin typeface="SourceCodePro"/>
              </a:rPr>
              <a:t>foaf:</a:t>
            </a:r>
            <a:r>
              <a:rPr lang="en-AU" sz="1000" dirty="0" err="1">
                <a:solidFill>
                  <a:srgbClr val="446FBD"/>
                </a:solidFill>
                <a:latin typeface="SourceCodePro"/>
              </a:rPr>
              <a:t>primaryTopic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</a:t>
            </a:r>
            <a:r>
              <a:rPr lang="en-AU" sz="1000" dirty="0">
                <a:solidFill>
                  <a:srgbClr val="E88501"/>
                </a:solidFill>
                <a:latin typeface="SourceCodePro"/>
              </a:rPr>
              <a:t>&lt;http://www.bbc.co.uk/nature/order/Orthoptera#order&gt;</a:t>
            </a:r>
            <a:r>
              <a:rPr lang="en-AU" sz="1000" dirty="0">
                <a:solidFill>
                  <a:srgbClr val="535353"/>
                </a:solidFill>
                <a:latin typeface="SourceCodePro"/>
              </a:rPr>
              <a:t> ;</a:t>
            </a:r>
          </a:p>
          <a:p>
            <a:pPr marL="0" indent="0">
              <a:buNone/>
            </a:pPr>
            <a:r>
              <a:rPr lang="en-AU" sz="1000" dirty="0">
                <a:solidFill>
                  <a:srgbClr val="535353"/>
                </a:solidFill>
                <a:latin typeface="SourceCodePro"/>
              </a:rPr>
              <a:t>.</a:t>
            </a:r>
          </a:p>
          <a:p>
            <a:pPr marL="0" indent="0">
              <a:buNone/>
            </a:pPr>
            <a:endParaRPr lang="en-AU" sz="1000" dirty="0">
              <a:solidFill>
                <a:srgbClr val="535353"/>
              </a:solidFill>
              <a:latin typeface="SourceCodePro"/>
            </a:endParaRPr>
          </a:p>
          <a:p>
            <a:pPr marL="0" indent="0">
              <a:buNone/>
            </a:pPr>
            <a:endParaRPr lang="en-AU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2011-09-19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UDC-2011, The Hague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6851D-B76B-E244-BBBE-7A792E88784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520" y="3356992"/>
            <a:ext cx="5400675" cy="3587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63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Calibri" charset="0"/>
              </a:rPr>
              <a:t>http://dbpedia.org/page/Orthoptera</a:t>
            </a:r>
          </a:p>
        </p:txBody>
      </p:sp>
      <p:pic>
        <p:nvPicPr>
          <p:cNvPr id="50178" name="Content Placeholder 6" descr="Screen shot 2011-09-15 at 6.02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636"/>
          <a:stretch>
            <a:fillRect/>
          </a:stretch>
        </p:blipFill>
        <p:spPr>
          <a:xfrm>
            <a:off x="457200" y="1325563"/>
            <a:ext cx="8229600" cy="505301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4A624-2081-1B49-B8C4-C35605E0242D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…using information extracted from Wikipedia.</a:t>
            </a:r>
          </a:p>
        </p:txBody>
      </p:sp>
      <p:pic>
        <p:nvPicPr>
          <p:cNvPr id="51202" name="Content Placeholder 6" descr="Screen shot 2011-09-15 at 6.04.28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r="1260"/>
          <a:stretch>
            <a:fillRect/>
          </a:stretch>
        </p:blipFill>
        <p:spPr/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61316A-D750-7E40-B1A3-49AD79761E13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Content Placeholder 6" descr="Screen shot 2011-09-15 at 6.19.35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" b="1192"/>
          <a:stretch>
            <a:fillRect/>
          </a:stretch>
        </p:blipFill>
        <p:spPr/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69F3C-44AB-ED48-8A04-6BFACA89B08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22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What else links to the DBPedia concept…?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Content Placeholder 6" descr="Screen shot 2011-09-15 at 6.20.39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2142" r="-127" b="3922"/>
          <a:stretch>
            <a:fillRect/>
          </a:stretch>
        </p:blipFill>
        <p:spPr>
          <a:xfrm>
            <a:off x="468313" y="1412875"/>
            <a:ext cx="8229600" cy="48101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351282-AE6B-DA4D-9D69-EAF567F3BDC3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3253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en-US" sz="2800">
                <a:latin typeface="Calibri" charset="0"/>
              </a:rPr>
              <a:t>…the description of an expert!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r>
              <a:rPr lang="en-US" sz="2400">
                <a:latin typeface="Calibri" charset="0"/>
              </a:rPr>
              <a:t>What else links to the DBPedia concept?</a:t>
            </a:r>
          </a:p>
        </p:txBody>
      </p:sp>
      <p:pic>
        <p:nvPicPr>
          <p:cNvPr id="54274" name="Content Placeholder 6" descr="Screen shot 2011-09-15 at 5.54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" b="642"/>
          <a:stretch>
            <a:fillRect/>
          </a:stretch>
        </p:blipFill>
        <p:spPr>
          <a:xfrm>
            <a:off x="468313" y="1052513"/>
            <a:ext cx="8229600" cy="560863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A9148-ADAF-0B47-827F-B033C6190080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11413" y="3500438"/>
            <a:ext cx="3744912" cy="2159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76375" y="1412875"/>
            <a:ext cx="5256213" cy="4318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68538" y="5229225"/>
            <a:ext cx="5256212" cy="2159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59563" y="1844675"/>
            <a:ext cx="288925" cy="3313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00338" y="1844675"/>
            <a:ext cx="142875" cy="1584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83" name="TextBox 13"/>
          <p:cNvSpPr txBox="1">
            <a:spLocks noChangeArrowheads="1"/>
          </p:cNvSpPr>
          <p:nvPr/>
        </p:nvSpPr>
        <p:spPr bwMode="auto">
          <a:xfrm>
            <a:off x="2771775" y="2276475"/>
            <a:ext cx="187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“exactly matches”</a:t>
            </a:r>
          </a:p>
        </p:txBody>
      </p:sp>
      <p:sp>
        <p:nvSpPr>
          <p:cNvPr id="54284" name="TextBox 15"/>
          <p:cNvSpPr txBox="1">
            <a:spLocks noChangeArrowheads="1"/>
          </p:cNvSpPr>
          <p:nvPr/>
        </p:nvSpPr>
        <p:spPr bwMode="auto">
          <a:xfrm>
            <a:off x="6804025" y="2636838"/>
            <a:ext cx="160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“broader than”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" charset="0"/>
              </a:rPr>
              <a:t>“Six degrees of (linked-data) separation”…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3DA2A-6E2A-7442-B7B3-C5788E409990}" type="slidenum">
              <a:rPr lang="en-US"/>
              <a:pPr>
                <a:defRPr/>
              </a:pPr>
              <a:t>36</a:t>
            </a:fld>
            <a:endParaRPr lang="en-US"/>
          </a:p>
        </p:txBody>
      </p:sp>
      <p:pic>
        <p:nvPicPr>
          <p:cNvPr id="55301" name="Content Placeholder 6" descr="Screen shot 2011-09-15 at 5.12.2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r="168"/>
          <a:stretch>
            <a:fillRect/>
          </a:stretch>
        </p:blipFill>
        <p:spPr bwMode="auto">
          <a:xfrm>
            <a:off x="342900" y="1600200"/>
            <a:ext cx="240982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Content Placeholder 6" descr="Screen shot 2011-09-15 at 6.04.28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r="1260"/>
          <a:stretch>
            <a:fillRect/>
          </a:stretch>
        </p:blipFill>
        <p:spPr bwMode="auto">
          <a:xfrm>
            <a:off x="4643438" y="4868863"/>
            <a:ext cx="2360612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Content Placeholder 6" descr="Screen shot 2011-09-15 at 6.06.34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" t="-3331" r="224" b="11440"/>
          <a:stretch>
            <a:fillRect/>
          </a:stretch>
        </p:blipFill>
        <p:spPr bwMode="auto">
          <a:xfrm>
            <a:off x="6588125" y="1628775"/>
            <a:ext cx="212883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Content Placeholder 6" descr="Screen shot 2011-09-15 at 6.20.39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2142" r="-127" b="3922"/>
          <a:stretch>
            <a:fillRect/>
          </a:stretch>
        </p:blipFill>
        <p:spPr bwMode="auto">
          <a:xfrm>
            <a:off x="3708400" y="1700213"/>
            <a:ext cx="2220913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Content Placeholder 6" descr="Screen shot 2011-09-15 at 6.02.08 P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636"/>
          <a:stretch>
            <a:fillRect/>
          </a:stretch>
        </p:blipFill>
        <p:spPr bwMode="auto">
          <a:xfrm>
            <a:off x="1835150" y="4437063"/>
            <a:ext cx="2108200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Content Placeholder 6" descr="Screen shot 2011-09-15 at 5.54.58 PM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" b="642"/>
          <a:stretch>
            <a:fillRect/>
          </a:stretch>
        </p:blipFill>
        <p:spPr bwMode="auto">
          <a:xfrm>
            <a:off x="1116013" y="3068638"/>
            <a:ext cx="18970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7" name="Content Placeholder 6" descr="Screen shot 2011-09-15 at 6.25.57 PM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" t="-9" r="113" b="2611"/>
          <a:stretch>
            <a:fillRect/>
          </a:stretch>
        </p:blipFill>
        <p:spPr bwMode="auto">
          <a:xfrm>
            <a:off x="4787900" y="3284538"/>
            <a:ext cx="227647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8" name="TextBox 15"/>
          <p:cNvSpPr txBox="1">
            <a:spLocks noChangeArrowheads="1"/>
          </p:cNvSpPr>
          <p:nvPr/>
        </p:nvSpPr>
        <p:spPr bwMode="auto">
          <a:xfrm>
            <a:off x="755650" y="2060575"/>
            <a:ext cx="1449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AGRIS record</a:t>
            </a:r>
          </a:p>
        </p:txBody>
      </p:sp>
      <p:sp>
        <p:nvSpPr>
          <p:cNvPr id="55309" name="TextBox 16"/>
          <p:cNvSpPr txBox="1">
            <a:spLocks noChangeArrowheads="1"/>
          </p:cNvSpPr>
          <p:nvPr/>
        </p:nvSpPr>
        <p:spPr bwMode="auto">
          <a:xfrm>
            <a:off x="1403350" y="3429000"/>
            <a:ext cx="1173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AGROVOC </a:t>
            </a:r>
          </a:p>
          <a:p>
            <a:r>
              <a:rPr lang="en-US" b="1">
                <a:solidFill>
                  <a:srgbClr val="FF0000"/>
                </a:solidFill>
              </a:rPr>
              <a:t>concept</a:t>
            </a:r>
          </a:p>
        </p:txBody>
      </p:sp>
      <p:sp>
        <p:nvSpPr>
          <p:cNvPr id="55310" name="TextBox 17"/>
          <p:cNvSpPr txBox="1">
            <a:spLocks noChangeArrowheads="1"/>
          </p:cNvSpPr>
          <p:nvPr/>
        </p:nvSpPr>
        <p:spPr bwMode="auto">
          <a:xfrm>
            <a:off x="2124075" y="4724400"/>
            <a:ext cx="9921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DBPedia</a:t>
            </a:r>
          </a:p>
          <a:p>
            <a:r>
              <a:rPr lang="en-US" b="1">
                <a:solidFill>
                  <a:srgbClr val="FF0000"/>
                </a:solidFill>
              </a:rPr>
              <a:t>concept</a:t>
            </a:r>
          </a:p>
        </p:txBody>
      </p:sp>
      <p:sp>
        <p:nvSpPr>
          <p:cNvPr id="55311" name="TextBox 18"/>
          <p:cNvSpPr txBox="1">
            <a:spLocks noChangeArrowheads="1"/>
          </p:cNvSpPr>
          <p:nvPr/>
        </p:nvSpPr>
        <p:spPr bwMode="auto">
          <a:xfrm>
            <a:off x="4140200" y="1989138"/>
            <a:ext cx="1347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VIVO Expert</a:t>
            </a:r>
          </a:p>
        </p:txBody>
      </p:sp>
      <p:sp>
        <p:nvSpPr>
          <p:cNvPr id="55312" name="TextBox 19"/>
          <p:cNvSpPr txBox="1">
            <a:spLocks noChangeArrowheads="1"/>
          </p:cNvSpPr>
          <p:nvPr/>
        </p:nvSpPr>
        <p:spPr bwMode="auto">
          <a:xfrm>
            <a:off x="5148263" y="3716338"/>
            <a:ext cx="158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BBC Web page</a:t>
            </a:r>
          </a:p>
        </p:txBody>
      </p:sp>
      <p:sp>
        <p:nvSpPr>
          <p:cNvPr id="55313" name="TextBox 20"/>
          <p:cNvSpPr txBox="1">
            <a:spLocks noChangeArrowheads="1"/>
          </p:cNvSpPr>
          <p:nvPr/>
        </p:nvSpPr>
        <p:spPr bwMode="auto">
          <a:xfrm>
            <a:off x="7092950" y="1844675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BBC News</a:t>
            </a:r>
          </a:p>
        </p:txBody>
      </p:sp>
      <p:sp>
        <p:nvSpPr>
          <p:cNvPr id="55314" name="TextBox 21"/>
          <p:cNvSpPr txBox="1">
            <a:spLocks noChangeArrowheads="1"/>
          </p:cNvSpPr>
          <p:nvPr/>
        </p:nvSpPr>
        <p:spPr bwMode="auto">
          <a:xfrm>
            <a:off x="5003800" y="5229225"/>
            <a:ext cx="1152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Wikipedia</a:t>
            </a:r>
          </a:p>
          <a:p>
            <a:r>
              <a:rPr lang="en-US" b="1">
                <a:solidFill>
                  <a:srgbClr val="FF0000"/>
                </a:solidFill>
              </a:rPr>
              <a:t>page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547813" y="2420938"/>
            <a:ext cx="287337" cy="1008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95513" y="4076700"/>
            <a:ext cx="288925" cy="647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87675" y="2349500"/>
            <a:ext cx="1512888" cy="2374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132138" y="4005263"/>
            <a:ext cx="1944687" cy="86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5314" idx="1"/>
          </p:cNvCxnSpPr>
          <p:nvPr/>
        </p:nvCxnSpPr>
        <p:spPr>
          <a:xfrm flipH="1" flipV="1">
            <a:off x="3059113" y="5229225"/>
            <a:ext cx="1944687" cy="323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651500" y="2205038"/>
            <a:ext cx="1657350" cy="1511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Calibri" charset="0"/>
              </a:rPr>
              <a:t>“Record”: cluster of triples, many outward-pointing URIs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F110C-483E-8642-B057-9AA1AA038B3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pic>
        <p:nvPicPr>
          <p:cNvPr id="64517" name="Content Placeholder 6" descr="Screen shot 2011-09-15 at 5.12.2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r="168"/>
          <a:stretch>
            <a:fillRect/>
          </a:stretch>
        </p:blipFill>
        <p:spPr bwMode="auto">
          <a:xfrm>
            <a:off x="3419475" y="2420938"/>
            <a:ext cx="240982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Content Placeholder 6" descr="Screen shot 2011-09-15 at 5.54.58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" b="642"/>
          <a:stretch>
            <a:fillRect/>
          </a:stretch>
        </p:blipFill>
        <p:spPr bwMode="auto">
          <a:xfrm>
            <a:off x="468313" y="2997200"/>
            <a:ext cx="18954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TextBox 15"/>
          <p:cNvSpPr txBox="1">
            <a:spLocks noChangeArrowheads="1"/>
          </p:cNvSpPr>
          <p:nvPr/>
        </p:nvSpPr>
        <p:spPr bwMode="auto">
          <a:xfrm>
            <a:off x="3851275" y="2852738"/>
            <a:ext cx="1449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AGRIS record</a:t>
            </a:r>
          </a:p>
        </p:txBody>
      </p:sp>
      <p:sp>
        <p:nvSpPr>
          <p:cNvPr id="64520" name="TextBox 16"/>
          <p:cNvSpPr txBox="1">
            <a:spLocks noChangeArrowheads="1"/>
          </p:cNvSpPr>
          <p:nvPr/>
        </p:nvSpPr>
        <p:spPr bwMode="auto">
          <a:xfrm>
            <a:off x="900113" y="342900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AGROVOC </a:t>
            </a:r>
          </a:p>
        </p:txBody>
      </p:sp>
      <p:cxnSp>
        <p:nvCxnSpPr>
          <p:cNvPr id="24" name="Straight Arrow Connector 23"/>
          <p:cNvCxnSpPr>
            <a:stCxn id="64519" idx="1"/>
          </p:cNvCxnSpPr>
          <p:nvPr/>
        </p:nvCxnSpPr>
        <p:spPr>
          <a:xfrm flipH="1">
            <a:off x="2051050" y="3036888"/>
            <a:ext cx="1800225" cy="5365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522" name="Content Placeholder 7" descr="Screen shot 2011-09-17 at 6.05.31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3" b="4793"/>
          <a:stretch>
            <a:fillRect/>
          </a:stretch>
        </p:blipFill>
        <p:spPr bwMode="auto">
          <a:xfrm>
            <a:off x="3563938" y="4652963"/>
            <a:ext cx="2360612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3" name="Content Placeholder 9" descr="Screen shot 2011-09-17 at 6.08.04 A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1" t="204" r="11145" b="-204"/>
          <a:stretch>
            <a:fillRect/>
          </a:stretch>
        </p:blipFill>
        <p:spPr bwMode="auto">
          <a:xfrm>
            <a:off x="6156325" y="3500438"/>
            <a:ext cx="2925763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4" name="Content Placeholder 11" descr="Screen shot 2011-09-17 at 6.12.06 A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" b="2391"/>
          <a:stretch>
            <a:fillRect/>
          </a:stretch>
        </p:blipFill>
        <p:spPr bwMode="auto">
          <a:xfrm>
            <a:off x="539750" y="4652963"/>
            <a:ext cx="2360613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5" name="Content Placeholder 13" descr="Screen shot 2011-09-17 at 6.14.16 AM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2092"/>
          <a:stretch>
            <a:fillRect/>
          </a:stretch>
        </p:blipFill>
        <p:spPr bwMode="auto">
          <a:xfrm>
            <a:off x="6516688" y="1412875"/>
            <a:ext cx="2097087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6" name="TextBox 33"/>
          <p:cNvSpPr txBox="1">
            <a:spLocks noChangeArrowheads="1"/>
          </p:cNvSpPr>
          <p:nvPr/>
        </p:nvSpPr>
        <p:spPr bwMode="auto">
          <a:xfrm>
            <a:off x="1187450" y="5157788"/>
            <a:ext cx="159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AGRIS Authors </a:t>
            </a:r>
          </a:p>
        </p:txBody>
      </p:sp>
      <p:sp>
        <p:nvSpPr>
          <p:cNvPr id="64527" name="TextBox 34"/>
          <p:cNvSpPr txBox="1">
            <a:spLocks noChangeArrowheads="1"/>
          </p:cNvSpPr>
          <p:nvPr/>
        </p:nvSpPr>
        <p:spPr bwMode="auto">
          <a:xfrm>
            <a:off x="4572000" y="5013325"/>
            <a:ext cx="1312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Dublin Core </a:t>
            </a:r>
          </a:p>
        </p:txBody>
      </p:sp>
      <p:sp>
        <p:nvSpPr>
          <p:cNvPr id="64528" name="TextBox 36"/>
          <p:cNvSpPr txBox="1">
            <a:spLocks noChangeArrowheads="1"/>
          </p:cNvSpPr>
          <p:nvPr/>
        </p:nvSpPr>
        <p:spPr bwMode="auto">
          <a:xfrm>
            <a:off x="8101013" y="4005263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FOAF </a:t>
            </a:r>
          </a:p>
        </p:txBody>
      </p:sp>
      <p:sp>
        <p:nvSpPr>
          <p:cNvPr id="64529" name="TextBox 38"/>
          <p:cNvSpPr txBox="1">
            <a:spLocks noChangeArrowheads="1"/>
          </p:cNvSpPr>
          <p:nvPr/>
        </p:nvSpPr>
        <p:spPr bwMode="auto">
          <a:xfrm>
            <a:off x="6948488" y="1773238"/>
            <a:ext cx="684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SKOS 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268538" y="3213100"/>
            <a:ext cx="1655762" cy="1944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27538" y="3213100"/>
            <a:ext cx="504825" cy="18716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64528" idx="1"/>
          </p:cNvCxnSpPr>
          <p:nvPr/>
        </p:nvCxnSpPr>
        <p:spPr>
          <a:xfrm>
            <a:off x="4787900" y="3213100"/>
            <a:ext cx="3313113" cy="976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859338" y="2060575"/>
            <a:ext cx="2089150" cy="86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charset="0"/>
              </a:rPr>
              <a:t>Traditional paradigm: Map between structured Records</a:t>
            </a:r>
          </a:p>
        </p:txBody>
      </p:sp>
      <p:pic>
        <p:nvPicPr>
          <p:cNvPr id="66562" name="Picture 2" descr="c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55416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3" descr="cc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828800"/>
            <a:ext cx="155416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4" descr="thesi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28800"/>
            <a:ext cx="15113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Flowchart: Magnetic Disk 5"/>
          <p:cNvSpPr>
            <a:spLocks noChangeAspect="1"/>
          </p:cNvSpPr>
          <p:nvPr/>
        </p:nvSpPr>
        <p:spPr bwMode="auto">
          <a:xfrm>
            <a:off x="609600" y="4419600"/>
            <a:ext cx="1552575" cy="2085975"/>
          </a:xfrm>
          <a:prstGeom prst="flowChartMagneticDisk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6566" name="Flowchart: Magnetic Disk 6"/>
          <p:cNvSpPr>
            <a:spLocks noChangeAspect="1"/>
          </p:cNvSpPr>
          <p:nvPr/>
        </p:nvSpPr>
        <p:spPr bwMode="auto">
          <a:xfrm>
            <a:off x="3581400" y="4419600"/>
            <a:ext cx="1552575" cy="2085975"/>
          </a:xfrm>
          <a:prstGeom prst="flowChartMagneticDisk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6567" name="Flowchart: Magnetic Disk 7"/>
          <p:cNvSpPr>
            <a:spLocks noChangeAspect="1"/>
          </p:cNvSpPr>
          <p:nvPr/>
        </p:nvSpPr>
        <p:spPr bwMode="auto">
          <a:xfrm>
            <a:off x="6705600" y="4343400"/>
            <a:ext cx="1552575" cy="2085975"/>
          </a:xfrm>
          <a:prstGeom prst="flowChartMagneticDisk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685800" y="1828800"/>
            <a:ext cx="1447800" cy="1981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3581400" y="1828800"/>
            <a:ext cx="1600200" cy="1981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6705600" y="1828800"/>
            <a:ext cx="1600200" cy="1676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6571" name="TextBox 11"/>
          <p:cNvSpPr txBox="1">
            <a:spLocks noChangeArrowheads="1"/>
          </p:cNvSpPr>
          <p:nvPr/>
        </p:nvSpPr>
        <p:spPr bwMode="auto">
          <a:xfrm>
            <a:off x="762000" y="1752600"/>
            <a:ext cx="123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Schema A</a:t>
            </a:r>
          </a:p>
        </p:txBody>
      </p:sp>
      <p:sp>
        <p:nvSpPr>
          <p:cNvPr id="66572" name="TextBox 13"/>
          <p:cNvSpPr txBox="1">
            <a:spLocks noChangeArrowheads="1"/>
          </p:cNvSpPr>
          <p:nvPr/>
        </p:nvSpPr>
        <p:spPr bwMode="auto">
          <a:xfrm>
            <a:off x="3733800" y="1752600"/>
            <a:ext cx="124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Schema B</a:t>
            </a:r>
          </a:p>
        </p:txBody>
      </p:sp>
      <p:sp>
        <p:nvSpPr>
          <p:cNvPr id="66573" name="TextBox 14"/>
          <p:cNvSpPr txBox="1">
            <a:spLocks noChangeArrowheads="1"/>
          </p:cNvSpPr>
          <p:nvPr/>
        </p:nvSpPr>
        <p:spPr bwMode="auto">
          <a:xfrm>
            <a:off x="6705600" y="1752600"/>
            <a:ext cx="1262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Schema C</a:t>
            </a:r>
          </a:p>
        </p:txBody>
      </p:sp>
      <p:cxnSp>
        <p:nvCxnSpPr>
          <p:cNvPr id="66574" name="Straight Arrow Connector 16"/>
          <p:cNvCxnSpPr>
            <a:cxnSpLocks noChangeShapeType="1"/>
          </p:cNvCxnSpPr>
          <p:nvPr/>
        </p:nvCxnSpPr>
        <p:spPr bwMode="auto">
          <a:xfrm>
            <a:off x="2286000" y="2743200"/>
            <a:ext cx="1219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66575" name="Straight Arrow Connector 17"/>
          <p:cNvCxnSpPr>
            <a:cxnSpLocks noChangeShapeType="1"/>
          </p:cNvCxnSpPr>
          <p:nvPr/>
        </p:nvCxnSpPr>
        <p:spPr bwMode="auto">
          <a:xfrm>
            <a:off x="5334000" y="2743200"/>
            <a:ext cx="1219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66576" name="Straight Connector 23"/>
          <p:cNvCxnSpPr>
            <a:cxnSpLocks noChangeShapeType="1"/>
            <a:stCxn id="66568" idx="2"/>
          </p:cNvCxnSpPr>
          <p:nvPr/>
        </p:nvCxnSpPr>
        <p:spPr bwMode="auto">
          <a:xfrm rot="5400000">
            <a:off x="933450" y="4248150"/>
            <a:ext cx="91440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7" name="Straight Connector 27"/>
          <p:cNvCxnSpPr>
            <a:cxnSpLocks noChangeShapeType="1"/>
            <a:stCxn id="66569" idx="2"/>
          </p:cNvCxnSpPr>
          <p:nvPr/>
        </p:nvCxnSpPr>
        <p:spPr bwMode="auto">
          <a:xfrm rot="5400000">
            <a:off x="3905250" y="4248150"/>
            <a:ext cx="91440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8" name="Straight Connector 32"/>
          <p:cNvCxnSpPr>
            <a:cxnSpLocks noChangeShapeType="1"/>
            <a:stCxn id="66570" idx="2"/>
          </p:cNvCxnSpPr>
          <p:nvPr/>
        </p:nvCxnSpPr>
        <p:spPr bwMode="auto">
          <a:xfrm rot="5400000">
            <a:off x="6915150" y="4057650"/>
            <a:ext cx="114300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6579" name="TextBox 35"/>
          <p:cNvSpPr txBox="1">
            <a:spLocks noChangeArrowheads="1"/>
          </p:cNvSpPr>
          <p:nvPr/>
        </p:nvSpPr>
        <p:spPr bwMode="auto">
          <a:xfrm>
            <a:off x="2438400" y="2438400"/>
            <a:ext cx="78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same</a:t>
            </a:r>
          </a:p>
          <a:p>
            <a:r>
              <a:rPr lang="en-US"/>
              <a:t>as</a:t>
            </a:r>
          </a:p>
        </p:txBody>
      </p:sp>
      <p:sp>
        <p:nvSpPr>
          <p:cNvPr id="66580" name="TextBox 36"/>
          <p:cNvSpPr txBox="1">
            <a:spLocks noChangeArrowheads="1"/>
          </p:cNvSpPr>
          <p:nvPr/>
        </p:nvSpPr>
        <p:spPr bwMode="auto">
          <a:xfrm>
            <a:off x="5486400" y="2438400"/>
            <a:ext cx="1017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mapped</a:t>
            </a:r>
          </a:p>
          <a:p>
            <a:r>
              <a:rPr lang="en-US"/>
              <a:t>to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Linked Data: Applications create good triples</a:t>
            </a:r>
          </a:p>
        </p:txBody>
      </p:sp>
      <p:sp>
        <p:nvSpPr>
          <p:cNvPr id="67586" name="Flowchart: Magnetic Disk 7"/>
          <p:cNvSpPr>
            <a:spLocks noChangeAspect="1"/>
          </p:cNvSpPr>
          <p:nvPr/>
        </p:nvSpPr>
        <p:spPr bwMode="auto">
          <a:xfrm>
            <a:off x="5943600" y="3505200"/>
            <a:ext cx="2173288" cy="297180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7587" name="Picture 21" descr="tripl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14800"/>
            <a:ext cx="155416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Flowchart: Magnetic Disk 22"/>
          <p:cNvSpPr>
            <a:spLocks noChangeAspect="1"/>
          </p:cNvSpPr>
          <p:nvPr/>
        </p:nvSpPr>
        <p:spPr bwMode="auto">
          <a:xfrm>
            <a:off x="3276600" y="3581400"/>
            <a:ext cx="2173288" cy="297180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7589" name="Picture 24" descr="tripl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91000"/>
            <a:ext cx="155416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Flowchart: Magnetic Disk 25"/>
          <p:cNvSpPr>
            <a:spLocks noChangeAspect="1"/>
          </p:cNvSpPr>
          <p:nvPr/>
        </p:nvSpPr>
        <p:spPr bwMode="auto">
          <a:xfrm>
            <a:off x="609600" y="3581400"/>
            <a:ext cx="2173288" cy="297180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7591" name="Picture 26" descr="tripl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155416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762000" y="1905000"/>
            <a:ext cx="1600200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/>
              <a:t>Application</a:t>
            </a:r>
            <a:r>
              <a:rPr lang="en-US">
                <a:latin typeface="Arial" charset="0"/>
              </a:rPr>
              <a:t> A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3352800" y="1905000"/>
            <a:ext cx="1600200" cy="762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/>
              <a:t>Application</a:t>
            </a:r>
            <a:r>
              <a:rPr lang="en-US">
                <a:latin typeface="Arial" charset="0"/>
              </a:rPr>
              <a:t> B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6248400" y="1905000"/>
            <a:ext cx="1600200" cy="76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/>
              <a:t>Application</a:t>
            </a:r>
            <a:r>
              <a:rPr lang="en-US">
                <a:latin typeface="Arial" charset="0"/>
              </a:rPr>
              <a:t> C</a:t>
            </a:r>
          </a:p>
        </p:txBody>
      </p:sp>
      <p:cxnSp>
        <p:nvCxnSpPr>
          <p:cNvPr id="67595" name="Straight Arrow Connector 12"/>
          <p:cNvCxnSpPr>
            <a:cxnSpLocks noChangeShapeType="1"/>
            <a:stCxn id="67592" idx="2"/>
          </p:cNvCxnSpPr>
          <p:nvPr/>
        </p:nvCxnSpPr>
        <p:spPr bwMode="auto">
          <a:xfrm rot="16200000" flipH="1">
            <a:off x="971550" y="3257550"/>
            <a:ext cx="12954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7596" name="Straight Arrow Connector 14"/>
          <p:cNvCxnSpPr>
            <a:cxnSpLocks noChangeShapeType="1"/>
            <a:stCxn id="67593" idx="2"/>
          </p:cNvCxnSpPr>
          <p:nvPr/>
        </p:nvCxnSpPr>
        <p:spPr bwMode="auto">
          <a:xfrm rot="16200000" flipH="1">
            <a:off x="3600450" y="3219450"/>
            <a:ext cx="12954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7597" name="Straight Arrow Connector 16"/>
          <p:cNvCxnSpPr>
            <a:cxnSpLocks noChangeShapeType="1"/>
            <a:stCxn id="67594" idx="2"/>
          </p:cNvCxnSpPr>
          <p:nvPr/>
        </p:nvCxnSpPr>
        <p:spPr bwMode="auto">
          <a:xfrm rot="5400000">
            <a:off x="6419850" y="3257550"/>
            <a:ext cx="12192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" charset="0"/>
              </a:rPr>
              <a:t>Resource A: Article indexed in AGRIS database</a:t>
            </a:r>
          </a:p>
        </p:txBody>
      </p:sp>
      <p:pic>
        <p:nvPicPr>
          <p:cNvPr id="25602" name="Content Placeholder 6" descr="Screen shot 2011-09-15 at 5.12.27 PM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r="168"/>
          <a:stretch>
            <a:fillRect/>
          </a:stretch>
        </p:blipFill>
        <p:spPr>
          <a:xfrm>
            <a:off x="342900" y="1600200"/>
            <a:ext cx="8455025" cy="452596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FABB3-4406-B64C-9100-34C12710D23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0825" y="2420938"/>
            <a:ext cx="5184775" cy="431800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3850" y="3213100"/>
            <a:ext cx="5184775" cy="287338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288" y="3860800"/>
            <a:ext cx="1800225" cy="431800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92500" y="3716338"/>
            <a:ext cx="1936750" cy="92392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Topic of the article</a:t>
            </a:r>
          </a:p>
          <a:p>
            <a:r>
              <a:rPr lang="en-US">
                <a:solidFill>
                  <a:srgbClr val="FF0000"/>
                </a:solidFill>
              </a:rPr>
              <a:t>Is “</a:t>
            </a:r>
            <a:r>
              <a:rPr lang="en-US" altLang="ja-JP">
                <a:solidFill>
                  <a:srgbClr val="FF0000"/>
                </a:solidFill>
              </a:rPr>
              <a:t>acrididae</a:t>
            </a:r>
            <a:r>
              <a:rPr lang="en-US">
                <a:solidFill>
                  <a:srgbClr val="FF0000"/>
                </a:solidFill>
              </a:rPr>
              <a:t>”</a:t>
            </a:r>
            <a:r>
              <a:rPr lang="en-US" altLang="ja-JP">
                <a:solidFill>
                  <a:srgbClr val="FF0000"/>
                </a:solidFill>
              </a:rPr>
              <a:t>, i.e.</a:t>
            </a:r>
          </a:p>
          <a:p>
            <a:r>
              <a:rPr lang="en-US">
                <a:solidFill>
                  <a:srgbClr val="FF0000"/>
                </a:solidFill>
              </a:rPr>
              <a:t>“grasshoppers”.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95513" y="4149725"/>
            <a:ext cx="1223962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0825" y="2852738"/>
            <a:ext cx="576263" cy="36036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492500" y="4724400"/>
            <a:ext cx="2159000" cy="6477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One author is named</a:t>
            </a:r>
          </a:p>
          <a:p>
            <a:r>
              <a:rPr lang="en-US">
                <a:solidFill>
                  <a:srgbClr val="FF0000"/>
                </a:solidFill>
              </a:rPr>
              <a:t>“Lu Hui”.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3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Data “speaks for itself”</a:t>
            </a:r>
            <a:r>
              <a:rPr lang="en-US" altLang="ja-JP" sz="2800">
                <a:latin typeface="Calibri" charset="0"/>
              </a:rPr>
              <a:t> independently of </a:t>
            </a:r>
            <a:r>
              <a:rPr lang="en-US" sz="2800">
                <a:latin typeface="Calibri" charset="0"/>
              </a:rPr>
              <a:t>“</a:t>
            </a:r>
            <a:r>
              <a:rPr lang="en-US" altLang="ja-JP" sz="2800">
                <a:latin typeface="Calibri" charset="0"/>
              </a:rPr>
              <a:t>applications</a:t>
            </a:r>
            <a:r>
              <a:rPr lang="en-US" sz="2800">
                <a:latin typeface="Calibri" charset="0"/>
              </a:rPr>
              <a:t>”</a:t>
            </a:r>
          </a:p>
        </p:txBody>
      </p:sp>
      <p:sp>
        <p:nvSpPr>
          <p:cNvPr id="69634" name="Flowchart: Magnetic Disk 7"/>
          <p:cNvSpPr>
            <a:spLocks noChangeAspect="1"/>
          </p:cNvSpPr>
          <p:nvPr/>
        </p:nvSpPr>
        <p:spPr bwMode="auto">
          <a:xfrm>
            <a:off x="5029200" y="3657600"/>
            <a:ext cx="2173288" cy="297180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9635" name="Picture 21" descr="tripl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267200"/>
            <a:ext cx="155416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Flowchart: Magnetic Disk 22"/>
          <p:cNvSpPr>
            <a:spLocks noChangeAspect="1"/>
          </p:cNvSpPr>
          <p:nvPr/>
        </p:nvSpPr>
        <p:spPr bwMode="auto">
          <a:xfrm>
            <a:off x="3276600" y="3581400"/>
            <a:ext cx="2173288" cy="297180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9637" name="Picture 24" descr="tripl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91000"/>
            <a:ext cx="155416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Flowchart: Magnetic Disk 25"/>
          <p:cNvSpPr>
            <a:spLocks noChangeAspect="1"/>
          </p:cNvSpPr>
          <p:nvPr/>
        </p:nvSpPr>
        <p:spPr bwMode="auto">
          <a:xfrm>
            <a:off x="1524000" y="3581400"/>
            <a:ext cx="2173288" cy="297180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9639" name="Picture 26" descr="tripl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91000"/>
            <a:ext cx="155416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1905000"/>
            <a:ext cx="1600200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Application A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52800" y="1905000"/>
            <a:ext cx="1600200" cy="762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Application B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48400" y="1905000"/>
            <a:ext cx="1600200" cy="76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Application C</a:t>
            </a:r>
          </a:p>
        </p:txBody>
      </p:sp>
      <p:cxnSp>
        <p:nvCxnSpPr>
          <p:cNvPr id="13" name="Straight Arrow Connector 12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1390650" y="2838450"/>
            <a:ext cx="1219200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14"/>
          <p:cNvCxnSpPr>
            <a:cxnSpLocks noChangeShapeType="1"/>
            <a:stCxn id="10" idx="2"/>
          </p:cNvCxnSpPr>
          <p:nvPr/>
        </p:nvCxnSpPr>
        <p:spPr bwMode="auto">
          <a:xfrm rot="16200000" flipH="1">
            <a:off x="3600450" y="3219450"/>
            <a:ext cx="12954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16"/>
          <p:cNvCxnSpPr>
            <a:cxnSpLocks noChangeShapeType="1"/>
            <a:stCxn id="11" idx="2"/>
          </p:cNvCxnSpPr>
          <p:nvPr/>
        </p:nvCxnSpPr>
        <p:spPr bwMode="auto">
          <a:xfrm rot="5400000">
            <a:off x="5886450" y="2876550"/>
            <a:ext cx="1371600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>
            <a:grpSpLocks noChangeAspect="1"/>
          </p:cNvGrpSpPr>
          <p:nvPr/>
        </p:nvGrpSpPr>
        <p:grpSpPr>
          <a:xfrm>
            <a:off x="179512" y="2780928"/>
            <a:ext cx="972148" cy="1303714"/>
            <a:chOff x="467544" y="980711"/>
            <a:chExt cx="1728192" cy="2448289"/>
          </a:xfrm>
        </p:grpSpPr>
        <p:grpSp>
          <p:nvGrpSpPr>
            <p:cNvPr id="79" name="Group 78"/>
            <p:cNvGrpSpPr/>
            <p:nvPr/>
          </p:nvGrpSpPr>
          <p:grpSpPr>
            <a:xfrm>
              <a:off x="467544" y="980728"/>
              <a:ext cx="1728192" cy="2448272"/>
              <a:chOff x="251520" y="1196752"/>
              <a:chExt cx="1728192" cy="2448272"/>
            </a:xfrm>
          </p:grpSpPr>
          <p:pic>
            <p:nvPicPr>
              <p:cNvPr id="81" name="Picture 26" descr="triples.jpg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628800"/>
                <a:ext cx="1554163" cy="20113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251520" y="1196752"/>
                <a:ext cx="1728192" cy="2448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979603" y="980711"/>
              <a:ext cx="807025" cy="693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339752" y="2708920"/>
            <a:ext cx="1296144" cy="1738273"/>
            <a:chOff x="467544" y="980728"/>
            <a:chExt cx="1728192" cy="2448272"/>
          </a:xfrm>
        </p:grpSpPr>
        <p:grpSp>
          <p:nvGrpSpPr>
            <p:cNvPr id="64" name="Group 63"/>
            <p:cNvGrpSpPr/>
            <p:nvPr/>
          </p:nvGrpSpPr>
          <p:grpSpPr>
            <a:xfrm>
              <a:off x="467544" y="980728"/>
              <a:ext cx="1728192" cy="2448272"/>
              <a:chOff x="251520" y="1196752"/>
              <a:chExt cx="1728192" cy="2448272"/>
            </a:xfrm>
          </p:grpSpPr>
          <p:pic>
            <p:nvPicPr>
              <p:cNvPr id="66" name="Picture 26" descr="triples.jp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628800"/>
                <a:ext cx="1554163" cy="20113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Rectangle 11"/>
              <p:cNvSpPr>
                <a:spLocks noChangeArrowheads="1"/>
              </p:cNvSpPr>
              <p:nvPr/>
            </p:nvSpPr>
            <p:spPr bwMode="auto">
              <a:xfrm>
                <a:off x="251520" y="1196752"/>
                <a:ext cx="1728192" cy="2448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899592" y="1052736"/>
              <a:ext cx="780772" cy="520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RDA</a:t>
              </a: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5652120" y="1196752"/>
            <a:ext cx="998031" cy="1338478"/>
            <a:chOff x="467544" y="980713"/>
            <a:chExt cx="1728192" cy="2448287"/>
          </a:xfrm>
        </p:grpSpPr>
        <p:grpSp>
          <p:nvGrpSpPr>
            <p:cNvPr id="54" name="Group 53"/>
            <p:cNvGrpSpPr/>
            <p:nvPr/>
          </p:nvGrpSpPr>
          <p:grpSpPr>
            <a:xfrm>
              <a:off x="467544" y="980728"/>
              <a:ext cx="1728192" cy="2448272"/>
              <a:chOff x="251520" y="1196752"/>
              <a:chExt cx="1728192" cy="2448272"/>
            </a:xfrm>
          </p:grpSpPr>
          <p:pic>
            <p:nvPicPr>
              <p:cNvPr id="56" name="Picture 26" descr="triples.jpg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628800"/>
                <a:ext cx="1554163" cy="20113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Rectangle 11"/>
              <p:cNvSpPr>
                <a:spLocks noChangeArrowheads="1"/>
              </p:cNvSpPr>
              <p:nvPr/>
            </p:nvSpPr>
            <p:spPr bwMode="auto">
              <a:xfrm>
                <a:off x="251520" y="1196752"/>
                <a:ext cx="1728192" cy="2448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716910" y="980713"/>
              <a:ext cx="1246892" cy="675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SKOS</a:t>
              </a:r>
            </a:p>
          </p:txBody>
        </p:sp>
      </p:grpSp>
      <p:grpSp>
        <p:nvGrpSpPr>
          <p:cNvPr id="58" name="Group 57"/>
          <p:cNvGrpSpPr>
            <a:grpSpLocks noChangeAspect="1"/>
          </p:cNvGrpSpPr>
          <p:nvPr/>
        </p:nvGrpSpPr>
        <p:grpSpPr>
          <a:xfrm>
            <a:off x="1259632" y="1700808"/>
            <a:ext cx="907301" cy="1216791"/>
            <a:chOff x="467544" y="980728"/>
            <a:chExt cx="1728192" cy="2448272"/>
          </a:xfrm>
        </p:grpSpPr>
        <p:grpSp>
          <p:nvGrpSpPr>
            <p:cNvPr id="59" name="Group 58"/>
            <p:cNvGrpSpPr/>
            <p:nvPr/>
          </p:nvGrpSpPr>
          <p:grpSpPr>
            <a:xfrm>
              <a:off x="467544" y="980728"/>
              <a:ext cx="1728192" cy="2448272"/>
              <a:chOff x="251520" y="1196752"/>
              <a:chExt cx="1728192" cy="2448272"/>
            </a:xfrm>
          </p:grpSpPr>
          <p:pic>
            <p:nvPicPr>
              <p:cNvPr id="61" name="Picture 26" descr="triples.jpg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628800"/>
                <a:ext cx="1554163" cy="20113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" name="Rectangle 11"/>
              <p:cNvSpPr>
                <a:spLocks noChangeArrowheads="1"/>
              </p:cNvSpPr>
              <p:nvPr/>
            </p:nvSpPr>
            <p:spPr bwMode="auto">
              <a:xfrm>
                <a:off x="251520" y="1196752"/>
                <a:ext cx="1728192" cy="2448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41858" y="980728"/>
              <a:ext cx="1371581" cy="74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FOAF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372200" y="2996952"/>
            <a:ext cx="1296144" cy="1738273"/>
            <a:chOff x="467544" y="980728"/>
            <a:chExt cx="1728192" cy="2448272"/>
          </a:xfrm>
        </p:grpSpPr>
        <p:grpSp>
          <p:nvGrpSpPr>
            <p:cNvPr id="74" name="Group 73"/>
            <p:cNvGrpSpPr/>
            <p:nvPr/>
          </p:nvGrpSpPr>
          <p:grpSpPr>
            <a:xfrm>
              <a:off x="467544" y="980728"/>
              <a:ext cx="1728192" cy="2448272"/>
              <a:chOff x="251520" y="1196752"/>
              <a:chExt cx="1728192" cy="2448272"/>
            </a:xfrm>
          </p:grpSpPr>
          <p:pic>
            <p:nvPicPr>
              <p:cNvPr id="76" name="Picture 26" descr="triples.jp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628800"/>
                <a:ext cx="1554163" cy="20113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Rectangle 11"/>
              <p:cNvSpPr>
                <a:spLocks noChangeArrowheads="1"/>
              </p:cNvSpPr>
              <p:nvPr/>
            </p:nvSpPr>
            <p:spPr bwMode="auto">
              <a:xfrm>
                <a:off x="251520" y="1196752"/>
                <a:ext cx="1728192" cy="2448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899592" y="1052736"/>
              <a:ext cx="872895" cy="520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LCSH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427984" y="2852936"/>
            <a:ext cx="1296144" cy="1738273"/>
            <a:chOff x="467544" y="980728"/>
            <a:chExt cx="1728192" cy="2448272"/>
          </a:xfrm>
        </p:grpSpPr>
        <p:grpSp>
          <p:nvGrpSpPr>
            <p:cNvPr id="69" name="Group 68"/>
            <p:cNvGrpSpPr/>
            <p:nvPr/>
          </p:nvGrpSpPr>
          <p:grpSpPr>
            <a:xfrm>
              <a:off x="467544" y="980728"/>
              <a:ext cx="1728192" cy="2448272"/>
              <a:chOff x="251520" y="1196752"/>
              <a:chExt cx="1728192" cy="2448272"/>
            </a:xfrm>
          </p:grpSpPr>
          <p:pic>
            <p:nvPicPr>
              <p:cNvPr id="71" name="Picture 26" descr="triples.jp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628800"/>
                <a:ext cx="1554163" cy="20113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Rectangle 11"/>
              <p:cNvSpPr>
                <a:spLocks noChangeArrowheads="1"/>
              </p:cNvSpPr>
              <p:nvPr/>
            </p:nvSpPr>
            <p:spPr bwMode="auto">
              <a:xfrm>
                <a:off x="251520" y="1196752"/>
                <a:ext cx="1728192" cy="2448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899592" y="1052736"/>
              <a:ext cx="817892" cy="520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VIAF</a:t>
              </a:r>
            </a:p>
          </p:txBody>
        </p:sp>
      </p:grp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987824" y="1268760"/>
            <a:ext cx="920262" cy="1234185"/>
            <a:chOff x="467544" y="980706"/>
            <a:chExt cx="1728192" cy="2448294"/>
          </a:xfrm>
        </p:grpSpPr>
        <p:grpSp>
          <p:nvGrpSpPr>
            <p:cNvPr id="19" name="Group 18"/>
            <p:cNvGrpSpPr/>
            <p:nvPr/>
          </p:nvGrpSpPr>
          <p:grpSpPr>
            <a:xfrm>
              <a:off x="467544" y="980728"/>
              <a:ext cx="1728192" cy="2448272"/>
              <a:chOff x="251520" y="1196752"/>
              <a:chExt cx="1728192" cy="2448272"/>
            </a:xfrm>
          </p:grpSpPr>
          <p:pic>
            <p:nvPicPr>
              <p:cNvPr id="21" name="Picture 26" descr="triples.jpg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628800"/>
                <a:ext cx="1554163" cy="20113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251520" y="1196752"/>
                <a:ext cx="1728192" cy="2448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457200"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02770" y="980706"/>
              <a:ext cx="1261933" cy="73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FRBR</a:t>
              </a:r>
            </a:p>
          </p:txBody>
        </p:sp>
      </p:grpSp>
      <p:sp>
        <p:nvSpPr>
          <p:cNvPr id="70662" name="Rectangle 11"/>
          <p:cNvSpPr>
            <a:spLocks noChangeArrowheads="1"/>
          </p:cNvSpPr>
          <p:nvPr/>
        </p:nvSpPr>
        <p:spPr bwMode="auto">
          <a:xfrm>
            <a:off x="1600200" y="3962400"/>
            <a:ext cx="5334000" cy="266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</a:pP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70658" name="Picture 24" descr="triples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91000"/>
            <a:ext cx="1554163" cy="2011363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pic>
        <p:nvPicPr>
          <p:cNvPr id="70659" name="Picture 8" descr="triples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91000"/>
            <a:ext cx="1554163" cy="2011363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pic>
        <p:nvPicPr>
          <p:cNvPr id="70660" name="Picture 9" descr="triples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91000"/>
            <a:ext cx="1554163" cy="2011363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pic>
        <p:nvPicPr>
          <p:cNvPr id="70661" name="Picture 10" descr="triples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91000"/>
            <a:ext cx="1554163" cy="2011363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 charset="0"/>
              </a:rPr>
              <a:t>…as long as its source vocabularies are preserved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132138" y="2852738"/>
            <a:ext cx="3311525" cy="56356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800" dirty="0" err="1">
                <a:ea typeface="+mn-ea"/>
                <a:cs typeface="+mn-cs"/>
              </a:rPr>
              <a:t>tom@tombaker.org</a:t>
            </a:r>
            <a:endParaRPr lang="en-US" sz="2800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Statements about Resource A as “pseudo-triples”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8313" y="1628775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</a:t>
                      </a:r>
                      <a:r>
                        <a:rPr lang="en-US" baseline="0" dirty="0"/>
                        <a:t> the Title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典型草原三种蝗虫种群死亡率的研究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</a:t>
                      </a:r>
                      <a:r>
                        <a:rPr lang="en-US" baseline="0" dirty="0"/>
                        <a:t> an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 </a:t>
                      </a:r>
                      <a:r>
                        <a:rPr lang="en-US" dirty="0" err="1"/>
                        <a:t>Hui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</a:t>
                      </a:r>
                      <a:r>
                        <a:rPr lang="en-US" baseline="0" dirty="0"/>
                        <a:t> a 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Acrididae</a:t>
                      </a:r>
                      <a:r>
                        <a:rPr lang="en-US" dirty="0"/>
                        <a:t> (grasshoppers)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C9B67-8BAF-C642-B57B-B1FEE0833894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Triplifying the description…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8313" y="1628775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</a:t>
                      </a:r>
                      <a:r>
                        <a:rPr lang="en-US" baseline="0" dirty="0"/>
                        <a:t> the Title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典型草原三种蝗虫种群死亡率的研究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</a:t>
                      </a:r>
                      <a:r>
                        <a:rPr lang="en-US" baseline="0" dirty="0"/>
                        <a:t> an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 </a:t>
                      </a:r>
                      <a:r>
                        <a:rPr lang="en-US" dirty="0" err="1"/>
                        <a:t>Hui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</a:t>
                      </a:r>
                      <a:r>
                        <a:rPr lang="en-US" baseline="0" dirty="0"/>
                        <a:t> a 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Acrididae</a:t>
                      </a:r>
                      <a:r>
                        <a:rPr lang="en-US" dirty="0"/>
                        <a:t> (grasshoppers)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F94D05-9441-5C4F-AACE-B689D9173C1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7675" name="TextBox 2"/>
          <p:cNvSpPr txBox="1">
            <a:spLocks noChangeArrowheads="1"/>
          </p:cNvSpPr>
          <p:nvPr/>
        </p:nvSpPr>
        <p:spPr bwMode="auto">
          <a:xfrm>
            <a:off x="539750" y="4581525"/>
            <a:ext cx="7762875" cy="646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Resource A is identified by the URI </a:t>
            </a:r>
            <a:r>
              <a:rPr lang="fr-FR">
                <a:solidFill>
                  <a:srgbClr val="0000FF"/>
                </a:solidFill>
                <a:hlinkClick r:id="rId3"/>
              </a:rPr>
              <a:t>http://agris.fao.org/resource/CN2009002389</a:t>
            </a:r>
            <a:r>
              <a:rPr lang="fr-FR"/>
              <a:t>.</a:t>
            </a:r>
          </a:p>
          <a:p>
            <a:r>
              <a:rPr lang="fr-FR"/>
              <a:t>Let’s abbreviate this as </a:t>
            </a:r>
            <a:r>
              <a:rPr lang="fr-FR">
                <a:solidFill>
                  <a:srgbClr val="0000FF"/>
                </a:solidFill>
                <a:hlinkClick r:id="rId3"/>
              </a:rPr>
              <a:t>agris:CN2009002389</a:t>
            </a:r>
            <a:r>
              <a:rPr lang="fr-FR">
                <a:solidFill>
                  <a:srgbClr val="0000FF"/>
                </a:solidFill>
              </a:rPr>
              <a:t>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Triplifying the description…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8313" y="1628775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</a:t>
                      </a:r>
                      <a:r>
                        <a:rPr lang="en-US" baseline="0" dirty="0"/>
                        <a:t> the Title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典型草原三种蝗虫种群死亡率的研究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</a:t>
                      </a:r>
                      <a:r>
                        <a:rPr lang="en-US" baseline="0" dirty="0"/>
                        <a:t> an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</a:t>
                      </a:r>
                      <a:r>
                        <a:rPr lang="en-US" baseline="0" dirty="0"/>
                        <a:t> a 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Acrididae</a:t>
                      </a:r>
                      <a:r>
                        <a:rPr lang="en-US" dirty="0"/>
                        <a:t> (grasshoppers)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64355-C6D7-CD49-A981-77FBBD60E72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8699" name="TextBox 2"/>
          <p:cNvSpPr txBox="1">
            <a:spLocks noChangeArrowheads="1"/>
          </p:cNvSpPr>
          <p:nvPr/>
        </p:nvSpPr>
        <p:spPr bwMode="auto">
          <a:xfrm>
            <a:off x="539750" y="4581525"/>
            <a:ext cx="6583363" cy="646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The author is identified by the URI </a:t>
            </a:r>
            <a:r>
              <a:rPr lang="en-US">
                <a:solidFill>
                  <a:srgbClr val="0000FF"/>
                </a:solidFill>
              </a:rPr>
              <a:t>http://agris.fao.org/author/luhui</a:t>
            </a:r>
            <a:r>
              <a:rPr lang="fr-FR"/>
              <a:t>.</a:t>
            </a:r>
          </a:p>
          <a:p>
            <a:r>
              <a:rPr lang="fr-FR"/>
              <a:t>Let’s abbreviate this as </a:t>
            </a:r>
            <a:r>
              <a:rPr lang="fr-FR">
                <a:solidFill>
                  <a:srgbClr val="0000FF"/>
                </a:solidFill>
              </a:rPr>
              <a:t>agris-author:luhui.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Triplifying the description…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8313" y="1628775"/>
          <a:ext cx="8229600" cy="21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51">
                <a:tc>
                  <a:txBody>
                    <a:bodyPr/>
                    <a:lstStyle/>
                    <a:p>
                      <a:r>
                        <a:rPr lang="en-US" sz="1800" dirty="0"/>
                        <a:t>Subject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Predicate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Object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7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the Title 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典型草原三种蝗虫种群死亡率的研究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an Author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the Name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Lu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0000"/>
                          </a:solidFill>
                        </a:rPr>
                        <a:t>Hui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a Topic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Acrididae</a:t>
                      </a:r>
                      <a:r>
                        <a:rPr lang="en-US" sz="1800" dirty="0"/>
                        <a:t> (grasshoppers)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1D7B1-E3BE-DF49-BB7C-8F50E36DC36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9727" name="TextBox 2"/>
          <p:cNvSpPr txBox="1">
            <a:spLocks noChangeArrowheads="1"/>
          </p:cNvSpPr>
          <p:nvPr/>
        </p:nvSpPr>
        <p:spPr bwMode="auto">
          <a:xfrm>
            <a:off x="539750" y="4797425"/>
            <a:ext cx="4970463" cy="368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The author </a:t>
            </a:r>
            <a:r>
              <a:rPr lang="fr-FR">
                <a:solidFill>
                  <a:srgbClr val="0000FF"/>
                </a:solidFill>
              </a:rPr>
              <a:t>agris-author:luhui </a:t>
            </a:r>
            <a:r>
              <a:rPr lang="fr-FR"/>
              <a:t>has the name Lu Hui.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Triplifying the description…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8313" y="1628775"/>
          <a:ext cx="8229600" cy="21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51">
                <a:tc>
                  <a:txBody>
                    <a:bodyPr/>
                    <a:lstStyle/>
                    <a:p>
                      <a:r>
                        <a:rPr lang="en-US" sz="1800" dirty="0"/>
                        <a:t>Subject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Predicate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Object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7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the Title 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典型草原三种蝗虫种群死亡率的研究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an Author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agris-author:luhui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the Name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Lu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0000"/>
                          </a:solidFill>
                        </a:rPr>
                        <a:t>Hui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agris:CN2009002389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has</a:t>
                      </a:r>
                      <a:r>
                        <a:rPr lang="en-US" sz="1800" baseline="0" dirty="0"/>
                        <a:t> a Topic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agrovoc:c_4416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4182B-97CF-C746-9DA9-26696E88E20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51" name="TextBox 7"/>
          <p:cNvSpPr txBox="1">
            <a:spLocks noChangeArrowheads="1"/>
          </p:cNvSpPr>
          <p:nvPr/>
        </p:nvSpPr>
        <p:spPr bwMode="auto">
          <a:xfrm>
            <a:off x="539750" y="4292600"/>
            <a:ext cx="7273925" cy="646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The topic is identified by the URI </a:t>
            </a:r>
            <a:r>
              <a:rPr lang="hr-HR">
                <a:solidFill>
                  <a:srgbClr val="0000FF"/>
                </a:solidFill>
              </a:rPr>
              <a:t>http://aims.fao.org/aos/agrovoc/c_4416</a:t>
            </a:r>
            <a:r>
              <a:rPr lang="fr-FR"/>
              <a:t>.</a:t>
            </a:r>
          </a:p>
          <a:p>
            <a:r>
              <a:rPr lang="fr-FR"/>
              <a:t>Let’s abbreviate this as </a:t>
            </a:r>
            <a:r>
              <a:rPr lang="fr-FR">
                <a:solidFill>
                  <a:srgbClr val="0000FF"/>
                </a:solidFill>
              </a:rPr>
              <a:t>agrovoc:c_4416.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dc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udc-baker.potx</Template>
  <TotalTime>2229</TotalTime>
  <Words>1883</Words>
  <Application>Microsoft Office PowerPoint</Application>
  <PresentationFormat>On-screen Show (4:3)</PresentationFormat>
  <Paragraphs>559</Paragraphs>
  <Slides>42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SourceCodePro</vt:lpstr>
      <vt:lpstr>udcstyle</vt:lpstr>
      <vt:lpstr>Designing Data for the  Open World of the Web</vt:lpstr>
      <vt:lpstr>RDF – grammar for a language of data</vt:lpstr>
      <vt:lpstr>Example: “linking” two resources</vt:lpstr>
      <vt:lpstr>Resource A: Article indexed in AGRIS database</vt:lpstr>
      <vt:lpstr>Statements about Resource A as “pseudo-triples”</vt:lpstr>
      <vt:lpstr>Triplifying the description…</vt:lpstr>
      <vt:lpstr>Triplifying the description…</vt:lpstr>
      <vt:lpstr>Triplifying the description…</vt:lpstr>
      <vt:lpstr>Triplifying the description…</vt:lpstr>
      <vt:lpstr>Triplifying the description…</vt:lpstr>
      <vt:lpstr>Triplifying the description…</vt:lpstr>
      <vt:lpstr>Triplifying the description…</vt:lpstr>
      <vt:lpstr>Triplifying the description…</vt:lpstr>
      <vt:lpstr>The triples seen as a graph</vt:lpstr>
      <vt:lpstr>Resource B: AGRIS article in German</vt:lpstr>
      <vt:lpstr>Triples describing Resource B seen as a graph</vt:lpstr>
      <vt:lpstr>Merging triples for Resource A…</vt:lpstr>
      <vt:lpstr>…with triples for Resource B…</vt:lpstr>
      <vt:lpstr>The computer detects matching URIs...</vt:lpstr>
      <vt:lpstr>The computer detects matching URIs...</vt:lpstr>
      <vt:lpstr>…and merges (“links”) the graphs into one.</vt:lpstr>
      <vt:lpstr>Casting a wider net</vt:lpstr>
      <vt:lpstr>http://www.bbc.co.uk/nature/life/Orthoptera</vt:lpstr>
      <vt:lpstr>http://www.bbc.co.uk/nature/life/Orthoptera.rdf</vt:lpstr>
      <vt:lpstr>http://www.bbc.co.uk/nature/life/Orthoptera.ttl</vt:lpstr>
      <vt:lpstr>The BBC Grasshopper page links to a news article…</vt:lpstr>
      <vt:lpstr>The BBC Grasshopper page links to a news article…</vt:lpstr>
      <vt:lpstr>http://news.bbc.co.uk/earth/hi/earth_news/newsid_8172000/8172168.stm</vt:lpstr>
      <vt:lpstr>…and to a DBPedia category…</vt:lpstr>
      <vt:lpstr>…and to a DBPedia category…</vt:lpstr>
      <vt:lpstr>http://dbpedia.org/page/Orthoptera</vt:lpstr>
      <vt:lpstr>…using information extracted from Wikipedia.</vt:lpstr>
      <vt:lpstr>What else links to the DBPedia concept…?</vt:lpstr>
      <vt:lpstr>…the description of an expert!</vt:lpstr>
      <vt:lpstr>What else links to the DBPedia concept?</vt:lpstr>
      <vt:lpstr>“Six degrees of (linked-data) separation”…</vt:lpstr>
      <vt:lpstr>“Record”: cluster of triples, many outward-pointing URIs</vt:lpstr>
      <vt:lpstr>Traditional paradigm: Map between structured Records</vt:lpstr>
      <vt:lpstr>Linked Data: Applications create good triples</vt:lpstr>
      <vt:lpstr>Data “speaks for itself” independently of “applications”</vt:lpstr>
      <vt:lpstr>…as long as its source vocabularies are preserved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NISO webinar</dc:title>
  <dc:creator>Dunsire</dc:creator>
  <cp:lastModifiedBy>Cox, Simon (L&amp;W, Clayton)</cp:lastModifiedBy>
  <cp:revision>131</cp:revision>
  <cp:lastPrinted>2012-05-27T20:11:19Z</cp:lastPrinted>
  <dcterms:created xsi:type="dcterms:W3CDTF">2011-08-04T12:00:42Z</dcterms:created>
  <dcterms:modified xsi:type="dcterms:W3CDTF">2020-03-31T04:49:05Z</dcterms:modified>
</cp:coreProperties>
</file>