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sldIdLst>
    <p:sldId id="256" r:id="rId2"/>
    <p:sldId id="336" r:id="rId3"/>
    <p:sldId id="354" r:id="rId4"/>
    <p:sldId id="351" r:id="rId5"/>
    <p:sldId id="352" r:id="rId6"/>
    <p:sldId id="353" r:id="rId7"/>
    <p:sldId id="355" r:id="rId8"/>
    <p:sldId id="356" r:id="rId9"/>
    <p:sldId id="357" r:id="rId1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16832" autoAdjust="0"/>
    <p:restoredTop sz="93471" autoAdjust="0"/>
  </p:normalViewPr>
  <p:slideViewPr>
    <p:cSldViewPr>
      <p:cViewPr varScale="1">
        <p:scale>
          <a:sx n="100" d="100"/>
          <a:sy n="100" d="100"/>
        </p:scale>
        <p:origin x="2216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124D895B-26D5-4D5B-B5DE-402AF8D6CA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0798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8502650" y="6494463"/>
            <a:ext cx="641350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 eaLnBrk="0" hangingPunct="0"/>
            <a:r>
              <a:rPr lang="en-US" altLang="zh-CN" sz="1000" b="0">
                <a:solidFill>
                  <a:srgbClr val="000000"/>
                </a:solidFill>
                <a:latin typeface="Times" pitchFamily="18" charset="0"/>
                <a:ea typeface="SimSun" pitchFamily="2" charset="-122"/>
              </a:rPr>
              <a:t>Page  </a:t>
            </a:r>
            <a:fld id="{30B9C391-BD73-41F2-8A36-47A9516B6F64}" type="slidenum">
              <a:rPr lang="en-US" altLang="zh-CN" sz="1000" b="0">
                <a:solidFill>
                  <a:srgbClr val="000000"/>
                </a:solidFill>
                <a:latin typeface="Times" pitchFamily="18" charset="0"/>
                <a:ea typeface="SimSun" pitchFamily="2" charset="-122"/>
              </a:rPr>
              <a:pPr algn="l" eaLnBrk="0" hangingPunct="0"/>
              <a:t>‹#›</a:t>
            </a:fld>
            <a:endParaRPr lang="en-US" altLang="zh-CN" sz="1000" b="0">
              <a:solidFill>
                <a:srgbClr val="000000"/>
              </a:solidFill>
              <a:latin typeface="Times" pitchFamily="18" charset="0"/>
              <a:ea typeface="SimSun" pitchFamily="2" charset="-122"/>
            </a:endParaRPr>
          </a:p>
          <a:p>
            <a:pPr algn="l" eaLnBrk="0" hangingPunct="0"/>
            <a:endParaRPr lang="zh-CN" altLang="en-US" sz="800" b="0">
              <a:solidFill>
                <a:schemeClr val="bg1"/>
              </a:solidFill>
              <a:latin typeface="Arial" pitchFamily="34" charset="0"/>
              <a:ea typeface="SimSun" pitchFamily="2" charset="-122"/>
            </a:endParaRPr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765175" y="927100"/>
            <a:ext cx="7693025" cy="0"/>
          </a:xfrm>
          <a:prstGeom prst="line">
            <a:avLst/>
          </a:prstGeom>
          <a:noFill/>
          <a:ln w="50800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6850063" y="6097588"/>
            <a:ext cx="1976437" cy="882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 eaLnBrk="0" hangingPunct="0"/>
            <a:r>
              <a:rPr lang="zh-CN" altLang="en-US" i="1">
                <a:solidFill>
                  <a:srgbClr val="000099"/>
                </a:solidFill>
                <a:ea typeface="SimSun" pitchFamily="2" charset="-122"/>
              </a:rPr>
              <a:t>      </a:t>
            </a:r>
            <a:r>
              <a:rPr lang="en-US" altLang="zh-CN" i="1">
                <a:solidFill>
                  <a:srgbClr val="000099"/>
                </a:solidFill>
                <a:ea typeface="SimSun" pitchFamily="2" charset="-122"/>
              </a:rPr>
              <a:t>CSISS    </a:t>
            </a:r>
            <a:endParaRPr lang="en-US" altLang="zh-CN" sz="800" i="1">
              <a:solidFill>
                <a:srgbClr val="000099"/>
              </a:solidFill>
              <a:ea typeface="SimSun" pitchFamily="2" charset="-122"/>
            </a:endParaRPr>
          </a:p>
          <a:p>
            <a:pPr eaLnBrk="0" hangingPunct="0"/>
            <a:r>
              <a:rPr lang="en-US" altLang="zh-CN" sz="800" i="1">
                <a:solidFill>
                  <a:srgbClr val="000099"/>
                </a:solidFill>
                <a:ea typeface="SimSun" pitchFamily="2" charset="-122"/>
              </a:rPr>
              <a:t>LCenter for Spatial Information Science and Systems</a:t>
            </a:r>
          </a:p>
          <a:p>
            <a:pPr eaLnBrk="0" hangingPunct="0"/>
            <a:endParaRPr lang="en-US" altLang="zh-CN" sz="800" i="1">
              <a:solidFill>
                <a:srgbClr val="000099"/>
              </a:solidFill>
              <a:ea typeface="SimSun" pitchFamily="2" charset="-122"/>
            </a:endParaRPr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>
            <a:off x="471488" y="6583363"/>
            <a:ext cx="6484937" cy="1587"/>
          </a:xfrm>
          <a:prstGeom prst="line">
            <a:avLst/>
          </a:prstGeom>
          <a:noFill/>
          <a:ln w="25400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439738" y="6502400"/>
            <a:ext cx="6811962" cy="0"/>
          </a:xfrm>
          <a:prstGeom prst="line">
            <a:avLst/>
          </a:prstGeom>
          <a:noFill/>
          <a:ln w="25400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>
            <a:off x="623888" y="982663"/>
            <a:ext cx="7961312" cy="1587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827" name="Group 11"/>
          <p:cNvGrpSpPr>
            <a:grpSpLocks/>
          </p:cNvGrpSpPr>
          <p:nvPr/>
        </p:nvGrpSpPr>
        <p:grpSpPr bwMode="auto">
          <a:xfrm>
            <a:off x="0" y="2857500"/>
            <a:ext cx="9144000" cy="965200"/>
            <a:chOff x="0" y="608"/>
            <a:chExt cx="5760" cy="608"/>
          </a:xfrm>
        </p:grpSpPr>
        <p:sp>
          <p:nvSpPr>
            <p:cNvPr id="34828" name="Rectangle 12"/>
            <p:cNvSpPr>
              <a:spLocks noChangeArrowheads="1"/>
            </p:cNvSpPr>
            <p:nvPr userDrawn="1"/>
          </p:nvSpPr>
          <p:spPr bwMode="auto">
            <a:xfrm>
              <a:off x="0" y="608"/>
              <a:ext cx="3791" cy="6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829" name="Rectangle 13"/>
            <p:cNvSpPr>
              <a:spLocks noChangeArrowheads="1"/>
            </p:cNvSpPr>
            <p:nvPr userDrawn="1"/>
          </p:nvSpPr>
          <p:spPr bwMode="auto">
            <a:xfrm>
              <a:off x="0" y="608"/>
              <a:ext cx="5760" cy="5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34832" name="Picture 16" descr="csiss_logo_bi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4725" cy="97472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03200"/>
            <a:ext cx="1943100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03200"/>
            <a:ext cx="5676900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0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0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03200"/>
            <a:ext cx="7772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90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8502650" y="6637338"/>
            <a:ext cx="641350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 eaLnBrk="0" hangingPunct="0"/>
            <a:r>
              <a:rPr lang="en-US" altLang="zh-CN" sz="1000" b="0">
                <a:solidFill>
                  <a:srgbClr val="000000"/>
                </a:solidFill>
                <a:latin typeface="Times" pitchFamily="18" charset="0"/>
                <a:ea typeface="SimSun" pitchFamily="2" charset="-122"/>
              </a:rPr>
              <a:t>Page  </a:t>
            </a:r>
            <a:fld id="{BB067D60-9A5F-4250-9609-4A419A112FB1}" type="slidenum">
              <a:rPr lang="en-US" altLang="zh-CN" sz="1000" b="0">
                <a:solidFill>
                  <a:srgbClr val="000000"/>
                </a:solidFill>
                <a:latin typeface="Times" pitchFamily="18" charset="0"/>
                <a:ea typeface="SimSun" pitchFamily="2" charset="-122"/>
              </a:rPr>
              <a:pPr algn="l" eaLnBrk="0" hangingPunct="0"/>
              <a:t>‹#›</a:t>
            </a:fld>
            <a:endParaRPr lang="en-US" altLang="zh-CN" sz="1000" b="0">
              <a:solidFill>
                <a:srgbClr val="000000"/>
              </a:solidFill>
              <a:latin typeface="Times" pitchFamily="18" charset="0"/>
              <a:ea typeface="SimSun" pitchFamily="2" charset="-122"/>
            </a:endParaRPr>
          </a:p>
          <a:p>
            <a:pPr algn="l" eaLnBrk="0" hangingPunct="0"/>
            <a:endParaRPr lang="zh-CN" altLang="en-US" sz="800" b="0">
              <a:solidFill>
                <a:schemeClr val="bg1"/>
              </a:solidFill>
              <a:latin typeface="Arial" pitchFamily="34" charset="0"/>
              <a:ea typeface="SimSun" pitchFamily="2" charset="-122"/>
            </a:endParaRPr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765175" y="927100"/>
            <a:ext cx="7693025" cy="0"/>
          </a:xfrm>
          <a:prstGeom prst="line">
            <a:avLst/>
          </a:prstGeom>
          <a:noFill/>
          <a:ln w="50800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6731000" y="6124575"/>
            <a:ext cx="2457450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 eaLnBrk="0" hangingPunct="0"/>
            <a:r>
              <a:rPr lang="zh-CN" altLang="en-US" i="1">
                <a:solidFill>
                  <a:srgbClr val="000099"/>
                </a:solidFill>
                <a:ea typeface="SimSun" pitchFamily="2" charset="-122"/>
              </a:rPr>
              <a:t>      </a:t>
            </a:r>
            <a:r>
              <a:rPr lang="en-US" altLang="zh-CN" i="1">
                <a:solidFill>
                  <a:srgbClr val="000099"/>
                </a:solidFill>
                <a:ea typeface="SimSun" pitchFamily="2" charset="-122"/>
              </a:rPr>
              <a:t>CSISS</a:t>
            </a:r>
            <a:br>
              <a:rPr lang="en-US" altLang="zh-CN" i="1">
                <a:solidFill>
                  <a:srgbClr val="000099"/>
                </a:solidFill>
                <a:ea typeface="SimSun" pitchFamily="2" charset="-122"/>
              </a:rPr>
            </a:br>
            <a:r>
              <a:rPr lang="en-US" altLang="zh-CN" sz="800" i="1">
                <a:solidFill>
                  <a:srgbClr val="000099"/>
                </a:solidFill>
                <a:ea typeface="SimSun" pitchFamily="2" charset="-122"/>
              </a:rPr>
              <a:t>Center for Spatial Information Science and Systems</a:t>
            </a:r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471488" y="6583363"/>
            <a:ext cx="6484937" cy="1587"/>
          </a:xfrm>
          <a:prstGeom prst="line">
            <a:avLst/>
          </a:prstGeom>
          <a:noFill/>
          <a:ln w="25400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439738" y="6502400"/>
            <a:ext cx="6811962" cy="0"/>
          </a:xfrm>
          <a:prstGeom prst="line">
            <a:avLst/>
          </a:prstGeom>
          <a:noFill/>
          <a:ln w="25400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>
            <a:off x="623888" y="982663"/>
            <a:ext cx="7961312" cy="1587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803" name="Group 11"/>
          <p:cNvGrpSpPr>
            <a:grpSpLocks/>
          </p:cNvGrpSpPr>
          <p:nvPr/>
        </p:nvGrpSpPr>
        <p:grpSpPr bwMode="auto">
          <a:xfrm>
            <a:off x="0" y="2857500"/>
            <a:ext cx="9144000" cy="965200"/>
            <a:chOff x="0" y="608"/>
            <a:chExt cx="5760" cy="608"/>
          </a:xfrm>
        </p:grpSpPr>
        <p:sp>
          <p:nvSpPr>
            <p:cNvPr id="33804" name="Rectangle 12"/>
            <p:cNvSpPr>
              <a:spLocks noChangeArrowheads="1"/>
            </p:cNvSpPr>
            <p:nvPr userDrawn="1"/>
          </p:nvSpPr>
          <p:spPr bwMode="auto">
            <a:xfrm>
              <a:off x="0" y="608"/>
              <a:ext cx="3791" cy="6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805" name="Rectangle 13"/>
            <p:cNvSpPr>
              <a:spLocks noChangeArrowheads="1"/>
            </p:cNvSpPr>
            <p:nvPr userDrawn="1"/>
          </p:nvSpPr>
          <p:spPr bwMode="auto">
            <a:xfrm>
              <a:off x="0" y="608"/>
              <a:ext cx="5760" cy="5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33807" name="Picture 15" descr="csiss_logo_bi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74725" cy="9747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99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99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99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99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99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99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99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99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Times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Times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Times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Times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Times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905000"/>
            <a:ext cx="8610600" cy="1241425"/>
          </a:xfrm>
        </p:spPr>
        <p:txBody>
          <a:bodyPr/>
          <a:lstStyle/>
          <a:p>
            <a:r>
              <a:rPr lang="en-US" sz="1800" dirty="0" smtClean="0"/>
              <a:t>CyberWay-</a:t>
            </a:r>
            <a:r>
              <a:rPr lang="en-US" sz="1800" dirty="0"/>
              <a:t>-Integrated Capabilities of </a:t>
            </a:r>
            <a:r>
              <a:rPr lang="en-US" sz="1800" dirty="0" smtClean="0"/>
              <a:t>EarthCube Building </a:t>
            </a:r>
            <a:r>
              <a:rPr lang="en-US" sz="1800" dirty="0"/>
              <a:t>Blocks </a:t>
            </a:r>
            <a:r>
              <a:rPr lang="en-US" sz="1800" dirty="0" smtClean="0"/>
              <a:t>for Facilitating </a:t>
            </a:r>
            <a:r>
              <a:rPr lang="en-US" sz="1800" dirty="0"/>
              <a:t>Cyber-based Innovative Way </a:t>
            </a:r>
            <a:r>
              <a:rPr lang="en-US" sz="1800" dirty="0" smtClean="0"/>
              <a:t>of Interdisciplinary </a:t>
            </a:r>
            <a:r>
              <a:rPr lang="en-US" sz="1800" dirty="0"/>
              <a:t>Geoscience Studies</a:t>
            </a:r>
            <a:br>
              <a:rPr lang="en-US" sz="18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A NSF </a:t>
            </a:r>
            <a:r>
              <a:rPr lang="en-US" sz="1600" dirty="0" smtClean="0"/>
              <a:t>EarthCube Integration</a:t>
            </a:r>
            <a:r>
              <a:rPr lang="en-US" sz="1600" dirty="0" smtClean="0"/>
              <a:t> </a:t>
            </a:r>
            <a:r>
              <a:rPr lang="en-US" sz="1600" dirty="0" smtClean="0"/>
              <a:t>project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68580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b="1" dirty="0" smtClean="0">
                <a:ea typeface="SimSun" pitchFamily="2" charset="-122"/>
              </a:rPr>
              <a:t>Prof. Liping Di</a:t>
            </a:r>
            <a:endParaRPr lang="en-US" altLang="zh-CN" sz="2000" b="1" dirty="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SimSun" pitchFamily="2" charset="-122"/>
              </a:rPr>
              <a:t>Center </a:t>
            </a:r>
            <a:r>
              <a:rPr lang="en-US" altLang="zh-CN" sz="1800" dirty="0">
                <a:ea typeface="SimSun" pitchFamily="2" charset="-122"/>
              </a:rPr>
              <a:t>for Spatial Information Science and Systems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ea typeface="SimSun" pitchFamily="2" charset="-122"/>
              </a:rPr>
              <a:t>George Mason University, </a:t>
            </a:r>
            <a:r>
              <a:rPr lang="en-US" altLang="zh-CN" sz="1800" dirty="0" smtClean="0">
                <a:ea typeface="SimSun" pitchFamily="2" charset="-122"/>
              </a:rPr>
              <a:t>USA</a:t>
            </a:r>
          </a:p>
          <a:p>
            <a:pPr>
              <a:lnSpc>
                <a:spcPct val="90000"/>
              </a:lnSpc>
            </a:pPr>
            <a:r>
              <a:rPr lang="en-US" altLang="zh-CN" sz="1800" dirty="0" err="1">
                <a:ea typeface="SimSun" pitchFamily="2" charset="-122"/>
              </a:rPr>
              <a:t>ldi@gmu.edu</a:t>
            </a:r>
            <a:endParaRPr lang="en-US" altLang="zh-CN" sz="1800" dirty="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1800" dirty="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1800" dirty="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1800" dirty="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endParaRPr lang="zh-CN" altLang="en-US" sz="2000" dirty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001000" cy="5334000"/>
          </a:xfrm>
        </p:spPr>
        <p:txBody>
          <a:bodyPr/>
          <a:lstStyle/>
          <a:p>
            <a:r>
              <a:rPr lang="en-US" sz="2000" dirty="0" smtClean="0"/>
              <a:t>NSF </a:t>
            </a:r>
            <a:r>
              <a:rPr lang="en-US" sz="2000" dirty="0" smtClean="0"/>
              <a:t>EarthCube</a:t>
            </a:r>
            <a:r>
              <a:rPr lang="en-US" sz="2000" dirty="0" smtClean="0"/>
              <a:t> </a:t>
            </a:r>
            <a:r>
              <a:rPr lang="en-US" sz="2000" dirty="0" smtClean="0"/>
              <a:t>program</a:t>
            </a:r>
          </a:p>
          <a:p>
            <a:pPr lvl="1"/>
            <a:r>
              <a:rPr lang="en-US" sz="1800" dirty="0" smtClean="0"/>
              <a:t>One of </a:t>
            </a:r>
            <a:r>
              <a:rPr lang="en-US" sz="1800" dirty="0" smtClean="0"/>
              <a:t>large </a:t>
            </a:r>
            <a:r>
              <a:rPr lang="en-US" sz="1800" dirty="0" smtClean="0"/>
              <a:t>NSF </a:t>
            </a:r>
            <a:r>
              <a:rPr lang="en-US" sz="1800" dirty="0" smtClean="0"/>
              <a:t>programs jointly funded by NSF Office of </a:t>
            </a:r>
            <a:r>
              <a:rPr lang="en-US" sz="1800" dirty="0" err="1" smtClean="0"/>
              <a:t>CyberInfrastructure</a:t>
            </a:r>
            <a:r>
              <a:rPr lang="en-US" sz="1800" dirty="0" smtClean="0"/>
              <a:t> and Geoscience Directorate </a:t>
            </a:r>
            <a:endParaRPr lang="en-US" sz="1800" dirty="0" smtClean="0"/>
          </a:p>
          <a:p>
            <a:pPr lvl="1"/>
            <a:r>
              <a:rPr lang="en-US" sz="1800" dirty="0" smtClean="0"/>
              <a:t>To build cyberinfrastructure to support the Geoscience research in NSF Geoscience Directorate</a:t>
            </a:r>
            <a:endParaRPr lang="en-US" sz="1800" dirty="0" smtClean="0"/>
          </a:p>
          <a:p>
            <a:r>
              <a:rPr lang="en-US" dirty="0" smtClean="0"/>
              <a:t>NSF</a:t>
            </a:r>
            <a:r>
              <a:rPr lang="en-US" dirty="0"/>
              <a:t> has funded the development of </a:t>
            </a:r>
            <a:r>
              <a:rPr lang="en-US" b="1" dirty="0"/>
              <a:t>EarthCube</a:t>
            </a:r>
            <a:r>
              <a:rPr lang="en-US" dirty="0"/>
              <a:t> through individual </a:t>
            </a:r>
            <a:r>
              <a:rPr lang="en-US" b="1" dirty="0"/>
              <a:t>EarthCube</a:t>
            </a:r>
            <a:r>
              <a:rPr lang="en-US" dirty="0"/>
              <a:t> awards </a:t>
            </a:r>
            <a:endParaRPr lang="en-US" dirty="0" smtClean="0"/>
          </a:p>
          <a:p>
            <a:pPr lvl="1"/>
            <a:r>
              <a:rPr lang="en-US" dirty="0" smtClean="0"/>
              <a:t>Community workshops for soliciting requirements</a:t>
            </a:r>
          </a:p>
          <a:p>
            <a:pPr lvl="1"/>
            <a:r>
              <a:rPr lang="en-US" dirty="0" smtClean="0"/>
              <a:t>Building block projects to develop individual building blocks</a:t>
            </a:r>
          </a:p>
          <a:p>
            <a:pPr lvl="1"/>
            <a:r>
              <a:rPr lang="en-US" dirty="0" smtClean="0"/>
              <a:t>Integration projects to build integrated systems to demonstrate its support to real research projects funded by NSF Geoscience Directorate</a:t>
            </a:r>
          </a:p>
          <a:p>
            <a:r>
              <a:rPr lang="en-US" dirty="0"/>
              <a:t>CSISS has been funded by NSF EarthCube program</a:t>
            </a:r>
          </a:p>
          <a:p>
            <a:pPr lvl="1"/>
            <a:r>
              <a:rPr lang="en-US" dirty="0"/>
              <a:t>A community workshop project (atmosphere and aerosol community)  in 2012</a:t>
            </a:r>
          </a:p>
          <a:p>
            <a:pPr lvl="1"/>
            <a:r>
              <a:rPr lang="en-US" dirty="0"/>
              <a:t>A building block (</a:t>
            </a:r>
            <a:r>
              <a:rPr lang="en-US" dirty="0" err="1"/>
              <a:t>CyberConnnector</a:t>
            </a:r>
            <a:r>
              <a:rPr lang="en-US" dirty="0"/>
              <a:t>) in 2014</a:t>
            </a:r>
          </a:p>
          <a:p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454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CyberWay 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181600"/>
          </a:xfrm>
        </p:spPr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project (CyberWay) is </a:t>
            </a:r>
            <a:r>
              <a:rPr lang="en-US" dirty="0" smtClean="0"/>
              <a:t>a </a:t>
            </a:r>
            <a:r>
              <a:rPr lang="en-US" dirty="0"/>
              <a:t>system integration project</a:t>
            </a:r>
          </a:p>
          <a:p>
            <a:pPr lvl="1"/>
            <a:r>
              <a:rPr lang="en-US" dirty="0"/>
              <a:t>Performance period: </a:t>
            </a:r>
            <a:r>
              <a:rPr lang="en-US" dirty="0" smtClean="0"/>
              <a:t>10/1/2017-9/30/2019</a:t>
            </a:r>
          </a:p>
          <a:p>
            <a:pPr lvl="1"/>
            <a:r>
              <a:rPr lang="en-US" dirty="0" smtClean="0"/>
              <a:t>Project teams</a:t>
            </a:r>
          </a:p>
          <a:p>
            <a:pPr lvl="2"/>
            <a:r>
              <a:rPr lang="en-US" dirty="0" smtClean="0"/>
              <a:t>PI: Dr. Liping Di, CSISS/GMU: </a:t>
            </a:r>
            <a:r>
              <a:rPr lang="en-US" i="1" dirty="0" smtClean="0"/>
              <a:t>CyberConnector</a:t>
            </a:r>
          </a:p>
          <a:p>
            <a:pPr lvl="2"/>
            <a:r>
              <a:rPr lang="en-US" dirty="0" smtClean="0"/>
              <a:t>Co-PI: Dr. David Bromwich, </a:t>
            </a:r>
            <a:r>
              <a:rPr lang="en-US" dirty="0"/>
              <a:t>Byrd Polar and Climate Research </a:t>
            </a:r>
            <a:r>
              <a:rPr lang="en-US" dirty="0" smtClean="0"/>
              <a:t>Center/OSU</a:t>
            </a:r>
          </a:p>
          <a:p>
            <a:pPr lvl="2"/>
            <a:r>
              <a:rPr lang="en-US" dirty="0" smtClean="0"/>
              <a:t>Co-PI: Jim </a:t>
            </a:r>
            <a:r>
              <a:rPr lang="en-US" dirty="0" err="1" smtClean="0"/>
              <a:t>Kinter</a:t>
            </a:r>
            <a:r>
              <a:rPr lang="en-US" dirty="0" smtClean="0"/>
              <a:t>, COLA/GMU</a:t>
            </a:r>
          </a:p>
          <a:p>
            <a:pPr lvl="2"/>
            <a:r>
              <a:rPr lang="en-US" dirty="0" smtClean="0"/>
              <a:t>Co-PI: Eugene Yu, CSISS/GMU</a:t>
            </a:r>
          </a:p>
          <a:p>
            <a:pPr lvl="1"/>
            <a:r>
              <a:rPr lang="en-US" dirty="0" smtClean="0"/>
              <a:t>Organization participation</a:t>
            </a:r>
          </a:p>
          <a:p>
            <a:pPr lvl="2"/>
            <a:r>
              <a:rPr lang="en-US" dirty="0" smtClean="0"/>
              <a:t>GMU CSISS, COLA</a:t>
            </a:r>
          </a:p>
          <a:p>
            <a:pPr lvl="2"/>
            <a:r>
              <a:rPr lang="en-US" dirty="0" smtClean="0"/>
              <a:t>OSU Byrd Center</a:t>
            </a:r>
          </a:p>
          <a:p>
            <a:pPr lvl="2"/>
            <a:r>
              <a:rPr lang="en-US" dirty="0" smtClean="0"/>
              <a:t>OMS, </a:t>
            </a:r>
            <a:r>
              <a:rPr lang="en-US" dirty="0" err="1" smtClean="0"/>
              <a:t>Inc</a:t>
            </a:r>
            <a:r>
              <a:rPr lang="en-US" dirty="0" smtClean="0"/>
              <a:t> (Steve </a:t>
            </a:r>
            <a:r>
              <a:rPr lang="en-US" dirty="0" err="1" smtClean="0"/>
              <a:t>Browdy</a:t>
            </a:r>
            <a:r>
              <a:rPr lang="en-US" dirty="0" smtClean="0"/>
              <a:t>): </a:t>
            </a:r>
            <a:r>
              <a:rPr lang="en-US" i="1" dirty="0" err="1" smtClean="0"/>
              <a:t>BCube</a:t>
            </a:r>
            <a:endParaRPr lang="en-US" i="1" dirty="0" smtClean="0"/>
          </a:p>
          <a:p>
            <a:pPr lvl="1"/>
            <a:r>
              <a:rPr lang="en-US" dirty="0" smtClean="0"/>
              <a:t>Collaborators</a:t>
            </a:r>
          </a:p>
          <a:p>
            <a:pPr lvl="2"/>
            <a:r>
              <a:rPr lang="en-US" dirty="0"/>
              <a:t>Michael D. Daniels (NCAR/EOL</a:t>
            </a:r>
            <a:r>
              <a:rPr lang="en-US" dirty="0" smtClean="0"/>
              <a:t>) : </a:t>
            </a:r>
            <a:r>
              <a:rPr lang="en-US" i="1" dirty="0" smtClean="0"/>
              <a:t>Chords</a:t>
            </a:r>
          </a:p>
          <a:p>
            <a:pPr lvl="2"/>
            <a:r>
              <a:rPr lang="en-US" dirty="0"/>
              <a:t>Dr. Mohan </a:t>
            </a:r>
            <a:r>
              <a:rPr lang="en-US" dirty="0" smtClean="0"/>
              <a:t>Ramamurthy (</a:t>
            </a:r>
            <a:r>
              <a:rPr lang="en-US" dirty="0" err="1" smtClean="0"/>
              <a:t>Unidata</a:t>
            </a:r>
            <a:r>
              <a:rPr lang="en-US" dirty="0" smtClean="0"/>
              <a:t>): </a:t>
            </a:r>
            <a:r>
              <a:rPr lang="en-US" i="1" dirty="0" err="1" smtClean="0"/>
              <a:t>GeoWS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6998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CyberWay: A production system of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978400"/>
          </a:xfrm>
        </p:spPr>
        <p:txBody>
          <a:bodyPr/>
          <a:lstStyle/>
          <a:p>
            <a:r>
              <a:rPr lang="en-US" dirty="0" smtClean="0"/>
              <a:t>A production </a:t>
            </a:r>
            <a:r>
              <a:rPr lang="en-US" dirty="0"/>
              <a:t>system of systems integrating EarthCube building blocks, particularly </a:t>
            </a:r>
            <a:endParaRPr lang="en-US" dirty="0" smtClean="0"/>
          </a:p>
          <a:p>
            <a:pPr lvl="1"/>
            <a:r>
              <a:rPr lang="en-US" dirty="0" err="1" smtClean="0"/>
              <a:t>Bcube</a:t>
            </a:r>
            <a:endParaRPr lang="en-US" dirty="0" smtClean="0"/>
          </a:p>
          <a:p>
            <a:pPr lvl="1"/>
            <a:r>
              <a:rPr lang="en-US" dirty="0" smtClean="0"/>
              <a:t>CyberConnector</a:t>
            </a:r>
          </a:p>
          <a:p>
            <a:pPr lvl="1"/>
            <a:r>
              <a:rPr lang="en-US" dirty="0" smtClean="0"/>
              <a:t>CHORDS</a:t>
            </a:r>
          </a:p>
          <a:p>
            <a:pPr lvl="1"/>
            <a:r>
              <a:rPr lang="en-US" dirty="0" err="1" smtClean="0"/>
              <a:t>GeoWS</a:t>
            </a:r>
            <a:endParaRPr lang="en-US" dirty="0" smtClean="0"/>
          </a:p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advance geosciences research through improved interoperability and integration across diverse polar science and atmospheric science research, methods, and </a:t>
            </a:r>
            <a:r>
              <a:rPr lang="en-US" dirty="0" smtClean="0"/>
              <a:t>resources</a:t>
            </a:r>
            <a:endParaRPr lang="en-US" dirty="0"/>
          </a:p>
          <a:p>
            <a:r>
              <a:rPr lang="en-US" dirty="0" smtClean="0"/>
              <a:t>Method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onnecting </a:t>
            </a:r>
            <a:r>
              <a:rPr lang="en-US" dirty="0"/>
              <a:t>Earth observations, polar science outcomes, and climate model outcomes via the EarthCube </a:t>
            </a:r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system itself will also become an element of the EarthCube infrastructure.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5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NSF Geoscience Research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5 active NSF </a:t>
            </a:r>
            <a:r>
              <a:rPr lang="en-US" dirty="0"/>
              <a:t>g</a:t>
            </a:r>
            <a:r>
              <a:rPr lang="en-US" dirty="0" smtClean="0"/>
              <a:t>eoscience </a:t>
            </a:r>
            <a:r>
              <a:rPr lang="en-US" dirty="0"/>
              <a:t>r</a:t>
            </a:r>
            <a:r>
              <a:rPr lang="en-US" dirty="0" smtClean="0"/>
              <a:t>esearch projects as the demonstration cases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NSF 1338427 (AGS - Atmospheric &amp; </a:t>
            </a:r>
            <a:r>
              <a:rPr lang="en-US" dirty="0" err="1"/>
              <a:t>Geospace</a:t>
            </a:r>
            <a:r>
              <a:rPr lang="en-US" dirty="0"/>
              <a:t> Sciences Divisions) - Predictability and Prediction of Climate from Days to Decades (PI: James </a:t>
            </a:r>
            <a:r>
              <a:rPr lang="en-US" dirty="0" err="1"/>
              <a:t>Kinter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NSF 0733023 and 1144117 (PLR - Division of Polar Programs) - Collaborative Research: IPY: Arctic System Reanalysis (PI: David Bromwich)</a:t>
            </a:r>
          </a:p>
          <a:p>
            <a:pPr lvl="1"/>
            <a:r>
              <a:rPr lang="en-US" dirty="0"/>
              <a:t>NSF 1443443 (PLR - Division of Polar Programs) - Collaborative Research: First Scientific Priorities from the ARM West Antarctic Radiation Experiment (PI: David Bromwich)</a:t>
            </a:r>
          </a:p>
          <a:p>
            <a:pPr lvl="1"/>
            <a:r>
              <a:rPr lang="en-US" dirty="0"/>
              <a:t>NSF 1341695 (PLR - Division of Polar Programs) - Climate Warming in West Antarctica (PI: David Bromwich)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265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Science </a:t>
            </a:r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C</a:t>
            </a:r>
            <a:r>
              <a:rPr lang="en-US" dirty="0" smtClean="0"/>
              <a:t>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Integration of global and regional climate model outcomes for teleconnection studies across multiple </a:t>
            </a:r>
            <a:r>
              <a:rPr lang="en-US" i="1" dirty="0" smtClean="0"/>
              <a:t>disciplines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Cross-discipline collaboration: Associate model outputs with Earth observations and reanalyses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i="1" dirty="0"/>
              <a:t>Inter-comparison and validation across </a:t>
            </a:r>
            <a:r>
              <a:rPr lang="en-US" i="1" dirty="0" smtClean="0"/>
              <a:t>models</a:t>
            </a:r>
            <a:endParaRPr lang="en-US" dirty="0" smtClean="0"/>
          </a:p>
          <a:p>
            <a:pPr lvl="1"/>
            <a:r>
              <a:rPr lang="en-US" dirty="0"/>
              <a:t>Compare model outputs with Earth </a:t>
            </a:r>
            <a:r>
              <a:rPr lang="en-US" dirty="0" smtClean="0"/>
              <a:t>observations</a:t>
            </a:r>
          </a:p>
          <a:p>
            <a:r>
              <a:rPr lang="en-US" i="1" dirty="0"/>
              <a:t>Streamlined process for </a:t>
            </a:r>
            <a:r>
              <a:rPr lang="en-US" i="1" dirty="0" smtClean="0"/>
              <a:t>models</a:t>
            </a:r>
            <a:endParaRPr lang="en-US" dirty="0"/>
          </a:p>
          <a:p>
            <a:pPr lvl="1"/>
            <a:r>
              <a:rPr lang="en-US" dirty="0"/>
              <a:t>Streamlining Earth observations for </a:t>
            </a:r>
            <a:r>
              <a:rPr lang="en-US" dirty="0" smtClean="0"/>
              <a:t>Arctic Surface Reanalysis</a:t>
            </a:r>
          </a:p>
          <a:p>
            <a:r>
              <a:rPr lang="en-US" i="1" dirty="0"/>
              <a:t>Enhanced </a:t>
            </a:r>
            <a:r>
              <a:rPr lang="en-US" i="1" dirty="0" smtClean="0"/>
              <a:t>dissemination</a:t>
            </a:r>
            <a:endParaRPr lang="en-US" dirty="0" smtClean="0"/>
          </a:p>
          <a:p>
            <a:pPr lvl="1"/>
            <a:r>
              <a:rPr lang="en-US" dirty="0"/>
              <a:t>Enabling discovery of tropical cyclones (TC) by cataloging with </a:t>
            </a:r>
            <a:r>
              <a:rPr lang="en-US" i="1" dirty="0"/>
              <a:t>CyberWay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This demo case was removed from the list of project work due to 25% budget cut, but we may reintroduce this in late part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49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CyberWay: System of Systems Architecture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71600" y="1676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47665"/>
            <a:ext cx="6477000" cy="528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540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Discovery</a:t>
            </a:r>
          </a:p>
          <a:p>
            <a:r>
              <a:rPr lang="en-US" dirty="0" smtClean="0"/>
              <a:t>Data Access</a:t>
            </a:r>
          </a:p>
          <a:p>
            <a:r>
              <a:rPr lang="en-US" dirty="0" smtClean="0"/>
              <a:t>Preprocess, analysis, Inter-comparison, Validation </a:t>
            </a:r>
          </a:p>
          <a:p>
            <a:r>
              <a:rPr lang="en-US" dirty="0"/>
              <a:t>Product dissemination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4672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tasks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i="1" dirty="0"/>
              <a:t>Project </a:t>
            </a:r>
            <a:r>
              <a:rPr lang="en-US" i="1" dirty="0" smtClean="0"/>
              <a:t>initiation- Kick off meeting, computing facilities, code </a:t>
            </a:r>
            <a:r>
              <a:rPr lang="en-US" i="1" dirty="0" err="1" smtClean="0"/>
              <a:t>repostory</a:t>
            </a:r>
            <a:endParaRPr lang="en-US" dirty="0"/>
          </a:p>
          <a:p>
            <a:pPr lvl="0"/>
            <a:r>
              <a:rPr lang="en-US" i="1" dirty="0"/>
              <a:t>Detailed survey of science user </a:t>
            </a:r>
            <a:r>
              <a:rPr lang="en-US" i="1" dirty="0" smtClean="0"/>
              <a:t>requirements</a:t>
            </a:r>
            <a:endParaRPr lang="en-US" dirty="0"/>
          </a:p>
          <a:p>
            <a:pPr lvl="0"/>
            <a:r>
              <a:rPr lang="en-US" i="1" dirty="0"/>
              <a:t>Architecture refinement of the integrated </a:t>
            </a:r>
            <a:r>
              <a:rPr lang="en-US" i="1" dirty="0" smtClean="0"/>
              <a:t>system</a:t>
            </a:r>
            <a:endParaRPr lang="en-US" dirty="0"/>
          </a:p>
          <a:p>
            <a:pPr lvl="0"/>
            <a:r>
              <a:rPr lang="en-US" i="1" dirty="0"/>
              <a:t>Assembly of the integrated </a:t>
            </a:r>
            <a:r>
              <a:rPr lang="en-US" i="1" dirty="0" smtClean="0"/>
              <a:t>system</a:t>
            </a:r>
            <a:endParaRPr lang="en-US" dirty="0"/>
          </a:p>
          <a:p>
            <a:pPr lvl="0"/>
            <a:r>
              <a:rPr lang="en-US" i="1" dirty="0"/>
              <a:t>Development of specific </a:t>
            </a:r>
            <a:r>
              <a:rPr lang="en-US" i="1" dirty="0" smtClean="0"/>
              <a:t>functions</a:t>
            </a:r>
            <a:endParaRPr lang="en-US" dirty="0"/>
          </a:p>
          <a:p>
            <a:pPr lvl="0"/>
            <a:r>
              <a:rPr lang="en-US" i="1" dirty="0"/>
              <a:t>Interdisciplinary </a:t>
            </a:r>
            <a:r>
              <a:rPr lang="en-US" i="1" dirty="0" smtClean="0"/>
              <a:t>research</a:t>
            </a:r>
            <a:r>
              <a:rPr lang="en-US" i="1" dirty="0"/>
              <a:t> </a:t>
            </a:r>
            <a:r>
              <a:rPr lang="en-US" i="1" dirty="0" smtClean="0"/>
              <a:t>and use case development</a:t>
            </a:r>
            <a:endParaRPr lang="en-US" i="1" dirty="0"/>
          </a:p>
          <a:p>
            <a:pPr lvl="0"/>
            <a:r>
              <a:rPr lang="en-US" i="1" dirty="0" smtClean="0"/>
              <a:t>Demonstration </a:t>
            </a:r>
            <a:r>
              <a:rPr lang="en-US" i="1" dirty="0"/>
              <a:t>of the science use </a:t>
            </a:r>
            <a:r>
              <a:rPr lang="en-US" i="1" dirty="0" smtClean="0"/>
              <a:t>cases</a:t>
            </a:r>
            <a:endParaRPr lang="en-US" dirty="0"/>
          </a:p>
          <a:p>
            <a:pPr lvl="0"/>
            <a:r>
              <a:rPr lang="en-US" i="1" dirty="0" smtClean="0"/>
              <a:t>Evaluation </a:t>
            </a:r>
            <a:r>
              <a:rPr lang="en-US" i="1" dirty="0"/>
              <a:t>of the system with applications to science use </a:t>
            </a:r>
            <a:r>
              <a:rPr lang="en-US" i="1" dirty="0" smtClean="0"/>
              <a:t>cases</a:t>
            </a:r>
            <a:endParaRPr lang="en-US" dirty="0"/>
          </a:p>
          <a:p>
            <a:pPr lvl="0"/>
            <a:r>
              <a:rPr lang="en-US" i="1" dirty="0"/>
              <a:t>Documentation and release of the </a:t>
            </a:r>
            <a:r>
              <a:rPr lang="en-US" i="1" dirty="0" smtClean="0"/>
              <a:t>system</a:t>
            </a:r>
            <a:endParaRPr lang="en-US" dirty="0"/>
          </a:p>
          <a:p>
            <a:pPr lvl="0"/>
            <a:r>
              <a:rPr lang="en-US" i="1" dirty="0"/>
              <a:t>Final </a:t>
            </a:r>
            <a:r>
              <a:rPr lang="en-US" i="1" dirty="0" smtClean="0"/>
              <a:t>report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33303"/>
      </p:ext>
    </p:extLst>
  </p:cSld>
  <p:clrMapOvr>
    <a:masterClrMapping/>
  </p:clrMapOvr>
</p:sld>
</file>

<file path=ppt/theme/theme1.xml><?xml version="1.0" encoding="utf-8"?>
<a:theme xmlns:a="http://schemas.openxmlformats.org/drawingml/2006/main" name="Project_Review_Final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Project_Review_Fi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Project_Review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_Review_Fina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_Review_Fina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_Review_Fina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_Review_Fi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_Review_Fi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_Review_Fi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Project_Review_Final</Template>
  <TotalTime>11879</TotalTime>
  <Words>532</Words>
  <Application>Microsoft Macintosh PowerPoint</Application>
  <PresentationFormat>On-screen Show (4:3)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SimSun</vt:lpstr>
      <vt:lpstr>Times</vt:lpstr>
      <vt:lpstr>Times New Roman</vt:lpstr>
      <vt:lpstr>宋体</vt:lpstr>
      <vt:lpstr>Arial</vt:lpstr>
      <vt:lpstr>Project_Review_Final</vt:lpstr>
      <vt:lpstr>CyberWay--Integrated Capabilities of EarthCube Building Blocks for Facilitating Cyber-based Innovative Way of Interdisciplinary Geoscience Studies   A NSF EarthCube Integration project </vt:lpstr>
      <vt:lpstr>Introduction</vt:lpstr>
      <vt:lpstr>CyberWay project overview</vt:lpstr>
      <vt:lpstr>CyberWay: A production system of systems</vt:lpstr>
      <vt:lpstr>NSF Geoscience Research Projects</vt:lpstr>
      <vt:lpstr>Four Science Use Cases</vt:lpstr>
      <vt:lpstr>CyberWay: System of Systems Architecture</vt:lpstr>
      <vt:lpstr>System Capabilities</vt:lpstr>
      <vt:lpstr>Major tasks of the project</vt:lpstr>
    </vt:vector>
  </TitlesOfParts>
  <Company>yyy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General Framework and System Prototypes for the Self-Adaptive Earth Predictive Systems (SEPS)—Dynamically Coupling Sensor Web with Earth System Models</dc:title>
  <dc:creator>y</dc:creator>
  <cp:lastModifiedBy>Liping Di</cp:lastModifiedBy>
  <cp:revision>229</cp:revision>
  <dcterms:created xsi:type="dcterms:W3CDTF">2007-02-22T03:22:56Z</dcterms:created>
  <dcterms:modified xsi:type="dcterms:W3CDTF">2017-10-31T16:02:23Z</dcterms:modified>
</cp:coreProperties>
</file>