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63" r:id="rId5"/>
    <p:sldId id="264" r:id="rId6"/>
    <p:sldId id="265" r:id="rId7"/>
    <p:sldId id="266" r:id="rId8"/>
    <p:sldId id="258" r:id="rId9"/>
    <p:sldId id="259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/>
    <p:restoredTop sz="94737"/>
  </p:normalViewPr>
  <p:slideViewPr>
    <p:cSldViewPr snapToGrid="0" snapToObjects="1">
      <p:cViewPr varScale="1">
        <p:scale>
          <a:sx n="80" d="100"/>
          <a:sy n="80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76B25-D0F3-534E-85F6-8A189AC06132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3CF2C-BF3F-3F41-B38E-F89A4DD3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564A-60EE-CE40-AF3F-3B8BAD4E13E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5F8-6F6A-5647-8C5C-B551B1C2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7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564A-60EE-CE40-AF3F-3B8BAD4E13E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5F8-6F6A-5647-8C5C-B551B1C2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564A-60EE-CE40-AF3F-3B8BAD4E13E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5F8-6F6A-5647-8C5C-B551B1C2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564A-60EE-CE40-AF3F-3B8BAD4E13E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5F8-6F6A-5647-8C5C-B551B1C2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1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564A-60EE-CE40-AF3F-3B8BAD4E13E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5F8-6F6A-5647-8C5C-B551B1C2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0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564A-60EE-CE40-AF3F-3B8BAD4E13E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5F8-6F6A-5647-8C5C-B551B1C2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564A-60EE-CE40-AF3F-3B8BAD4E13E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5F8-6F6A-5647-8C5C-B551B1C2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564A-60EE-CE40-AF3F-3B8BAD4E13E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5F8-6F6A-5647-8C5C-B551B1C2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564A-60EE-CE40-AF3F-3B8BAD4E13E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5F8-6F6A-5647-8C5C-B551B1C2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564A-60EE-CE40-AF3F-3B8BAD4E13E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5F8-6F6A-5647-8C5C-B551B1C2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564A-60EE-CE40-AF3F-3B8BAD4E13E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5F8-6F6A-5647-8C5C-B551B1C2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F564A-60EE-CE40-AF3F-3B8BAD4E13E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A5F8-6F6A-5647-8C5C-B551B1C27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2448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Challenges in High-Resolution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, High-Volume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Earth Science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090142"/>
            <a:ext cx="12192000" cy="576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800" b="1" dirty="0" smtClean="0"/>
              <a:t>COLA</a:t>
            </a:r>
            <a:r>
              <a:rPr lang="en-US" sz="2800" dirty="0" smtClean="0"/>
              <a:t> has carried out multiple high-resolution, high-volume projects, using state-of-the-art coupled general circulation models</a:t>
            </a:r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400" dirty="0" smtClean="0"/>
              <a:t>Thousands of simulated years, multiple petabytes</a:t>
            </a:r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400" b="1" dirty="0" smtClean="0"/>
              <a:t>Project Minerva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Global, coupled simulations with ECMWF seasonal forecast model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Multiple years, multiple ensemble members, multiple starts within years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Roughly 60 million core hours on NCAR Yellowstone</a:t>
            </a:r>
            <a:endParaRPr lang="en-US" sz="2200" dirty="0" smtClean="0"/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400" b="1" dirty="0" smtClean="0"/>
              <a:t>Project Metis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Follow-on to </a:t>
            </a:r>
            <a:r>
              <a:rPr lang="en-US" sz="2200" b="1" dirty="0" smtClean="0"/>
              <a:t>Project Minerva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Global, coupled simulations with updated ECMWF seasonal forecast model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New dynamical core, different atmosphere and ocean grids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Roughly 60 million core hours on NCAR Cheyenne, successor to Yellowstone</a:t>
            </a:r>
            <a:endParaRPr lang="en-US" sz="2200" dirty="0" smtClean="0"/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400" b="1" dirty="0" smtClean="0"/>
              <a:t>Half-Century Reforecasts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Global </a:t>
            </a:r>
            <a:r>
              <a:rPr lang="en-US" sz="2200" dirty="0"/>
              <a:t>coupled 12-month predictions with CESM and CFS starting in </a:t>
            </a:r>
            <a:r>
              <a:rPr lang="en-US" sz="2200" dirty="0" smtClean="0"/>
              <a:t>1958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Completely different models from Minerva and Metis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Some runs performed at NCAR, some at TACC</a:t>
            </a:r>
            <a:endParaRPr lang="en-US" sz="2200" dirty="0"/>
          </a:p>
          <a:p>
            <a:pPr marL="557213" lvl="2" indent="-257175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229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4933" y="45363"/>
            <a:ext cx="6653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00FF"/>
                </a:solidFill>
              </a:rPr>
              <a:t>57 years (1958-2014) CFSv2 Reforecast Experiment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738942"/>
            <a:ext cx="228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 Conditions (ICs)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20889" y="1402052"/>
          <a:ext cx="8323293" cy="346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668"/>
                <a:gridCol w="2173111"/>
                <a:gridCol w="2370666"/>
                <a:gridCol w="1946848"/>
              </a:tblGrid>
              <a:tr h="5253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Atmosphere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ERA-40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CFSR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 members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(The first 4 days of each month)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95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Land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NASA GLDAS2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557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Sea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Ice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CFSR 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(January 1, 1979,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April 1, 1979,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July 1, 1979,</a:t>
                      </a:r>
                    </a:p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October 1, 1980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4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Ocean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ORA-S4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 members*</a:t>
                      </a: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11678" y="923608"/>
            <a:ext cx="119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1958-1978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9521" y="923608"/>
            <a:ext cx="119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1979-2014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12113" y="4928865"/>
            <a:ext cx="223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totally 20 ensemble members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4882698"/>
            <a:ext cx="648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Perturbed through ocean data assimilation.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0469" y="5380672"/>
            <a:ext cx="6019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Reforecast Duration: </a:t>
            </a:r>
            <a:r>
              <a:rPr lang="en-US" dirty="0"/>
              <a:t>12 months (total model years: </a:t>
            </a:r>
            <a:r>
              <a:rPr lang="en-US" b="1" dirty="0"/>
              <a:t>4560</a:t>
            </a:r>
            <a:r>
              <a:rPr lang="en-US" dirty="0"/>
              <a:t>)</a:t>
            </a:r>
          </a:p>
          <a:p>
            <a:r>
              <a:rPr lang="en-US" dirty="0" smtClean="0"/>
              <a:t>Location</a:t>
            </a:r>
            <a:r>
              <a:rPr lang="en-US" smtClean="0"/>
              <a:t>: /shared/</a:t>
            </a:r>
            <a:r>
              <a:rPr lang="en-US" dirty="0" err="1" smtClean="0"/>
              <a:t>bias_correction</a:t>
            </a:r>
            <a:r>
              <a:rPr lang="en-US" dirty="0" smtClean="0"/>
              <a:t>/</a:t>
            </a:r>
            <a:r>
              <a:rPr lang="en-US" dirty="0" err="1" smtClean="0"/>
              <a:t>hindcast</a:t>
            </a:r>
            <a:r>
              <a:rPr lang="en-US" dirty="0" smtClean="0"/>
              <a:t>/</a:t>
            </a:r>
            <a:r>
              <a:rPr lang="en-US" dirty="0" err="1" smtClean="0"/>
              <a:t>multi_oics</a:t>
            </a:r>
            <a:r>
              <a:rPr lang="en-US" dirty="0" smtClean="0"/>
              <a:t>/ORAS4</a:t>
            </a:r>
            <a:endParaRPr lang="en-US" dirty="0"/>
          </a:p>
          <a:p>
            <a:r>
              <a:rPr lang="en-US" b="1" dirty="0"/>
              <a:t>Output: </a:t>
            </a:r>
          </a:p>
          <a:p>
            <a:r>
              <a:rPr lang="en-US" dirty="0"/>
              <a:t>Monthly mean (12 months)</a:t>
            </a:r>
          </a:p>
          <a:p>
            <a:r>
              <a:rPr lang="en-US" dirty="0"/>
              <a:t>Daily (90 days, selected atmosphere and ocean fields)</a:t>
            </a:r>
          </a:p>
        </p:txBody>
      </p:sp>
    </p:spTree>
    <p:extLst>
      <p:ext uri="{BB962C8B-B14F-4D97-AF65-F5344CB8AC3E}">
        <p14:creationId xmlns:p14="http://schemas.microsoft.com/office/powerpoint/2010/main" val="12457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4933" y="45363"/>
            <a:ext cx="7486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00FF"/>
                </a:solidFill>
              </a:rPr>
              <a:t>46 years (1959-2005) CESM (LENS) Reforecast Experiment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616138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 Conditions (ICs): Jan 1, Apr 1, Jul 1</a:t>
            </a:r>
            <a:r>
              <a:rPr lang="en-US" b="1"/>
              <a:t>, Oct 1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20889" y="1402052"/>
          <a:ext cx="8323293" cy="346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668"/>
                <a:gridCol w="4543777"/>
                <a:gridCol w="1946848"/>
              </a:tblGrid>
              <a:tr h="52535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Atmosphere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ERA-40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 members</a:t>
                      </a:r>
                    </a:p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(The first 4 days of each month)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95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Land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CLM4 (forced offline with atmospheric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data)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Sea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Ice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As per NMME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(taken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from 7-day run initialized with climatology)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4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Ocean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ORA-S4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 members*</a:t>
                      </a:r>
                    </a:p>
                  </a:txBody>
                  <a:tcPr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12113" y="4928865"/>
            <a:ext cx="223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total 10 ensemble members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4882698"/>
            <a:ext cx="648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Perturbed through ocean data assimilation.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0469" y="5380673"/>
            <a:ext cx="5611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Reforecast Duration: </a:t>
            </a:r>
            <a:r>
              <a:rPr lang="en-US" dirty="0"/>
              <a:t>12 months (total model years: </a:t>
            </a:r>
            <a:r>
              <a:rPr lang="en-US" b="1" dirty="0"/>
              <a:t>1840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Output: </a:t>
            </a:r>
          </a:p>
          <a:p>
            <a:r>
              <a:rPr lang="en-US" dirty="0"/>
              <a:t>Monthly mean, </a:t>
            </a:r>
            <a:r>
              <a:rPr lang="en-US" dirty="0" smtClean="0"/>
              <a:t>daily</a:t>
            </a:r>
          </a:p>
          <a:p>
            <a:r>
              <a:rPr lang="en-US" dirty="0" smtClean="0"/>
              <a:t>Data at NCAR: /glade/p/p93300190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96660"/>
              </p:ext>
            </p:extLst>
          </p:nvPr>
        </p:nvGraphicFramePr>
        <p:xfrm>
          <a:off x="3608137" y="2758601"/>
          <a:ext cx="8577179" cy="401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151"/>
                <a:gridCol w="1840720"/>
                <a:gridCol w="1715436"/>
                <a:gridCol w="1715436"/>
                <a:gridCol w="1715436"/>
              </a:tblGrid>
              <a:tr h="707074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Resolution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Start Dates </a:t>
                      </a:r>
                    </a:p>
                    <a:p>
                      <a:r>
                        <a:rPr lang="en-US" sz="2200" dirty="0" smtClean="0"/>
                        <a:t>(1</a:t>
                      </a:r>
                      <a:r>
                        <a:rPr lang="en-US" sz="2200" baseline="30000" dirty="0" smtClean="0"/>
                        <a:t>st</a:t>
                      </a:r>
                      <a:r>
                        <a:rPr lang="en-US" sz="2200" dirty="0" smtClean="0"/>
                        <a:t> of month)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Ensembles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Length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Period of Integration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T="54864" marB="54864"/>
                </a:tc>
              </a:tr>
              <a:tr h="403253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CO</a:t>
                      </a:r>
                      <a:r>
                        <a:rPr lang="en-US" sz="2200" dirty="0" smtClean="0"/>
                        <a:t>199 </a:t>
                      </a:r>
                    </a:p>
                    <a:p>
                      <a:pPr algn="ctr"/>
                      <a:r>
                        <a:rPr lang="en-US" sz="2200" dirty="0" smtClean="0"/>
                        <a:t>(~64 km)</a:t>
                      </a:r>
                      <a:endParaRPr lang="en-US" sz="2200" dirty="0" smtClean="0"/>
                    </a:p>
                    <a:p>
                      <a:endParaRPr lang="en-US" sz="2200" dirty="0"/>
                    </a:p>
                  </a:txBody>
                  <a:tcPr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May, Nov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25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6 months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1981-2016</a:t>
                      </a:r>
                      <a:endParaRPr lang="en-US" sz="2200" dirty="0"/>
                    </a:p>
                  </a:txBody>
                  <a:tcPr marT="54864" marB="54864"/>
                </a:tc>
              </a:tr>
              <a:tr h="707074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Jun, Jul, Aug, Dec, Jan, Feb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 months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1986-2015</a:t>
                      </a:r>
                      <a:endParaRPr lang="en-US" sz="2200" dirty="0"/>
                    </a:p>
                  </a:txBody>
                  <a:tcPr marT="54864" marB="54864"/>
                </a:tc>
              </a:tr>
              <a:tr h="403253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CO</a:t>
                      </a:r>
                      <a:r>
                        <a:rPr lang="en-US" sz="2200" dirty="0" smtClean="0"/>
                        <a:t>639</a:t>
                      </a:r>
                    </a:p>
                    <a:p>
                      <a:pPr algn="ctr"/>
                      <a:r>
                        <a:rPr lang="en-US" sz="2200" dirty="0" smtClean="0"/>
                        <a:t>(~32 km)</a:t>
                      </a:r>
                      <a:endParaRPr lang="en-US" sz="2200" dirty="0" smtClean="0"/>
                    </a:p>
                  </a:txBody>
                  <a:tcPr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May,</a:t>
                      </a:r>
                      <a:r>
                        <a:rPr lang="en-US" sz="2200" baseline="0" dirty="0" smtClean="0"/>
                        <a:t> Nov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25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6 months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1981-2016</a:t>
                      </a:r>
                      <a:endParaRPr lang="en-US" sz="2200" dirty="0"/>
                    </a:p>
                  </a:txBody>
                  <a:tcPr marT="54864" marB="54864"/>
                </a:tc>
              </a:tr>
              <a:tr h="707074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Jun, Jul, Aug, Dec, Jan, Feb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 months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1986-2015</a:t>
                      </a:r>
                      <a:endParaRPr lang="en-US" sz="2200" dirty="0"/>
                    </a:p>
                  </a:txBody>
                  <a:tcPr marT="54864" marB="54864"/>
                </a:tc>
              </a:tr>
              <a:tr h="58714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Co</a:t>
                      </a:r>
                      <a:r>
                        <a:rPr lang="en-US" sz="2200" dirty="0" smtClean="0"/>
                        <a:t>1279</a:t>
                      </a:r>
                    </a:p>
                    <a:p>
                      <a:pPr algn="ctr"/>
                      <a:r>
                        <a:rPr lang="en-US" sz="2200" dirty="0" smtClean="0"/>
                        <a:t>(~9km)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May, Nov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 months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1986-2015</a:t>
                      </a:r>
                      <a:endParaRPr lang="en-US" sz="2200" dirty="0"/>
                    </a:p>
                  </a:txBody>
                  <a:tcPr marT="54864" marB="54864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98955"/>
              </p:ext>
            </p:extLst>
          </p:nvPr>
        </p:nvGraphicFramePr>
        <p:xfrm>
          <a:off x="3601454" y="545432"/>
          <a:ext cx="8583861" cy="22591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26266"/>
                <a:gridCol w="1226266"/>
                <a:gridCol w="1226266"/>
                <a:gridCol w="1226266"/>
                <a:gridCol w="1021707"/>
                <a:gridCol w="1623353"/>
                <a:gridCol w="1033737"/>
              </a:tblGrid>
              <a:tr h="1106585">
                <a:tc>
                  <a:txBody>
                    <a:bodyPr/>
                    <a:lstStyle/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GB" sz="1500" u="none" strike="noStrike" dirty="0" smtClean="0">
                          <a:effectLst/>
                        </a:rPr>
                        <a:t>System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GB" sz="1500" u="none" strike="noStrike" dirty="0" smtClean="0">
                          <a:effectLst/>
                        </a:rPr>
                        <a:t>Atmosphere </a:t>
                      </a:r>
                      <a:r>
                        <a:rPr lang="en-GB" sz="1500" u="none" strike="noStrike" dirty="0">
                          <a:effectLst/>
                        </a:rPr>
                        <a:t>model cycle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GB" sz="1500" u="none" strike="noStrike" dirty="0" smtClean="0">
                          <a:effectLst/>
                        </a:rPr>
                        <a:t>Atmosphere </a:t>
                      </a:r>
                      <a:r>
                        <a:rPr lang="en-GB" sz="1500" u="none" strike="noStrike" dirty="0">
                          <a:effectLst/>
                        </a:rPr>
                        <a:t>spectral truncation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GB" sz="1500" u="none" strike="noStrike" dirty="0" smtClean="0">
                          <a:effectLst/>
                        </a:rPr>
                        <a:t>Atmosphere </a:t>
                      </a:r>
                      <a:r>
                        <a:rPr lang="en-GB" sz="1500" u="none" strike="noStrike" dirty="0">
                          <a:effectLst/>
                        </a:rPr>
                        <a:t>vertical levels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GB" sz="1500" u="none" strike="noStrike" dirty="0" smtClean="0">
                          <a:effectLst/>
                        </a:rPr>
                        <a:t>Ocean </a:t>
                      </a:r>
                      <a:r>
                        <a:rPr lang="en-GB" sz="1500" u="none" strike="noStrike" dirty="0">
                          <a:effectLst/>
                        </a:rPr>
                        <a:t>model 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GB" sz="1500" u="none" strike="noStrike" dirty="0" smtClean="0">
                          <a:effectLst/>
                        </a:rPr>
                        <a:t>Ocean horizontal </a:t>
                      </a:r>
                    </a:p>
                    <a:p>
                      <a:pPr algn="ctr" fontAlgn="t"/>
                      <a:r>
                        <a:rPr lang="en-GB" sz="1500" u="none" strike="noStrike" dirty="0" smtClean="0">
                          <a:effectLst/>
                        </a:rPr>
                        <a:t>res.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GB" sz="1500" u="none" strike="noStrike" dirty="0" smtClean="0">
                          <a:effectLst/>
                        </a:rPr>
                        <a:t>Ocean </a:t>
                      </a:r>
                      <a:r>
                        <a:rPr lang="en-GB" sz="1500" u="none" strike="noStrike" dirty="0">
                          <a:effectLst/>
                        </a:rPr>
                        <a:t>vertical levels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</a:tr>
              <a:tr h="1106585">
                <a:tc>
                  <a:txBody>
                    <a:bodyPr/>
                    <a:lstStyle/>
                    <a:p>
                      <a:pPr algn="ctr" fontAlgn="t"/>
                      <a:endParaRPr lang="en-GB" sz="1500" b="1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GB" sz="1500" b="1" u="none" strike="noStrike" dirty="0" smtClean="0">
                          <a:effectLst/>
                        </a:rPr>
                        <a:t>METIS</a:t>
                      </a:r>
                      <a:endParaRPr lang="en-GB" sz="1500" b="1" i="0" u="none" strike="noStrike" dirty="0">
                        <a:solidFill>
                          <a:srgbClr val="00009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500" b="1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GB" sz="1500" b="1" u="none" strike="noStrike" dirty="0" smtClean="0">
                          <a:effectLst/>
                        </a:rPr>
                        <a:t>IFS </a:t>
                      </a:r>
                      <a:r>
                        <a:rPr lang="en-GB" sz="1500" b="1" u="none" strike="noStrike" dirty="0">
                          <a:effectLst/>
                        </a:rPr>
                        <a:t>cy </a:t>
                      </a:r>
                      <a:r>
                        <a:rPr lang="en-GB" sz="1500" b="1" u="none" strike="noStrike" dirty="0" smtClean="0">
                          <a:effectLst/>
                        </a:rPr>
                        <a:t>43r1</a:t>
                      </a:r>
                      <a:endParaRPr lang="en-GB" sz="1500" b="1" i="0" u="none" strike="noStrike" dirty="0">
                        <a:solidFill>
                          <a:srgbClr val="00009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500" b="1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GB" sz="1500" b="1" u="none" strike="noStrike" dirty="0" smtClean="0">
                          <a:effectLst/>
                        </a:rPr>
                        <a:t>T</a:t>
                      </a:r>
                      <a:r>
                        <a:rPr lang="en-GB" sz="1500" b="1" u="none" strike="noStrike" baseline="-25000" dirty="0" smtClean="0">
                          <a:effectLst/>
                        </a:rPr>
                        <a:t>CO</a:t>
                      </a:r>
                      <a:r>
                        <a:rPr lang="en-GB" sz="1500" b="1" u="none" strike="noStrike" baseline="0" dirty="0" smtClean="0">
                          <a:effectLst/>
                        </a:rPr>
                        <a:t>19</a:t>
                      </a:r>
                      <a:r>
                        <a:rPr lang="en-GB" sz="1500" b="1" u="none" strike="noStrike" dirty="0" smtClean="0">
                          <a:effectLst/>
                        </a:rPr>
                        <a:t>9 (64km) T</a:t>
                      </a:r>
                      <a:r>
                        <a:rPr lang="en-GB" sz="1500" b="1" u="none" strike="noStrike" baseline="-25000" dirty="0" smtClean="0">
                          <a:effectLst/>
                        </a:rPr>
                        <a:t>CO</a:t>
                      </a:r>
                      <a:r>
                        <a:rPr lang="en-GB" sz="1500" b="1" u="none" strike="noStrike" dirty="0" smtClean="0">
                          <a:effectLst/>
                        </a:rPr>
                        <a:t>639 (16km) T</a:t>
                      </a:r>
                      <a:r>
                        <a:rPr lang="en-GB" sz="1500" b="1" u="none" strike="noStrike" baseline="-25000" dirty="0" smtClean="0">
                          <a:effectLst/>
                        </a:rPr>
                        <a:t>CO</a:t>
                      </a:r>
                      <a:r>
                        <a:rPr lang="en-GB" sz="1500" b="1" u="none" strike="noStrike" dirty="0" smtClean="0">
                          <a:effectLst/>
                        </a:rPr>
                        <a:t>1279 (9km)</a:t>
                      </a:r>
                      <a:endParaRPr lang="en-GB" sz="1500" b="1" i="0" u="none" strike="noStrike" dirty="0">
                        <a:solidFill>
                          <a:srgbClr val="00009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500" b="1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GB" sz="1500" b="1" u="none" strike="noStrike" dirty="0" smtClean="0">
                          <a:effectLst/>
                        </a:rPr>
                        <a:t>91 </a:t>
                      </a:r>
                      <a:r>
                        <a:rPr lang="en-GB" sz="1500" b="1" u="none" strike="noStrike" dirty="0">
                          <a:effectLst/>
                        </a:rPr>
                        <a:t>levels, </a:t>
                      </a:r>
                      <a:r>
                        <a:rPr lang="en-GB" sz="1500" b="1" u="none" strike="noStrike" dirty="0" smtClean="0">
                          <a:effectLst/>
                        </a:rPr>
                        <a:t>          top </a:t>
                      </a:r>
                      <a:r>
                        <a:rPr lang="en-GB" sz="1500" b="1" u="none" strike="noStrike" dirty="0">
                          <a:effectLst/>
                        </a:rPr>
                        <a:t>= 1 Pa</a:t>
                      </a:r>
                      <a:endParaRPr lang="en-GB" sz="1500" b="1" i="0" u="none" strike="noStrike" dirty="0">
                        <a:solidFill>
                          <a:srgbClr val="00009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500" b="1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GB" sz="1500" b="1" u="none" strike="noStrike" dirty="0" smtClean="0">
                          <a:effectLst/>
                        </a:rPr>
                        <a:t>NEMO </a:t>
                      </a:r>
                      <a:r>
                        <a:rPr lang="en-GB" sz="1500" b="1" u="none" strike="noStrike" dirty="0">
                          <a:effectLst/>
                        </a:rPr>
                        <a:t>v </a:t>
                      </a:r>
                      <a:r>
                        <a:rPr lang="en-GB" sz="1500" b="1" u="none" strike="noStrike" dirty="0" smtClean="0">
                          <a:effectLst/>
                        </a:rPr>
                        <a:t>3.4.1</a:t>
                      </a:r>
                      <a:endParaRPr lang="en-GB" sz="1500" b="1" i="0" u="none" strike="noStrike" dirty="0">
                        <a:solidFill>
                          <a:srgbClr val="00009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500" b="1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GB" sz="1500" b="1" u="none" strike="noStrike" dirty="0" smtClean="0">
                          <a:effectLst/>
                        </a:rPr>
                        <a:t>T</a:t>
                      </a:r>
                      <a:r>
                        <a:rPr lang="en-GB" sz="1500" b="1" u="none" strike="noStrike" baseline="-25000" dirty="0" smtClean="0">
                          <a:effectLst/>
                        </a:rPr>
                        <a:t>CO</a:t>
                      </a:r>
                      <a:r>
                        <a:rPr lang="en-GB" sz="1500" b="1" u="none" strike="noStrike" baseline="0" dirty="0" smtClean="0">
                          <a:effectLst/>
                        </a:rPr>
                        <a:t>19</a:t>
                      </a:r>
                      <a:r>
                        <a:rPr lang="en-GB" sz="1500" b="1" u="none" strike="noStrike" dirty="0" smtClean="0">
                          <a:effectLst/>
                        </a:rPr>
                        <a:t>9: 1º</a:t>
                      </a:r>
                    </a:p>
                    <a:p>
                      <a:pPr algn="l" fontAlgn="t"/>
                      <a:r>
                        <a:rPr lang="en-GB" sz="1500" b="1" u="none" strike="noStrike" dirty="0" smtClean="0">
                          <a:effectLst/>
                        </a:rPr>
                        <a:t>T</a:t>
                      </a:r>
                      <a:r>
                        <a:rPr lang="en-GB" sz="1500" b="1" u="none" strike="noStrike" baseline="-25000" dirty="0" smtClean="0">
                          <a:effectLst/>
                        </a:rPr>
                        <a:t>CO</a:t>
                      </a:r>
                      <a:r>
                        <a:rPr lang="en-GB" sz="1500" b="1" u="none" strike="noStrike" dirty="0" smtClean="0">
                          <a:effectLst/>
                        </a:rPr>
                        <a:t>639: 0.25º</a:t>
                      </a:r>
                    </a:p>
                    <a:p>
                      <a:pPr algn="l" fontAlgn="t"/>
                      <a:r>
                        <a:rPr lang="en-GB" sz="1500" b="1" u="none" strike="noStrike" dirty="0" smtClean="0">
                          <a:effectLst/>
                        </a:rPr>
                        <a:t>T</a:t>
                      </a:r>
                      <a:r>
                        <a:rPr lang="en-GB" sz="1500" b="1" u="none" strike="noStrike" baseline="-25000" dirty="0" smtClean="0">
                          <a:effectLst/>
                        </a:rPr>
                        <a:t>CO</a:t>
                      </a:r>
                      <a:r>
                        <a:rPr lang="en-GB" sz="1500" b="1" u="none" strike="noStrike" dirty="0" smtClean="0">
                          <a:effectLst/>
                        </a:rPr>
                        <a:t>1279: </a:t>
                      </a:r>
                      <a:r>
                        <a:rPr lang="en-GB" sz="1500" b="1" u="none" strike="noStrike" dirty="0" smtClean="0">
                          <a:effectLst/>
                        </a:rPr>
                        <a:t>0.25º       </a:t>
                      </a:r>
                      <a:endParaRPr lang="en-GB" sz="1500" b="1" i="0" u="none" strike="noStrike" dirty="0">
                        <a:solidFill>
                          <a:srgbClr val="00009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500" b="1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GB" sz="1500" b="1" u="none" strike="noStrike" dirty="0" smtClean="0">
                          <a:effectLst/>
                        </a:rPr>
                        <a:t>T</a:t>
                      </a:r>
                      <a:r>
                        <a:rPr lang="en-GB" sz="1500" b="1" u="none" strike="noStrike" baseline="-25000" dirty="0" smtClean="0">
                          <a:effectLst/>
                        </a:rPr>
                        <a:t>CO</a:t>
                      </a:r>
                      <a:r>
                        <a:rPr lang="en-GB" sz="1500" b="1" u="none" strike="noStrike" baseline="0" dirty="0" smtClean="0">
                          <a:effectLst/>
                        </a:rPr>
                        <a:t>19</a:t>
                      </a:r>
                      <a:r>
                        <a:rPr lang="en-GB" sz="1500" b="1" u="none" strike="noStrike" dirty="0" smtClean="0">
                          <a:effectLst/>
                        </a:rPr>
                        <a:t>9:42 </a:t>
                      </a:r>
                    </a:p>
                    <a:p>
                      <a:pPr algn="l" fontAlgn="t"/>
                      <a:r>
                        <a:rPr lang="en-GB" sz="1500" b="1" u="none" strike="noStrike" dirty="0" smtClean="0">
                          <a:effectLst/>
                        </a:rPr>
                        <a:t>T</a:t>
                      </a:r>
                      <a:r>
                        <a:rPr lang="en-GB" sz="1500" b="1" u="none" strike="noStrike" baseline="-25000" dirty="0" smtClean="0">
                          <a:effectLst/>
                        </a:rPr>
                        <a:t>CO</a:t>
                      </a:r>
                      <a:r>
                        <a:rPr lang="en-GB" sz="1500" b="1" u="none" strike="noStrike" dirty="0" smtClean="0">
                          <a:effectLst/>
                        </a:rPr>
                        <a:t>639: 75 </a:t>
                      </a:r>
                    </a:p>
                    <a:p>
                      <a:pPr algn="l" fontAlgn="t"/>
                      <a:r>
                        <a:rPr lang="en-GB" sz="1500" b="1" u="none" strike="noStrike" dirty="0" smtClean="0">
                          <a:effectLst/>
                        </a:rPr>
                        <a:t>T</a:t>
                      </a:r>
                      <a:r>
                        <a:rPr lang="en-GB" sz="1500" b="1" u="none" strike="noStrike" baseline="-25000" dirty="0" smtClean="0">
                          <a:effectLst/>
                        </a:rPr>
                        <a:t>CO</a:t>
                      </a:r>
                      <a:r>
                        <a:rPr lang="en-GB" sz="1500" b="1" u="none" strike="noStrike" dirty="0" smtClean="0">
                          <a:effectLst/>
                        </a:rPr>
                        <a:t>1279: </a:t>
                      </a:r>
                      <a:r>
                        <a:rPr lang="en-GB" sz="1500" b="1" u="none" strike="noStrike" dirty="0" smtClean="0">
                          <a:effectLst/>
                        </a:rPr>
                        <a:t>75</a:t>
                      </a:r>
                      <a:endParaRPr lang="en-GB" sz="1500" b="1" i="0" u="none" strike="noStrike" dirty="0">
                        <a:solidFill>
                          <a:srgbClr val="00009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12916" y="-277531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0090"/>
                </a:solidFill>
              </a:rPr>
              <a:t>Project Metis: Cheyenne ASD</a:t>
            </a:r>
            <a:endParaRPr lang="en-US" sz="4000" b="1" dirty="0">
              <a:solidFill>
                <a:srgbClr val="00009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1087215"/>
            <a:ext cx="3601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location: COLA, on /shared/metis, NCAR on HPSS and /glade2/h2/agmu0001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Data types: 6-hourly tco199 and tco639 data at COLA for 6-month </a:t>
            </a:r>
            <a:r>
              <a:rPr lang="en-US" dirty="0" smtClean="0"/>
              <a:t>runs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6-hourly data available at NCAR for all </a:t>
            </a:r>
            <a:r>
              <a:rPr lang="en-US" dirty="0" smtClean="0"/>
              <a:t>runs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T42 versions of data available as </a:t>
            </a:r>
            <a:r>
              <a:rPr lang="en-US" dirty="0" smtClean="0"/>
              <a:t>well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GRIB, GRIB2, </a:t>
            </a:r>
            <a:r>
              <a:rPr lang="en-US" dirty="0" err="1" smtClean="0"/>
              <a:t>netCDF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1+ PB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34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dirty="0" smtClean="0"/>
              <a:t>These projects have been highly successful but have also revealed many challenges and inefficiencies at every step of the process</a:t>
            </a:r>
            <a:r>
              <a:rPr lang="mr-IN" sz="2800" dirty="0" smtClean="0"/>
              <a:t>…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307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800" b="1" dirty="0" smtClean="0"/>
              <a:t>Initial Set Up Challenges</a:t>
            </a:r>
            <a:endParaRPr lang="en-US" sz="2800" dirty="0" smtClean="0"/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400" dirty="0" smtClean="0"/>
              <a:t>Obtain source code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 smtClean="0"/>
              <a:t>Minerva, Metis, CFSv2: Personal communication and collaboration with operational center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 smtClean="0"/>
              <a:t>CESM: Check out desired version from code archive (Subversion)</a:t>
            </a:r>
          </a:p>
          <a:p>
            <a:pPr lvl="4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 smtClean="0"/>
              <a:t>Potentially include and automate as streamlining target?</a:t>
            </a:r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400" dirty="0" smtClean="0"/>
              <a:t>Install and compile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odes generally include optimal compiler choices and are fairly automated</a:t>
            </a:r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400" dirty="0" smtClean="0"/>
              <a:t>Obtain initial and boundary condition files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 smtClean="0"/>
              <a:t>Files may be provided with the release (Minerva, Metis, CFSv2)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 smtClean="0"/>
              <a:t>May need to be generated offline from an observational product (CESM)</a:t>
            </a:r>
          </a:p>
          <a:p>
            <a:pPr lvl="4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 smtClean="0"/>
              <a:t>Requires obtaining observational data and processing it to the model grid</a:t>
            </a:r>
          </a:p>
          <a:p>
            <a:pPr lvl="4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 smtClean="0"/>
              <a:t>Currently performed via multiple, separately developed interpolation scripts</a:t>
            </a:r>
          </a:p>
          <a:p>
            <a:pPr lvl="4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 smtClean="0"/>
              <a:t>Another potential streamlining target?</a:t>
            </a:r>
            <a:endParaRPr lang="en-US" sz="2000" dirty="0"/>
          </a:p>
          <a:p>
            <a:pPr marL="557213" lvl="2" indent="-257175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96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800" b="1" dirty="0" smtClean="0"/>
              <a:t>Production Challenges</a:t>
            </a:r>
            <a:endParaRPr lang="en-US" sz="2800" dirty="0" smtClean="0"/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400" dirty="0" smtClean="0"/>
              <a:t>Requires management of large numbers of simultaneous integrations</a:t>
            </a:r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400" dirty="0" smtClean="0"/>
              <a:t>Significant human resource overhead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Checking for failed runs</a:t>
            </a:r>
          </a:p>
          <a:p>
            <a:pPr lvl="4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Potentially 1000s of simultaneous runs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Managing computing and storage requirements</a:t>
            </a:r>
          </a:p>
          <a:p>
            <a:pPr lvl="4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Can rapidly exhaust both allocated disk space and core hours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Managing program dependencies</a:t>
            </a:r>
          </a:p>
          <a:p>
            <a:pPr lvl="4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 smtClean="0"/>
              <a:t>Model output frequently requires extensive post-processing to be useful</a:t>
            </a:r>
          </a:p>
          <a:p>
            <a:pPr lvl="5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 err="1" smtClean="0"/>
              <a:t>Regridding</a:t>
            </a:r>
            <a:r>
              <a:rPr lang="en-US" sz="2000" dirty="0" smtClean="0"/>
              <a:t>, time averaging, vertical interpolation, combining domains</a:t>
            </a:r>
          </a:p>
          <a:p>
            <a:pPr lvl="4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 smtClean="0"/>
              <a:t>Much more manageable task if it is incorporated into the production runs, but then you need to verify runs have completed before launching post-processing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 smtClean="0"/>
              <a:t>Currently performed using custom scripts, python-based workflow managers such as </a:t>
            </a:r>
            <a:r>
              <a:rPr lang="en-US" sz="2000" dirty="0" err="1" smtClean="0"/>
              <a:t>Cylc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58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800" b="1" dirty="0" smtClean="0"/>
              <a:t>Analysis Challenges</a:t>
            </a:r>
            <a:endParaRPr lang="en-US" sz="2800" dirty="0" smtClean="0"/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400" dirty="0" smtClean="0"/>
              <a:t>Output formats are not standardized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GRIB, GRIB2 (sometimes both in the same file!), compressed </a:t>
            </a:r>
            <a:r>
              <a:rPr lang="en-US" sz="2200" dirty="0" err="1" smtClean="0"/>
              <a:t>netcdf</a:t>
            </a:r>
            <a:endParaRPr lang="en-US" sz="2200" dirty="0" smtClean="0"/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400" dirty="0" smtClean="0"/>
              <a:t>Grids are not standardized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Reduced </a:t>
            </a:r>
            <a:r>
              <a:rPr lang="en-US" sz="2200" dirty="0" err="1" smtClean="0"/>
              <a:t>gaussian</a:t>
            </a:r>
            <a:r>
              <a:rPr lang="en-US" sz="2200" dirty="0" smtClean="0"/>
              <a:t>, </a:t>
            </a:r>
            <a:r>
              <a:rPr lang="en-US" sz="2200" dirty="0" err="1" smtClean="0"/>
              <a:t>tripolar</a:t>
            </a:r>
            <a:r>
              <a:rPr lang="en-US" sz="2200" dirty="0" smtClean="0"/>
              <a:t> ocean, spectral coordinates</a:t>
            </a:r>
            <a:endParaRPr lang="en-US" sz="2200" dirty="0" smtClean="0"/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400" dirty="0" smtClean="0"/>
              <a:t>Need to potentially act on large number of large files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Data files often written in sequence of files containing daily values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Variables separated between upper level fields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Need to operate across variable fields, across files, across models</a:t>
            </a:r>
          </a:p>
        </p:txBody>
      </p:sp>
    </p:spTree>
    <p:extLst>
      <p:ext uri="{BB962C8B-B14F-4D97-AF65-F5344CB8AC3E}">
        <p14:creationId xmlns:p14="http://schemas.microsoft.com/office/powerpoint/2010/main" val="17566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800" b="1" dirty="0" smtClean="0"/>
              <a:t>Analysis Challenges</a:t>
            </a:r>
            <a:endParaRPr lang="en-US" sz="2800" dirty="0" smtClean="0"/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400" dirty="0" smtClean="0"/>
              <a:t>Data tends to remain at the supercomputing site where it was generated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Vast majority of Metis and Minerva data is still at NCAR</a:t>
            </a:r>
            <a:endParaRPr lang="en-US" sz="2200" dirty="0" smtClean="0"/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Moving petabytes of data is highly involved, difficult and tedious at best, and generally impractical due to time required for transport and lack of local storage capacity</a:t>
            </a:r>
            <a:endParaRPr lang="en-US" sz="2200" dirty="0"/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Most analysis must be done at the remote site</a:t>
            </a:r>
          </a:p>
          <a:p>
            <a:pPr lvl="4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Requires scientists to recreate their analysis process at the remote site</a:t>
            </a:r>
          </a:p>
          <a:p>
            <a:pPr lvl="5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People hate doing this and tend to simply ignore the new data as a result</a:t>
            </a:r>
          </a:p>
          <a:p>
            <a:pPr lvl="3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Analysis frequently requires comparison to additional data</a:t>
            </a:r>
          </a:p>
          <a:p>
            <a:pPr lvl="4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Requires bringing the data to the model as well</a:t>
            </a:r>
          </a:p>
          <a:p>
            <a:pPr lvl="4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200" dirty="0" smtClean="0"/>
              <a:t>Units/grids/formats need to be normalized</a:t>
            </a:r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400" dirty="0" smtClean="0"/>
              <a:t>Data may be in secondary storage (HPSS) and not readily available</a:t>
            </a:r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400" dirty="0" smtClean="0"/>
              <a:t>Collaboration between groups compounds all of these issues</a:t>
            </a:r>
            <a:endParaRPr lang="en-US" sz="2000" dirty="0" smtClean="0"/>
          </a:p>
          <a:p>
            <a:pPr lvl="5" indent="-457200" algn="l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Arial" charset="0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604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969168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b="1" kern="0" dirty="0">
                <a:solidFill>
                  <a:schemeClr val="accent1">
                    <a:lumMod val="75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Athena Experiments</a:t>
            </a:r>
          </a:p>
        </p:txBody>
      </p:sp>
      <p:pic>
        <p:nvPicPr>
          <p:cNvPr id="36867" name="Content Placeholder 3" descr="Athena_ex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" t="9259" r="9932" b="37038"/>
          <a:stretch>
            <a:fillRect/>
          </a:stretch>
        </p:blipFill>
        <p:spPr bwMode="auto">
          <a:xfrm>
            <a:off x="788449" y="838200"/>
            <a:ext cx="10721514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6019800"/>
            <a:ext cx="890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location: COLA, on /shared/</a:t>
            </a:r>
            <a:r>
              <a:rPr lang="en-US" dirty="0" err="1" smtClean="0"/>
              <a:t>nics</a:t>
            </a:r>
            <a:endParaRPr lang="en-US" dirty="0" smtClean="0"/>
          </a:p>
          <a:p>
            <a:r>
              <a:rPr lang="en-US" dirty="0" smtClean="0"/>
              <a:t>Data types: Primarily monthly means. Some experiments available only at reduced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64632" y="2636114"/>
          <a:ext cx="8561136" cy="345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77"/>
                <a:gridCol w="1837278"/>
                <a:gridCol w="1712227"/>
                <a:gridCol w="1712227"/>
                <a:gridCol w="1712227"/>
              </a:tblGrid>
              <a:tr h="73856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Resolution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Start Dates</a:t>
                      </a:r>
                    </a:p>
                    <a:p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(1</a:t>
                      </a:r>
                      <a:r>
                        <a:rPr lang="en-US" sz="2200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200" baseline="0" dirty="0" smtClean="0">
                          <a:solidFill>
                            <a:schemeClr val="bg1"/>
                          </a:solidFill>
                        </a:rPr>
                        <a:t> of month)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Ensembles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Length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Period of Integration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T="54864" marB="54864"/>
                </a:tc>
              </a:tr>
              <a:tr h="421214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L</a:t>
                      </a:r>
                      <a:r>
                        <a:rPr lang="en-US" sz="2200" dirty="0" smtClean="0"/>
                        <a:t>319 </a:t>
                      </a:r>
                    </a:p>
                    <a:p>
                      <a:endParaRPr lang="en-US" sz="2200" dirty="0"/>
                    </a:p>
                  </a:txBody>
                  <a:tcPr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May, Nov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51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7 months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1980-2013</a:t>
                      </a:r>
                      <a:endParaRPr lang="en-US" sz="2200" dirty="0"/>
                    </a:p>
                  </a:txBody>
                  <a:tcPr marT="54864" marB="54864"/>
                </a:tc>
              </a:tr>
              <a:tr h="421214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Nov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24 months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1980-2013</a:t>
                      </a:r>
                      <a:endParaRPr lang="en-US" sz="2200" dirty="0"/>
                    </a:p>
                  </a:txBody>
                  <a:tcPr marT="54864" marB="54864"/>
                </a:tc>
              </a:tr>
              <a:tr h="421214">
                <a:tc rowSpan="3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L</a:t>
                      </a:r>
                      <a:r>
                        <a:rPr lang="en-US" sz="2200" dirty="0" smtClean="0"/>
                        <a:t>639</a:t>
                      </a:r>
                    </a:p>
                  </a:txBody>
                  <a:tcPr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May,</a:t>
                      </a:r>
                      <a:r>
                        <a:rPr lang="en-US" sz="2200" baseline="0" dirty="0" smtClean="0"/>
                        <a:t> Nov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7 months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1980-2013</a:t>
                      </a:r>
                      <a:endParaRPr lang="en-US" sz="2200" dirty="0"/>
                    </a:p>
                  </a:txBody>
                  <a:tcPr marT="54864" marB="54864"/>
                </a:tc>
              </a:tr>
              <a:tr h="421214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May,</a:t>
                      </a:r>
                      <a:r>
                        <a:rPr lang="en-US" sz="2200" baseline="0" dirty="0" smtClean="0"/>
                        <a:t> Nov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36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</a:t>
                      </a:r>
                      <a:r>
                        <a:rPr lang="en-US" sz="2200" baseline="0" dirty="0" smtClean="0"/>
                        <a:t> (4)</a:t>
                      </a:r>
                      <a:r>
                        <a:rPr lang="en-US" sz="2200" dirty="0" smtClean="0"/>
                        <a:t> months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1980-2013</a:t>
                      </a:r>
                      <a:endParaRPr lang="en-US" sz="2200" dirty="0"/>
                    </a:p>
                  </a:txBody>
                  <a:tcPr marT="54864" marB="54864"/>
                </a:tc>
              </a:tr>
              <a:tr h="421214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Nov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baseline="0" dirty="0" smtClean="0"/>
                        <a:t>24</a:t>
                      </a:r>
                      <a:r>
                        <a:rPr lang="en-US" sz="2200" dirty="0" smtClean="0"/>
                        <a:t> months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1980-2013</a:t>
                      </a:r>
                      <a:endParaRPr lang="en-US" sz="2200" dirty="0"/>
                    </a:p>
                  </a:txBody>
                  <a:tcPr marT="54864" marB="54864"/>
                </a:tc>
              </a:tr>
              <a:tr h="4212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L</a:t>
                      </a:r>
                      <a:r>
                        <a:rPr lang="en-US" sz="2200" dirty="0" smtClean="0"/>
                        <a:t>1279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May, Nov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7 months</a:t>
                      </a:r>
                      <a:endParaRPr lang="en-US" sz="2200" dirty="0"/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1980-2013</a:t>
                      </a:r>
                      <a:endParaRPr lang="en-US" sz="2200" dirty="0"/>
                    </a:p>
                  </a:txBody>
                  <a:tcPr marT="54864" marB="54864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64632" y="847402"/>
          <a:ext cx="8750966" cy="17887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50138"/>
                <a:gridCol w="1250138"/>
                <a:gridCol w="1250138"/>
                <a:gridCol w="1250138"/>
                <a:gridCol w="1250138"/>
                <a:gridCol w="1250138"/>
                <a:gridCol w="1250138"/>
              </a:tblGrid>
              <a:tr h="840887">
                <a:tc>
                  <a:txBody>
                    <a:bodyPr/>
                    <a:lstStyle/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GB" sz="1500" u="none" strike="noStrike" dirty="0" smtClean="0">
                          <a:effectLst/>
                        </a:rPr>
                        <a:t>System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GB" sz="1500" u="none" strike="noStrike" dirty="0" smtClean="0">
                          <a:effectLst/>
                        </a:rPr>
                        <a:t>Atmosphere </a:t>
                      </a:r>
                      <a:r>
                        <a:rPr lang="en-GB" sz="1500" u="none" strike="noStrike" dirty="0">
                          <a:effectLst/>
                        </a:rPr>
                        <a:t>model cycle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GB" sz="1500" u="none" strike="noStrike" dirty="0" smtClean="0">
                          <a:effectLst/>
                        </a:rPr>
                        <a:t>Atmosphere </a:t>
                      </a:r>
                      <a:r>
                        <a:rPr lang="en-GB" sz="1500" u="none" strike="noStrike" dirty="0">
                          <a:effectLst/>
                        </a:rPr>
                        <a:t>spectral truncation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GB" sz="1500" u="none" strike="noStrike" dirty="0" smtClean="0">
                          <a:effectLst/>
                        </a:rPr>
                        <a:t>Atmosphere </a:t>
                      </a:r>
                      <a:r>
                        <a:rPr lang="en-GB" sz="1500" u="none" strike="noStrike" dirty="0">
                          <a:effectLst/>
                        </a:rPr>
                        <a:t>vertical levels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GB" sz="1500" u="none" strike="noStrike" dirty="0" smtClean="0">
                          <a:effectLst/>
                        </a:rPr>
                        <a:t>Ocean </a:t>
                      </a:r>
                      <a:r>
                        <a:rPr lang="en-GB" sz="1500" u="none" strike="noStrike" dirty="0">
                          <a:effectLst/>
                        </a:rPr>
                        <a:t>model 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GB" sz="1500" u="none" strike="noStrike" dirty="0" smtClean="0">
                          <a:effectLst/>
                        </a:rPr>
                        <a:t>Ocean horizontal res. 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en-GB" sz="15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GB" sz="1500" u="none" strike="noStrike" dirty="0" smtClean="0">
                          <a:effectLst/>
                        </a:rPr>
                        <a:t>Ocean </a:t>
                      </a:r>
                      <a:r>
                        <a:rPr lang="en-GB" sz="1500" u="none" strike="noStrike" dirty="0">
                          <a:effectLst/>
                        </a:rPr>
                        <a:t>vertical levels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</a:tr>
              <a:tr h="864785">
                <a:tc>
                  <a:txBody>
                    <a:bodyPr/>
                    <a:lstStyle/>
                    <a:p>
                      <a:pPr algn="ctr" fontAlgn="t"/>
                      <a:endParaRPr lang="en-GB" sz="1500" b="1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GB" sz="1500" b="1" u="none" strike="noStrike" dirty="0" smtClean="0">
                          <a:effectLst/>
                        </a:rPr>
                        <a:t>MINERVA</a:t>
                      </a:r>
                      <a:endParaRPr lang="en-GB" sz="1500" b="1" i="0" u="none" strike="noStrike" dirty="0">
                        <a:solidFill>
                          <a:srgbClr val="00009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500" b="1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GB" sz="1500" b="1" u="none" strike="noStrike" dirty="0" smtClean="0">
                          <a:effectLst/>
                        </a:rPr>
                        <a:t>IFS </a:t>
                      </a:r>
                      <a:r>
                        <a:rPr lang="en-GB" sz="1500" b="1" u="none" strike="noStrike" dirty="0">
                          <a:effectLst/>
                        </a:rPr>
                        <a:t>cy 38r1</a:t>
                      </a:r>
                      <a:endParaRPr lang="en-GB" sz="1500" b="1" i="0" u="none" strike="noStrike" dirty="0">
                        <a:solidFill>
                          <a:srgbClr val="00009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500" b="1" u="none" strike="noStrike" dirty="0" smtClean="0">
                          <a:effectLst/>
                        </a:rPr>
                        <a:t>T</a:t>
                      </a:r>
                      <a:r>
                        <a:rPr lang="en-GB" sz="1500" b="1" u="none" strike="noStrike" baseline="-25000" dirty="0" smtClean="0">
                          <a:effectLst/>
                        </a:rPr>
                        <a:t>L</a:t>
                      </a:r>
                      <a:r>
                        <a:rPr lang="en-GB" sz="1500" b="1" u="none" strike="noStrike" dirty="0" smtClean="0">
                          <a:effectLst/>
                        </a:rPr>
                        <a:t>319 (64km)</a:t>
                      </a:r>
                    </a:p>
                    <a:p>
                      <a:pPr algn="ctr" fontAlgn="t"/>
                      <a:r>
                        <a:rPr lang="en-GB" sz="1500" b="1" u="none" strike="noStrike" dirty="0" smtClean="0">
                          <a:effectLst/>
                        </a:rPr>
                        <a:t>T</a:t>
                      </a:r>
                      <a:r>
                        <a:rPr lang="en-GB" sz="1500" b="1" u="none" strike="noStrike" baseline="-25000" dirty="0" smtClean="0">
                          <a:effectLst/>
                        </a:rPr>
                        <a:t>L</a:t>
                      </a:r>
                      <a:r>
                        <a:rPr lang="en-GB" sz="1500" b="1" u="none" strike="noStrike" dirty="0" smtClean="0">
                          <a:effectLst/>
                        </a:rPr>
                        <a:t>639 (32km) T</a:t>
                      </a:r>
                      <a:r>
                        <a:rPr lang="en-GB" sz="1500" b="1" u="none" strike="noStrike" baseline="-25000" dirty="0" smtClean="0">
                          <a:effectLst/>
                        </a:rPr>
                        <a:t>L</a:t>
                      </a:r>
                      <a:r>
                        <a:rPr lang="en-GB" sz="1500" b="1" u="none" strike="noStrike" dirty="0" smtClean="0">
                          <a:effectLst/>
                        </a:rPr>
                        <a:t>1279 (16km)</a:t>
                      </a:r>
                      <a:endParaRPr lang="en-GB" sz="1500" b="1" i="0" u="none" strike="noStrike" dirty="0">
                        <a:solidFill>
                          <a:srgbClr val="00009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500" b="1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GB" sz="1500" b="1" u="none" strike="noStrike" dirty="0" smtClean="0">
                          <a:effectLst/>
                        </a:rPr>
                        <a:t>91 </a:t>
                      </a:r>
                      <a:r>
                        <a:rPr lang="en-GB" sz="1500" b="1" u="none" strike="noStrike" dirty="0">
                          <a:effectLst/>
                        </a:rPr>
                        <a:t>levels, </a:t>
                      </a:r>
                      <a:r>
                        <a:rPr lang="en-GB" sz="1500" b="1" u="none" strike="noStrike" dirty="0" smtClean="0">
                          <a:effectLst/>
                        </a:rPr>
                        <a:t>          top </a:t>
                      </a:r>
                      <a:r>
                        <a:rPr lang="en-GB" sz="1500" b="1" u="none" strike="noStrike" dirty="0">
                          <a:effectLst/>
                        </a:rPr>
                        <a:t>= 1 Pa</a:t>
                      </a:r>
                      <a:endParaRPr lang="en-GB" sz="1500" b="1" i="0" u="none" strike="noStrike" dirty="0">
                        <a:solidFill>
                          <a:srgbClr val="00009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500" b="1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GB" sz="1500" b="1" u="none" strike="noStrike" dirty="0" smtClean="0">
                          <a:effectLst/>
                        </a:rPr>
                        <a:t>NEMO </a:t>
                      </a:r>
                      <a:r>
                        <a:rPr lang="en-GB" sz="1500" b="1" u="none" strike="noStrike" dirty="0">
                          <a:effectLst/>
                        </a:rPr>
                        <a:t>v 3.0/3.1</a:t>
                      </a:r>
                      <a:endParaRPr lang="en-GB" sz="1500" b="1" i="0" u="none" strike="noStrike" dirty="0">
                        <a:solidFill>
                          <a:srgbClr val="00009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500" b="1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GB" sz="1500" b="1" u="none" strike="noStrike" dirty="0" smtClean="0">
                          <a:effectLst/>
                        </a:rPr>
                        <a:t>1 degree             </a:t>
                      </a:r>
                      <a:endParaRPr lang="en-GB" sz="1500" b="1" i="0" u="none" strike="noStrike" dirty="0">
                        <a:solidFill>
                          <a:srgbClr val="00009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GB" sz="1500" b="1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GB" sz="1500" b="1" u="none" strike="noStrike" dirty="0" smtClean="0">
                          <a:effectLst/>
                        </a:rPr>
                        <a:t>42 </a:t>
                      </a:r>
                      <a:r>
                        <a:rPr lang="en-GB" sz="1500" b="1" u="none" strike="noStrike" dirty="0">
                          <a:effectLst/>
                        </a:rPr>
                        <a:t>levels</a:t>
                      </a:r>
                      <a:endParaRPr lang="en-GB" sz="1500" b="1" i="0" u="none" strike="noStrike" dirty="0">
                        <a:solidFill>
                          <a:srgbClr val="000090"/>
                        </a:solidFill>
                        <a:effectLst/>
                        <a:latin typeface="Calibri"/>
                      </a:endParaRPr>
                    </a:p>
                  </a:txBody>
                  <a:tcPr marL="8793" marR="8793" marT="9527" marB="0"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33599" y="-68985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0090"/>
                </a:solidFill>
              </a:rPr>
              <a:t>Project Minerva: Yellowstone ASD</a:t>
            </a:r>
            <a:endParaRPr lang="en-US" sz="4000" b="1" dirty="0">
              <a:solidFill>
                <a:srgbClr val="00009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6086450"/>
            <a:ext cx="898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location: COLA, on /shared/</a:t>
            </a:r>
            <a:r>
              <a:rPr lang="en-US" dirty="0" err="1" smtClean="0"/>
              <a:t>minerva</a:t>
            </a:r>
            <a:r>
              <a:rPr lang="en-US" dirty="0" smtClean="0"/>
              <a:t>, NCAR on HPSS and /glade/p/aola0001</a:t>
            </a:r>
          </a:p>
          <a:p>
            <a:r>
              <a:rPr lang="en-US" dirty="0" smtClean="0"/>
              <a:t>Data types: Monthly means at COLA, higher frequency at T42. 6-hourly data available at NCAR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76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5895</TotalTime>
  <Words>1131</Words>
  <Application>Microsoft Macintosh PowerPoint</Application>
  <PresentationFormat>Widescreen</PresentationFormat>
  <Paragraphs>271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ＭＳ Ｐゴシック</vt:lpstr>
      <vt:lpstr>Arial</vt:lpstr>
      <vt:lpstr>Office Theme</vt:lpstr>
      <vt:lpstr>PowerPoint Presentation</vt:lpstr>
      <vt:lpstr>Project Metis: Cheyenne ASD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Minerva: Yellowstone ASD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A Cash</dc:creator>
  <cp:lastModifiedBy>Benjamin A Cash</cp:lastModifiedBy>
  <cp:revision>48</cp:revision>
  <dcterms:created xsi:type="dcterms:W3CDTF">2017-07-24T14:53:45Z</dcterms:created>
  <dcterms:modified xsi:type="dcterms:W3CDTF">2017-10-31T18:05:53Z</dcterms:modified>
</cp:coreProperties>
</file>