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rawings/drawing2.xml" ContentType="application/vnd.openxmlformats-officedocument.drawingml.chartshapes+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648" r:id="rId4"/>
    <p:sldMasterId id="2147483687" r:id="rId5"/>
  </p:sldMasterIdLst>
  <p:notesMasterIdLst>
    <p:notesMasterId r:id="rId22"/>
  </p:notesMasterIdLst>
  <p:handoutMasterIdLst>
    <p:handoutMasterId r:id="rId23"/>
  </p:handoutMasterIdLst>
  <p:sldIdLst>
    <p:sldId id="271" r:id="rId6"/>
    <p:sldId id="272" r:id="rId7"/>
    <p:sldId id="317" r:id="rId8"/>
    <p:sldId id="347" r:id="rId9"/>
    <p:sldId id="261" r:id="rId10"/>
    <p:sldId id="316" r:id="rId11"/>
    <p:sldId id="329" r:id="rId12"/>
    <p:sldId id="267" r:id="rId13"/>
    <p:sldId id="336" r:id="rId14"/>
    <p:sldId id="332" r:id="rId15"/>
    <p:sldId id="339" r:id="rId16"/>
    <p:sldId id="333" r:id="rId17"/>
    <p:sldId id="345" r:id="rId18"/>
    <p:sldId id="340" r:id="rId19"/>
    <p:sldId id="342" r:id="rId20"/>
    <p:sldId id="348" r:id="rId2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5pPr>
    <a:lvl6pPr marL="2286000" algn="l" defTabSz="914400" rtl="0" eaLnBrk="1" latinLnBrk="0" hangingPunct="1">
      <a:defRPr sz="2400" kern="1200">
        <a:solidFill>
          <a:schemeClr val="tx1"/>
        </a:solidFill>
        <a:latin typeface="Arial" charset="0"/>
        <a:ea typeface="ヒラギノ角ゴ Pro W3" pitchFamily="1" charset="-128"/>
        <a:cs typeface="+mn-cs"/>
      </a:defRPr>
    </a:lvl6pPr>
    <a:lvl7pPr marL="2743200" algn="l" defTabSz="914400" rtl="0" eaLnBrk="1" latinLnBrk="0" hangingPunct="1">
      <a:defRPr sz="2400" kern="1200">
        <a:solidFill>
          <a:schemeClr val="tx1"/>
        </a:solidFill>
        <a:latin typeface="Arial" charset="0"/>
        <a:ea typeface="ヒラギノ角ゴ Pro W3" pitchFamily="1" charset="-128"/>
        <a:cs typeface="+mn-cs"/>
      </a:defRPr>
    </a:lvl7pPr>
    <a:lvl8pPr marL="3200400" algn="l" defTabSz="914400" rtl="0" eaLnBrk="1" latinLnBrk="0" hangingPunct="1">
      <a:defRPr sz="2400" kern="1200">
        <a:solidFill>
          <a:schemeClr val="tx1"/>
        </a:solidFill>
        <a:latin typeface="Arial" charset="0"/>
        <a:ea typeface="ヒラギノ角ゴ Pro W3" pitchFamily="1" charset="-128"/>
        <a:cs typeface="+mn-cs"/>
      </a:defRPr>
    </a:lvl8pPr>
    <a:lvl9pPr marL="3657600" algn="l" defTabSz="914400" rtl="0" eaLnBrk="1" latinLnBrk="0" hangingPunct="1">
      <a:defRPr sz="2400"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A4"/>
    <a:srgbClr val="AA272F"/>
    <a:srgbClr val="55514D"/>
    <a:srgbClr val="003B66"/>
    <a:srgbClr val="313232"/>
    <a:srgbClr val="B93F2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872" autoAdjust="0"/>
    <p:restoredTop sz="70435" autoAdjust="0"/>
  </p:normalViewPr>
  <p:slideViewPr>
    <p:cSldViewPr>
      <p:cViewPr varScale="1">
        <p:scale>
          <a:sx n="63" d="100"/>
          <a:sy n="63" d="100"/>
        </p:scale>
        <p:origin x="-2064" y="-108"/>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2778"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vmfs01\DATA\GROUPS\INTL_SECURITY\DIIG\2007-01%20PROFESSIONAL%20SERVICES\2013%20Defense%20Contract%20Spending\Figures_History_Defense.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vmfs01\DATA\GROUPS\INTL_SECURITY\DIIG\2007-01%20PROFESSIONAL%20SERVICES\2013%20Defense%20Contract%20Spending\Figures_History_Defense.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vmfs01\DATA\GROUPS\INTL_SECURITY\DIIG\2007-01%20PROFESSIONAL%20SERVICES\2013%20Defense%20Contract%20Spending\Figures_History_Defense.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vmfs01\DATA\GROUPS\INTL_SECURITY\DIIG\2007-01%20PROFESSIONAL%20SERVICES\2013%20Defense%20Contract%20Spending\Figures_History_Defense.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https://csis365.sharepoint.com/teams/DIIG/Shared%20Documents/2014-03_METI-EC-Conference/Foreign%20Firm%20Obligations.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933249821045105"/>
          <c:y val="5.4499880696731118E-2"/>
          <c:w val="0.80184410542432194"/>
          <c:h val="0.62910212359818696"/>
        </c:manualLayout>
      </c:layout>
      <c:lineChart>
        <c:grouping val="standard"/>
        <c:ser>
          <c:idx val="2"/>
          <c:order val="0"/>
          <c:tx>
            <c:strRef>
              <c:f>[Figures_History_Defense.xlsx]Topline!$E$7</c:f>
              <c:strCache>
                <c:ptCount val="1"/>
                <c:pt idx="0">
                  <c:v>Contract Obligations as a Share of Total Defense Gross Outlays</c:v>
                </c:pt>
              </c:strCache>
            </c:strRef>
          </c:tx>
          <c:dLbls>
            <c:spPr>
              <a:noFill/>
              <a:ln>
                <a:noFill/>
              </a:ln>
              <a:effectLst/>
            </c:spPr>
            <c:showVal val="1"/>
            <c:extLst>
              <c:ext xmlns:c15="http://schemas.microsoft.com/office/drawing/2012/chart" uri="{CE6537A1-D6FC-4f65-9D91-7224C49458BB}">
                <c15:showLeaderLines val="1"/>
              </c:ext>
            </c:extLst>
          </c:dLbls>
          <c:cat>
            <c:numRef>
              <c:f>[Figures_History_Defense.xlsx]Topline!$S$1:$T$1</c:f>
              <c:numCache>
                <c:formatCode>General</c:formatCode>
                <c:ptCount val="2"/>
                <c:pt idx="0">
                  <c:v>2012</c:v>
                </c:pt>
                <c:pt idx="1">
                  <c:v>2013</c:v>
                </c:pt>
              </c:numCache>
            </c:numRef>
          </c:cat>
          <c:val>
            <c:numRef>
              <c:f>[Figures_History_Defense.xlsx]Topline!$S$7:$T$7</c:f>
              <c:numCache>
                <c:formatCode>0%</c:formatCode>
                <c:ptCount val="2"/>
                <c:pt idx="0">
                  <c:v>0.53150675833384908</c:v>
                </c:pt>
                <c:pt idx="1">
                  <c:v>0.48550980860953497</c:v>
                </c:pt>
              </c:numCache>
            </c:numRef>
          </c:val>
        </c:ser>
        <c:dLbls/>
        <c:marker val="1"/>
        <c:axId val="93651328"/>
        <c:axId val="93653248"/>
      </c:lineChart>
      <c:catAx>
        <c:axId val="93651328"/>
        <c:scaling>
          <c:orientation val="minMax"/>
        </c:scaling>
        <c:axPos val="b"/>
        <c:title>
          <c:tx>
            <c:rich>
              <a:bodyPr/>
              <a:lstStyle/>
              <a:p>
                <a:pPr>
                  <a:defRPr/>
                </a:pPr>
                <a:r>
                  <a:rPr lang="en-US"/>
                  <a:t>Fiscal Year</a:t>
                </a:r>
              </a:p>
            </c:rich>
          </c:tx>
          <c:layout/>
        </c:title>
        <c:numFmt formatCode="General" sourceLinked="1"/>
        <c:tickLblPos val="nextTo"/>
        <c:crossAx val="93653248"/>
        <c:crosses val="autoZero"/>
        <c:auto val="1"/>
        <c:lblAlgn val="ctr"/>
        <c:lblOffset val="100"/>
      </c:catAx>
      <c:valAx>
        <c:axId val="93653248"/>
        <c:scaling>
          <c:orientation val="minMax"/>
          <c:max val="0.60000000000000053"/>
          <c:min val="0.4"/>
        </c:scaling>
        <c:axPos val="l"/>
        <c:majorGridlines/>
        <c:title>
          <c:tx>
            <c:rich>
              <a:bodyPr rot="-5400000" vert="horz"/>
              <a:lstStyle/>
              <a:p>
                <a:pPr algn="ctr" rtl="0">
                  <a:defRPr lang="en-US" sz="1000" b="1" i="0" u="none" strike="noStrike" kern="1200" baseline="0">
                    <a:solidFill>
                      <a:sysClr val="windowText" lastClr="000000"/>
                    </a:solidFill>
                    <a:latin typeface="+mn-lt"/>
                    <a:ea typeface="+mn-ea"/>
                    <a:cs typeface="+mn-cs"/>
                  </a:defRPr>
                </a:pPr>
                <a:r>
                  <a:rPr lang="en-US" sz="1000" b="1" i="0" u="none" strike="noStrike" kern="1200" baseline="0">
                    <a:solidFill>
                      <a:sysClr val="windowText" lastClr="000000"/>
                    </a:solidFill>
                    <a:latin typeface="+mn-lt"/>
                    <a:ea typeface="+mn-ea"/>
                    <a:cs typeface="+mn-cs"/>
                  </a:rPr>
                  <a:t>Share of Total Defense Gross Outlays</a:t>
                </a:r>
              </a:p>
            </c:rich>
          </c:tx>
          <c:layout/>
        </c:title>
        <c:numFmt formatCode="0%" sourceLinked="0"/>
        <c:tickLblPos val="nextTo"/>
        <c:crossAx val="93651328"/>
        <c:crosses val="autoZero"/>
        <c:crossBetween val="between"/>
      </c:valAx>
      <c:spPr>
        <a:solidFill>
          <a:schemeClr val="bg2"/>
        </a:solidFill>
      </c:spPr>
    </c:plotArea>
    <c:legend>
      <c:legendPos val="b"/>
      <c:layout>
        <c:manualLayout>
          <c:xMode val="edge"/>
          <c:yMode val="edge"/>
          <c:x val="1.7071850393700797E-2"/>
          <c:y val="0.7946817585301843"/>
          <c:w val="0.98292821970171429"/>
          <c:h val="0.20531824146981636"/>
        </c:manualLayout>
      </c:layout>
    </c:legend>
    <c:plotVisOnly val="1"/>
    <c:dispBlanksAs val="gap"/>
  </c:chart>
  <c:spPr>
    <a:ln>
      <a:noFill/>
    </a:ln>
  </c:sp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manualLayout>
          <c:layoutTarget val="inner"/>
          <c:xMode val="edge"/>
          <c:yMode val="edge"/>
          <c:x val="0.24067512394284038"/>
          <c:y val="3.3618110236220473E-2"/>
          <c:w val="0.73124234470691063"/>
          <c:h val="0.60814241969753868"/>
        </c:manualLayout>
      </c:layout>
      <c:barChart>
        <c:barDir val="col"/>
        <c:grouping val="clustered"/>
        <c:ser>
          <c:idx val="0"/>
          <c:order val="0"/>
          <c:tx>
            <c:strRef>
              <c:f>[Figures_History_Defense.xlsx]Topline!$E$2</c:f>
              <c:strCache>
                <c:ptCount val="1"/>
                <c:pt idx="0">
                  <c:v>Defense Funded Contract Obligations_x000d_ (-16% between 2012 and 2013)</c:v>
                </c:pt>
              </c:strCache>
            </c:strRef>
          </c:tx>
          <c:spPr>
            <a:ln>
              <a:solidFill>
                <a:sysClr val="windowText" lastClr="000000"/>
              </a:solidFill>
            </a:ln>
          </c:spPr>
          <c:dLbls>
            <c:numFmt formatCode="#,##0" sourceLinked="0"/>
            <c:spPr>
              <a:noFill/>
              <a:ln>
                <a:noFill/>
              </a:ln>
              <a:effectLst/>
            </c:spPr>
            <c:txPr>
              <a:bodyPr anchorCtr="0"/>
              <a:lstStyle/>
              <a:p>
                <a:pPr algn="ctr">
                  <a:defRPr lang="en-US" sz="10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showLeaderLines val="0"/>
              </c:ext>
            </c:extLst>
          </c:dLbls>
          <c:cat>
            <c:numRef>
              <c:f>[Figures_History_Defense.xlsx]Topline!$S$1:$T$1</c:f>
              <c:numCache>
                <c:formatCode>General</c:formatCode>
                <c:ptCount val="2"/>
                <c:pt idx="0">
                  <c:v>2012</c:v>
                </c:pt>
                <c:pt idx="1">
                  <c:v>2013</c:v>
                </c:pt>
              </c:numCache>
            </c:numRef>
          </c:cat>
          <c:val>
            <c:numRef>
              <c:f>[Figures_History_Defense.xlsx]Topline!$S$2:$T$2</c:f>
              <c:numCache>
                <c:formatCode>0</c:formatCode>
                <c:ptCount val="2"/>
                <c:pt idx="0">
                  <c:v>373.00625054459829</c:v>
                </c:pt>
                <c:pt idx="1">
                  <c:v>313.71895997037103</c:v>
                </c:pt>
              </c:numCache>
            </c:numRef>
          </c:val>
        </c:ser>
        <c:ser>
          <c:idx val="1"/>
          <c:order val="1"/>
          <c:tx>
            <c:strRef>
              <c:f>[Figures_History_Defense.xlsx]Topline!$E$5</c:f>
              <c:strCache>
                <c:ptCount val="1"/>
                <c:pt idx="0">
                  <c:v>Total Defense Gross Outlays_x000d_ (-8% between 2012 and 2013)</c:v>
                </c:pt>
              </c:strCache>
            </c:strRef>
          </c:tx>
          <c:spPr>
            <a:ln>
              <a:solidFill>
                <a:sysClr val="windowText" lastClr="000000"/>
              </a:solidFill>
            </a:ln>
          </c:spPr>
          <c:dPt>
            <c:idx val="5"/>
            <c:spPr>
              <a:solidFill>
                <a:schemeClr val="accent2"/>
              </a:solidFill>
              <a:ln>
                <a:solidFill>
                  <a:sysClr val="windowText" lastClr="000000"/>
                </a:solidFill>
              </a:ln>
            </c:spPr>
          </c:dPt>
          <c:dPt>
            <c:idx val="13"/>
            <c:spPr>
              <a:solidFill>
                <a:schemeClr val="accent2"/>
              </a:solidFill>
              <a:ln>
                <a:solidFill>
                  <a:sysClr val="windowText" lastClr="000000"/>
                </a:solidFill>
              </a:ln>
            </c:spPr>
          </c:dPt>
          <c:dLbls>
            <c:dLbl>
              <c:idx val="1"/>
              <c:layout>
                <c:manualLayout>
                  <c:x val="0"/>
                  <c:y val="5.5553368328958878E-3"/>
                </c:manualLayout>
              </c:layout>
              <c:showVal val="1"/>
              <c:extLst>
                <c:ext xmlns:c15="http://schemas.microsoft.com/office/drawing/2012/chart" uri="{CE6537A1-D6FC-4f65-9D91-7224C49458BB}"/>
              </c:extLst>
            </c:dLbl>
            <c:dLbl>
              <c:idx val="2"/>
              <c:layout>
                <c:manualLayout>
                  <c:x val="1.5604204632802374E-3"/>
                  <c:y val="1.0678040244969381E-2"/>
                </c:manualLayout>
              </c:layout>
              <c:showVal val="1"/>
              <c:extLst>
                <c:ext xmlns:c15="http://schemas.microsoft.com/office/drawing/2012/chart" uri="{CE6537A1-D6FC-4f65-9D91-7224C49458BB}"/>
              </c:extLst>
            </c:dLbl>
            <c:dLbl>
              <c:idx val="3"/>
              <c:layout>
                <c:manualLayout>
                  <c:x val="0"/>
                  <c:y val="5.9623797025371993E-4"/>
                </c:manualLayout>
              </c:layout>
              <c:showVal val="1"/>
              <c:extLst>
                <c:ext xmlns:c15="http://schemas.microsoft.com/office/drawing/2012/chart" uri="{CE6537A1-D6FC-4f65-9D91-7224C49458BB}"/>
              </c:extLst>
            </c:dLbl>
            <c:dLbl>
              <c:idx val="5"/>
              <c:layout>
                <c:manualLayout>
                  <c:x val="0"/>
                  <c:y val="-4.4444444444444502E-2"/>
                </c:manualLayout>
              </c:layout>
              <c:showVal val="1"/>
              <c:extLst>
                <c:ext xmlns:c15="http://schemas.microsoft.com/office/drawing/2012/chart" uri="{CE6537A1-D6FC-4f65-9D91-7224C49458BB}"/>
              </c:extLst>
            </c:dLbl>
            <c:numFmt formatCode="#,##0" sourceLinked="0"/>
            <c:spPr>
              <a:noFill/>
              <a:ln>
                <a:noFill/>
              </a:ln>
              <a:effectLst/>
            </c:spPr>
            <c:txPr>
              <a:bodyPr anchorCtr="0"/>
              <a:lstStyle/>
              <a:p>
                <a:pPr algn="ctr">
                  <a:defRPr lang="en-US" sz="10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showLeaderLines val="0"/>
              </c:ext>
            </c:extLst>
          </c:dLbls>
          <c:cat>
            <c:numRef>
              <c:f>[Figures_History_Defense.xlsx]Topline!$S$1:$T$1</c:f>
              <c:numCache>
                <c:formatCode>General</c:formatCode>
                <c:ptCount val="2"/>
                <c:pt idx="0">
                  <c:v>2012</c:v>
                </c:pt>
                <c:pt idx="1">
                  <c:v>2013</c:v>
                </c:pt>
              </c:numCache>
            </c:numRef>
          </c:cat>
          <c:val>
            <c:numRef>
              <c:f>[Figures_History_Defense.xlsx]Topline!$S$5:$T$5</c:f>
              <c:numCache>
                <c:formatCode>0</c:formatCode>
                <c:ptCount val="2"/>
                <c:pt idx="0">
                  <c:v>701.79023069036305</c:v>
                </c:pt>
                <c:pt idx="1">
                  <c:v>646.16399999999999</c:v>
                </c:pt>
              </c:numCache>
            </c:numRef>
          </c:val>
        </c:ser>
        <c:dLbls/>
        <c:gapWidth val="49"/>
        <c:axId val="93709824"/>
        <c:axId val="93711744"/>
      </c:barChart>
      <c:catAx>
        <c:axId val="93709824"/>
        <c:scaling>
          <c:orientation val="minMax"/>
        </c:scaling>
        <c:axPos val="b"/>
        <c:title>
          <c:tx>
            <c:rich>
              <a:bodyPr/>
              <a:lstStyle/>
              <a:p>
                <a:pPr>
                  <a:defRPr/>
                </a:pPr>
                <a:r>
                  <a:rPr lang="en-US"/>
                  <a:t>Fiscal Year</a:t>
                </a:r>
              </a:p>
            </c:rich>
          </c:tx>
          <c:layout/>
        </c:title>
        <c:numFmt formatCode="General" sourceLinked="1"/>
        <c:tickLblPos val="nextTo"/>
        <c:crossAx val="93711744"/>
        <c:crosses val="autoZero"/>
        <c:auto val="1"/>
        <c:lblAlgn val="ctr"/>
        <c:lblOffset val="100"/>
      </c:catAx>
      <c:valAx>
        <c:axId val="93711744"/>
        <c:scaling>
          <c:orientation val="minMax"/>
        </c:scaling>
        <c:axPos val="l"/>
        <c:majorGridlines/>
        <c:title>
          <c:tx>
            <c:rich>
              <a:bodyPr rot="-5400000" vert="horz"/>
              <a:lstStyle/>
              <a:p>
                <a:pPr>
                  <a:defRPr b="1"/>
                </a:pPr>
                <a:r>
                  <a:rPr lang="en-US" b="1"/>
                  <a:t>Constant 2013 $ Billions</a:t>
                </a:r>
              </a:p>
            </c:rich>
          </c:tx>
          <c:layout/>
        </c:title>
        <c:numFmt formatCode="0" sourceLinked="0"/>
        <c:tickLblPos val="nextTo"/>
        <c:crossAx val="93709824"/>
        <c:crosses val="autoZero"/>
        <c:crossBetween val="between"/>
      </c:valAx>
      <c:spPr>
        <a:solidFill>
          <a:schemeClr val="bg2"/>
        </a:solidFill>
      </c:spPr>
    </c:plotArea>
    <c:legend>
      <c:legendPos val="b"/>
      <c:layout>
        <c:manualLayout>
          <c:xMode val="edge"/>
          <c:yMode val="edge"/>
          <c:x val="1.7071780298285703E-2"/>
          <c:y val="0.7946817585301853"/>
          <c:w val="0.98292821970171429"/>
          <c:h val="0.20531824146981648"/>
        </c:manualLayout>
      </c:layout>
    </c:legend>
    <c:plotVisOnly val="1"/>
    <c:dispBlanksAs val="gap"/>
  </c:chart>
  <c:spPr>
    <a:ln>
      <a:noFill/>
    </a:ln>
  </c:sp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barChart>
        <c:barDir val="col"/>
        <c:grouping val="stacked"/>
        <c:ser>
          <c:idx val="0"/>
          <c:order val="0"/>
          <c:tx>
            <c:strRef>
              <c:f>[Figures_History_Defense.xlsx]Component!$B$2</c:f>
              <c:strCache>
                <c:ptCount val="1"/>
                <c:pt idx="0">
                  <c:v>Army_x000d_ (-21% between 2012 and 2013)</c:v>
                </c:pt>
              </c:strCache>
            </c:strRef>
          </c:tx>
          <c:spPr>
            <a:solidFill>
              <a:schemeClr val="accent3"/>
            </a:solidFill>
            <a:ln>
              <a:solidFill>
                <a:sysClr val="windowText" lastClr="000000"/>
              </a:solidFill>
            </a:ln>
          </c:spPr>
          <c:dLbls>
            <c:numFmt formatCode="#,##0" sourceLinked="0"/>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[Figures_History_Defense.xlsx]Component!$C$2:$P$2</c:f>
              <c:numCache>
                <c:formatCode>0.0</c:formatCode>
                <c:ptCount val="14"/>
                <c:pt idx="0">
                  <c:v>50.038552621308817</c:v>
                </c:pt>
                <c:pt idx="1">
                  <c:v>53.793743530117062</c:v>
                </c:pt>
                <c:pt idx="2">
                  <c:v>60.221017710060011</c:v>
                </c:pt>
                <c:pt idx="3">
                  <c:v>81.571060898517146</c:v>
                </c:pt>
                <c:pt idx="4">
                  <c:v>94.045830415892311</c:v>
                </c:pt>
                <c:pt idx="5">
                  <c:v>114.08620386971707</c:v>
                </c:pt>
                <c:pt idx="6">
                  <c:v>117.03894288194232</c:v>
                </c:pt>
                <c:pt idx="7">
                  <c:v>132.54677146545015</c:v>
                </c:pt>
                <c:pt idx="8">
                  <c:v>165.2428362370587</c:v>
                </c:pt>
                <c:pt idx="9">
                  <c:v>158.08379434773414</c:v>
                </c:pt>
                <c:pt idx="10">
                  <c:v>149.79663781363254</c:v>
                </c:pt>
                <c:pt idx="11">
                  <c:v>130.53673866035805</c:v>
                </c:pt>
                <c:pt idx="12">
                  <c:v>110.67972263613957</c:v>
                </c:pt>
                <c:pt idx="13">
                  <c:v>87.323726387296759</c:v>
                </c:pt>
              </c:numCache>
            </c:numRef>
          </c:val>
        </c:ser>
        <c:ser>
          <c:idx val="1"/>
          <c:order val="1"/>
          <c:tx>
            <c:strRef>
              <c:f>[Figures_History_Defense.xlsx]Component!$B$3</c:f>
              <c:strCache>
                <c:ptCount val="1"/>
                <c:pt idx="0">
                  <c:v>Navy_x000d_ (-2% between 2012 and 2013)</c:v>
                </c:pt>
              </c:strCache>
            </c:strRef>
          </c:tx>
          <c:spPr>
            <a:solidFill>
              <a:schemeClr val="accent1"/>
            </a:solidFill>
            <a:ln>
              <a:solidFill>
                <a:sysClr val="windowText" lastClr="000000"/>
              </a:solidFill>
            </a:ln>
          </c:spPr>
          <c:dLbls>
            <c:numFmt formatCode="#,##0" sourceLinked="0"/>
            <c:spPr>
              <a:noFill/>
              <a:ln>
                <a:noFill/>
              </a:ln>
              <a:effectLst/>
            </c:spPr>
            <c:txPr>
              <a:bodyPr/>
              <a:lstStyle/>
              <a:p>
                <a:pPr>
                  <a:defRPr b="1">
                    <a:solidFill>
                      <a:schemeClr val="bg1"/>
                    </a:solidFill>
                  </a:defRPr>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[Figures_History_Defense.xlsx]Component!$C$3:$P$3</c:f>
              <c:numCache>
                <c:formatCode>0.0</c:formatCode>
                <c:ptCount val="14"/>
                <c:pt idx="0">
                  <c:v>55.099214028185315</c:v>
                </c:pt>
                <c:pt idx="1">
                  <c:v>56.044593576535405</c:v>
                </c:pt>
                <c:pt idx="2">
                  <c:v>62.451483696313062</c:v>
                </c:pt>
                <c:pt idx="3">
                  <c:v>72.494282082691811</c:v>
                </c:pt>
                <c:pt idx="4">
                  <c:v>75.276940288734878</c:v>
                </c:pt>
                <c:pt idx="5">
                  <c:v>78.2755310064192</c:v>
                </c:pt>
                <c:pt idx="6">
                  <c:v>86.42136280557078</c:v>
                </c:pt>
                <c:pt idx="7">
                  <c:v>96.228714986492108</c:v>
                </c:pt>
                <c:pt idx="8">
                  <c:v>104.33802025859021</c:v>
                </c:pt>
                <c:pt idx="9">
                  <c:v>102.9950702240609</c:v>
                </c:pt>
                <c:pt idx="10">
                  <c:v>93.498142976397133</c:v>
                </c:pt>
                <c:pt idx="11">
                  <c:v>108.42643952573044</c:v>
                </c:pt>
                <c:pt idx="12">
                  <c:v>95.782976769602811</c:v>
                </c:pt>
                <c:pt idx="13">
                  <c:v>93.57312747441118</c:v>
                </c:pt>
              </c:numCache>
            </c:numRef>
          </c:val>
        </c:ser>
        <c:ser>
          <c:idx val="2"/>
          <c:order val="2"/>
          <c:tx>
            <c:strRef>
              <c:f>[Figures_History_Defense.xlsx]Component!$B$4</c:f>
              <c:strCache>
                <c:ptCount val="1"/>
                <c:pt idx="0">
                  <c:v>Air Force_x000d_ (-22% between 2012 and 2013)</c:v>
                </c:pt>
              </c:strCache>
            </c:strRef>
          </c:tx>
          <c:spPr>
            <a:solidFill>
              <a:schemeClr val="accent1">
                <a:lumMod val="60000"/>
                <a:lumOff val="40000"/>
              </a:schemeClr>
            </a:solidFill>
            <a:ln>
              <a:solidFill>
                <a:sysClr val="windowText" lastClr="000000"/>
              </a:solidFill>
            </a:ln>
          </c:spPr>
          <c:dLbls>
            <c:numFmt formatCode="#,##0" sourceLinked="0"/>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[Figures_History_Defense.xlsx]Component!$C$4:$P$4</c:f>
              <c:numCache>
                <c:formatCode>0.0</c:formatCode>
                <c:ptCount val="14"/>
                <c:pt idx="0">
                  <c:v>51.66218272956003</c:v>
                </c:pt>
                <c:pt idx="1">
                  <c:v>53.982692462434336</c:v>
                </c:pt>
                <c:pt idx="2">
                  <c:v>61.941161456795022</c:v>
                </c:pt>
                <c:pt idx="3">
                  <c:v>70.749722397372935</c:v>
                </c:pt>
                <c:pt idx="4">
                  <c:v>68.157139697260163</c:v>
                </c:pt>
                <c:pt idx="5">
                  <c:v>66.369555672390362</c:v>
                </c:pt>
                <c:pt idx="6">
                  <c:v>72.695055090487514</c:v>
                </c:pt>
                <c:pt idx="7">
                  <c:v>78.795681395930146</c:v>
                </c:pt>
                <c:pt idx="8">
                  <c:v>68.866867823628894</c:v>
                </c:pt>
                <c:pt idx="9">
                  <c:v>73.076190045031638</c:v>
                </c:pt>
                <c:pt idx="10">
                  <c:v>69.119055996598988</c:v>
                </c:pt>
                <c:pt idx="11">
                  <c:v>68.3597287995605</c:v>
                </c:pt>
                <c:pt idx="12">
                  <c:v>71.176891376851827</c:v>
                </c:pt>
                <c:pt idx="13">
                  <c:v>55.164658359950302</c:v>
                </c:pt>
              </c:numCache>
            </c:numRef>
          </c:val>
        </c:ser>
        <c:ser>
          <c:idx val="3"/>
          <c:order val="3"/>
          <c:tx>
            <c:strRef>
              <c:f>[Figures_History_Defense.xlsx]Component!$B$5</c:f>
              <c:strCache>
                <c:ptCount val="1"/>
                <c:pt idx="0">
                  <c:v>DLA_x000d_ (-23% between 2012 and 2013)</c:v>
                </c:pt>
              </c:strCache>
            </c:strRef>
          </c:tx>
          <c:spPr>
            <a:ln>
              <a:solidFill>
                <a:sysClr val="windowText" lastClr="000000"/>
              </a:solidFill>
            </a:ln>
          </c:spPr>
          <c:dLbls>
            <c:numFmt formatCode="#,##0" sourceLinked="0"/>
            <c:spPr>
              <a:noFill/>
              <a:ln>
                <a:noFill/>
              </a:ln>
              <a:effectLst/>
            </c:spPr>
            <c:txPr>
              <a:bodyPr/>
              <a:lstStyle/>
              <a:p>
                <a:pPr>
                  <a:defRPr b="1">
                    <a:solidFill>
                      <a:schemeClr val="bg1"/>
                    </a:solidFill>
                  </a:defRPr>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[Figures_History_Defense.xlsx]Component!$C$5:$P$5</c:f>
              <c:numCache>
                <c:formatCode>0.0</c:formatCode>
                <c:ptCount val="14"/>
                <c:pt idx="0">
                  <c:v>13.043947555555699</c:v>
                </c:pt>
                <c:pt idx="1">
                  <c:v>15.171925961117948</c:v>
                </c:pt>
                <c:pt idx="2">
                  <c:v>19.059863765043335</c:v>
                </c:pt>
                <c:pt idx="3">
                  <c:v>22.508762259748281</c:v>
                </c:pt>
                <c:pt idx="4">
                  <c:v>24.286885442722227</c:v>
                </c:pt>
                <c:pt idx="5">
                  <c:v>33.344729103176185</c:v>
                </c:pt>
                <c:pt idx="6">
                  <c:v>37.663822435272294</c:v>
                </c:pt>
                <c:pt idx="7">
                  <c:v>34.312882829087059</c:v>
                </c:pt>
                <c:pt idx="8">
                  <c:v>38.661507429120043</c:v>
                </c:pt>
                <c:pt idx="9">
                  <c:v>40.958213434781996</c:v>
                </c:pt>
                <c:pt idx="10">
                  <c:v>37.217497209967483</c:v>
                </c:pt>
                <c:pt idx="11">
                  <c:v>37.726709808506726</c:v>
                </c:pt>
                <c:pt idx="12">
                  <c:v>44.00963714950538</c:v>
                </c:pt>
                <c:pt idx="13">
                  <c:v>33.792903110438239</c:v>
                </c:pt>
              </c:numCache>
            </c:numRef>
          </c:val>
        </c:ser>
        <c:ser>
          <c:idx val="4"/>
          <c:order val="4"/>
          <c:tx>
            <c:strRef>
              <c:f>[Figures_History_Defense.xlsx]Component!$B$6</c:f>
              <c:strCache>
                <c:ptCount val="1"/>
                <c:pt idx="0">
                  <c:v>Other DoD_x000d_ (-18% between 2012 and 2013)</c:v>
                </c:pt>
              </c:strCache>
            </c:strRef>
          </c:tx>
          <c:spPr>
            <a:solidFill>
              <a:schemeClr val="accent6"/>
            </a:solidFill>
            <a:ln>
              <a:solidFill>
                <a:sysClr val="windowText" lastClr="000000"/>
              </a:solidFill>
            </a:ln>
          </c:spPr>
          <c:dLbls>
            <c:numFmt formatCode="#,##0" sourceLinked="0"/>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[Figures_History_Defense.xlsx]Component!$C$6:$P$6</c:f>
              <c:numCache>
                <c:formatCode>0.0</c:formatCode>
                <c:ptCount val="14"/>
                <c:pt idx="0">
                  <c:v>11.713590492632973</c:v>
                </c:pt>
                <c:pt idx="1">
                  <c:v>13.831308566916395</c:v>
                </c:pt>
                <c:pt idx="2">
                  <c:v>19.744124462418728</c:v>
                </c:pt>
                <c:pt idx="3">
                  <c:v>23.632922748114144</c:v>
                </c:pt>
                <c:pt idx="4">
                  <c:v>24.391898368739731</c:v>
                </c:pt>
                <c:pt idx="5">
                  <c:v>31.297031845448696</c:v>
                </c:pt>
                <c:pt idx="6">
                  <c:v>32.648385526358538</c:v>
                </c:pt>
                <c:pt idx="7">
                  <c:v>32.754515243617675</c:v>
                </c:pt>
                <c:pt idx="8">
                  <c:v>37.783817720670655</c:v>
                </c:pt>
                <c:pt idx="9">
                  <c:v>42.001230232253576</c:v>
                </c:pt>
                <c:pt idx="10">
                  <c:v>41.846716188653545</c:v>
                </c:pt>
                <c:pt idx="11">
                  <c:v>45.602339468096957</c:v>
                </c:pt>
                <c:pt idx="12">
                  <c:v>46.541177521230786</c:v>
                </c:pt>
                <c:pt idx="13">
                  <c:v>38.119326961047896</c:v>
                </c:pt>
              </c:numCache>
            </c:numRef>
          </c:val>
        </c:ser>
        <c:dLbls/>
        <c:gapWidth val="100"/>
        <c:overlap val="100"/>
        <c:axId val="93905280"/>
        <c:axId val="93907200"/>
      </c:barChart>
      <c:catAx>
        <c:axId val="93905280"/>
        <c:scaling>
          <c:orientation val="minMax"/>
        </c:scaling>
        <c:axPos val="b"/>
        <c:title>
          <c:tx>
            <c:rich>
              <a:bodyPr/>
              <a:lstStyle/>
              <a:p>
                <a:pPr>
                  <a:defRPr/>
                </a:pPr>
                <a:r>
                  <a:rPr lang="en-US"/>
                  <a:t>Fiscal Year</a:t>
                </a:r>
              </a:p>
            </c:rich>
          </c:tx>
          <c:layout/>
        </c:title>
        <c:numFmt formatCode="General" sourceLinked="1"/>
        <c:tickLblPos val="nextTo"/>
        <c:crossAx val="93907200"/>
        <c:crosses val="autoZero"/>
        <c:auto val="1"/>
        <c:lblAlgn val="ctr"/>
        <c:lblOffset val="100"/>
      </c:catAx>
      <c:valAx>
        <c:axId val="93907200"/>
        <c:scaling>
          <c:orientation val="minMax"/>
        </c:scaling>
        <c:axPos val="l"/>
        <c:majorGridlines/>
        <c:title>
          <c:tx>
            <c:rich>
              <a:bodyPr rot="-5400000" vert="horz"/>
              <a:lstStyle/>
              <a:p>
                <a:pPr>
                  <a:defRPr/>
                </a:pPr>
                <a:r>
                  <a:rPr lang="en-US"/>
                  <a:t>Constant 2013 $ Billions</a:t>
                </a:r>
              </a:p>
            </c:rich>
          </c:tx>
          <c:layout/>
        </c:title>
        <c:numFmt formatCode="0" sourceLinked="0"/>
        <c:tickLblPos val="nextTo"/>
        <c:crossAx val="93905280"/>
        <c:crosses val="autoZero"/>
        <c:crossBetween val="between"/>
      </c:valAx>
      <c:spPr>
        <a:solidFill>
          <a:schemeClr val="bg2"/>
        </a:solidFill>
      </c:spPr>
    </c:plotArea>
    <c:legend>
      <c:legendPos val="r"/>
      <c:layout/>
    </c:legend>
    <c:plotVisOnly val="1"/>
    <c:dispBlanksAs val="gap"/>
  </c:chart>
  <c:spPr>
    <a:ln>
      <a:noFill/>
    </a:ln>
  </c:spPr>
  <c:externalData r:id="rId2"/>
  <c:userShapes r:id="rId3"/>
</c:chartSpace>
</file>

<file path=ppt/charts/chart4.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barChart>
        <c:barDir val="col"/>
        <c:grouping val="stacked"/>
        <c:ser>
          <c:idx val="4"/>
          <c:order val="0"/>
          <c:tx>
            <c:strRef>
              <c:f>'[Figures_History_Defense.xlsx]Vendor Size'!$B$7</c:f>
              <c:strCache>
                <c:ptCount val="1"/>
                <c:pt idx="0">
                  <c:v>Unlabeled_x000d_ (-50% between 2012 and 2013)</c:v>
                </c:pt>
              </c:strCache>
            </c:strRef>
          </c:tx>
          <c:spPr>
            <a:ln>
              <a:solidFill>
                <a:sysClr val="windowText" lastClr="000000"/>
              </a:solidFill>
            </a:ln>
          </c:spP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delete val="1"/>
              <c:extLst>
                <c:ext xmlns:c15="http://schemas.microsoft.com/office/drawing/2012/chart" uri="{CE6537A1-D6FC-4f65-9D91-7224C49458BB}"/>
              </c:extLst>
            </c:dLbl>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'[Figures_History_Defense.xlsx]Vendor Size'!$C$1:$P$1</c:f>
              <c:numCache>
                <c:formatCode>0</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'[Figures_History_Defense.xlsx]Vendor Size'!$C$7:$P$7</c:f>
              <c:numCache>
                <c:formatCode>0</c:formatCode>
                <c:ptCount val="14"/>
                <c:pt idx="0">
                  <c:v>1.2254829182257021</c:v>
                </c:pt>
                <c:pt idx="1">
                  <c:v>1.6101041136559162</c:v>
                </c:pt>
                <c:pt idx="2">
                  <c:v>2.0503720806355217</c:v>
                </c:pt>
                <c:pt idx="3">
                  <c:v>0.84788715971062056</c:v>
                </c:pt>
                <c:pt idx="4">
                  <c:v>2.0853176408181042</c:v>
                </c:pt>
                <c:pt idx="5">
                  <c:v>8.6098641209828415</c:v>
                </c:pt>
                <c:pt idx="6">
                  <c:v>8.1638410585237757</c:v>
                </c:pt>
                <c:pt idx="7">
                  <c:v>7.9380989569099425</c:v>
                </c:pt>
                <c:pt idx="8">
                  <c:v>9.9746732401617049</c:v>
                </c:pt>
                <c:pt idx="9">
                  <c:v>5.7364823554514794</c:v>
                </c:pt>
                <c:pt idx="10">
                  <c:v>5.0996314519975918</c:v>
                </c:pt>
                <c:pt idx="11">
                  <c:v>4.4899283027972237</c:v>
                </c:pt>
                <c:pt idx="12">
                  <c:v>2.9936348346129198</c:v>
                </c:pt>
                <c:pt idx="13">
                  <c:v>1.5046161834820995</c:v>
                </c:pt>
              </c:numCache>
            </c:numRef>
          </c:val>
        </c:ser>
        <c:ser>
          <c:idx val="0"/>
          <c:order val="1"/>
          <c:tx>
            <c:strRef>
              <c:f>'[Figures_History_Defense.xlsx]Vendor Size'!$B$2</c:f>
              <c:strCache>
                <c:ptCount val="1"/>
                <c:pt idx="0">
                  <c:v>Small_x000d_ (-19% between 2012 and 2013)</c:v>
                </c:pt>
              </c:strCache>
            </c:strRef>
          </c:tx>
          <c:spPr>
            <a:ln>
              <a:solidFill>
                <a:sysClr val="windowText" lastClr="000000"/>
              </a:solidFill>
            </a:ln>
          </c:spPr>
          <c:dLbls>
            <c:spPr>
              <a:noFill/>
              <a:ln>
                <a:noFill/>
              </a:ln>
              <a:effectLst/>
            </c:spPr>
            <c:txPr>
              <a:bodyPr/>
              <a:lstStyle/>
              <a:p>
                <a:pPr>
                  <a:defRPr b="1">
                    <a:solidFill>
                      <a:schemeClr val="bg1"/>
                    </a:solidFill>
                  </a:defRPr>
                </a:pPr>
                <a:endParaRPr lang="en-US"/>
              </a:p>
            </c:txPr>
            <c:showVal val="1"/>
            <c:extLst>
              <c:ext xmlns:c15="http://schemas.microsoft.com/office/drawing/2012/chart" uri="{CE6537A1-D6FC-4f65-9D91-7224C49458BB}">
                <c15:showLeaderLines val="0"/>
              </c:ext>
            </c:extLst>
          </c:dLbls>
          <c:cat>
            <c:numRef>
              <c:f>'[Figures_History_Defense.xlsx]Vendor Size'!$C$1:$P$1</c:f>
              <c:numCache>
                <c:formatCode>0</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'[Figures_History_Defense.xlsx]Vendor Size'!$C$2:$P$2</c:f>
              <c:numCache>
                <c:formatCode>0</c:formatCode>
                <c:ptCount val="14"/>
                <c:pt idx="0">
                  <c:v>28.303531875052485</c:v>
                </c:pt>
                <c:pt idx="1">
                  <c:v>29.292300337233815</c:v>
                </c:pt>
                <c:pt idx="2">
                  <c:v>34.769710905349079</c:v>
                </c:pt>
                <c:pt idx="3">
                  <c:v>42.005192126796103</c:v>
                </c:pt>
                <c:pt idx="4">
                  <c:v>43.726443012135086</c:v>
                </c:pt>
                <c:pt idx="5">
                  <c:v>53.147827538484329</c:v>
                </c:pt>
                <c:pt idx="6">
                  <c:v>54.472305442280529</c:v>
                </c:pt>
                <c:pt idx="7">
                  <c:v>58.146059322374313</c:v>
                </c:pt>
                <c:pt idx="8">
                  <c:v>61.456176160270125</c:v>
                </c:pt>
                <c:pt idx="9">
                  <c:v>66.477290633584289</c:v>
                </c:pt>
                <c:pt idx="10">
                  <c:v>64.568251193526308</c:v>
                </c:pt>
                <c:pt idx="11">
                  <c:v>61.158745592255862</c:v>
                </c:pt>
                <c:pt idx="12">
                  <c:v>59.622975920703446</c:v>
                </c:pt>
                <c:pt idx="13">
                  <c:v>48.517535512395803</c:v>
                </c:pt>
              </c:numCache>
            </c:numRef>
          </c:val>
        </c:ser>
        <c:ser>
          <c:idx val="1"/>
          <c:order val="2"/>
          <c:tx>
            <c:strRef>
              <c:f>'[Figures_History_Defense.xlsx]Vendor Size'!$B$10</c:f>
              <c:strCache>
                <c:ptCount val="1"/>
                <c:pt idx="0">
                  <c:v>Medium_x000d_ (-19% between 2012 and 2013)</c:v>
                </c:pt>
              </c:strCache>
            </c:strRef>
          </c:tx>
          <c:spPr>
            <a:ln>
              <a:solidFill>
                <a:sysClr val="windowText" lastClr="000000"/>
              </a:solidFill>
            </a:ln>
          </c:spPr>
          <c:dLbls>
            <c:numFmt formatCode="#,##0" sourceLinked="0"/>
            <c:spPr>
              <a:noFill/>
              <a:ln>
                <a:noFill/>
              </a:ln>
              <a:effectLst/>
            </c:spPr>
            <c:txPr>
              <a:bodyPr/>
              <a:lstStyle/>
              <a:p>
                <a:pPr>
                  <a:defRPr b="1">
                    <a:solidFill>
                      <a:schemeClr val="bg1"/>
                    </a:solidFill>
                  </a:defRPr>
                </a:pPr>
                <a:endParaRPr lang="en-US"/>
              </a:p>
            </c:txPr>
            <c:showVal val="1"/>
            <c:extLst>
              <c:ext xmlns:c15="http://schemas.microsoft.com/office/drawing/2012/chart" uri="{CE6537A1-D6FC-4f65-9D91-7224C49458BB}">
                <c15:showLeaderLines val="0"/>
              </c:ext>
            </c:extLst>
          </c:dLbls>
          <c:cat>
            <c:numRef>
              <c:f>'[Figures_History_Defense.xlsx]Vendor Size'!$C$1:$P$1</c:f>
              <c:numCache>
                <c:formatCode>0</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'[Figures_History_Defense.xlsx]Vendor Size'!$C$10:$P$10</c:f>
              <c:numCache>
                <c:formatCode>0.0</c:formatCode>
                <c:ptCount val="14"/>
                <c:pt idx="0">
                  <c:v>44.484354125138246</c:v>
                </c:pt>
                <c:pt idx="1">
                  <c:v>53.521586037629149</c:v>
                </c:pt>
                <c:pt idx="2">
                  <c:v>53.751892940809746</c:v>
                </c:pt>
                <c:pt idx="3">
                  <c:v>62.983399405181707</c:v>
                </c:pt>
                <c:pt idx="4">
                  <c:v>62.371989095478995</c:v>
                </c:pt>
                <c:pt idx="5">
                  <c:v>75.678801468680646</c:v>
                </c:pt>
                <c:pt idx="6">
                  <c:v>76.834585424095124</c:v>
                </c:pt>
                <c:pt idx="7">
                  <c:v>81.5972649065273</c:v>
                </c:pt>
                <c:pt idx="8">
                  <c:v>88.797101114016584</c:v>
                </c:pt>
                <c:pt idx="9">
                  <c:v>93.648087205831189</c:v>
                </c:pt>
                <c:pt idx="10">
                  <c:v>88.338874073641904</c:v>
                </c:pt>
                <c:pt idx="11">
                  <c:v>88.761976162881197</c:v>
                </c:pt>
                <c:pt idx="12">
                  <c:v>83.71308770906262</c:v>
                </c:pt>
                <c:pt idx="13">
                  <c:v>67.435302081818406</c:v>
                </c:pt>
              </c:numCache>
            </c:numRef>
          </c:val>
        </c:ser>
        <c:ser>
          <c:idx val="2"/>
          <c:order val="3"/>
          <c:tx>
            <c:strRef>
              <c:f>'[Figures_History_Defense.xlsx]Vendor Size'!$B$5</c:f>
              <c:strCache>
                <c:ptCount val="1"/>
                <c:pt idx="0">
                  <c:v>Large_x000d_ (-19% between 2012 and 2013)</c:v>
                </c:pt>
              </c:strCache>
            </c:strRef>
          </c:tx>
          <c:spPr>
            <a:ln>
              <a:solidFill>
                <a:sysClr val="windowText" lastClr="000000"/>
              </a:solidFill>
            </a:ln>
          </c:spPr>
          <c:dLbls>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'[Figures_History_Defense.xlsx]Vendor Size'!$C$1:$P$1</c:f>
              <c:numCache>
                <c:formatCode>0</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'[Figures_History_Defense.xlsx]Vendor Size'!$C$5:$P$5</c:f>
              <c:numCache>
                <c:formatCode>0</c:formatCode>
                <c:ptCount val="14"/>
                <c:pt idx="0">
                  <c:v>48.192675540621174</c:v>
                </c:pt>
                <c:pt idx="1">
                  <c:v>47.041412074511477</c:v>
                </c:pt>
                <c:pt idx="2">
                  <c:v>54.768758793825747</c:v>
                </c:pt>
                <c:pt idx="3">
                  <c:v>75.973126040903196</c:v>
                </c:pt>
                <c:pt idx="4">
                  <c:v>87.436974746560779</c:v>
                </c:pt>
                <c:pt idx="5">
                  <c:v>95.423053048295628</c:v>
                </c:pt>
                <c:pt idx="6">
                  <c:v>100.65187027120145</c:v>
                </c:pt>
                <c:pt idx="7">
                  <c:v>109.09657081282421</c:v>
                </c:pt>
                <c:pt idx="8">
                  <c:v>128.02231216851541</c:v>
                </c:pt>
                <c:pt idx="9">
                  <c:v>132.86128156787856</c:v>
                </c:pt>
                <c:pt idx="10">
                  <c:v>128.45874985039046</c:v>
                </c:pt>
                <c:pt idx="11">
                  <c:v>119.53415232312817</c:v>
                </c:pt>
                <c:pt idx="12">
                  <c:v>116.22778745734573</c:v>
                </c:pt>
                <c:pt idx="13">
                  <c:v>94.090217788408793</c:v>
                </c:pt>
              </c:numCache>
            </c:numRef>
          </c:val>
        </c:ser>
        <c:ser>
          <c:idx val="3"/>
          <c:order val="4"/>
          <c:tx>
            <c:strRef>
              <c:f>'[Figures_History_Defense.xlsx]Vendor Size'!$B$6</c:f>
              <c:strCache>
                <c:ptCount val="1"/>
                <c:pt idx="0">
                  <c:v>Large (Big 6)_x000d_ (-9% between 2012 and 2013)</c:v>
                </c:pt>
              </c:strCache>
            </c:strRef>
          </c:tx>
          <c:spPr>
            <a:ln>
              <a:solidFill>
                <a:sysClr val="windowText" lastClr="000000"/>
              </a:solidFill>
            </a:ln>
          </c:spPr>
          <c:dLbls>
            <c:spPr>
              <a:noFill/>
              <a:ln>
                <a:noFill/>
              </a:ln>
              <a:effectLst/>
            </c:spPr>
            <c:txPr>
              <a:bodyPr/>
              <a:lstStyle/>
              <a:p>
                <a:pPr>
                  <a:defRPr b="1">
                    <a:solidFill>
                      <a:schemeClr val="bg1"/>
                    </a:solidFill>
                  </a:defRPr>
                </a:pPr>
                <a:endParaRPr lang="en-US"/>
              </a:p>
            </c:txPr>
            <c:showVal val="1"/>
            <c:extLst>
              <c:ext xmlns:c15="http://schemas.microsoft.com/office/drawing/2012/chart" uri="{CE6537A1-D6FC-4f65-9D91-7224C49458BB}">
                <c15:showLeaderLines val="0"/>
              </c:ext>
            </c:extLst>
          </c:dLbls>
          <c:cat>
            <c:numRef>
              <c:f>'[Figures_History_Defense.xlsx]Vendor Size'!$C$1:$P$1</c:f>
              <c:numCache>
                <c:formatCode>0</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'[Figures_History_Defense.xlsx]Vendor Size'!$C$6:$P$6</c:f>
              <c:numCache>
                <c:formatCode>0</c:formatCode>
                <c:ptCount val="14"/>
                <c:pt idx="0">
                  <c:v>59.35144296820512</c:v>
                </c:pt>
                <c:pt idx="1">
                  <c:v>61.358861534090764</c:v>
                </c:pt>
                <c:pt idx="2">
                  <c:v>78.076916370010309</c:v>
                </c:pt>
                <c:pt idx="3">
                  <c:v>89.147145653852775</c:v>
                </c:pt>
                <c:pt idx="4">
                  <c:v>90.537969718356393</c:v>
                </c:pt>
                <c:pt idx="5">
                  <c:v>90.513505320708092</c:v>
                </c:pt>
                <c:pt idx="6">
                  <c:v>106.34496654353056</c:v>
                </c:pt>
                <c:pt idx="7">
                  <c:v>117.86057192194141</c:v>
                </c:pt>
                <c:pt idx="8">
                  <c:v>126.64278678610484</c:v>
                </c:pt>
                <c:pt idx="9">
                  <c:v>118.39135652111656</c:v>
                </c:pt>
                <c:pt idx="10">
                  <c:v>105.0125436156935</c:v>
                </c:pt>
                <c:pt idx="11">
                  <c:v>116.70715388119046</c:v>
                </c:pt>
                <c:pt idx="12">
                  <c:v>105.63291953160605</c:v>
                </c:pt>
                <c:pt idx="13">
                  <c:v>96.426070727039288</c:v>
                </c:pt>
              </c:numCache>
            </c:numRef>
          </c:val>
        </c:ser>
        <c:dLbls/>
        <c:gapWidth val="100"/>
        <c:overlap val="100"/>
        <c:axId val="93983104"/>
        <c:axId val="93985024"/>
      </c:barChart>
      <c:catAx>
        <c:axId val="93983104"/>
        <c:scaling>
          <c:orientation val="minMax"/>
        </c:scaling>
        <c:axPos val="b"/>
        <c:title>
          <c:tx>
            <c:rich>
              <a:bodyPr/>
              <a:lstStyle/>
              <a:p>
                <a:pPr>
                  <a:defRPr/>
                </a:pPr>
                <a:r>
                  <a:rPr lang="en-US"/>
                  <a:t>Fiscal Year</a:t>
                </a:r>
              </a:p>
            </c:rich>
          </c:tx>
          <c:layout/>
        </c:title>
        <c:numFmt formatCode="0" sourceLinked="1"/>
        <c:tickLblPos val="nextTo"/>
        <c:crossAx val="93985024"/>
        <c:crosses val="autoZero"/>
        <c:auto val="1"/>
        <c:lblAlgn val="ctr"/>
        <c:lblOffset val="100"/>
      </c:catAx>
      <c:valAx>
        <c:axId val="93985024"/>
        <c:scaling>
          <c:orientation val="minMax"/>
        </c:scaling>
        <c:axPos val="l"/>
        <c:majorGridlines/>
        <c:title>
          <c:tx>
            <c:rich>
              <a:bodyPr rot="-5400000" vert="horz"/>
              <a:lstStyle/>
              <a:p>
                <a:pPr>
                  <a:defRPr/>
                </a:pPr>
                <a:r>
                  <a:rPr lang="en-US"/>
                  <a:t>Constant 2013 $ Billions</a:t>
                </a:r>
              </a:p>
            </c:rich>
          </c:tx>
          <c:layout/>
        </c:title>
        <c:numFmt formatCode="0" sourceLinked="0"/>
        <c:tickLblPos val="nextTo"/>
        <c:crossAx val="93983104"/>
        <c:crosses val="autoZero"/>
        <c:crossBetween val="between"/>
      </c:valAx>
      <c:spPr>
        <a:solidFill>
          <a:schemeClr val="bg2"/>
        </a:solidFill>
      </c:spPr>
    </c:plotArea>
    <c:legend>
      <c:legendPos val="r"/>
      <c:layout>
        <c:manualLayout>
          <c:xMode val="edge"/>
          <c:yMode val="edge"/>
          <c:x val="0.76815628949159165"/>
          <c:y val="0.27442410323709565"/>
          <c:w val="0.22258445124914938"/>
          <c:h val="0.45948490813648324"/>
        </c:manualLayout>
      </c:layout>
    </c:legend>
    <c:plotVisOnly val="1"/>
    <c:dispBlanksAs val="gap"/>
  </c:chart>
  <c:spPr>
    <a:ln>
      <a:noFill/>
    </a:ln>
  </c:spPr>
  <c:externalData r:id="rId2"/>
  <c:userShapes r:id="rId3"/>
</c:chartSpace>
</file>

<file path=ppt/charts/chart5.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82742782152233"/>
          <c:y val="4.0256092019505328E-2"/>
          <c:w val="0.69841130796150486"/>
          <c:h val="0.88333169291338598"/>
        </c:manualLayout>
      </c:layout>
      <c:lineChart>
        <c:grouping val="standard"/>
        <c:ser>
          <c:idx val="0"/>
          <c:order val="0"/>
          <c:tx>
            <c:strRef>
              <c:f>'[Foreign Firm Obligations.xlsx]Sheet2'!$C$45</c:f>
              <c:strCache>
                <c:ptCount val="1"/>
                <c:pt idx="0">
                  <c:v>Finmeccanica (Italy)</c:v>
                </c:pt>
              </c:strCache>
            </c:strRef>
          </c:tx>
          <c:spPr>
            <a:ln w="28575" cap="rnd">
              <a:solidFill>
                <a:schemeClr val="accent6">
                  <a:lumMod val="75000"/>
                </a:schemeClr>
              </a:solidFill>
              <a:round/>
            </a:ln>
            <a:effectLst/>
          </c:spPr>
          <c:marker>
            <c:symbol val="none"/>
          </c:marker>
          <c:cat>
            <c:numRef>
              <c:f>'[Foreign Firm Obligations.xlsx]Sheet2'!$D$44:$Q$44</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'[Foreign Firm Obligations.xlsx]Sheet2'!$D$45:$Q$45</c:f>
              <c:numCache>
                <c:formatCode>General</c:formatCode>
                <c:ptCount val="14"/>
                <c:pt idx="0">
                  <c:v>103.38740759179018</c:v>
                </c:pt>
                <c:pt idx="1">
                  <c:v>86.405603921263349</c:v>
                </c:pt>
                <c:pt idx="2">
                  <c:v>84.32299256730137</c:v>
                </c:pt>
                <c:pt idx="3">
                  <c:v>197.29270986564299</c:v>
                </c:pt>
                <c:pt idx="4">
                  <c:v>168.12496492690511</c:v>
                </c:pt>
                <c:pt idx="5">
                  <c:v>360.78025190999989</c:v>
                </c:pt>
                <c:pt idx="6">
                  <c:v>227.20971651122264</c:v>
                </c:pt>
                <c:pt idx="7">
                  <c:v>656.37943176765657</c:v>
                </c:pt>
                <c:pt idx="8">
                  <c:v>1602.8841997361978</c:v>
                </c:pt>
                <c:pt idx="9">
                  <c:v>1728.71362181165</c:v>
                </c:pt>
                <c:pt idx="10">
                  <c:v>1532.6484396490764</c:v>
                </c:pt>
                <c:pt idx="11">
                  <c:v>968.24835521190664</c:v>
                </c:pt>
                <c:pt idx="12">
                  <c:v>849.38606021349949</c:v>
                </c:pt>
                <c:pt idx="13">
                  <c:v>524.66181535770011</c:v>
                </c:pt>
              </c:numCache>
            </c:numRef>
          </c:val>
        </c:ser>
        <c:ser>
          <c:idx val="1"/>
          <c:order val="1"/>
          <c:tx>
            <c:strRef>
              <c:f>'[Foreign Firm Obligations.xlsx]Sheet2'!$C$46</c:f>
              <c:strCache>
                <c:ptCount val="1"/>
                <c:pt idx="0">
                  <c:v>Thales (France)</c:v>
                </c:pt>
              </c:strCache>
            </c:strRef>
          </c:tx>
          <c:spPr>
            <a:ln w="28575" cap="rnd">
              <a:solidFill>
                <a:schemeClr val="accent4"/>
              </a:solidFill>
              <a:round/>
            </a:ln>
            <a:effectLst/>
          </c:spPr>
          <c:marker>
            <c:symbol val="none"/>
          </c:marker>
          <c:cat>
            <c:numRef>
              <c:f>'[Foreign Firm Obligations.xlsx]Sheet2'!$D$44:$Q$44</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'[Foreign Firm Obligations.xlsx]Sheet2'!$D$46:$Q$46</c:f>
              <c:numCache>
                <c:formatCode>General</c:formatCode>
                <c:ptCount val="14"/>
                <c:pt idx="0">
                  <c:v>13.57154858380844</c:v>
                </c:pt>
                <c:pt idx="1">
                  <c:v>69.11121900800714</c:v>
                </c:pt>
                <c:pt idx="2">
                  <c:v>120.3110802757715</c:v>
                </c:pt>
                <c:pt idx="3">
                  <c:v>92.723883211772232</c:v>
                </c:pt>
                <c:pt idx="4">
                  <c:v>179.88340883981337</c:v>
                </c:pt>
                <c:pt idx="5">
                  <c:v>318.23485825799986</c:v>
                </c:pt>
                <c:pt idx="6">
                  <c:v>410.98654045416248</c:v>
                </c:pt>
                <c:pt idx="7">
                  <c:v>155.22293990804363</c:v>
                </c:pt>
                <c:pt idx="8">
                  <c:v>328.96413983698665</c:v>
                </c:pt>
                <c:pt idx="9">
                  <c:v>158.45113259198052</c:v>
                </c:pt>
                <c:pt idx="10">
                  <c:v>214.74046233845331</c:v>
                </c:pt>
                <c:pt idx="11">
                  <c:v>134.2772367015998</c:v>
                </c:pt>
                <c:pt idx="12">
                  <c:v>129.65467922204368</c:v>
                </c:pt>
                <c:pt idx="13">
                  <c:v>126.90894475660001</c:v>
                </c:pt>
              </c:numCache>
            </c:numRef>
          </c:val>
        </c:ser>
        <c:ser>
          <c:idx val="2"/>
          <c:order val="2"/>
          <c:tx>
            <c:strRef>
              <c:f>'[Foreign Firm Obligations.xlsx]Sheet2'!$C$47</c:f>
              <c:strCache>
                <c:ptCount val="1"/>
                <c:pt idx="0">
                  <c:v>Samsung (RoK)</c:v>
                </c:pt>
              </c:strCache>
            </c:strRef>
          </c:tx>
          <c:spPr>
            <a:ln w="28575" cap="rnd">
              <a:solidFill>
                <a:schemeClr val="accent1"/>
              </a:solidFill>
              <a:round/>
            </a:ln>
            <a:effectLst/>
          </c:spPr>
          <c:marker>
            <c:symbol val="none"/>
          </c:marker>
          <c:cat>
            <c:numRef>
              <c:f>'[Foreign Firm Obligations.xlsx]Sheet2'!$D$44:$Q$44</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'[Foreign Firm Obligations.xlsx]Sheet2'!$D$47:$Q$47</c:f>
              <c:numCache>
                <c:formatCode>General</c:formatCode>
                <c:ptCount val="14"/>
                <c:pt idx="0">
                  <c:v>22.620575062713797</c:v>
                </c:pt>
                <c:pt idx="1">
                  <c:v>69.926385593861198</c:v>
                </c:pt>
                <c:pt idx="2">
                  <c:v>75.080683867367057</c:v>
                </c:pt>
                <c:pt idx="3">
                  <c:v>30.42287427383237</c:v>
                </c:pt>
                <c:pt idx="4">
                  <c:v>16.450412062208393</c:v>
                </c:pt>
                <c:pt idx="5">
                  <c:v>12.692911588680001</c:v>
                </c:pt>
                <c:pt idx="6">
                  <c:v>293.55932565107196</c:v>
                </c:pt>
                <c:pt idx="7">
                  <c:v>3.3094375014283033</c:v>
                </c:pt>
                <c:pt idx="8">
                  <c:v>0.7143882977971171</c:v>
                </c:pt>
                <c:pt idx="9">
                  <c:v>1.8121502656190733</c:v>
                </c:pt>
                <c:pt idx="10">
                  <c:v>0.54849431180090968</c:v>
                </c:pt>
                <c:pt idx="11">
                  <c:v>0.23558112672436404</c:v>
                </c:pt>
                <c:pt idx="12">
                  <c:v>31.79487723967874</c:v>
                </c:pt>
                <c:pt idx="13">
                  <c:v>1.2645133241000004</c:v>
                </c:pt>
              </c:numCache>
            </c:numRef>
          </c:val>
        </c:ser>
        <c:ser>
          <c:idx val="3"/>
          <c:order val="3"/>
          <c:tx>
            <c:strRef>
              <c:f>'[Foreign Firm Obligations.xlsx]Sheet2'!$C$48</c:f>
              <c:strCache>
                <c:ptCount val="1"/>
                <c:pt idx="0">
                  <c:v>Japanese Defense-Relevant Vendors</c:v>
                </c:pt>
              </c:strCache>
            </c:strRef>
          </c:tx>
          <c:spPr>
            <a:ln w="28575" cap="rnd">
              <a:solidFill>
                <a:srgbClr val="FF0000"/>
              </a:solidFill>
              <a:round/>
            </a:ln>
            <a:effectLst/>
          </c:spPr>
          <c:marker>
            <c:symbol val="none"/>
          </c:marker>
          <c:cat>
            <c:numRef>
              <c:f>'[Foreign Firm Obligations.xlsx]Sheet2'!$D$44:$Q$44</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'[Foreign Firm Obligations.xlsx]Sheet2'!$D$48:$Q$48</c:f>
              <c:numCache>
                <c:formatCode>General</c:formatCode>
                <c:ptCount val="14"/>
                <c:pt idx="0">
                  <c:v>14.793341418472064</c:v>
                </c:pt>
                <c:pt idx="1">
                  <c:v>16.018584228202847</c:v>
                </c:pt>
                <c:pt idx="2">
                  <c:v>27.599281254103733</c:v>
                </c:pt>
                <c:pt idx="3">
                  <c:v>81.097381420345513</c:v>
                </c:pt>
                <c:pt idx="4">
                  <c:v>31.098828678071534</c:v>
                </c:pt>
                <c:pt idx="5">
                  <c:v>38.511445548000005</c:v>
                </c:pt>
                <c:pt idx="6">
                  <c:v>97.411033548329144</c:v>
                </c:pt>
                <c:pt idx="7">
                  <c:v>23.886349573520008</c:v>
                </c:pt>
                <c:pt idx="8">
                  <c:v>35.257371883981506</c:v>
                </c:pt>
                <c:pt idx="9">
                  <c:v>25.953113668219991</c:v>
                </c:pt>
                <c:pt idx="10">
                  <c:v>74.213190922986371</c:v>
                </c:pt>
                <c:pt idx="11">
                  <c:v>36.835230466299492</c:v>
                </c:pt>
                <c:pt idx="12">
                  <c:v>19.434474726264529</c:v>
                </c:pt>
                <c:pt idx="13">
                  <c:v>18.317237050700001</c:v>
                </c:pt>
              </c:numCache>
            </c:numRef>
          </c:val>
        </c:ser>
        <c:dLbls/>
        <c:marker val="1"/>
        <c:axId val="94583808"/>
        <c:axId val="94593792"/>
      </c:lineChart>
      <c:catAx>
        <c:axId val="9458380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4593792"/>
        <c:crosses val="autoZero"/>
        <c:auto val="1"/>
        <c:lblAlgn val="ctr"/>
        <c:lblOffset val="100"/>
      </c:catAx>
      <c:valAx>
        <c:axId val="94593792"/>
        <c:scaling>
          <c:orientation val="minMax"/>
          <c:max val="1800"/>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b="1" baseline="0">
                    <a:solidFill>
                      <a:schemeClr val="tx1"/>
                    </a:solidFill>
                  </a:rPr>
                  <a:t>Prime Contract Obligations Constant 2013 $ Millions</a:t>
                </a:r>
                <a:endParaRPr lang="en-US" b="1">
                  <a:solidFill>
                    <a:schemeClr val="tx1"/>
                  </a:solidFill>
                </a:endParaRPr>
              </a:p>
            </c:rich>
          </c:tx>
          <c:layout>
            <c:manualLayout>
              <c:xMode val="edge"/>
              <c:yMode val="edge"/>
              <c:x val="1.3381409848040843E-2"/>
              <c:y val="8.5548626421697305E-2"/>
            </c:manualLayout>
          </c:layout>
          <c:spPr>
            <a:noFill/>
            <a:ln>
              <a:noFill/>
            </a:ln>
            <a:effectLst/>
          </c:spPr>
        </c:title>
        <c:numFmt formatCode="#,##0" sourceLinked="0"/>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4583808"/>
        <c:crosses val="autoZero"/>
        <c:crossBetween val="midCat"/>
      </c:valAx>
    </c:plotArea>
    <c:legend>
      <c:legendPos val="r"/>
      <c:layout>
        <c:manualLayout>
          <c:xMode val="edge"/>
          <c:yMode val="edge"/>
          <c:x val="0.80165427238261899"/>
          <c:y val="0.16174810148731414"/>
          <c:w val="0.19664497666958294"/>
          <c:h val="0.79202967629046384"/>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chart>
  <c:spPr>
    <a:solidFill>
      <a:schemeClr val="bg1"/>
    </a:solidFill>
    <a:ln w="9525" cap="flat" cmpd="sng" algn="ctr">
      <a:noFill/>
      <a:round/>
    </a:ln>
    <a:effectLst/>
  </c:spPr>
  <c:txPr>
    <a:bodyPr/>
    <a:lstStyle/>
    <a:p>
      <a:pPr>
        <a:defRPr/>
      </a:pPr>
      <a:endParaRPr lang="en-US"/>
    </a:p>
  </c:txPr>
  <c:externalData r:id="rId2"/>
</c:chartSpace>
</file>

<file path=ppt/drawings/drawing1.xml><?xml version="1.0" encoding="utf-8"?>
<c:userShapes xmlns:c="http://schemas.openxmlformats.org/drawingml/2006/chart">
  <cdr:relSizeAnchor xmlns:cdr="http://schemas.openxmlformats.org/drawingml/2006/chartDrawing">
    <cdr:from>
      <cdr:x>0.75926</cdr:x>
      <cdr:y>0.05521</cdr:y>
    </cdr:from>
    <cdr:to>
      <cdr:x>0.97338</cdr:x>
      <cdr:y>0.29063</cdr:y>
    </cdr:to>
    <cdr:sp macro="" textlink="">
      <cdr:nvSpPr>
        <cdr:cNvPr id="2" name="TextBox 1"/>
        <cdr:cNvSpPr txBox="1"/>
      </cdr:nvSpPr>
      <cdr:spPr>
        <a:xfrm xmlns:a="http://schemas.openxmlformats.org/drawingml/2006/main">
          <a:off x="6248427" y="252420"/>
          <a:ext cx="1762098" cy="10763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Component</a:t>
          </a:r>
        </a:p>
        <a:p xmlns:a="http://schemas.openxmlformats.org/drawingml/2006/main">
          <a:r>
            <a:rPr lang="en-US" sz="1100" b="1" dirty="0"/>
            <a:t>(% Change between</a:t>
          </a:r>
        </a:p>
        <a:p xmlns:a="http://schemas.openxmlformats.org/drawingml/2006/main">
          <a:r>
            <a:rPr lang="en-US" sz="1100" b="1" dirty="0"/>
            <a:t>2012 and 2013)</a:t>
          </a:r>
        </a:p>
        <a:p xmlns:a="http://schemas.openxmlformats.org/drawingml/2006/main">
          <a:r>
            <a:rPr lang="en-US" sz="1100" b="0" i="1" dirty="0"/>
            <a:t>(Overall </a:t>
          </a:r>
          <a:r>
            <a:rPr lang="en-US" sz="1100" b="0" i="1" dirty="0" err="1"/>
            <a:t>DoD</a:t>
          </a:r>
          <a:r>
            <a:rPr lang="en-US" sz="1100" b="0" i="1" dirty="0"/>
            <a:t>: -16% between</a:t>
          </a:r>
          <a:r>
            <a:rPr lang="en-US" sz="1100" b="0" i="1" baseline="0" dirty="0"/>
            <a:t> </a:t>
          </a:r>
          <a:endParaRPr lang="en-US" sz="1100" b="0" i="1" dirty="0"/>
        </a:p>
        <a:p xmlns:a="http://schemas.openxmlformats.org/drawingml/2006/main">
          <a:r>
            <a:rPr lang="en-US" sz="1100" b="0" i="1" dirty="0"/>
            <a:t>2012 and</a:t>
          </a:r>
          <a:r>
            <a:rPr lang="en-US" sz="1100" b="0" i="1" baseline="0" dirty="0"/>
            <a:t> 2013)</a:t>
          </a:r>
          <a:endParaRPr lang="en-US" sz="1100" b="0" i="1" dirty="0"/>
        </a:p>
      </cdr:txBody>
    </cdr:sp>
  </cdr:relSizeAnchor>
</c:userShapes>
</file>

<file path=ppt/drawings/drawing2.xml><?xml version="1.0" encoding="utf-8"?>
<c:userShapes xmlns:c="http://schemas.openxmlformats.org/drawingml/2006/chart">
  <cdr:relSizeAnchor xmlns:cdr="http://schemas.openxmlformats.org/drawingml/2006/chartDrawing">
    <cdr:from>
      <cdr:x>0.76389</cdr:x>
      <cdr:y>0.04688</cdr:y>
    </cdr:from>
    <cdr:to>
      <cdr:x>0.875</cdr:x>
      <cdr:y>0.27188</cdr:y>
    </cdr:to>
    <cdr:sp macro="" textlink="">
      <cdr:nvSpPr>
        <cdr:cNvPr id="2" name="TextBox 1"/>
        <cdr:cNvSpPr txBox="1"/>
      </cdr:nvSpPr>
      <cdr:spPr>
        <a:xfrm xmlns:a="http://schemas.openxmlformats.org/drawingml/2006/main">
          <a:off x="6286470" y="214335"/>
          <a:ext cx="914390" cy="10286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Vendor Size</a:t>
          </a:r>
        </a:p>
        <a:p xmlns:a="http://schemas.openxmlformats.org/drawingml/2006/main">
          <a:r>
            <a:rPr lang="en-US" sz="1100" b="1" dirty="0"/>
            <a:t>(% Change between </a:t>
          </a:r>
        </a:p>
        <a:p xmlns:a="http://schemas.openxmlformats.org/drawingml/2006/main">
          <a:r>
            <a:rPr lang="en-US" sz="1100" b="1" dirty="0"/>
            <a:t>2012 and 2013)</a:t>
          </a:r>
        </a:p>
        <a:p xmlns:a="http://schemas.openxmlformats.org/drawingml/2006/main">
          <a:r>
            <a:rPr lang="en-US" sz="1100" b="0" i="1" dirty="0">
              <a:effectLst/>
              <a:latin typeface="+mn-lt"/>
              <a:ea typeface="+mn-ea"/>
              <a:cs typeface="+mn-cs"/>
            </a:rPr>
            <a:t>(Overall </a:t>
          </a:r>
          <a:r>
            <a:rPr lang="en-US" sz="1100" b="0" i="1" dirty="0" err="1">
              <a:effectLst/>
              <a:latin typeface="+mn-lt"/>
              <a:ea typeface="+mn-ea"/>
              <a:cs typeface="+mn-cs"/>
            </a:rPr>
            <a:t>DoD</a:t>
          </a:r>
          <a:r>
            <a:rPr lang="en-US" sz="1100" b="0" i="1" dirty="0">
              <a:effectLst/>
              <a:latin typeface="+mn-lt"/>
              <a:ea typeface="+mn-ea"/>
              <a:cs typeface="+mn-cs"/>
            </a:rPr>
            <a:t>: -16% between</a:t>
          </a:r>
          <a:r>
            <a:rPr lang="en-US" sz="1100" b="0" i="1" baseline="0" dirty="0">
              <a:effectLst/>
              <a:latin typeface="+mn-lt"/>
              <a:ea typeface="+mn-ea"/>
              <a:cs typeface="+mn-cs"/>
            </a:rPr>
            <a:t> </a:t>
          </a:r>
          <a:endParaRPr lang="en-US" dirty="0">
            <a:effectLst/>
          </a:endParaRPr>
        </a:p>
        <a:p xmlns:a="http://schemas.openxmlformats.org/drawingml/2006/main">
          <a:r>
            <a:rPr lang="en-US" sz="1100" b="0" i="1" dirty="0">
              <a:effectLst/>
              <a:latin typeface="+mn-lt"/>
              <a:ea typeface="+mn-ea"/>
              <a:cs typeface="+mn-cs"/>
            </a:rPr>
            <a:t>2012 and</a:t>
          </a:r>
          <a:r>
            <a:rPr lang="en-US" sz="1100" b="0" i="1" baseline="0" dirty="0">
              <a:effectLst/>
              <a:latin typeface="+mn-lt"/>
              <a:ea typeface="+mn-ea"/>
              <a:cs typeface="+mn-cs"/>
            </a:rPr>
            <a:t> 2013)</a:t>
          </a:r>
          <a:endParaRPr lang="en-US" dirty="0">
            <a:effectLst/>
          </a:endParaRPr>
        </a:p>
        <a:p xmlns:a="http://schemas.openxmlformats.org/drawingml/2006/main">
          <a:endParaRPr lang="en-US" sz="1100" b="1" dirty="0"/>
        </a:p>
        <a:p xmlns:a="http://schemas.openxmlformats.org/drawingml/2006/main">
          <a:endParaRPr lang="en-US" sz="11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981B0F00-0DC2-49B8-AE78-0BFFF38F4A48}" type="datetimeFigureOut">
              <a:rPr lang="en-US"/>
              <a:pPr>
                <a:defRPr/>
              </a:pPr>
              <a:t>15/01/20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FEF02E3D-5C25-4B9B-B628-6E3AE2C68489}" type="slidenum">
              <a:rPr lang="en-US"/>
              <a:pPr>
                <a:defRPr/>
              </a:pPr>
              <a:t>‹#›</a:t>
            </a:fld>
            <a:endParaRPr lang="en-US"/>
          </a:p>
        </p:txBody>
      </p:sp>
    </p:spTree>
    <p:extLst>
      <p:ext uri="{BB962C8B-B14F-4D97-AF65-F5344CB8AC3E}">
        <p14:creationId xmlns:p14="http://schemas.microsoft.com/office/powerpoint/2010/main" xmlns="" val="787348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48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ltLang="en-US"/>
          </a:p>
        </p:txBody>
      </p:sp>
      <p:sp>
        <p:nvSpPr>
          <p:cNvPr id="7171" name="Rectangle 3"/>
          <p:cNvSpPr>
            <a:spLocks noGrp="1" noChangeArrowheads="1"/>
          </p:cNvSpPr>
          <p:nvPr>
            <p:ph type="dt" idx="1"/>
          </p:nvPr>
        </p:nvSpPr>
        <p:spPr bwMode="auto">
          <a:xfrm>
            <a:off x="3972560" y="0"/>
            <a:ext cx="3037840" cy="4648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0" y="4415790"/>
            <a:ext cx="7010400" cy="41833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7174" name="Rectangle 6"/>
          <p:cNvSpPr>
            <a:spLocks noGrp="1" noChangeArrowheads="1"/>
          </p:cNvSpPr>
          <p:nvPr>
            <p:ph type="ftr" sz="quarter" idx="4"/>
          </p:nvPr>
        </p:nvSpPr>
        <p:spPr bwMode="auto">
          <a:xfrm>
            <a:off x="0" y="8831580"/>
            <a:ext cx="3037840" cy="4648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ltLang="en-US"/>
          </a:p>
        </p:txBody>
      </p:sp>
      <p:sp>
        <p:nvSpPr>
          <p:cNvPr id="7175" name="Rectangle 7"/>
          <p:cNvSpPr>
            <a:spLocks noGrp="1" noChangeArrowheads="1"/>
          </p:cNvSpPr>
          <p:nvPr>
            <p:ph type="sldNum" sz="quarter" idx="5"/>
          </p:nvPr>
        </p:nvSpPr>
        <p:spPr bwMode="auto">
          <a:xfrm>
            <a:off x="3972560" y="8831580"/>
            <a:ext cx="3037840" cy="4648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3177" tIns="46589" rIns="93177" bIns="46589" numCol="1" anchor="b" anchorCtr="0" compatLnSpc="1">
            <a:prstTxWarp prst="textNoShape">
              <a:avLst/>
            </a:prstTxWarp>
          </a:bodyPr>
          <a:lstStyle>
            <a:lvl1pPr algn="r">
              <a:defRPr sz="1200"/>
            </a:lvl1pPr>
          </a:lstStyle>
          <a:p>
            <a:pPr>
              <a:defRPr/>
            </a:pPr>
            <a:fld id="{F801775B-A7D3-4D80-B069-DA07FE1AD615}" type="slidenum">
              <a:rPr lang="en-US" altLang="en-US"/>
              <a:pPr>
                <a:defRPr/>
              </a:pPr>
              <a:t>‹#›</a:t>
            </a:fld>
            <a:endParaRPr lang="en-US" altLang="en-US"/>
          </a:p>
        </p:txBody>
      </p:sp>
    </p:spTree>
    <p:extLst>
      <p:ext uri="{BB962C8B-B14F-4D97-AF65-F5344CB8AC3E}">
        <p14:creationId xmlns:p14="http://schemas.microsoft.com/office/powerpoint/2010/main" xmlns="" val="4275945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BB16D64F-13A5-414C-AFB0-788AA4F749FD}" type="slidenum">
              <a:rPr lang="en-US" altLang="en-US" sz="1200">
                <a:solidFill>
                  <a:prstClr val="black"/>
                </a:solidFill>
              </a:rPr>
              <a:pPr/>
              <a:t>1</a:t>
            </a:fld>
            <a:endParaRPr lang="en-US" altLang="en-US" sz="1200">
              <a:solidFill>
                <a:prstClr val="black"/>
              </a:solidFill>
            </a:endParaRPr>
          </a:p>
        </p:txBody>
      </p:sp>
      <p:sp>
        <p:nvSpPr>
          <p:cNvPr id="7171" name="Rectangle 2"/>
          <p:cNvSpPr>
            <a:spLocks noGrp="1" noRot="1" noChangeAspect="1" noChangeArrowheads="1" noTextEdit="1"/>
          </p:cNvSpPr>
          <p:nvPr>
            <p:ph type="sldImg"/>
          </p:nvPr>
        </p:nvSpPr>
        <p:spPr>
          <a:xfrm>
            <a:off x="1181100" y="696913"/>
            <a:ext cx="4648200" cy="3486150"/>
          </a:xfrm>
          <a:ln/>
        </p:spPr>
      </p:sp>
      <p:sp>
        <p:nvSpPr>
          <p:cNvPr id="7172" name="Rectangle 3"/>
          <p:cNvSpPr>
            <a:spLocks noGrp="1" noChangeArrowheads="1"/>
          </p:cNvSpPr>
          <p:nvPr>
            <p:ph type="body" idx="1"/>
          </p:nvPr>
        </p:nvSpPr>
        <p:spPr>
          <a:noFill/>
        </p:spPr>
        <p:txBody>
          <a:bodyPr/>
          <a:lstStyle/>
          <a:p>
            <a:pPr eaLnBrk="1" hangingPunct="1"/>
            <a:r>
              <a:rPr lang="en-US" altLang="en-US" dirty="0" smtClean="0"/>
              <a:t>14:05	0 minutes					1:30</a:t>
            </a:r>
          </a:p>
          <a:p>
            <a:pPr eaLnBrk="1" hangingPunct="1"/>
            <a:r>
              <a:rPr lang="en-US" altLang="en-US" dirty="0" smtClean="0"/>
              <a:t>Thank you for having me, I’m delighted to have this opportunity. Specific thanks to our moderator Dr. Cha of the Korea Chair</a:t>
            </a:r>
            <a:r>
              <a:rPr lang="en-US" altLang="en-US" baseline="0" dirty="0" smtClean="0"/>
              <a:t> and</a:t>
            </a:r>
            <a:r>
              <a:rPr lang="en-US" altLang="en-US" dirty="0" smtClean="0"/>
              <a:t> KIET President Kim Do-</a:t>
            </a:r>
            <a:r>
              <a:rPr lang="en-US" altLang="en-US" dirty="0" err="1" smtClean="0"/>
              <a:t>hoon</a:t>
            </a:r>
            <a:r>
              <a:rPr lang="en-US" altLang="en-US" dirty="0" smtClean="0"/>
              <a:t> for sponsoring this conference, as well as </a:t>
            </a:r>
            <a:r>
              <a:rPr lang="en-US" dirty="0" smtClean="0"/>
              <a:t>Dir. Jang, Won-</a:t>
            </a:r>
            <a:r>
              <a:rPr lang="en-US" dirty="0" err="1" smtClean="0"/>
              <a:t>Joon</a:t>
            </a:r>
            <a:r>
              <a:rPr lang="en-US" dirty="0" smtClean="0"/>
              <a:t> and Dr. Ann, Young Su for their past work for my program</a:t>
            </a:r>
            <a:r>
              <a:rPr lang="en-US" baseline="0" dirty="0" smtClean="0"/>
              <a:t> and for their partnership on a forthcoming report.</a:t>
            </a:r>
            <a:endParaRPr lang="en-US" altLang="en-US" dirty="0" smtClean="0"/>
          </a:p>
          <a:p>
            <a:endParaRPr lang="en-US" altLang="en-US" dirty="0" smtClean="0"/>
          </a:p>
          <a:p>
            <a:r>
              <a:rPr lang="en-US" altLang="en-US" dirty="0" smtClean="0"/>
              <a:t>My talk today has two purposes: </a:t>
            </a:r>
            <a:br>
              <a:rPr lang="en-US" altLang="en-US" dirty="0" smtClean="0"/>
            </a:br>
            <a:r>
              <a:rPr lang="en-US" altLang="en-US" dirty="0" smtClean="0"/>
              <a:t>1) To detail the state of the U.S. defense acquisition system.</a:t>
            </a:r>
          </a:p>
          <a:p>
            <a:r>
              <a:rPr lang="en-US" altLang="en-US" dirty="0" smtClean="0"/>
              <a:t>2) To discuss the implications for U.S.-</a:t>
            </a:r>
            <a:r>
              <a:rPr lang="en-US" altLang="en-US" dirty="0" err="1" smtClean="0"/>
              <a:t>RoK</a:t>
            </a:r>
            <a:r>
              <a:rPr lang="en-US" altLang="en-US" baseline="0" dirty="0" smtClean="0"/>
              <a:t> partnership</a:t>
            </a:r>
            <a:r>
              <a:rPr lang="en-US" altLang="en-US" dirty="0" smtClean="0"/>
              <a:t>.</a:t>
            </a:r>
          </a:p>
          <a:p>
            <a:pPr eaLnBrk="1" hangingPunct="1"/>
            <a:endParaRPr lang="en-US" altLang="en-US" dirty="0" smtClean="0"/>
          </a:p>
        </p:txBody>
      </p:sp>
    </p:spTree>
    <p:extLst>
      <p:ext uri="{BB962C8B-B14F-4D97-AF65-F5344CB8AC3E}">
        <p14:creationId xmlns:p14="http://schemas.microsoft.com/office/powerpoint/2010/main" xmlns="" val="2020050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14:25	20:05 minutes				1:00 seconds</a:t>
            </a:r>
          </a:p>
          <a:p>
            <a:pPr lvl="0"/>
            <a:r>
              <a:rPr lang="en-US" altLang="en-US" dirty="0" smtClean="0"/>
              <a:t>This chart looks at selected examples of vendors with foreign headquarters. Multiple subsidiaries have been rolled into parent vendors, with most of the revenue coming from U.S. affiliates. Remember that this is prime revenue only, so co-development and subcontract work may be reported under the U.S. partner instead.</a:t>
            </a:r>
            <a:endParaRPr lang="en-US" dirty="0" smtClean="0"/>
          </a:p>
          <a:p>
            <a:pPr lvl="0"/>
            <a:r>
              <a:rPr lang="en-US" dirty="0" smtClean="0"/>
              <a:t>If you look at the spikes, you’ll see that they almost all happened during war years. For the U.S. going abroad is often driven more by an immediate unmet need rather than by frugality. It is easiest to cut through the politics when there is a clear requirement that can be met overseas.</a:t>
            </a:r>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14:27	22:05 minutes				0:30 seconds</a:t>
            </a:r>
          </a:p>
          <a:p>
            <a:pPr lvl="0"/>
            <a:r>
              <a:rPr lang="en-US" altLang="en-US" dirty="0" smtClean="0"/>
              <a:t>At the sub-system level, Undersecretary Kendall has also emphasized competition, particularly when it is not available at the product level. The Department of Defense also recognizes, in the Annual Industrial Capabilities Reports, that the supply chains it relies on are already frequently global.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14:29	23:45 minutes				1:00 seconds</a:t>
            </a:r>
          </a:p>
          <a:p>
            <a:pPr lvl="0"/>
            <a:r>
              <a:rPr lang="en-US" altLang="en-US" dirty="0" smtClean="0"/>
              <a:t>Laws may change with regard to defense acquisition. The areas of great accord between the two U.S. political parties relate to commercial technologies and streamlined acquisition. Yet seeking innovation or even directly discussing the question of foreign acquisition, does not received the same level of emphasis.</a:t>
            </a:r>
          </a:p>
          <a:p>
            <a:pPr lvl="0"/>
            <a:r>
              <a:rPr lang="en-US" altLang="en-US" dirty="0" smtClean="0"/>
              <a:t>In addition, given the polarized nature of U.S. politics, more broadly based reforms seem unlikely. Exceptions may happen through traditional channels on a case-by-case basis where lawmakers and regulators see a clear need.</a:t>
            </a:r>
          </a:p>
          <a:p>
            <a:pPr lvl="0"/>
            <a:endParaRPr lang="en-US" alt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14:29	23:45 minutes				1:00 seconds</a:t>
            </a:r>
          </a:p>
          <a:p>
            <a:pPr lvl="0"/>
            <a:r>
              <a:rPr lang="en-US" altLang="en-US" dirty="0" smtClean="0"/>
              <a:t>Laws may change with regard to defense acquisition. The areas of great accord between the two U.S. political parties relate to commercial technologies and streamlined acquisition. Yet seeking innovation or even directly discussing the question of foreign acquisition, does not received the same level of emphasis.</a:t>
            </a:r>
          </a:p>
          <a:p>
            <a:pPr lvl="0"/>
            <a:r>
              <a:rPr lang="en-US" altLang="en-US" dirty="0" smtClean="0"/>
              <a:t>In addition, given the polarized nature of U.S. politics, more broadly based reforms seem unlikely. Exceptions may happen through traditional channels on a case-by-case basis where lawmakers and regulators see a clear need.</a:t>
            </a:r>
          </a:p>
          <a:p>
            <a:pPr lvl="0"/>
            <a:endParaRPr lang="en-US" alt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17:31	26:00 minutes				2:30 seconds</a:t>
            </a:r>
          </a:p>
          <a:p>
            <a:pPr lvl="0"/>
            <a:r>
              <a:rPr lang="en-US" altLang="en-US" dirty="0" smtClean="0"/>
              <a:t>::Read text of slide::</a:t>
            </a:r>
          </a:p>
          <a:p>
            <a:pPr lvl="0"/>
            <a:r>
              <a:rPr lang="en-US" altLang="en-US" dirty="0" smtClean="0"/>
              <a:t>Finally, I will add to remember that unlike the Republic of Korea’s past success with export driven growth, defense exports will always have a highly political aspect to them, even for markets like the United States where outright corruption is not a significant factor.</a:t>
            </a:r>
          </a:p>
          <a:p>
            <a:pPr lvl="0"/>
            <a:r>
              <a:rPr lang="en-US" altLang="en-US" dirty="0" smtClean="0"/>
              <a:t>This will often complicate foreign acquisition, both in terms of competition with domestic vendors and for vendors from countries with more robust bilateral acquisition arrangements. However, politics can work in favor of foreign acquisition when it enhances common security goals, such increasing collaboration and interoperability among Asian allies and partners.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C4CBDE33-0B19-490B-BEDD-8599F7402034}" type="slidenum">
              <a:rPr lang="en-US" smtClean="0"/>
              <a:pPr/>
              <a:t>16</a:t>
            </a:fld>
            <a:endParaRPr lang="en-US" smtClean="0"/>
          </a:p>
        </p:txBody>
      </p:sp>
    </p:spTree>
    <p:extLst>
      <p:ext uri="{BB962C8B-B14F-4D97-AF65-F5344CB8AC3E}">
        <p14:creationId xmlns:p14="http://schemas.microsoft.com/office/powerpoint/2010/main" xmlns="" val="298738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pPr/>
              <a:t>2</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p:spPr>
        <p:txBody>
          <a:bodyPr/>
          <a:lstStyle/>
          <a:p>
            <a:r>
              <a:rPr lang="en-US" altLang="en-US" sz="1200" dirty="0" smtClean="0"/>
              <a:t>14:10	5:15 minutes				1:30 seconds</a:t>
            </a:r>
          </a:p>
          <a:p>
            <a:r>
              <a:rPr lang="en-US" altLang="en-US" sz="1200" dirty="0" smtClean="0"/>
              <a:t>The next section of the talk focuses specifically on U.S. obligations to defense contractors tracked via the Federal Procurement Data System. These slides use fiscal year and 2013 constant dollars. The data on this topic is detailed but has several important restrictions:</a:t>
            </a:r>
          </a:p>
          <a:p>
            <a:pPr>
              <a:buFont typeface="Arial" charset="0"/>
              <a:buChar char="•"/>
            </a:pPr>
            <a:r>
              <a:rPr lang="en-US" altLang="en-US" sz="1200" dirty="0" smtClean="0"/>
              <a:t>These are prime contract obligations, subcontract obligation reporting is still largely unreliable.</a:t>
            </a:r>
          </a:p>
          <a:p>
            <a:pPr>
              <a:buFont typeface="Arial" charset="0"/>
              <a:buChar char="•"/>
            </a:pPr>
            <a:r>
              <a:rPr lang="en-US" altLang="en-US" sz="1200" dirty="0" smtClean="0"/>
              <a:t>Classified spending can go unreported.</a:t>
            </a:r>
          </a:p>
          <a:p>
            <a:pPr>
              <a:buFont typeface="Arial" charset="0"/>
              <a:buChar char="•"/>
            </a:pPr>
            <a:r>
              <a:rPr lang="en-US" altLang="en-US" sz="1200" dirty="0" smtClean="0"/>
              <a:t>OCO and base budget spending are both included but not differentiated.</a:t>
            </a:r>
          </a:p>
          <a:p>
            <a:pPr>
              <a:buFont typeface="Arial" charset="0"/>
              <a:buChar char="•"/>
            </a:pPr>
            <a:r>
              <a:rPr lang="en-US" altLang="en-US" sz="1200" dirty="0" smtClean="0"/>
              <a:t>Labeling will vary between the government and vendors and even between different parts of the government.</a:t>
            </a:r>
          </a:p>
          <a:p>
            <a:pPr>
              <a:buFont typeface="Arial" charset="0"/>
              <a:buChar char="•"/>
            </a:pPr>
            <a:endParaRPr lang="en-US" altLang="en-US" sz="1200" dirty="0" smtClean="0"/>
          </a:p>
          <a:p>
            <a:r>
              <a:rPr lang="en-US" sz="1200" dirty="0" smtClean="0"/>
              <a:t>See the latest CSIS Defense Contract Trends report that I have published with co-author Jesse Ellman and our website for more details.</a:t>
            </a:r>
          </a:p>
          <a:p>
            <a:endParaRPr lang="en-US" sz="1200" dirty="0" smtClean="0"/>
          </a:p>
          <a:p>
            <a:endParaRPr lang="en-US" sz="1200" dirty="0"/>
          </a:p>
        </p:txBody>
      </p:sp>
    </p:spTree>
    <p:extLst>
      <p:ext uri="{BB962C8B-B14F-4D97-AF65-F5344CB8AC3E}">
        <p14:creationId xmlns:p14="http://schemas.microsoft.com/office/powerpoint/2010/main" xmlns="" val="320839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pPr/>
              <a:t>3</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p:spPr>
        <p:txBody>
          <a:bodyPr/>
          <a:lstStyle/>
          <a:p>
            <a:pPr>
              <a:lnSpc>
                <a:spcPct val="115000"/>
              </a:lnSpc>
              <a:spcBef>
                <a:spcPts val="0"/>
              </a:spcBef>
              <a:spcAft>
                <a:spcPts val="1000"/>
              </a:spcAft>
              <a:defRPr/>
            </a:pPr>
            <a:r>
              <a:rPr lang="en-US" altLang="en-US" dirty="0" smtClean="0"/>
              <a:t>14:12	6:45 minutes				1:15 seconds</a:t>
            </a:r>
          </a:p>
          <a:p>
            <a:pPr marL="0" marR="0" indent="0" algn="l" defTabSz="914400" rtl="0" eaLnBrk="0" fontAlgn="base" latinLnBrk="0" hangingPunct="0">
              <a:lnSpc>
                <a:spcPct val="115000"/>
              </a:lnSpc>
              <a:spcBef>
                <a:spcPts val="0"/>
              </a:spcBef>
              <a:spcAft>
                <a:spcPts val="1000"/>
              </a:spcAft>
              <a:buClrTx/>
              <a:buSzTx/>
              <a:buFontTx/>
              <a:buNone/>
              <a:tabLst/>
              <a:defRPr/>
            </a:pPr>
            <a:r>
              <a:rPr lang="en-US" kern="1200" dirty="0" smtClean="0">
                <a:solidFill>
                  <a:schemeClr val="tx1"/>
                </a:solidFill>
                <a:effectLst/>
                <a:latin typeface="Arial" charset="0"/>
                <a:ea typeface="ヒラギノ角ゴ Pro W3" pitchFamily="1" charset="-128"/>
                <a:cs typeface="+mn-cs"/>
              </a:rPr>
              <a:t>In this slide, we compared the effect of sequestration cuts in 2013 on overall defense outlays and on defense contracting in particular. We went to a great deal of work to compare apples-to-apples, that I will not discuss here, see the methodology of our latest report for the details.</a:t>
            </a:r>
          </a:p>
          <a:p>
            <a:pPr marL="0" marR="0" indent="0" algn="l" defTabSz="914400" rtl="0" eaLnBrk="0" fontAlgn="base" latinLnBrk="0" hangingPunct="0">
              <a:lnSpc>
                <a:spcPct val="115000"/>
              </a:lnSpc>
              <a:spcBef>
                <a:spcPts val="0"/>
              </a:spcBef>
              <a:spcAft>
                <a:spcPts val="1000"/>
              </a:spcAft>
              <a:buClrTx/>
              <a:buSzTx/>
              <a:buFontTx/>
              <a:buNone/>
              <a:tabLst/>
              <a:defRPr/>
            </a:pPr>
            <a:r>
              <a:rPr lang="en-US" kern="1200" dirty="0" smtClean="0">
                <a:solidFill>
                  <a:schemeClr val="tx1"/>
                </a:solidFill>
                <a:effectLst/>
                <a:latin typeface="Arial" charset="0"/>
                <a:ea typeface="ヒラギノ角ゴ Pro W3" pitchFamily="1" charset="-128"/>
                <a:cs typeface="+mn-cs"/>
              </a:rPr>
              <a:t>Defense funded contract obligations fell by 16% from 2012 to 2013. This is twice as fast as cuts in total defense gross outlays. As a result defense funded contract obligations went from a 53 percent share to a 49 percent share of outlays.</a:t>
            </a:r>
          </a:p>
          <a:p>
            <a:pPr marL="0" marR="0" indent="0" algn="l" defTabSz="914400" rtl="0" eaLnBrk="0" fontAlgn="base" latinLnBrk="0" hangingPunct="0">
              <a:lnSpc>
                <a:spcPct val="115000"/>
              </a:lnSpc>
              <a:spcBef>
                <a:spcPts val="0"/>
              </a:spcBef>
              <a:spcAft>
                <a:spcPts val="1000"/>
              </a:spcAft>
              <a:buClrTx/>
              <a:buSzTx/>
              <a:buFontTx/>
              <a:buNone/>
              <a:tabLst/>
              <a:defRPr/>
            </a:pPr>
            <a:r>
              <a:rPr lang="en-US" altLang="en-US" dirty="0" smtClean="0"/>
              <a:t>As I discussed earlier with budgets, the affects of cuts on acquisition can be greater than top level spending suggests.</a:t>
            </a:r>
            <a:endParaRPr lang="en-US" altLang="en-US" dirty="0" smtClean="0"/>
          </a:p>
        </p:txBody>
      </p:sp>
    </p:spTree>
    <p:extLst>
      <p:ext uri="{BB962C8B-B14F-4D97-AF65-F5344CB8AC3E}">
        <p14:creationId xmlns:p14="http://schemas.microsoft.com/office/powerpoint/2010/main" xmlns="" val="2602832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pPr/>
              <a:t>5</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p:spPr>
        <p:txBody>
          <a:bodyPr/>
          <a:lstStyle/>
          <a:p>
            <a:pPr>
              <a:defRPr/>
            </a:pPr>
            <a:r>
              <a:rPr lang="en-US" altLang="en-US" dirty="0" smtClean="0"/>
              <a:t>14:13	8:00 minutes				1:00 seconds</a:t>
            </a:r>
          </a:p>
          <a:p>
            <a:pPr>
              <a:defRPr/>
            </a:pPr>
            <a:r>
              <a:rPr lang="en-US" altLang="en-US" dirty="0" smtClean="0"/>
              <a:t>Cuts during drawdown have fallen most heavily on Army contract spending has been cut most heavily since 2009.</a:t>
            </a:r>
          </a:p>
          <a:p>
            <a:pPr>
              <a:defRPr/>
            </a:pPr>
            <a:endParaRPr lang="en-US" altLang="en-US" dirty="0" smtClean="0"/>
          </a:p>
          <a:p>
            <a:pPr>
              <a:defRPr/>
            </a:pPr>
            <a:r>
              <a:rPr lang="en-US" altLang="en-US" dirty="0" smtClean="0"/>
              <a:t>Air Force cuts were smaller, but during sequestration it took a 22% reduction, greater than the 16% for </a:t>
            </a:r>
            <a:r>
              <a:rPr lang="en-US" altLang="en-US" dirty="0" err="1" smtClean="0"/>
              <a:t>DoD</a:t>
            </a:r>
            <a:r>
              <a:rPr lang="en-US" altLang="en-US" dirty="0" smtClean="0"/>
              <a:t> overall. Note that for the past several years, the Air Force has less contract obligations than do the Defense Logistics Agency and other </a:t>
            </a:r>
            <a:r>
              <a:rPr lang="en-US" altLang="en-US" dirty="0" err="1" smtClean="0"/>
              <a:t>DoD</a:t>
            </a:r>
            <a:r>
              <a:rPr lang="en-US" altLang="en-US" dirty="0" smtClean="0"/>
              <a:t>-wide agencies combined.</a:t>
            </a:r>
          </a:p>
          <a:p>
            <a:pPr>
              <a:defRPr/>
            </a:pPr>
            <a:endParaRPr lang="en-US" altLang="en-US" dirty="0" smtClean="0"/>
          </a:p>
          <a:p>
            <a:pPr>
              <a:defRPr/>
            </a:pPr>
            <a:r>
              <a:rPr lang="en-US" altLang="en-US" dirty="0" smtClean="0"/>
              <a:t>Navy did take earlier cuts, but faced smaller reductions this past year.</a:t>
            </a:r>
          </a:p>
          <a:p>
            <a:pPr>
              <a:defRPr/>
            </a:pPr>
            <a:endParaRPr lang="en-US" altLang="en-US" dirty="0" smtClean="0"/>
          </a:p>
          <a:p>
            <a:pPr>
              <a:defRPr/>
            </a:pPr>
            <a:r>
              <a:rPr lang="en-US" altLang="en-US" dirty="0" smtClean="0"/>
              <a:t>However, all of these adjustments are volatile.</a:t>
            </a:r>
          </a:p>
          <a:p>
            <a:pPr>
              <a:defRPr/>
            </a:pPr>
            <a:endParaRPr lang="en-US" altLang="en-US" dirty="0" smtClean="0"/>
          </a:p>
        </p:txBody>
      </p:sp>
    </p:spTree>
    <p:extLst>
      <p:ext uri="{BB962C8B-B14F-4D97-AF65-F5344CB8AC3E}">
        <p14:creationId xmlns:p14="http://schemas.microsoft.com/office/powerpoint/2010/main" xmlns="" val="1576111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14:15	10:00 minutes				1:15 seconds</a:t>
            </a:r>
          </a:p>
          <a:p>
            <a:r>
              <a:rPr lang="en-US" dirty="0" smtClean="0"/>
              <a:t>This chart categorizes contract obligations by platform portfolio, a methodology I developed with Rhys McCormick. Each small platform chart has the same scale and the same range of years. Unlike the last chart, the totals for platforms group together products, services, and R&amp;D.</a:t>
            </a:r>
          </a:p>
          <a:p>
            <a:endParaRPr lang="en-US" dirty="0" smtClean="0"/>
          </a:p>
          <a:p>
            <a:r>
              <a:rPr lang="en-US" dirty="0" smtClean="0"/>
              <a:t>In the upper left, you can see that Aircraft and Drones are up, driven by the Joint Strike Fighter. One category to the right of that, Ships and Submarine spending is also stable, while most other categories are down.</a:t>
            </a:r>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14:21	16:00 minutes				1:30 seconds</a:t>
            </a:r>
          </a:p>
          <a:p>
            <a:pPr lvl="0"/>
            <a:r>
              <a:rPr lang="en-US" altLang="en-US" dirty="0" smtClean="0"/>
              <a:t>This chart returns to the platform portfolio breakdowns. Again the range of years and the percentage scale are the same for each small graphs. This time the y-axis is percentage of dollars being competed with two or more offers, “effective competition.”</a:t>
            </a:r>
          </a:p>
          <a:p>
            <a:pPr lvl="0"/>
            <a:r>
              <a:rPr lang="en-US" altLang="en-US" dirty="0" smtClean="0"/>
              <a:t>Major platforms have low effective competition rates, but the details vary. Note that the aircraft and drones, as well as missile and space, the competition rat is getting worse. the rate for ships and submarine is slowly rising and may be returning to prior forty percent plus highs. Electronics and communications has also hovered around forty percent effectively competed, which is somewhat surprising given the greater applicability of commercial technology.</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pPr/>
              <a:t>8</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p:spPr>
        <p:txBody>
          <a:bodyPr/>
          <a:lstStyle/>
          <a:p>
            <a:pPr lvl="0">
              <a:defRPr/>
            </a:pPr>
            <a:r>
              <a:rPr lang="en-US" altLang="en-US" dirty="0" smtClean="0"/>
              <a:t>14:14	13:45 minutes				1:30 seconds</a:t>
            </a:r>
          </a:p>
          <a:p>
            <a:pPr>
              <a:defRPr/>
            </a:pPr>
            <a:r>
              <a:rPr lang="en-US" kern="1200" dirty="0" smtClean="0">
                <a:solidFill>
                  <a:schemeClr val="tx1"/>
                </a:solidFill>
                <a:effectLst/>
                <a:latin typeface="Arial" charset="0"/>
                <a:ea typeface="ヒラギノ角ゴ Pro W3" pitchFamily="1" charset="-128"/>
                <a:cs typeface="+mn-cs"/>
              </a:rPr>
              <a:t>To analyze the breakdown of competitors in the market into small, medium, and large vendors, the CSIS team assigned each vendor in the database to one of four size categories. Any organization designated as small by the federal government—was categorized as such unless the vendor was a known subsidiary of a larger entity. Vendors with annual revenue of more than $3 billion, including from nonfederal sources, are classified as large. The Big 6 is a subset of “large”, separating out the six largest defense firms (Boeing, Lockheed Martin, Northrop Grumman, General Dynamics, Raytheon, and BAE). And medium is any contractor which qualifies as neither small nor large. </a:t>
            </a:r>
          </a:p>
          <a:p>
            <a:pPr>
              <a:defRPr/>
            </a:pPr>
            <a:r>
              <a:rPr lang="en-US" dirty="0" smtClean="0"/>
              <a:t>From 2009-2012, all categories took roughly proportional reductions, but The big-6 vendors suffered the smallest reductions in 2013 only taking a 9 percent cut. The next chart shows why that happened.</a:t>
            </a:r>
            <a:endParaRPr lang="en-US" altLang="en-US" dirty="0" smtClean="0"/>
          </a:p>
          <a:p>
            <a:pPr marL="171450" indent="-171450">
              <a:buFont typeface="Arial" panose="020B0604020202020204" pitchFamily="34" charset="0"/>
              <a:buChar char="•"/>
              <a:defRPr/>
            </a:pPr>
            <a:endParaRPr lang="en-US" altLang="en-US" baseline="0" dirty="0" smtClean="0"/>
          </a:p>
        </p:txBody>
      </p:sp>
    </p:spTree>
    <p:extLst>
      <p:ext uri="{BB962C8B-B14F-4D97-AF65-F5344CB8AC3E}">
        <p14:creationId xmlns:p14="http://schemas.microsoft.com/office/powerpoint/2010/main" xmlns="" val="14584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14:23	18:00 minutes				1:00 seconds</a:t>
            </a:r>
          </a:p>
          <a:p>
            <a:r>
              <a:rPr lang="en-US" dirty="0" smtClean="0"/>
              <a:t>This section of the presentation focus on what the U.S. defense budget situation means for foreign acquisitions.</a:t>
            </a:r>
          </a:p>
          <a:p>
            <a:r>
              <a:rPr lang="en-US" dirty="0" smtClean="0"/>
              <a:t>Overall, the situation is more one of continuity than disruption. U.S. vendors and U.S. affiliates of foreign vendors have the vast majority of market share. Mergers and acquisitions and exports relating to </a:t>
            </a:r>
            <a:r>
              <a:rPr lang="en-US" b="1" dirty="0" smtClean="0"/>
              <a:t>high-end</a:t>
            </a:r>
            <a:r>
              <a:rPr lang="en-US" dirty="0" smtClean="0"/>
              <a:t> </a:t>
            </a:r>
            <a:r>
              <a:rPr lang="en-US" b="1" dirty="0" smtClean="0"/>
              <a:t> </a:t>
            </a:r>
            <a:r>
              <a:rPr lang="en-US" dirty="0" smtClean="0"/>
              <a:t>or critical defense technology are highly regulated. It is easier to sell into the sub-system market, but there are security regulations even there.</a:t>
            </a:r>
          </a:p>
          <a:p>
            <a:r>
              <a:rPr lang="en-US" dirty="0" smtClean="0"/>
              <a:t>Foreign acquisition is most likely where the technology is most commercialized, where partnerships through co-development or sub-contracting are possible, and where the United States and the Republic of Korea are already collaborating.</a:t>
            </a:r>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14:24	19:00 minutes				0:45 seconds</a:t>
            </a:r>
          </a:p>
          <a:p>
            <a:r>
              <a:rPr lang="en-US" dirty="0" smtClean="0"/>
              <a:t>Undersecretary of Defense for Acquisition, Technology, and Logistics Frank Kendall has increased emphasis on the importance of foreign defense acquisition in his Better Buying Power initiatives.</a:t>
            </a:r>
          </a:p>
          <a:p>
            <a:r>
              <a:rPr lang="en-US" dirty="0" smtClean="0"/>
              <a:t>Note that he emphasizes innovation as much as cost savings. This is a large concern for the United States, particularly given the decline in R&amp;D spending. However, he is working within existing Congressional mandates.</a:t>
            </a:r>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auto">
          <a:xfrm>
            <a:off x="0" y="6629400"/>
            <a:ext cx="2216150" cy="228600"/>
          </a:xfrm>
          <a:prstGeom prst="rect">
            <a:avLst/>
          </a:prstGeom>
          <a:solidFill>
            <a:schemeClr val="tx2"/>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t> </a:t>
            </a:r>
          </a:p>
        </p:txBody>
      </p:sp>
      <p:sp>
        <p:nvSpPr>
          <p:cNvPr id="5" name="Rectangle 18"/>
          <p:cNvSpPr>
            <a:spLocks noChangeArrowheads="1"/>
          </p:cNvSpPr>
          <p:nvPr/>
        </p:nvSpPr>
        <p:spPr bwMode="auto">
          <a:xfrm>
            <a:off x="2254250" y="6629400"/>
            <a:ext cx="6889750" cy="228600"/>
          </a:xfrm>
          <a:prstGeom prst="rect">
            <a:avLst/>
          </a:prstGeom>
          <a:solidFill>
            <a:srgbClr val="0054A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p>
        </p:txBody>
      </p:sp>
      <p:sp>
        <p:nvSpPr>
          <p:cNvPr id="6" name="Rectangle 25"/>
          <p:cNvSpPr>
            <a:spLocks noChangeArrowheads="1"/>
          </p:cNvSpPr>
          <p:nvPr/>
        </p:nvSpPr>
        <p:spPr bwMode="auto">
          <a:xfrm>
            <a:off x="0" y="3032125"/>
            <a:ext cx="9144000" cy="76200"/>
          </a:xfrm>
          <a:prstGeom prst="rect">
            <a:avLst/>
          </a:prstGeom>
          <a:solidFill>
            <a:schemeClr val="accent2"/>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t> </a:t>
            </a:r>
          </a:p>
        </p:txBody>
      </p:sp>
      <p:pic>
        <p:nvPicPr>
          <p:cNvPr id="7" name="Picture 26" descr="ppt_title_mas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066801" y="6019800"/>
            <a:ext cx="55229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3" name="Rectangle 11"/>
          <p:cNvSpPr>
            <a:spLocks noGrp="1" noChangeArrowheads="1"/>
          </p:cNvSpPr>
          <p:nvPr>
            <p:ph type="subTitle" sz="quarter" idx="1"/>
          </p:nvPr>
        </p:nvSpPr>
        <p:spPr>
          <a:xfrm>
            <a:off x="2057400" y="4343400"/>
            <a:ext cx="3124200" cy="685800"/>
          </a:xfrm>
        </p:spPr>
        <p:txBody>
          <a:bodyPr/>
          <a:lstStyle>
            <a:lvl1pPr marL="0" indent="0">
              <a:defRPr sz="1400" b="0"/>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057400" y="3352800"/>
            <a:ext cx="6248400" cy="488950"/>
          </a:xfrm>
        </p:spPr>
        <p:txBody>
          <a:bodyPr/>
          <a:lstStyle>
            <a:lvl1pPr>
              <a:defRPr/>
            </a:lvl1pPr>
          </a:lstStyle>
          <a:p>
            <a:pPr lvl="0"/>
            <a:r>
              <a:rPr lang="en-US" altLang="en-US" noProof="0" smtClean="0"/>
              <a:t>Click to edit Master title style</a:t>
            </a:r>
          </a:p>
        </p:txBody>
      </p:sp>
    </p:spTree>
    <p:extLst>
      <p:ext uri="{BB962C8B-B14F-4D97-AF65-F5344CB8AC3E}">
        <p14:creationId xmlns:p14="http://schemas.microsoft.com/office/powerpoint/2010/main" xmlns="" val="298328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F76E7B-3CF8-4758-800A-0614A676088C}"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90893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3715"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447800"/>
            <a:ext cx="504825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403F2C-5B24-4903-A2CC-39C7578464BA}"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168139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390900" cy="3276600"/>
          </a:xfrm>
        </p:spPr>
        <p:txBody>
          <a:bodyPr/>
          <a:lstStyle/>
          <a:p>
            <a:pPr lvl="0"/>
            <a:r>
              <a:rPr lang="en-US" noProof="0" smtClean="0"/>
              <a:t>Click icon to add chart</a:t>
            </a:r>
          </a:p>
        </p:txBody>
      </p:sp>
      <p:sp>
        <p:nvSpPr>
          <p:cNvPr id="4" name="Text Placeholder 3"/>
          <p:cNvSpPr>
            <a:spLocks noGrp="1"/>
          </p:cNvSpPr>
          <p:nvPr>
            <p:ph type="body" sz="half" idx="2"/>
          </p:nvPr>
        </p:nvSpPr>
        <p:spPr>
          <a:xfrm>
            <a:off x="4457700" y="2362200"/>
            <a:ext cx="33909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D24C452-30B7-433D-B636-32BA1A4C5928}"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789696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auto">
          <a:xfrm>
            <a:off x="0" y="6629400"/>
            <a:ext cx="2216150" cy="228600"/>
          </a:xfrm>
          <a:prstGeom prst="rect">
            <a:avLst/>
          </a:prstGeom>
          <a:solidFill>
            <a:schemeClr val="tx2"/>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solidFill>
                  <a:srgbClr val="000000"/>
                </a:solidFill>
              </a:rPr>
              <a:t> </a:t>
            </a:r>
          </a:p>
        </p:txBody>
      </p:sp>
      <p:sp>
        <p:nvSpPr>
          <p:cNvPr id="5" name="Rectangle 18"/>
          <p:cNvSpPr>
            <a:spLocks noChangeArrowheads="1"/>
          </p:cNvSpPr>
          <p:nvPr/>
        </p:nvSpPr>
        <p:spPr bwMode="auto">
          <a:xfrm>
            <a:off x="2254250" y="6629400"/>
            <a:ext cx="6889750" cy="228600"/>
          </a:xfrm>
          <a:prstGeom prst="rect">
            <a:avLst/>
          </a:prstGeom>
          <a:solidFill>
            <a:srgbClr val="0054A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solidFill>
                <a:srgbClr val="000000"/>
              </a:solidFill>
            </a:endParaRPr>
          </a:p>
        </p:txBody>
      </p:sp>
      <p:sp>
        <p:nvSpPr>
          <p:cNvPr id="6" name="Rectangle 25"/>
          <p:cNvSpPr>
            <a:spLocks noChangeArrowheads="1"/>
          </p:cNvSpPr>
          <p:nvPr/>
        </p:nvSpPr>
        <p:spPr bwMode="auto">
          <a:xfrm>
            <a:off x="5179" y="2133600"/>
            <a:ext cx="9144000" cy="76200"/>
          </a:xfrm>
          <a:prstGeom prst="rect">
            <a:avLst/>
          </a:prstGeom>
          <a:solidFill>
            <a:schemeClr val="accent2"/>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solidFill>
                  <a:srgbClr val="000000"/>
                </a:solidFill>
              </a:rPr>
              <a:t> </a:t>
            </a:r>
          </a:p>
        </p:txBody>
      </p:sp>
      <p:pic>
        <p:nvPicPr>
          <p:cNvPr id="7" name="Picture 26" descr="ppt_title_mas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3" name="Rectangle 11"/>
          <p:cNvSpPr>
            <a:spLocks noGrp="1" noChangeArrowheads="1"/>
          </p:cNvSpPr>
          <p:nvPr>
            <p:ph type="subTitle" sz="quarter" idx="1"/>
          </p:nvPr>
        </p:nvSpPr>
        <p:spPr>
          <a:xfrm>
            <a:off x="2057400" y="4343400"/>
            <a:ext cx="3124200" cy="685800"/>
          </a:xfrm>
        </p:spPr>
        <p:txBody>
          <a:bodyPr/>
          <a:lstStyle>
            <a:lvl1pPr marL="0" indent="0">
              <a:defRPr sz="1400" b="0"/>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057400" y="3352800"/>
            <a:ext cx="6248400" cy="488950"/>
          </a:xfrm>
        </p:spPr>
        <p:txBody>
          <a:bodyPr/>
          <a:lstStyle>
            <a:lvl1pPr>
              <a:defRPr/>
            </a:lvl1pPr>
          </a:lstStyle>
          <a:p>
            <a:pPr lvl="0"/>
            <a:r>
              <a:rPr lang="en-US" altLang="en-US" noProof="0" smtClean="0"/>
              <a:t>Click to edit Master title style</a:t>
            </a:r>
          </a:p>
        </p:txBody>
      </p:sp>
    </p:spTree>
    <p:extLst>
      <p:ext uri="{BB962C8B-B14F-4D97-AF65-F5344CB8AC3E}">
        <p14:creationId xmlns:p14="http://schemas.microsoft.com/office/powerpoint/2010/main" xmlns="" val="3887519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CD4B779-582C-4069-BABA-467B80D32A47}"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3866997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C6E8959-312D-404E-98FB-3FB3ADF09F27}"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3637073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9B2EBB5-9B87-4CC4-9DB1-842D165E4B70}"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362669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9244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A4E7A9E7-BD78-41A0-B5AF-AA14BE6AAA63}"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1033543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B9499F7-E746-4D6A-A22A-B69489F0B040}"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708517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833FE05-5CD7-49C2-8221-330AA572D9B0}"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83263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CD4B779-582C-4069-BABA-467B80D32A47}"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40454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313" cy="7078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92A9F1A-1B81-486E-BBEE-8A6BB177D136}"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1523640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8"/>
            <a:ext cx="54864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363A67-7F7E-4766-858B-2B056FA0DC38}"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1933659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F76E7B-3CF8-4758-800A-0614A676088C}"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430888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3715"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447800"/>
            <a:ext cx="504825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403F2C-5B24-4903-A2CC-39C7578464BA}"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1905236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390900" cy="3276600"/>
          </a:xfrm>
        </p:spPr>
        <p:txBody>
          <a:bodyPr/>
          <a:lstStyle/>
          <a:p>
            <a:pPr lvl="0"/>
            <a:r>
              <a:rPr lang="en-US" noProof="0" smtClean="0"/>
              <a:t>Click icon to add chart</a:t>
            </a:r>
          </a:p>
        </p:txBody>
      </p:sp>
      <p:sp>
        <p:nvSpPr>
          <p:cNvPr id="4" name="Text Placeholder 3"/>
          <p:cNvSpPr>
            <a:spLocks noGrp="1"/>
          </p:cNvSpPr>
          <p:nvPr>
            <p:ph type="body" sz="half" idx="2"/>
          </p:nvPr>
        </p:nvSpPr>
        <p:spPr>
          <a:xfrm>
            <a:off x="4457700" y="2362200"/>
            <a:ext cx="33909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D24C452-30B7-433D-B636-32BA1A4C5928}"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398502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C6E8959-312D-404E-98FB-3FB3ADF09F27}"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346110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9B2EBB5-9B87-4CC4-9DB1-842D165E4B70}"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37451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9244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A4E7A9E7-BD78-41A0-B5AF-AA14BE6AAA63}"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16070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B9499F7-E746-4D6A-A22A-B69489F0B040}"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27829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833FE05-5CD7-49C2-8221-330AA572D9B0}"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175184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313" cy="7078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92A9F1A-1B81-486E-BBEE-8A6BB177D136}"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253556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8"/>
            <a:ext cx="54864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363A67-7F7E-4766-858B-2B056FA0DC38}" type="slidenum">
              <a:rPr lang="en-US" altLang="en-US"/>
              <a:pPr>
                <a:defRPr/>
              </a:pPr>
              <a:t>‹#›</a:t>
            </a:fld>
            <a:endParaRPr lang="en-US" altLang="en-US">
              <a:solidFill>
                <a:srgbClr val="313232"/>
              </a:solidFill>
            </a:endParaRPr>
          </a:p>
        </p:txBody>
      </p:sp>
    </p:spTree>
    <p:extLst>
      <p:ext uri="{BB962C8B-B14F-4D97-AF65-F5344CB8AC3E}">
        <p14:creationId xmlns:p14="http://schemas.microsoft.com/office/powerpoint/2010/main" xmlns="" val="306137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47800"/>
            <a:ext cx="6934200" cy="488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2362200"/>
            <a:ext cx="6934200" cy="3276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7" descr="ppt_template_foote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9" name="Rectangle 8"/>
          <p:cNvSpPr>
            <a:spLocks noChangeArrowheads="1"/>
          </p:cNvSpPr>
          <p:nvPr/>
        </p:nvSpPr>
        <p:spPr bwMode="auto">
          <a:xfrm>
            <a:off x="0" y="785813"/>
            <a:ext cx="1943100" cy="228600"/>
          </a:xfrm>
          <a:prstGeom prst="rect">
            <a:avLst/>
          </a:prstGeom>
          <a:solidFill>
            <a:schemeClr val="tx2"/>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t> </a:t>
            </a:r>
          </a:p>
        </p:txBody>
      </p:sp>
      <p:sp>
        <p:nvSpPr>
          <p:cNvPr id="1030" name="Rectangle 9"/>
          <p:cNvSpPr>
            <a:spLocks noChangeArrowheads="1"/>
          </p:cNvSpPr>
          <p:nvPr/>
        </p:nvSpPr>
        <p:spPr bwMode="auto">
          <a:xfrm>
            <a:off x="1981200" y="785813"/>
            <a:ext cx="7162800" cy="228600"/>
          </a:xfrm>
          <a:prstGeom prst="rect">
            <a:avLst/>
          </a:prstGeom>
          <a:solidFill>
            <a:srgbClr val="0054A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p>
        </p:txBody>
      </p:sp>
      <p:sp>
        <p:nvSpPr>
          <p:cNvPr id="2" name="Rectangle 6"/>
          <p:cNvSpPr>
            <a:spLocks noGrp="1" noChangeArrowheads="1"/>
          </p:cNvSpPr>
          <p:nvPr>
            <p:ph type="sldNum" sz="quarter" idx="4"/>
          </p:nvPr>
        </p:nvSpPr>
        <p:spPr bwMode="auto">
          <a:xfrm>
            <a:off x="7660240" y="6400800"/>
            <a:ext cx="5334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55514D"/>
                </a:solidFill>
              </a:defRPr>
            </a:lvl1pPr>
          </a:lstStyle>
          <a:p>
            <a:pPr>
              <a:defRPr/>
            </a:pPr>
            <a:fld id="{D50BA8B0-36F4-4828-9C42-3E6E890BFA93}" type="slidenum">
              <a:rPr lang="en-US" altLang="en-US"/>
              <a:pPr>
                <a:defRPr/>
              </a:pPr>
              <a:t>‹#›</a:t>
            </a:fld>
            <a:endParaRPr lang="en-US" altLang="en-US">
              <a:solidFill>
                <a:srgbClr val="313232"/>
              </a:solidFill>
            </a:endParaRPr>
          </a:p>
        </p:txBody>
      </p:sp>
      <p:sp>
        <p:nvSpPr>
          <p:cNvPr id="1032" name="Text Box 11"/>
          <p:cNvSpPr txBox="1">
            <a:spLocks noChangeArrowheads="1"/>
          </p:cNvSpPr>
          <p:nvPr/>
        </p:nvSpPr>
        <p:spPr bwMode="auto">
          <a:xfrm>
            <a:off x="6248400" y="6400800"/>
            <a:ext cx="14478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r">
              <a:spcBef>
                <a:spcPct val="50000"/>
              </a:spcBef>
              <a:defRPr/>
            </a:pPr>
            <a:r>
              <a:rPr lang="en-US" altLang="en-US" sz="1400" dirty="0" smtClean="0">
                <a:solidFill>
                  <a:srgbClr val="55514D"/>
                </a:solidFill>
              </a:rPr>
              <a:t>www.csis.org  |</a:t>
            </a:r>
          </a:p>
        </p:txBody>
      </p:sp>
      <p:pic>
        <p:nvPicPr>
          <p:cNvPr id="1033" name="Picture 1"/>
          <p:cNvPicPr>
            <a:picLocks noChangeAspect="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998538" y="304800"/>
            <a:ext cx="460216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defRPr sz="2200" b="1">
          <a:solidFill>
            <a:schemeClr val="tx2"/>
          </a:solidFill>
          <a:latin typeface="+mn-lt"/>
          <a:ea typeface="+mn-ea"/>
          <a:cs typeface="+mn-cs"/>
        </a:defRPr>
      </a:lvl1pPr>
      <a:lvl2pPr marL="742950" indent="-285750" algn="l" rtl="0" eaLnBrk="0" fontAlgn="base" hangingPunct="0">
        <a:lnSpc>
          <a:spcPct val="90000"/>
        </a:lnSpc>
        <a:spcBef>
          <a:spcPct val="40000"/>
        </a:spcBef>
        <a:spcAft>
          <a:spcPct val="0"/>
        </a:spcAft>
        <a:buFont typeface="Times" pitchFamily="1" charset="0"/>
        <a:buChar char="•"/>
        <a:defRPr sz="2000">
          <a:solidFill>
            <a:schemeClr val="tx1"/>
          </a:solidFill>
          <a:latin typeface="+mn-lt"/>
          <a:ea typeface="+mn-ea"/>
        </a:defRPr>
      </a:lvl2pPr>
      <a:lvl3pPr marL="1143000" indent="-228600" algn="l" rtl="0" eaLnBrk="0" fontAlgn="base" hangingPunct="0">
        <a:spcBef>
          <a:spcPct val="20000"/>
        </a:spcBef>
        <a:spcAft>
          <a:spcPct val="0"/>
        </a:spcAft>
        <a:buChar char="o"/>
        <a:defRPr sz="1600">
          <a:solidFill>
            <a:schemeClr val="tx1"/>
          </a:solidFill>
          <a:latin typeface="+mn-lt"/>
          <a:ea typeface="+mn-ea"/>
        </a:defRPr>
      </a:lvl3pPr>
      <a:lvl4pPr marL="1600200" indent="-228600" algn="l" rtl="0" eaLnBrk="0" fontAlgn="base" hangingPunct="0">
        <a:spcBef>
          <a:spcPct val="20000"/>
        </a:spcBef>
        <a:spcAft>
          <a:spcPct val="0"/>
        </a:spcAft>
        <a:buChar char="–"/>
        <a:defRPr sz="1200" b="1">
          <a:solidFill>
            <a:schemeClr val="tx1"/>
          </a:solidFill>
          <a:latin typeface="+mn-lt"/>
          <a:ea typeface="+mn-ea"/>
        </a:defRPr>
      </a:lvl4pPr>
      <a:lvl5pPr marL="2057400" indent="-228600" algn="l" rtl="0" eaLnBrk="0" fontAlgn="base" hangingPunct="0">
        <a:spcBef>
          <a:spcPct val="20000"/>
        </a:spcBef>
        <a:spcAft>
          <a:spcPct val="0"/>
        </a:spcAft>
        <a:defRPr sz="1200" i="1">
          <a:solidFill>
            <a:schemeClr val="tx1"/>
          </a:solidFill>
          <a:latin typeface="+mn-lt"/>
          <a:ea typeface="+mn-ea"/>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47800"/>
            <a:ext cx="6934200" cy="488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2362200"/>
            <a:ext cx="6934200" cy="3276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7" descr="ppt_template_foote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6477000"/>
            <a:ext cx="9144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9" name="Rectangle 8"/>
          <p:cNvSpPr>
            <a:spLocks noChangeArrowheads="1"/>
          </p:cNvSpPr>
          <p:nvPr/>
        </p:nvSpPr>
        <p:spPr bwMode="auto">
          <a:xfrm>
            <a:off x="0" y="785813"/>
            <a:ext cx="1943100" cy="228600"/>
          </a:xfrm>
          <a:prstGeom prst="rect">
            <a:avLst/>
          </a:prstGeom>
          <a:solidFill>
            <a:schemeClr val="tx2"/>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solidFill>
                  <a:srgbClr val="000000"/>
                </a:solidFill>
              </a:rPr>
              <a:t> </a:t>
            </a:r>
          </a:p>
        </p:txBody>
      </p:sp>
      <p:sp>
        <p:nvSpPr>
          <p:cNvPr id="1030" name="Rectangle 9"/>
          <p:cNvSpPr>
            <a:spLocks noChangeArrowheads="1"/>
          </p:cNvSpPr>
          <p:nvPr/>
        </p:nvSpPr>
        <p:spPr bwMode="auto">
          <a:xfrm>
            <a:off x="1981200" y="785813"/>
            <a:ext cx="7162800" cy="228600"/>
          </a:xfrm>
          <a:prstGeom prst="rect">
            <a:avLst/>
          </a:prstGeom>
          <a:solidFill>
            <a:srgbClr val="0054A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solidFill>
                <a:srgbClr val="000000"/>
              </a:solidFill>
            </a:endParaRPr>
          </a:p>
        </p:txBody>
      </p:sp>
      <p:sp>
        <p:nvSpPr>
          <p:cNvPr id="2" name="Rectangle 6"/>
          <p:cNvSpPr>
            <a:spLocks noGrp="1" noChangeArrowheads="1"/>
          </p:cNvSpPr>
          <p:nvPr>
            <p:ph type="sldNum" sz="quarter" idx="4"/>
          </p:nvPr>
        </p:nvSpPr>
        <p:spPr bwMode="auto">
          <a:xfrm>
            <a:off x="7668603" y="6477000"/>
            <a:ext cx="5334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55514D"/>
                </a:solidFill>
              </a:defRPr>
            </a:lvl1pPr>
          </a:lstStyle>
          <a:p>
            <a:pPr>
              <a:defRPr/>
            </a:pPr>
            <a:fld id="{D50BA8B0-36F4-4828-9C42-3E6E890BFA93}" type="slidenum">
              <a:rPr lang="en-US" altLang="en-US"/>
              <a:pPr>
                <a:defRPr/>
              </a:pPr>
              <a:t>‹#›</a:t>
            </a:fld>
            <a:endParaRPr lang="en-US" altLang="en-US">
              <a:solidFill>
                <a:srgbClr val="313232"/>
              </a:solidFill>
            </a:endParaRPr>
          </a:p>
        </p:txBody>
      </p:sp>
      <p:sp>
        <p:nvSpPr>
          <p:cNvPr id="1032" name="Text Box 11"/>
          <p:cNvSpPr txBox="1">
            <a:spLocks noChangeArrowheads="1"/>
          </p:cNvSpPr>
          <p:nvPr/>
        </p:nvSpPr>
        <p:spPr bwMode="auto">
          <a:xfrm>
            <a:off x="6220803" y="6477000"/>
            <a:ext cx="14478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r">
              <a:spcBef>
                <a:spcPct val="50000"/>
              </a:spcBef>
              <a:defRPr/>
            </a:pPr>
            <a:r>
              <a:rPr lang="en-US" altLang="en-US" sz="1400" dirty="0" smtClean="0">
                <a:solidFill>
                  <a:srgbClr val="55514D"/>
                </a:solidFill>
              </a:rPr>
              <a:t>www.csis.org  |</a:t>
            </a:r>
          </a:p>
        </p:txBody>
      </p:sp>
      <p:pic>
        <p:nvPicPr>
          <p:cNvPr id="1033" name="Picture 1"/>
          <p:cNvPicPr>
            <a:picLocks noChangeAspect="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998538" y="304800"/>
            <a:ext cx="460216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171173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defRPr sz="2200" b="1">
          <a:solidFill>
            <a:schemeClr val="tx2"/>
          </a:solidFill>
          <a:latin typeface="+mn-lt"/>
          <a:ea typeface="+mn-ea"/>
          <a:cs typeface="+mn-cs"/>
        </a:defRPr>
      </a:lvl1pPr>
      <a:lvl2pPr marL="742950" indent="-285750" algn="l" rtl="0" eaLnBrk="0" fontAlgn="base" hangingPunct="0">
        <a:lnSpc>
          <a:spcPct val="90000"/>
        </a:lnSpc>
        <a:spcBef>
          <a:spcPct val="40000"/>
        </a:spcBef>
        <a:spcAft>
          <a:spcPct val="0"/>
        </a:spcAft>
        <a:buFont typeface="Times" pitchFamily="1" charset="0"/>
        <a:buChar char="•"/>
        <a:defRPr sz="2000">
          <a:solidFill>
            <a:schemeClr val="tx1"/>
          </a:solidFill>
          <a:latin typeface="+mn-lt"/>
          <a:ea typeface="+mn-ea"/>
        </a:defRPr>
      </a:lvl2pPr>
      <a:lvl3pPr marL="1143000" indent="-228600" algn="l" rtl="0" eaLnBrk="0" fontAlgn="base" hangingPunct="0">
        <a:spcBef>
          <a:spcPct val="20000"/>
        </a:spcBef>
        <a:spcAft>
          <a:spcPct val="0"/>
        </a:spcAft>
        <a:buChar char="o"/>
        <a:defRPr sz="1600">
          <a:solidFill>
            <a:schemeClr val="tx1"/>
          </a:solidFill>
          <a:latin typeface="+mn-lt"/>
          <a:ea typeface="+mn-ea"/>
        </a:defRPr>
      </a:lvl3pPr>
      <a:lvl4pPr marL="1600200" indent="-228600" algn="l" rtl="0" eaLnBrk="0" fontAlgn="base" hangingPunct="0">
        <a:spcBef>
          <a:spcPct val="20000"/>
        </a:spcBef>
        <a:spcAft>
          <a:spcPct val="0"/>
        </a:spcAft>
        <a:buChar char="–"/>
        <a:defRPr sz="1200" b="1">
          <a:solidFill>
            <a:schemeClr val="tx1"/>
          </a:solidFill>
          <a:latin typeface="+mn-lt"/>
          <a:ea typeface="+mn-ea"/>
        </a:defRPr>
      </a:lvl4pPr>
      <a:lvl5pPr marL="2057400" indent="-228600" algn="l" rtl="0" eaLnBrk="0" fontAlgn="base" hangingPunct="0">
        <a:spcBef>
          <a:spcPct val="20000"/>
        </a:spcBef>
        <a:spcAft>
          <a:spcPct val="0"/>
        </a:spcAft>
        <a:defRPr sz="1200" i="1">
          <a:solidFill>
            <a:schemeClr val="tx1"/>
          </a:solidFill>
          <a:latin typeface="+mn-lt"/>
          <a:ea typeface="+mn-ea"/>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csis.org/files/attachments/140919_BBP_3_0_InterimReleaseMaterials.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japantimes.co.jp/news/2009/10/25/national/u-s-urges-japan-to-export-sm-3s/" TargetMode="External"/><Relationship Id="rId4" Type="http://schemas.openxmlformats.org/officeDocument/2006/relationships/hyperlink" Target="http://www.dtic.mil/descriptivesum/Y2013/MDA/stamped/0604881C_4_PB_2013.pdf" TargetMode="Externa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sis.org/files/attachments/140919_BBP_3_0_InterimReleaseMaterials.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acq.osd.mil/mibp/docs/annual_ind_cap_rpt_to_congress-2013.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jstor.org/stable/4270414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acq.osd.mil/mibp/releases.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is.org/NSPIR/Do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2209800" y="2286000"/>
            <a:ext cx="6858000" cy="1969770"/>
          </a:xfrm>
        </p:spPr>
        <p:txBody>
          <a:bodyPr/>
          <a:lstStyle/>
          <a:p>
            <a:r>
              <a:rPr lang="en-US" dirty="0" smtClean="0"/>
              <a:t>U.S. Department of Defense Contract Spending and Industrial Base:</a:t>
            </a:r>
            <a:br>
              <a:rPr lang="en-US" dirty="0" smtClean="0"/>
            </a:br>
            <a:r>
              <a:rPr lang="en-US" dirty="0" smtClean="0"/>
              <a:t>Highlights relevant to U.S.-ROK Strategic Cooperation of Defense Acquisition</a:t>
            </a:r>
            <a:r>
              <a:rPr lang="en-US" dirty="0" smtClean="0"/>
              <a:t/>
            </a:r>
            <a:br>
              <a:rPr lang="en-US" dirty="0" smtClean="0"/>
            </a:br>
            <a:r>
              <a:rPr lang="en-US" sz="1800" b="0" i="1" dirty="0" smtClean="0"/>
              <a:t>January 22, 2015</a:t>
            </a:r>
            <a:endParaRPr lang="en-US" altLang="en-US" sz="1800" b="0" i="1" dirty="0" smtClean="0"/>
          </a:p>
        </p:txBody>
      </p:sp>
      <p:sp>
        <p:nvSpPr>
          <p:cNvPr id="3076" name="Rectangle 8"/>
          <p:cNvSpPr>
            <a:spLocks noChangeArrowheads="1"/>
          </p:cNvSpPr>
          <p:nvPr/>
        </p:nvSpPr>
        <p:spPr bwMode="auto">
          <a:xfrm>
            <a:off x="3506789" y="3263901"/>
            <a:ext cx="184731" cy="461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endParaRPr lang="en-US" altLang="en-US">
              <a:solidFill>
                <a:srgbClr val="000000"/>
              </a:solidFill>
            </a:endParaRPr>
          </a:p>
        </p:txBody>
      </p:sp>
      <p:sp>
        <p:nvSpPr>
          <p:cNvPr id="3075" name="Rectangle 6"/>
          <p:cNvSpPr>
            <a:spLocks noGrp="1" noChangeArrowheads="1"/>
          </p:cNvSpPr>
          <p:nvPr>
            <p:ph type="subTitle" idx="1"/>
          </p:nvPr>
        </p:nvSpPr>
        <p:spPr>
          <a:xfrm>
            <a:off x="2286000" y="4419600"/>
            <a:ext cx="6858000" cy="1231900"/>
          </a:xfrm>
        </p:spPr>
        <p:txBody>
          <a:bodyPr/>
          <a:lstStyle/>
          <a:p>
            <a:pPr eaLnBrk="1" hangingPunct="1"/>
            <a:r>
              <a:rPr lang="en-US" altLang="en-US" sz="1800" b="1" dirty="0" smtClean="0"/>
              <a:t>Gregory Sanders, Fellow</a:t>
            </a:r>
          </a:p>
          <a:p>
            <a:pPr eaLnBrk="1" hangingPunct="1"/>
            <a:r>
              <a:rPr lang="en-US" altLang="en-US" sz="1600" i="1" dirty="0" smtClean="0"/>
              <a:t>Drawing from research conducted with: </a:t>
            </a:r>
            <a:r>
              <a:rPr lang="en-US" altLang="en-US" sz="1600" i="1" dirty="0" smtClean="0"/>
              <a:t>David Berteau, Jesse Ellman</a:t>
            </a:r>
            <a:r>
              <a:rPr lang="en-US" altLang="en-US" sz="1600" i="1" dirty="0" smtClean="0"/>
              <a:t>, Rhys McCormick, Joshua </a:t>
            </a:r>
            <a:r>
              <a:rPr lang="en-US" altLang="en-US" sz="1600" i="1" dirty="0" smtClean="0"/>
              <a:t>Archer, Sam Brothers, Roy Levy, Daniel Massey, </a:t>
            </a:r>
            <a:r>
              <a:rPr lang="en-US" altLang="en-US" sz="1600" i="1" dirty="0" smtClean="0"/>
              <a:t>and </a:t>
            </a:r>
            <a:r>
              <a:rPr lang="en-US" sz="1600" i="1" dirty="0" smtClean="0"/>
              <a:t>Adam </a:t>
            </a:r>
            <a:r>
              <a:rPr lang="en-US" sz="1600" i="1" dirty="0" smtClean="0"/>
              <a:t>Schwartzman.</a:t>
            </a:r>
            <a:endParaRPr lang="en-US" sz="1600" i="1" dirty="0" smtClean="0"/>
          </a:p>
          <a:p>
            <a:pPr eaLnBrk="1" hangingPunct="1"/>
            <a:r>
              <a:rPr lang="en-US" altLang="en-US" sz="1800" b="1" dirty="0" smtClean="0"/>
              <a:t>Project </a:t>
            </a:r>
            <a:r>
              <a:rPr lang="en-US" altLang="en-US" sz="1800" b="1" dirty="0" smtClean="0"/>
              <a:t>Director: </a:t>
            </a:r>
            <a:r>
              <a:rPr lang="en-US" altLang="en-US" sz="1800" b="1" dirty="0" smtClean="0"/>
              <a:t>Andrew Hunter </a:t>
            </a:r>
          </a:p>
          <a:p>
            <a:pPr eaLnBrk="1" hangingPunct="1"/>
            <a:r>
              <a:rPr lang="en-US" altLang="en-US" sz="1800" b="1" dirty="0" smtClean="0"/>
              <a:t>Defense-Industrial Initiatives Group</a:t>
            </a:r>
          </a:p>
          <a:p>
            <a:pPr eaLnBrk="1" hangingPunct="1"/>
            <a:r>
              <a:rPr lang="en-US" altLang="en-US" sz="1800" b="1" dirty="0" smtClean="0"/>
              <a:t>Center </a:t>
            </a:r>
            <a:r>
              <a:rPr lang="en-US" altLang="en-US" sz="1800" b="1" dirty="0"/>
              <a:t>for Strategic &amp; International </a:t>
            </a:r>
            <a:r>
              <a:rPr lang="en-US" altLang="en-US" sz="1800" b="1" dirty="0" smtClean="0"/>
              <a:t>Studies</a:t>
            </a:r>
            <a:br>
              <a:rPr lang="en-US" altLang="en-US" sz="1800" b="1" dirty="0" smtClean="0"/>
            </a:br>
            <a:endParaRPr lang="en-US" altLang="en-US" sz="1800" b="1" dirty="0"/>
          </a:p>
        </p:txBody>
      </p:sp>
    </p:spTree>
    <p:extLst>
      <p:ext uri="{BB962C8B-B14F-4D97-AF65-F5344CB8AC3E}">
        <p14:creationId xmlns:p14="http://schemas.microsoft.com/office/powerpoint/2010/main" xmlns="" val="180704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038600"/>
          </a:xfrm>
        </p:spPr>
        <p:txBody>
          <a:bodyPr/>
          <a:lstStyle/>
          <a:p>
            <a:r>
              <a:rPr lang="en-US" sz="1800" dirty="0" smtClean="0"/>
              <a:t>“Improve technology search and outreach in global markets. </a:t>
            </a:r>
            <a:r>
              <a:rPr lang="en-US" sz="1800" b="0" dirty="0" smtClean="0"/>
              <a:t>This new [Better Buying Power (BBP)] 3.0 initiative recognizes that the sources of a great deal of today’s technical innovation are not located in the United States. We have global allies, friends, and trading partners who share our values and can assist us in pursuing innovation and technological superiority. In addition, and where appropriate, products from non-U.S. sources may be adequate and less expensive than domestic products, freeing up resources for other priorities. Increased investments in cooperative research, co-development, and co-production may also provide better products for our </a:t>
            </a:r>
            <a:r>
              <a:rPr lang="en-US" sz="1800" b="0" dirty="0" err="1" smtClean="0"/>
              <a:t>warfighters</a:t>
            </a:r>
            <a:r>
              <a:rPr lang="en-US" sz="1800" b="0" dirty="0" smtClean="0"/>
              <a:t> at reduced cost</a:t>
            </a:r>
            <a:endParaRPr lang="en-US" sz="1800" dirty="0" smtClean="0"/>
          </a:p>
          <a:p>
            <a:pPr lvl="1">
              <a:buFontTx/>
              <a:buChar char="-"/>
            </a:pPr>
            <a:r>
              <a:rPr lang="en-US" sz="1800" dirty="0">
                <a:solidFill>
                  <a:schemeClr val="tx2"/>
                </a:solidFill>
                <a:cs typeface="+mn-cs"/>
              </a:rPr>
              <a:t>Frank Kendall, Under Secretary of Defense for Acquisition, Technology, &amp; Logistics, </a:t>
            </a:r>
            <a:r>
              <a:rPr lang="en-US" sz="1800" dirty="0">
                <a:solidFill>
                  <a:schemeClr val="tx2"/>
                </a:solidFill>
                <a:cs typeface="+mn-cs"/>
                <a:hlinkClick r:id="rId3"/>
              </a:rPr>
              <a:t>Better Buying Power 3.0</a:t>
            </a:r>
            <a:r>
              <a:rPr lang="en-US" sz="1800" dirty="0">
                <a:solidFill>
                  <a:schemeClr val="tx2"/>
                </a:solidFill>
                <a:cs typeface="+mn-cs"/>
              </a:rPr>
              <a:t> announcement at CSIS September 19, 2014.</a:t>
            </a:r>
          </a:p>
          <a:p>
            <a:pPr>
              <a:buFont typeface="Arial" panose="020B0604020202020204" pitchFamily="34" charset="0"/>
              <a:buChar char="•"/>
            </a:pPr>
            <a:r>
              <a:rPr lang="en-US" sz="1800" b="0" dirty="0" smtClean="0"/>
              <a:t>However, regulatory factors will continue to play a large </a:t>
            </a:r>
            <a:r>
              <a:rPr lang="en-US" sz="1800" b="0" u="sng" dirty="0" smtClean="0"/>
              <a:t>Congressionally mandated</a:t>
            </a:r>
            <a:r>
              <a:rPr lang="en-US" sz="1800" b="0" dirty="0" smtClean="0"/>
              <a:t> role in this area.</a:t>
            </a:r>
          </a:p>
          <a:p>
            <a:pPr>
              <a:buFont typeface="Arial" panose="020B0604020202020204" pitchFamily="34" charset="0"/>
              <a:buChar char="•"/>
            </a:pPr>
            <a:r>
              <a:rPr lang="en-US" sz="1800" b="0" dirty="0" smtClean="0"/>
              <a:t>Co-development of the </a:t>
            </a:r>
            <a:r>
              <a:rPr lang="en-US" sz="1800" b="0" dirty="0" smtClean="0">
                <a:hlinkClick r:id="rId4"/>
              </a:rPr>
              <a:t>Standard Missile 3 Block IIA</a:t>
            </a:r>
            <a:r>
              <a:rPr lang="en-US" sz="1800" b="0" dirty="0" smtClean="0"/>
              <a:t> project with Japan is an example of reaching abroad. The co-development involved no transfer of funds but the U.S. encouraged Japan to subsequently export to third parties (</a:t>
            </a:r>
            <a:r>
              <a:rPr lang="en-US" sz="1800" b="0" dirty="0" smtClean="0">
                <a:hlinkClick r:id="rId5"/>
              </a:rPr>
              <a:t>Kyodo News</a:t>
            </a:r>
            <a:r>
              <a:rPr lang="en-US" sz="1800" b="0" dirty="0" smtClean="0"/>
              <a:t>, 2009/10/25).</a:t>
            </a:r>
            <a:endParaRPr lang="en-US" sz="1800" b="0" dirty="0"/>
          </a:p>
        </p:txBody>
      </p:sp>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10</a:t>
            </a:fld>
            <a:endParaRPr lang="en-US" altLang="en-US">
              <a:solidFill>
                <a:srgbClr val="313232"/>
              </a:solidFill>
            </a:endParaRPr>
          </a:p>
        </p:txBody>
      </p:sp>
      <p:sp>
        <p:nvSpPr>
          <p:cNvPr id="5" name="Rectangle 2"/>
          <p:cNvSpPr>
            <a:spLocks noGrp="1" noChangeArrowheads="1"/>
          </p:cNvSpPr>
          <p:nvPr>
            <p:ph type="title"/>
          </p:nvPr>
        </p:nvSpPr>
        <p:spPr>
          <a:xfrm>
            <a:off x="228600" y="1143000"/>
            <a:ext cx="8915400" cy="707886"/>
          </a:xfrm>
        </p:spPr>
        <p:txBody>
          <a:bodyPr/>
          <a:lstStyle/>
          <a:p>
            <a:pPr eaLnBrk="1" hangingPunct="1"/>
            <a:r>
              <a:rPr lang="en-US" sz="2000" dirty="0" smtClean="0">
                <a:solidFill>
                  <a:srgbClr val="3095B4"/>
                </a:solidFill>
              </a:rPr>
              <a:t>International sourcing is part of how </a:t>
            </a:r>
            <a:r>
              <a:rPr lang="en-US" sz="2000" dirty="0" err="1" smtClean="0">
                <a:solidFill>
                  <a:srgbClr val="3095B4"/>
                </a:solidFill>
              </a:rPr>
              <a:t>DoD</a:t>
            </a:r>
            <a:r>
              <a:rPr lang="en-US" sz="2000" dirty="0" smtClean="0">
                <a:solidFill>
                  <a:srgbClr val="3095B4"/>
                </a:solidFill>
              </a:rPr>
              <a:t> seeks to expand competition</a:t>
            </a:r>
            <a:endParaRPr lang="en-US"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9144000" cy="707886"/>
          </a:xfrm>
        </p:spPr>
        <p:txBody>
          <a:bodyPr/>
          <a:lstStyle/>
          <a:p>
            <a:pPr lvl="1" algn="ctr"/>
            <a:r>
              <a:rPr lang="en-US" sz="2000" dirty="0" err="1" smtClean="0">
                <a:solidFill>
                  <a:srgbClr val="3095B4"/>
                </a:solidFill>
                <a:latin typeface="+mj-lt"/>
                <a:ea typeface="+mj-ea"/>
                <a:cs typeface="+mj-cs"/>
              </a:rPr>
              <a:t>DoD</a:t>
            </a:r>
            <a:r>
              <a:rPr lang="en-US" sz="2000" dirty="0" smtClean="0">
                <a:solidFill>
                  <a:srgbClr val="3095B4"/>
                </a:solidFill>
                <a:latin typeface="+mj-lt"/>
                <a:ea typeface="+mj-ea"/>
                <a:cs typeface="+mj-cs"/>
              </a:rPr>
              <a:t> </a:t>
            </a:r>
            <a:r>
              <a:rPr lang="en-US" sz="2000" dirty="0">
                <a:solidFill>
                  <a:srgbClr val="3095B4"/>
                </a:solidFill>
                <a:latin typeface="+mj-lt"/>
                <a:ea typeface="+mj-ea"/>
                <a:cs typeface="+mj-cs"/>
              </a:rPr>
              <a:t>Obligations to Sample Vendors with Overseas Parent Companies, </a:t>
            </a:r>
            <a:r>
              <a:rPr lang="en-US" sz="2000" dirty="0" smtClean="0">
                <a:solidFill>
                  <a:srgbClr val="3095B4"/>
                </a:solidFill>
                <a:latin typeface="+mj-lt"/>
                <a:ea typeface="+mj-ea"/>
                <a:cs typeface="+mj-cs"/>
              </a:rPr>
              <a:t>2000-2013</a:t>
            </a:r>
            <a:endParaRPr lang="en-US" sz="2000" dirty="0">
              <a:solidFill>
                <a:srgbClr val="3095B4"/>
              </a:solidFill>
              <a:latin typeface="+mj-lt"/>
              <a:ea typeface="+mj-ea"/>
              <a:cs typeface="+mj-cs"/>
            </a:endParaRPr>
          </a:p>
        </p:txBody>
      </p:sp>
      <p:sp>
        <p:nvSpPr>
          <p:cNvPr id="3" name="Content Placeholder 2"/>
          <p:cNvSpPr>
            <a:spLocks noGrp="1"/>
          </p:cNvSpPr>
          <p:nvPr>
            <p:ph idx="1"/>
          </p:nvPr>
        </p:nvSpPr>
        <p:spPr>
          <a:xfrm>
            <a:off x="304800" y="4953000"/>
            <a:ext cx="8382000" cy="1278924"/>
          </a:xfrm>
        </p:spPr>
        <p:txBody>
          <a:bodyPr/>
          <a:lstStyle/>
          <a:p>
            <a:pPr>
              <a:buFont typeface="Arial" pitchFamily="34" charset="0"/>
              <a:buChar char="•"/>
            </a:pPr>
            <a:r>
              <a:rPr lang="en-US" sz="1800" b="0" dirty="0" smtClean="0"/>
              <a:t>Wartime needs, not drawdown seeking of efficiency or competition, were the largest driver for purchases from this sample.</a:t>
            </a:r>
          </a:p>
          <a:p>
            <a:pPr>
              <a:buFont typeface="Arial" pitchFamily="34" charset="0"/>
              <a:buChar char="•"/>
            </a:pPr>
            <a:r>
              <a:rPr lang="en-US" sz="1800" b="0" dirty="0" err="1" smtClean="0"/>
              <a:t>DoD</a:t>
            </a:r>
            <a:r>
              <a:rPr lang="en-US" sz="1800" b="0" dirty="0" smtClean="0"/>
              <a:t> Industrial Base Assessments may be the best place to read open source evaluations of where needs area greatest.</a:t>
            </a:r>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11</a:t>
            </a:fld>
            <a:endParaRPr lang="en-US" altLang="en-US">
              <a:solidFill>
                <a:srgbClr val="313232"/>
              </a:solidFill>
            </a:endParaRPr>
          </a:p>
        </p:txBody>
      </p:sp>
      <p:graphicFrame>
        <p:nvGraphicFramePr>
          <p:cNvPr id="7" name="Chart 6"/>
          <p:cNvGraphicFramePr/>
          <p:nvPr>
            <p:extLst>
              <p:ext uri="{D42A27DB-BD31-4B8C-83A1-F6EECF244321}">
                <p14:modId xmlns:p14="http://schemas.microsoft.com/office/powerpoint/2010/main" xmlns="" val="1524908251"/>
              </p:ext>
            </p:extLst>
          </p:nvPr>
        </p:nvGraphicFramePr>
        <p:xfrm>
          <a:off x="0" y="1725543"/>
          <a:ext cx="9144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9950" y="4453328"/>
            <a:ext cx="8955350" cy="276999"/>
          </a:xfrm>
          <a:prstGeom prst="rect">
            <a:avLst/>
          </a:prstGeom>
        </p:spPr>
        <p:txBody>
          <a:bodyPr wrap="square">
            <a:spAutoFit/>
          </a:bodyPr>
          <a:lstStyle/>
          <a:p>
            <a:pPr>
              <a:spcBef>
                <a:spcPts val="0"/>
              </a:spcBef>
              <a:spcAft>
                <a:spcPts val="0"/>
              </a:spcAft>
            </a:pPr>
            <a:r>
              <a:rPr lang="en-US" sz="1200" dirty="0">
                <a:latin typeface="Calibri" panose="020F0502020204030204" pitchFamily="34" charset="0"/>
                <a:ea typeface="MS Gothic" panose="020B0609070205080204" pitchFamily="49" charset="-128"/>
                <a:cs typeface="Segoe UI" panose="020B0502040204020203" pitchFamily="34" charset="0"/>
              </a:rPr>
              <a:t>Note: Japanese Defense-Relevant Vendors include Fujitsu, Hitachi, IHI, Itochu, Kawasaki, Komatsu, Mitsubishi, Nippon Oil, NEC, and Toshiba.</a:t>
            </a:r>
            <a:r>
              <a:rPr lang="en-US" sz="1200" dirty="0">
                <a:latin typeface="Calibri" panose="020F0502020204030204" pitchFamily="34" charset="0"/>
                <a:ea typeface="Times New Roman" panose="02020603050405020304" pitchFamily="18" charset="0"/>
                <a:cs typeface="Segoe UI" panose="020B0502040204020203" pitchFamily="34" charset="0"/>
              </a:rPr>
              <a:t> </a:t>
            </a:r>
            <a:endParaRPr lang="en-US" sz="1200" dirty="0">
              <a:latin typeface="Times New Roman" panose="02020603050405020304" pitchFamily="18" charset="0"/>
              <a:ea typeface="Times New Roman" panose="02020603050405020304" pitchFamily="18" charset="0"/>
            </a:endParaRPr>
          </a:p>
        </p:txBody>
      </p:sp>
      <p:sp>
        <p:nvSpPr>
          <p:cNvPr id="8" name="TextBox 7"/>
          <p:cNvSpPr txBox="1"/>
          <p:nvPr/>
        </p:nvSpPr>
        <p:spPr>
          <a:xfrm>
            <a:off x="0" y="4687775"/>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p14="http://schemas.microsoft.com/office/powerpoint/2010/main" xmlns="" val="95692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924800" cy="4038600"/>
          </a:xfrm>
        </p:spPr>
        <p:txBody>
          <a:bodyPr/>
          <a:lstStyle/>
          <a:p>
            <a:r>
              <a:rPr lang="en-US" sz="1800" dirty="0" smtClean="0"/>
              <a:t>“</a:t>
            </a:r>
            <a:r>
              <a:rPr lang="en-US" sz="1800" i="1" dirty="0" smtClean="0"/>
              <a:t>Emphasize competition by creating and maintaining competitive environments</a:t>
            </a:r>
            <a:r>
              <a:rPr lang="en-US" sz="1800" b="0" dirty="0" smtClean="0"/>
              <a:t>… Competition is the most effective tool we have to control cost… When direct competition at the product level is not economically viable, then alternative means of introducing competitive pressure or direct competition at lower levels should be pursued. </a:t>
            </a:r>
            <a:endParaRPr lang="en-US" sz="1800" dirty="0" smtClean="0"/>
          </a:p>
          <a:p>
            <a:pPr>
              <a:buFontTx/>
              <a:buChar char="-"/>
            </a:pPr>
            <a:r>
              <a:rPr lang="en-US" sz="1800" b="0" dirty="0" smtClean="0"/>
              <a:t>Frank Kendall, Under Secretary of Defense for Acquisition, Technology, &amp; Logistics, </a:t>
            </a:r>
            <a:r>
              <a:rPr lang="en-US" sz="1800" b="0" dirty="0" smtClean="0">
                <a:hlinkClick r:id="rId3"/>
              </a:rPr>
              <a:t>Better Buying Power 3.0</a:t>
            </a:r>
            <a:r>
              <a:rPr lang="en-US" sz="1800" b="0" dirty="0" smtClean="0"/>
              <a:t> announcement at CSIS September 19, 2014.</a:t>
            </a:r>
          </a:p>
          <a:p>
            <a:r>
              <a:rPr lang="en-US" sz="1800" b="0" dirty="0" smtClean="0"/>
              <a:t>“It is important to recognize that over the last 20 years, the industrial base upon which we rely has steadily become more global and diverse. Now, more than ever, we must accept that </a:t>
            </a:r>
            <a:r>
              <a:rPr lang="en-US" sz="1800" b="0" dirty="0" err="1" smtClean="0"/>
              <a:t>DoD</a:t>
            </a:r>
            <a:r>
              <a:rPr lang="en-US" sz="1800" b="0" dirty="0" smtClean="0"/>
              <a:t> does not control the supply chain that supports production.”  - </a:t>
            </a:r>
            <a:r>
              <a:rPr lang="en-US" sz="1800" b="0" dirty="0" smtClean="0">
                <a:hlinkClick r:id="rId4"/>
              </a:rPr>
              <a:t>2013 </a:t>
            </a:r>
            <a:r>
              <a:rPr lang="en-US" sz="1800" b="0" dirty="0" err="1" smtClean="0">
                <a:hlinkClick r:id="rId4"/>
              </a:rPr>
              <a:t>DoD</a:t>
            </a:r>
            <a:r>
              <a:rPr lang="en-US" sz="1800" b="0" dirty="0" smtClean="0">
                <a:hlinkClick r:id="rId4"/>
              </a:rPr>
              <a:t> Annual Industrial Capabilities Report to Congress</a:t>
            </a:r>
            <a:endParaRPr lang="en-US" sz="1800" b="0" dirty="0" smtClean="0"/>
          </a:p>
          <a:p>
            <a:pPr marL="0" indent="0"/>
            <a:endParaRPr lang="en-US" sz="1800" b="0" dirty="0" smtClean="0"/>
          </a:p>
          <a:p>
            <a:endParaRPr lang="en-US" sz="1800" b="0" dirty="0" smtClean="0"/>
          </a:p>
          <a:p>
            <a:endParaRPr lang="en-US" sz="1800" b="0" dirty="0"/>
          </a:p>
        </p:txBody>
      </p:sp>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12</a:t>
            </a:fld>
            <a:endParaRPr lang="en-US" altLang="en-US">
              <a:solidFill>
                <a:srgbClr val="313232"/>
              </a:solidFill>
            </a:endParaRPr>
          </a:p>
        </p:txBody>
      </p:sp>
      <p:sp>
        <p:nvSpPr>
          <p:cNvPr id="5" name="Rectangle 2"/>
          <p:cNvSpPr>
            <a:spLocks noGrp="1" noChangeArrowheads="1"/>
          </p:cNvSpPr>
          <p:nvPr>
            <p:ph type="title"/>
          </p:nvPr>
        </p:nvSpPr>
        <p:spPr>
          <a:xfrm>
            <a:off x="0" y="1043559"/>
            <a:ext cx="9144000" cy="400110"/>
          </a:xfrm>
        </p:spPr>
        <p:txBody>
          <a:bodyPr/>
          <a:lstStyle/>
          <a:p>
            <a:pPr algn="ctr" eaLnBrk="1" hangingPunct="1"/>
            <a:r>
              <a:rPr lang="en-US" sz="2000" dirty="0" smtClean="0">
                <a:solidFill>
                  <a:srgbClr val="3095B4"/>
                </a:solidFill>
              </a:rPr>
              <a:t>DOD also places emphasis on subcomponent competition</a:t>
            </a:r>
            <a:endParaRPr lang="en-US"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038600"/>
          </a:xfrm>
        </p:spPr>
        <p:txBody>
          <a:bodyPr/>
          <a:lstStyle/>
          <a:p>
            <a:r>
              <a:rPr lang="en-US" sz="1800" dirty="0" smtClean="0"/>
              <a:t>“</a:t>
            </a:r>
            <a:r>
              <a:rPr lang="en-US" sz="1800" i="1" dirty="0" smtClean="0"/>
              <a:t>Reform of defense acquisition – the goods as well as the services we buy – must be a top priority</a:t>
            </a:r>
            <a:r>
              <a:rPr lang="en-US" sz="1800" dirty="0" smtClean="0"/>
              <a:t>.” </a:t>
            </a:r>
            <a:r>
              <a:rPr lang="en-US" sz="1800" b="0" dirty="0" smtClean="0"/>
              <a:t>Rep. Mac Thornberry, Vice Chairman of the House Armed Services Committee and Chairman of the HASC Subcommittee on Intelligence, Emerging Threats and Capabilities</a:t>
            </a:r>
          </a:p>
          <a:p>
            <a:pPr lvl="1">
              <a:buFont typeface="Arial" panose="020B0604020202020204" pitchFamily="34" charset="0"/>
              <a:buChar char="•"/>
            </a:pPr>
            <a:r>
              <a:rPr lang="en-US" sz="1800" dirty="0" smtClean="0">
                <a:solidFill>
                  <a:schemeClr val="tx2"/>
                </a:solidFill>
                <a:cs typeface="+mn-cs"/>
              </a:rPr>
              <a:t>Acquisition reform must take advantage of innovation driven by commercial technologies</a:t>
            </a:r>
          </a:p>
          <a:p>
            <a:pPr lvl="1">
              <a:buFont typeface="Arial" panose="020B0604020202020204" pitchFamily="34" charset="0"/>
              <a:buChar char="•"/>
            </a:pPr>
            <a:r>
              <a:rPr lang="en-US" sz="1800" dirty="0" smtClean="0">
                <a:solidFill>
                  <a:schemeClr val="tx2"/>
                </a:solidFill>
                <a:cs typeface="+mn-cs"/>
              </a:rPr>
              <a:t>Administrative burden must be reduced in order to streamline acquisition</a:t>
            </a:r>
          </a:p>
          <a:p>
            <a:pPr marL="114300" indent="0"/>
            <a:r>
              <a:rPr lang="en-US" sz="1800" i="1" dirty="0" smtClean="0"/>
              <a:t>“The government gets in its own way from procuring commercial and “of a type” commercial items and services.”- </a:t>
            </a:r>
            <a:r>
              <a:rPr lang="en-US" sz="1800" b="0" dirty="0" smtClean="0"/>
              <a:t>2014 New Democrat Coalition National Security Task Force, Defense Acquisition Reform Recommendations</a:t>
            </a:r>
          </a:p>
          <a:p>
            <a:pPr lvl="1">
              <a:buFont typeface="Arial" panose="020B0604020202020204" pitchFamily="34" charset="0"/>
              <a:buChar char="•"/>
            </a:pPr>
            <a:r>
              <a:rPr lang="en-US" sz="1800" dirty="0" smtClean="0">
                <a:solidFill>
                  <a:schemeClr val="tx2"/>
                </a:solidFill>
                <a:cs typeface="+mn-cs"/>
              </a:rPr>
              <a:t>Policy guidance must be supplied to acquisition officials in order to “ease the acquisition of commercial solutions”</a:t>
            </a:r>
          </a:p>
          <a:p>
            <a:pPr lvl="1">
              <a:buFont typeface="Arial" panose="020B0604020202020204" pitchFamily="34" charset="0"/>
              <a:buChar char="•"/>
            </a:pPr>
            <a:r>
              <a:rPr lang="en-US" sz="1800" dirty="0" smtClean="0">
                <a:solidFill>
                  <a:schemeClr val="tx2"/>
                </a:solidFill>
                <a:cs typeface="+mn-cs"/>
              </a:rPr>
              <a:t>Establishment of a “collaborative and data driven process for making commercial item determinations” is critical in “facilitating more rapid acquisition”</a:t>
            </a:r>
          </a:p>
          <a:p>
            <a:endParaRPr lang="en-US" sz="1800" b="0" dirty="0"/>
          </a:p>
        </p:txBody>
      </p:sp>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13</a:t>
            </a:fld>
            <a:endParaRPr lang="en-US" altLang="en-US">
              <a:solidFill>
                <a:srgbClr val="313232"/>
              </a:solidFill>
            </a:endParaRPr>
          </a:p>
        </p:txBody>
      </p:sp>
      <p:sp>
        <p:nvSpPr>
          <p:cNvPr id="5" name="Rectangle 2"/>
          <p:cNvSpPr>
            <a:spLocks noGrp="1" noChangeArrowheads="1"/>
          </p:cNvSpPr>
          <p:nvPr>
            <p:ph type="title"/>
          </p:nvPr>
        </p:nvSpPr>
        <p:spPr>
          <a:xfrm>
            <a:off x="0" y="1025803"/>
            <a:ext cx="9144000" cy="400110"/>
          </a:xfrm>
        </p:spPr>
        <p:txBody>
          <a:bodyPr/>
          <a:lstStyle/>
          <a:p>
            <a:pPr algn="ctr" eaLnBrk="1" hangingPunct="1"/>
            <a:r>
              <a:rPr lang="en-US" sz="2000" dirty="0" smtClean="0">
                <a:solidFill>
                  <a:srgbClr val="3095B4"/>
                </a:solidFill>
              </a:rPr>
              <a:t>Common Themes in U.S. Defense Acquisition Reform</a:t>
            </a:r>
            <a:endParaRPr lang="en-US" altLang="en-US" dirty="0" smtClean="0"/>
          </a:p>
        </p:txBody>
      </p:sp>
    </p:spTree>
    <p:extLst>
      <p:ext uri="{BB962C8B-B14F-4D97-AF65-F5344CB8AC3E}">
        <p14:creationId xmlns:p14="http://schemas.microsoft.com/office/powerpoint/2010/main" xmlns="" val="425390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889" y="2082463"/>
            <a:ext cx="8915400" cy="3102114"/>
          </a:xfrm>
        </p:spPr>
        <p:txBody>
          <a:bodyPr/>
          <a:lstStyle/>
          <a:p>
            <a:r>
              <a:rPr lang="en-US" sz="1800" b="0" dirty="0" smtClean="0"/>
              <a:t>Recent initiatives as summarized by the Congressional Research Service (</a:t>
            </a:r>
            <a:r>
              <a:rPr lang="en-US" sz="1800" b="0" dirty="0"/>
              <a:t>The U.S. Export Control System and the President’s Reform </a:t>
            </a:r>
            <a:r>
              <a:rPr lang="en-US" sz="1800" b="0" dirty="0" smtClean="0"/>
              <a:t>Initiative, R41916): </a:t>
            </a:r>
            <a:endParaRPr lang="en-US" sz="1800" b="0" dirty="0"/>
          </a:p>
          <a:p>
            <a:pPr>
              <a:buFont typeface="Arial" panose="020B0604020202020204" pitchFamily="34" charset="0"/>
              <a:buChar char="•"/>
            </a:pPr>
            <a:r>
              <a:rPr lang="en-US" sz="1800" b="0" dirty="0" smtClean="0"/>
              <a:t>The President has proposed a variety of means to consolidate the system and “</a:t>
            </a:r>
            <a:r>
              <a:rPr lang="en-US" sz="1800" b="0" dirty="0"/>
              <a:t>elements of a future single system such as the consolidated screening list </a:t>
            </a:r>
            <a:r>
              <a:rPr lang="en-US" sz="1800" b="0" dirty="0" smtClean="0"/>
              <a:t>and harmonization </a:t>
            </a:r>
            <a:r>
              <a:rPr lang="en-US" sz="1800" b="0" dirty="0"/>
              <a:t>of certain licensing policies have been </a:t>
            </a:r>
            <a:r>
              <a:rPr lang="en-US" sz="1800" b="0" dirty="0" smtClean="0"/>
              <a:t>achieved.</a:t>
            </a:r>
          </a:p>
          <a:p>
            <a:pPr>
              <a:buFont typeface="Arial" panose="020B0604020202020204" pitchFamily="34" charset="0"/>
              <a:buChar char="•"/>
            </a:pPr>
            <a:r>
              <a:rPr lang="en-US" sz="1800" b="0" dirty="0" smtClean="0"/>
              <a:t>“[T]he </a:t>
            </a:r>
            <a:r>
              <a:rPr lang="en-US" sz="1800" b="0" dirty="0"/>
              <a:t>National Defense Authorization Act (NDAA) </a:t>
            </a:r>
            <a:r>
              <a:rPr lang="en-US" sz="1800" b="0" dirty="0" smtClean="0"/>
              <a:t>of 2013 </a:t>
            </a:r>
            <a:r>
              <a:rPr lang="en-US" sz="1800" b="0" dirty="0"/>
              <a:t>(P.L. 112-239, January 2, 2013) included a provision to repeal Section 1513(a) of the </a:t>
            </a:r>
            <a:r>
              <a:rPr lang="en-US" sz="1800" b="0" dirty="0" smtClean="0"/>
              <a:t>Strom Thurmond </a:t>
            </a:r>
            <a:r>
              <a:rPr lang="en-US" sz="1800" b="0" dirty="0"/>
              <a:t>NDAA of 1999, which removed satellites and related items from the </a:t>
            </a:r>
            <a:r>
              <a:rPr lang="en-US" sz="1800" b="0" dirty="0" smtClean="0"/>
              <a:t>Commerce Control </a:t>
            </a:r>
            <a:r>
              <a:rPr lang="en-US" sz="1800" b="0" dirty="0"/>
              <a:t>List (CCL) and placed them on the U.S. Munitions List (USML</a:t>
            </a:r>
            <a:r>
              <a:rPr lang="en-US" sz="1800" b="0" dirty="0" smtClean="0"/>
              <a:t>).”</a:t>
            </a:r>
          </a:p>
          <a:p>
            <a:pPr>
              <a:buFont typeface="Arial" panose="020B0604020202020204" pitchFamily="34" charset="0"/>
              <a:buChar char="•"/>
            </a:pPr>
            <a:r>
              <a:rPr lang="en-US" sz="1800" b="0" dirty="0" smtClean="0"/>
              <a:t>Other legislation, including an attempt to restore the expired Export Administration Act, was introduced in the 112</a:t>
            </a:r>
            <a:r>
              <a:rPr lang="en-US" sz="1800" b="0" baseline="30000" dirty="0" smtClean="0"/>
              <a:t>th</a:t>
            </a:r>
            <a:r>
              <a:rPr lang="en-US" sz="1800" b="0" dirty="0"/>
              <a:t> </a:t>
            </a:r>
            <a:r>
              <a:rPr lang="en-US" sz="1800" b="0" dirty="0" smtClean="0"/>
              <a:t>Congress but did not pass.</a:t>
            </a:r>
          </a:p>
          <a:p>
            <a:pPr>
              <a:buFont typeface="Arial" panose="020B0604020202020204" pitchFamily="34" charset="0"/>
              <a:buChar char="•"/>
            </a:pPr>
            <a:endParaRPr lang="en-US" sz="1800" b="0" dirty="0" smtClean="0"/>
          </a:p>
          <a:p>
            <a:endParaRPr lang="en-US" b="0" dirty="0" smtClean="0"/>
          </a:p>
        </p:txBody>
      </p:sp>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14</a:t>
            </a:fld>
            <a:endParaRPr lang="en-US" altLang="en-US">
              <a:solidFill>
                <a:srgbClr val="313232"/>
              </a:solidFill>
            </a:endParaRPr>
          </a:p>
        </p:txBody>
      </p:sp>
      <p:sp>
        <p:nvSpPr>
          <p:cNvPr id="5" name="Title 1"/>
          <p:cNvSpPr txBox="1">
            <a:spLocks/>
          </p:cNvSpPr>
          <p:nvPr/>
        </p:nvSpPr>
        <p:spPr bwMode="auto">
          <a:xfrm>
            <a:off x="5179" y="1066800"/>
            <a:ext cx="9138821" cy="10156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a:lstStyle>
          <a:p>
            <a:pPr algn="ctr"/>
            <a:r>
              <a:rPr lang="en-US" sz="2000" kern="0" dirty="0" smtClean="0">
                <a:solidFill>
                  <a:srgbClr val="3095B4"/>
                </a:solidFill>
              </a:rPr>
              <a:t>There have been changes in the U.S. Export Control System in recent years have had the biggest impact for dual-use and commercial technology.</a:t>
            </a:r>
            <a:endParaRPr lang="en-US" kern="0" dirty="0"/>
          </a:p>
        </p:txBody>
      </p:sp>
    </p:spTree>
    <p:extLst>
      <p:ext uri="{BB962C8B-B14F-4D97-AF65-F5344CB8AC3E}">
        <p14:creationId xmlns:p14="http://schemas.microsoft.com/office/powerpoint/2010/main" xmlns="" val="156921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89" y="1371600"/>
            <a:ext cx="8458200" cy="3733800"/>
          </a:xfrm>
        </p:spPr>
        <p:txBody>
          <a:bodyPr/>
          <a:lstStyle/>
          <a:p>
            <a:pPr>
              <a:buFont typeface="Arial" panose="020B0604020202020204" pitchFamily="34" charset="0"/>
              <a:buChar char="•"/>
            </a:pPr>
            <a:r>
              <a:rPr lang="en-US" sz="1800" b="0" dirty="0" smtClean="0"/>
              <a:t>The U.S. political and acquisition process is difficult to </a:t>
            </a:r>
            <a:r>
              <a:rPr lang="en-US" sz="1800" b="0" dirty="0"/>
              <a:t>predict at this </a:t>
            </a:r>
            <a:r>
              <a:rPr lang="en-US" sz="1800" b="0" dirty="0" smtClean="0"/>
              <a:t>time, even for those of us in country.</a:t>
            </a:r>
          </a:p>
          <a:p>
            <a:pPr>
              <a:buFont typeface="Arial" panose="020B0604020202020204" pitchFamily="34" charset="0"/>
              <a:buChar char="•"/>
            </a:pPr>
            <a:r>
              <a:rPr lang="en-US" sz="1800" b="0" dirty="0" smtClean="0"/>
              <a:t>While there is greater emphasis in the U.S. on competition, recent policy changes tend to be concerned with acquisition contracts that are more commercial rather than dealing with critical defense-specific technologies.</a:t>
            </a:r>
          </a:p>
          <a:p>
            <a:pPr>
              <a:buFont typeface="Arial" panose="020B0604020202020204" pitchFamily="34" charset="0"/>
              <a:buChar char="•"/>
            </a:pPr>
            <a:r>
              <a:rPr lang="en-US" sz="1800" b="0" dirty="0" smtClean="0"/>
              <a:t>The Republic of Korea in the past has had positive externalities from defense production, but that is exceptional and defense spending can have crowding out effects on pure commercial </a:t>
            </a:r>
            <a:r>
              <a:rPr lang="en-US" sz="1800" b="0" dirty="0"/>
              <a:t>exports (</a:t>
            </a:r>
            <a:r>
              <a:rPr lang="en-US" sz="1800" b="0" dirty="0" err="1"/>
              <a:t>Uk</a:t>
            </a:r>
            <a:r>
              <a:rPr lang="en-US" sz="1800" b="0" dirty="0"/>
              <a:t> </a:t>
            </a:r>
            <a:r>
              <a:rPr lang="en-US" sz="1800" b="0" dirty="0" err="1" smtClean="0"/>
              <a:t>Heo</a:t>
            </a:r>
            <a:r>
              <a:rPr lang="en-US" sz="1800" b="0" dirty="0"/>
              <a:t>,</a:t>
            </a:r>
            <a:r>
              <a:rPr lang="en-US" sz="1800" b="0" dirty="0" smtClean="0"/>
              <a:t> </a:t>
            </a:r>
            <a:r>
              <a:rPr lang="en-US" sz="1800" b="0" i="1" dirty="0" smtClean="0">
                <a:hlinkClick r:id="rId3"/>
              </a:rPr>
              <a:t>Defense</a:t>
            </a:r>
            <a:r>
              <a:rPr lang="en-US" sz="1800" b="0" dirty="0" smtClean="0">
                <a:hlinkClick r:id="rId3"/>
              </a:rPr>
              <a:t> </a:t>
            </a:r>
            <a:r>
              <a:rPr lang="en-US" sz="1800" b="0" i="1" dirty="0" smtClean="0">
                <a:hlinkClick r:id="rId3"/>
              </a:rPr>
              <a:t>Spending and Export in South Korea: A Causal Analysis</a:t>
            </a:r>
            <a:r>
              <a:rPr lang="en-US" sz="1800" b="0" dirty="0" smtClean="0"/>
              <a:t>). </a:t>
            </a:r>
          </a:p>
          <a:p>
            <a:pPr>
              <a:buFont typeface="Arial" panose="020B0604020202020204" pitchFamily="34" charset="0"/>
              <a:buChar char="•"/>
            </a:pPr>
            <a:r>
              <a:rPr lang="en-US" sz="1800" b="0" dirty="0" smtClean="0"/>
              <a:t>Thus, lowest risk opportunities from the drawdown focus on areas where U.S. </a:t>
            </a:r>
            <a:r>
              <a:rPr lang="en-US" sz="1800" b="0" dirty="0" err="1" smtClean="0"/>
              <a:t>DoD</a:t>
            </a:r>
            <a:r>
              <a:rPr lang="en-US" sz="1800" b="0" dirty="0" smtClean="0"/>
              <a:t> needs coincide with Republic of Korea defense priorities and greater commercial relevance (see </a:t>
            </a:r>
            <a:r>
              <a:rPr lang="en-US" sz="1800" b="0" dirty="0" err="1" smtClean="0">
                <a:hlinkClick r:id="rId4"/>
              </a:rPr>
              <a:t>DoD</a:t>
            </a:r>
            <a:r>
              <a:rPr lang="en-US" sz="1800" b="0" dirty="0" smtClean="0">
                <a:hlinkClick r:id="rId4"/>
              </a:rPr>
              <a:t> Annual Industrial Capabilities Reports</a:t>
            </a:r>
            <a:r>
              <a:rPr lang="en-US" sz="1800" b="0" dirty="0" smtClean="0"/>
              <a:t>).</a:t>
            </a:r>
          </a:p>
          <a:p>
            <a:pPr>
              <a:buFont typeface="Arial" panose="020B0604020202020204" pitchFamily="34" charset="0"/>
              <a:buChar char="•"/>
            </a:pPr>
            <a:r>
              <a:rPr lang="en-US" sz="1800" b="0" dirty="0" smtClean="0"/>
              <a:t>For traditional weapon systems, the most straightforward way to take advantage of the increasing emphasis on competition is co-development or subcomponent agreements for systems where many of the regulatory hurdles have already been overcome.</a:t>
            </a:r>
          </a:p>
        </p:txBody>
      </p:sp>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15</a:t>
            </a:fld>
            <a:endParaRPr lang="en-US" altLang="en-US">
              <a:solidFill>
                <a:srgbClr val="313232"/>
              </a:solidFill>
            </a:endParaRPr>
          </a:p>
        </p:txBody>
      </p:sp>
      <p:sp>
        <p:nvSpPr>
          <p:cNvPr id="5" name="Title 1"/>
          <p:cNvSpPr txBox="1">
            <a:spLocks/>
          </p:cNvSpPr>
          <p:nvPr/>
        </p:nvSpPr>
        <p:spPr bwMode="auto">
          <a:xfrm>
            <a:off x="5179" y="1066800"/>
            <a:ext cx="9138821" cy="4001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a:lstStyle>
          <a:p>
            <a:pPr algn="ctr"/>
            <a:r>
              <a:rPr lang="en-US" sz="2000" kern="0" dirty="0" smtClean="0">
                <a:solidFill>
                  <a:srgbClr val="3095B4"/>
                </a:solidFill>
              </a:rPr>
              <a:t>Conclusions </a:t>
            </a:r>
            <a:endParaRPr lang="en-US" kern="0" dirty="0"/>
          </a:p>
        </p:txBody>
      </p:sp>
    </p:spTree>
    <p:extLst>
      <p:ext uri="{BB962C8B-B14F-4D97-AF65-F5344CB8AC3E}">
        <p14:creationId xmlns:p14="http://schemas.microsoft.com/office/powerpoint/2010/main" xmlns="" val="248552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33450" y="1228725"/>
            <a:ext cx="6934200" cy="488950"/>
          </a:xfrm>
        </p:spPr>
        <p:txBody>
          <a:bodyPr/>
          <a:lstStyle/>
          <a:p>
            <a:pPr algn="ctr"/>
            <a:r>
              <a:rPr lang="en-US" sz="2200" dirty="0">
                <a:solidFill>
                  <a:srgbClr val="3095B4"/>
                </a:solidFill>
              </a:rPr>
              <a:t>About</a:t>
            </a:r>
            <a:r>
              <a:rPr lang="en-US" dirty="0" smtClean="0"/>
              <a:t> </a:t>
            </a:r>
            <a:r>
              <a:rPr lang="en-US" sz="2200" dirty="0">
                <a:solidFill>
                  <a:srgbClr val="3095B4"/>
                </a:solidFill>
              </a:rPr>
              <a:t>CSIS</a:t>
            </a:r>
          </a:p>
        </p:txBody>
      </p:sp>
      <p:sp>
        <p:nvSpPr>
          <p:cNvPr id="15363" name="Content Placeholder 2"/>
          <p:cNvSpPr>
            <a:spLocks noGrp="1"/>
          </p:cNvSpPr>
          <p:nvPr>
            <p:ph idx="1"/>
          </p:nvPr>
        </p:nvSpPr>
        <p:spPr>
          <a:xfrm>
            <a:off x="942975" y="1838325"/>
            <a:ext cx="7600950" cy="3276600"/>
          </a:xfrm>
        </p:spPr>
        <p:txBody>
          <a:bodyPr/>
          <a:lstStyle/>
          <a:p>
            <a:pPr marL="0" indent="0" eaLnBrk="1" hangingPunct="1"/>
            <a:r>
              <a:rPr lang="en-US" sz="1200" b="0" dirty="0" smtClean="0">
                <a:solidFill>
                  <a:srgbClr val="004165"/>
                </a:solidFill>
              </a:rPr>
              <a:t> At a time of new global opportunities and challenges, the Center for Strategic and International Studies (CSIS) provides strategic insights and policy solutions to </a:t>
            </a:r>
            <a:r>
              <a:rPr lang="en-US" sz="1200" b="0" dirty="0" err="1" smtClean="0">
                <a:solidFill>
                  <a:srgbClr val="004165"/>
                </a:solidFill>
              </a:rPr>
              <a:t>decisionmakers</a:t>
            </a:r>
            <a:r>
              <a:rPr lang="en-US" sz="1200" b="0" dirty="0" smtClean="0">
                <a:solidFill>
                  <a:srgbClr val="004165"/>
                </a:solidFill>
              </a:rPr>
              <a:t> in government, international institutions, the private sector, and civil society. A bipartisan, nonprofit organization headquartered in Washington, DC, CSIS conducts research and analysis and develops policy initiatives that look into the future and anticipate change. </a:t>
            </a:r>
          </a:p>
          <a:p>
            <a:pPr marL="0" indent="0" eaLnBrk="1" hangingPunct="1"/>
            <a:endParaRPr lang="en-US" sz="1200" b="0" dirty="0" smtClean="0">
              <a:solidFill>
                <a:srgbClr val="004165"/>
              </a:solidFill>
            </a:endParaRPr>
          </a:p>
          <a:p>
            <a:pPr marL="0" indent="0" eaLnBrk="1" hangingPunct="1"/>
            <a:r>
              <a:rPr lang="en-US" sz="1200" b="0" dirty="0" smtClean="0">
                <a:solidFill>
                  <a:srgbClr val="004165"/>
                </a:solidFill>
              </a:rPr>
              <a:t>Founded by David M. </a:t>
            </a:r>
            <a:r>
              <a:rPr lang="en-US" sz="1200" b="0" dirty="0" err="1" smtClean="0">
                <a:solidFill>
                  <a:srgbClr val="004165"/>
                </a:solidFill>
              </a:rPr>
              <a:t>Abshire</a:t>
            </a:r>
            <a:r>
              <a:rPr lang="en-US" sz="1200" b="0" dirty="0" smtClean="0">
                <a:solidFill>
                  <a:srgbClr val="004165"/>
                </a:solidFill>
              </a:rPr>
              <a:t> and Admiral </a:t>
            </a:r>
            <a:r>
              <a:rPr lang="en-US" sz="1200" b="0" dirty="0" err="1" smtClean="0">
                <a:solidFill>
                  <a:srgbClr val="004165"/>
                </a:solidFill>
              </a:rPr>
              <a:t>Arleigh</a:t>
            </a:r>
            <a:r>
              <a:rPr lang="en-US" sz="1200" b="0" dirty="0" smtClean="0">
                <a:solidFill>
                  <a:srgbClr val="004165"/>
                </a:solidFill>
              </a:rPr>
              <a:t> Burke at the height of the Cold War, CSIS was dedicated to finding ways for America to sustain its prominence and prosperity as a force for good in the world. </a:t>
            </a:r>
          </a:p>
          <a:p>
            <a:pPr marL="0" indent="0" eaLnBrk="1" hangingPunct="1"/>
            <a:endParaRPr lang="en-US" sz="1200" b="0" dirty="0" smtClean="0">
              <a:solidFill>
                <a:srgbClr val="004165"/>
              </a:solidFill>
            </a:endParaRPr>
          </a:p>
          <a:p>
            <a:pPr marL="0" indent="0" eaLnBrk="1" hangingPunct="1"/>
            <a:r>
              <a:rPr lang="en-US" sz="1200" b="0" dirty="0" smtClean="0">
                <a:solidFill>
                  <a:srgbClr val="004165"/>
                </a:solidFill>
              </a:rPr>
              <a:t>Since 1962, CSIS has grown to become one of the world’s preeminent international policy institutions, with more than 220 full-time staff and a large network of affiliated scholars focused on defense and security, regional stability, and transnational challenges ranging from energy and climate to global development and economic integration.</a:t>
            </a:r>
          </a:p>
          <a:p>
            <a:pPr marL="0" indent="0" eaLnBrk="1" hangingPunct="1"/>
            <a:endParaRPr lang="en-US" sz="1200" b="0" dirty="0" smtClean="0">
              <a:solidFill>
                <a:srgbClr val="004165"/>
              </a:solidFill>
            </a:endParaRPr>
          </a:p>
          <a:p>
            <a:pPr marL="0" indent="0" eaLnBrk="1" hangingPunct="1"/>
            <a:r>
              <a:rPr lang="en-US" sz="1200" b="0" dirty="0" smtClean="0">
                <a:solidFill>
                  <a:srgbClr val="004165"/>
                </a:solidFill>
              </a:rPr>
              <a:t>Former U.S. senator Sam Nunn became chairman of the CSIS Board of Trustees in 1999, and John J. </a:t>
            </a:r>
            <a:r>
              <a:rPr lang="en-US" sz="1200" b="0" dirty="0" err="1" smtClean="0">
                <a:solidFill>
                  <a:srgbClr val="004165"/>
                </a:solidFill>
              </a:rPr>
              <a:t>Hamre</a:t>
            </a:r>
            <a:r>
              <a:rPr lang="en-US" sz="1200" b="0" dirty="0" smtClean="0">
                <a:solidFill>
                  <a:srgbClr val="004165"/>
                </a:solidFill>
              </a:rPr>
              <a:t> has led CSIS as its president and chief executive officer since April 2000</a:t>
            </a:r>
          </a:p>
          <a:p>
            <a:pPr marL="0" indent="0" eaLnBrk="1" hangingPunct="1"/>
            <a:endParaRPr lang="en-US" sz="1200" b="0" dirty="0" smtClean="0">
              <a:solidFill>
                <a:srgbClr val="004165"/>
              </a:solidFill>
            </a:endParaRPr>
          </a:p>
          <a:p>
            <a:pPr marL="0" indent="0" eaLnBrk="1" hangingPunct="1"/>
            <a:r>
              <a:rPr lang="en-US" sz="1200" b="0" i="1" dirty="0" smtClean="0">
                <a:solidFill>
                  <a:srgbClr val="004165"/>
                </a:solidFill>
              </a:rPr>
              <a:t>CSIS does not take specific policy positions; accordingly, all views expressed in this presentation should be understood to be solely those of the author(s).</a:t>
            </a:r>
            <a:endParaRPr lang="en-US" dirty="0" smtClean="0"/>
          </a:p>
        </p:txBody>
      </p:sp>
      <p:sp>
        <p:nvSpPr>
          <p:cNvPr id="15364" name="Slide Number Placeholder 3"/>
          <p:cNvSpPr>
            <a:spLocks noGrp="1"/>
          </p:cNvSpPr>
          <p:nvPr>
            <p:ph type="sldNum" sz="quarter" idx="10"/>
          </p:nvPr>
        </p:nvSpPr>
        <p:spPr>
          <a:noFill/>
        </p:spPr>
        <p:txBody>
          <a:bodyPr/>
          <a:lstStyle/>
          <a:p>
            <a:fld id="{18C9A1EC-9C94-4820-B11A-A03ACA5D2977}" type="slidenum">
              <a:rPr lang="en-US" smtClean="0"/>
              <a:pPr/>
              <a:t>16</a:t>
            </a:fld>
            <a:endParaRPr lang="en-US" smtClean="0">
              <a:solidFill>
                <a:srgbClr val="313232"/>
              </a:solidFill>
            </a:endParaRPr>
          </a:p>
        </p:txBody>
      </p:sp>
    </p:spTree>
    <p:extLst>
      <p:ext uri="{BB962C8B-B14F-4D97-AF65-F5344CB8AC3E}">
        <p14:creationId xmlns:p14="http://schemas.microsoft.com/office/powerpoint/2010/main" xmlns="" val="140046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2</a:t>
            </a:fld>
            <a:endParaRPr lang="en-US" altLang="en-US" sz="1400" smtClean="0">
              <a:solidFill>
                <a:srgbClr val="313232"/>
              </a:solidFill>
            </a:endParaRPr>
          </a:p>
        </p:txBody>
      </p:sp>
      <p:sp>
        <p:nvSpPr>
          <p:cNvPr id="4099" name="Rectangle 2"/>
          <p:cNvSpPr>
            <a:spLocks noGrp="1" noChangeArrowheads="1"/>
          </p:cNvSpPr>
          <p:nvPr>
            <p:ph type="title"/>
          </p:nvPr>
        </p:nvSpPr>
        <p:spPr>
          <a:xfrm>
            <a:off x="0" y="1047690"/>
            <a:ext cx="9144000" cy="400110"/>
          </a:xfrm>
        </p:spPr>
        <p:txBody>
          <a:bodyPr/>
          <a:lstStyle/>
          <a:p>
            <a:pPr algn="ctr" eaLnBrk="1" hangingPunct="1"/>
            <a:r>
              <a:rPr lang="en-US" sz="2000" dirty="0" smtClean="0">
                <a:solidFill>
                  <a:srgbClr val="3095B4"/>
                </a:solidFill>
              </a:rPr>
              <a:t>U.S. Defense Contracting Spending</a:t>
            </a:r>
            <a:endParaRPr lang="en-US" altLang="en-US" dirty="0" smtClean="0"/>
          </a:p>
        </p:txBody>
      </p:sp>
      <p:sp>
        <p:nvSpPr>
          <p:cNvPr id="4100" name="Rectangle 3"/>
          <p:cNvSpPr>
            <a:spLocks noGrp="1" noChangeArrowheads="1"/>
          </p:cNvSpPr>
          <p:nvPr>
            <p:ph type="body" idx="1"/>
          </p:nvPr>
        </p:nvSpPr>
        <p:spPr>
          <a:xfrm>
            <a:off x="457200" y="1600200"/>
            <a:ext cx="8305800" cy="3657600"/>
          </a:xfrm>
        </p:spPr>
        <p:txBody>
          <a:bodyPr/>
          <a:lstStyle/>
          <a:p>
            <a:pPr lvl="1" eaLnBrk="1" hangingPunct="1"/>
            <a:r>
              <a:rPr lang="en-US" altLang="en-US" sz="1600" dirty="0">
                <a:solidFill>
                  <a:schemeClr val="tx2"/>
                </a:solidFill>
                <a:cs typeface="+mn-cs"/>
              </a:rPr>
              <a:t>The Federal Procurement Data System (FPDS) was the primary source for the following slides report. </a:t>
            </a:r>
          </a:p>
          <a:p>
            <a:pPr lvl="1" eaLnBrk="1" hangingPunct="1"/>
            <a:r>
              <a:rPr lang="en-US" altLang="en-US" sz="1600" dirty="0">
                <a:solidFill>
                  <a:schemeClr val="tx2"/>
                </a:solidFill>
                <a:cs typeface="+mn-cs"/>
              </a:rPr>
              <a:t>Federal regulations only require that all unclassified prime contracts worth $3,000 and above be reported to FPDS.</a:t>
            </a:r>
          </a:p>
          <a:p>
            <a:pPr lvl="1" eaLnBrk="1" hangingPunct="1"/>
            <a:r>
              <a:rPr lang="en-US" altLang="en-US" sz="1600" dirty="0">
                <a:solidFill>
                  <a:schemeClr val="tx2"/>
                </a:solidFill>
                <a:cs typeface="+mn-cs"/>
              </a:rPr>
              <a:t>FPDS data are constantly being updated, including those for back years. As a consequence, the dollar totals for a given year can vary between reports.</a:t>
            </a:r>
          </a:p>
          <a:p>
            <a:pPr lvl="1" eaLnBrk="1" hangingPunct="1"/>
            <a:r>
              <a:rPr lang="en-US" altLang="en-US" sz="1600" dirty="0">
                <a:solidFill>
                  <a:schemeClr val="tx2"/>
                </a:solidFill>
                <a:cs typeface="+mn-cs"/>
              </a:rPr>
              <a:t>Contract classifications sometimes differ between FPDS and individual companies, resulting in some contracts that a company considers as services being labeled as products by FPDS and vice versa. </a:t>
            </a:r>
          </a:p>
          <a:p>
            <a:pPr lvl="1" eaLnBrk="1" hangingPunct="1"/>
            <a:r>
              <a:rPr lang="en-US" altLang="en-US" sz="1600" dirty="0">
                <a:solidFill>
                  <a:schemeClr val="tx2"/>
                </a:solidFill>
                <a:cs typeface="+mn-cs"/>
              </a:rPr>
              <a:t>OCO and </a:t>
            </a:r>
            <a:r>
              <a:rPr lang="en-US" altLang="en-US" sz="1600" dirty="0" err="1">
                <a:solidFill>
                  <a:schemeClr val="tx2"/>
                </a:solidFill>
                <a:cs typeface="+mn-cs"/>
              </a:rPr>
              <a:t>supplementals</a:t>
            </a:r>
            <a:r>
              <a:rPr lang="en-US" altLang="en-US" sz="1600" dirty="0">
                <a:solidFill>
                  <a:schemeClr val="tx2"/>
                </a:solidFill>
                <a:cs typeface="+mn-cs"/>
              </a:rPr>
              <a:t> are not separately classified in FPDS.</a:t>
            </a:r>
          </a:p>
          <a:p>
            <a:pPr lvl="1" eaLnBrk="1" hangingPunct="1"/>
            <a:r>
              <a:rPr lang="en-US" altLang="en-US" sz="1600" dirty="0">
                <a:solidFill>
                  <a:schemeClr val="tx2"/>
                </a:solidFill>
                <a:cs typeface="+mn-cs"/>
              </a:rPr>
              <a:t>All dollar figures are in constant 2013 dollars</a:t>
            </a:r>
          </a:p>
          <a:p>
            <a:pPr lvl="1" eaLnBrk="1" hangingPunct="1"/>
            <a:r>
              <a:rPr lang="en-US" altLang="en-US" sz="1600" dirty="0">
                <a:solidFill>
                  <a:schemeClr val="tx2"/>
                </a:solidFill>
                <a:cs typeface="+mn-cs"/>
              </a:rPr>
              <a:t>Additional charts (with breakdowns by DoD component and by Products/Services/R&amp;D), along with full data tables, are available online at </a:t>
            </a:r>
            <a:r>
              <a:rPr lang="en-US" sz="1600" dirty="0">
                <a:solidFill>
                  <a:schemeClr val="tx2"/>
                </a:solidFill>
                <a:cs typeface="+mn-cs"/>
                <a:hlinkClick r:id="rId3"/>
              </a:rPr>
              <a:t>http://www.csis.org/NSPIR/DoD</a:t>
            </a:r>
            <a:endParaRPr lang="en-US" sz="1600" dirty="0">
              <a:solidFill>
                <a:schemeClr val="tx2"/>
              </a:solidFill>
              <a:cs typeface="+mn-cs"/>
            </a:endParaRPr>
          </a:p>
          <a:p>
            <a:pPr lvl="1" eaLnBrk="1" hangingPunct="1"/>
            <a:r>
              <a:rPr lang="en-US" altLang="en-US" sz="1600" dirty="0">
                <a:solidFill>
                  <a:schemeClr val="tx2"/>
                </a:solidFill>
                <a:cs typeface="+mn-cs"/>
              </a:rPr>
              <a:t>The following slides draw heavily on the 2013 Defense Contracting Trends report and the work of my co-author Jesse Ellman.</a:t>
            </a:r>
          </a:p>
          <a:p>
            <a:pPr lvl="1" eaLnBrk="1" hangingPunct="1"/>
            <a:endParaRPr lang="en-US" altLang="en-US" dirty="0" smtClean="0"/>
          </a:p>
        </p:txBody>
      </p:sp>
    </p:spTree>
    <p:extLst>
      <p:ext uri="{BB962C8B-B14F-4D97-AF65-F5344CB8AC3E}">
        <p14:creationId xmlns:p14="http://schemas.microsoft.com/office/powerpoint/2010/main" xmlns="" val="1254831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3</a:t>
            </a:fld>
            <a:endParaRPr lang="en-US" altLang="en-US" sz="1400" smtClean="0">
              <a:solidFill>
                <a:srgbClr val="313232"/>
              </a:solidFill>
            </a:endParaRPr>
          </a:p>
        </p:txBody>
      </p:sp>
      <p:sp>
        <p:nvSpPr>
          <p:cNvPr id="4099" name="Rectangle 2"/>
          <p:cNvSpPr>
            <a:spLocks noGrp="1" noChangeArrowheads="1"/>
          </p:cNvSpPr>
          <p:nvPr>
            <p:ph type="title"/>
          </p:nvPr>
        </p:nvSpPr>
        <p:spPr>
          <a:xfrm>
            <a:off x="0" y="1143000"/>
            <a:ext cx="9144000" cy="707886"/>
          </a:xfrm>
        </p:spPr>
        <p:txBody>
          <a:bodyPr/>
          <a:lstStyle/>
          <a:p>
            <a:pPr algn="ctr" eaLnBrk="1" hangingPunct="1"/>
            <a:r>
              <a:rPr lang="en-US" sz="2000" dirty="0" smtClean="0">
                <a:solidFill>
                  <a:srgbClr val="3095B4"/>
                </a:solidFill>
              </a:rPr>
              <a:t>U.S. Department of Defense (</a:t>
            </a:r>
            <a:r>
              <a:rPr lang="en-US" sz="2000" dirty="0" err="1" smtClean="0">
                <a:solidFill>
                  <a:srgbClr val="3095B4"/>
                </a:solidFill>
              </a:rPr>
              <a:t>DoD</a:t>
            </a:r>
            <a:r>
              <a:rPr lang="en-US" sz="2000" dirty="0" smtClean="0">
                <a:solidFill>
                  <a:srgbClr val="3095B4"/>
                </a:solidFill>
              </a:rPr>
              <a:t>) Decline in Contract </a:t>
            </a:r>
            <a:r>
              <a:rPr lang="en-US" sz="2000" dirty="0">
                <a:solidFill>
                  <a:srgbClr val="3095B4"/>
                </a:solidFill>
              </a:rPr>
              <a:t>Obligations </a:t>
            </a:r>
            <a:r>
              <a:rPr lang="en-US" sz="2000" dirty="0" smtClean="0">
                <a:solidFill>
                  <a:srgbClr val="3095B4"/>
                </a:solidFill>
              </a:rPr>
              <a:t/>
            </a:r>
            <a:br>
              <a:rPr lang="en-US" sz="2000" dirty="0" smtClean="0">
                <a:solidFill>
                  <a:srgbClr val="3095B4"/>
                </a:solidFill>
              </a:rPr>
            </a:br>
            <a:r>
              <a:rPr lang="en-US" sz="2000" dirty="0" smtClean="0">
                <a:solidFill>
                  <a:srgbClr val="3095B4"/>
                </a:solidFill>
              </a:rPr>
              <a:t>in </a:t>
            </a:r>
            <a:r>
              <a:rPr lang="en-US" sz="2000" dirty="0">
                <a:solidFill>
                  <a:srgbClr val="3095B4"/>
                </a:solidFill>
              </a:rPr>
              <a:t>Context, </a:t>
            </a:r>
            <a:r>
              <a:rPr lang="en-US" sz="2000" dirty="0" smtClean="0">
                <a:solidFill>
                  <a:srgbClr val="3095B4"/>
                </a:solidFill>
              </a:rPr>
              <a:t>2000-2013</a:t>
            </a:r>
            <a:endParaRPr lang="en-US" altLang="en-US" dirty="0" smtClean="0"/>
          </a:p>
        </p:txBody>
      </p:sp>
      <p:graphicFrame>
        <p:nvGraphicFramePr>
          <p:cNvPr id="10" name="Chart 9"/>
          <p:cNvGraphicFramePr>
            <a:graphicFrameLocks/>
          </p:cNvGraphicFramePr>
          <p:nvPr/>
        </p:nvGraphicFramePr>
        <p:xfrm>
          <a:off x="4876800" y="1752600"/>
          <a:ext cx="3352800" cy="4191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nvGraphicFramePr>
        <p:xfrm>
          <a:off x="1143000" y="1905000"/>
          <a:ext cx="3124200" cy="411480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0" y="5943600"/>
            <a:ext cx="5638800" cy="307777"/>
          </a:xfrm>
          <a:prstGeom prst="rect">
            <a:avLst/>
          </a:prstGeom>
          <a:noFill/>
        </p:spPr>
        <p:txBody>
          <a:bodyPr wrap="square" rtlCol="0">
            <a:spAutoFit/>
          </a:bodyPr>
          <a:lstStyle/>
          <a:p>
            <a:r>
              <a:rPr lang="en-US" sz="1400" dirty="0" smtClean="0"/>
              <a:t>Source: FPDS, Office of Management and Budget, NSPIR Analysis</a:t>
            </a:r>
            <a:endParaRPr lang="en-US" sz="1400" dirty="0"/>
          </a:p>
        </p:txBody>
      </p:sp>
    </p:spTree>
    <p:extLst>
      <p:ext uri="{BB962C8B-B14F-4D97-AF65-F5344CB8AC3E}">
        <p14:creationId xmlns:p14="http://schemas.microsoft.com/office/powerpoint/2010/main" xmlns="" val="865416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Development\Defense\Output\Overall\No Title\Overall_1_000000_Customer_manual_subtitles_FALSE_Lattice_Bar_portrait.pn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b="2981"/>
          <a:stretch>
            <a:fillRect/>
          </a:stretch>
        </p:blipFill>
        <p:spPr bwMode="auto">
          <a:xfrm>
            <a:off x="0" y="1212850"/>
            <a:ext cx="8763000" cy="4959350"/>
          </a:xfrm>
          <a:prstGeom prst="rect">
            <a:avLst/>
          </a:prstGeom>
          <a:noFill/>
          <a:ln>
            <a:noFill/>
          </a:ln>
        </p:spPr>
      </p:pic>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4</a:t>
            </a:fld>
            <a:endParaRPr lang="en-US" altLang="en-US">
              <a:solidFill>
                <a:srgbClr val="313232"/>
              </a:solidFill>
            </a:endParaRPr>
          </a:p>
        </p:txBody>
      </p:sp>
      <p:sp>
        <p:nvSpPr>
          <p:cNvPr id="6" name="Rectangle 2"/>
          <p:cNvSpPr>
            <a:spLocks noGrp="1" noChangeArrowheads="1"/>
          </p:cNvSpPr>
          <p:nvPr>
            <p:ph type="title"/>
          </p:nvPr>
        </p:nvSpPr>
        <p:spPr>
          <a:xfrm>
            <a:off x="0" y="990600"/>
            <a:ext cx="9144000" cy="400110"/>
          </a:xfrm>
        </p:spPr>
        <p:txBody>
          <a:bodyPr/>
          <a:lstStyle/>
          <a:p>
            <a:pPr algn="ctr" eaLnBrk="1" hangingPunct="1"/>
            <a:r>
              <a:rPr lang="en-US" sz="2000" dirty="0" smtClean="0">
                <a:solidFill>
                  <a:srgbClr val="3095B4"/>
                </a:solidFill>
              </a:rPr>
              <a:t>Non-Defense Contract Obligations by Customer, 2008-2014</a:t>
            </a:r>
            <a:endParaRPr lang="en-US" altLang="en-US" sz="2000" dirty="0" smtClean="0">
              <a:solidFill>
                <a:srgbClr val="3095B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5</a:t>
            </a:fld>
            <a:endParaRPr lang="en-US" altLang="en-US" sz="1400" smtClean="0">
              <a:solidFill>
                <a:srgbClr val="313232"/>
              </a:solidFill>
            </a:endParaRPr>
          </a:p>
        </p:txBody>
      </p:sp>
      <p:sp>
        <p:nvSpPr>
          <p:cNvPr id="4099" name="Rectangle 2"/>
          <p:cNvSpPr>
            <a:spLocks noGrp="1" noChangeArrowheads="1"/>
          </p:cNvSpPr>
          <p:nvPr>
            <p:ph type="title"/>
          </p:nvPr>
        </p:nvSpPr>
        <p:spPr>
          <a:xfrm>
            <a:off x="0" y="1143000"/>
            <a:ext cx="9144000" cy="400110"/>
          </a:xfrm>
        </p:spPr>
        <p:txBody>
          <a:bodyPr/>
          <a:lstStyle/>
          <a:p>
            <a:pPr algn="ctr" eaLnBrk="1" hangingPunct="1"/>
            <a:r>
              <a:rPr lang="en-US" sz="2000" dirty="0" smtClean="0">
                <a:solidFill>
                  <a:srgbClr val="3095B4"/>
                </a:solidFill>
              </a:rPr>
              <a:t>DoD Contract </a:t>
            </a:r>
            <a:r>
              <a:rPr lang="en-US" sz="2000" dirty="0">
                <a:solidFill>
                  <a:srgbClr val="3095B4"/>
                </a:solidFill>
              </a:rPr>
              <a:t>Obligations </a:t>
            </a:r>
            <a:r>
              <a:rPr lang="en-US" sz="2000" dirty="0" smtClean="0">
                <a:solidFill>
                  <a:srgbClr val="3095B4"/>
                </a:solidFill>
              </a:rPr>
              <a:t>by Component, 2000-2013</a:t>
            </a:r>
            <a:endParaRPr lang="en-US" altLang="en-US" dirty="0" smtClean="0"/>
          </a:p>
        </p:txBody>
      </p:sp>
      <p:graphicFrame>
        <p:nvGraphicFramePr>
          <p:cNvPr id="6" name="Chart 5"/>
          <p:cNvGraphicFramePr>
            <a:graphicFrameLocks/>
          </p:cNvGraphicFramePr>
          <p:nvPr/>
        </p:nvGraphicFramePr>
        <p:xfrm>
          <a:off x="457200" y="1676400"/>
          <a:ext cx="82296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0" y="5943600"/>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p14="http://schemas.microsoft.com/office/powerpoint/2010/main" xmlns="" val="1270527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6</a:t>
            </a:fld>
            <a:endParaRPr lang="en-US" altLang="en-US">
              <a:solidFill>
                <a:srgbClr val="313232"/>
              </a:solidFill>
            </a:endParaRP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xmlns="" val="0"/>
              </a:ext>
            </a:extLst>
          </a:blip>
          <a:srcRect t="13043"/>
          <a:stretch>
            <a:fillRect/>
          </a:stretch>
        </p:blipFill>
        <p:spPr>
          <a:xfrm>
            <a:off x="124904" y="1676400"/>
            <a:ext cx="9019096" cy="4572000"/>
          </a:xfrm>
        </p:spPr>
      </p:pic>
      <p:sp>
        <p:nvSpPr>
          <p:cNvPr id="5" name="TextBox 4"/>
          <p:cNvSpPr txBox="1"/>
          <p:nvPr/>
        </p:nvSpPr>
        <p:spPr>
          <a:xfrm>
            <a:off x="914400" y="1752600"/>
            <a:ext cx="1828800" cy="153888"/>
          </a:xfrm>
          <a:prstGeom prst="rect">
            <a:avLst/>
          </a:prstGeom>
          <a:solidFill>
            <a:schemeClr val="accent1"/>
          </a:solidFill>
        </p:spPr>
        <p:txBody>
          <a:bodyPr wrap="square" tIns="0" bIns="0" rtlCol="0">
            <a:spAutoFit/>
          </a:bodyPr>
          <a:lstStyle/>
          <a:p>
            <a:pPr algn="ctr"/>
            <a:r>
              <a:rPr lang="en-US" sz="1000" dirty="0" smtClean="0"/>
              <a:t>Aircraft and Drones</a:t>
            </a:r>
            <a:endParaRPr lang="en-US" sz="1000" dirty="0"/>
          </a:p>
        </p:txBody>
      </p:sp>
      <p:sp>
        <p:nvSpPr>
          <p:cNvPr id="6" name="TextBox 5"/>
          <p:cNvSpPr txBox="1"/>
          <p:nvPr/>
        </p:nvSpPr>
        <p:spPr>
          <a:xfrm>
            <a:off x="2971800" y="1752600"/>
            <a:ext cx="1828800" cy="153888"/>
          </a:xfrm>
          <a:prstGeom prst="rect">
            <a:avLst/>
          </a:prstGeom>
          <a:solidFill>
            <a:schemeClr val="accent1"/>
          </a:solidFill>
        </p:spPr>
        <p:txBody>
          <a:bodyPr wrap="square" tIns="0" bIns="0" rtlCol="0">
            <a:spAutoFit/>
          </a:bodyPr>
          <a:lstStyle/>
          <a:p>
            <a:pPr algn="ctr"/>
            <a:r>
              <a:rPr lang="en-US" sz="1000" dirty="0" smtClean="0"/>
              <a:t>Ships and Submarines</a:t>
            </a:r>
            <a:endParaRPr lang="en-US" sz="1000" dirty="0"/>
          </a:p>
        </p:txBody>
      </p:sp>
      <p:sp>
        <p:nvSpPr>
          <p:cNvPr id="8" name="TextBox 7"/>
          <p:cNvSpPr txBox="1"/>
          <p:nvPr/>
        </p:nvSpPr>
        <p:spPr>
          <a:xfrm>
            <a:off x="4953000" y="1752600"/>
            <a:ext cx="1828800" cy="153888"/>
          </a:xfrm>
          <a:prstGeom prst="rect">
            <a:avLst/>
          </a:prstGeom>
          <a:solidFill>
            <a:schemeClr val="accent1"/>
          </a:solidFill>
        </p:spPr>
        <p:txBody>
          <a:bodyPr wrap="square" tIns="0" bIns="0" rtlCol="0">
            <a:spAutoFit/>
          </a:bodyPr>
          <a:lstStyle/>
          <a:p>
            <a:pPr algn="ctr"/>
            <a:r>
              <a:rPr lang="en-US" sz="1000" dirty="0" smtClean="0"/>
              <a:t>Land Vehicles</a:t>
            </a:r>
            <a:endParaRPr lang="en-US" sz="1000" dirty="0"/>
          </a:p>
        </p:txBody>
      </p:sp>
      <p:sp>
        <p:nvSpPr>
          <p:cNvPr id="9" name="TextBox 8"/>
          <p:cNvSpPr txBox="1"/>
          <p:nvPr/>
        </p:nvSpPr>
        <p:spPr>
          <a:xfrm>
            <a:off x="6934200" y="1752600"/>
            <a:ext cx="1828800" cy="153888"/>
          </a:xfrm>
          <a:prstGeom prst="rect">
            <a:avLst/>
          </a:prstGeom>
          <a:solidFill>
            <a:schemeClr val="accent1"/>
          </a:solidFill>
        </p:spPr>
        <p:txBody>
          <a:bodyPr wrap="square" tIns="0" bIns="0" rtlCol="0">
            <a:spAutoFit/>
          </a:bodyPr>
          <a:lstStyle/>
          <a:p>
            <a:pPr algn="ctr"/>
            <a:r>
              <a:rPr lang="en-US" sz="1000" dirty="0" smtClean="0"/>
              <a:t>Missiles and Space</a:t>
            </a:r>
            <a:endParaRPr lang="en-US" sz="1000" dirty="0"/>
          </a:p>
        </p:txBody>
      </p:sp>
      <p:sp>
        <p:nvSpPr>
          <p:cNvPr id="10" name="TextBox 9"/>
          <p:cNvSpPr txBox="1"/>
          <p:nvPr/>
        </p:nvSpPr>
        <p:spPr>
          <a:xfrm>
            <a:off x="4953000" y="3048000"/>
            <a:ext cx="1828800" cy="146194"/>
          </a:xfrm>
          <a:prstGeom prst="rect">
            <a:avLst/>
          </a:prstGeom>
          <a:solidFill>
            <a:schemeClr val="accent1"/>
          </a:solidFill>
        </p:spPr>
        <p:txBody>
          <a:bodyPr wrap="square" tIns="0" bIns="0" rtlCol="0">
            <a:spAutoFit/>
          </a:bodyPr>
          <a:lstStyle/>
          <a:p>
            <a:pPr algn="ctr"/>
            <a:r>
              <a:rPr lang="en-US" sz="950" dirty="0" smtClean="0"/>
              <a:t>Electronics &amp; Communications</a:t>
            </a:r>
            <a:endParaRPr lang="en-US" sz="950" dirty="0"/>
          </a:p>
        </p:txBody>
      </p:sp>
      <p:sp>
        <p:nvSpPr>
          <p:cNvPr id="11" name="TextBox 10"/>
          <p:cNvSpPr txBox="1"/>
          <p:nvPr/>
        </p:nvSpPr>
        <p:spPr>
          <a:xfrm>
            <a:off x="6934200" y="3048000"/>
            <a:ext cx="1828800" cy="153888"/>
          </a:xfrm>
          <a:prstGeom prst="rect">
            <a:avLst/>
          </a:prstGeom>
          <a:solidFill>
            <a:schemeClr val="accent1"/>
          </a:solidFill>
        </p:spPr>
        <p:txBody>
          <a:bodyPr wrap="square" tIns="0" bIns="0" rtlCol="0">
            <a:spAutoFit/>
          </a:bodyPr>
          <a:lstStyle/>
          <a:p>
            <a:pPr algn="ctr"/>
            <a:r>
              <a:rPr lang="en-US" sz="1000" dirty="0" smtClean="0"/>
              <a:t>Facilities &amp; Construction</a:t>
            </a:r>
            <a:endParaRPr lang="en-US" sz="1000" dirty="0"/>
          </a:p>
        </p:txBody>
      </p:sp>
      <p:sp>
        <p:nvSpPr>
          <p:cNvPr id="12" name="TextBox 11"/>
          <p:cNvSpPr txBox="1"/>
          <p:nvPr/>
        </p:nvSpPr>
        <p:spPr>
          <a:xfrm>
            <a:off x="2971800" y="3048000"/>
            <a:ext cx="1828800" cy="146194"/>
          </a:xfrm>
          <a:prstGeom prst="rect">
            <a:avLst/>
          </a:prstGeom>
          <a:solidFill>
            <a:schemeClr val="accent1"/>
          </a:solidFill>
        </p:spPr>
        <p:txBody>
          <a:bodyPr wrap="square" tIns="0" bIns="0" rtlCol="0">
            <a:spAutoFit/>
          </a:bodyPr>
          <a:lstStyle/>
          <a:p>
            <a:pPr algn="ctr"/>
            <a:r>
              <a:rPr lang="en-US" sz="950" dirty="0" smtClean="0"/>
              <a:t>Other Products</a:t>
            </a:r>
            <a:endParaRPr lang="en-US" sz="950" dirty="0"/>
          </a:p>
        </p:txBody>
      </p:sp>
      <p:sp>
        <p:nvSpPr>
          <p:cNvPr id="13" name="TextBox 12"/>
          <p:cNvSpPr txBox="1"/>
          <p:nvPr/>
        </p:nvSpPr>
        <p:spPr>
          <a:xfrm>
            <a:off x="990600" y="3048000"/>
            <a:ext cx="1828800" cy="146194"/>
          </a:xfrm>
          <a:prstGeom prst="rect">
            <a:avLst/>
          </a:prstGeom>
          <a:solidFill>
            <a:schemeClr val="accent1"/>
          </a:solidFill>
        </p:spPr>
        <p:txBody>
          <a:bodyPr wrap="square" tIns="0" bIns="0" rtlCol="0">
            <a:spAutoFit/>
          </a:bodyPr>
          <a:lstStyle/>
          <a:p>
            <a:pPr algn="ctr"/>
            <a:r>
              <a:rPr lang="en-US" sz="950" dirty="0" smtClean="0"/>
              <a:t>Weapons and Ammunition</a:t>
            </a:r>
            <a:endParaRPr lang="en-US" sz="950" dirty="0"/>
          </a:p>
        </p:txBody>
      </p:sp>
      <p:sp>
        <p:nvSpPr>
          <p:cNvPr id="15" name="TextBox 14"/>
          <p:cNvSpPr txBox="1"/>
          <p:nvPr/>
        </p:nvSpPr>
        <p:spPr>
          <a:xfrm>
            <a:off x="990600" y="4343400"/>
            <a:ext cx="1828800" cy="153888"/>
          </a:xfrm>
          <a:prstGeom prst="rect">
            <a:avLst/>
          </a:prstGeom>
          <a:solidFill>
            <a:schemeClr val="accent1"/>
          </a:solidFill>
        </p:spPr>
        <p:txBody>
          <a:bodyPr wrap="square" tIns="0" bIns="0" rtlCol="0">
            <a:spAutoFit/>
          </a:bodyPr>
          <a:lstStyle/>
          <a:p>
            <a:pPr algn="ctr"/>
            <a:r>
              <a:rPr lang="en-US" sz="1000" dirty="0" smtClean="0"/>
              <a:t>Other Services</a:t>
            </a:r>
            <a:endParaRPr lang="en-US" sz="1000" dirty="0"/>
          </a:p>
        </p:txBody>
      </p:sp>
      <p:sp>
        <p:nvSpPr>
          <p:cNvPr id="16" name="TextBox 15"/>
          <p:cNvSpPr txBox="1"/>
          <p:nvPr/>
        </p:nvSpPr>
        <p:spPr>
          <a:xfrm>
            <a:off x="2971800" y="4343400"/>
            <a:ext cx="1828800" cy="138499"/>
          </a:xfrm>
          <a:prstGeom prst="rect">
            <a:avLst/>
          </a:prstGeom>
          <a:solidFill>
            <a:schemeClr val="accent1"/>
          </a:solidFill>
        </p:spPr>
        <p:txBody>
          <a:bodyPr wrap="square" tIns="0" bIns="0" rtlCol="0">
            <a:spAutoFit/>
          </a:bodyPr>
          <a:lstStyle/>
          <a:p>
            <a:pPr algn="ctr"/>
            <a:r>
              <a:rPr lang="en-US" sz="900" dirty="0" smtClean="0"/>
              <a:t>Other R&amp;D &amp; Knowledge Based</a:t>
            </a:r>
            <a:endParaRPr lang="en-US" sz="900" dirty="0"/>
          </a:p>
        </p:txBody>
      </p:sp>
      <p:sp>
        <p:nvSpPr>
          <p:cNvPr id="17" name="Rectangle 2"/>
          <p:cNvSpPr>
            <a:spLocks noGrp="1" noChangeArrowheads="1"/>
          </p:cNvSpPr>
          <p:nvPr>
            <p:ph type="title"/>
          </p:nvPr>
        </p:nvSpPr>
        <p:spPr>
          <a:xfrm>
            <a:off x="304800" y="1143000"/>
            <a:ext cx="8458200" cy="400110"/>
          </a:xfrm>
        </p:spPr>
        <p:txBody>
          <a:bodyPr/>
          <a:lstStyle/>
          <a:p>
            <a:pPr algn="ctr" eaLnBrk="1" hangingPunct="1"/>
            <a:r>
              <a:rPr lang="en-US" sz="2000" dirty="0" smtClean="0">
                <a:solidFill>
                  <a:srgbClr val="3095B4"/>
                </a:solidFill>
              </a:rPr>
              <a:t>DoD Contract </a:t>
            </a:r>
            <a:r>
              <a:rPr lang="en-US" sz="2000" dirty="0">
                <a:solidFill>
                  <a:srgbClr val="3095B4"/>
                </a:solidFill>
              </a:rPr>
              <a:t>Obligations </a:t>
            </a:r>
            <a:r>
              <a:rPr lang="en-US" sz="2000" dirty="0" smtClean="0">
                <a:solidFill>
                  <a:srgbClr val="3095B4"/>
                </a:solidFill>
              </a:rPr>
              <a:t>by Platform Portfolio, 2000-2013</a:t>
            </a:r>
            <a:endParaRPr lang="en-US" altLang="en-US" dirty="0" smtClean="0"/>
          </a:p>
        </p:txBody>
      </p:sp>
      <p:sp>
        <p:nvSpPr>
          <p:cNvPr id="18" name="Rectangle 2"/>
          <p:cNvSpPr txBox="1">
            <a:spLocks noChangeArrowheads="1"/>
          </p:cNvSpPr>
          <p:nvPr/>
        </p:nvSpPr>
        <p:spPr bwMode="auto">
          <a:xfrm>
            <a:off x="4953000" y="4343400"/>
            <a:ext cx="4191000" cy="13234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3095B4"/>
                </a:solidFill>
                <a:effectLst/>
                <a:uLnTx/>
                <a:uFillTx/>
                <a:latin typeface="+mj-lt"/>
                <a:ea typeface="+mj-ea"/>
                <a:cs typeface="+mj-cs"/>
              </a:rPr>
              <a:t>Developed by</a:t>
            </a:r>
            <a:r>
              <a:rPr kumimoji="0" lang="en-US" sz="2000" b="1" i="0" u="none" strike="noStrike" kern="0" cap="none" spc="0" normalizeH="0" noProof="0" dirty="0" smtClean="0">
                <a:ln>
                  <a:noFill/>
                </a:ln>
                <a:solidFill>
                  <a:srgbClr val="3095B4"/>
                </a:solidFill>
                <a:effectLst/>
                <a:uLnTx/>
                <a:uFillTx/>
                <a:latin typeface="+mj-lt"/>
                <a:ea typeface="+mj-ea"/>
                <a:cs typeface="+mj-cs"/>
              </a:rPr>
              <a:t> Rhys McCormick, in this chart each platform includes relevant contracts for products, services, and R&amp;D.</a:t>
            </a:r>
            <a:endParaRPr kumimoji="0" lang="en-US" altLang="en-US" sz="26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19" name="TextBox 18"/>
          <p:cNvSpPr txBox="1"/>
          <p:nvPr/>
        </p:nvSpPr>
        <p:spPr>
          <a:xfrm>
            <a:off x="4495800" y="5867400"/>
            <a:ext cx="856325" cy="246221"/>
          </a:xfrm>
          <a:prstGeom prst="rect">
            <a:avLst/>
          </a:prstGeom>
          <a:solidFill>
            <a:schemeClr val="bg1"/>
          </a:solidFill>
        </p:spPr>
        <p:txBody>
          <a:bodyPr wrap="none" rtlCol="0">
            <a:spAutoFit/>
          </a:bodyPr>
          <a:lstStyle/>
          <a:p>
            <a:r>
              <a:rPr lang="en-US" sz="1000" b="1" dirty="0" smtClean="0"/>
              <a:t>Fiscal Year</a:t>
            </a:r>
            <a:endParaRPr lang="en-US" sz="1000" b="1" dirty="0"/>
          </a:p>
        </p:txBody>
      </p:sp>
      <p:sp>
        <p:nvSpPr>
          <p:cNvPr id="20" name="TextBox 19"/>
          <p:cNvSpPr txBox="1"/>
          <p:nvPr/>
        </p:nvSpPr>
        <p:spPr>
          <a:xfrm rot="16200000">
            <a:off x="-402604" y="3603006"/>
            <a:ext cx="1661032" cy="246221"/>
          </a:xfrm>
          <a:prstGeom prst="rect">
            <a:avLst/>
          </a:prstGeom>
          <a:solidFill>
            <a:schemeClr val="bg1"/>
          </a:solidFill>
        </p:spPr>
        <p:txBody>
          <a:bodyPr wrap="none" rtlCol="0">
            <a:spAutoFit/>
          </a:bodyPr>
          <a:lstStyle/>
          <a:p>
            <a:r>
              <a:rPr lang="en-US" sz="1000" b="1" dirty="0" smtClean="0"/>
              <a:t>Constant 2013 $ Billions</a:t>
            </a:r>
            <a:endParaRPr lang="en-US" sz="1000" b="1" dirty="0"/>
          </a:p>
        </p:txBody>
      </p:sp>
      <p:sp>
        <p:nvSpPr>
          <p:cNvPr id="21" name="TextBox 20"/>
          <p:cNvSpPr txBox="1"/>
          <p:nvPr/>
        </p:nvSpPr>
        <p:spPr>
          <a:xfrm>
            <a:off x="0" y="5943600"/>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p14="http://schemas.microsoft.com/office/powerpoint/2010/main" xmlns="" val="409907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reg Sanders\SkyDrive\Documents\R Scripts and Data SkyDrive\Output\Defense\Overall\defense_Overall_Competition_effective_only_PlatformPortfolio_sum_Effective_Comp_Lattice_Percent_portrait.png"/>
          <p:cNvPicPr>
            <a:picLocks noChangeAspect="1" noChangeArrowheads="1"/>
          </p:cNvPicPr>
          <p:nvPr/>
        </p:nvPicPr>
        <p:blipFill>
          <a:blip r:embed="rId3" cstate="print"/>
          <a:srcRect t="13195"/>
          <a:stretch>
            <a:fillRect/>
          </a:stretch>
        </p:blipFill>
        <p:spPr bwMode="auto">
          <a:xfrm>
            <a:off x="0" y="1600200"/>
            <a:ext cx="9144000" cy="4511409"/>
          </a:xfrm>
          <a:prstGeom prst="rect">
            <a:avLst/>
          </a:prstGeom>
          <a:noFill/>
        </p:spPr>
      </p:pic>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7</a:t>
            </a:fld>
            <a:endParaRPr lang="en-US" altLang="en-US">
              <a:solidFill>
                <a:srgbClr val="313232"/>
              </a:solidFill>
            </a:endParaRPr>
          </a:p>
        </p:txBody>
      </p:sp>
      <p:sp>
        <p:nvSpPr>
          <p:cNvPr id="5" name="TextBox 4"/>
          <p:cNvSpPr txBox="1"/>
          <p:nvPr/>
        </p:nvSpPr>
        <p:spPr>
          <a:xfrm>
            <a:off x="990600" y="1676400"/>
            <a:ext cx="1828800" cy="153888"/>
          </a:xfrm>
          <a:prstGeom prst="rect">
            <a:avLst/>
          </a:prstGeom>
          <a:solidFill>
            <a:schemeClr val="accent1"/>
          </a:solidFill>
        </p:spPr>
        <p:txBody>
          <a:bodyPr wrap="square" tIns="0" bIns="0" rtlCol="0">
            <a:spAutoFit/>
          </a:bodyPr>
          <a:lstStyle/>
          <a:p>
            <a:pPr algn="ctr"/>
            <a:r>
              <a:rPr lang="en-US" sz="1000" dirty="0" smtClean="0"/>
              <a:t>Aircraft and Drones</a:t>
            </a:r>
            <a:endParaRPr lang="en-US" sz="1000" dirty="0"/>
          </a:p>
        </p:txBody>
      </p:sp>
      <p:sp>
        <p:nvSpPr>
          <p:cNvPr id="6" name="TextBox 5"/>
          <p:cNvSpPr txBox="1"/>
          <p:nvPr/>
        </p:nvSpPr>
        <p:spPr>
          <a:xfrm>
            <a:off x="2971800" y="1676400"/>
            <a:ext cx="1828800" cy="153888"/>
          </a:xfrm>
          <a:prstGeom prst="rect">
            <a:avLst/>
          </a:prstGeom>
          <a:solidFill>
            <a:schemeClr val="accent1"/>
          </a:solidFill>
        </p:spPr>
        <p:txBody>
          <a:bodyPr wrap="square" tIns="0" bIns="0" rtlCol="0">
            <a:spAutoFit/>
          </a:bodyPr>
          <a:lstStyle/>
          <a:p>
            <a:pPr algn="ctr"/>
            <a:r>
              <a:rPr lang="en-US" sz="1000" dirty="0" smtClean="0"/>
              <a:t>Ships and Submarines</a:t>
            </a:r>
            <a:endParaRPr lang="en-US" sz="1000" dirty="0"/>
          </a:p>
        </p:txBody>
      </p:sp>
      <p:sp>
        <p:nvSpPr>
          <p:cNvPr id="8" name="TextBox 7"/>
          <p:cNvSpPr txBox="1"/>
          <p:nvPr/>
        </p:nvSpPr>
        <p:spPr>
          <a:xfrm>
            <a:off x="4953000" y="1676400"/>
            <a:ext cx="1828800" cy="153888"/>
          </a:xfrm>
          <a:prstGeom prst="rect">
            <a:avLst/>
          </a:prstGeom>
          <a:solidFill>
            <a:schemeClr val="accent1"/>
          </a:solidFill>
        </p:spPr>
        <p:txBody>
          <a:bodyPr wrap="square" tIns="0" bIns="0" rtlCol="0">
            <a:spAutoFit/>
          </a:bodyPr>
          <a:lstStyle/>
          <a:p>
            <a:pPr algn="ctr"/>
            <a:r>
              <a:rPr lang="en-US" sz="1000" dirty="0" smtClean="0"/>
              <a:t>Land Vehicles</a:t>
            </a:r>
            <a:endParaRPr lang="en-US" sz="1000" dirty="0"/>
          </a:p>
        </p:txBody>
      </p:sp>
      <p:sp>
        <p:nvSpPr>
          <p:cNvPr id="9" name="TextBox 8"/>
          <p:cNvSpPr txBox="1"/>
          <p:nvPr/>
        </p:nvSpPr>
        <p:spPr>
          <a:xfrm>
            <a:off x="6934200" y="1676400"/>
            <a:ext cx="1828800" cy="153888"/>
          </a:xfrm>
          <a:prstGeom prst="rect">
            <a:avLst/>
          </a:prstGeom>
          <a:solidFill>
            <a:schemeClr val="accent1"/>
          </a:solidFill>
        </p:spPr>
        <p:txBody>
          <a:bodyPr wrap="square" tIns="0" bIns="0" rtlCol="0">
            <a:spAutoFit/>
          </a:bodyPr>
          <a:lstStyle/>
          <a:p>
            <a:pPr algn="ctr"/>
            <a:r>
              <a:rPr lang="en-US" sz="1000" dirty="0" smtClean="0"/>
              <a:t>Missiles and Space</a:t>
            </a:r>
            <a:endParaRPr lang="en-US" sz="1000" dirty="0"/>
          </a:p>
        </p:txBody>
      </p:sp>
      <p:sp>
        <p:nvSpPr>
          <p:cNvPr id="10" name="TextBox 9"/>
          <p:cNvSpPr txBox="1"/>
          <p:nvPr/>
        </p:nvSpPr>
        <p:spPr>
          <a:xfrm>
            <a:off x="4953000" y="2971800"/>
            <a:ext cx="1828800" cy="146194"/>
          </a:xfrm>
          <a:prstGeom prst="rect">
            <a:avLst/>
          </a:prstGeom>
          <a:solidFill>
            <a:schemeClr val="accent1"/>
          </a:solidFill>
        </p:spPr>
        <p:txBody>
          <a:bodyPr wrap="square" tIns="0" bIns="0" rtlCol="0">
            <a:spAutoFit/>
          </a:bodyPr>
          <a:lstStyle/>
          <a:p>
            <a:pPr algn="ctr"/>
            <a:r>
              <a:rPr lang="en-US" sz="950" dirty="0" smtClean="0"/>
              <a:t>Electronics &amp; Communications</a:t>
            </a:r>
            <a:endParaRPr lang="en-US" sz="950" dirty="0"/>
          </a:p>
        </p:txBody>
      </p:sp>
      <p:sp>
        <p:nvSpPr>
          <p:cNvPr id="11" name="TextBox 10"/>
          <p:cNvSpPr txBox="1"/>
          <p:nvPr/>
        </p:nvSpPr>
        <p:spPr>
          <a:xfrm>
            <a:off x="6934200" y="2971800"/>
            <a:ext cx="1752600" cy="153888"/>
          </a:xfrm>
          <a:prstGeom prst="rect">
            <a:avLst/>
          </a:prstGeom>
          <a:solidFill>
            <a:schemeClr val="accent1"/>
          </a:solidFill>
        </p:spPr>
        <p:txBody>
          <a:bodyPr wrap="square" tIns="0" bIns="0" rtlCol="0">
            <a:spAutoFit/>
          </a:bodyPr>
          <a:lstStyle/>
          <a:p>
            <a:pPr algn="ctr"/>
            <a:r>
              <a:rPr lang="en-US" sz="1000" dirty="0" smtClean="0"/>
              <a:t>Facilities &amp; Construction</a:t>
            </a:r>
            <a:endParaRPr lang="en-US" sz="1000" dirty="0"/>
          </a:p>
        </p:txBody>
      </p:sp>
      <p:sp>
        <p:nvSpPr>
          <p:cNvPr id="12" name="TextBox 11"/>
          <p:cNvSpPr txBox="1"/>
          <p:nvPr/>
        </p:nvSpPr>
        <p:spPr>
          <a:xfrm>
            <a:off x="2971800" y="2971800"/>
            <a:ext cx="1828800" cy="146194"/>
          </a:xfrm>
          <a:prstGeom prst="rect">
            <a:avLst/>
          </a:prstGeom>
          <a:solidFill>
            <a:schemeClr val="accent1"/>
          </a:solidFill>
        </p:spPr>
        <p:txBody>
          <a:bodyPr wrap="square" tIns="0" bIns="0" rtlCol="0">
            <a:spAutoFit/>
          </a:bodyPr>
          <a:lstStyle/>
          <a:p>
            <a:pPr algn="ctr"/>
            <a:r>
              <a:rPr lang="en-US" sz="950" dirty="0" smtClean="0"/>
              <a:t>Other Products</a:t>
            </a:r>
            <a:endParaRPr lang="en-US" sz="950" dirty="0"/>
          </a:p>
        </p:txBody>
      </p:sp>
      <p:sp>
        <p:nvSpPr>
          <p:cNvPr id="13" name="TextBox 12"/>
          <p:cNvSpPr txBox="1"/>
          <p:nvPr/>
        </p:nvSpPr>
        <p:spPr>
          <a:xfrm>
            <a:off x="990600" y="2971800"/>
            <a:ext cx="1828800" cy="146194"/>
          </a:xfrm>
          <a:prstGeom prst="rect">
            <a:avLst/>
          </a:prstGeom>
          <a:solidFill>
            <a:schemeClr val="accent1"/>
          </a:solidFill>
        </p:spPr>
        <p:txBody>
          <a:bodyPr wrap="square" tIns="0" bIns="0" rtlCol="0">
            <a:spAutoFit/>
          </a:bodyPr>
          <a:lstStyle/>
          <a:p>
            <a:pPr algn="ctr"/>
            <a:r>
              <a:rPr lang="en-US" sz="950" dirty="0" smtClean="0"/>
              <a:t>Weapons and Ammunition</a:t>
            </a:r>
            <a:endParaRPr lang="en-US" sz="950" dirty="0"/>
          </a:p>
        </p:txBody>
      </p:sp>
      <p:sp>
        <p:nvSpPr>
          <p:cNvPr id="15" name="TextBox 14"/>
          <p:cNvSpPr txBox="1"/>
          <p:nvPr/>
        </p:nvSpPr>
        <p:spPr>
          <a:xfrm>
            <a:off x="990600" y="4191000"/>
            <a:ext cx="1828800" cy="182880"/>
          </a:xfrm>
          <a:prstGeom prst="rect">
            <a:avLst/>
          </a:prstGeom>
          <a:solidFill>
            <a:schemeClr val="accent1"/>
          </a:solidFill>
        </p:spPr>
        <p:txBody>
          <a:bodyPr wrap="square" tIns="0" bIns="0" rtlCol="0">
            <a:spAutoFit/>
          </a:bodyPr>
          <a:lstStyle/>
          <a:p>
            <a:pPr algn="ctr"/>
            <a:r>
              <a:rPr lang="en-US" sz="1000" dirty="0" smtClean="0"/>
              <a:t>Other Services</a:t>
            </a:r>
            <a:endParaRPr lang="en-US" sz="1000" dirty="0"/>
          </a:p>
        </p:txBody>
      </p:sp>
      <p:sp>
        <p:nvSpPr>
          <p:cNvPr id="16" name="TextBox 15"/>
          <p:cNvSpPr txBox="1"/>
          <p:nvPr/>
        </p:nvSpPr>
        <p:spPr>
          <a:xfrm>
            <a:off x="2971800" y="4190999"/>
            <a:ext cx="1828800" cy="182880"/>
          </a:xfrm>
          <a:prstGeom prst="rect">
            <a:avLst/>
          </a:prstGeom>
          <a:solidFill>
            <a:schemeClr val="accent1"/>
          </a:solidFill>
        </p:spPr>
        <p:txBody>
          <a:bodyPr wrap="square" tIns="0" bIns="0" rtlCol="0">
            <a:spAutoFit/>
          </a:bodyPr>
          <a:lstStyle/>
          <a:p>
            <a:pPr algn="ctr"/>
            <a:r>
              <a:rPr lang="en-US" sz="900" dirty="0" smtClean="0"/>
              <a:t>Other R&amp;D &amp; Knowledge Based</a:t>
            </a:r>
            <a:endParaRPr lang="en-US" sz="900" dirty="0"/>
          </a:p>
        </p:txBody>
      </p:sp>
      <p:sp>
        <p:nvSpPr>
          <p:cNvPr id="17" name="Rectangle 2"/>
          <p:cNvSpPr>
            <a:spLocks noGrp="1" noChangeArrowheads="1"/>
          </p:cNvSpPr>
          <p:nvPr>
            <p:ph type="title"/>
          </p:nvPr>
        </p:nvSpPr>
        <p:spPr>
          <a:xfrm>
            <a:off x="304800" y="1143000"/>
            <a:ext cx="8458200" cy="400110"/>
          </a:xfrm>
        </p:spPr>
        <p:txBody>
          <a:bodyPr/>
          <a:lstStyle/>
          <a:p>
            <a:pPr eaLnBrk="1" hangingPunct="1"/>
            <a:r>
              <a:rPr lang="en-US" sz="2000" dirty="0" err="1" smtClean="0">
                <a:solidFill>
                  <a:srgbClr val="3095B4"/>
                </a:solidFill>
              </a:rPr>
              <a:t>DoD</a:t>
            </a:r>
            <a:r>
              <a:rPr lang="en-US" sz="2000" dirty="0" smtClean="0">
                <a:solidFill>
                  <a:srgbClr val="3095B4"/>
                </a:solidFill>
              </a:rPr>
              <a:t> Effective Competition Rates by Platform Portfolio, 2000-2013</a:t>
            </a:r>
            <a:endParaRPr lang="en-US" altLang="en-US" dirty="0" smtClean="0"/>
          </a:p>
        </p:txBody>
      </p:sp>
      <p:sp>
        <p:nvSpPr>
          <p:cNvPr id="19" name="TextBox 18"/>
          <p:cNvSpPr txBox="1"/>
          <p:nvPr/>
        </p:nvSpPr>
        <p:spPr>
          <a:xfrm>
            <a:off x="4343400" y="5715000"/>
            <a:ext cx="856325" cy="246221"/>
          </a:xfrm>
          <a:prstGeom prst="rect">
            <a:avLst/>
          </a:prstGeom>
          <a:solidFill>
            <a:schemeClr val="bg1"/>
          </a:solidFill>
        </p:spPr>
        <p:txBody>
          <a:bodyPr wrap="none" rtlCol="0">
            <a:spAutoFit/>
          </a:bodyPr>
          <a:lstStyle/>
          <a:p>
            <a:r>
              <a:rPr lang="en-US" sz="1000" b="1" dirty="0" smtClean="0"/>
              <a:t>Fiscal Year</a:t>
            </a:r>
            <a:endParaRPr lang="en-US" sz="1000" b="1" dirty="0"/>
          </a:p>
        </p:txBody>
      </p:sp>
      <p:sp>
        <p:nvSpPr>
          <p:cNvPr id="20" name="TextBox 19"/>
          <p:cNvSpPr txBox="1"/>
          <p:nvPr/>
        </p:nvSpPr>
        <p:spPr>
          <a:xfrm rot="16200000">
            <a:off x="-1610582" y="3591783"/>
            <a:ext cx="3772186" cy="246221"/>
          </a:xfrm>
          <a:prstGeom prst="rect">
            <a:avLst/>
          </a:prstGeom>
          <a:solidFill>
            <a:schemeClr val="bg1"/>
          </a:solidFill>
        </p:spPr>
        <p:txBody>
          <a:bodyPr wrap="none" rtlCol="0">
            <a:spAutoFit/>
          </a:bodyPr>
          <a:lstStyle/>
          <a:p>
            <a:r>
              <a:rPr lang="en-US" sz="1000" b="1" dirty="0" smtClean="0"/>
              <a:t>Percent of Contract Obligations Receiving 2 or More Offers</a:t>
            </a:r>
            <a:endParaRPr lang="en-US" sz="1000" b="1" dirty="0"/>
          </a:p>
        </p:txBody>
      </p:sp>
      <p:sp>
        <p:nvSpPr>
          <p:cNvPr id="18" name="TextBox 17"/>
          <p:cNvSpPr txBox="1"/>
          <p:nvPr/>
        </p:nvSpPr>
        <p:spPr>
          <a:xfrm>
            <a:off x="0" y="5943600"/>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p14="http://schemas.microsoft.com/office/powerpoint/2010/main" xmlns="" val="409907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8</a:t>
            </a:fld>
            <a:endParaRPr lang="en-US" altLang="en-US" sz="1400" smtClean="0">
              <a:solidFill>
                <a:srgbClr val="313232"/>
              </a:solidFill>
            </a:endParaRPr>
          </a:p>
        </p:txBody>
      </p:sp>
      <p:sp>
        <p:nvSpPr>
          <p:cNvPr id="4099" name="Rectangle 2"/>
          <p:cNvSpPr>
            <a:spLocks noGrp="1" noChangeArrowheads="1"/>
          </p:cNvSpPr>
          <p:nvPr>
            <p:ph type="title"/>
          </p:nvPr>
        </p:nvSpPr>
        <p:spPr>
          <a:xfrm>
            <a:off x="533400" y="1143000"/>
            <a:ext cx="7696200" cy="400110"/>
          </a:xfrm>
        </p:spPr>
        <p:txBody>
          <a:bodyPr/>
          <a:lstStyle/>
          <a:p>
            <a:pPr eaLnBrk="1" hangingPunct="1"/>
            <a:r>
              <a:rPr lang="en-US" sz="2000" dirty="0" smtClean="0">
                <a:solidFill>
                  <a:srgbClr val="3095B4"/>
                </a:solidFill>
              </a:rPr>
              <a:t>DoD Contract </a:t>
            </a:r>
            <a:r>
              <a:rPr lang="en-US" sz="2000" dirty="0">
                <a:solidFill>
                  <a:srgbClr val="3095B4"/>
                </a:solidFill>
              </a:rPr>
              <a:t>Obligations </a:t>
            </a:r>
            <a:r>
              <a:rPr lang="en-US" sz="2000" dirty="0" smtClean="0">
                <a:solidFill>
                  <a:srgbClr val="3095B4"/>
                </a:solidFill>
              </a:rPr>
              <a:t>by Vendor Size, 2000-2013</a:t>
            </a:r>
            <a:endParaRPr lang="en-US" altLang="en-US" dirty="0" smtClean="0"/>
          </a:p>
        </p:txBody>
      </p:sp>
      <p:graphicFrame>
        <p:nvGraphicFramePr>
          <p:cNvPr id="6" name="Chart 5"/>
          <p:cNvGraphicFramePr>
            <a:graphicFrameLocks/>
          </p:cNvGraphicFramePr>
          <p:nvPr/>
        </p:nvGraphicFramePr>
        <p:xfrm>
          <a:off x="304800" y="1600200"/>
          <a:ext cx="82296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0" y="5943600"/>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p14="http://schemas.microsoft.com/office/powerpoint/2010/main" xmlns="" val="3035819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9</a:t>
            </a:fld>
            <a:endParaRPr lang="en-US" altLang="en-US">
              <a:solidFill>
                <a:srgbClr val="313232"/>
              </a:solidFill>
            </a:endParaRPr>
          </a:p>
        </p:txBody>
      </p:sp>
      <p:sp>
        <p:nvSpPr>
          <p:cNvPr id="6" name="Content Placeholder 5"/>
          <p:cNvSpPr>
            <a:spLocks noGrp="1"/>
          </p:cNvSpPr>
          <p:nvPr>
            <p:ph idx="1"/>
          </p:nvPr>
        </p:nvSpPr>
        <p:spPr>
          <a:xfrm>
            <a:off x="152400" y="1676400"/>
            <a:ext cx="8839200" cy="4038600"/>
          </a:xfrm>
        </p:spPr>
        <p:txBody>
          <a:bodyPr/>
          <a:lstStyle/>
          <a:p>
            <a:pPr lvl="0">
              <a:buFont typeface="Arial" pitchFamily="34" charset="0"/>
              <a:buChar char="•"/>
            </a:pPr>
            <a:r>
              <a:rPr lang="en-US" sz="1800" b="0" dirty="0" smtClean="0"/>
              <a:t>There is a push for more global sourcing when appropriate.</a:t>
            </a:r>
          </a:p>
          <a:p>
            <a:pPr lvl="0">
              <a:buFont typeface="Arial" pitchFamily="34" charset="0"/>
              <a:buChar char="•"/>
            </a:pPr>
            <a:r>
              <a:rPr lang="en-US" sz="1800" b="0" dirty="0" smtClean="0"/>
              <a:t>However, significant barriers remains:</a:t>
            </a:r>
          </a:p>
          <a:p>
            <a:pPr lvl="1">
              <a:buFont typeface="Arial" pitchFamily="34" charset="0"/>
              <a:buChar char="•"/>
            </a:pPr>
            <a:r>
              <a:rPr lang="en-US" sz="1800" dirty="0" err="1" smtClean="0">
                <a:solidFill>
                  <a:schemeClr val="tx2"/>
                </a:solidFill>
                <a:cs typeface="+mn-cs"/>
              </a:rPr>
              <a:t>DoD</a:t>
            </a:r>
            <a:r>
              <a:rPr lang="en-US" sz="1800" dirty="0" smtClean="0">
                <a:solidFill>
                  <a:schemeClr val="tx2"/>
                </a:solidFill>
                <a:cs typeface="+mn-cs"/>
              </a:rPr>
              <a:t> contracting makes overwhelming use of U.S. vendors or U.S. affiliates of foreign vendors.</a:t>
            </a:r>
          </a:p>
          <a:p>
            <a:pPr lvl="1">
              <a:buFont typeface="Arial" pitchFamily="34" charset="0"/>
              <a:buChar char="•"/>
            </a:pPr>
            <a:r>
              <a:rPr lang="en-US" sz="1800" dirty="0" smtClean="0">
                <a:solidFill>
                  <a:schemeClr val="tx2"/>
                </a:solidFill>
                <a:cs typeface="+mn-cs"/>
              </a:rPr>
              <a:t>Any merger and acquisition activity that involves critical defense technologies or technology transfer will likely be examined by the Committee on Foreign Investment in the United States.</a:t>
            </a:r>
          </a:p>
          <a:p>
            <a:pPr lvl="1">
              <a:buFont typeface="Arial" pitchFamily="34" charset="0"/>
              <a:buChar char="•"/>
            </a:pPr>
            <a:r>
              <a:rPr lang="en-US" sz="1800" dirty="0" smtClean="0">
                <a:solidFill>
                  <a:schemeClr val="tx2"/>
                </a:solidFill>
                <a:cs typeface="+mn-cs"/>
              </a:rPr>
              <a:t>There are more opportunities at the subcomponent level, however</a:t>
            </a:r>
            <a:r>
              <a:rPr lang="en-US" sz="1800" dirty="0">
                <a:solidFill>
                  <a:schemeClr val="tx2"/>
                </a:solidFill>
                <a:cs typeface="+mn-cs"/>
              </a:rPr>
              <a:t> </a:t>
            </a:r>
            <a:r>
              <a:rPr lang="en-US" sz="1800" dirty="0" smtClean="0">
                <a:solidFill>
                  <a:schemeClr val="tx2"/>
                </a:solidFill>
                <a:cs typeface="+mn-cs"/>
              </a:rPr>
              <a:t>there are also significant restraints aimed at maintaining security and reliability of supply.</a:t>
            </a:r>
          </a:p>
          <a:p>
            <a:pPr>
              <a:buFont typeface="Arial" pitchFamily="34" charset="0"/>
              <a:buChar char="•"/>
            </a:pPr>
            <a:r>
              <a:rPr lang="en-US" sz="1800" b="0" dirty="0" smtClean="0"/>
              <a:t>The largest shifts in laws and policy are likely where the technology is most commercial and trust is present.</a:t>
            </a:r>
          </a:p>
          <a:p>
            <a:pPr>
              <a:buFont typeface="Arial" pitchFamily="34" charset="0"/>
              <a:buChar char="•"/>
            </a:pPr>
            <a:r>
              <a:rPr lang="en-US" sz="1800" b="0" dirty="0" smtClean="0"/>
              <a:t>For traditional defense technology, the simplest approach is co-development or subcontracting work on systems where the United States and the Republic of Korea are already collaborating.</a:t>
            </a:r>
          </a:p>
          <a:p>
            <a:r>
              <a:rPr lang="en-US" sz="2000" b="0" dirty="0" smtClean="0"/>
              <a:t> </a:t>
            </a:r>
            <a:endParaRPr lang="en-US" sz="2000" b="0" dirty="0"/>
          </a:p>
        </p:txBody>
      </p:sp>
      <p:sp>
        <p:nvSpPr>
          <p:cNvPr id="7" name="Title 6"/>
          <p:cNvSpPr>
            <a:spLocks noGrp="1"/>
          </p:cNvSpPr>
          <p:nvPr>
            <p:ph type="title"/>
          </p:nvPr>
        </p:nvSpPr>
        <p:spPr>
          <a:xfrm>
            <a:off x="0" y="1066800"/>
            <a:ext cx="9144000" cy="707886"/>
          </a:xfrm>
        </p:spPr>
        <p:txBody>
          <a:bodyPr/>
          <a:lstStyle/>
          <a:p>
            <a:pPr algn="ctr"/>
            <a:r>
              <a:rPr lang="en-US" sz="2000" dirty="0">
                <a:solidFill>
                  <a:srgbClr val="3095B4"/>
                </a:solidFill>
              </a:rPr>
              <a:t>Policy Implications of U.S. </a:t>
            </a:r>
            <a:r>
              <a:rPr lang="en-US" sz="2000" dirty="0" err="1" smtClean="0">
                <a:solidFill>
                  <a:srgbClr val="3095B4"/>
                </a:solidFill>
              </a:rPr>
              <a:t>DoD</a:t>
            </a:r>
            <a:r>
              <a:rPr lang="en-US" sz="2000" dirty="0" smtClean="0">
                <a:solidFill>
                  <a:srgbClr val="3095B4"/>
                </a:solidFill>
              </a:rPr>
              <a:t> Drawdown </a:t>
            </a:r>
            <a:r>
              <a:rPr lang="en-US" sz="2000" dirty="0">
                <a:solidFill>
                  <a:srgbClr val="3095B4"/>
                </a:solidFill>
              </a:rPr>
              <a:t/>
            </a:r>
            <a:br>
              <a:rPr lang="en-US" sz="2000" dirty="0">
                <a:solidFill>
                  <a:srgbClr val="3095B4"/>
                </a:solidFill>
              </a:rPr>
            </a:br>
            <a:r>
              <a:rPr lang="en-US" sz="2000" dirty="0">
                <a:solidFill>
                  <a:srgbClr val="3095B4"/>
                </a:solidFill>
              </a:rPr>
              <a:t>for Foreign Acquisition Policy</a:t>
            </a:r>
          </a:p>
        </p:txBody>
      </p:sp>
    </p:spTree>
    <p:extLst>
      <p:ext uri="{BB962C8B-B14F-4D97-AF65-F5344CB8AC3E}">
        <p14:creationId xmlns:p14="http://schemas.microsoft.com/office/powerpoint/2010/main" xmlns="" val="4173992314"/>
      </p:ext>
    </p:extLst>
  </p:cSld>
  <p:clrMapOvr>
    <a:masterClrMapping/>
  </p:clrMapOvr>
</p:sld>
</file>

<file path=ppt/theme/theme1.xml><?xml version="1.0" encoding="utf-8"?>
<a:theme xmlns:a="http://schemas.openxmlformats.org/drawingml/2006/main" name="Africa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frica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DE50B441C283468F0A19FFD0E26C8A" ma:contentTypeVersion="3" ma:contentTypeDescription="Create a new document." ma:contentTypeScope="" ma:versionID="adc46925fddeb883848e7e6db7cbe1fa">
  <xsd:schema xmlns:xsd="http://www.w3.org/2001/XMLSchema" xmlns:xs="http://www.w3.org/2001/XMLSchema" xmlns:p="http://schemas.microsoft.com/office/2006/metadata/properties" xmlns:ns2="bec14128-4b25-4ac8-9cbb-ac2bd4640a4f" targetNamespace="http://schemas.microsoft.com/office/2006/metadata/properties" ma:root="true" ma:fieldsID="04473d9ef019ebcfd38752971e9db2a9" ns2:_="">
    <xsd:import namespace="bec14128-4b25-4ac8-9cbb-ac2bd4640a4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4128-4b25-4ac8-9cbb-ac2bd4640a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C19724-C2E2-4575-9639-B257EB3D77CC}"/>
</file>

<file path=customXml/itemProps2.xml><?xml version="1.0" encoding="utf-8"?>
<ds:datastoreItem xmlns:ds="http://schemas.openxmlformats.org/officeDocument/2006/customXml" ds:itemID="{876476DD-3E38-4D33-9B2D-9D25009DBCB6}"/>
</file>

<file path=customXml/itemProps3.xml><?xml version="1.0" encoding="utf-8"?>
<ds:datastoreItem xmlns:ds="http://schemas.openxmlformats.org/officeDocument/2006/customXml" ds:itemID="{33CF82AE-6926-447A-965D-FF580144B8F6}"/>
</file>

<file path=docProps/app.xml><?xml version="1.0" encoding="utf-8"?>
<Properties xmlns="http://schemas.openxmlformats.org/officeDocument/2006/extended-properties" xmlns:vt="http://schemas.openxmlformats.org/officeDocument/2006/docPropsVTypes">
  <Template>Africa_PP_template</Template>
  <TotalTime>9131</TotalTime>
  <Words>1846</Words>
  <Application>Microsoft Office PowerPoint</Application>
  <PresentationFormat>On-screen Show (4:3)</PresentationFormat>
  <Paragraphs>213</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Africa_PP_template</vt:lpstr>
      <vt:lpstr>1_Africa_PP_template</vt:lpstr>
      <vt:lpstr>U.S. Department of Defense Contract Spending and Industrial Base: Highlights relevant to U.S.-ROK Strategic Cooperation of Defense Acquisition January 22, 2015</vt:lpstr>
      <vt:lpstr>U.S. Defense Contracting Spending</vt:lpstr>
      <vt:lpstr>U.S. Department of Defense (DoD) Decline in Contract Obligations  in Context, 2000-2013</vt:lpstr>
      <vt:lpstr>Non-Defense Contract Obligations by Customer, 2008-2014</vt:lpstr>
      <vt:lpstr>DoD Contract Obligations by Component, 2000-2013</vt:lpstr>
      <vt:lpstr>DoD Contract Obligations by Platform Portfolio, 2000-2013</vt:lpstr>
      <vt:lpstr>DoD Effective Competition Rates by Platform Portfolio, 2000-2013</vt:lpstr>
      <vt:lpstr>DoD Contract Obligations by Vendor Size, 2000-2013</vt:lpstr>
      <vt:lpstr>Policy Implications of U.S. DoD Drawdown  for Foreign Acquisition Policy</vt:lpstr>
      <vt:lpstr>International sourcing is part of how DoD seeks to expand competition</vt:lpstr>
      <vt:lpstr>DoD Obligations to Sample Vendors with Overseas Parent Companies, 2000-2013</vt:lpstr>
      <vt:lpstr>DOD also places emphasis on subcomponent competition</vt:lpstr>
      <vt:lpstr>Common Themes in U.S. Defense Acquisition Reform</vt:lpstr>
      <vt:lpstr>Slide 14</vt:lpstr>
      <vt:lpstr>Slide 15</vt:lpstr>
      <vt:lpstr>About CSIS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FOR CSIS</dc:title>
  <dc:creator>csisuser</dc:creator>
  <cp:lastModifiedBy>Greg Sanders</cp:lastModifiedBy>
  <cp:revision>170</cp:revision>
  <cp:lastPrinted>2014-10-14T20:43:45Z</cp:lastPrinted>
  <dcterms:created xsi:type="dcterms:W3CDTF">2013-10-23T15:46:03Z</dcterms:created>
  <dcterms:modified xsi:type="dcterms:W3CDTF">2015-01-22T13:33:29Z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0x01010025DE50B441C283468F0A19FFD0E26C8A</vt:lpwstr>
  </property>
</Properties>
</file>