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5.xml" ContentType="application/vnd.openxmlformats-officedocument.themeOverride+xml"/>
  <Override PartName="/ppt/notesSlides/notesSlide8.xml" ContentType="application/vnd.openxmlformats-officedocument.presentationml.notesSlide+xml"/>
  <Override PartName="/ppt/charts/chart2.xml" ContentType="application/vnd.openxmlformats-officedocument.drawingml.chart+xml"/>
  <Override PartName="/ppt/theme/themeOverride6.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theme/themeOverride7.xml" ContentType="application/vnd.openxmlformats-officedocument.themeOverr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charts/chart4.xml" ContentType="application/vnd.openxmlformats-officedocument.drawingml.chart+xml"/>
  <Override PartName="/ppt/theme/themeOverride11.xml" ContentType="application/vnd.openxmlformats-officedocument.themeOverride+xml"/>
  <Override PartName="/ppt/drawings/drawing1.xml" ContentType="application/vnd.openxmlformats-officedocument.drawingml.chartshapes+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charts/chart5.xml" ContentType="application/vnd.openxmlformats-officedocument.drawingml.chart+xml"/>
  <Override PartName="/ppt/theme/themeOverride15.xml" ContentType="application/vnd.openxmlformats-officedocument.themeOverride+xml"/>
  <Override PartName="/ppt/drawings/drawing2.xml" ContentType="application/vnd.openxmlformats-officedocument.drawingml.chartshapes+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theme/themeOverride21.xml" ContentType="application/vnd.openxmlformats-officedocument.themeOverride+xml"/>
  <Override PartName="/ppt/notesSlides/notesSlide23.xml" ContentType="application/vnd.openxmlformats-officedocument.presentationml.notesSlide+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ppt/theme/themeOverride26.xml" ContentType="application/vnd.openxmlformats-officedocument.themeOverride+xml"/>
  <Override PartName="/ppt/notesSlides/notesSlide28.xml" ContentType="application/vnd.openxmlformats-officedocument.presentationml.notesSlide+xml"/>
  <Override PartName="/ppt/theme/themeOverride27.xml" ContentType="application/vnd.openxmlformats-officedocument.themeOverride+xml"/>
  <Override PartName="/ppt/notesSlides/notesSlide29.xml" ContentType="application/vnd.openxmlformats-officedocument.presentationml.notesSl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29.xml" ContentType="application/vnd.openxmlformats-officedocument.themeOverride+xml"/>
  <Override PartName="/ppt/notesSlides/notesSlide31.xml" ContentType="application/vnd.openxmlformats-officedocument.presentationml.notesSlide+xml"/>
  <Override PartName="/ppt/theme/themeOverride30.xml" ContentType="application/vnd.openxmlformats-officedocument.themeOverride+xml"/>
  <Override PartName="/ppt/notesSlides/notesSlide32.xml" ContentType="application/vnd.openxmlformats-officedocument.presentationml.notesSlide+xml"/>
  <Override PartName="/ppt/theme/themeOverride31.xml" ContentType="application/vnd.openxmlformats-officedocument.themeOverride+xml"/>
  <Override PartName="/ppt/notesSlides/notesSlide33.xml" ContentType="application/vnd.openxmlformats-officedocument.presentationml.notesSlide+xml"/>
  <Override PartName="/ppt/theme/themeOverride32.xml" ContentType="application/vnd.openxmlformats-officedocument.themeOverride+xml"/>
  <Override PartName="/ppt/notesSlides/notesSlide34.xml" ContentType="application/vnd.openxmlformats-officedocument.presentationml.notesSlide+xml"/>
  <Override PartName="/ppt/theme/themeOverride33.xml" ContentType="application/vnd.openxmlformats-officedocument.themeOverride+xml"/>
  <Override PartName="/ppt/notesSlides/notesSlide35.xml" ContentType="application/vnd.openxmlformats-officedocument.presentationml.notesSlide+xml"/>
  <Override PartName="/ppt/theme/themeOverride34.xml" ContentType="application/vnd.openxmlformats-officedocument.themeOverride+xml"/>
  <Override PartName="/ppt/notesSlides/notesSlide36.xml" ContentType="application/vnd.openxmlformats-officedocument.presentationml.notesSlide+xml"/>
  <Override PartName="/ppt/theme/themeOverride35.xml" ContentType="application/vnd.openxmlformats-officedocument.themeOverride+xml"/>
  <Override PartName="/ppt/notesSlides/notesSlide37.xml" ContentType="application/vnd.openxmlformats-officedocument.presentationml.notesSlide+xml"/>
  <Override PartName="/ppt/theme/themeOverride36.xml" ContentType="application/vnd.openxmlformats-officedocument.themeOverride+xml"/>
  <Override PartName="/ppt/notesSlides/notesSlide38.xml" ContentType="application/vnd.openxmlformats-officedocument.presentationml.notesSlide+xml"/>
  <Override PartName="/ppt/theme/themeOverride37.xml" ContentType="application/vnd.openxmlformats-officedocument.themeOverride+xml"/>
  <Override PartName="/ppt/notesSlides/notesSlide39.xml" ContentType="application/vnd.openxmlformats-officedocument.presentationml.notesSlide+xml"/>
  <Override PartName="/ppt/theme/themeOverride38.xml" ContentType="application/vnd.openxmlformats-officedocument.themeOverr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67" r:id="rId5"/>
    <p:sldId id="268" r:id="rId6"/>
    <p:sldId id="313" r:id="rId7"/>
    <p:sldId id="276" r:id="rId8"/>
    <p:sldId id="277" r:id="rId9"/>
    <p:sldId id="318" r:id="rId10"/>
    <p:sldId id="320" r:id="rId11"/>
    <p:sldId id="321" r:id="rId12"/>
    <p:sldId id="319" r:id="rId13"/>
    <p:sldId id="322" r:id="rId14"/>
    <p:sldId id="302" r:id="rId15"/>
    <p:sldId id="271" r:id="rId16"/>
    <p:sldId id="303" r:id="rId17"/>
    <p:sldId id="315" r:id="rId18"/>
    <p:sldId id="287" r:id="rId19"/>
    <p:sldId id="304" r:id="rId20"/>
    <p:sldId id="289" r:id="rId21"/>
    <p:sldId id="290" r:id="rId22"/>
    <p:sldId id="291" r:id="rId23"/>
    <p:sldId id="324" r:id="rId24"/>
    <p:sldId id="292" r:id="rId25"/>
    <p:sldId id="314" r:id="rId26"/>
    <p:sldId id="272" r:id="rId27"/>
    <p:sldId id="278" r:id="rId28"/>
    <p:sldId id="279" r:id="rId29"/>
    <p:sldId id="280" r:id="rId30"/>
    <p:sldId id="281" r:id="rId31"/>
    <p:sldId id="282" r:id="rId32"/>
    <p:sldId id="311" r:id="rId33"/>
    <p:sldId id="273" r:id="rId34"/>
    <p:sldId id="257" r:id="rId35"/>
    <p:sldId id="258" r:id="rId36"/>
    <p:sldId id="259" r:id="rId37"/>
    <p:sldId id="260" r:id="rId38"/>
    <p:sldId id="261" r:id="rId39"/>
    <p:sldId id="262" r:id="rId40"/>
    <p:sldId id="263" r:id="rId41"/>
    <p:sldId id="264" r:id="rId42"/>
    <p:sldId id="265" r:id="rId43"/>
    <p:sldId id="266"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118" d="100"/>
          <a:sy n="118" d="100"/>
        </p:scale>
        <p:origin x="63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80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oleObject" Target="file:///\\vmfs01\DATA\GROUPS\INTL_SECURITY\DIIG\Defense%20Budgets\2016%20Budget\2016%20Initial%20Budget%20Data.xlsx" TargetMode="External"/><Relationship Id="rId1" Type="http://schemas.openxmlformats.org/officeDocument/2006/relationships/themeOverride" Target="../theme/themeOverride5.xml"/></Relationships>
</file>

<file path=ppt/charts/_rels/chart2.xml.rels><?xml version="1.0" encoding="UTF-8" standalone="yes"?>
<Relationships xmlns="http://schemas.openxmlformats.org/package/2006/relationships"><Relationship Id="rId2" Type="http://schemas.openxmlformats.org/officeDocument/2006/relationships/oleObject" Target="file:///C:\Recover\CBO&amp;OMB%20Revenue%20and%20Outlays%20Data%20and%20Charts%209%20(version%201).xlsb" TargetMode="External"/><Relationship Id="rId1" Type="http://schemas.openxmlformats.org/officeDocument/2006/relationships/themeOverride" Target="../theme/themeOverride6.xml"/></Relationships>
</file>

<file path=ppt/charts/_rels/chart3.xml.rels><?xml version="1.0" encoding="UTF-8" standalone="yes"?>
<Relationships xmlns="http://schemas.openxmlformats.org/package/2006/relationships"><Relationship Id="rId2" Type="http://schemas.openxmlformats.org/officeDocument/2006/relationships/oleObject" Target="Chart%20in%20Microsoft%20PowerPoint" TargetMode="External"/><Relationship Id="rId1" Type="http://schemas.openxmlformats.org/officeDocument/2006/relationships/themeOverride" Target="../theme/themeOverride7.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vmfs01\DATA\GROUPS\INTL_SECURITY\DIIG\2007-01%20PROFESSIONAL%20SERVICES\2014%20Defense%20Contract%20Spending\Figures_History_Defense.xlsx" TargetMode="External"/><Relationship Id="rId1" Type="http://schemas.openxmlformats.org/officeDocument/2006/relationships/themeOverride" Target="../theme/themeOverride11.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vmfs01\DATA\GROUPS\INTL_SECURITY\DIIG\2007-01%20PROFESSIONAL%20SERVICES\2014%20Defense%20Contract%20Spending\Investigations\Competition%20by%20Bucket%20&amp;%20SubCustomer.xlsx" TargetMode="External"/><Relationship Id="rId1" Type="http://schemas.openxmlformats.org/officeDocument/2006/relationships/themeOverride" Target="../theme/themeOverride1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751411329346963"/>
          <c:y val="4.3509822534476696E-2"/>
          <c:w val="0.63541086828046811"/>
          <c:h val="0.85216711903770048"/>
        </c:manualLayout>
      </c:layout>
      <c:lineChart>
        <c:grouping val="standard"/>
        <c:varyColors val="0"/>
        <c:ser>
          <c:idx val="3"/>
          <c:order val="0"/>
          <c:tx>
            <c:strRef>
              <c:f>'FY16 Topline'!$A$12</c:f>
              <c:strCache>
                <c:ptCount val="1"/>
                <c:pt idx="0">
                  <c:v>OCO</c:v>
                </c:pt>
              </c:strCache>
            </c:strRef>
          </c:tx>
          <c:spPr>
            <a:ln w="44450">
              <a:solidFill>
                <a:schemeClr val="accent2"/>
              </a:solidFill>
            </a:ln>
          </c:spPr>
          <c:marker>
            <c:symbol val="none"/>
          </c:marker>
          <c:val>
            <c:numRef>
              <c:f>'FY16 Topline'!$B$13:$J$13</c:f>
              <c:numCache>
                <c:formatCode>#,##0.00</c:formatCode>
                <c:ptCount val="9"/>
                <c:pt idx="0">
                  <c:v>645.41999999999996</c:v>
                </c:pt>
                <c:pt idx="1">
                  <c:v>583.5</c:v>
                </c:pt>
                <c:pt idx="2">
                  <c:v>581</c:v>
                </c:pt>
                <c:pt idx="3">
                  <c:v>559.6</c:v>
                </c:pt>
                <c:pt idx="4">
                  <c:v>585.29999999999995</c:v>
                </c:pt>
                <c:pt idx="5">
                  <c:v>598.29999999999995</c:v>
                </c:pt>
                <c:pt idx="6">
                  <c:v>607.4</c:v>
                </c:pt>
                <c:pt idx="7">
                  <c:v>615.4</c:v>
                </c:pt>
                <c:pt idx="8">
                  <c:v>621</c:v>
                </c:pt>
              </c:numCache>
            </c:numRef>
          </c:val>
          <c:smooth val="0"/>
        </c:ser>
        <c:ser>
          <c:idx val="0"/>
          <c:order val="1"/>
          <c:tx>
            <c:strRef>
              <c:f>'FY16 Topline'!$A$10</c:f>
              <c:strCache>
                <c:ptCount val="1"/>
                <c:pt idx="0">
                  <c:v>PB2016</c:v>
                </c:pt>
              </c:strCache>
            </c:strRef>
          </c:tx>
          <c:spPr>
            <a:ln w="47625">
              <a:solidFill>
                <a:schemeClr val="accent4"/>
              </a:solidFill>
            </a:ln>
          </c:spPr>
          <c:marker>
            <c:symbol val="none"/>
          </c:marker>
          <c:cat>
            <c:numRef>
              <c:f>'FY16 Topline'!$B$4:$J$4</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'FY16 Topline'!$B$10:$J$10</c:f>
              <c:numCache>
                <c:formatCode>#,##0.00</c:formatCode>
                <c:ptCount val="9"/>
                <c:pt idx="0">
                  <c:v>530.41999999999996</c:v>
                </c:pt>
                <c:pt idx="1">
                  <c:v>495.5</c:v>
                </c:pt>
                <c:pt idx="2">
                  <c:v>496</c:v>
                </c:pt>
                <c:pt idx="3">
                  <c:v>495.6</c:v>
                </c:pt>
                <c:pt idx="4">
                  <c:v>534.29999999999995</c:v>
                </c:pt>
                <c:pt idx="5">
                  <c:v>547.29999999999995</c:v>
                </c:pt>
                <c:pt idx="6">
                  <c:v>556.4</c:v>
                </c:pt>
                <c:pt idx="7">
                  <c:v>564.4</c:v>
                </c:pt>
                <c:pt idx="8">
                  <c:v>570</c:v>
                </c:pt>
              </c:numCache>
            </c:numRef>
          </c:val>
          <c:smooth val="0"/>
        </c:ser>
        <c:ser>
          <c:idx val="1"/>
          <c:order val="2"/>
          <c:tx>
            <c:strRef>
              <c:f>'FY16 Topline'!$A$11</c:f>
              <c:strCache>
                <c:ptCount val="1"/>
                <c:pt idx="0">
                  <c:v>Actuals</c:v>
                </c:pt>
              </c:strCache>
            </c:strRef>
          </c:tx>
          <c:spPr>
            <a:ln w="38100">
              <a:solidFill>
                <a:schemeClr val="tx1"/>
              </a:solidFill>
            </a:ln>
          </c:spPr>
          <c:marker>
            <c:symbol val="none"/>
          </c:marker>
          <c:cat>
            <c:numRef>
              <c:f>'FY16 Topline'!$B$4:$J$4</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'FY16 Topline'!$B$11:$J$11</c:f>
              <c:numCache>
                <c:formatCode>General</c:formatCode>
                <c:ptCount val="9"/>
                <c:pt idx="0">
                  <c:v>530.41999999999996</c:v>
                </c:pt>
                <c:pt idx="1">
                  <c:v>495.5</c:v>
                </c:pt>
                <c:pt idx="2">
                  <c:v>496</c:v>
                </c:pt>
                <c:pt idx="3">
                  <c:v>495.6</c:v>
                </c:pt>
                <c:pt idx="4">
                  <c:v>498.12</c:v>
                </c:pt>
                <c:pt idx="5">
                  <c:v>509.97</c:v>
                </c:pt>
                <c:pt idx="6">
                  <c:v>522.36</c:v>
                </c:pt>
                <c:pt idx="7">
                  <c:v>534.74</c:v>
                </c:pt>
                <c:pt idx="8">
                  <c:v>548.07000000000005</c:v>
                </c:pt>
              </c:numCache>
            </c:numRef>
          </c:val>
          <c:smooth val="0"/>
        </c:ser>
        <c:ser>
          <c:idx val="2"/>
          <c:order val="3"/>
          <c:tx>
            <c:strRef>
              <c:f>'FY16 Topline'!$A$6</c:f>
              <c:strCache>
                <c:ptCount val="1"/>
                <c:pt idx="0">
                  <c:v>Estimated BCA Cap</c:v>
                </c:pt>
              </c:strCache>
            </c:strRef>
          </c:tx>
          <c:spPr>
            <a:ln w="44450">
              <a:prstDash val="sysDash"/>
            </a:ln>
          </c:spPr>
          <c:marker>
            <c:symbol val="none"/>
          </c:marker>
          <c:cat>
            <c:numRef>
              <c:f>'FY16 Topline'!$B$4:$J$4</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'FY16 Topline'!$B$6:$J$6</c:f>
              <c:numCache>
                <c:formatCode>#,##0.00</c:formatCode>
                <c:ptCount val="9"/>
                <c:pt idx="0">
                  <c:v>530.36</c:v>
                </c:pt>
                <c:pt idx="1">
                  <c:v>469.49333333333334</c:v>
                </c:pt>
                <c:pt idx="2">
                  <c:v>475.07</c:v>
                </c:pt>
                <c:pt idx="3">
                  <c:v>487.95</c:v>
                </c:pt>
                <c:pt idx="4">
                  <c:v>498.12</c:v>
                </c:pt>
                <c:pt idx="5">
                  <c:v>509.97</c:v>
                </c:pt>
                <c:pt idx="6">
                  <c:v>522.36</c:v>
                </c:pt>
                <c:pt idx="7">
                  <c:v>534.74</c:v>
                </c:pt>
                <c:pt idx="8">
                  <c:v>548.07000000000005</c:v>
                </c:pt>
              </c:numCache>
            </c:numRef>
          </c:val>
          <c:smooth val="0"/>
        </c:ser>
        <c:dLbls>
          <c:showLegendKey val="0"/>
          <c:showVal val="0"/>
          <c:showCatName val="0"/>
          <c:showSerName val="0"/>
          <c:showPercent val="0"/>
          <c:showBubbleSize val="0"/>
        </c:dLbls>
        <c:smooth val="0"/>
        <c:axId val="484799888"/>
        <c:axId val="484800280"/>
      </c:lineChart>
      <c:catAx>
        <c:axId val="484799888"/>
        <c:scaling>
          <c:orientation val="minMax"/>
        </c:scaling>
        <c:delete val="0"/>
        <c:axPos val="b"/>
        <c:numFmt formatCode="General" sourceLinked="1"/>
        <c:majorTickMark val="out"/>
        <c:minorTickMark val="none"/>
        <c:tickLblPos val="nextTo"/>
        <c:crossAx val="484800280"/>
        <c:crosses val="autoZero"/>
        <c:auto val="1"/>
        <c:lblAlgn val="ctr"/>
        <c:lblOffset val="100"/>
        <c:noMultiLvlLbl val="0"/>
      </c:catAx>
      <c:valAx>
        <c:axId val="484800280"/>
        <c:scaling>
          <c:orientation val="minMax"/>
          <c:max val="650"/>
          <c:min val="400"/>
        </c:scaling>
        <c:delete val="0"/>
        <c:axPos val="l"/>
        <c:majorGridlines/>
        <c:title>
          <c:tx>
            <c:rich>
              <a:bodyPr rot="-5400000" vert="horz"/>
              <a:lstStyle/>
              <a:p>
                <a:pPr>
                  <a:defRPr/>
                </a:pPr>
                <a:r>
                  <a:rPr lang="en-US" dirty="0" smtClean="0"/>
                  <a:t>Current $ Billions</a:t>
                </a:r>
                <a:endParaRPr lang="en-US" dirty="0"/>
              </a:p>
            </c:rich>
          </c:tx>
          <c:layout>
            <c:manualLayout>
              <c:xMode val="edge"/>
              <c:yMode val="edge"/>
              <c:x val="1.2345679012345679E-3"/>
              <c:y val="0.33277033122825106"/>
            </c:manualLayout>
          </c:layout>
          <c:overlay val="0"/>
        </c:title>
        <c:numFmt formatCode="&quot;$&quot;#,##0" sourceLinked="0"/>
        <c:majorTickMark val="out"/>
        <c:minorTickMark val="none"/>
        <c:tickLblPos val="nextTo"/>
        <c:crossAx val="484799888"/>
        <c:crosses val="autoZero"/>
        <c:crossBetween val="midCat"/>
      </c:valAx>
    </c:plotArea>
    <c:legend>
      <c:legendPos val="r"/>
      <c:overlay val="0"/>
    </c:legend>
    <c:plotVisOnly val="1"/>
    <c:dispBlanksAs val="gap"/>
    <c:showDLblsOverMax val="0"/>
  </c:chart>
  <c:txPr>
    <a:bodyPr/>
    <a:lstStyle/>
    <a:p>
      <a:pPr>
        <a:defRPr sz="14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3681758530183719E-2"/>
          <c:y val="2.8768966845562207E-2"/>
          <c:w val="0.72258453630796149"/>
          <c:h val="0.94246206630887563"/>
        </c:manualLayout>
      </c:layout>
      <c:lineChart>
        <c:grouping val="standard"/>
        <c:varyColors val="0"/>
        <c:ser>
          <c:idx val="3"/>
          <c:order val="0"/>
          <c:tx>
            <c:strRef>
              <c:f>'Military Service YOY%'!$A$48</c:f>
              <c:strCache>
                <c:ptCount val="1"/>
                <c:pt idx="0">
                  <c:v>Army</c:v>
                </c:pt>
              </c:strCache>
            </c:strRef>
          </c:tx>
          <c:spPr>
            <a:ln>
              <a:solidFill>
                <a:schemeClr val="accent3">
                  <a:lumMod val="50000"/>
                </a:schemeClr>
              </a:solidFill>
            </a:ln>
          </c:spPr>
          <c:marker>
            <c:symbol val="none"/>
          </c:marker>
          <c:cat>
            <c:numRef>
              <c:f>'Military Service YOY%'!$B$47:$BG$47</c:f>
              <c:numCache>
                <c:formatCode>General</c:formatCode>
                <c:ptCount val="58"/>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pt idx="52">
                  <c:v>2014</c:v>
                </c:pt>
                <c:pt idx="53">
                  <c:v>2015</c:v>
                </c:pt>
                <c:pt idx="54">
                  <c:v>2016</c:v>
                </c:pt>
                <c:pt idx="55">
                  <c:v>2017</c:v>
                </c:pt>
                <c:pt idx="56">
                  <c:v>2018</c:v>
                </c:pt>
                <c:pt idx="57">
                  <c:v>2019</c:v>
                </c:pt>
              </c:numCache>
            </c:numRef>
          </c:cat>
          <c:val>
            <c:numRef>
              <c:f>'Military Service YOY%'!$B$48:$BG$48</c:f>
              <c:numCache>
                <c:formatCode>0.0%</c:formatCode>
                <c:ptCount val="58"/>
                <c:pt idx="0">
                  <c:v>1.9165104787868464E-2</c:v>
                </c:pt>
                <c:pt idx="1">
                  <c:v>1.853059906345875E-2</c:v>
                </c:pt>
                <c:pt idx="2">
                  <c:v>1.8118871624679442E-2</c:v>
                </c:pt>
                <c:pt idx="3">
                  <c:v>1.6254397073308006E-2</c:v>
                </c:pt>
                <c:pt idx="4">
                  <c:v>1.8841284051669016E-2</c:v>
                </c:pt>
                <c:pt idx="5">
                  <c:v>2.5003579098067285E-2</c:v>
                </c:pt>
                <c:pt idx="6">
                  <c:v>2.8046258200822866E-2</c:v>
                </c:pt>
                <c:pt idx="7">
                  <c:v>2.5484068003664876E-2</c:v>
                </c:pt>
                <c:pt idx="8">
                  <c:v>2.3590696787722808E-2</c:v>
                </c:pt>
                <c:pt idx="9">
                  <c:v>2.0617350129545256E-2</c:v>
                </c:pt>
                <c:pt idx="10">
                  <c:v>1.8528905289052894E-2</c:v>
                </c:pt>
                <c:pt idx="11">
                  <c:v>1.4885693215339234E-2</c:v>
                </c:pt>
                <c:pt idx="12">
                  <c:v>1.4395774458350157E-2</c:v>
                </c:pt>
                <c:pt idx="13">
                  <c:v>1.3609834844157464E-2</c:v>
                </c:pt>
                <c:pt idx="14">
                  <c:v>1.1952186784337822E-2</c:v>
                </c:pt>
                <c:pt idx="15">
                  <c:v>1.1792052849536582E-2</c:v>
                </c:pt>
                <c:pt idx="16">
                  <c:v>1.1420858572557285E-2</c:v>
                </c:pt>
                <c:pt idx="17">
                  <c:v>1.1194552529182882E-2</c:v>
                </c:pt>
                <c:pt idx="18">
                  <c:v>1.1656536041189932E-2</c:v>
                </c:pt>
                <c:pt idx="19">
                  <c:v>1.1986999745093043E-2</c:v>
                </c:pt>
                <c:pt idx="20">
                  <c:v>1.3663960892000363E-2</c:v>
                </c:pt>
                <c:pt idx="21">
                  <c:v>1.4549151393634751E-2</c:v>
                </c:pt>
                <c:pt idx="22">
                  <c:v>1.4079892734264318E-2</c:v>
                </c:pt>
                <c:pt idx="23">
                  <c:v>1.562101910828026E-2</c:v>
                </c:pt>
                <c:pt idx="24">
                  <c:v>1.5675800798042372E-2</c:v>
                </c:pt>
                <c:pt idx="25">
                  <c:v>1.5444697714297668E-2</c:v>
                </c:pt>
                <c:pt idx="26">
                  <c:v>1.5019495257124016E-2</c:v>
                </c:pt>
                <c:pt idx="27">
                  <c:v>1.4384380610412927E-2</c:v>
                </c:pt>
                <c:pt idx="28">
                  <c:v>1.3223717580225204E-2</c:v>
                </c:pt>
                <c:pt idx="29">
                  <c:v>1.483698854337152E-2</c:v>
                </c:pt>
                <c:pt idx="30">
                  <c:v>1.2355043747183242E-2</c:v>
                </c:pt>
                <c:pt idx="31">
                  <c:v>1.0682129243991824E-2</c:v>
                </c:pt>
                <c:pt idx="32">
                  <c:v>9.0791630776070487E-3</c:v>
                </c:pt>
                <c:pt idx="33">
                  <c:v>8.4500151649018231E-3</c:v>
                </c:pt>
                <c:pt idx="34">
                  <c:v>7.731220936791048E-3</c:v>
                </c:pt>
                <c:pt idx="35">
                  <c:v>7.6453460958129018E-3</c:v>
                </c:pt>
                <c:pt idx="36">
                  <c:v>7.2124447223835281E-3</c:v>
                </c:pt>
                <c:pt idx="37">
                  <c:v>6.9132856842547838E-3</c:v>
                </c:pt>
                <c:pt idx="38">
                  <c:v>6.9545991727398082E-3</c:v>
                </c:pt>
                <c:pt idx="39">
                  <c:v>6.9881912115362793E-3</c:v>
                </c:pt>
                <c:pt idx="40">
                  <c:v>7.6588782469621496E-3</c:v>
                </c:pt>
                <c:pt idx="41">
                  <c:v>9.286041997529559E-3</c:v>
                </c:pt>
                <c:pt idx="42">
                  <c:v>1.0672583059707049E-2</c:v>
                </c:pt>
                <c:pt idx="43">
                  <c:v>1.1800395640200153E-2</c:v>
                </c:pt>
                <c:pt idx="44">
                  <c:v>1.1935542793681413E-2</c:v>
                </c:pt>
                <c:pt idx="45">
                  <c:v>1.2524555145236623E-2</c:v>
                </c:pt>
                <c:pt idx="46">
                  <c:v>1.4405229023929086E-2</c:v>
                </c:pt>
                <c:pt idx="47">
                  <c:v>1.6122550924127215E-2</c:v>
                </c:pt>
                <c:pt idx="48">
                  <c:v>1.6132685208972784E-2</c:v>
                </c:pt>
                <c:pt idx="49">
                  <c:v>1.5417135132676073E-2</c:v>
                </c:pt>
                <c:pt idx="50">
                  <c:v>1.3272110449727233E-2</c:v>
                </c:pt>
                <c:pt idx="51">
                  <c:v>1.1479737854737855E-2</c:v>
                </c:pt>
                <c:pt idx="52">
                  <c:v>1.0727219863929757E-2</c:v>
                </c:pt>
                <c:pt idx="53">
                  <c:v>8.1823087621696808E-3</c:v>
                </c:pt>
                <c:pt idx="54">
                  <c:v>7.1557810188120907E-3</c:v>
                </c:pt>
                <c:pt idx="55">
                  <c:v>6.6262255518125595E-3</c:v>
                </c:pt>
                <c:pt idx="56">
                  <c:v>6.233692514912452E-3</c:v>
                </c:pt>
                <c:pt idx="57">
                  <c:v>5.9654615881213711E-3</c:v>
                </c:pt>
              </c:numCache>
            </c:numRef>
          </c:val>
          <c:smooth val="0"/>
        </c:ser>
        <c:ser>
          <c:idx val="4"/>
          <c:order val="1"/>
          <c:tx>
            <c:strRef>
              <c:f>'Military Service YOY%'!$A$49</c:f>
              <c:strCache>
                <c:ptCount val="1"/>
                <c:pt idx="0">
                  <c:v>Navy</c:v>
                </c:pt>
              </c:strCache>
            </c:strRef>
          </c:tx>
          <c:marker>
            <c:symbol val="none"/>
          </c:marker>
          <c:cat>
            <c:numRef>
              <c:f>'Military Service YOY%'!$B$47:$BG$47</c:f>
              <c:numCache>
                <c:formatCode>General</c:formatCode>
                <c:ptCount val="58"/>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pt idx="52">
                  <c:v>2014</c:v>
                </c:pt>
                <c:pt idx="53">
                  <c:v>2015</c:v>
                </c:pt>
                <c:pt idx="54">
                  <c:v>2016</c:v>
                </c:pt>
                <c:pt idx="55">
                  <c:v>2017</c:v>
                </c:pt>
                <c:pt idx="56">
                  <c:v>2018</c:v>
                </c:pt>
                <c:pt idx="57">
                  <c:v>2019</c:v>
                </c:pt>
              </c:numCache>
            </c:numRef>
          </c:cat>
          <c:val>
            <c:numRef>
              <c:f>'Military Service YOY%'!$B$49:$BG$49</c:f>
              <c:numCache>
                <c:formatCode>0.0%</c:formatCode>
                <c:ptCount val="58"/>
                <c:pt idx="0">
                  <c:v>2.2475719884137001E-2</c:v>
                </c:pt>
                <c:pt idx="1">
                  <c:v>2.2562570644275796E-2</c:v>
                </c:pt>
                <c:pt idx="2">
                  <c:v>2.1822295972243184E-2</c:v>
                </c:pt>
                <c:pt idx="3">
                  <c:v>1.8768819473758268E-2</c:v>
                </c:pt>
                <c:pt idx="4">
                  <c:v>2.041437523980049E-2</c:v>
                </c:pt>
                <c:pt idx="5">
                  <c:v>2.2961107134335482E-2</c:v>
                </c:pt>
                <c:pt idx="6">
                  <c:v>2.4543533859668631E-2</c:v>
                </c:pt>
                <c:pt idx="7">
                  <c:v>2.2910516135600127E-2</c:v>
                </c:pt>
                <c:pt idx="8">
                  <c:v>2.1451720522352499E-2</c:v>
                </c:pt>
                <c:pt idx="9">
                  <c:v>1.9700705798266781E-2</c:v>
                </c:pt>
                <c:pt idx="10">
                  <c:v>1.8315703157031567E-2</c:v>
                </c:pt>
                <c:pt idx="11">
                  <c:v>1.6570796460176989E-2</c:v>
                </c:pt>
                <c:pt idx="12">
                  <c:v>1.6137801103485401E-2</c:v>
                </c:pt>
                <c:pt idx="13">
                  <c:v>1.7007947348814108E-2</c:v>
                </c:pt>
                <c:pt idx="14">
                  <c:v>1.5897894207674693E-2</c:v>
                </c:pt>
                <c:pt idx="15">
                  <c:v>1.5172056793531848E-2</c:v>
                </c:pt>
                <c:pt idx="16">
                  <c:v>1.4715125976648234E-2</c:v>
                </c:pt>
                <c:pt idx="17">
                  <c:v>1.4713229571984435E-2</c:v>
                </c:pt>
                <c:pt idx="18">
                  <c:v>1.5271024027459956E-2</c:v>
                </c:pt>
                <c:pt idx="19">
                  <c:v>1.6085266377772113E-2</c:v>
                </c:pt>
                <c:pt idx="20">
                  <c:v>1.787682187151091E-2</c:v>
                </c:pt>
                <c:pt idx="21">
                  <c:v>1.9034198412922542E-2</c:v>
                </c:pt>
                <c:pt idx="22">
                  <c:v>1.7941712204007289E-2</c:v>
                </c:pt>
                <c:pt idx="23">
                  <c:v>1.9716420007493449E-2</c:v>
                </c:pt>
                <c:pt idx="24">
                  <c:v>1.9508388263045351E-2</c:v>
                </c:pt>
                <c:pt idx="25">
                  <c:v>1.8990986846232676E-2</c:v>
                </c:pt>
                <c:pt idx="26">
                  <c:v>1.8344939962367364E-2</c:v>
                </c:pt>
                <c:pt idx="27">
                  <c:v>1.8163554757630165E-2</c:v>
                </c:pt>
                <c:pt idx="28">
                  <c:v>1.6522672708213573E-2</c:v>
                </c:pt>
                <c:pt idx="29">
                  <c:v>1.6723404255319155E-2</c:v>
                </c:pt>
                <c:pt idx="30">
                  <c:v>1.5052449997668891E-2</c:v>
                </c:pt>
                <c:pt idx="31">
                  <c:v>1.3968417489587782E-2</c:v>
                </c:pt>
                <c:pt idx="32">
                  <c:v>1.1937953263497182E-2</c:v>
                </c:pt>
                <c:pt idx="33">
                  <c:v>1.1328841005894531E-2</c:v>
                </c:pt>
                <c:pt idx="34">
                  <c:v>9.9754333629971312E-3</c:v>
                </c:pt>
                <c:pt idx="35">
                  <c:v>9.6777159562429268E-3</c:v>
                </c:pt>
                <c:pt idx="36">
                  <c:v>8.7156608746147331E-3</c:v>
                </c:pt>
                <c:pt idx="37">
                  <c:v>8.2612991381122557E-3</c:v>
                </c:pt>
                <c:pt idx="38">
                  <c:v>8.5881426038999422E-3</c:v>
                </c:pt>
                <c:pt idx="39">
                  <c:v>8.5579652549108692E-3</c:v>
                </c:pt>
                <c:pt idx="40">
                  <c:v>9.0581282055995724E-3</c:v>
                </c:pt>
                <c:pt idx="41">
                  <c:v>9.8832715722604568E-3</c:v>
                </c:pt>
                <c:pt idx="42">
                  <c:v>9.9564954882678455E-3</c:v>
                </c:pt>
                <c:pt idx="43">
                  <c:v>9.7814669718009391E-3</c:v>
                </c:pt>
                <c:pt idx="44">
                  <c:v>9.6639779053965206E-3</c:v>
                </c:pt>
                <c:pt idx="45">
                  <c:v>9.7132266193830346E-3</c:v>
                </c:pt>
                <c:pt idx="46">
                  <c:v>1.0331930523647845E-2</c:v>
                </c:pt>
                <c:pt idx="47">
                  <c:v>1.09693622689682E-2</c:v>
                </c:pt>
                <c:pt idx="48">
                  <c:v>1.1282434387549525E-2</c:v>
                </c:pt>
                <c:pt idx="49">
                  <c:v>1.1104626602803648E-2</c:v>
                </c:pt>
                <c:pt idx="50">
                  <c:v>1.0418784406804934E-2</c:v>
                </c:pt>
                <c:pt idx="51">
                  <c:v>9.6295093795093819E-3</c:v>
                </c:pt>
                <c:pt idx="52">
                  <c:v>9.1654358318311382E-3</c:v>
                </c:pt>
                <c:pt idx="53">
                  <c:v>8.2273713490959646E-3</c:v>
                </c:pt>
                <c:pt idx="54">
                  <c:v>8.1300465017966634E-3</c:v>
                </c:pt>
                <c:pt idx="55">
                  <c:v>7.9331791442505926E-3</c:v>
                </c:pt>
                <c:pt idx="56">
                  <c:v>7.6342120454108145E-3</c:v>
                </c:pt>
                <c:pt idx="57">
                  <c:v>7.5029512127639964E-3</c:v>
                </c:pt>
              </c:numCache>
            </c:numRef>
          </c:val>
          <c:smooth val="0"/>
        </c:ser>
        <c:ser>
          <c:idx val="5"/>
          <c:order val="2"/>
          <c:tx>
            <c:strRef>
              <c:f>'Military Service YOY%'!$A$50</c:f>
              <c:strCache>
                <c:ptCount val="1"/>
                <c:pt idx="0">
                  <c:v>Air Force</c:v>
                </c:pt>
              </c:strCache>
            </c:strRef>
          </c:tx>
          <c:marker>
            <c:symbol val="none"/>
          </c:marker>
          <c:cat>
            <c:numRef>
              <c:f>'Military Service YOY%'!$B$47:$BG$47</c:f>
              <c:numCache>
                <c:formatCode>General</c:formatCode>
                <c:ptCount val="58"/>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pt idx="52">
                  <c:v>2014</c:v>
                </c:pt>
                <c:pt idx="53">
                  <c:v>2015</c:v>
                </c:pt>
                <c:pt idx="54">
                  <c:v>2016</c:v>
                </c:pt>
                <c:pt idx="55">
                  <c:v>2017</c:v>
                </c:pt>
                <c:pt idx="56">
                  <c:v>2018</c:v>
                </c:pt>
                <c:pt idx="57">
                  <c:v>2019</c:v>
                </c:pt>
              </c:numCache>
            </c:numRef>
          </c:cat>
          <c:val>
            <c:numRef>
              <c:f>'Military Service YOY%'!$B$50:$BG$50</c:f>
              <c:numCache>
                <c:formatCode>0.0%</c:formatCode>
                <c:ptCount val="58"/>
                <c:pt idx="0">
                  <c:v>3.542341114329528E-2</c:v>
                </c:pt>
                <c:pt idx="1">
                  <c:v>3.3279509123203627E-2</c:v>
                </c:pt>
                <c:pt idx="2">
                  <c:v>3.0858349675667529E-2</c:v>
                </c:pt>
                <c:pt idx="3">
                  <c:v>2.5532573519065717E-2</c:v>
                </c:pt>
                <c:pt idx="4">
                  <c:v>2.5661849341347999E-2</c:v>
                </c:pt>
                <c:pt idx="5">
                  <c:v>2.7334764972560245E-2</c:v>
                </c:pt>
                <c:pt idx="6">
                  <c:v>2.8615589903258087E-2</c:v>
                </c:pt>
                <c:pt idx="7">
                  <c:v>2.6358546268960604E-2</c:v>
                </c:pt>
                <c:pt idx="8">
                  <c:v>2.3703174149270808E-2</c:v>
                </c:pt>
                <c:pt idx="9">
                  <c:v>2.1243634414366129E-2</c:v>
                </c:pt>
                <c:pt idx="10">
                  <c:v>1.9679376793767939E-2</c:v>
                </c:pt>
                <c:pt idx="11">
                  <c:v>1.7424041297935105E-2</c:v>
                </c:pt>
                <c:pt idx="12">
                  <c:v>1.6100121114251114E-2</c:v>
                </c:pt>
                <c:pt idx="13">
                  <c:v>1.5548242890848132E-2</c:v>
                </c:pt>
                <c:pt idx="14">
                  <c:v>1.4771825950957941E-2</c:v>
                </c:pt>
                <c:pt idx="15">
                  <c:v>1.3762078485505822E-2</c:v>
                </c:pt>
                <c:pt idx="16">
                  <c:v>1.2824598367131949E-2</c:v>
                </c:pt>
                <c:pt idx="17">
                  <c:v>1.2559143968871594E-2</c:v>
                </c:pt>
                <c:pt idx="18">
                  <c:v>1.3935926773455377E-2</c:v>
                </c:pt>
                <c:pt idx="19">
                  <c:v>1.4388541932194746E-2</c:v>
                </c:pt>
                <c:pt idx="20">
                  <c:v>1.6800748362956038E-2</c:v>
                </c:pt>
                <c:pt idx="21">
                  <c:v>1.7761147665979502E-2</c:v>
                </c:pt>
                <c:pt idx="22">
                  <c:v>1.7359846184982798E-2</c:v>
                </c:pt>
                <c:pt idx="23">
                  <c:v>1.919913825402773E-2</c:v>
                </c:pt>
                <c:pt idx="24">
                  <c:v>2.0102731421264973E-2</c:v>
                </c:pt>
                <c:pt idx="25">
                  <c:v>1.9060206194190597E-2</c:v>
                </c:pt>
                <c:pt idx="26">
                  <c:v>1.8052026148862293E-2</c:v>
                </c:pt>
                <c:pt idx="27">
                  <c:v>1.6997486535008977E-2</c:v>
                </c:pt>
                <c:pt idx="28">
                  <c:v>1.5816116051804011E-2</c:v>
                </c:pt>
                <c:pt idx="29">
                  <c:v>1.5468085106382982E-2</c:v>
                </c:pt>
                <c:pt idx="30">
                  <c:v>1.3212581783144516E-2</c:v>
                </c:pt>
                <c:pt idx="31">
                  <c:v>1.2333073334412581E-2</c:v>
                </c:pt>
                <c:pt idx="32">
                  <c:v>1.1154658367834618E-2</c:v>
                </c:pt>
                <c:pt idx="33">
                  <c:v>1.0127385175319453E-2</c:v>
                </c:pt>
                <c:pt idx="34">
                  <c:v>9.4478773673589631E-3</c:v>
                </c:pt>
                <c:pt idx="35">
                  <c:v>9.0322048283666568E-3</c:v>
                </c:pt>
                <c:pt idx="36">
                  <c:v>8.6999151293161211E-3</c:v>
                </c:pt>
                <c:pt idx="37">
                  <c:v>8.3201597645574943E-3</c:v>
                </c:pt>
                <c:pt idx="38">
                  <c:v>8.0846956864289964E-3</c:v>
                </c:pt>
                <c:pt idx="39">
                  <c:v>8.0264751523409453E-3</c:v>
                </c:pt>
                <c:pt idx="40">
                  <c:v>8.7836645403239211E-3</c:v>
                </c:pt>
                <c:pt idx="41">
                  <c:v>9.8428621845773751E-3</c:v>
                </c:pt>
                <c:pt idx="42">
                  <c:v>1.010379878749783E-2</c:v>
                </c:pt>
                <c:pt idx="43">
                  <c:v>9.9250610915014945E-3</c:v>
                </c:pt>
                <c:pt idx="44">
                  <c:v>9.6960530738094217E-3</c:v>
                </c:pt>
                <c:pt idx="45">
                  <c:v>9.4424393887566453E-3</c:v>
                </c:pt>
                <c:pt idx="46">
                  <c:v>9.8252925908607312E-3</c:v>
                </c:pt>
                <c:pt idx="47">
                  <c:v>1.0566895154576234E-2</c:v>
                </c:pt>
                <c:pt idx="48">
                  <c:v>1.0783631028841084E-2</c:v>
                </c:pt>
                <c:pt idx="49">
                  <c:v>1.0598813291653401E-2</c:v>
                </c:pt>
                <c:pt idx="50">
                  <c:v>9.8956145692236999E-3</c:v>
                </c:pt>
                <c:pt idx="51">
                  <c:v>9.1835016835016842E-3</c:v>
                </c:pt>
                <c:pt idx="52">
                  <c:v>8.5376519160318669E-3</c:v>
                </c:pt>
                <c:pt idx="53">
                  <c:v>7.8735465924895699E-3</c:v>
                </c:pt>
                <c:pt idx="54">
                  <c:v>7.5533713802578752E-3</c:v>
                </c:pt>
                <c:pt idx="55">
                  <c:v>7.517019457991856E-3</c:v>
                </c:pt>
                <c:pt idx="56">
                  <c:v>7.4194246680777389E-3</c:v>
                </c:pt>
                <c:pt idx="57">
                  <c:v>7.1805312182975185E-3</c:v>
                </c:pt>
              </c:numCache>
            </c:numRef>
          </c:val>
          <c:smooth val="0"/>
        </c:ser>
        <c:ser>
          <c:idx val="0"/>
          <c:order val="3"/>
          <c:tx>
            <c:strRef>
              <c:f>'Military Service YOY%'!$A$51</c:f>
              <c:strCache>
                <c:ptCount val="1"/>
                <c:pt idx="0">
                  <c:v>Defense-Wide</c:v>
                </c:pt>
              </c:strCache>
            </c:strRef>
          </c:tx>
          <c:marker>
            <c:symbol val="none"/>
          </c:marker>
          <c:cat>
            <c:numRef>
              <c:f>'Military Service YOY%'!$B$47:$BG$47</c:f>
              <c:numCache>
                <c:formatCode>General</c:formatCode>
                <c:ptCount val="58"/>
                <c:pt idx="0">
                  <c:v>1962</c:v>
                </c:pt>
                <c:pt idx="1">
                  <c:v>1963</c:v>
                </c:pt>
                <c:pt idx="2">
                  <c:v>1964</c:v>
                </c:pt>
                <c:pt idx="3">
                  <c:v>1965</c:v>
                </c:pt>
                <c:pt idx="4">
                  <c:v>1966</c:v>
                </c:pt>
                <c:pt idx="5">
                  <c:v>1967</c:v>
                </c:pt>
                <c:pt idx="6">
                  <c:v>1968</c:v>
                </c:pt>
                <c:pt idx="7">
                  <c:v>1969</c:v>
                </c:pt>
                <c:pt idx="8">
                  <c:v>1970</c:v>
                </c:pt>
                <c:pt idx="9">
                  <c:v>1971</c:v>
                </c:pt>
                <c:pt idx="10">
                  <c:v>1972</c:v>
                </c:pt>
                <c:pt idx="11">
                  <c:v>1973</c:v>
                </c:pt>
                <c:pt idx="12">
                  <c:v>1974</c:v>
                </c:pt>
                <c:pt idx="13">
                  <c:v>1975</c:v>
                </c:pt>
                <c:pt idx="14">
                  <c:v>1976</c:v>
                </c:pt>
                <c:pt idx="15">
                  <c:v>1977</c:v>
                </c:pt>
                <c:pt idx="16">
                  <c:v>1978</c:v>
                </c:pt>
                <c:pt idx="17">
                  <c:v>1979</c:v>
                </c:pt>
                <c:pt idx="18">
                  <c:v>1980</c:v>
                </c:pt>
                <c:pt idx="19">
                  <c:v>1981</c:v>
                </c:pt>
                <c:pt idx="20">
                  <c:v>1982</c:v>
                </c:pt>
                <c:pt idx="21">
                  <c:v>1983</c:v>
                </c:pt>
                <c:pt idx="22">
                  <c:v>1984</c:v>
                </c:pt>
                <c:pt idx="23">
                  <c:v>1985</c:v>
                </c:pt>
                <c:pt idx="24">
                  <c:v>1986</c:v>
                </c:pt>
                <c:pt idx="25">
                  <c:v>1987</c:v>
                </c:pt>
                <c:pt idx="26">
                  <c:v>1988</c:v>
                </c:pt>
                <c:pt idx="27">
                  <c:v>1989</c:v>
                </c:pt>
                <c:pt idx="28">
                  <c:v>1990</c:v>
                </c:pt>
                <c:pt idx="29">
                  <c:v>1991</c:v>
                </c:pt>
                <c:pt idx="30">
                  <c:v>1992</c:v>
                </c:pt>
                <c:pt idx="31">
                  <c:v>1993</c:v>
                </c:pt>
                <c:pt idx="32">
                  <c:v>1994</c:v>
                </c:pt>
                <c:pt idx="33">
                  <c:v>1995</c:v>
                </c:pt>
                <c:pt idx="34">
                  <c:v>1996</c:v>
                </c:pt>
                <c:pt idx="35">
                  <c:v>1997</c:v>
                </c:pt>
                <c:pt idx="36">
                  <c:v>1998</c:v>
                </c:pt>
                <c:pt idx="37">
                  <c:v>1999</c:v>
                </c:pt>
                <c:pt idx="38">
                  <c:v>2000</c:v>
                </c:pt>
                <c:pt idx="39">
                  <c:v>2001</c:v>
                </c:pt>
                <c:pt idx="40">
                  <c:v>2002</c:v>
                </c:pt>
                <c:pt idx="41">
                  <c:v>2003</c:v>
                </c:pt>
                <c:pt idx="42">
                  <c:v>2004</c:v>
                </c:pt>
                <c:pt idx="43">
                  <c:v>2005</c:v>
                </c:pt>
                <c:pt idx="44">
                  <c:v>2006</c:v>
                </c:pt>
                <c:pt idx="45">
                  <c:v>2007</c:v>
                </c:pt>
                <c:pt idx="46">
                  <c:v>2008</c:v>
                </c:pt>
                <c:pt idx="47">
                  <c:v>2009</c:v>
                </c:pt>
                <c:pt idx="48">
                  <c:v>2010</c:v>
                </c:pt>
                <c:pt idx="49">
                  <c:v>2011</c:v>
                </c:pt>
                <c:pt idx="50">
                  <c:v>2012</c:v>
                </c:pt>
                <c:pt idx="51">
                  <c:v>2013</c:v>
                </c:pt>
                <c:pt idx="52">
                  <c:v>2014</c:v>
                </c:pt>
                <c:pt idx="53">
                  <c:v>2015</c:v>
                </c:pt>
                <c:pt idx="54">
                  <c:v>2016</c:v>
                </c:pt>
                <c:pt idx="55">
                  <c:v>2017</c:v>
                </c:pt>
                <c:pt idx="56">
                  <c:v>2018</c:v>
                </c:pt>
                <c:pt idx="57">
                  <c:v>2019</c:v>
                </c:pt>
              </c:numCache>
            </c:numRef>
          </c:cat>
          <c:val>
            <c:numRef>
              <c:f>'Military Service YOY%'!$B$51:$BG$51</c:f>
              <c:numCache>
                <c:formatCode>0.0%</c:formatCode>
                <c:ptCount val="58"/>
                <c:pt idx="0">
                  <c:v>2.7210768444368726E-3</c:v>
                </c:pt>
                <c:pt idx="1">
                  <c:v>3.0405296302276775E-3</c:v>
                </c:pt>
                <c:pt idx="2">
                  <c:v>3.8271232463418328E-3</c:v>
                </c:pt>
                <c:pt idx="3">
                  <c:v>4.0002814126917129E-3</c:v>
                </c:pt>
                <c:pt idx="4">
                  <c:v>4.2652513109093246E-3</c:v>
                </c:pt>
                <c:pt idx="5">
                  <c:v>5.0596516344547839E-3</c:v>
                </c:pt>
                <c:pt idx="6">
                  <c:v>4.711442232847772E-3</c:v>
                </c:pt>
                <c:pt idx="7">
                  <c:v>4.4334724625878074E-3</c:v>
                </c:pt>
                <c:pt idx="8">
                  <c:v>4.7164236011819679E-3</c:v>
                </c:pt>
                <c:pt idx="9">
                  <c:v>4.9727508264093634E-3</c:v>
                </c:pt>
                <c:pt idx="10">
                  <c:v>5.039770397703979E-3</c:v>
                </c:pt>
                <c:pt idx="11">
                  <c:v>5.1187315634218297E-3</c:v>
                </c:pt>
                <c:pt idx="12">
                  <c:v>5.5463598438971881E-3</c:v>
                </c:pt>
                <c:pt idx="13">
                  <c:v>6.5472494722463711E-3</c:v>
                </c:pt>
                <c:pt idx="14">
                  <c:v>6.4709825168966107E-3</c:v>
                </c:pt>
                <c:pt idx="15">
                  <c:v>6.3833563399723929E-3</c:v>
                </c:pt>
                <c:pt idx="16">
                  <c:v>6.2689842858396983E-3</c:v>
                </c:pt>
                <c:pt idx="17">
                  <c:v>6.2848249027237374E-3</c:v>
                </c:pt>
                <c:pt idx="18">
                  <c:v>6.6340102974828371E-3</c:v>
                </c:pt>
                <c:pt idx="19">
                  <c:v>7.2951185317359155E-3</c:v>
                </c:pt>
                <c:pt idx="20">
                  <c:v>7.3390868764899369E-3</c:v>
                </c:pt>
                <c:pt idx="21">
                  <c:v>6.558414052130695E-3</c:v>
                </c:pt>
                <c:pt idx="22">
                  <c:v>6.4792046144505188E-3</c:v>
                </c:pt>
                <c:pt idx="23">
                  <c:v>2.9215061820906715E-3</c:v>
                </c:pt>
                <c:pt idx="24">
                  <c:v>3.2732964440819212E-3</c:v>
                </c:pt>
                <c:pt idx="25">
                  <c:v>3.8049729187143197E-3</c:v>
                </c:pt>
                <c:pt idx="26">
                  <c:v>3.2740393008865013E-3</c:v>
                </c:pt>
                <c:pt idx="27">
                  <c:v>3.3953321364452427E-3</c:v>
                </c:pt>
                <c:pt idx="28">
                  <c:v>3.4274507151793869E-3</c:v>
                </c:pt>
                <c:pt idx="29">
                  <c:v>-4.0841243862520466E-3</c:v>
                </c:pt>
                <c:pt idx="30">
                  <c:v>3.9757875270020364E-3</c:v>
                </c:pt>
                <c:pt idx="31">
                  <c:v>4.0161003105270137E-3</c:v>
                </c:pt>
                <c:pt idx="32">
                  <c:v>5.150045847342243E-3</c:v>
                </c:pt>
                <c:pt idx="33">
                  <c:v>4.4597998232959284E-3</c:v>
                </c:pt>
                <c:pt idx="34">
                  <c:v>4.5886968401789852E-3</c:v>
                </c:pt>
                <c:pt idx="35">
                  <c:v>4.0966852131271219E-3</c:v>
                </c:pt>
                <c:pt idx="36">
                  <c:v>3.9751864921606294E-3</c:v>
                </c:pt>
                <c:pt idx="37">
                  <c:v>3.9783476981290738E-3</c:v>
                </c:pt>
                <c:pt idx="38">
                  <c:v>4.0694307662005116E-3</c:v>
                </c:pt>
                <c:pt idx="39">
                  <c:v>3.9603913553612662E-3</c:v>
                </c:pt>
                <c:pt idx="40">
                  <c:v>5.0262882144235903E-3</c:v>
                </c:pt>
                <c:pt idx="41">
                  <c:v>5.1629610022939825E-3</c:v>
                </c:pt>
                <c:pt idx="42">
                  <c:v>5.3706567857940424E-3</c:v>
                </c:pt>
                <c:pt idx="43">
                  <c:v>5.2762887397695994E-3</c:v>
                </c:pt>
                <c:pt idx="44">
                  <c:v>5.1836102465184905E-3</c:v>
                </c:pt>
                <c:pt idx="45">
                  <c:v>5.2546265593477097E-3</c:v>
                </c:pt>
                <c:pt idx="46">
                  <c:v>5.7326800441851169E-3</c:v>
                </c:pt>
                <c:pt idx="47">
                  <c:v>6.4895654104456914E-3</c:v>
                </c:pt>
                <c:pt idx="48">
                  <c:v>6.8773746906986514E-3</c:v>
                </c:pt>
                <c:pt idx="49">
                  <c:v>6.9399691949750143E-3</c:v>
                </c:pt>
                <c:pt idx="50">
                  <c:v>6.856942252488475E-3</c:v>
                </c:pt>
                <c:pt idx="51">
                  <c:v>6.2508417508417517E-3</c:v>
                </c:pt>
                <c:pt idx="52">
                  <c:v>6.0701285107867672E-3</c:v>
                </c:pt>
                <c:pt idx="53">
                  <c:v>5.6017246175243413E-3</c:v>
                </c:pt>
                <c:pt idx="54">
                  <c:v>5.3515641513422118E-3</c:v>
                </c:pt>
                <c:pt idx="55">
                  <c:v>5.1969430338378005E-3</c:v>
                </c:pt>
                <c:pt idx="56">
                  <c:v>5.064700788916683E-3</c:v>
                </c:pt>
                <c:pt idx="57">
                  <c:v>4.9729318454302326E-3</c:v>
                </c:pt>
              </c:numCache>
            </c:numRef>
          </c:val>
          <c:smooth val="0"/>
        </c:ser>
        <c:dLbls>
          <c:showLegendKey val="0"/>
          <c:showVal val="0"/>
          <c:showCatName val="0"/>
          <c:showSerName val="0"/>
          <c:showPercent val="0"/>
          <c:showBubbleSize val="0"/>
        </c:dLbls>
        <c:smooth val="0"/>
        <c:axId val="484801064"/>
        <c:axId val="484801456"/>
      </c:lineChart>
      <c:catAx>
        <c:axId val="484801064"/>
        <c:scaling>
          <c:orientation val="minMax"/>
        </c:scaling>
        <c:delete val="0"/>
        <c:axPos val="b"/>
        <c:numFmt formatCode="General" sourceLinked="1"/>
        <c:majorTickMark val="out"/>
        <c:minorTickMark val="none"/>
        <c:tickLblPos val="low"/>
        <c:txPr>
          <a:bodyPr rot="-5400000" vert="horz"/>
          <a:lstStyle/>
          <a:p>
            <a:pPr>
              <a:defRPr/>
            </a:pPr>
            <a:endParaRPr lang="en-US"/>
          </a:p>
        </c:txPr>
        <c:crossAx val="484801456"/>
        <c:crosses val="autoZero"/>
        <c:auto val="1"/>
        <c:lblAlgn val="ctr"/>
        <c:lblOffset val="100"/>
        <c:noMultiLvlLbl val="0"/>
      </c:catAx>
      <c:valAx>
        <c:axId val="484801456"/>
        <c:scaling>
          <c:orientation val="minMax"/>
          <c:min val="-5.0000000000000018E-3"/>
        </c:scaling>
        <c:delete val="0"/>
        <c:axPos val="l"/>
        <c:majorGridlines/>
        <c:numFmt formatCode="0.0%" sourceLinked="0"/>
        <c:majorTickMark val="out"/>
        <c:minorTickMark val="none"/>
        <c:tickLblPos val="nextTo"/>
        <c:crossAx val="484801064"/>
        <c:crosses val="autoZero"/>
        <c:crossBetween val="between"/>
      </c:valAx>
    </c:plotArea>
    <c:legend>
      <c:legendPos val="r"/>
      <c:layout>
        <c:manualLayout>
          <c:xMode val="edge"/>
          <c:yMode val="edge"/>
          <c:x val="0.79814534120734892"/>
          <c:y val="0.51492504944387085"/>
          <c:w val="0.19217935258092744"/>
          <c:h val="0.29176149275779117"/>
        </c:manualLayout>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stacked"/>
        <c:varyColors val="0"/>
        <c:ser>
          <c:idx val="0"/>
          <c:order val="0"/>
          <c:tx>
            <c:v>Base Budget</c:v>
          </c:tx>
          <c:invertIfNegative val="0"/>
          <c:dPt>
            <c:idx val="67"/>
            <c:invertIfNegative val="0"/>
            <c:bubble3D val="0"/>
            <c:spPr>
              <a:solidFill>
                <a:srgbClr val="C00000"/>
              </a:solidFill>
              <a:ln w="9525">
                <a:solidFill>
                  <a:srgbClr val="C00000"/>
                </a:solidFill>
              </a:ln>
            </c:spPr>
          </c:dPt>
          <c:dPt>
            <c:idx val="68"/>
            <c:invertIfNegative val="0"/>
            <c:bubble3D val="0"/>
            <c:spPr>
              <a:solidFill>
                <a:srgbClr val="C00000"/>
              </a:solidFill>
              <a:ln>
                <a:solidFill>
                  <a:srgbClr val="C00000"/>
                </a:solidFill>
              </a:ln>
            </c:spPr>
          </c:dPt>
          <c:dPt>
            <c:idx val="69"/>
            <c:invertIfNegative val="0"/>
            <c:bubble3D val="0"/>
            <c:spPr>
              <a:solidFill>
                <a:srgbClr val="C00000"/>
              </a:solidFill>
              <a:ln>
                <a:solidFill>
                  <a:srgbClr val="C00000"/>
                </a:solidFill>
              </a:ln>
            </c:spPr>
          </c:dPt>
          <c:dPt>
            <c:idx val="70"/>
            <c:invertIfNegative val="0"/>
            <c:bubble3D val="0"/>
            <c:spPr>
              <a:solidFill>
                <a:srgbClr val="C00000"/>
              </a:solidFill>
              <a:ln>
                <a:solidFill>
                  <a:srgbClr val="C00000"/>
                </a:solidFill>
              </a:ln>
            </c:spPr>
          </c:dPt>
          <c:dPt>
            <c:idx val="71"/>
            <c:invertIfNegative val="0"/>
            <c:bubble3D val="0"/>
            <c:spPr>
              <a:solidFill>
                <a:srgbClr val="C00000"/>
              </a:solidFill>
              <a:ln w="9525">
                <a:solidFill>
                  <a:srgbClr val="C00000"/>
                </a:solidFill>
              </a:ln>
            </c:spPr>
          </c:dPt>
          <c:cat>
            <c:numRef>
              <c:f>'[Chart in Microsoft PowerPoint]6-8'!$BW$4:$EP$4</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'[Chart in Microsoft PowerPoint]6-8'!$BW$10:$EP$10</c:f>
              <c:numCache>
                <c:formatCode>_(* #,##0_);_(* \(#,##0\);_(* "-"??_);_(@_)</c:formatCode>
                <c:ptCount val="72"/>
                <c:pt idx="0">
                  <c:v>187294000000</c:v>
                </c:pt>
                <c:pt idx="1">
                  <c:v>174815000000</c:v>
                </c:pt>
                <c:pt idx="2">
                  <c:v>198283000000</c:v>
                </c:pt>
                <c:pt idx="3">
                  <c:v>507986000000</c:v>
                </c:pt>
                <c:pt idx="4">
                  <c:v>663242000000</c:v>
                </c:pt>
                <c:pt idx="5">
                  <c:v>550775000000</c:v>
                </c:pt>
                <c:pt idx="6">
                  <c:v>421609000000</c:v>
                </c:pt>
                <c:pt idx="7">
                  <c:v>376629000000</c:v>
                </c:pt>
                <c:pt idx="8">
                  <c:v>381908000000</c:v>
                </c:pt>
                <c:pt idx="9">
                  <c:v>399998000000</c:v>
                </c:pt>
                <c:pt idx="10">
                  <c:v>396151000000</c:v>
                </c:pt>
                <c:pt idx="11">
                  <c:v>414838000000</c:v>
                </c:pt>
                <c:pt idx="12">
                  <c:v>401296000000</c:v>
                </c:pt>
                <c:pt idx="13">
                  <c:v>402479000000</c:v>
                </c:pt>
                <c:pt idx="14">
                  <c:v>457457000000</c:v>
                </c:pt>
                <c:pt idx="15">
                  <c:v>460312000000</c:v>
                </c:pt>
                <c:pt idx="16">
                  <c:v>445215000000</c:v>
                </c:pt>
                <c:pt idx="17">
                  <c:v>430001000000</c:v>
                </c:pt>
                <c:pt idx="18">
                  <c:v>505731000000</c:v>
                </c:pt>
                <c:pt idx="19">
                  <c:v>554212000000</c:v>
                </c:pt>
                <c:pt idx="20">
                  <c:v>566453000000</c:v>
                </c:pt>
                <c:pt idx="21">
                  <c:v>549696000000</c:v>
                </c:pt>
                <c:pt idx="22">
                  <c:v>501727000000</c:v>
                </c:pt>
                <c:pt idx="23">
                  <c:v>452667000000</c:v>
                </c:pt>
                <c:pt idx="24">
                  <c:v>437617000000</c:v>
                </c:pt>
                <c:pt idx="25">
                  <c:v>415468000000</c:v>
                </c:pt>
                <c:pt idx="26">
                  <c:v>397149000000</c:v>
                </c:pt>
                <c:pt idx="27">
                  <c:v>387879000000</c:v>
                </c:pt>
                <c:pt idx="28">
                  <c:v>392052000000</c:v>
                </c:pt>
                <c:pt idx="29">
                  <c:v>415486000000</c:v>
                </c:pt>
                <c:pt idx="30">
                  <c:v>408655000000</c:v>
                </c:pt>
                <c:pt idx="31">
                  <c:v>410648000000</c:v>
                </c:pt>
                <c:pt idx="32">
                  <c:v>418842000000</c:v>
                </c:pt>
                <c:pt idx="33">
                  <c:v>466754000000</c:v>
                </c:pt>
                <c:pt idx="34">
                  <c:v>514583000000</c:v>
                </c:pt>
                <c:pt idx="35">
                  <c:v>549811000000</c:v>
                </c:pt>
                <c:pt idx="36">
                  <c:v>572438000000</c:v>
                </c:pt>
                <c:pt idx="37">
                  <c:v>610860000000</c:v>
                </c:pt>
                <c:pt idx="38">
                  <c:v>587480000000</c:v>
                </c:pt>
                <c:pt idx="39">
                  <c:v>569354000000</c:v>
                </c:pt>
                <c:pt idx="40">
                  <c:v>557667000000</c:v>
                </c:pt>
                <c:pt idx="41">
                  <c:v>551439000000</c:v>
                </c:pt>
                <c:pt idx="42">
                  <c:v>540360000000</c:v>
                </c:pt>
                <c:pt idx="43">
                  <c:v>491491000000</c:v>
                </c:pt>
                <c:pt idx="44">
                  <c:v>487095000000</c:v>
                </c:pt>
                <c:pt idx="45">
                  <c:v>458855000000</c:v>
                </c:pt>
                <c:pt idx="46">
                  <c:v>422826000000</c:v>
                </c:pt>
                <c:pt idx="47">
                  <c:v>420712000000</c:v>
                </c:pt>
                <c:pt idx="48">
                  <c:v>409334000000</c:v>
                </c:pt>
                <c:pt idx="49">
                  <c:v>404721000000</c:v>
                </c:pt>
                <c:pt idx="50">
                  <c:v>394668000000</c:v>
                </c:pt>
                <c:pt idx="51">
                  <c:v>414171000000</c:v>
                </c:pt>
                <c:pt idx="52">
                  <c:v>421324000000</c:v>
                </c:pt>
                <c:pt idx="53">
                  <c:v>447824000000</c:v>
                </c:pt>
                <c:pt idx="54">
                  <c:v>473474000000</c:v>
                </c:pt>
                <c:pt idx="55">
                  <c:v>580867000000</c:v>
                </c:pt>
                <c:pt idx="56">
                  <c:v>604709000000</c:v>
                </c:pt>
                <c:pt idx="57">
                  <c:v>596300000000</c:v>
                </c:pt>
                <c:pt idx="58">
                  <c:v>640405000000</c:v>
                </c:pt>
                <c:pt idx="59">
                  <c:v>700266000000</c:v>
                </c:pt>
                <c:pt idx="60">
                  <c:v>760495000000</c:v>
                </c:pt>
                <c:pt idx="61">
                  <c:v>740227000000</c:v>
                </c:pt>
                <c:pt idx="62">
                  <c:v>756887000000</c:v>
                </c:pt>
                <c:pt idx="63">
                  <c:v>736793000000</c:v>
                </c:pt>
                <c:pt idx="64">
                  <c:v>687812000000</c:v>
                </c:pt>
                <c:pt idx="65">
                  <c:v>604048000000</c:v>
                </c:pt>
                <c:pt idx="66">
                  <c:v>597008000000</c:v>
                </c:pt>
                <c:pt idx="67">
                  <c:v>495604000000</c:v>
                </c:pt>
                <c:pt idx="68">
                  <c:v>491880720401.53528</c:v>
                </c:pt>
                <c:pt idx="69">
                  <c:v>495646284829.72137</c:v>
                </c:pt>
                <c:pt idx="70">
                  <c:v>498337923829.42352</c:v>
                </c:pt>
                <c:pt idx="71">
                  <c:v>500232839713.14142</c:v>
                </c:pt>
              </c:numCache>
            </c:numRef>
          </c:val>
        </c:ser>
        <c:ser>
          <c:idx val="1"/>
          <c:order val="1"/>
          <c:tx>
            <c:v>PB15</c:v>
          </c:tx>
          <c:spPr>
            <a:pattFill prst="dkDnDiag">
              <a:fgClr>
                <a:schemeClr val="accent4">
                  <a:lumMod val="75000"/>
                </a:schemeClr>
              </a:fgClr>
              <a:bgClr>
                <a:schemeClr val="bg1"/>
              </a:bgClr>
            </a:pattFill>
            <a:ln>
              <a:solidFill>
                <a:schemeClr val="accent4">
                  <a:lumMod val="75000"/>
                </a:schemeClr>
              </a:solidFill>
            </a:ln>
          </c:spPr>
          <c:invertIfNegative val="0"/>
          <c:val>
            <c:numRef>
              <c:f>'[Chart in Microsoft PowerPoint]6-8'!$BW$11:$EP$11</c:f>
              <c:numCache>
                <c:formatCode>_(* #,##0_);_(* \(#,##0\);_(* "-"??_);_(@_)</c:formatCode>
                <c:ptCount val="7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26000000000</c:v>
                </c:pt>
                <c:pt idx="68">
                  <c:v>34740675130.400581</c:v>
                </c:pt>
                <c:pt idx="69">
                  <c:v>30379256965.944256</c:v>
                </c:pt>
                <c:pt idx="70">
                  <c:v>25358533573.938591</c:v>
                </c:pt>
                <c:pt idx="71">
                  <c:v>27940765576.976814</c:v>
                </c:pt>
              </c:numCache>
            </c:numRef>
          </c:val>
        </c:ser>
        <c:dLbls>
          <c:showLegendKey val="0"/>
          <c:showVal val="0"/>
          <c:showCatName val="0"/>
          <c:showSerName val="0"/>
          <c:showPercent val="0"/>
          <c:showBubbleSize val="0"/>
        </c:dLbls>
        <c:gapWidth val="70"/>
        <c:overlap val="100"/>
        <c:axId val="483493376"/>
        <c:axId val="483492984"/>
      </c:barChart>
      <c:lineChart>
        <c:grouping val="standard"/>
        <c:varyColors val="0"/>
        <c:ser>
          <c:idx val="2"/>
          <c:order val="2"/>
          <c:tx>
            <c:v>Active Duty</c:v>
          </c:tx>
          <c:spPr>
            <a:ln>
              <a:solidFill>
                <a:schemeClr val="tx1"/>
              </a:solidFill>
            </a:ln>
          </c:spPr>
          <c:marker>
            <c:symbol val="none"/>
          </c:marker>
          <c:val>
            <c:numRef>
              <c:f>'[Chart in Microsoft PowerPoint]Sheet1'!$E$2:$E$73</c:f>
              <c:numCache>
                <c:formatCode>General</c:formatCode>
                <c:ptCount val="72"/>
                <c:pt idx="0">
                  <c:v>1445000</c:v>
                </c:pt>
                <c:pt idx="1">
                  <c:v>1613000</c:v>
                </c:pt>
                <c:pt idx="2">
                  <c:v>1459000</c:v>
                </c:pt>
                <c:pt idx="3">
                  <c:v>3250000</c:v>
                </c:pt>
                <c:pt idx="4">
                  <c:v>3635000</c:v>
                </c:pt>
                <c:pt idx="5">
                  <c:v>3555000</c:v>
                </c:pt>
                <c:pt idx="6">
                  <c:v>3303000</c:v>
                </c:pt>
                <c:pt idx="7">
                  <c:v>2935000</c:v>
                </c:pt>
                <c:pt idx="8">
                  <c:v>2807000</c:v>
                </c:pt>
                <c:pt idx="9">
                  <c:v>2795000</c:v>
                </c:pt>
                <c:pt idx="10">
                  <c:v>2599000</c:v>
                </c:pt>
                <c:pt idx="11">
                  <c:v>2504000</c:v>
                </c:pt>
                <c:pt idx="12">
                  <c:v>2476000</c:v>
                </c:pt>
                <c:pt idx="13">
                  <c:v>2483000</c:v>
                </c:pt>
                <c:pt idx="14">
                  <c:v>2808000</c:v>
                </c:pt>
                <c:pt idx="15">
                  <c:v>2700000</c:v>
                </c:pt>
                <c:pt idx="16">
                  <c:v>2687000</c:v>
                </c:pt>
                <c:pt idx="17">
                  <c:v>2656000</c:v>
                </c:pt>
                <c:pt idx="18">
                  <c:v>3093000</c:v>
                </c:pt>
                <c:pt idx="19">
                  <c:v>3375000</c:v>
                </c:pt>
                <c:pt idx="20">
                  <c:v>3547000</c:v>
                </c:pt>
                <c:pt idx="21">
                  <c:v>3460000</c:v>
                </c:pt>
                <c:pt idx="22">
                  <c:v>3066000</c:v>
                </c:pt>
                <c:pt idx="23">
                  <c:v>2714000</c:v>
                </c:pt>
                <c:pt idx="24">
                  <c:v>2324000</c:v>
                </c:pt>
                <c:pt idx="25">
                  <c:v>2253000</c:v>
                </c:pt>
                <c:pt idx="26">
                  <c:v>2163000</c:v>
                </c:pt>
                <c:pt idx="27">
                  <c:v>2129000</c:v>
                </c:pt>
                <c:pt idx="28">
                  <c:v>2081000</c:v>
                </c:pt>
                <c:pt idx="29">
                  <c:v>2075000</c:v>
                </c:pt>
                <c:pt idx="30">
                  <c:v>2062000</c:v>
                </c:pt>
                <c:pt idx="31">
                  <c:v>2031000</c:v>
                </c:pt>
                <c:pt idx="32">
                  <c:v>2063000</c:v>
                </c:pt>
                <c:pt idx="33">
                  <c:v>2101000</c:v>
                </c:pt>
                <c:pt idx="34">
                  <c:v>2130000</c:v>
                </c:pt>
                <c:pt idx="35">
                  <c:v>2163000</c:v>
                </c:pt>
                <c:pt idx="36">
                  <c:v>2184000</c:v>
                </c:pt>
                <c:pt idx="37">
                  <c:v>2207000</c:v>
                </c:pt>
                <c:pt idx="38">
                  <c:v>2233000</c:v>
                </c:pt>
                <c:pt idx="39">
                  <c:v>2244000</c:v>
                </c:pt>
                <c:pt idx="40">
                  <c:v>2209000</c:v>
                </c:pt>
                <c:pt idx="41">
                  <c:v>2203000</c:v>
                </c:pt>
                <c:pt idx="42">
                  <c:v>2144000</c:v>
                </c:pt>
                <c:pt idx="43">
                  <c:v>2077000</c:v>
                </c:pt>
                <c:pt idx="44">
                  <c:v>1880000</c:v>
                </c:pt>
                <c:pt idx="45">
                  <c:v>1775000</c:v>
                </c:pt>
                <c:pt idx="46">
                  <c:v>1678000</c:v>
                </c:pt>
                <c:pt idx="47">
                  <c:v>1583000</c:v>
                </c:pt>
                <c:pt idx="48">
                  <c:v>1538000</c:v>
                </c:pt>
                <c:pt idx="49">
                  <c:v>1504000</c:v>
                </c:pt>
                <c:pt idx="50">
                  <c:v>1470000</c:v>
                </c:pt>
                <c:pt idx="51">
                  <c:v>1451000</c:v>
                </c:pt>
                <c:pt idx="52">
                  <c:v>1449000</c:v>
                </c:pt>
                <c:pt idx="53">
                  <c:v>1451000</c:v>
                </c:pt>
                <c:pt idx="54">
                  <c:v>1478000</c:v>
                </c:pt>
                <c:pt idx="55">
                  <c:v>1500000</c:v>
                </c:pt>
                <c:pt idx="56">
                  <c:v>1494000</c:v>
                </c:pt>
                <c:pt idx="57">
                  <c:v>1455000</c:v>
                </c:pt>
                <c:pt idx="58">
                  <c:v>1455000</c:v>
                </c:pt>
                <c:pt idx="59">
                  <c:v>1451000</c:v>
                </c:pt>
                <c:pt idx="60">
                  <c:v>1474000</c:v>
                </c:pt>
                <c:pt idx="61">
                  <c:v>1493000</c:v>
                </c:pt>
                <c:pt idx="62">
                  <c:v>1506000</c:v>
                </c:pt>
                <c:pt idx="63">
                  <c:v>1501000</c:v>
                </c:pt>
                <c:pt idx="64">
                  <c:v>1476000</c:v>
                </c:pt>
                <c:pt idx="65">
                  <c:v>1460000</c:v>
                </c:pt>
                <c:pt idx="66">
                  <c:v>1402000</c:v>
                </c:pt>
                <c:pt idx="67">
                  <c:v>1385000</c:v>
                </c:pt>
                <c:pt idx="68">
                  <c:v>1364225</c:v>
                </c:pt>
                <c:pt idx="69">
                  <c:v>1343761.625</c:v>
                </c:pt>
                <c:pt idx="70">
                  <c:v>1323605.2006249998</c:v>
                </c:pt>
                <c:pt idx="71">
                  <c:v>1303751.1226156254</c:v>
                </c:pt>
              </c:numCache>
            </c:numRef>
          </c:val>
          <c:smooth val="0"/>
        </c:ser>
        <c:dLbls>
          <c:showLegendKey val="0"/>
          <c:showVal val="0"/>
          <c:showCatName val="0"/>
          <c:showSerName val="0"/>
          <c:showPercent val="0"/>
          <c:showBubbleSize val="0"/>
        </c:dLbls>
        <c:marker val="1"/>
        <c:smooth val="0"/>
        <c:axId val="483491808"/>
        <c:axId val="483492200"/>
      </c:lineChart>
      <c:catAx>
        <c:axId val="483493376"/>
        <c:scaling>
          <c:orientation val="minMax"/>
        </c:scaling>
        <c:delete val="0"/>
        <c:axPos val="b"/>
        <c:numFmt formatCode="General" sourceLinked="1"/>
        <c:majorTickMark val="out"/>
        <c:minorTickMark val="none"/>
        <c:tickLblPos val="nextTo"/>
        <c:crossAx val="483492984"/>
        <c:crosses val="autoZero"/>
        <c:auto val="1"/>
        <c:lblAlgn val="ctr"/>
        <c:lblOffset val="100"/>
        <c:noMultiLvlLbl val="0"/>
      </c:catAx>
      <c:valAx>
        <c:axId val="483492984"/>
        <c:scaling>
          <c:orientation val="minMax"/>
        </c:scaling>
        <c:delete val="0"/>
        <c:axPos val="l"/>
        <c:majorGridlines/>
        <c:numFmt formatCode="_(* #,##0_);_(* \(#,##0\);_(* &quot;-&quot;??_);_(@_)" sourceLinked="1"/>
        <c:majorTickMark val="out"/>
        <c:minorTickMark val="none"/>
        <c:tickLblPos val="nextTo"/>
        <c:crossAx val="483493376"/>
        <c:crosses val="autoZero"/>
        <c:crossBetween val="between"/>
        <c:dispUnits>
          <c:builtInUnit val="billions"/>
          <c:dispUnitsLbl>
            <c:layout>
              <c:manualLayout>
                <c:xMode val="edge"/>
                <c:yMode val="edge"/>
                <c:x val="9.7936327352251308E-3"/>
                <c:y val="0.34339951263642343"/>
              </c:manualLayout>
            </c:layout>
            <c:tx>
              <c:rich>
                <a:bodyPr/>
                <a:lstStyle/>
                <a:p>
                  <a:pPr>
                    <a:defRPr/>
                  </a:pPr>
                  <a:r>
                    <a:rPr lang="en-US"/>
                    <a:t>Constant 2015 USD (billions)</a:t>
                  </a:r>
                </a:p>
              </c:rich>
            </c:tx>
          </c:dispUnitsLbl>
        </c:dispUnits>
      </c:valAx>
      <c:valAx>
        <c:axId val="483492200"/>
        <c:scaling>
          <c:orientation val="minMax"/>
        </c:scaling>
        <c:delete val="0"/>
        <c:axPos val="r"/>
        <c:numFmt formatCode="General" sourceLinked="1"/>
        <c:majorTickMark val="out"/>
        <c:minorTickMark val="none"/>
        <c:tickLblPos val="nextTo"/>
        <c:crossAx val="483491808"/>
        <c:crosses val="max"/>
        <c:crossBetween val="between"/>
        <c:dispUnits>
          <c:builtInUnit val="millions"/>
          <c:dispUnitsLbl>
            <c:layout>
              <c:manualLayout>
                <c:xMode val="edge"/>
                <c:yMode val="edge"/>
                <c:x val="0.9772738366803011"/>
                <c:y val="0.33918867011480536"/>
              </c:manualLayout>
            </c:layout>
            <c:tx>
              <c:rich>
                <a:bodyPr/>
                <a:lstStyle/>
                <a:p>
                  <a:pPr>
                    <a:defRPr/>
                  </a:pPr>
                  <a:r>
                    <a:rPr lang="en-US"/>
                    <a:t>Active Duty Troops (millions)</a:t>
                  </a:r>
                </a:p>
              </c:rich>
            </c:tx>
          </c:dispUnitsLbl>
        </c:dispUnits>
      </c:valAx>
      <c:catAx>
        <c:axId val="483491808"/>
        <c:scaling>
          <c:orientation val="minMax"/>
        </c:scaling>
        <c:delete val="1"/>
        <c:axPos val="b"/>
        <c:majorTickMark val="out"/>
        <c:minorTickMark val="none"/>
        <c:tickLblPos val="none"/>
        <c:crossAx val="483492200"/>
        <c:crosses val="autoZero"/>
        <c:auto val="1"/>
        <c:lblAlgn val="ctr"/>
        <c:lblOffset val="100"/>
        <c:noMultiLvlLbl val="0"/>
      </c:cat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stacked"/>
        <c:varyColors val="0"/>
        <c:ser>
          <c:idx val="0"/>
          <c:order val="0"/>
          <c:tx>
            <c:strRef>
              <c:f>Customer!$B$2</c:f>
              <c:strCache>
                <c:ptCount val="1"/>
                <c:pt idx="0">
                  <c:v>Army_x000d_ (-14% between 2013 and 2014)</c:v>
                </c:pt>
              </c:strCache>
            </c:strRef>
          </c:tx>
          <c:spPr>
            <a:solidFill>
              <a:schemeClr val="accent3"/>
            </a:solidFill>
            <a:ln>
              <a:solidFill>
                <a:sysClr val="windowText" lastClr="000000"/>
              </a:solidFill>
            </a:ln>
          </c:spPr>
          <c:invertIfNegative val="0"/>
          <c:dLbls>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Customer!$C$1:$Q$1</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Customer!$C$2:$Q$2</c:f>
              <c:numCache>
                <c:formatCode>0.0</c:formatCode>
                <c:ptCount val="15"/>
                <c:pt idx="0">
                  <c:v>49.913164101468944</c:v>
                </c:pt>
                <c:pt idx="1">
                  <c:v>53.585344091854417</c:v>
                </c:pt>
                <c:pt idx="2">
                  <c:v>59.965228965471631</c:v>
                </c:pt>
                <c:pt idx="3">
                  <c:v>81.068082998404378</c:v>
                </c:pt>
                <c:pt idx="4">
                  <c:v>93.67426771812849</c:v>
                </c:pt>
                <c:pt idx="5">
                  <c:v>113.87473874345756</c:v>
                </c:pt>
                <c:pt idx="6">
                  <c:v>116.92816152653677</c:v>
                </c:pt>
                <c:pt idx="7">
                  <c:v>132.60465956081705</c:v>
                </c:pt>
                <c:pt idx="8">
                  <c:v>165.5720583494988</c:v>
                </c:pt>
                <c:pt idx="9">
                  <c:v>158.69974521103458</c:v>
                </c:pt>
                <c:pt idx="10">
                  <c:v>150.46392984670589</c:v>
                </c:pt>
                <c:pt idx="11">
                  <c:v>131.20454295544482</c:v>
                </c:pt>
                <c:pt idx="12">
                  <c:v>111.72248867343966</c:v>
                </c:pt>
                <c:pt idx="13">
                  <c:v>88.683679344639458</c:v>
                </c:pt>
                <c:pt idx="14">
                  <c:v>75.867809974399989</c:v>
                </c:pt>
              </c:numCache>
            </c:numRef>
          </c:val>
        </c:ser>
        <c:ser>
          <c:idx val="1"/>
          <c:order val="1"/>
          <c:tx>
            <c:strRef>
              <c:f>Customer!$B$3</c:f>
              <c:strCache>
                <c:ptCount val="1"/>
                <c:pt idx="0">
                  <c:v>Navy_x000d_ (-11% between 2013 and 2014)</c:v>
                </c:pt>
              </c:strCache>
            </c:strRef>
          </c:tx>
          <c:spPr>
            <a:solidFill>
              <a:schemeClr val="tx2"/>
            </a:solidFill>
            <a:ln>
              <a:solidFill>
                <a:sysClr val="windowText" lastClr="000000"/>
              </a:solidFill>
            </a:ln>
          </c:spPr>
          <c:invertIfNegative val="0"/>
          <c:dLbls>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Customer!$C$1:$Q$1</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Customer!$C$3:$Q$3</c:f>
              <c:numCache>
                <c:formatCode>0.0</c:formatCode>
                <c:ptCount val="15"/>
                <c:pt idx="0">
                  <c:v>54.961144310488024</c:v>
                </c:pt>
                <c:pt idx="1">
                  <c:v>55.827474240867517</c:v>
                </c:pt>
                <c:pt idx="2">
                  <c:v>62.186221047966406</c:v>
                </c:pt>
                <c:pt idx="3">
                  <c:v>72.047272795263794</c:v>
                </c:pt>
                <c:pt idx="4">
                  <c:v>74.979531006248436</c:v>
                </c:pt>
                <c:pt idx="5">
                  <c:v>78.130442954674393</c:v>
                </c:pt>
                <c:pt idx="6">
                  <c:v>86.339562033671143</c:v>
                </c:pt>
                <c:pt idx="7">
                  <c:v>96.270741638418571</c:v>
                </c:pt>
                <c:pt idx="8">
                  <c:v>104.54589845831708</c:v>
                </c:pt>
                <c:pt idx="9">
                  <c:v>103.39637576393507</c:v>
                </c:pt>
                <c:pt idx="10">
                  <c:v>93.914644754406979</c:v>
                </c:pt>
                <c:pt idx="11">
                  <c:v>108.98113119832715</c:v>
                </c:pt>
                <c:pt idx="12">
                  <c:v>96.685393514614205</c:v>
                </c:pt>
                <c:pt idx="13">
                  <c:v>95.030406689740275</c:v>
                </c:pt>
                <c:pt idx="14">
                  <c:v>84.244164524759995</c:v>
                </c:pt>
              </c:numCache>
            </c:numRef>
          </c:val>
        </c:ser>
        <c:ser>
          <c:idx val="2"/>
          <c:order val="2"/>
          <c:tx>
            <c:strRef>
              <c:f>Customer!$B$4</c:f>
              <c:strCache>
                <c:ptCount val="1"/>
                <c:pt idx="0">
                  <c:v>Air Force_x000d_ (0% between 2013 and 2014)</c:v>
                </c:pt>
              </c:strCache>
            </c:strRef>
          </c:tx>
          <c:spPr>
            <a:solidFill>
              <a:schemeClr val="accent5"/>
            </a:solidFill>
            <a:ln>
              <a:solidFill>
                <a:sysClr val="windowText" lastClr="000000"/>
              </a:solidFill>
            </a:ln>
          </c:spPr>
          <c:invertIfNegative val="0"/>
          <c:dLbls>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Customer!$C$1:$Q$1</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Customer!$C$4:$Q$4</c:f>
              <c:numCache>
                <c:formatCode>0.0</c:formatCode>
                <c:ptCount val="15"/>
                <c:pt idx="0">
                  <c:v>51.532725654986827</c:v>
                </c:pt>
                <c:pt idx="1">
                  <c:v>53.773561027312439</c:v>
                </c:pt>
                <c:pt idx="2">
                  <c:v>61.678066403293279</c:v>
                </c:pt>
                <c:pt idx="3">
                  <c:v>70.313470294601103</c:v>
                </c:pt>
                <c:pt idx="4">
                  <c:v>67.88785981125389</c:v>
                </c:pt>
                <c:pt idx="5">
                  <c:v>66.246536007731748</c:v>
                </c:pt>
                <c:pt idx="6">
                  <c:v>72.626246738951679</c:v>
                </c:pt>
                <c:pt idx="7">
                  <c:v>78.830094396157179</c:v>
                </c:pt>
                <c:pt idx="8">
                  <c:v>69.004074955492442</c:v>
                </c:pt>
                <c:pt idx="9">
                  <c:v>73.36092095303357</c:v>
                </c:pt>
                <c:pt idx="10">
                  <c:v>69.426957402348862</c:v>
                </c:pt>
                <c:pt idx="11">
                  <c:v>68.70944582893172</c:v>
                </c:pt>
                <c:pt idx="12">
                  <c:v>71.84748254996569</c:v>
                </c:pt>
                <c:pt idx="13">
                  <c:v>56.023775846512258</c:v>
                </c:pt>
                <c:pt idx="14">
                  <c:v>55.796482960752002</c:v>
                </c:pt>
              </c:numCache>
            </c:numRef>
          </c:val>
        </c:ser>
        <c:ser>
          <c:idx val="3"/>
          <c:order val="3"/>
          <c:tx>
            <c:strRef>
              <c:f>Customer!$B$5</c:f>
              <c:strCache>
                <c:ptCount val="1"/>
                <c:pt idx="0">
                  <c:v>DLA_x000d_ (-7% between 2013 and 2014)</c:v>
                </c:pt>
              </c:strCache>
            </c:strRef>
          </c:tx>
          <c:spPr>
            <a:ln>
              <a:solidFill>
                <a:sysClr val="windowText" lastClr="000000"/>
              </a:solidFill>
            </a:ln>
          </c:spPr>
          <c:invertIfNegative val="0"/>
          <c:dLbls>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Customer!$C$1:$Q$1</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Customer!$C$5:$Q$5</c:f>
              <c:numCache>
                <c:formatCode>0.0</c:formatCode>
                <c:ptCount val="15"/>
                <c:pt idx="0">
                  <c:v>13.011261532564296</c:v>
                </c:pt>
                <c:pt idx="1">
                  <c:v>15.113149221821176</c:v>
                </c:pt>
                <c:pt idx="2">
                  <c:v>18.978907002910759</c:v>
                </c:pt>
                <c:pt idx="3">
                  <c:v>22.369970268537404</c:v>
                </c:pt>
                <c:pt idx="4">
                  <c:v>24.190931155269848</c:v>
                </c:pt>
                <c:pt idx="5">
                  <c:v>33.28292279297672</c:v>
                </c:pt>
                <c:pt idx="6">
                  <c:v>37.628172340510858</c:v>
                </c:pt>
                <c:pt idx="7">
                  <c:v>34.327868539451529</c:v>
                </c:pt>
                <c:pt idx="8">
                  <c:v>38.738534811087767</c:v>
                </c:pt>
                <c:pt idx="9">
                  <c:v>41.117801247718219</c:v>
                </c:pt>
                <c:pt idx="10">
                  <c:v>37.383288243715036</c:v>
                </c:pt>
                <c:pt idx="11">
                  <c:v>37.919713394990524</c:v>
                </c:pt>
                <c:pt idx="12">
                  <c:v>44.424272764894717</c:v>
                </c:pt>
                <c:pt idx="13">
                  <c:v>34.319183429256022</c:v>
                </c:pt>
                <c:pt idx="14">
                  <c:v>31.931039572845002</c:v>
                </c:pt>
              </c:numCache>
            </c:numRef>
          </c:val>
        </c:ser>
        <c:ser>
          <c:idx val="4"/>
          <c:order val="4"/>
          <c:tx>
            <c:strRef>
              <c:f>Customer!$B$6</c:f>
              <c:strCache>
                <c:ptCount val="1"/>
                <c:pt idx="0">
                  <c:v>Other DoD_x000d_ (-5% between 2013 and 2014)</c:v>
                </c:pt>
              </c:strCache>
            </c:strRef>
          </c:tx>
          <c:spPr>
            <a:solidFill>
              <a:schemeClr val="accent6"/>
            </a:solidFill>
            <a:ln>
              <a:solidFill>
                <a:sysClr val="windowText" lastClr="000000"/>
              </a:solidFill>
            </a:ln>
          </c:spPr>
          <c:invertIfNegative val="0"/>
          <c:dLbls>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Customer!$C$1:$Q$1</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Customer!$C$6:$Q$6</c:f>
              <c:numCache>
                <c:formatCode>0.0</c:formatCode>
                <c:ptCount val="15"/>
                <c:pt idx="0">
                  <c:v>9.9564849124924706</c:v>
                </c:pt>
                <c:pt idx="1">
                  <c:v>12.123896756033421</c:v>
                </c:pt>
                <c:pt idx="2">
                  <c:v>17.991008404966649</c:v>
                </c:pt>
                <c:pt idx="3">
                  <c:v>21.823810519118059</c:v>
                </c:pt>
                <c:pt idx="4">
                  <c:v>22.485573778119321</c:v>
                </c:pt>
                <c:pt idx="5">
                  <c:v>24.939010418222232</c:v>
                </c:pt>
                <c:pt idx="6">
                  <c:v>26.24072302663226</c:v>
                </c:pt>
                <c:pt idx="7">
                  <c:v>26.321654831291557</c:v>
                </c:pt>
                <c:pt idx="8">
                  <c:v>31.2324626643138</c:v>
                </c:pt>
                <c:pt idx="9">
                  <c:v>35.356850198910152</c:v>
                </c:pt>
                <c:pt idx="10">
                  <c:v>35.38904139106441</c:v>
                </c:pt>
                <c:pt idx="11">
                  <c:v>39.23596774300217</c:v>
                </c:pt>
                <c:pt idx="12">
                  <c:v>40.342687015230716</c:v>
                </c:pt>
                <c:pt idx="13">
                  <c:v>37.213342068041491</c:v>
                </c:pt>
                <c:pt idx="14">
                  <c:v>35.538188463610304</c:v>
                </c:pt>
              </c:numCache>
            </c:numRef>
          </c:val>
        </c:ser>
        <c:dLbls>
          <c:showLegendKey val="0"/>
          <c:showVal val="0"/>
          <c:showCatName val="0"/>
          <c:showSerName val="0"/>
          <c:showPercent val="0"/>
          <c:showBubbleSize val="0"/>
        </c:dLbls>
        <c:gapWidth val="50"/>
        <c:overlap val="100"/>
        <c:axId val="483491024"/>
        <c:axId val="483494552"/>
      </c:barChart>
      <c:catAx>
        <c:axId val="483491024"/>
        <c:scaling>
          <c:orientation val="minMax"/>
        </c:scaling>
        <c:delete val="0"/>
        <c:axPos val="b"/>
        <c:title>
          <c:tx>
            <c:rich>
              <a:bodyPr/>
              <a:lstStyle/>
              <a:p>
                <a:pPr>
                  <a:defRPr/>
                </a:pPr>
                <a:r>
                  <a:rPr lang="en-US"/>
                  <a:t>Fiscal Year</a:t>
                </a:r>
              </a:p>
            </c:rich>
          </c:tx>
          <c:overlay val="0"/>
        </c:title>
        <c:numFmt formatCode="General" sourceLinked="1"/>
        <c:majorTickMark val="out"/>
        <c:minorTickMark val="none"/>
        <c:tickLblPos val="nextTo"/>
        <c:crossAx val="483494552"/>
        <c:crosses val="autoZero"/>
        <c:auto val="1"/>
        <c:lblAlgn val="ctr"/>
        <c:lblOffset val="100"/>
        <c:noMultiLvlLbl val="0"/>
      </c:catAx>
      <c:valAx>
        <c:axId val="483494552"/>
        <c:scaling>
          <c:orientation val="minMax"/>
        </c:scaling>
        <c:delete val="0"/>
        <c:axPos val="l"/>
        <c:majorGridlines/>
        <c:title>
          <c:tx>
            <c:rich>
              <a:bodyPr rot="-5400000" vert="horz"/>
              <a:lstStyle/>
              <a:p>
                <a:pPr>
                  <a:defRPr/>
                </a:pPr>
                <a:r>
                  <a:rPr lang="en-US"/>
                  <a:t>Constant 2014 $ Billions</a:t>
                </a:r>
              </a:p>
            </c:rich>
          </c:tx>
          <c:overlay val="0"/>
        </c:title>
        <c:numFmt formatCode="0" sourceLinked="0"/>
        <c:majorTickMark val="out"/>
        <c:minorTickMark val="none"/>
        <c:tickLblPos val="nextTo"/>
        <c:crossAx val="483491024"/>
        <c:crosses val="autoZero"/>
        <c:crossBetween val="between"/>
      </c:valAx>
      <c:spPr>
        <a:solidFill>
          <a:schemeClr val="bg2"/>
        </a:solidFill>
      </c:spPr>
    </c:plotArea>
    <c:legend>
      <c:legendPos val="r"/>
      <c:layout>
        <c:manualLayout>
          <c:xMode val="edge"/>
          <c:yMode val="edge"/>
          <c:x val="0.76467629046369201"/>
          <c:y val="0.29051509186351704"/>
          <c:w val="0.22606445027704869"/>
          <c:h val="0.54396981627296592"/>
        </c:manualLayout>
      </c:layout>
      <c:overlay val="0"/>
    </c:legend>
    <c:plotVisOnly val="1"/>
    <c:dispBlanksAs val="gap"/>
    <c:showDLblsOverMax val="0"/>
  </c:chart>
  <c:spPr>
    <a:ln>
      <a:noFill/>
    </a:ln>
  </c:sp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3"/>
          <c:order val="0"/>
          <c:tx>
            <c:strRef>
              <c:f>'Comp by Component'!$A$50</c:f>
              <c:strCache>
                <c:ptCount val="1"/>
                <c:pt idx="0">
                  <c:v>DLA</c:v>
                </c:pt>
              </c:strCache>
            </c:strRef>
          </c:tx>
          <c:marker>
            <c:symbol val="none"/>
          </c:marker>
          <c:cat>
            <c:numRef>
              <c:f>'Comp by Component'!$B$46:$P$46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'Comp by Component'!$B$50:$P$50</c:f>
              <c:numCache>
                <c:formatCode>0%</c:formatCode>
                <c:ptCount val="15"/>
                <c:pt idx="0">
                  <c:v>0.80020007101992574</c:v>
                </c:pt>
                <c:pt idx="1">
                  <c:v>0.78794102959829593</c:v>
                </c:pt>
                <c:pt idx="2">
                  <c:v>0.70266380528969152</c:v>
                </c:pt>
                <c:pt idx="3">
                  <c:v>0.72330541765179546</c:v>
                </c:pt>
                <c:pt idx="4">
                  <c:v>0.76271894051708311</c:v>
                </c:pt>
                <c:pt idx="5">
                  <c:v>0.79790026243179923</c:v>
                </c:pt>
                <c:pt idx="6">
                  <c:v>0.85031693107165662</c:v>
                </c:pt>
                <c:pt idx="7">
                  <c:v>0.86319592450961369</c:v>
                </c:pt>
                <c:pt idx="8">
                  <c:v>0.79809854628012067</c:v>
                </c:pt>
                <c:pt idx="9">
                  <c:v>0.78271793645371057</c:v>
                </c:pt>
                <c:pt idx="10">
                  <c:v>0.67955661524895139</c:v>
                </c:pt>
                <c:pt idx="11">
                  <c:v>0.72922956786508075</c:v>
                </c:pt>
                <c:pt idx="12">
                  <c:v>0.76644568505258648</c:v>
                </c:pt>
                <c:pt idx="13">
                  <c:v>0.75467217554447341</c:v>
                </c:pt>
                <c:pt idx="14">
                  <c:v>0.76379430178336316</c:v>
                </c:pt>
              </c:numCache>
            </c:numRef>
          </c:val>
          <c:smooth val="0"/>
        </c:ser>
        <c:ser>
          <c:idx val="4"/>
          <c:order val="1"/>
          <c:tx>
            <c:strRef>
              <c:f>'Comp by Component'!$A$51</c:f>
              <c:strCache>
                <c:ptCount val="1"/>
                <c:pt idx="0">
                  <c:v>Other DoD</c:v>
                </c:pt>
              </c:strCache>
            </c:strRef>
          </c:tx>
          <c:spPr>
            <a:ln>
              <a:solidFill>
                <a:schemeClr val="accent6"/>
              </a:solidFill>
            </a:ln>
          </c:spPr>
          <c:marker>
            <c:symbol val="none"/>
          </c:marker>
          <c:cat>
            <c:numRef>
              <c:f>'Comp by Component'!$B$46:$P$46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'Comp by Component'!$B$51:$P$51</c:f>
              <c:numCache>
                <c:formatCode>0%</c:formatCode>
                <c:ptCount val="15"/>
                <c:pt idx="0">
                  <c:v>0.73750235610603099</c:v>
                </c:pt>
                <c:pt idx="1">
                  <c:v>0.7325930954480705</c:v>
                </c:pt>
                <c:pt idx="2">
                  <c:v>0.74078997363551591</c:v>
                </c:pt>
                <c:pt idx="3">
                  <c:v>0.72032171141327439</c:v>
                </c:pt>
                <c:pt idx="4">
                  <c:v>0.693384267369618</c:v>
                </c:pt>
                <c:pt idx="5">
                  <c:v>0.67984808896407645</c:v>
                </c:pt>
                <c:pt idx="6">
                  <c:v>0.65379501371225057</c:v>
                </c:pt>
                <c:pt idx="7">
                  <c:v>0.67431766762390466</c:v>
                </c:pt>
                <c:pt idx="8">
                  <c:v>0.65721694266997699</c:v>
                </c:pt>
                <c:pt idx="9">
                  <c:v>0.70355119974639557</c:v>
                </c:pt>
                <c:pt idx="10">
                  <c:v>0.68586209548742483</c:v>
                </c:pt>
                <c:pt idx="11">
                  <c:v>0.7371248612284742</c:v>
                </c:pt>
                <c:pt idx="12">
                  <c:v>0.71316875969612403</c:v>
                </c:pt>
                <c:pt idx="13">
                  <c:v>0.68121640188553589</c:v>
                </c:pt>
                <c:pt idx="14">
                  <c:v>0.70860253792002637</c:v>
                </c:pt>
              </c:numCache>
            </c:numRef>
          </c:val>
          <c:smooth val="0"/>
        </c:ser>
        <c:ser>
          <c:idx val="0"/>
          <c:order val="2"/>
          <c:tx>
            <c:strRef>
              <c:f>'Comp by Component'!$A$47</c:f>
              <c:strCache>
                <c:ptCount val="1"/>
                <c:pt idx="0">
                  <c:v>Army</c:v>
                </c:pt>
              </c:strCache>
            </c:strRef>
          </c:tx>
          <c:spPr>
            <a:ln>
              <a:solidFill>
                <a:schemeClr val="accent3"/>
              </a:solidFill>
            </a:ln>
          </c:spPr>
          <c:marker>
            <c:symbol val="none"/>
          </c:marker>
          <c:cat>
            <c:numRef>
              <c:f>'Comp by Component'!$B$46:$P$46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'Comp by Component'!$B$47:$P$47</c:f>
              <c:numCache>
                <c:formatCode>0%</c:formatCode>
                <c:ptCount val="15"/>
                <c:pt idx="0">
                  <c:v>0.52325813536284238</c:v>
                </c:pt>
                <c:pt idx="1">
                  <c:v>0.50390253113567618</c:v>
                </c:pt>
                <c:pt idx="2">
                  <c:v>0.47239470718141441</c:v>
                </c:pt>
                <c:pt idx="3">
                  <c:v>0.43164536391109565</c:v>
                </c:pt>
                <c:pt idx="4">
                  <c:v>0.4919686823484139</c:v>
                </c:pt>
                <c:pt idx="5">
                  <c:v>0.499823709257538</c:v>
                </c:pt>
                <c:pt idx="6">
                  <c:v>0.50037703267853328</c:v>
                </c:pt>
                <c:pt idx="7">
                  <c:v>0.47626811353080833</c:v>
                </c:pt>
                <c:pt idx="8">
                  <c:v>0.44746130267240958</c:v>
                </c:pt>
                <c:pt idx="9">
                  <c:v>0.51120417794553286</c:v>
                </c:pt>
                <c:pt idx="10">
                  <c:v>0.51382892737336605</c:v>
                </c:pt>
                <c:pt idx="11">
                  <c:v>0.50565329050878827</c:v>
                </c:pt>
                <c:pt idx="12">
                  <c:v>0.52721510143667294</c:v>
                </c:pt>
                <c:pt idx="13">
                  <c:v>0.56506457551424438</c:v>
                </c:pt>
                <c:pt idx="14">
                  <c:v>0.55934528644674519</c:v>
                </c:pt>
              </c:numCache>
            </c:numRef>
          </c:val>
          <c:smooth val="0"/>
        </c:ser>
        <c:ser>
          <c:idx val="5"/>
          <c:order val="3"/>
          <c:tx>
            <c:strRef>
              <c:f>'Comp by Component'!$A$52</c:f>
              <c:strCache>
                <c:ptCount val="1"/>
                <c:pt idx="0">
                  <c:v>Overall DoD</c:v>
                </c:pt>
              </c:strCache>
            </c:strRef>
          </c:tx>
          <c:spPr>
            <a:ln>
              <a:solidFill>
                <a:sysClr val="windowText" lastClr="000000"/>
              </a:solidFill>
              <a:prstDash val="dash"/>
            </a:ln>
          </c:spPr>
          <c:marker>
            <c:symbol val="none"/>
          </c:marker>
          <c:cat>
            <c:numRef>
              <c:f>'Comp by Component'!$B$46:$P$46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'Comp by Component'!$B$52:$P$52</c:f>
              <c:numCache>
                <c:formatCode>0%</c:formatCode>
                <c:ptCount val="15"/>
                <c:pt idx="0">
                  <c:v>0.50269116212205578</c:v>
                </c:pt>
                <c:pt idx="1">
                  <c:v>0.47908376905876848</c:v>
                </c:pt>
                <c:pt idx="2">
                  <c:v>0.47397849778517964</c:v>
                </c:pt>
                <c:pt idx="3">
                  <c:v>0.45190689978165544</c:v>
                </c:pt>
                <c:pt idx="4">
                  <c:v>0.4746103541805457</c:v>
                </c:pt>
                <c:pt idx="5">
                  <c:v>0.50233227892986032</c:v>
                </c:pt>
                <c:pt idx="6">
                  <c:v>0.49710868642363237</c:v>
                </c:pt>
                <c:pt idx="7">
                  <c:v>0.49798023601549013</c:v>
                </c:pt>
                <c:pt idx="8">
                  <c:v>0.48469246305621139</c:v>
                </c:pt>
                <c:pt idx="9">
                  <c:v>0.50691528844405342</c:v>
                </c:pt>
                <c:pt idx="10">
                  <c:v>0.49801895552220221</c:v>
                </c:pt>
                <c:pt idx="11">
                  <c:v>0.48897622540819657</c:v>
                </c:pt>
                <c:pt idx="12">
                  <c:v>0.49147932453018611</c:v>
                </c:pt>
                <c:pt idx="13">
                  <c:v>0.49123243931336497</c:v>
                </c:pt>
                <c:pt idx="14">
                  <c:v>0.50726735598929062</c:v>
                </c:pt>
              </c:numCache>
            </c:numRef>
          </c:val>
          <c:smooth val="0"/>
        </c:ser>
        <c:ser>
          <c:idx val="2"/>
          <c:order val="4"/>
          <c:tx>
            <c:strRef>
              <c:f>'Comp by Component'!$A$49</c:f>
              <c:strCache>
                <c:ptCount val="1"/>
                <c:pt idx="0">
                  <c:v>Air Force</c:v>
                </c:pt>
              </c:strCache>
            </c:strRef>
          </c:tx>
          <c:spPr>
            <a:ln>
              <a:solidFill>
                <a:schemeClr val="accent5"/>
              </a:solidFill>
            </a:ln>
          </c:spPr>
          <c:marker>
            <c:symbol val="none"/>
          </c:marker>
          <c:cat>
            <c:numRef>
              <c:f>'Comp by Component'!$B$46:$P$46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'Comp by Component'!$B$49:$P$49</c:f>
              <c:numCache>
                <c:formatCode>0%</c:formatCode>
                <c:ptCount val="15"/>
                <c:pt idx="0">
                  <c:v>0.46404492908105277</c:v>
                </c:pt>
                <c:pt idx="1">
                  <c:v>0.45360735731536517</c:v>
                </c:pt>
                <c:pt idx="2">
                  <c:v>0.42480852856729623</c:v>
                </c:pt>
                <c:pt idx="3">
                  <c:v>0.36473146931799066</c:v>
                </c:pt>
                <c:pt idx="4">
                  <c:v>0.39371193434835317</c:v>
                </c:pt>
                <c:pt idx="5">
                  <c:v>0.39864882982503158</c:v>
                </c:pt>
                <c:pt idx="6">
                  <c:v>0.37397525822123923</c:v>
                </c:pt>
                <c:pt idx="7">
                  <c:v>0.41039153191374378</c:v>
                </c:pt>
                <c:pt idx="8">
                  <c:v>0.40993247360949114</c:v>
                </c:pt>
                <c:pt idx="9">
                  <c:v>0.38390860846559638</c:v>
                </c:pt>
                <c:pt idx="10">
                  <c:v>0.37411422728763793</c:v>
                </c:pt>
                <c:pt idx="11">
                  <c:v>0.35941605367360685</c:v>
                </c:pt>
                <c:pt idx="12">
                  <c:v>0.31710929686798545</c:v>
                </c:pt>
                <c:pt idx="13">
                  <c:v>0.34754833136956587</c:v>
                </c:pt>
                <c:pt idx="14">
                  <c:v>0.37701935593785574</c:v>
                </c:pt>
              </c:numCache>
            </c:numRef>
          </c:val>
          <c:smooth val="0"/>
        </c:ser>
        <c:ser>
          <c:idx val="1"/>
          <c:order val="5"/>
          <c:tx>
            <c:strRef>
              <c:f>'Comp by Component'!$A$48</c:f>
              <c:strCache>
                <c:ptCount val="1"/>
                <c:pt idx="0">
                  <c:v>Navy</c:v>
                </c:pt>
              </c:strCache>
            </c:strRef>
          </c:tx>
          <c:spPr>
            <a:ln>
              <a:solidFill>
                <a:schemeClr val="tx2"/>
              </a:solidFill>
            </a:ln>
          </c:spPr>
          <c:marker>
            <c:symbol val="none"/>
          </c:marker>
          <c:cat>
            <c:numRef>
              <c:f>'Comp by Component'!$B$46:$P$46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'Comp by Component'!$B$48:$P$48</c:f>
              <c:numCache>
                <c:formatCode>0%</c:formatCode>
                <c:ptCount val="15"/>
                <c:pt idx="0">
                  <c:v>0.40728053369507278</c:v>
                </c:pt>
                <c:pt idx="1">
                  <c:v>0.34113571757660865</c:v>
                </c:pt>
                <c:pt idx="2">
                  <c:v>0.37728949507278903</c:v>
                </c:pt>
                <c:pt idx="3">
                  <c:v>0.39421089420449318</c:v>
                </c:pt>
                <c:pt idx="4">
                  <c:v>0.36761255205655385</c:v>
                </c:pt>
                <c:pt idx="5">
                  <c:v>0.4113293013300453</c:v>
                </c:pt>
                <c:pt idx="6">
                  <c:v>0.39470387928290707</c:v>
                </c:pt>
                <c:pt idx="7">
                  <c:v>0.42116754502666753</c:v>
                </c:pt>
                <c:pt idx="8">
                  <c:v>0.42533027716373684</c:v>
                </c:pt>
                <c:pt idx="9">
                  <c:v>0.41068766736317275</c:v>
                </c:pt>
                <c:pt idx="10">
                  <c:v>0.42124109471835885</c:v>
                </c:pt>
                <c:pt idx="11">
                  <c:v>0.37764696383039176</c:v>
                </c:pt>
                <c:pt idx="12">
                  <c:v>0.3609200947407567</c:v>
                </c:pt>
                <c:pt idx="13">
                  <c:v>0.33750317979110722</c:v>
                </c:pt>
                <c:pt idx="14">
                  <c:v>0.36446912204863557</c:v>
                </c:pt>
              </c:numCache>
            </c:numRef>
          </c:val>
          <c:smooth val="0"/>
        </c:ser>
        <c:dLbls>
          <c:showLegendKey val="0"/>
          <c:showVal val="0"/>
          <c:showCatName val="0"/>
          <c:showSerName val="0"/>
          <c:showPercent val="0"/>
          <c:showBubbleSize val="0"/>
        </c:dLbls>
        <c:smooth val="0"/>
        <c:axId val="483481328"/>
        <c:axId val="483480936"/>
      </c:lineChart>
      <c:catAx>
        <c:axId val="483481328"/>
        <c:scaling>
          <c:orientation val="minMax"/>
        </c:scaling>
        <c:delete val="0"/>
        <c:axPos val="b"/>
        <c:title>
          <c:tx>
            <c:rich>
              <a:bodyPr/>
              <a:lstStyle/>
              <a:p>
                <a:pPr>
                  <a:defRPr/>
                </a:pPr>
                <a:r>
                  <a:rPr lang="en-US"/>
                  <a:t>Fiscal Year</a:t>
                </a:r>
              </a:p>
            </c:rich>
          </c:tx>
          <c:overlay val="0"/>
        </c:title>
        <c:numFmt formatCode="General" sourceLinked="1"/>
        <c:majorTickMark val="out"/>
        <c:minorTickMark val="none"/>
        <c:tickLblPos val="nextTo"/>
        <c:crossAx val="483480936"/>
        <c:crosses val="autoZero"/>
        <c:auto val="1"/>
        <c:lblAlgn val="ctr"/>
        <c:lblOffset val="100"/>
        <c:noMultiLvlLbl val="0"/>
      </c:catAx>
      <c:valAx>
        <c:axId val="483480936"/>
        <c:scaling>
          <c:orientation val="minMax"/>
        </c:scaling>
        <c:delete val="0"/>
        <c:axPos val="l"/>
        <c:majorGridlines/>
        <c:title>
          <c:tx>
            <c:rich>
              <a:bodyPr rot="-5400000" vert="horz"/>
              <a:lstStyle/>
              <a:p>
                <a:pPr>
                  <a:defRPr/>
                </a:pPr>
                <a:r>
                  <a:rPr lang="en-US"/>
                  <a:t>Share of Contract Obligations Awarded After Effective Competition</a:t>
                </a:r>
              </a:p>
            </c:rich>
          </c:tx>
          <c:overlay val="0"/>
        </c:title>
        <c:numFmt formatCode="0%" sourceLinked="1"/>
        <c:majorTickMark val="out"/>
        <c:minorTickMark val="none"/>
        <c:tickLblPos val="nextTo"/>
        <c:crossAx val="483481328"/>
        <c:crosses val="autoZero"/>
        <c:crossBetween val="between"/>
      </c:valAx>
      <c:spPr>
        <a:solidFill>
          <a:schemeClr val="bg2"/>
        </a:solidFill>
      </c:spPr>
    </c:plotArea>
    <c:legend>
      <c:legendPos val="r"/>
      <c:layout>
        <c:manualLayout>
          <c:xMode val="edge"/>
          <c:yMode val="edge"/>
          <c:x val="0.86185160882667444"/>
          <c:y val="0.22164632545931759"/>
          <c:w val="0.12271629240789346"/>
          <c:h val="0.42082633420822396"/>
        </c:manualLayout>
      </c:layout>
      <c:overlay val="0"/>
    </c:legend>
    <c:plotVisOnly val="1"/>
    <c:dispBlanksAs val="gap"/>
    <c:showDLblsOverMax val="0"/>
  </c:chart>
  <c:spPr>
    <a:ln>
      <a:noFill/>
    </a:ln>
  </c:sp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0.77025</cdr:x>
      <cdr:y>0.09792</cdr:y>
    </cdr:from>
    <cdr:to>
      <cdr:x>0.88137</cdr:x>
      <cdr:y>0.29792</cdr:y>
    </cdr:to>
    <cdr:sp macro="" textlink="">
      <cdr:nvSpPr>
        <cdr:cNvPr id="2" name="TextBox 1"/>
        <cdr:cNvSpPr txBox="1"/>
      </cdr:nvSpPr>
      <cdr:spPr>
        <a:xfrm xmlns:a="http://schemas.openxmlformats.org/drawingml/2006/main">
          <a:off x="6338888" y="4476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a:t>Component</a:t>
          </a:r>
        </a:p>
        <a:p xmlns:a="http://schemas.openxmlformats.org/drawingml/2006/main">
          <a:r>
            <a:rPr lang="en-US" sz="1100" b="1" i="1"/>
            <a:t>(% Change 2013-2014)</a:t>
          </a:r>
        </a:p>
        <a:p xmlns:a="http://schemas.openxmlformats.org/drawingml/2006/main">
          <a:r>
            <a:rPr lang="en-US" sz="1100" b="1" i="1"/>
            <a:t>(Overall DoD:</a:t>
          </a:r>
        </a:p>
        <a:p xmlns:a="http://schemas.openxmlformats.org/drawingml/2006/main">
          <a:r>
            <a:rPr lang="en-US" sz="1100" b="1" i="1"/>
            <a:t>-9%</a:t>
          </a:r>
          <a:r>
            <a:rPr lang="en-US" sz="1100" b="1" i="1" baseline="0"/>
            <a:t> 2013-2014)</a:t>
          </a:r>
          <a:endParaRPr lang="en-US" sz="1100" b="1" i="1"/>
        </a:p>
      </cdr:txBody>
    </cdr:sp>
  </cdr:relSizeAnchor>
</c:userShapes>
</file>

<file path=ppt/drawings/drawing2.xml><?xml version="1.0" encoding="utf-8"?>
<c:userShapes xmlns:c="http://schemas.openxmlformats.org/drawingml/2006/chart">
  <cdr:relSizeAnchor xmlns:cdr="http://schemas.openxmlformats.org/drawingml/2006/chartDrawing">
    <cdr:from>
      <cdr:x>0.87153</cdr:x>
      <cdr:y>0.04167</cdr:y>
    </cdr:from>
    <cdr:to>
      <cdr:x>0.98264</cdr:x>
      <cdr:y>0.24167</cdr:y>
    </cdr:to>
    <cdr:sp macro="" textlink="">
      <cdr:nvSpPr>
        <cdr:cNvPr id="2" name="TextBox 1"/>
        <cdr:cNvSpPr txBox="1"/>
      </cdr:nvSpPr>
      <cdr:spPr>
        <a:xfrm xmlns:a="http://schemas.openxmlformats.org/drawingml/2006/main">
          <a:off x="7172325" y="1905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a:t>Component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EC12331-5A70-48D9-84BD-30FF3EFC5C80}" type="datetimeFigureOut">
              <a:rPr lang="en-US" smtClean="0"/>
              <a:pPr/>
              <a:t>5/28/2015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F46237F-8268-4678-8EA9-0CBCE6BA0D11}" type="slidenum">
              <a:rPr lang="en-US" smtClean="0"/>
              <a:pPr/>
              <a:t>‹#›</a:t>
            </a:fld>
            <a:endParaRPr lang="en-US"/>
          </a:p>
        </p:txBody>
      </p:sp>
    </p:spTree>
    <p:extLst>
      <p:ext uri="{BB962C8B-B14F-4D97-AF65-F5344CB8AC3E}">
        <p14:creationId xmlns:p14="http://schemas.microsoft.com/office/powerpoint/2010/main" val="972342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Calibri" panose="020F0502020204030204" pitchFamily="34" charset="0"/>
              </a:rPr>
              <a:t>Performance-Based Logistics Contracts in the Defense Logistics Agency</a:t>
            </a:r>
          </a:p>
          <a:p>
            <a:endParaRPr lang="en-US" dirty="0">
              <a:latin typeface="Calibri" panose="020F0502020204030204" pitchFamily="34" charset="0"/>
            </a:endParaRPr>
          </a:p>
          <a:p>
            <a:r>
              <a:rPr lang="en-US" dirty="0">
                <a:latin typeface="Calibri" panose="020F0502020204030204" pitchFamily="34" charset="0"/>
              </a:rPr>
              <a:t>Principal Investigator: </a:t>
            </a:r>
            <a:r>
              <a:rPr lang="en-US" dirty="0" smtClean="0">
                <a:latin typeface="Calibri" panose="020F0502020204030204" pitchFamily="34" charset="0"/>
              </a:rPr>
              <a:t>Andrew Hunter, </a:t>
            </a:r>
            <a:r>
              <a:rPr lang="en-US" dirty="0">
                <a:latin typeface="Calibri" panose="020F0502020204030204" pitchFamily="34" charset="0"/>
              </a:rPr>
              <a:t>Senior </a:t>
            </a:r>
            <a:r>
              <a:rPr lang="en-US" dirty="0" smtClean="0">
                <a:latin typeface="Calibri" panose="020F0502020204030204" pitchFamily="34" charset="0"/>
              </a:rPr>
              <a:t>Fellow and </a:t>
            </a:r>
            <a:r>
              <a:rPr lang="en-US" dirty="0">
                <a:latin typeface="Calibri" panose="020F0502020204030204" pitchFamily="34" charset="0"/>
              </a:rPr>
              <a:t>Director, </a:t>
            </a:r>
            <a:r>
              <a:rPr lang="en-US" dirty="0" smtClean="0">
                <a:latin typeface="Calibri" panose="020F0502020204030204" pitchFamily="34" charset="0"/>
              </a:rPr>
              <a:t>Defense-Industrial Initiatives Group</a:t>
            </a:r>
          </a:p>
          <a:p>
            <a:endParaRPr lang="en-US" dirty="0">
              <a:latin typeface="Calibri" panose="020F0502020204030204" pitchFamily="34" charset="0"/>
            </a:endParaRPr>
          </a:p>
          <a:p>
            <a:r>
              <a:rPr lang="en-US" dirty="0">
                <a:latin typeface="Calibri" panose="020F0502020204030204" pitchFamily="34" charset="0"/>
              </a:rPr>
              <a:t>This annotated briefing is </a:t>
            </a:r>
            <a:r>
              <a:rPr lang="en-US" dirty="0" smtClean="0">
                <a:latin typeface="Calibri" panose="020F0502020204030204" pitchFamily="34" charset="0"/>
              </a:rPr>
              <a:t>part of the </a:t>
            </a:r>
            <a:r>
              <a:rPr lang="en-US" dirty="0">
                <a:latin typeface="Calibri" panose="020F0502020204030204" pitchFamily="34" charset="0"/>
              </a:rPr>
              <a:t>CSIS Deliverable for Phase </a:t>
            </a:r>
            <a:r>
              <a:rPr lang="en-US" dirty="0" smtClean="0">
                <a:latin typeface="Calibri" panose="020F0502020204030204" pitchFamily="34" charset="0"/>
              </a:rPr>
              <a:t>2, </a:t>
            </a:r>
            <a:r>
              <a:rPr lang="en-US" dirty="0">
                <a:latin typeface="Calibri" panose="020F0502020204030204" pitchFamily="34" charset="0"/>
              </a:rPr>
              <a:t>for STP No. 5-03 </a:t>
            </a:r>
            <a:r>
              <a:rPr lang="en-US" i="1" dirty="0">
                <a:latin typeface="Calibri" panose="020F0502020204030204" pitchFamily="34" charset="0"/>
              </a:rPr>
              <a:t>Performance-Based Logistics Process Analysis</a:t>
            </a:r>
            <a:r>
              <a:rPr lang="en-US" dirty="0">
                <a:latin typeface="Calibri" panose="020F0502020204030204" pitchFamily="34" charset="0"/>
              </a:rPr>
              <a:t>, under Defense Logistics Agency Research &amp; Development Supply Support (RDSS) Program (Prime Contract SP4701-09-D-0045).</a:t>
            </a:r>
          </a:p>
          <a:p>
            <a:endParaRPr lang="en-US"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CF46237F-8268-4678-8EA9-0CBCE6BA0D11}" type="slidenum">
              <a:rPr lang="en-US" smtClean="0"/>
              <a:pPr/>
              <a:t>1</a:t>
            </a:fld>
            <a:endParaRPr lang="en-US"/>
          </a:p>
        </p:txBody>
      </p:sp>
    </p:spTree>
    <p:extLst>
      <p:ext uri="{BB962C8B-B14F-4D97-AF65-F5344CB8AC3E}">
        <p14:creationId xmlns:p14="http://schemas.microsoft.com/office/powerpoint/2010/main" val="4238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39FE0B7-91C6-4AC9-8E45-2FF742DD3893}" type="slidenum">
              <a:rPr lang="en-US" altLang="en-US" sz="1200">
                <a:solidFill>
                  <a:srgbClr val="000000"/>
                </a:solidFill>
              </a:rPr>
              <a:pPr/>
              <a:t>10</a:t>
            </a:fld>
            <a:endParaRPr lang="en-US" altLang="en-US" sz="1200">
              <a:solidFill>
                <a:srgbClr val="000000"/>
              </a:solidFill>
            </a:endParaRPr>
          </a:p>
        </p:txBody>
      </p:sp>
      <p:sp>
        <p:nvSpPr>
          <p:cNvPr id="3481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p:txBody>
          <a:bodyPr/>
          <a:lstStyle/>
          <a:p>
            <a:pPr>
              <a:defRPr/>
            </a:pPr>
            <a:r>
              <a:rPr lang="en-US" dirty="0" smtClean="0"/>
              <a:t>1948-2012: Budget Authority, FY 2013 Green Book</a:t>
            </a:r>
          </a:p>
          <a:p>
            <a:pPr>
              <a:defRPr/>
            </a:pPr>
            <a:endParaRPr lang="en-US" dirty="0" smtClean="0"/>
          </a:p>
          <a:p>
            <a:pPr>
              <a:defRPr/>
            </a:pPr>
            <a:r>
              <a:rPr lang="en-US" dirty="0" smtClean="0"/>
              <a:t>2013-2021: Sequester</a:t>
            </a:r>
          </a:p>
          <a:p>
            <a:pPr marL="178007" indent="-178007">
              <a:buFontTx/>
              <a:buChar char="-"/>
              <a:defRPr/>
            </a:pPr>
            <a:r>
              <a:rPr lang="en-US" dirty="0" smtClean="0"/>
              <a:t>Assumes sequester of DoD funds will be at current ratio of total 050 (about 96%)</a:t>
            </a:r>
          </a:p>
          <a:p>
            <a:pPr marL="178007" indent="-178007">
              <a:buFontTx/>
              <a:buChar char="-"/>
              <a:defRPr/>
            </a:pPr>
            <a:r>
              <a:rPr lang="en-US" dirty="0" smtClean="0"/>
              <a:t>Includes OCO assumptions of going down to 30k troops in Afghanistan in 2017, then remaining at that level of OCO funding in the out years.</a:t>
            </a:r>
          </a:p>
          <a:p>
            <a:pPr marL="652694" lvl="1" indent="-178007">
              <a:buFontTx/>
              <a:buChar char="-"/>
              <a:defRPr/>
            </a:pPr>
            <a:r>
              <a:rPr lang="en-US" dirty="0" smtClean="0"/>
              <a:t>OCO Drawdown assumption – 2013: $88.5 B, 2014: $85B, 2015: $58.6, 2016: $38B, 2017: $28B, 2018-2021: $25B/year (adjusted for inflation).</a:t>
            </a:r>
          </a:p>
          <a:p>
            <a:pPr marL="652694" lvl="1" indent="-178007">
              <a:buFontTx/>
              <a:buChar char="-"/>
              <a:defRPr/>
            </a:pPr>
            <a:endParaRPr lang="en-US" dirty="0"/>
          </a:p>
          <a:p>
            <a:pPr marL="652694" lvl="1" indent="-178007">
              <a:buFontTx/>
              <a:buChar char="-"/>
              <a:defRPr/>
            </a:pPr>
            <a:r>
              <a:rPr lang="en-US" dirty="0" smtClean="0"/>
              <a:t>This </a:t>
            </a:r>
            <a:r>
              <a:rPr lang="en-US" dirty="0"/>
              <a:t>chart shows the DoD budget from 1948 to 2019, showing all four drawdowns in defense spending in constant dollars since World War II. The drawdowns following the Korean War, Vietnam War, and Cold War are in line with the current drawdown from the wars in Iraq and Afghanistan when looking at the percent change from peak to trough. However, there are two significant differences between the current drawdown and those that came before. First, each of the previous drawdowns also had a concurrent increase in active duty troop levels (the black line), whereas the current drawdown saw nearly a 90 percent increase in spending, with almost no increase in active duty troop levels. This makes it significantly more difficult to draw down spending, as there is no increase in troops to divest. Second, the trough after previous buildups reliably returned to below $400 billion (in constant 2013 dollars). In this drawdown, the budget is expected to bottom out around $500 billion. However, internal DoD cost growth in military pay and benefits and growth in operation and maintenance spending are driving down the purchasing power of the defense dollar, meaning that while the floor of the current drawdown may be $100 billion higher than previously, DoD is not necessarily getting any more for it.</a:t>
            </a:r>
          </a:p>
          <a:p>
            <a:pPr marL="652694" lvl="1" indent="-178007">
              <a:buFontTx/>
              <a:buChar char="-"/>
              <a:defRPr/>
            </a:pPr>
            <a:endParaRPr lang="en-US" dirty="0" smtClean="0"/>
          </a:p>
          <a:p>
            <a:pPr>
              <a:defRPr/>
            </a:pPr>
            <a:endParaRPr lang="en-US" dirty="0"/>
          </a:p>
        </p:txBody>
      </p:sp>
    </p:spTree>
    <p:extLst>
      <p:ext uri="{BB962C8B-B14F-4D97-AF65-F5344CB8AC3E}">
        <p14:creationId xmlns:p14="http://schemas.microsoft.com/office/powerpoint/2010/main" val="1714645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prstClr val="black"/>
                </a:solidFill>
              </a:rPr>
              <a:pPr/>
              <a:t>11</a:t>
            </a:fld>
            <a:endParaRPr lang="en-US" altLang="en-US" sz="1200">
              <a:solidFill>
                <a:prstClr val="black"/>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altLang="en-US" dirty="0"/>
              <a:t>Old notes:</a:t>
            </a:r>
          </a:p>
          <a:p>
            <a:pPr>
              <a:defRPr/>
            </a:pPr>
            <a:r>
              <a:rPr lang="en-US" altLang="en-US" dirty="0"/>
              <a:t>This slide shows </a:t>
            </a:r>
            <a:r>
              <a:rPr lang="en-US" dirty="0"/>
              <a:t>DoD Products Contract Obligations by Component, 2000-2013</a:t>
            </a:r>
          </a:p>
          <a:p>
            <a:pPr>
              <a:defRPr/>
            </a:pPr>
            <a:endParaRPr lang="en-US" dirty="0"/>
          </a:p>
          <a:p>
            <a:pPr marL="170181" indent="-170181">
              <a:buFont typeface="Arial" panose="020B0604020202020204" pitchFamily="34" charset="0"/>
              <a:buChar char="•"/>
              <a:defRPr/>
            </a:pPr>
            <a:r>
              <a:rPr lang="en-US" dirty="0"/>
              <a:t>DLA plays a significant role in DoD’s contracting for products. Excepting 2012, DLA products contract obligations have accounted for between 18 percent and 22 percent of overall DoD product contract obligations in every year since 2002.</a:t>
            </a:r>
          </a:p>
          <a:p>
            <a:pPr marL="170181" indent="-170181">
              <a:buFont typeface="Arial" panose="020B0604020202020204" pitchFamily="34" charset="0"/>
              <a:buChar char="•"/>
              <a:defRPr/>
            </a:pPr>
            <a:r>
              <a:rPr lang="en-US" dirty="0"/>
              <a:t>Under sequestration, DLA products declined comparably to Army and Air Force, but this is again overstated by the FY2012 fuels anomaly (see notes on previous slide). </a:t>
            </a:r>
          </a:p>
          <a:p>
            <a:pPr marL="170181" indent="-170181">
              <a:buFont typeface="Arial" panose="020B0604020202020204" pitchFamily="34" charset="0"/>
              <a:buChar char="•"/>
              <a:defRPr/>
            </a:pPr>
            <a:r>
              <a:rPr lang="en-US" altLang="en-US" dirty="0"/>
              <a:t>Assuming that the $7 billion fuels increase in 2012 is the result of the timing of purchases, smoothing that “bump” (by averaging that $7 billion across 2011-2013) would roughly halve the decline of DLA under sequestration (~11 percent decline, from $38 billion to $34 billion).</a:t>
            </a:r>
          </a:p>
          <a:p>
            <a:pPr>
              <a:defRPr/>
            </a:pPr>
            <a:endParaRPr lang="en-US" altLang="en-US" dirty="0" smtClean="0"/>
          </a:p>
        </p:txBody>
      </p:sp>
    </p:spTree>
    <p:extLst>
      <p:ext uri="{BB962C8B-B14F-4D97-AF65-F5344CB8AC3E}">
        <p14:creationId xmlns:p14="http://schemas.microsoft.com/office/powerpoint/2010/main" val="59557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Overall DLA Contract Environment</a:t>
            </a:r>
          </a:p>
          <a:p>
            <a:endParaRPr lang="en-US" dirty="0"/>
          </a:p>
          <a:p>
            <a:r>
              <a:rPr lang="en-US" dirty="0"/>
              <a:t>This section will look at how DLA contracts fit into the larger DoD budget picture and what the characteristics of the DLA contracting environment are. It will identify trends over the last 13 years, and will also note some of the impacts of sequestration in FY 2013 (the last year with complete data). At present, PBL and PBL-like contracts represent only a small proportion of DLA contract spending. Methodological notes for this section can be found below.</a:t>
            </a:r>
          </a:p>
          <a:p>
            <a:endParaRPr lang="en-US" dirty="0"/>
          </a:p>
          <a:p>
            <a:r>
              <a:rPr lang="en-US" dirty="0"/>
              <a:t>The data and characteristics explored this section are:</a:t>
            </a:r>
          </a:p>
          <a:p>
            <a:pPr marL="170181" indent="-170181">
              <a:buFont typeface="Arial" panose="020B0604020202020204" pitchFamily="34" charset="0"/>
              <a:buChar char="•"/>
            </a:pPr>
            <a:r>
              <a:rPr lang="en-US" dirty="0"/>
              <a:t>Obligations by Component</a:t>
            </a:r>
          </a:p>
          <a:p>
            <a:pPr marL="170181" indent="-170181">
              <a:buFont typeface="Arial" panose="020B0604020202020204" pitchFamily="34" charset="0"/>
              <a:buChar char="•"/>
            </a:pPr>
            <a:r>
              <a:rPr lang="en-US" dirty="0"/>
              <a:t>Obligations by Area</a:t>
            </a:r>
          </a:p>
          <a:p>
            <a:pPr marL="170181" indent="-170181">
              <a:buFont typeface="Arial" panose="020B0604020202020204" pitchFamily="34" charset="0"/>
              <a:buChar char="•"/>
            </a:pPr>
            <a:r>
              <a:rPr lang="en-US" dirty="0"/>
              <a:t>Obligations by Competition</a:t>
            </a:r>
          </a:p>
          <a:p>
            <a:pPr marL="170181" indent="-170181">
              <a:buFont typeface="Arial" panose="020B0604020202020204" pitchFamily="34" charset="0"/>
              <a:buChar char="•"/>
            </a:pPr>
            <a:r>
              <a:rPr lang="en-US" dirty="0"/>
              <a:t>Obligations by Pricing Mechanism</a:t>
            </a:r>
          </a:p>
          <a:p>
            <a:pPr marL="170181" indent="-170181">
              <a:buFont typeface="Arial" panose="020B0604020202020204" pitchFamily="34" charset="0"/>
              <a:buChar char="•"/>
            </a:pPr>
            <a:r>
              <a:rPr lang="en-US" dirty="0"/>
              <a:t>Obligations by Contract Vehicle</a:t>
            </a:r>
          </a:p>
          <a:p>
            <a:pPr marL="170181" indent="-170181">
              <a:buFont typeface="Arial" panose="020B0604020202020204" pitchFamily="34" charset="0"/>
              <a:buChar char="•"/>
            </a:pPr>
            <a:r>
              <a:rPr lang="en-US" dirty="0"/>
              <a:t>Obligations by Vendor Size</a:t>
            </a:r>
          </a:p>
          <a:p>
            <a:pPr marL="170181" indent="-170181">
              <a:buFont typeface="Arial" panose="020B0604020202020204" pitchFamily="34" charset="0"/>
              <a:buChar char="•"/>
            </a:pPr>
            <a:r>
              <a:rPr lang="en-US" dirty="0"/>
              <a:t>Top DLA Vendors</a:t>
            </a:r>
          </a:p>
          <a:p>
            <a:endParaRPr lang="en-US" dirty="0"/>
          </a:p>
          <a:p>
            <a:r>
              <a:rPr lang="en-US" dirty="0"/>
              <a:t>Methodology:</a:t>
            </a:r>
          </a:p>
          <a:p>
            <a:pPr marL="283635" indent="-283635">
              <a:buFont typeface="Arial" panose="020B0604020202020204" pitchFamily="34" charset="0"/>
              <a:buChar char="•"/>
            </a:pPr>
            <a:r>
              <a:rPr lang="en-US" altLang="en-US" dirty="0"/>
              <a:t>The Federal Procurement Data System (FPDS) was the primary source for contract data found on slides</a:t>
            </a:r>
            <a:r>
              <a:rPr lang="en-US" altLang="en-US" b="1" dirty="0"/>
              <a:t> 14-22 </a:t>
            </a:r>
            <a:r>
              <a:rPr lang="en-US" altLang="en-US" dirty="0"/>
              <a:t>in this annotated briefing. </a:t>
            </a:r>
          </a:p>
          <a:p>
            <a:pPr marL="283635" indent="-283635">
              <a:buFont typeface="Arial" panose="020B0604020202020204" pitchFamily="34" charset="0"/>
              <a:buChar char="•"/>
            </a:pPr>
            <a:r>
              <a:rPr lang="en-US" altLang="en-US" dirty="0"/>
              <a:t>Federal regulations require only that all unclassified prime contracts worth $2,500 and above be reported to FPDS.</a:t>
            </a:r>
          </a:p>
          <a:p>
            <a:pPr marL="283635" indent="-283635">
              <a:buFont typeface="Arial" panose="020B0604020202020204" pitchFamily="34" charset="0"/>
              <a:buChar char="•"/>
            </a:pPr>
            <a:r>
              <a:rPr lang="en-US" altLang="en-US" dirty="0"/>
              <a:t>FPDS data are constantly being updated, including those for back years. As a consequence, the dollar totals for a given year may vary between deliverables.</a:t>
            </a:r>
          </a:p>
          <a:p>
            <a:pPr marL="283635" indent="-283635">
              <a:buFont typeface="Arial" panose="020B0604020202020204" pitchFamily="34" charset="0"/>
              <a:buChar char="•"/>
            </a:pPr>
            <a:r>
              <a:rPr lang="en-US" altLang="en-US" dirty="0"/>
              <a:t>Contract classifications sometimes differ between FPDS and individual companies, resulting in some contracts that a company considers as services being labeled as products by FPDS and vice versa. </a:t>
            </a:r>
          </a:p>
          <a:p>
            <a:pPr marL="283635" indent="-283635">
              <a:buFont typeface="Arial" panose="020B0604020202020204" pitchFamily="34" charset="0"/>
              <a:buChar char="•"/>
            </a:pPr>
            <a:r>
              <a:rPr lang="en-US" altLang="en-US" dirty="0"/>
              <a:t>Overseas Contingency Operations funding and other supplemental appropriations are not separately classified in FPDS</a:t>
            </a:r>
          </a:p>
          <a:p>
            <a:pPr marL="283635" indent="-283635">
              <a:buFont typeface="Arial" panose="020B0604020202020204" pitchFamily="34" charset="0"/>
              <a:buChar char="•"/>
            </a:pPr>
            <a:r>
              <a:rPr lang="en-US" altLang="en-US" dirty="0"/>
              <a:t>All dollar figures are in constant 2013 dollars, and years are fiscal years.</a:t>
            </a:r>
          </a:p>
          <a:p>
            <a:endParaRPr lang="en-US" dirty="0"/>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12</a:t>
            </a:fld>
            <a:endParaRPr lang="en-US"/>
          </a:p>
        </p:txBody>
      </p:sp>
    </p:spTree>
    <p:extLst>
      <p:ext uri="{BB962C8B-B14F-4D97-AF65-F5344CB8AC3E}">
        <p14:creationId xmlns:p14="http://schemas.microsoft.com/office/powerpoint/2010/main" val="3722826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prstClr val="black"/>
                </a:solidFill>
              </a:rPr>
              <a:pPr/>
              <a:t>13</a:t>
            </a:fld>
            <a:endParaRPr lang="en-US" altLang="en-US" sz="1200">
              <a:solidFill>
                <a:prstClr val="black"/>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altLang="en-US" dirty="0"/>
              <a:t>This slide shows Department of Defense Contract Obligations by Component, 2000-2013</a:t>
            </a:r>
          </a:p>
          <a:p>
            <a:pPr>
              <a:defRPr/>
            </a:pPr>
            <a:endParaRPr lang="en-US" altLang="en-US" dirty="0"/>
          </a:p>
          <a:p>
            <a:pPr marL="170181" indent="-170181">
              <a:buFont typeface="Arial" panose="020B0604020202020204" pitchFamily="34" charset="0"/>
              <a:buChar char="•"/>
              <a:defRPr/>
            </a:pPr>
            <a:r>
              <a:rPr lang="en-US" altLang="en-US" dirty="0"/>
              <a:t>DLA contract obligations more than tripled between 2000 and 2009, from $13 billion to $41 billion, with proportional increases in both fuels and non-fuels products.</a:t>
            </a:r>
          </a:p>
          <a:p>
            <a:pPr marL="170181" indent="-170181">
              <a:buFont typeface="Arial" panose="020B0604020202020204" pitchFamily="34" charset="0"/>
              <a:buChar char="•"/>
              <a:defRPr/>
            </a:pPr>
            <a:r>
              <a:rPr lang="en-US" altLang="en-US" dirty="0"/>
              <a:t>Since 2008, DLA has fluctuated between 9 percent and 12 percent of overall DoD contract obligations.</a:t>
            </a:r>
          </a:p>
          <a:p>
            <a:pPr marL="170181" indent="-170181">
              <a:buFont typeface="Arial" panose="020B0604020202020204" pitchFamily="34" charset="0"/>
              <a:buChar char="•"/>
              <a:defRPr/>
            </a:pPr>
            <a:r>
              <a:rPr lang="en-US" altLang="en-US" dirty="0"/>
              <a:t>Under sequestration, DLA declined at a rate similar to that of Army and Air Force, but this decline is overstated due to a anomalous, one-year, ~$7 billion jump in contract obligations for fuels in FY2012. Except for that anomaly, DLA contract obligations fell significantly less under sequestration than did Army or Air Force but more than Navy (which saw increases in products contracts, primarily F-35 and ships).</a:t>
            </a:r>
          </a:p>
          <a:p>
            <a:pPr>
              <a:defRPr/>
            </a:pPr>
            <a:endParaRPr lang="en-US" altLang="en-US" dirty="0"/>
          </a:p>
          <a:p>
            <a:pPr>
              <a:defRPr/>
            </a:pPr>
            <a:endParaRPr lang="en-US" altLang="en-US" dirty="0"/>
          </a:p>
          <a:p>
            <a:pPr>
              <a:lnSpc>
                <a:spcPct val="115000"/>
              </a:lnSpc>
              <a:spcAft>
                <a:spcPts val="1011"/>
              </a:spcAft>
            </a:pPr>
            <a:endParaRPr lang="en-US" i="1" dirty="0">
              <a:ea typeface="Calibri"/>
              <a:cs typeface="Times New Roman"/>
            </a:endParaRPr>
          </a:p>
          <a:p>
            <a:pPr>
              <a:defRPr/>
            </a:pPr>
            <a:endParaRPr lang="en-US" altLang="en-US" dirty="0" smtClean="0"/>
          </a:p>
        </p:txBody>
      </p:sp>
    </p:spTree>
    <p:extLst>
      <p:ext uri="{BB962C8B-B14F-4D97-AF65-F5344CB8AC3E}">
        <p14:creationId xmlns:p14="http://schemas.microsoft.com/office/powerpoint/2010/main" val="819688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14</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altLang="en-US" dirty="0" smtClean="0"/>
              <a:t>2013 Write-up:</a:t>
            </a:r>
          </a:p>
          <a:p>
            <a:pPr>
              <a:lnSpc>
                <a:spcPct val="115000"/>
              </a:lnSpc>
              <a:spcAft>
                <a:spcPts val="1011"/>
              </a:spcAft>
            </a:pPr>
            <a:r>
              <a:rPr lang="en-US" altLang="en-US" dirty="0"/>
              <a:t>This slide shows </a:t>
            </a:r>
            <a:r>
              <a:rPr lang="en-US" dirty="0"/>
              <a:t>DLA Contract Obligations by Area, 2000-2013, for Products (non-fuel), Fuels, R&amp;D, and Service Contracts</a:t>
            </a:r>
            <a:endParaRPr lang="en-US" dirty="0">
              <a:ea typeface="Calibri"/>
              <a:cs typeface="Times New Roman"/>
            </a:endParaRPr>
          </a:p>
          <a:p>
            <a:pPr marL="346829" indent="-346829" defTabSz="907633">
              <a:lnSpc>
                <a:spcPct val="115000"/>
              </a:lnSpc>
              <a:buFont typeface="Symbol"/>
              <a:buChar char=""/>
              <a:defRPr/>
            </a:pPr>
            <a:endParaRPr lang="en-US" dirty="0">
              <a:ea typeface="Calibri"/>
              <a:cs typeface="Times New Roman"/>
            </a:endParaRPr>
          </a:p>
          <a:p>
            <a:pPr marL="346829" indent="-346829" defTabSz="907633">
              <a:lnSpc>
                <a:spcPct val="115000"/>
              </a:lnSpc>
              <a:buFont typeface="Symbol"/>
              <a:buChar char=""/>
              <a:defRPr/>
            </a:pPr>
            <a:r>
              <a:rPr lang="en-US" dirty="0">
                <a:ea typeface="Calibri"/>
                <a:cs typeface="Times New Roman"/>
              </a:rPr>
              <a:t>Non-fuels products accounted for nearly 60 percent of DLA contract obligations from 2000-2005, but growth in fuels (from 32 percent in 2003 to over 40 percent in all but two years from 2006-2013) reduced that share to around 55 percent in most years.</a:t>
            </a:r>
          </a:p>
          <a:p>
            <a:pPr marL="346829" indent="-346829" defTabSz="907633">
              <a:lnSpc>
                <a:spcPct val="115000"/>
              </a:lnSpc>
              <a:buFont typeface="Symbol"/>
              <a:buChar char=""/>
              <a:defRPr/>
            </a:pPr>
            <a:r>
              <a:rPr lang="en-US" dirty="0">
                <a:ea typeface="Calibri"/>
                <a:cs typeface="Times New Roman"/>
              </a:rPr>
              <a:t>Non-fuels products, which had been increasing at a 2.4 percent CAGR, fell by 13 percent in 2013.</a:t>
            </a:r>
          </a:p>
          <a:p>
            <a:pPr marL="346829" indent="-346829">
              <a:lnSpc>
                <a:spcPct val="115000"/>
              </a:lnSpc>
              <a:buFont typeface="Symbol"/>
              <a:buChar char=""/>
            </a:pPr>
            <a:r>
              <a:rPr lang="en-US" dirty="0">
                <a:ea typeface="Calibri"/>
                <a:cs typeface="Times New Roman"/>
              </a:rPr>
              <a:t>Fuels declined back to previous levels in 2013 after rising by nearly 50 percent in 2012. </a:t>
            </a:r>
          </a:p>
          <a:p>
            <a:pPr marL="346829" indent="-346829">
              <a:lnSpc>
                <a:spcPct val="115000"/>
              </a:lnSpc>
              <a:buFont typeface="Symbol"/>
              <a:buChar char=""/>
            </a:pPr>
            <a:r>
              <a:rPr lang="en-US" dirty="0">
                <a:ea typeface="Calibri"/>
                <a:cs typeface="Times New Roman"/>
              </a:rPr>
              <a:t>The growth in services under sequestration was primarily in the sub-areas of Facilities-related Services &amp; Construction (FRS&amp;C) and Professional, Administrative, and Management Support (PAMS) services.</a:t>
            </a:r>
            <a:endParaRPr lang="en-US" b="1" dirty="0">
              <a:ea typeface="Calibri"/>
              <a:cs typeface="Times New Roman"/>
            </a:endParaRPr>
          </a:p>
          <a:p>
            <a:pPr marL="346829" indent="-346829">
              <a:lnSpc>
                <a:spcPct val="115000"/>
              </a:lnSpc>
              <a:buFont typeface="Symbol"/>
              <a:buChar char=""/>
            </a:pPr>
            <a:endParaRPr lang="en-US" dirty="0">
              <a:ea typeface="Calibri"/>
              <a:cs typeface="Times New Roman"/>
            </a:endParaRPr>
          </a:p>
          <a:p>
            <a:pPr>
              <a:defRPr/>
            </a:pPr>
            <a:endParaRPr lang="en-US" altLang="en-US" dirty="0"/>
          </a:p>
          <a:p>
            <a:pPr>
              <a:defRPr/>
            </a:pPr>
            <a:endParaRPr lang="en-US" altLang="en-US" dirty="0" smtClean="0"/>
          </a:p>
        </p:txBody>
      </p:sp>
    </p:spTree>
    <p:extLst>
      <p:ext uri="{BB962C8B-B14F-4D97-AF65-F5344CB8AC3E}">
        <p14:creationId xmlns:p14="http://schemas.microsoft.com/office/powerpoint/2010/main" val="362134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15</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defTabSz="924879" eaLnBrk="0" fontAlgn="base" hangingPunct="0">
              <a:spcBef>
                <a:spcPct val="30000"/>
              </a:spcBef>
              <a:spcAft>
                <a:spcPct val="0"/>
              </a:spcAft>
              <a:defRPr/>
            </a:pPr>
            <a:r>
              <a:rPr lang="en-US" altLang="en-US" dirty="0" smtClean="0"/>
              <a:t>2013 data:</a:t>
            </a:r>
          </a:p>
          <a:p>
            <a:pPr defTabSz="924879" eaLnBrk="0" fontAlgn="base" hangingPunct="0">
              <a:spcBef>
                <a:spcPct val="30000"/>
              </a:spcBef>
              <a:spcAft>
                <a:spcPct val="0"/>
              </a:spcAft>
              <a:defRPr/>
            </a:pPr>
            <a:r>
              <a:rPr lang="en-US" altLang="en-US" dirty="0" smtClean="0"/>
              <a:t>This </a:t>
            </a:r>
            <a:r>
              <a:rPr lang="en-US" altLang="en-US" dirty="0"/>
              <a:t>slide shows </a:t>
            </a:r>
            <a:r>
              <a:rPr lang="en-US" dirty="0"/>
              <a:t>DLA Contract Obligations by Competition, 2000-2013</a:t>
            </a:r>
          </a:p>
          <a:p>
            <a:pPr defTabSz="924879" eaLnBrk="0" fontAlgn="base" hangingPunct="0">
              <a:spcBef>
                <a:spcPct val="30000"/>
              </a:spcBef>
              <a:spcAft>
                <a:spcPct val="0"/>
              </a:spcAft>
              <a:defRPr/>
            </a:pPr>
            <a:endParaRPr lang="en-US" altLang="en-US" dirty="0"/>
          </a:p>
          <a:p>
            <a:pPr marL="170181" indent="-170181" defTabSz="924879" eaLnBrk="0" fontAlgn="base" hangingPunct="0">
              <a:spcBef>
                <a:spcPct val="30000"/>
              </a:spcBef>
              <a:spcAft>
                <a:spcPct val="0"/>
              </a:spcAft>
              <a:buFont typeface="Arial" panose="020B0604020202020204" pitchFamily="34" charset="0"/>
              <a:buChar char="•"/>
              <a:defRPr/>
            </a:pPr>
            <a:r>
              <a:rPr lang="en-US" dirty="0">
                <a:ea typeface="Calibri"/>
                <a:cs typeface="Times New Roman"/>
              </a:rPr>
              <a:t>DLA has awarded at least 40 percent of contract obligations after competitions with 5 or more offers in every year during the period, by far the highest rate of any major DoD components.</a:t>
            </a:r>
          </a:p>
          <a:p>
            <a:pPr marL="170181" indent="-170181" defTabSz="924879" eaLnBrk="0" fontAlgn="base" hangingPunct="0">
              <a:spcBef>
                <a:spcPct val="30000"/>
              </a:spcBef>
              <a:spcAft>
                <a:spcPct val="0"/>
              </a:spcAft>
              <a:buFont typeface="Arial" panose="020B0604020202020204" pitchFamily="34" charset="0"/>
              <a:buChar char="•"/>
              <a:defRPr/>
            </a:pPr>
            <a:r>
              <a:rPr lang="en-US" dirty="0">
                <a:ea typeface="Calibri"/>
                <a:cs typeface="Times New Roman"/>
              </a:rPr>
              <a:t>Competition with 5 or more offers, which spiked between 2011 and 2012, declined by 35 percent to previous levels (50 percent share in 2013), with competition with 2 offers (7 percent in 2012, 12 percent in 2013) and competition with 3-4 offers (10 percent in 2012, 13 percent in 2013) rising as a result. These changes may be tied to the anomaly in contract obligations for fuels in 2012.</a:t>
            </a:r>
          </a:p>
          <a:p>
            <a:pPr defTabSz="924879" eaLnBrk="0" fontAlgn="base" hangingPunct="0">
              <a:spcBef>
                <a:spcPct val="30000"/>
              </a:spcBef>
              <a:spcAft>
                <a:spcPct val="0"/>
              </a:spcAft>
              <a:defRPr/>
            </a:pPr>
            <a:endParaRPr lang="en-US" altLang="en-US" dirty="0"/>
          </a:p>
          <a:p>
            <a:pPr marL="174708" indent="-174708">
              <a:buFont typeface="Arial" panose="020B0604020202020204" pitchFamily="34" charset="0"/>
              <a:buChar char="•"/>
              <a:defRPr/>
            </a:pPr>
            <a:endParaRPr lang="en-US" altLang="en-US" dirty="0" smtClean="0"/>
          </a:p>
        </p:txBody>
      </p:sp>
    </p:spTree>
    <p:extLst>
      <p:ext uri="{BB962C8B-B14F-4D97-AF65-F5344CB8AC3E}">
        <p14:creationId xmlns:p14="http://schemas.microsoft.com/office/powerpoint/2010/main" val="210707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prstClr val="black"/>
                </a:solidFill>
              </a:rPr>
              <a:pPr/>
              <a:t>16</a:t>
            </a:fld>
            <a:endParaRPr lang="en-US" altLang="en-US" sz="1200">
              <a:solidFill>
                <a:prstClr val="black"/>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altLang="en-US" dirty="0" smtClean="0">
                <a:cs typeface="Times New Roman"/>
              </a:rPr>
              <a:t>2013 data</a:t>
            </a:r>
          </a:p>
          <a:p>
            <a:pPr>
              <a:defRPr/>
            </a:pPr>
            <a:r>
              <a:rPr lang="en-US" altLang="en-US" dirty="0" smtClean="0">
                <a:cs typeface="Times New Roman"/>
              </a:rPr>
              <a:t>This </a:t>
            </a:r>
            <a:r>
              <a:rPr lang="en-US" altLang="en-US" dirty="0">
                <a:cs typeface="Times New Roman"/>
              </a:rPr>
              <a:t>slide shows </a:t>
            </a:r>
            <a:r>
              <a:rPr lang="en-US" altLang="en-US" dirty="0"/>
              <a:t>Contract Obligations Awarded After Effective Competition (2+ Offers),</a:t>
            </a:r>
            <a:br>
              <a:rPr lang="en-US" altLang="en-US" dirty="0"/>
            </a:br>
            <a:r>
              <a:rPr lang="en-US" altLang="en-US" dirty="0"/>
              <a:t>by Component, 2000-2013</a:t>
            </a:r>
          </a:p>
          <a:p>
            <a:pPr>
              <a:defRPr/>
            </a:pPr>
            <a:endParaRPr lang="en-US" altLang="en-US" dirty="0"/>
          </a:p>
          <a:p>
            <a:pPr>
              <a:defRPr/>
            </a:pPr>
            <a:r>
              <a:rPr lang="en-US" altLang="en-US" dirty="0"/>
              <a:t>“Effective Competition” is defined as competitively-solicited, awarded contracts that received at least two offers.</a:t>
            </a:r>
          </a:p>
          <a:p>
            <a:pPr>
              <a:defRPr/>
            </a:pPr>
            <a:endParaRPr lang="en-US" altLang="en-US" dirty="0"/>
          </a:p>
          <a:p>
            <a:pPr marL="170181" indent="-170181" defTabSz="907633">
              <a:buFont typeface="Arial" panose="020B0604020202020204" pitchFamily="34" charset="0"/>
              <a:buChar char="•"/>
              <a:defRPr/>
            </a:pPr>
            <a:r>
              <a:rPr lang="en-US" dirty="0">
                <a:ea typeface="Calibri"/>
                <a:cs typeface="Times New Roman"/>
              </a:rPr>
              <a:t>DLA has historically had the highest rate of effective competition among the major DoD Components, remaining at or above 75 percent in all but two years (68 percent in 2010, 73 percent in 2011) since 2004.</a:t>
            </a:r>
          </a:p>
          <a:p>
            <a:pPr marL="170181" indent="-170181" defTabSz="907633">
              <a:buFont typeface="Arial" panose="020B0604020202020204" pitchFamily="34" charset="0"/>
              <a:buChar char="•"/>
              <a:defRPr/>
            </a:pPr>
            <a:r>
              <a:rPr lang="en-US" dirty="0">
                <a:ea typeface="Calibri"/>
                <a:cs typeface="Times New Roman"/>
              </a:rPr>
              <a:t>For the Army/Navy/Air Force, increases in the share of contract obligations going to products correlate with declines in the rate of effective competition.  For DLA, this has not been true.</a:t>
            </a:r>
          </a:p>
          <a:p>
            <a:pPr>
              <a:defRPr/>
            </a:pPr>
            <a:endParaRPr lang="en-US" altLang="en-US" dirty="0"/>
          </a:p>
          <a:p>
            <a:pPr>
              <a:defRPr/>
            </a:pPr>
            <a:endParaRPr lang="en-US" altLang="en-US" dirty="0" smtClean="0"/>
          </a:p>
        </p:txBody>
      </p:sp>
    </p:spTree>
    <p:extLst>
      <p:ext uri="{BB962C8B-B14F-4D97-AF65-F5344CB8AC3E}">
        <p14:creationId xmlns:p14="http://schemas.microsoft.com/office/powerpoint/2010/main" val="888442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17</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defTabSz="924879" eaLnBrk="0" fontAlgn="base" hangingPunct="0">
              <a:spcBef>
                <a:spcPct val="30000"/>
              </a:spcBef>
              <a:spcAft>
                <a:spcPct val="0"/>
              </a:spcAft>
              <a:defRPr/>
            </a:pPr>
            <a:r>
              <a:rPr lang="en-US" dirty="0"/>
              <a:t>This slide shows DLA Contract Obligations by Pricing Mechanism, 2000-2013</a:t>
            </a:r>
          </a:p>
          <a:p>
            <a:pPr defTabSz="924879" eaLnBrk="0" fontAlgn="base" hangingPunct="0">
              <a:spcBef>
                <a:spcPct val="30000"/>
              </a:spcBef>
              <a:spcAft>
                <a:spcPct val="0"/>
              </a:spcAft>
              <a:defRPr/>
            </a:pPr>
            <a:endParaRPr lang="en-US" dirty="0"/>
          </a:p>
          <a:p>
            <a:pPr defTabSz="924879" eaLnBrk="0" fontAlgn="base" hangingPunct="0">
              <a:spcBef>
                <a:spcPct val="30000"/>
              </a:spcBef>
              <a:spcAft>
                <a:spcPct val="0"/>
              </a:spcAft>
              <a:defRPr/>
            </a:pPr>
            <a:r>
              <a:rPr lang="en-US" dirty="0"/>
              <a:t>[Note: CSIS uses the phrase “Pricing Mechanism” as a category for fixed price, cost reimbursable, and time-and-materials contract pricing mechanisms.]</a:t>
            </a:r>
          </a:p>
          <a:p>
            <a:pPr defTabSz="924879" eaLnBrk="0" fontAlgn="base" hangingPunct="0">
              <a:spcBef>
                <a:spcPct val="30000"/>
              </a:spcBef>
              <a:spcAft>
                <a:spcPct val="0"/>
              </a:spcAft>
              <a:defRPr/>
            </a:pPr>
            <a:endParaRPr lang="en-US" altLang="en-US" dirty="0"/>
          </a:p>
          <a:p>
            <a:pPr marL="170181" indent="-170181" defTabSz="924879" eaLnBrk="0" fontAlgn="base" hangingPunct="0">
              <a:spcBef>
                <a:spcPct val="30000"/>
              </a:spcBef>
              <a:spcAft>
                <a:spcPct val="0"/>
              </a:spcAft>
              <a:buFont typeface="Arial" panose="020B0604020202020204" pitchFamily="34" charset="0"/>
              <a:buChar char="•"/>
              <a:defRPr/>
            </a:pPr>
            <a:r>
              <a:rPr lang="en-US" dirty="0">
                <a:ea typeface="Calibri"/>
                <a:cs typeface="Times New Roman"/>
              </a:rPr>
              <a:t>99.7 percent of DLA contract obligations were awarded under fixed price contract types in 2013.</a:t>
            </a:r>
          </a:p>
          <a:p>
            <a:pPr marL="170181" indent="-170181" defTabSz="924879" eaLnBrk="0" fontAlgn="base" hangingPunct="0">
              <a:spcBef>
                <a:spcPct val="30000"/>
              </a:spcBef>
              <a:spcAft>
                <a:spcPct val="0"/>
              </a:spcAft>
              <a:buFont typeface="Arial" panose="020B0604020202020204" pitchFamily="34" charset="0"/>
              <a:buChar char="•"/>
              <a:defRPr/>
            </a:pPr>
            <a:r>
              <a:rPr lang="en-US" dirty="0">
                <a:ea typeface="Calibri"/>
                <a:cs typeface="Times New Roman"/>
              </a:rPr>
              <a:t>Cost reimbursement contract types accounted for 2 percent of DLA contract obligations from 2000-2002, but have not even reached 1 percent since 2003. Time and materials contract types accounted for 2 percent of DLA contract obligations in 2009 and 2010, but have largely disappeared since.</a:t>
            </a:r>
          </a:p>
          <a:p>
            <a:pPr marL="170181" indent="-170181" defTabSz="924879" eaLnBrk="0" fontAlgn="base" hangingPunct="0">
              <a:spcBef>
                <a:spcPct val="30000"/>
              </a:spcBef>
              <a:spcAft>
                <a:spcPct val="0"/>
              </a:spcAft>
              <a:buFont typeface="Arial" panose="020B0604020202020204" pitchFamily="34" charset="0"/>
              <a:buChar char="•"/>
              <a:defRPr/>
            </a:pPr>
            <a:r>
              <a:rPr lang="en-US" dirty="0">
                <a:ea typeface="Calibri"/>
                <a:cs typeface="Times New Roman"/>
              </a:rPr>
              <a:t>PBL contracts are typically Fixed Price, which aligns well to standard DLA practice.</a:t>
            </a:r>
          </a:p>
          <a:p>
            <a:pPr defTabSz="924879" eaLnBrk="0" fontAlgn="base" hangingPunct="0">
              <a:spcBef>
                <a:spcPct val="30000"/>
              </a:spcBef>
              <a:spcAft>
                <a:spcPct val="0"/>
              </a:spcAft>
              <a:defRPr/>
            </a:pPr>
            <a:endParaRPr lang="en-US" altLang="en-US" dirty="0"/>
          </a:p>
          <a:p>
            <a:pPr defTabSz="931774" eaLnBrk="0" fontAlgn="base" hangingPunct="0">
              <a:spcBef>
                <a:spcPct val="30000"/>
              </a:spcBef>
              <a:spcAft>
                <a:spcPct val="0"/>
              </a:spcAft>
              <a:defRPr/>
            </a:pPr>
            <a:endParaRPr lang="en-US" altLang="en-US" dirty="0" smtClean="0"/>
          </a:p>
        </p:txBody>
      </p:sp>
    </p:spTree>
    <p:extLst>
      <p:ext uri="{BB962C8B-B14F-4D97-AF65-F5344CB8AC3E}">
        <p14:creationId xmlns:p14="http://schemas.microsoft.com/office/powerpoint/2010/main" val="256667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18</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dirty="0"/>
              <a:t>This slide shows DLA Contract Obligations by Contract Vehicle, 2000-2013</a:t>
            </a:r>
          </a:p>
          <a:p>
            <a:pPr>
              <a:defRPr/>
            </a:pPr>
            <a:endParaRPr lang="en-US" altLang="en-US" dirty="0"/>
          </a:p>
          <a:p>
            <a:pPr marL="170181" indent="-170181">
              <a:buFont typeface="Arial" panose="020B0604020202020204" pitchFamily="34" charset="0"/>
              <a:buChar char="•"/>
              <a:defRPr/>
            </a:pPr>
            <a:r>
              <a:rPr lang="en-US" altLang="en-US" dirty="0"/>
              <a:t>Over 75 percent of DLA contract obligations were awarded under Single Award IDC contracts in every year from 2004-2012 (74 percent in 2013).</a:t>
            </a:r>
          </a:p>
          <a:p>
            <a:pPr>
              <a:defRPr/>
            </a:pPr>
            <a:endParaRPr lang="en-US" altLang="en-US" dirty="0" smtClean="0"/>
          </a:p>
        </p:txBody>
      </p:sp>
    </p:spTree>
    <p:extLst>
      <p:ext uri="{BB962C8B-B14F-4D97-AF65-F5344CB8AC3E}">
        <p14:creationId xmlns:p14="http://schemas.microsoft.com/office/powerpoint/2010/main" val="3492496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19</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dirty="0"/>
              <a:t>This slide shows DLA Contract Obligations by Vendor Size, 2000-2013</a:t>
            </a:r>
          </a:p>
          <a:p>
            <a:pPr>
              <a:defRPr/>
            </a:pPr>
            <a:endParaRPr lang="en-US" altLang="en-US" dirty="0"/>
          </a:p>
          <a:p>
            <a:pPr marL="346829" indent="-346829">
              <a:lnSpc>
                <a:spcPct val="115000"/>
              </a:lnSpc>
              <a:buFont typeface="Symbol"/>
              <a:buChar char=""/>
            </a:pPr>
            <a:r>
              <a:rPr lang="en-US" dirty="0">
                <a:ea typeface="Calibri"/>
                <a:cs typeface="Times New Roman"/>
              </a:rPr>
              <a:t>Large contractors (those with more than $3 billion in total corporate annual revenue), which rose as a share from 44 percent in 2011 to 49 percent in 2012, fell to 41 percent in 2013.</a:t>
            </a:r>
          </a:p>
          <a:p>
            <a:pPr marL="346829" indent="-346829">
              <a:lnSpc>
                <a:spcPct val="115000"/>
              </a:lnSpc>
              <a:spcAft>
                <a:spcPts val="1011"/>
              </a:spcAft>
              <a:buFont typeface="Symbol"/>
              <a:buChar char=""/>
            </a:pPr>
            <a:r>
              <a:rPr lang="en-US" dirty="0">
                <a:ea typeface="Calibri"/>
                <a:cs typeface="Times New Roman"/>
              </a:rPr>
              <a:t>The share of DLA contract obligations awarded to small contractors (using federal small-business definitions) fell from around 25 percent from 2000-2005 to around 20 percent in most years since, with the share rising under sequestration from 20 percent in 2012 to 22 percent in 2013.</a:t>
            </a:r>
          </a:p>
          <a:p>
            <a:pPr marL="346829" indent="-346829">
              <a:lnSpc>
                <a:spcPct val="115000"/>
              </a:lnSpc>
              <a:spcAft>
                <a:spcPts val="1011"/>
              </a:spcAft>
              <a:buFont typeface="Symbol"/>
              <a:buChar char=""/>
              <a:defRPr/>
            </a:pPr>
            <a:r>
              <a:rPr lang="en-US" dirty="0">
                <a:ea typeface="Calibri"/>
                <a:cs typeface="Times New Roman"/>
              </a:rPr>
              <a:t>Medium contractors (defined as larger than small but less than $3 billion in annual corporate revenue), which had been growing at a 6.3 percent CAGR from 2009-2012, declined more slowly than overall DLA (-10 percent) under sequestration, rising as a share from 28 percent to 33 percent.</a:t>
            </a:r>
          </a:p>
          <a:p>
            <a:pPr marL="346829" indent="-346829">
              <a:lnSpc>
                <a:spcPct val="115000"/>
              </a:lnSpc>
              <a:spcAft>
                <a:spcPts val="1011"/>
              </a:spcAft>
              <a:buFont typeface="Symbol"/>
              <a:buChar char=""/>
            </a:pPr>
            <a:endParaRPr lang="en-US" dirty="0">
              <a:ea typeface="Calibri"/>
              <a:cs typeface="Times New Roman"/>
            </a:endParaRPr>
          </a:p>
          <a:p>
            <a:pPr>
              <a:defRPr/>
            </a:pPr>
            <a:endParaRPr lang="en-US" altLang="en-US" dirty="0"/>
          </a:p>
          <a:p>
            <a:pPr marL="174708" indent="-174708">
              <a:buFont typeface="Arial" panose="020B0604020202020204" pitchFamily="34" charset="0"/>
              <a:buChar char="•"/>
              <a:defRPr/>
            </a:pPr>
            <a:endParaRPr lang="en-US" altLang="en-US" baseline="0" dirty="0" smtClean="0"/>
          </a:p>
        </p:txBody>
      </p:sp>
    </p:spTree>
    <p:extLst>
      <p:ext uri="{BB962C8B-B14F-4D97-AF65-F5344CB8AC3E}">
        <p14:creationId xmlns:p14="http://schemas.microsoft.com/office/powerpoint/2010/main" val="47413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rPr>
              <a:t>Contents of Phase 1 Annotated Briefing Deliverable</a:t>
            </a:r>
          </a:p>
          <a:p>
            <a:pPr marL="677574" indent="-453817">
              <a:spcBef>
                <a:spcPts val="1191"/>
              </a:spcBef>
              <a:buFont typeface="+mj-lt"/>
              <a:buAutoNum type="arabicParenR"/>
            </a:pPr>
            <a:r>
              <a:rPr lang="en-US" dirty="0">
                <a:latin typeface="Calibri" panose="020F0502020204030204" pitchFamily="34" charset="0"/>
              </a:rPr>
              <a:t>Background on the DoD PBL Environment</a:t>
            </a:r>
          </a:p>
          <a:p>
            <a:pPr marL="677574" indent="-453817">
              <a:spcBef>
                <a:spcPts val="1191"/>
              </a:spcBef>
              <a:buFont typeface="+mj-lt"/>
              <a:buAutoNum type="arabicParenR"/>
            </a:pPr>
            <a:r>
              <a:rPr lang="en-US" dirty="0">
                <a:latin typeface="Calibri" panose="020F0502020204030204" pitchFamily="34" charset="0"/>
              </a:rPr>
              <a:t>The Overall DoD Budgetary Environment</a:t>
            </a:r>
          </a:p>
          <a:p>
            <a:pPr marL="677574" indent="-453817">
              <a:spcBef>
                <a:spcPts val="1191"/>
              </a:spcBef>
              <a:buFont typeface="+mj-lt"/>
              <a:buAutoNum type="arabicParenR"/>
            </a:pPr>
            <a:r>
              <a:rPr lang="en-US" dirty="0">
                <a:latin typeface="Calibri" panose="020F0502020204030204" pitchFamily="34" charset="0"/>
              </a:rPr>
              <a:t>PBLs in Better Buying Power</a:t>
            </a:r>
          </a:p>
          <a:p>
            <a:pPr marL="677574" indent="-453817">
              <a:spcBef>
                <a:spcPts val="1191"/>
              </a:spcBef>
              <a:buFont typeface="+mj-lt"/>
              <a:buAutoNum type="arabicParenR"/>
            </a:pPr>
            <a:r>
              <a:rPr lang="en-US" dirty="0">
                <a:latin typeface="Calibri" panose="020F0502020204030204" pitchFamily="34" charset="0"/>
              </a:rPr>
              <a:t>The DLA Contract Environment</a:t>
            </a:r>
          </a:p>
          <a:p>
            <a:pPr marL="677574" indent="-453817">
              <a:spcBef>
                <a:spcPts val="1191"/>
              </a:spcBef>
              <a:buFont typeface="+mj-lt"/>
              <a:buAutoNum type="arabicParenR"/>
            </a:pPr>
            <a:r>
              <a:rPr lang="en-US" dirty="0">
                <a:latin typeface="Calibri" panose="020F0502020204030204" pitchFamily="34" charset="0"/>
              </a:rPr>
              <a:t>Guidance Review and Possible Measures of Success</a:t>
            </a:r>
          </a:p>
          <a:p>
            <a:pPr marL="677574" indent="-453817">
              <a:spcBef>
                <a:spcPts val="1191"/>
              </a:spcBef>
              <a:buFont typeface="+mj-lt"/>
              <a:buAutoNum type="arabicParenR"/>
            </a:pPr>
            <a:r>
              <a:rPr lang="en-US" dirty="0">
                <a:latin typeface="Calibri" panose="020F0502020204030204" pitchFamily="34" charset="0"/>
              </a:rPr>
              <a:t>DLA PBL Contracts and Data</a:t>
            </a:r>
          </a:p>
          <a:p>
            <a:pPr marL="677574" indent="-453817">
              <a:spcBef>
                <a:spcPts val="1191"/>
              </a:spcBef>
              <a:buFont typeface="+mj-lt"/>
              <a:buAutoNum type="arabicParenR"/>
            </a:pPr>
            <a:r>
              <a:rPr lang="en-US" dirty="0" smtClean="0">
                <a:latin typeface="Calibri" panose="020F0502020204030204" pitchFamily="34" charset="0"/>
              </a:rPr>
              <a:t>Conclusions</a:t>
            </a:r>
            <a:endParaRPr lang="en-US" dirty="0">
              <a:latin typeface="Calibri" panose="020F0502020204030204" pitchFamily="34" charset="0"/>
            </a:endParaRPr>
          </a:p>
          <a:p>
            <a:endParaRPr lang="en-US"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CF46237F-8268-4678-8EA9-0CBCE6BA0D11}" type="slidenum">
              <a:rPr lang="en-US" smtClean="0"/>
              <a:pPr/>
              <a:t>2</a:t>
            </a:fld>
            <a:endParaRPr lang="en-US"/>
          </a:p>
        </p:txBody>
      </p:sp>
    </p:spTree>
    <p:extLst>
      <p:ext uri="{BB962C8B-B14F-4D97-AF65-F5344CB8AC3E}">
        <p14:creationId xmlns:p14="http://schemas.microsoft.com/office/powerpoint/2010/main" val="1934429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20</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dirty="0"/>
              <a:t>This slide shows DLA Contract Obligations by Vendor Size, 2000-2013</a:t>
            </a:r>
          </a:p>
          <a:p>
            <a:pPr>
              <a:defRPr/>
            </a:pPr>
            <a:endParaRPr lang="en-US" altLang="en-US" dirty="0"/>
          </a:p>
          <a:p>
            <a:pPr marL="346829" indent="-346829">
              <a:lnSpc>
                <a:spcPct val="115000"/>
              </a:lnSpc>
              <a:buFont typeface="Symbol"/>
              <a:buChar char=""/>
            </a:pPr>
            <a:r>
              <a:rPr lang="en-US" dirty="0">
                <a:ea typeface="Calibri"/>
                <a:cs typeface="Times New Roman"/>
              </a:rPr>
              <a:t>Large contractors (those with more than $3 billion in total corporate annual revenue), which rose as a share from 44 percent in 2011 to 49 percent in 2012, fell to 41 percent in 2013.</a:t>
            </a:r>
          </a:p>
          <a:p>
            <a:pPr marL="346829" indent="-346829">
              <a:lnSpc>
                <a:spcPct val="115000"/>
              </a:lnSpc>
              <a:spcAft>
                <a:spcPts val="1011"/>
              </a:spcAft>
              <a:buFont typeface="Symbol"/>
              <a:buChar char=""/>
            </a:pPr>
            <a:r>
              <a:rPr lang="en-US" dirty="0">
                <a:ea typeface="Calibri"/>
                <a:cs typeface="Times New Roman"/>
              </a:rPr>
              <a:t>The share of DLA contract obligations awarded to small contractors (using federal small-business definitions) fell from around 25 percent from 2000-2005 to around 20 percent in most years since, with the share rising under sequestration from 20 percent in 2012 to 22 percent in 2013.</a:t>
            </a:r>
          </a:p>
          <a:p>
            <a:pPr marL="346829" indent="-346829">
              <a:lnSpc>
                <a:spcPct val="115000"/>
              </a:lnSpc>
              <a:spcAft>
                <a:spcPts val="1011"/>
              </a:spcAft>
              <a:buFont typeface="Symbol"/>
              <a:buChar char=""/>
              <a:defRPr/>
            </a:pPr>
            <a:r>
              <a:rPr lang="en-US" dirty="0">
                <a:ea typeface="Calibri"/>
                <a:cs typeface="Times New Roman"/>
              </a:rPr>
              <a:t>Medium contractors (defined as larger than small but less than $3 billion in annual corporate revenue), which had been growing at a 6.3 percent CAGR from 2009-2012, declined more slowly than overall DLA (-10 percent) under sequestration, rising as a share from 28 percent to 33 percent.</a:t>
            </a:r>
          </a:p>
          <a:p>
            <a:pPr marL="346829" indent="-346829">
              <a:lnSpc>
                <a:spcPct val="115000"/>
              </a:lnSpc>
              <a:spcAft>
                <a:spcPts val="1011"/>
              </a:spcAft>
              <a:buFont typeface="Symbol"/>
              <a:buChar char=""/>
            </a:pPr>
            <a:endParaRPr lang="en-US" dirty="0">
              <a:ea typeface="Calibri"/>
              <a:cs typeface="Times New Roman"/>
            </a:endParaRPr>
          </a:p>
          <a:p>
            <a:pPr>
              <a:defRPr/>
            </a:pPr>
            <a:endParaRPr lang="en-US" altLang="en-US" dirty="0"/>
          </a:p>
          <a:p>
            <a:pPr marL="174708" indent="-174708">
              <a:buFont typeface="Arial" panose="020B0604020202020204" pitchFamily="34" charset="0"/>
              <a:buChar char="•"/>
              <a:defRPr/>
            </a:pPr>
            <a:endParaRPr lang="en-US" altLang="en-US" baseline="0" dirty="0" smtClean="0"/>
          </a:p>
        </p:txBody>
      </p:sp>
    </p:spTree>
    <p:extLst>
      <p:ext uri="{BB962C8B-B14F-4D97-AF65-F5344CB8AC3E}">
        <p14:creationId xmlns:p14="http://schemas.microsoft.com/office/powerpoint/2010/main" val="51194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21</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a:defRPr/>
            </a:pPr>
            <a:r>
              <a:rPr lang="en-US" dirty="0"/>
              <a:t>This slide shows the Top 20 DLA Vendors, 2003 &amp; 2013 (FPDS Prime Contract Obligations), with their prior-year rank</a:t>
            </a:r>
          </a:p>
          <a:p>
            <a:pPr>
              <a:defRPr/>
            </a:pPr>
            <a:endParaRPr lang="en-US" altLang="en-US" dirty="0"/>
          </a:p>
          <a:p>
            <a:pPr marL="170181" indent="-170181">
              <a:buFont typeface="Arial" panose="020B0604020202020204" pitchFamily="34" charset="0"/>
              <a:buChar char="•"/>
              <a:defRPr/>
            </a:pPr>
            <a:r>
              <a:rPr lang="en-US" altLang="en-US" dirty="0"/>
              <a:t>There has been a notable concentration of DLA contract obligations since 2003 – the top 20 DLA vendors accounted for nearly 50 percent in 2013, compared to 33 percent of DLA contract obligations in 2003,.</a:t>
            </a:r>
          </a:p>
          <a:p>
            <a:pPr marL="170181" indent="-170181">
              <a:buFont typeface="Arial" panose="020B0604020202020204" pitchFamily="34" charset="0"/>
              <a:buChar char="•"/>
              <a:defRPr/>
            </a:pPr>
            <a:r>
              <a:rPr lang="en-US" altLang="en-US" dirty="0"/>
              <a:t>There was significant turnover in the top 5 between 2012 and 2013, with three vendors moving into the top 5 (Refinery Associates of Texas, World Fuel Services, and Cardinal Health), and the #1 vendor in 2012, Royal Dutch Shell, falling to 20</a:t>
            </a:r>
            <a:r>
              <a:rPr lang="en-US" altLang="en-US" baseline="30000" dirty="0"/>
              <a:t>th</a:t>
            </a:r>
            <a:r>
              <a:rPr lang="en-US" altLang="en-US" dirty="0"/>
              <a:t>. </a:t>
            </a:r>
          </a:p>
          <a:p>
            <a:pPr marL="170181" indent="-170181">
              <a:buFont typeface="Arial" panose="020B0604020202020204" pitchFamily="34" charset="0"/>
              <a:buChar char="•"/>
              <a:defRPr/>
            </a:pPr>
            <a:r>
              <a:rPr lang="en-US" altLang="en-US" dirty="0"/>
              <a:t>In the rest of the top 20, six vendors moved into the top 20 in 2013 from outside the top 20 in 2012: National Fuel, Total SA, McKesson, International Petroleum Investment Co., Motor Oil Hellas, and Bahrain Petroleum Company.</a:t>
            </a:r>
          </a:p>
          <a:p>
            <a:pPr>
              <a:defRPr/>
            </a:pPr>
            <a:endParaRPr lang="en-US" altLang="en-US" dirty="0" smtClean="0"/>
          </a:p>
        </p:txBody>
      </p:sp>
    </p:spTree>
    <p:extLst>
      <p:ext uri="{BB962C8B-B14F-4D97-AF65-F5344CB8AC3E}">
        <p14:creationId xmlns:p14="http://schemas.microsoft.com/office/powerpoint/2010/main" val="1798051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71450" indent="-296711">
              <a:defRPr sz="2400">
                <a:solidFill>
                  <a:schemeClr val="tx1"/>
                </a:solidFill>
                <a:latin typeface="Arial" charset="0"/>
                <a:ea typeface="ヒラギノ角ゴ Pro W3" pitchFamily="1" charset="-128"/>
              </a:defRPr>
            </a:lvl2pPr>
            <a:lvl3pPr marL="1186847" indent="-237369">
              <a:defRPr sz="2400">
                <a:solidFill>
                  <a:schemeClr val="tx1"/>
                </a:solidFill>
                <a:latin typeface="Arial" charset="0"/>
                <a:ea typeface="ヒラギノ角ゴ Pro W3" pitchFamily="1" charset="-128"/>
              </a:defRPr>
            </a:lvl3pPr>
            <a:lvl4pPr marL="1661585" indent="-237369">
              <a:defRPr sz="2400">
                <a:solidFill>
                  <a:schemeClr val="tx1"/>
                </a:solidFill>
                <a:latin typeface="Arial" charset="0"/>
                <a:ea typeface="ヒラギノ角ゴ Pro W3" pitchFamily="1" charset="-128"/>
              </a:defRPr>
            </a:lvl4pPr>
            <a:lvl5pPr marL="2136324" indent="-237369">
              <a:defRPr sz="2400">
                <a:solidFill>
                  <a:schemeClr val="tx1"/>
                </a:solidFill>
                <a:latin typeface="Arial" charset="0"/>
                <a:ea typeface="ヒラギノ角ゴ Pro W3" pitchFamily="1" charset="-128"/>
              </a:defRPr>
            </a:lvl5pPr>
            <a:lvl6pPr marL="2611062" indent="-237369" eaLnBrk="0" fontAlgn="base" hangingPunct="0">
              <a:spcBef>
                <a:spcPct val="0"/>
              </a:spcBef>
              <a:spcAft>
                <a:spcPct val="0"/>
              </a:spcAft>
              <a:defRPr sz="2400">
                <a:solidFill>
                  <a:schemeClr val="tx1"/>
                </a:solidFill>
                <a:latin typeface="Arial" charset="0"/>
                <a:ea typeface="ヒラギノ角ゴ Pro W3" pitchFamily="1" charset="-128"/>
              </a:defRPr>
            </a:lvl6pPr>
            <a:lvl7pPr marL="3085801" indent="-237369" eaLnBrk="0" fontAlgn="base" hangingPunct="0">
              <a:spcBef>
                <a:spcPct val="0"/>
              </a:spcBef>
              <a:spcAft>
                <a:spcPct val="0"/>
              </a:spcAft>
              <a:defRPr sz="2400">
                <a:solidFill>
                  <a:schemeClr val="tx1"/>
                </a:solidFill>
                <a:latin typeface="Arial" charset="0"/>
                <a:ea typeface="ヒラギノ角ゴ Pro W3" pitchFamily="1" charset="-128"/>
              </a:defRPr>
            </a:lvl7pPr>
            <a:lvl8pPr marL="3560540" indent="-237369" eaLnBrk="0" fontAlgn="base" hangingPunct="0">
              <a:spcBef>
                <a:spcPct val="0"/>
              </a:spcBef>
              <a:spcAft>
                <a:spcPct val="0"/>
              </a:spcAft>
              <a:defRPr sz="2400">
                <a:solidFill>
                  <a:schemeClr val="tx1"/>
                </a:solidFill>
                <a:latin typeface="Arial" charset="0"/>
                <a:ea typeface="ヒラギノ角ゴ Pro W3" pitchFamily="1" charset="-128"/>
              </a:defRPr>
            </a:lvl8pPr>
            <a:lvl9pPr marL="4035279" indent="-237369"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solidFill>
                  <a:srgbClr val="000000"/>
                </a:solidFill>
              </a:rPr>
              <a:pPr/>
              <a:t>22</a:t>
            </a:fld>
            <a:endParaRPr lang="en-US" altLang="en-US" sz="1200">
              <a:solidFill>
                <a:srgbClr val="000000"/>
              </a:solidFill>
            </a:endParaRPr>
          </a:p>
        </p:txBody>
      </p:sp>
      <p:sp>
        <p:nvSpPr>
          <p:cNvPr id="8195" name="Rectangle 2"/>
          <p:cNvSpPr>
            <a:spLocks noGrp="1" noRot="1" noChangeAspect="1" noChangeArrowheads="1" noTextEdit="1"/>
          </p:cNvSpPr>
          <p:nvPr>
            <p:ph type="sldImg"/>
          </p:nvPr>
        </p:nvSpPr>
        <p:spPr>
          <a:xfrm>
            <a:off x="1220788" y="708025"/>
            <a:ext cx="4725987" cy="3544888"/>
          </a:xfrm>
          <a:ln/>
        </p:spPr>
      </p:sp>
      <p:sp>
        <p:nvSpPr>
          <p:cNvPr id="81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152762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46237F-8268-4678-8EA9-0CBCE6BA0D11}" type="slidenum">
              <a:rPr lang="en-US" smtClean="0"/>
              <a:pPr/>
              <a:t>23</a:t>
            </a:fld>
            <a:endParaRPr lang="en-US"/>
          </a:p>
        </p:txBody>
      </p:sp>
    </p:spTree>
    <p:extLst>
      <p:ext uri="{BB962C8B-B14F-4D97-AF65-F5344CB8AC3E}">
        <p14:creationId xmlns:p14="http://schemas.microsoft.com/office/powerpoint/2010/main" val="1991454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191"/>
              </a:spcBef>
            </a:pPr>
            <a:r>
              <a:rPr lang="en-US" altLang="en-US" dirty="0"/>
              <a:t>This slide shows the DLA Field Office PBL Definitions that were used to identify the PBL contracts covered in slides 30-41.</a:t>
            </a:r>
          </a:p>
          <a:p>
            <a:pPr>
              <a:spcBef>
                <a:spcPts val="1191"/>
              </a:spcBef>
            </a:pPr>
            <a:r>
              <a:rPr lang="en-US" altLang="en-US" dirty="0" smtClean="0"/>
              <a:t>How </a:t>
            </a:r>
            <a:r>
              <a:rPr lang="en-US" altLang="en-US" dirty="0"/>
              <a:t>CSIS defined PBL based on responses from DLA field offices in this phase of the study:</a:t>
            </a:r>
          </a:p>
          <a:p>
            <a:pPr marL="466423" indent="-283635">
              <a:spcBef>
                <a:spcPts val="1191"/>
              </a:spcBef>
              <a:buFont typeface="Arial" panose="020B0604020202020204" pitchFamily="34" charset="0"/>
              <a:buChar char="•"/>
            </a:pPr>
            <a:r>
              <a:rPr lang="en-US" altLang="en-US" u="sng" dirty="0"/>
              <a:t>DLA Troop Support </a:t>
            </a:r>
            <a:r>
              <a:rPr lang="en-US" altLang="en-US" dirty="0"/>
              <a:t>does not appear to have any contracts past or present that in their opinion meets the “aviation-style” definition of PBLs. </a:t>
            </a:r>
          </a:p>
          <a:p>
            <a:pPr marL="466423" indent="-283635">
              <a:spcBef>
                <a:spcPts val="1191"/>
              </a:spcBef>
              <a:buFont typeface="Arial" panose="020B0604020202020204" pitchFamily="34" charset="0"/>
              <a:buChar char="•"/>
            </a:pPr>
            <a:r>
              <a:rPr lang="en-US" altLang="en-US" u="sng" dirty="0"/>
              <a:t>DLA Aviation </a:t>
            </a:r>
            <a:r>
              <a:rPr lang="en-US" altLang="en-US" dirty="0"/>
              <a:t>includes PBL-like current and past contracts that moved from DLA stocking to contractor stocking, but those contracts did not include specific requirements to improve reliability and maintainability, and therefore do not appear to meet PBL standards. </a:t>
            </a:r>
          </a:p>
          <a:p>
            <a:pPr marL="466423" indent="-283635">
              <a:spcBef>
                <a:spcPts val="1191"/>
              </a:spcBef>
              <a:buFont typeface="Arial" panose="020B0604020202020204" pitchFamily="34" charset="0"/>
              <a:buChar char="•"/>
            </a:pPr>
            <a:r>
              <a:rPr lang="en-US" altLang="en-US" u="sng" dirty="0"/>
              <a:t>DLA Land &amp; Maritime </a:t>
            </a:r>
            <a:r>
              <a:rPr lang="en-US" altLang="en-US" dirty="0"/>
              <a:t>contracts include specific performance requirements and offer the contractor opportunities to increase profits by developing efficiencies in ordering, planning and stocking</a:t>
            </a:r>
            <a:r>
              <a:rPr lang="en-US" altLang="en-US" dirty="0" smtClean="0"/>
              <a:t>.</a:t>
            </a:r>
            <a:endParaRPr lang="en-US" altLang="en-US" u="sng" dirty="0"/>
          </a:p>
          <a:p>
            <a:pPr marL="182787">
              <a:spcBef>
                <a:spcPts val="1191"/>
              </a:spcBef>
            </a:pPr>
            <a:r>
              <a:rPr lang="en-US" altLang="en-US" dirty="0"/>
              <a:t>These definitions were used to reflect existing DLA practice and to explain the scope of the contracts included in the next section (slides 30-41).</a:t>
            </a:r>
          </a:p>
          <a:p>
            <a:endParaRPr lang="en-US" dirty="0"/>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24</a:t>
            </a:fld>
            <a:endParaRPr lang="en-US"/>
          </a:p>
        </p:txBody>
      </p:sp>
    </p:spTree>
    <p:extLst>
      <p:ext uri="{BB962C8B-B14F-4D97-AF65-F5344CB8AC3E}">
        <p14:creationId xmlns:p14="http://schemas.microsoft.com/office/powerpoint/2010/main" val="802608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PBL</a:t>
            </a:r>
            <a:r>
              <a:rPr lang="en-US" baseline="0" dirty="0" smtClean="0"/>
              <a:t> Guidebook </a:t>
            </a:r>
            <a:endParaRPr lang="en-US" dirty="0"/>
          </a:p>
        </p:txBody>
      </p:sp>
      <p:sp>
        <p:nvSpPr>
          <p:cNvPr id="4" name="Slide Number Placeholder 3"/>
          <p:cNvSpPr>
            <a:spLocks noGrp="1"/>
          </p:cNvSpPr>
          <p:nvPr>
            <p:ph type="sldNum" sz="quarter" idx="10"/>
          </p:nvPr>
        </p:nvSpPr>
        <p:spPr/>
        <p:txBody>
          <a:bodyPr/>
          <a:lstStyle/>
          <a:p>
            <a:fld id="{EF3013B3-3460-495A-BE7C-A7AC89B4C1B3}"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4274718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907633">
              <a:defRPr/>
            </a:pPr>
            <a:r>
              <a:rPr lang="en-US" dirty="0"/>
              <a:t>This slide shows Guidebook Measures for Success of PBL Arrangements</a:t>
            </a:r>
          </a:p>
          <a:p>
            <a:endParaRPr lang="en-US" dirty="0"/>
          </a:p>
          <a:p>
            <a:r>
              <a:rPr lang="en-US" dirty="0"/>
              <a:t>The PBL Guidebook lists the following attributes of effective PBLs, but there is no defined hierarchy of desired measures:</a:t>
            </a:r>
          </a:p>
          <a:p>
            <a:pPr marL="53576" indent="-283635">
              <a:buFont typeface="Arial" panose="020B0604020202020204" pitchFamily="34" charset="0"/>
              <a:buChar char="•"/>
            </a:pPr>
            <a:r>
              <a:rPr lang="en-US" dirty="0"/>
              <a:t>Objective, measurable work description that acquires a product support outcome</a:t>
            </a:r>
          </a:p>
          <a:p>
            <a:pPr marL="53576" indent="-283635">
              <a:buFont typeface="Arial" panose="020B0604020202020204" pitchFamily="34" charset="0"/>
              <a:buChar char="•"/>
            </a:pPr>
            <a:r>
              <a:rPr lang="en-US" dirty="0"/>
              <a:t>Appropriate contract length, terms, and pricing strategies that encourage delivery of the required outcome</a:t>
            </a:r>
          </a:p>
          <a:p>
            <a:pPr marL="53576" indent="-283635">
              <a:buFont typeface="Arial" panose="020B0604020202020204" pitchFamily="34" charset="0"/>
              <a:buChar char="•"/>
            </a:pPr>
            <a:r>
              <a:rPr lang="en-US" dirty="0"/>
              <a:t>A manageable number of metrics linked to desired Warfighter outcomes and cost reduction goals</a:t>
            </a:r>
          </a:p>
          <a:p>
            <a:pPr marL="53576" indent="-283635">
              <a:buFont typeface="Arial" panose="020B0604020202020204" pitchFamily="34" charset="0"/>
              <a:buChar char="•"/>
            </a:pPr>
            <a:r>
              <a:rPr lang="en-US" dirty="0"/>
              <a:t>Incentives to align provider’s and Government's goals, achieve required outcomes and cost reduction initiatives</a:t>
            </a:r>
          </a:p>
          <a:p>
            <a:pPr marL="53576" indent="-283635">
              <a:buFont typeface="Arial" panose="020B0604020202020204" pitchFamily="34" charset="0"/>
              <a:buChar char="•"/>
            </a:pPr>
            <a:r>
              <a:rPr lang="en-US" dirty="0"/>
              <a:t>Risks and rewards shared between Government and commercial product support integrators and providers</a:t>
            </a:r>
          </a:p>
          <a:p>
            <a:pPr marL="53576" indent="-283635">
              <a:buFont typeface="Arial" panose="020B0604020202020204" pitchFamily="34" charset="0"/>
              <a:buChar char="•"/>
            </a:pPr>
            <a:r>
              <a:rPr lang="en-US" dirty="0"/>
              <a:t>Ensuring sufficient resources</a:t>
            </a:r>
          </a:p>
          <a:p>
            <a:pPr marL="53576" indent="-283635">
              <a:buFont typeface="Arial" panose="020B0604020202020204" pitchFamily="34" charset="0"/>
              <a:buChar char="•"/>
            </a:pPr>
            <a:r>
              <a:rPr lang="en-US" dirty="0"/>
              <a:t>Proper execution including consistent reporting, communication with key stakeholders, and routine performance assessments</a:t>
            </a:r>
          </a:p>
          <a:p>
            <a:endParaRPr lang="en-US" dirty="0"/>
          </a:p>
          <a:p>
            <a:r>
              <a:rPr lang="en-US" dirty="0"/>
              <a:t>The Guidebook recommends metrics be tailored to each individual PBL arrangement and should satisfy the “SMART” test:</a:t>
            </a:r>
          </a:p>
          <a:p>
            <a:pPr marL="53576" indent="-283635">
              <a:buFont typeface="Arial" panose="020B0604020202020204" pitchFamily="34" charset="0"/>
              <a:buChar char="•"/>
            </a:pPr>
            <a:r>
              <a:rPr lang="en-US" dirty="0"/>
              <a:t>(S) Specific; (M) Measurable; (A) Attainable; (R) Relevant; (T) Timely</a:t>
            </a:r>
          </a:p>
          <a:p>
            <a:r>
              <a:rPr lang="en-US" dirty="0"/>
              <a:t>“What gets measured, gets done” and “less is more”</a:t>
            </a:r>
          </a:p>
          <a:p>
            <a:pPr marL="7879" indent="-237939">
              <a:buFont typeface="Arial"/>
              <a:buChar char="•"/>
            </a:pPr>
            <a:r>
              <a:rPr lang="en-US" dirty="0"/>
              <a:t>Metrics must be manageable and suited to each individual PBL needs</a:t>
            </a:r>
          </a:p>
          <a:p>
            <a:r>
              <a:rPr lang="en-US" dirty="0"/>
              <a:t>A complete list of common PBL metrics can be found in Appendix F of the Guidebook</a:t>
            </a:r>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26</a:t>
            </a:fld>
            <a:endParaRPr lang="en-US"/>
          </a:p>
        </p:txBody>
      </p:sp>
    </p:spTree>
    <p:extLst>
      <p:ext uri="{BB962C8B-B14F-4D97-AF65-F5344CB8AC3E}">
        <p14:creationId xmlns:p14="http://schemas.microsoft.com/office/powerpoint/2010/main" val="3271676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describes the analytical touchstone for PBLs, the 2010 Proof Point Study </a:t>
            </a:r>
          </a:p>
          <a:p>
            <a:endParaRPr lang="en-US" dirty="0"/>
          </a:p>
          <a:p>
            <a:r>
              <a:rPr lang="en-US" dirty="0"/>
              <a:t>The 2010 “Proof Point” study, chartered by the Assistant Secretary of Defense for Logistics and Materiel Readiness, examined the impact of performance-based arrangements on Life Cycle Costs</a:t>
            </a:r>
          </a:p>
          <a:p>
            <a:pPr indent="-285212">
              <a:buFont typeface="Arial"/>
              <a:buChar char="•"/>
            </a:pPr>
            <a:r>
              <a:rPr lang="en-US" dirty="0"/>
              <a:t>Hypothesis tested by study: “Sustaining materiel via Performance Based Logistics arrangements delivers improved readiness at reduced life cycle costs.”</a:t>
            </a:r>
          </a:p>
          <a:p>
            <a:pPr indent="-285212">
              <a:buFont typeface="Arial" panose="020B0604020202020204" pitchFamily="34" charset="0"/>
              <a:buChar char="•"/>
            </a:pPr>
            <a:r>
              <a:rPr lang="en-US" dirty="0"/>
              <a:t>10 characteristics (‘Tenets’) were identified as critical to success of PBL arrangements (see next slide)</a:t>
            </a:r>
          </a:p>
          <a:p>
            <a:pPr indent="-285212">
              <a:buFont typeface="Arial" panose="020B0604020202020204" pitchFamily="34" charset="0"/>
              <a:buChar char="•"/>
            </a:pPr>
            <a:r>
              <a:rPr lang="en-US" dirty="0"/>
              <a:t>Positive correlation between strong adherence to PBL tenets and realized cost savings</a:t>
            </a:r>
          </a:p>
          <a:p>
            <a:pPr indent="-285212">
              <a:buFont typeface="Arial" panose="020B0604020202020204" pitchFamily="34" charset="0"/>
              <a:buChar char="•"/>
            </a:pPr>
            <a:r>
              <a:rPr lang="en-US" u="sng" dirty="0"/>
              <a:t>Conclusion</a:t>
            </a:r>
            <a:r>
              <a:rPr lang="en-US" dirty="0"/>
              <a:t>: </a:t>
            </a:r>
            <a:r>
              <a:rPr lang="en-US" i="1" dirty="0"/>
              <a:t>PBL arrangements reduce cost per unit-of performance while improving system, subsystem, or component readiness, but in order to be successful, these arrangements require “standard repeatable processes”</a:t>
            </a:r>
          </a:p>
          <a:p>
            <a:pPr indent="-285212">
              <a:buFont typeface="Arial" panose="020B0604020202020204" pitchFamily="34" charset="0"/>
              <a:buChar char="•"/>
            </a:pPr>
            <a:endParaRPr lang="en-US" i="1" dirty="0"/>
          </a:p>
          <a:p>
            <a:r>
              <a:rPr lang="en-US" dirty="0"/>
              <a:t>[Source for slides 27-29 is the Proof Point study as referenced in the PBL Guidebook, May 2014]</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27</a:t>
            </a:fld>
            <a:endParaRPr lang="en-US"/>
          </a:p>
        </p:txBody>
      </p:sp>
    </p:spTree>
    <p:extLst>
      <p:ext uri="{BB962C8B-B14F-4D97-AF65-F5344CB8AC3E}">
        <p14:creationId xmlns:p14="http://schemas.microsoft.com/office/powerpoint/2010/main" val="584503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07633">
              <a:defRPr/>
            </a:pPr>
            <a:r>
              <a:rPr lang="en-US" kern="0" dirty="0"/>
              <a:t>This slide shows the Proof Point Study’s Tenets of PBLs</a:t>
            </a:r>
          </a:p>
          <a:p>
            <a:pPr defTabSz="907633">
              <a:defRPr/>
            </a:pPr>
            <a:endParaRPr lang="en-US" kern="0" dirty="0"/>
          </a:p>
          <a:p>
            <a:pPr defTabSz="907633">
              <a:defRPr/>
            </a:pPr>
            <a:r>
              <a:rPr lang="en-US" dirty="0"/>
              <a:t>Tenets Tied to Arrangement</a:t>
            </a:r>
          </a:p>
          <a:p>
            <a:pPr marL="340363" indent="-340363">
              <a:buAutoNum type="arabicPeriod"/>
            </a:pPr>
            <a:r>
              <a:rPr lang="en-US" dirty="0"/>
              <a:t>Acquire clearly defined Warfighter-relevant outcomes.</a:t>
            </a:r>
          </a:p>
          <a:p>
            <a:pPr marL="340363" indent="-340363">
              <a:buAutoNum type="arabicPeriod"/>
            </a:pPr>
            <a:r>
              <a:rPr lang="en-US" dirty="0"/>
              <a:t>Use measurable and management metrics that accurately assess the product support provider’s performance against delivery of targeted Warfighter outcomes.</a:t>
            </a:r>
          </a:p>
          <a:p>
            <a:pPr marL="340363" indent="-340363">
              <a:buAutoNum type="arabicPeriod"/>
            </a:pPr>
            <a:r>
              <a:rPr lang="en-US" dirty="0"/>
              <a:t>Provide significant incentives to support provider that are tied to achievement of outcomes.</a:t>
            </a:r>
          </a:p>
          <a:p>
            <a:pPr marL="340363" indent="-340363">
              <a:buAutoNum type="arabicPeriod"/>
            </a:pPr>
            <a:r>
              <a:rPr lang="en-US" dirty="0"/>
              <a:t>Firm Fixed Price (FFP) contracts are generally preferred contract type.</a:t>
            </a:r>
          </a:p>
          <a:p>
            <a:pPr marL="340363" indent="-340363">
              <a:buAutoNum type="arabicPeriod"/>
            </a:pPr>
            <a:r>
              <a:rPr lang="en-US" dirty="0"/>
              <a:t>Provide sufficient contract length for product support provider to recoup investments on improved product.</a:t>
            </a:r>
          </a:p>
          <a:p>
            <a:endParaRPr lang="en-US" dirty="0"/>
          </a:p>
          <a:p>
            <a:pPr defTabSz="907633">
              <a:defRPr/>
            </a:pPr>
            <a:r>
              <a:rPr lang="en-US" dirty="0"/>
              <a:t>Tenets Tied to Organization</a:t>
            </a:r>
          </a:p>
          <a:p>
            <a:pPr marL="340363" indent="-340363">
              <a:buFont typeface="+mj-lt"/>
              <a:buAutoNum type="arabicPeriod" startAt="6"/>
            </a:pPr>
            <a:r>
              <a:rPr lang="en-US" dirty="0"/>
              <a:t>PBL knowledge and resources are maintained for Government team and product support providers.</a:t>
            </a:r>
          </a:p>
          <a:p>
            <a:pPr marL="340363" indent="-340363">
              <a:buFont typeface="+mj-lt"/>
              <a:buAutoNum type="arabicPeriod" startAt="6"/>
            </a:pPr>
            <a:r>
              <a:rPr lang="en-US" dirty="0"/>
              <a:t>Leadership champions effort throughout their organization(s).</a:t>
            </a:r>
          </a:p>
          <a:p>
            <a:pPr marL="340363" indent="-340363">
              <a:buFont typeface="+mj-lt"/>
              <a:buAutoNum type="arabicPeriod" startAt="6"/>
            </a:pPr>
            <a:r>
              <a:rPr lang="en-US" dirty="0"/>
              <a:t>Involvement of everyone with vested interests in outcomes.</a:t>
            </a:r>
          </a:p>
          <a:p>
            <a:pPr marL="340363" indent="-340363">
              <a:buFont typeface="+mj-lt"/>
              <a:buAutoNum type="arabicPeriod" startAt="6"/>
            </a:pPr>
            <a:r>
              <a:rPr lang="en-US" dirty="0"/>
              <a:t>Supply chain activities aligned to desired PBL outcomes.</a:t>
            </a:r>
          </a:p>
          <a:p>
            <a:pPr marL="340363" indent="-340363">
              <a:buFont typeface="+mj-lt"/>
              <a:buAutoNum type="arabicPeriod" startAt="6"/>
            </a:pPr>
            <a:r>
              <a:rPr lang="en-US" dirty="0"/>
              <a:t>Risk management is shared between government, customer, and support provider.</a:t>
            </a:r>
          </a:p>
          <a:p>
            <a:endParaRPr lang="en-US" dirty="0"/>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28</a:t>
            </a:fld>
            <a:endParaRPr lang="en-US"/>
          </a:p>
        </p:txBody>
      </p:sp>
    </p:spTree>
    <p:extLst>
      <p:ext uri="{BB962C8B-B14F-4D97-AF65-F5344CB8AC3E}">
        <p14:creationId xmlns:p14="http://schemas.microsoft.com/office/powerpoint/2010/main" val="254918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describes the Proof Point Study Methodology</a:t>
            </a:r>
          </a:p>
          <a:p>
            <a:endParaRPr lang="en-US" dirty="0"/>
          </a:p>
          <a:p>
            <a:r>
              <a:rPr lang="en-US" dirty="0"/>
              <a:t>Two-tiered, fact-based method utilized to test hypothesis</a:t>
            </a:r>
          </a:p>
          <a:p>
            <a:pPr marL="283635" indent="-283635">
              <a:buFont typeface="Arial" panose="020B0604020202020204" pitchFamily="34" charset="0"/>
              <a:buChar char="•"/>
            </a:pPr>
            <a:r>
              <a:rPr lang="en-US" dirty="0"/>
              <a:t>First tier analyzed 21 cross-Services PBL programs (weapon systems, sub-systems, and components) to assess cost per unit of performance</a:t>
            </a:r>
          </a:p>
          <a:p>
            <a:pPr marL="283635" indent="-283635">
              <a:buFont typeface="Arial" panose="020B0604020202020204" pitchFamily="34" charset="0"/>
              <a:buChar char="•"/>
            </a:pPr>
            <a:r>
              <a:rPr lang="en-US" dirty="0"/>
              <a:t>Second tier constituted a “financial deep dive” and “statistical deep dive” to assess linkages between PBL strategies and changes in cost</a:t>
            </a:r>
          </a:p>
          <a:p>
            <a:pPr marL="737452" lvl="1" indent="-283635">
              <a:buFont typeface="Arial" panose="020B0604020202020204" pitchFamily="34" charset="0"/>
              <a:buChar char="•"/>
            </a:pPr>
            <a:r>
              <a:rPr lang="en-US" dirty="0"/>
              <a:t>Tier 2, Step I examined cost structures, price structures, and negotiation processes of six of the 21 selected PBL programs </a:t>
            </a:r>
          </a:p>
          <a:p>
            <a:pPr marL="737452" lvl="1" indent="-283635">
              <a:buFont typeface="Arial" panose="020B0604020202020204" pitchFamily="34" charset="0"/>
              <a:buChar char="•"/>
            </a:pPr>
            <a:r>
              <a:rPr lang="en-US" dirty="0"/>
              <a:t>Tier 2, Step II evaluated materiel demand and availability and cost prediction models of five of the 21 selected PBL programs </a:t>
            </a:r>
          </a:p>
          <a:p>
            <a:pPr marL="0" lvl="1"/>
            <a:r>
              <a:rPr lang="en-US" dirty="0"/>
              <a:t>Selected PBL programs represented various contract structures</a:t>
            </a:r>
          </a:p>
          <a:p>
            <a:pPr marL="0" lvl="1"/>
            <a:r>
              <a:rPr lang="en-US" dirty="0"/>
              <a:t>Sample PBL programs varied in adherence to ‘PBL Tenets’ with some demonstrating strong adherence and others displaying little to no adherence   </a:t>
            </a:r>
          </a:p>
          <a:p>
            <a:endParaRPr lang="en-US" dirty="0"/>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29</a:t>
            </a:fld>
            <a:endParaRPr lang="en-US"/>
          </a:p>
        </p:txBody>
      </p:sp>
    </p:spTree>
    <p:extLst>
      <p:ext uri="{BB962C8B-B14F-4D97-AF65-F5344CB8AC3E}">
        <p14:creationId xmlns:p14="http://schemas.microsoft.com/office/powerpoint/2010/main" val="140407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rPr>
              <a:t>Background on the DoD PBL Environment</a:t>
            </a:r>
          </a:p>
          <a:p>
            <a:endParaRPr lang="en-US" dirty="0">
              <a:solidFill>
                <a:srgbClr val="FF0000"/>
              </a:solidFill>
              <a:latin typeface="Calibri" panose="020F0502020204030204" pitchFamily="34" charset="0"/>
            </a:endParaRPr>
          </a:p>
          <a:p>
            <a:pPr defTabSz="907633">
              <a:defRPr/>
            </a:pPr>
            <a:r>
              <a:rPr lang="en-US" dirty="0">
                <a:latin typeface="Calibri" panose="020F0502020204030204" pitchFamily="34" charset="0"/>
              </a:rPr>
              <a:t>This overview briefly covers the importance of this topic. PBLs have received high level attention with analytical foundations. This is of special relevance to DLA because of the disconnect between ongoing DLA work related to PBLs and higher level visibility in the Better Buying Power reviews.</a:t>
            </a:r>
          </a:p>
          <a:p>
            <a:pPr marL="170181" indent="-170181">
              <a:buFont typeface="Arial" panose="020B0604020202020204" pitchFamily="34" charset="0"/>
              <a:buChar char="•"/>
            </a:pPr>
            <a:r>
              <a:rPr lang="en-US" dirty="0">
                <a:latin typeface="Calibri" panose="020F0502020204030204" pitchFamily="34" charset="0"/>
              </a:rPr>
              <a:t>DoD has successfully pursued Performance-Based Logistics contracts for nearly two decades.</a:t>
            </a:r>
          </a:p>
          <a:p>
            <a:pPr marL="170181" indent="-170181">
              <a:buFont typeface="Arial" panose="020B0604020202020204" pitchFamily="34" charset="0"/>
              <a:buChar char="•"/>
            </a:pPr>
            <a:r>
              <a:rPr lang="en-US" dirty="0">
                <a:latin typeface="Calibri" panose="020F0502020204030204" pitchFamily="34" charset="0"/>
              </a:rPr>
              <a:t>The 2010 Proof Point study demonstrates the potential for benefits from increasing emphasis on PBLs.</a:t>
            </a:r>
          </a:p>
          <a:p>
            <a:pPr marL="170181" indent="-170181">
              <a:buFont typeface="Arial" panose="020B0604020202020204" pitchFamily="34" charset="0"/>
              <a:buChar char="•"/>
            </a:pPr>
            <a:r>
              <a:rPr lang="en-US" dirty="0">
                <a:latin typeface="Calibri" panose="020F0502020204030204" pitchFamily="34" charset="0"/>
              </a:rPr>
              <a:t>In 2012, Better Buying Power 2.0 provided that increased emphasis.</a:t>
            </a:r>
          </a:p>
          <a:p>
            <a:pPr marL="170181" indent="-170181">
              <a:buFont typeface="Arial" panose="020B0604020202020204" pitchFamily="34" charset="0"/>
              <a:buChar char="•"/>
            </a:pPr>
            <a:r>
              <a:rPr lang="en-US" dirty="0">
                <a:latin typeface="Calibri" panose="020F0502020204030204" pitchFamily="34" charset="0"/>
              </a:rPr>
              <a:t>The status of PBLs is regularly examined as part of BBP 2.0 reviews.</a:t>
            </a:r>
          </a:p>
          <a:p>
            <a:pPr marL="170181" indent="-170181">
              <a:buFont typeface="Arial" panose="020B0604020202020204" pitchFamily="34" charset="0"/>
              <a:buChar char="•"/>
            </a:pPr>
            <a:r>
              <a:rPr lang="en-US" dirty="0">
                <a:latin typeface="Calibri" panose="020F0502020204030204" pitchFamily="34" charset="0"/>
              </a:rPr>
              <a:t>DLA PBLs have been largely absent from the BBP reviews.</a:t>
            </a:r>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3</a:t>
            </a:fld>
            <a:endParaRPr lang="en-US"/>
          </a:p>
        </p:txBody>
      </p:sp>
    </p:spTree>
    <p:extLst>
      <p:ext uri="{BB962C8B-B14F-4D97-AF65-F5344CB8AC3E}">
        <p14:creationId xmlns:p14="http://schemas.microsoft.com/office/powerpoint/2010/main" val="2738176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section is the heart of this initial analysis.  It summarizes current and potential DLA PBL Contracts and Data.  The previous sections of this briefing set the overall budget situation and the DLA contracting environment, and they connect PBLs to Better Buying Power and to the defined measures of success.  The next 11 slides look at DLA’s PBL contracts.</a:t>
            </a:r>
          </a:p>
          <a:p>
            <a:endParaRPr lang="en-US" dirty="0"/>
          </a:p>
          <a:p>
            <a:pPr defTabSz="907633">
              <a:defRPr/>
            </a:pPr>
            <a:r>
              <a:rPr lang="en-US" dirty="0"/>
              <a:t>The largest contracts that most closely align with the tenets of PBL are still in DLA’s future. However, past work provides a foundation for these future efforts.</a:t>
            </a:r>
          </a:p>
          <a:p>
            <a:pPr defTabSz="907633">
              <a:defRPr/>
            </a:pPr>
            <a:endParaRPr lang="en-US" dirty="0"/>
          </a:p>
          <a:p>
            <a:pPr defTabSz="907633">
              <a:defRPr/>
            </a:pPr>
            <a:r>
              <a:rPr lang="en-US" dirty="0"/>
              <a:t>This section includes the following:</a:t>
            </a:r>
          </a:p>
          <a:p>
            <a:pPr marL="170181" indent="-170181">
              <a:spcBef>
                <a:spcPts val="1191"/>
              </a:spcBef>
              <a:buFont typeface="Arial" panose="020B0604020202020204" pitchFamily="34" charset="0"/>
              <a:buChar char="•"/>
            </a:pPr>
            <a:r>
              <a:rPr lang="en-US" dirty="0"/>
              <a:t>Past and Present Contracts Summary</a:t>
            </a:r>
          </a:p>
          <a:p>
            <a:pPr marL="170181" indent="-170181">
              <a:spcBef>
                <a:spcPts val="1191"/>
              </a:spcBef>
              <a:buFont typeface="Arial" panose="020B0604020202020204" pitchFamily="34" charset="0"/>
              <a:buChar char="•"/>
            </a:pPr>
            <a:r>
              <a:rPr lang="en-US" dirty="0"/>
              <a:t>Individual Contract Snapshots and Details</a:t>
            </a:r>
          </a:p>
          <a:p>
            <a:pPr marL="170181" indent="-170181">
              <a:spcBef>
                <a:spcPts val="1191"/>
              </a:spcBef>
              <a:buFont typeface="Arial" panose="020B0604020202020204" pitchFamily="34" charset="0"/>
              <a:buChar char="•"/>
            </a:pPr>
            <a:r>
              <a:rPr lang="en-US" dirty="0"/>
              <a:t>Anticipated DLA Aviation Contracts</a:t>
            </a:r>
          </a:p>
          <a:p>
            <a:pPr marL="170181" indent="-170181">
              <a:spcBef>
                <a:spcPts val="1191"/>
              </a:spcBef>
              <a:buFont typeface="Arial" panose="020B0604020202020204" pitchFamily="34" charset="0"/>
              <a:buChar char="•"/>
            </a:pPr>
            <a:r>
              <a:rPr lang="en-US" dirty="0"/>
              <a:t>Anticipated DLA Land &amp; Maritime Contracts</a:t>
            </a:r>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30</a:t>
            </a:fld>
            <a:endParaRPr lang="en-US"/>
          </a:p>
        </p:txBody>
      </p:sp>
    </p:spTree>
    <p:extLst>
      <p:ext uri="{BB962C8B-B14F-4D97-AF65-F5344CB8AC3E}">
        <p14:creationId xmlns:p14="http://schemas.microsoft.com/office/powerpoint/2010/main" val="2513607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07633">
              <a:defRPr/>
            </a:pPr>
            <a:r>
              <a:rPr lang="en-US" kern="0" dirty="0"/>
              <a:t>This slide summarizes DLA’s Past and Present Contracts</a:t>
            </a:r>
          </a:p>
          <a:p>
            <a:pPr marL="170181" indent="-170181" defTabSz="907633">
              <a:buFont typeface="Arial" panose="020B0604020202020204" pitchFamily="34" charset="0"/>
              <a:buChar char="•"/>
              <a:defRPr/>
            </a:pPr>
            <a:endParaRPr lang="en-US" kern="0" dirty="0"/>
          </a:p>
          <a:p>
            <a:pPr marL="170181" indent="-170181" defTabSz="907633">
              <a:buFont typeface="Arial" panose="020B0604020202020204" pitchFamily="34" charset="0"/>
              <a:buChar char="•"/>
              <a:defRPr/>
            </a:pPr>
            <a:r>
              <a:rPr lang="en-US" kern="0" dirty="0"/>
              <a:t>DLA and CSIS identified seven current DLA contracts that align with PBL guidebook criteria</a:t>
            </a:r>
          </a:p>
          <a:p>
            <a:pPr marL="170181" indent="-170181" defTabSz="907633">
              <a:buFont typeface="Arial" panose="020B0604020202020204" pitchFamily="34" charset="0"/>
              <a:buChar char="•"/>
              <a:defRPr/>
            </a:pPr>
            <a:r>
              <a:rPr lang="en-US" kern="0" dirty="0"/>
              <a:t>All are indefinite delivery supply contracts, using a form of firm fixed price</a:t>
            </a:r>
            <a:endParaRPr lang="en-US" dirty="0"/>
          </a:p>
          <a:p>
            <a:pPr marL="170181" indent="-170181">
              <a:buFont typeface="Arial" panose="020B0604020202020204" pitchFamily="34" charset="0"/>
              <a:buChar char="•"/>
            </a:pPr>
            <a:r>
              <a:rPr lang="en-US" dirty="0"/>
              <a:t>Each of these contracts is individually explored in the following slides. </a:t>
            </a:r>
            <a:endParaRPr lang="en-US" dirty="0" smtClean="0"/>
          </a:p>
          <a:p>
            <a:pPr marL="170181" indent="-170181">
              <a:buFont typeface="Arial" panose="020B0604020202020204" pitchFamily="34" charset="0"/>
              <a:buChar char="•"/>
            </a:pPr>
            <a:endParaRPr lang="en-US" dirty="0" smtClean="0"/>
          </a:p>
          <a:p>
            <a:r>
              <a:rPr lang="en-US" dirty="0" smtClean="0"/>
              <a:t>Two </a:t>
            </a:r>
            <a:r>
              <a:rPr lang="en-US" dirty="0"/>
              <a:t>of the seven contracts do not have contract obligation data available in the public version of FPDS as of September 23, 2014.  As such data become available, they will be incorporated into the next update. </a:t>
            </a:r>
          </a:p>
          <a:p>
            <a:pPr defTabSz="907633">
              <a:defRPr/>
            </a:pPr>
            <a:endParaRPr lang="en-US" dirty="0"/>
          </a:p>
          <a:p>
            <a:pPr defTabSz="907633">
              <a:defRPr/>
            </a:pPr>
            <a:r>
              <a:rPr lang="en-US" dirty="0"/>
              <a:t>Individual Contract Snapshots and Details are provided for:</a:t>
            </a:r>
          </a:p>
          <a:p>
            <a:pPr marL="170181" indent="-170181">
              <a:buFont typeface="Arial" panose="020B0604020202020204" pitchFamily="34" charset="0"/>
              <a:buChar char="•"/>
            </a:pPr>
            <a:r>
              <a:rPr lang="en-US" dirty="0"/>
              <a:t>Customer Pay</a:t>
            </a:r>
          </a:p>
          <a:p>
            <a:pPr marL="170181" indent="-170181">
              <a:buFont typeface="Arial" panose="020B0604020202020204" pitchFamily="34" charset="0"/>
              <a:buChar char="•"/>
            </a:pPr>
            <a:r>
              <a:rPr lang="en-US" dirty="0"/>
              <a:t>Integrated Logistics Partnership</a:t>
            </a:r>
          </a:p>
          <a:p>
            <a:pPr marL="170181" indent="-170181">
              <a:buFont typeface="Arial" panose="020B0604020202020204" pitchFamily="34" charset="0"/>
              <a:buChar char="•"/>
            </a:pPr>
            <a:r>
              <a:rPr lang="en-US" dirty="0"/>
              <a:t>Tire Privatization Initiatives (1 and 2)</a:t>
            </a:r>
          </a:p>
          <a:p>
            <a:pPr marL="170181" indent="-170181">
              <a:buFont typeface="Arial" panose="020B0604020202020204" pitchFamily="34" charset="0"/>
              <a:buChar char="•"/>
            </a:pPr>
            <a:r>
              <a:rPr lang="en-US" dirty="0"/>
              <a:t>Tire Successor Initiative</a:t>
            </a:r>
          </a:p>
          <a:p>
            <a:pPr marL="170181" indent="-170181">
              <a:buFont typeface="Arial" panose="020B0604020202020204" pitchFamily="34" charset="0"/>
              <a:buChar char="•"/>
            </a:pPr>
            <a:r>
              <a:rPr lang="en-US" dirty="0"/>
              <a:t>Hub &amp; Blade (2)</a:t>
            </a:r>
          </a:p>
          <a:p>
            <a:pPr marL="170181" indent="-17018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31</a:t>
            </a:fld>
            <a:endParaRPr lang="en-US" altLang="en-US" dirty="0">
              <a:solidFill>
                <a:prstClr val="black"/>
              </a:solidFill>
            </a:endParaRPr>
          </a:p>
        </p:txBody>
      </p:sp>
    </p:spTree>
    <p:extLst>
      <p:ext uri="{BB962C8B-B14F-4D97-AF65-F5344CB8AC3E}">
        <p14:creationId xmlns:p14="http://schemas.microsoft.com/office/powerpoint/2010/main" val="3698773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b="1" dirty="0"/>
              <a:t>Notes apply to this slide (Customer Pay) and the next one (Integrated Logistics Partnership) (pt. 1 of 2)</a:t>
            </a:r>
          </a:p>
          <a:p>
            <a:endParaRPr lang="en-US" b="1" dirty="0"/>
          </a:p>
          <a:p>
            <a:r>
              <a:rPr lang="en-US" b="1" dirty="0"/>
              <a:t>Key traits:</a:t>
            </a:r>
          </a:p>
          <a:p>
            <a:pPr>
              <a:buFont typeface="Arial" charset="0"/>
              <a:buChar char="•"/>
            </a:pPr>
            <a:r>
              <a:rPr lang="en-US" dirty="0"/>
              <a:t>Integrated purchasing for Army and USMC.</a:t>
            </a:r>
          </a:p>
          <a:p>
            <a:pPr>
              <a:buFont typeface="Arial" charset="0"/>
              <a:buChar char="•"/>
            </a:pPr>
            <a:r>
              <a:rPr lang="en-US" dirty="0"/>
              <a:t>Billing at time of consumption, eliminating need for advanced procurement .</a:t>
            </a:r>
          </a:p>
          <a:p>
            <a:pPr>
              <a:buFont typeface="Arial" charset="0"/>
              <a:buChar char="•"/>
            </a:pPr>
            <a:r>
              <a:rPr lang="en-US" dirty="0"/>
              <a:t>Transactional process that increased integrator control and monitoring of supply chains, allowing the contractor to follow usage patterns better.</a:t>
            </a:r>
          </a:p>
          <a:p>
            <a:endParaRPr lang="en-US" b="1" dirty="0"/>
          </a:p>
          <a:p>
            <a:r>
              <a:rPr lang="en-US" b="1" dirty="0"/>
              <a:t>Performance:</a:t>
            </a:r>
            <a:endParaRPr lang="en-US" dirty="0"/>
          </a:p>
          <a:p>
            <a:pPr>
              <a:buFont typeface="Arial" charset="0"/>
              <a:buChar char="•"/>
            </a:pPr>
            <a:r>
              <a:rPr lang="en-US" dirty="0"/>
              <a:t>Virtually eliminated the problem of HMMWVs coming off the production line unfinished (missing parts), saving over $75M in overall held-vehicle inventory costs. </a:t>
            </a:r>
          </a:p>
          <a:p>
            <a:pPr>
              <a:buFont typeface="Arial" charset="0"/>
              <a:buChar char="•"/>
            </a:pPr>
            <a:r>
              <a:rPr lang="en-US" dirty="0"/>
              <a:t>Over 25 million parts have been provided to rebuild over 60,000 HMMWVs, saving the Army over $86M in parts inventory costs (76% reduction in Army-owned RECAP inventory). </a:t>
            </a:r>
          </a:p>
          <a:p>
            <a:pPr>
              <a:buFont typeface="Arial" charset="0"/>
              <a:buChar char="•"/>
            </a:pPr>
            <a:r>
              <a:rPr lang="en-US" dirty="0"/>
              <a:t>Material availability exceeds 99% percent at each depot work station. RECAP cost per vehicle is reduced by 7-9%, saving $3400-$4500 per HMMWV. </a:t>
            </a:r>
          </a:p>
          <a:p>
            <a:pPr>
              <a:buFont typeface="Arial" charset="0"/>
              <a:buChar char="•"/>
            </a:pPr>
            <a:r>
              <a:rPr lang="en-US" dirty="0"/>
              <a:t>Two Army depots won awards for production &amp; efficiency, enabled by strong contractor performance.</a:t>
            </a:r>
          </a:p>
          <a:p>
            <a:endParaRPr lang="en-US" b="1" dirty="0"/>
          </a:p>
          <a:p>
            <a:endParaRPr lang="en-US" b="1" dirty="0"/>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32</a:t>
            </a:fld>
            <a:endParaRPr lang="en-US" altLang="en-US">
              <a:solidFill>
                <a:prstClr val="black"/>
              </a:solidFill>
            </a:endParaRPr>
          </a:p>
        </p:txBody>
      </p:sp>
    </p:spTree>
    <p:extLst>
      <p:ext uri="{BB962C8B-B14F-4D97-AF65-F5344CB8AC3E}">
        <p14:creationId xmlns:p14="http://schemas.microsoft.com/office/powerpoint/2010/main" val="2444514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b="1" dirty="0"/>
              <a:t>Notes apply to this slide (Customer Pay) and the previous one (Integrated Logistics Partnership) (pt. 2 of 2)</a:t>
            </a:r>
          </a:p>
          <a:p>
            <a:endParaRPr lang="en-US" b="1" dirty="0"/>
          </a:p>
          <a:p>
            <a:r>
              <a:rPr lang="en-US" b="1" dirty="0"/>
              <a:t>Metrics Used:</a:t>
            </a:r>
            <a:br>
              <a:rPr lang="en-US" b="1" dirty="0"/>
            </a:br>
            <a:r>
              <a:rPr lang="en-US" dirty="0"/>
              <a:t>* Cost per vehicle-total cost to produce HMMWV on depot maintenance program and RECAP program.</a:t>
            </a:r>
          </a:p>
          <a:p>
            <a:pPr lvl="0"/>
            <a:r>
              <a:rPr lang="en-US" dirty="0"/>
              <a:t>* Program Data-total dollar value and the total materiel value for both the depot maintenance program and the HMMWV RECAP program.</a:t>
            </a:r>
          </a:p>
          <a:p>
            <a:pPr lvl="0"/>
            <a:r>
              <a:rPr lang="en-US" dirty="0"/>
              <a:t>* Stock out rates-# of provider parts not available at the designated delivery points when needed divided by the # of provider parts consumed.</a:t>
            </a:r>
          </a:p>
          <a:p>
            <a:pPr lvl="0"/>
            <a:r>
              <a:rPr lang="en-US" dirty="0"/>
              <a:t>* Quality defects-# of stock-outs on the line caused by non-conforming provider parts</a:t>
            </a:r>
          </a:p>
          <a:p>
            <a:endParaRPr lang="en-US" b="1" dirty="0"/>
          </a:p>
          <a:p>
            <a:r>
              <a:rPr lang="en-US" b="1" dirty="0"/>
              <a:t>Lessons Learned:</a:t>
            </a:r>
          </a:p>
          <a:p>
            <a:pPr>
              <a:buFont typeface="Arial" pitchFamily="34" charset="0"/>
              <a:buChar char="•"/>
            </a:pPr>
            <a:r>
              <a:rPr lang="en-US" dirty="0"/>
              <a:t>Need better inventory tracking within DLA and to ensure existing stocks get run down first.</a:t>
            </a:r>
          </a:p>
          <a:p>
            <a:pPr>
              <a:buFont typeface="Arial" pitchFamily="34" charset="0"/>
              <a:buChar char="•"/>
            </a:pPr>
            <a:r>
              <a:rPr lang="en-US" dirty="0"/>
              <a:t>DoD needs improved tracking of indirect cost savings to see the full benefits.</a:t>
            </a:r>
          </a:p>
          <a:p>
            <a:pPr>
              <a:buFont typeface="Arial" pitchFamily="34" charset="0"/>
              <a:buChar char="•"/>
            </a:pPr>
            <a:r>
              <a:rPr lang="en-US" dirty="0"/>
              <a:t>Program was a net benefit, but many of the costs ended up falling on DLA-side while the benefits were on the Army/USMC side. </a:t>
            </a:r>
          </a:p>
          <a:p>
            <a:pPr>
              <a:buFont typeface="Arial" pitchFamily="34" charset="0"/>
              <a:buChar char="•"/>
            </a:pPr>
            <a:endParaRPr lang="en-US" dirty="0"/>
          </a:p>
          <a:p>
            <a:r>
              <a:rPr lang="en-US" b="1" dirty="0"/>
              <a:t>PBL boundary issues (as Proof Point discusses, few contracts adhere to all tenets):</a:t>
            </a:r>
          </a:p>
          <a:p>
            <a:pPr>
              <a:buFont typeface="Arial" charset="0"/>
              <a:buChar char="•"/>
            </a:pPr>
            <a:r>
              <a:rPr lang="en-US" dirty="0"/>
              <a:t>The metrics are primarily based on minimums rather than steadily escalating goals, making the contracts less conforming to all of the PBL tenets, but nonetheless with substantial performance benefits.</a:t>
            </a:r>
          </a:p>
          <a:p>
            <a:pPr>
              <a:buFont typeface="Arial" charset="0"/>
              <a:buChar char="•"/>
            </a:pPr>
            <a:r>
              <a:rPr lang="en-US" dirty="0"/>
              <a:t>The performance goals are maintenance oriented rather than end-user oriented. The HMMWVs would get back in action faster and cheaper, but “better” was outside of scope.</a:t>
            </a:r>
          </a:p>
          <a:p>
            <a:endParaRPr lang="en-US" dirty="0"/>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33</a:t>
            </a:fld>
            <a:endParaRPr lang="en-US" altLang="en-US">
              <a:solidFill>
                <a:prstClr val="black"/>
              </a:solidFill>
            </a:endParaRPr>
          </a:p>
        </p:txBody>
      </p:sp>
    </p:spTree>
    <p:extLst>
      <p:ext uri="{BB962C8B-B14F-4D97-AF65-F5344CB8AC3E}">
        <p14:creationId xmlns:p14="http://schemas.microsoft.com/office/powerpoint/2010/main" val="2394765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07633"/>
            <a:r>
              <a:rPr lang="en-US" b="1" dirty="0"/>
              <a:t>Notes apply to this slide (Tire Privatization Initiative 1) and the next one (Tire Privatization Initiative 2) (pt. 1 of 2)</a:t>
            </a:r>
          </a:p>
          <a:p>
            <a:endParaRPr lang="en-US" b="1" dirty="0"/>
          </a:p>
          <a:p>
            <a:r>
              <a:rPr lang="en-US" b="1" dirty="0" smtClean="0"/>
              <a:t>Innovations:</a:t>
            </a:r>
            <a:endParaRPr lang="en-US" b="1" dirty="0"/>
          </a:p>
          <a:p>
            <a:pPr>
              <a:buFont typeface="Arial" pitchFamily="34" charset="0"/>
              <a:buChar char="•"/>
            </a:pPr>
            <a:r>
              <a:rPr lang="en-US" dirty="0"/>
              <a:t>Enterprise model: Michelin supplied tires for nearly every aircraft and ground vehicle used by the US military from 2007-2012. </a:t>
            </a:r>
          </a:p>
          <a:p>
            <a:pPr>
              <a:buFont typeface="Arial" pitchFamily="34" charset="0"/>
              <a:buChar char="•"/>
            </a:pPr>
            <a:r>
              <a:rPr lang="en-US" dirty="0"/>
              <a:t>Michelin received four consecutive DLA Best Value Awards from 2008-2011 for consistently meeting performance requirements. </a:t>
            </a:r>
          </a:p>
          <a:p>
            <a:pPr>
              <a:buFont typeface="Arial" pitchFamily="34" charset="0"/>
              <a:buChar char="•"/>
            </a:pPr>
            <a:r>
              <a:rPr lang="en-US" dirty="0"/>
              <a:t>Estimated savings, including procurement, storage and distribution of , was $173M.  </a:t>
            </a:r>
          </a:p>
          <a:p>
            <a:pPr>
              <a:buFont typeface="Arial" pitchFamily="34" charset="0"/>
              <a:buChar char="•"/>
            </a:pPr>
            <a:endParaRPr lang="en-US" dirty="0"/>
          </a:p>
          <a:p>
            <a:r>
              <a:rPr lang="en-US" b="1" dirty="0"/>
              <a:t>Critiques (addressed in the follow-on TSI):</a:t>
            </a:r>
          </a:p>
          <a:p>
            <a:pPr>
              <a:buFont typeface="Arial" pitchFamily="34" charset="0"/>
              <a:buChar char="•"/>
            </a:pPr>
            <a:r>
              <a:rPr lang="en-US" dirty="0"/>
              <a:t>Under TPI, a tire manufacturer (original equipment manufacturer) served as the prime contractor and supply chain integrator and made sourcing decisions on tires when multiple manufacturers’ tires were approved for a given NSN.  This gave rise to a perception of favoritism by other manufacturers.</a:t>
            </a:r>
          </a:p>
          <a:p>
            <a:endParaRPr lang="en-US" dirty="0"/>
          </a:p>
          <a:p>
            <a:r>
              <a:rPr lang="en-US" b="1" dirty="0"/>
              <a:t>PBL boundary issues (as Proof Point discusses, few contracts adhere to all tenets):</a:t>
            </a:r>
          </a:p>
          <a:p>
            <a:pPr>
              <a:buFont typeface="Arial" pitchFamily="34" charset="0"/>
              <a:buChar char="•"/>
            </a:pPr>
            <a:r>
              <a:rPr lang="en-US" dirty="0"/>
              <a:t>As with Customer Pay and the Integrated Logistics Partnership, the measures are maintenance focused. TSI goes on to split the logistics and the procurement portions of the contract, which would allow the government to make sourcing decisions aimed at improving performance for end-users.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34</a:t>
            </a:fld>
            <a:endParaRPr lang="en-US" altLang="en-US">
              <a:solidFill>
                <a:prstClr val="black"/>
              </a:solidFill>
            </a:endParaRPr>
          </a:p>
        </p:txBody>
      </p:sp>
    </p:spTree>
    <p:extLst>
      <p:ext uri="{BB962C8B-B14F-4D97-AF65-F5344CB8AC3E}">
        <p14:creationId xmlns:p14="http://schemas.microsoft.com/office/powerpoint/2010/main" val="371413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07633">
              <a:defRPr/>
            </a:pPr>
            <a:r>
              <a:rPr lang="en-US" b="1" dirty="0"/>
              <a:t>Notes apply to this slide (Tire Privatization Initiative 1) and the previous one (Tire Privatization Initiative 2) (pt. 2 of 2)</a:t>
            </a:r>
          </a:p>
          <a:p>
            <a:endParaRPr lang="en-US" b="1" dirty="0"/>
          </a:p>
          <a:p>
            <a:r>
              <a:rPr lang="en-US" b="1" dirty="0"/>
              <a:t>Metrics:</a:t>
            </a:r>
            <a:r>
              <a:rPr lang="en-US" dirty="0"/>
              <a:t> </a:t>
            </a:r>
          </a:p>
          <a:p>
            <a:pPr defTabSz="907633">
              <a:buFont typeface="Arial" pitchFamily="34" charset="0"/>
              <a:buChar char="•"/>
            </a:pPr>
            <a:r>
              <a:rPr lang="en-US" dirty="0"/>
              <a:t>Michelin consistently met or exceeded contract-mandated minimums, sustaining 98% material readiness success over the five year period while satisfying average monthly demand of around 6,360 units: </a:t>
            </a:r>
          </a:p>
          <a:p>
            <a:pPr lvl="1">
              <a:buFont typeface="Arial" pitchFamily="34" charset="0"/>
              <a:buChar char="•"/>
            </a:pPr>
            <a:r>
              <a:rPr lang="en-US" dirty="0"/>
              <a:t>Logistics Response Times (LRT) - contract mandated minimums</a:t>
            </a:r>
          </a:p>
          <a:p>
            <a:pPr lvl="1">
              <a:buFont typeface="Arial" pitchFamily="34" charset="0"/>
              <a:buChar char="•"/>
            </a:pPr>
            <a:r>
              <a:rPr lang="en-US" dirty="0"/>
              <a:t>Pickup Response Times (PRT) - contract mandated minimums </a:t>
            </a:r>
          </a:p>
          <a:p>
            <a:pPr lvl="1">
              <a:buFont typeface="Arial" pitchFamily="34" charset="0"/>
              <a:buChar char="•"/>
            </a:pPr>
            <a:r>
              <a:rPr lang="en-US" dirty="0"/>
              <a:t>Expected benefits were realized. </a:t>
            </a:r>
          </a:p>
          <a:p>
            <a:pPr lvl="1">
              <a:buFont typeface="Arial" pitchFamily="34" charset="0"/>
              <a:buChar char="•"/>
            </a:pPr>
            <a:endParaRPr lang="en-US" dirty="0"/>
          </a:p>
          <a:p>
            <a:pPr lvl="0">
              <a:buFont typeface="Arial" pitchFamily="34" charset="0"/>
              <a:buChar char="•"/>
            </a:pPr>
            <a:r>
              <a:rPr lang="en-US" dirty="0"/>
              <a:t>Quarterly Performance Review Boards (PRB) were convened to track and evaluate customer satisfaction and vendor performance, but the results were not reviewed by CSIS.</a:t>
            </a:r>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35</a:t>
            </a:fld>
            <a:endParaRPr lang="en-US" altLang="en-US">
              <a:solidFill>
                <a:prstClr val="black"/>
              </a:solidFill>
            </a:endParaRPr>
          </a:p>
        </p:txBody>
      </p:sp>
    </p:spTree>
    <p:extLst>
      <p:ext uri="{BB962C8B-B14F-4D97-AF65-F5344CB8AC3E}">
        <p14:creationId xmlns:p14="http://schemas.microsoft.com/office/powerpoint/2010/main" val="4219904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b="1" dirty="0"/>
              <a:t>Note: </a:t>
            </a:r>
            <a:r>
              <a:rPr lang="en-US" dirty="0"/>
              <a:t>Contract obligation data for this contract are not available in the public version of FPDS as of September 23, 2014.  As such data become available, they will be incorporated into the next update.</a:t>
            </a:r>
          </a:p>
          <a:p>
            <a:endParaRPr lang="en-US" b="1" dirty="0"/>
          </a:p>
          <a:p>
            <a:r>
              <a:rPr lang="en-US" b="1" dirty="0"/>
              <a:t>Lessons learned from Tire Privatization Initiatives that were applied to Tire Successor Initiative</a:t>
            </a:r>
            <a:r>
              <a:rPr lang="en-US" dirty="0"/>
              <a:t> </a:t>
            </a:r>
          </a:p>
          <a:p>
            <a:pPr lvl="0">
              <a:buFont typeface="Arial" pitchFamily="34" charset="0"/>
              <a:buChar char="•"/>
            </a:pPr>
            <a:r>
              <a:rPr lang="en-US" dirty="0"/>
              <a:t>Add more flexible contract support for forward stocking capability/option for combatant command (COCOM) customers that can be scaled based on global events.</a:t>
            </a:r>
          </a:p>
          <a:p>
            <a:pPr lvl="0">
              <a:buFont typeface="Arial" pitchFamily="34" charset="0"/>
              <a:buChar char="•"/>
            </a:pPr>
            <a:r>
              <a:rPr lang="en-US" dirty="0"/>
              <a:t>Utilize DoD Transportation Systems (DTS) for OCONUS customers to provide cost saving over the commercial distribution network used under TPI.</a:t>
            </a:r>
          </a:p>
          <a:p>
            <a:pPr lvl="0">
              <a:buFont typeface="Arial" pitchFamily="34" charset="0"/>
              <a:buChar char="•"/>
            </a:pPr>
            <a:r>
              <a:rPr lang="en-US" dirty="0"/>
              <a:t>Separating pricing of the tires and the logistics functions improves pricing transparency</a:t>
            </a:r>
          </a:p>
          <a:p>
            <a:pPr lvl="1">
              <a:buFont typeface="Arial" pitchFamily="34" charset="0"/>
              <a:buChar char="•"/>
            </a:pPr>
            <a:r>
              <a:rPr lang="en-US" dirty="0"/>
              <a:t>Multiple long term contracts to tire suppliers, chosen by the government.</a:t>
            </a:r>
          </a:p>
          <a:p>
            <a:pPr lvl="1">
              <a:buFont typeface="Arial" pitchFamily="34" charset="0"/>
              <a:buChar char="•"/>
            </a:pPr>
            <a:r>
              <a:rPr lang="en-US" dirty="0"/>
              <a:t>One long term contract to the logistics provider who is authorized to use the government tire contracts under FAR Part 51.</a:t>
            </a:r>
          </a:p>
          <a:p>
            <a:pPr lvl="0">
              <a:buFont typeface="Arial" pitchFamily="34" charset="0"/>
              <a:buChar char="•"/>
            </a:pPr>
            <a:r>
              <a:rPr lang="en-US" dirty="0"/>
              <a:t>TSI structure emphasized separate areas of expertise for each of its contracts.</a:t>
            </a:r>
          </a:p>
          <a:p>
            <a:pPr lvl="0">
              <a:buFont typeface="Arial" pitchFamily="34" charset="0"/>
              <a:buChar char="•"/>
            </a:pPr>
            <a:r>
              <a:rPr lang="en-US" dirty="0"/>
              <a:t>Estimated savings from improving on the TPI strategy exceeds $22M.</a:t>
            </a:r>
          </a:p>
          <a:p>
            <a:endParaRPr lang="en-US" dirty="0"/>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36</a:t>
            </a:fld>
            <a:endParaRPr lang="en-US" altLang="en-US">
              <a:solidFill>
                <a:prstClr val="black"/>
              </a:solidFill>
            </a:endParaRPr>
          </a:p>
        </p:txBody>
      </p:sp>
    </p:spTree>
    <p:extLst>
      <p:ext uri="{BB962C8B-B14F-4D97-AF65-F5344CB8AC3E}">
        <p14:creationId xmlns:p14="http://schemas.microsoft.com/office/powerpoint/2010/main" val="1158267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b="1" dirty="0"/>
              <a:t>Notes on Hub &amp; Blade for this slide and the next one (two different contracts, two different vendors)</a:t>
            </a:r>
          </a:p>
          <a:p>
            <a:endParaRPr lang="en-US" b="1" dirty="0"/>
          </a:p>
          <a:p>
            <a:r>
              <a:rPr lang="en-US" b="1" dirty="0"/>
              <a:t>Key Traits:</a:t>
            </a:r>
          </a:p>
          <a:p>
            <a:pPr>
              <a:buFont typeface="Arial" pitchFamily="34" charset="0"/>
              <a:buChar char="•"/>
            </a:pPr>
            <a:r>
              <a:rPr lang="en-US" dirty="0"/>
              <a:t>The biggest change was a move from DLA stocking to contractor stocking.</a:t>
            </a:r>
          </a:p>
          <a:p>
            <a:pPr>
              <a:buFont typeface="Arial" pitchFamily="34" charset="0"/>
              <a:buChar char="•"/>
            </a:pPr>
            <a:r>
              <a:rPr lang="en-US" dirty="0"/>
              <a:t>Too soon to tell on cost-savings.</a:t>
            </a:r>
          </a:p>
          <a:p>
            <a:pPr>
              <a:buFont typeface="Arial" pitchFamily="34" charset="0"/>
              <a:buChar char="•"/>
            </a:pPr>
            <a:r>
              <a:rPr lang="en-US" dirty="0"/>
              <a:t>The PBL-like aspect is based on incentives in the sole-source component of the contract.</a:t>
            </a:r>
          </a:p>
          <a:p>
            <a:pPr>
              <a:buFont typeface="Arial" pitchFamily="34" charset="0"/>
              <a:buChar char="•"/>
            </a:pPr>
            <a:r>
              <a:rPr lang="en-US" dirty="0"/>
              <a:t>The big moves to “aviation-style” PBLs comes with the suite of future contracts (slide 40).</a:t>
            </a:r>
          </a:p>
          <a:p>
            <a:endParaRPr lang="en-US" b="1" dirty="0"/>
          </a:p>
          <a:p>
            <a:r>
              <a:rPr lang="en-US" b="1" dirty="0"/>
              <a:t>PBL boundary issues (as Proof Point discusses, few contracts adhere to all tenets):</a:t>
            </a:r>
          </a:p>
          <a:p>
            <a:pPr>
              <a:buFont typeface="Arial" pitchFamily="34" charset="0"/>
              <a:buChar char="•"/>
            </a:pPr>
            <a:r>
              <a:rPr lang="en-US" dirty="0"/>
              <a:t>As with the DLA Land &amp; Maritime contracts, the focus is on price and ordering speed, not the performance of the parts themselves.</a:t>
            </a:r>
          </a:p>
          <a:p>
            <a:pPr>
              <a:buFont typeface="Arial" pitchFamily="34" charset="0"/>
              <a:buChar char="•"/>
            </a:pPr>
            <a:r>
              <a:rPr lang="en-US" dirty="0"/>
              <a:t>The biggest change was a move from DLA stocking to contractor stocking.</a:t>
            </a:r>
          </a:p>
          <a:p>
            <a:pPr>
              <a:buFont typeface="Arial" pitchFamily="34" charset="0"/>
              <a:buChar char="•"/>
            </a:pPr>
            <a:r>
              <a:rPr lang="en-US" dirty="0"/>
              <a:t>As with Customer Pay and the Integrated Logistics Partnership and TPI, the measures are maintenance focused. </a:t>
            </a:r>
          </a:p>
          <a:p>
            <a:endParaRPr lang="en-US" dirty="0"/>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37</a:t>
            </a:fld>
            <a:endParaRPr lang="en-US" altLang="en-US">
              <a:solidFill>
                <a:prstClr val="black"/>
              </a:solidFill>
            </a:endParaRPr>
          </a:p>
        </p:txBody>
      </p:sp>
    </p:spTree>
    <p:extLst>
      <p:ext uri="{BB962C8B-B14F-4D97-AF65-F5344CB8AC3E}">
        <p14:creationId xmlns:p14="http://schemas.microsoft.com/office/powerpoint/2010/main" val="1645798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07633"/>
            <a:r>
              <a:rPr lang="en-US" b="1" dirty="0"/>
              <a:t>Note: </a:t>
            </a:r>
            <a:r>
              <a:rPr lang="en-US" dirty="0"/>
              <a:t>Contract obligation data for this contract are not available in the public version of FPDS as of September 23, 2014.  As such data become available, they will be incorporated into the next update.</a:t>
            </a:r>
          </a:p>
          <a:p>
            <a:endParaRPr lang="en-US" dirty="0"/>
          </a:p>
          <a:p>
            <a:r>
              <a:rPr lang="en-US" b="1" dirty="0"/>
              <a:t>Notes on Hub &amp; Blade for this slide are the same as for the previous one (two different contracts, two different vendors)</a:t>
            </a:r>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38</a:t>
            </a:fld>
            <a:endParaRPr lang="en-US" altLang="en-US">
              <a:solidFill>
                <a:prstClr val="black"/>
              </a:solidFill>
            </a:endParaRPr>
          </a:p>
        </p:txBody>
      </p:sp>
    </p:spTree>
    <p:extLst>
      <p:ext uri="{BB962C8B-B14F-4D97-AF65-F5344CB8AC3E}">
        <p14:creationId xmlns:p14="http://schemas.microsoft.com/office/powerpoint/2010/main" val="2568936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This slide shows Anticipated PBL Contracts from DLA Aviation</a:t>
            </a:r>
          </a:p>
          <a:p>
            <a:endParaRPr lang="en-US" dirty="0"/>
          </a:p>
          <a:p>
            <a:pPr marL="170181" indent="-170181">
              <a:buFont typeface="Arial" panose="020B0604020202020204" pitchFamily="34" charset="0"/>
              <a:buChar char="•"/>
            </a:pPr>
            <a:r>
              <a:rPr lang="en-US" dirty="0"/>
              <a:t>DLA Aviation is pursuing several large contracts that would dramatically reshape DLA’s profile when it comes to PBL.</a:t>
            </a:r>
          </a:p>
          <a:p>
            <a:pPr marL="170181" indent="-170181">
              <a:buFont typeface="Arial" panose="020B0604020202020204" pitchFamily="34" charset="0"/>
              <a:buChar char="•"/>
            </a:pPr>
            <a:r>
              <a:rPr lang="en-US" dirty="0"/>
              <a:t>DLA Aviation and DLA Land and Maritime had different data available on some contracts. These slides emphasize completeness of reporting rather than consistency of format.</a:t>
            </a:r>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39</a:t>
            </a:fld>
            <a:endParaRPr lang="en-US" altLang="en-US" dirty="0">
              <a:solidFill>
                <a:prstClr val="black"/>
              </a:solidFill>
            </a:endParaRPr>
          </a:p>
        </p:txBody>
      </p:sp>
    </p:spTree>
    <p:extLst>
      <p:ext uri="{BB962C8B-B14F-4D97-AF65-F5344CB8AC3E}">
        <p14:creationId xmlns:p14="http://schemas.microsoft.com/office/powerpoint/2010/main" val="1326022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ヒラギノ角ゴ Pro W3" pitchFamily="1" charset="-128"/>
              </a:defRPr>
            </a:lvl1pPr>
            <a:lvl2pPr marL="765155" indent="-294415">
              <a:defRPr sz="2400">
                <a:solidFill>
                  <a:schemeClr val="tx1"/>
                </a:solidFill>
                <a:latin typeface="Arial" panose="020B0604020202020204" pitchFamily="34" charset="0"/>
                <a:ea typeface="ヒラギノ角ゴ Pro W3" pitchFamily="1" charset="-128"/>
              </a:defRPr>
            </a:lvl2pPr>
            <a:lvl3pPr marL="1177658" indent="-234562">
              <a:defRPr sz="2400">
                <a:solidFill>
                  <a:schemeClr val="tx1"/>
                </a:solidFill>
                <a:latin typeface="Arial" panose="020B0604020202020204" pitchFamily="34" charset="0"/>
                <a:ea typeface="ヒラギノ角ゴ Pro W3" pitchFamily="1" charset="-128"/>
              </a:defRPr>
            </a:lvl3pPr>
            <a:lvl4pPr marL="1648399" indent="-234562">
              <a:defRPr sz="2400">
                <a:solidFill>
                  <a:schemeClr val="tx1"/>
                </a:solidFill>
                <a:latin typeface="Arial" panose="020B0604020202020204" pitchFamily="34" charset="0"/>
                <a:ea typeface="ヒラギノ角ゴ Pro W3" pitchFamily="1" charset="-128"/>
              </a:defRPr>
            </a:lvl4pPr>
            <a:lvl5pPr marL="2119138" indent="-234562">
              <a:defRPr sz="2400">
                <a:solidFill>
                  <a:schemeClr val="tx1"/>
                </a:solidFill>
                <a:latin typeface="Arial" panose="020B0604020202020204" pitchFamily="34" charset="0"/>
                <a:ea typeface="ヒラギノ角ゴ Pro W3" pitchFamily="1" charset="-128"/>
              </a:defRPr>
            </a:lvl5pPr>
            <a:lvl6pPr marL="2585025" indent="-234562"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3050911" indent="-234562"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516798" indent="-234562"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982685" indent="-234562"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fld id="{E9D8C401-7E33-489C-BCF5-E36BD18D979E}" type="slidenum">
              <a:rPr lang="en-US" altLang="en-US" sz="1200">
                <a:solidFill>
                  <a:srgbClr val="000000"/>
                </a:solidFill>
              </a:rPr>
              <a:pPr/>
              <a:t>4</a:t>
            </a:fld>
            <a:endParaRPr lang="en-US" altLang="en-US" sz="120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defTabSz="907633">
              <a:defRPr/>
            </a:pPr>
            <a:r>
              <a:rPr lang="en-US" kern="0" dirty="0"/>
              <a:t>PBLs in Better Buying Power</a:t>
            </a:r>
          </a:p>
          <a:p>
            <a:pPr defTabSz="907633">
              <a:defRPr/>
            </a:pPr>
            <a:endParaRPr lang="en-US" kern="0" dirty="0"/>
          </a:p>
          <a:p>
            <a:pPr defTabSz="907633">
              <a:defRPr/>
            </a:pPr>
            <a:r>
              <a:rPr lang="en-US" kern="0" dirty="0"/>
              <a:t>Better Buying Power (BBP) initiatives are in part a response to the overall DoD budget environment.  The first Better Buying Power was issued in 2010, and version 2.0 was issued in 2012</a:t>
            </a:r>
          </a:p>
          <a:p>
            <a:pPr defTabSz="907633">
              <a:defRPr/>
            </a:pPr>
            <a:endParaRPr lang="en-US" kern="0" dirty="0"/>
          </a:p>
          <a:p>
            <a:pPr defTabSz="907633">
              <a:defRPr/>
            </a:pPr>
            <a:r>
              <a:rPr lang="en-US" kern="0" dirty="0"/>
              <a:t>Under </a:t>
            </a:r>
            <a:r>
              <a:rPr lang="en-US" altLang="en-US" b="1" dirty="0"/>
              <a:t>BBP 2.0</a:t>
            </a:r>
            <a:r>
              <a:rPr lang="en-US" altLang="en-US" dirty="0"/>
              <a:t>, the guidance was to</a:t>
            </a:r>
            <a:r>
              <a:rPr lang="en-US" altLang="en-US" b="1" dirty="0"/>
              <a:t> “</a:t>
            </a:r>
            <a:r>
              <a:rPr lang="en-US" altLang="en-US" dirty="0"/>
              <a:t>Increase effective use of Performance-Based Logistics”.  This was undertaken by issuing the ASD(L&amp;MR) Guidance memo of November 2013 and the release of the PBL Guidebook in May 2014.</a:t>
            </a:r>
          </a:p>
          <a:p>
            <a:pPr defTabSz="907633">
              <a:defRPr/>
            </a:pPr>
            <a:endParaRPr lang="en-US" altLang="en-US" b="1" dirty="0"/>
          </a:p>
          <a:p>
            <a:pPr defTabSz="907633">
              <a:defRPr/>
            </a:pPr>
            <a:r>
              <a:rPr lang="en-US" altLang="en-US" dirty="0"/>
              <a:t>Under BBP 2.0, the initial requirement for </a:t>
            </a:r>
            <a:r>
              <a:rPr lang="en-US" altLang="en-US" b="1" dirty="0"/>
              <a:t>PBL Baseline Status Briefings </a:t>
            </a:r>
            <a:r>
              <a:rPr lang="en-US" altLang="en-US" dirty="0"/>
              <a:t>was annually in 2013.  That has changed to be held quarterly in 2014.  However, for each of these status briefings, there were no DLA PBLs included on the charts.  </a:t>
            </a:r>
          </a:p>
          <a:p>
            <a:pPr defTabSz="907633">
              <a:defRPr/>
            </a:pPr>
            <a:endParaRPr lang="en-US" altLang="en-US" dirty="0"/>
          </a:p>
          <a:p>
            <a:pPr>
              <a:spcBef>
                <a:spcPts val="596"/>
              </a:spcBef>
            </a:pPr>
            <a:r>
              <a:rPr lang="en-US" altLang="en-US" dirty="0"/>
              <a:t>On September 19, 2014, DoD issued the new </a:t>
            </a:r>
            <a:r>
              <a:rPr lang="en-US" altLang="en-US" b="1" dirty="0"/>
              <a:t>BBP 3.0</a:t>
            </a:r>
            <a:r>
              <a:rPr lang="en-US" altLang="en-US" dirty="0"/>
              <a:t>. It retains the focus on PBLs initiative (Quarterly Status Briefings)</a:t>
            </a:r>
            <a:r>
              <a:rPr lang="en-US" dirty="0"/>
              <a:t>.</a:t>
            </a:r>
            <a:endParaRPr lang="en-US" kern="0" dirty="0"/>
          </a:p>
          <a:p>
            <a:endParaRPr lang="en-US" altLang="en-US" dirty="0">
              <a:latin typeface="Arial" panose="020B0604020202020204" pitchFamily="34" charset="0"/>
            </a:endParaRP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765034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This slide shows Anticipated PBL Contracts from DLA Land and Maritime</a:t>
            </a:r>
          </a:p>
          <a:p>
            <a:pPr marL="170181" indent="-170181">
              <a:buFont typeface="Arial" panose="020B0604020202020204" pitchFamily="34" charset="0"/>
              <a:buChar char="•"/>
            </a:pPr>
            <a:endParaRPr lang="en-US" dirty="0"/>
          </a:p>
          <a:p>
            <a:pPr marL="170181" indent="-170181">
              <a:buFont typeface="Arial" panose="020B0604020202020204" pitchFamily="34" charset="0"/>
              <a:buChar char="•"/>
            </a:pPr>
            <a:r>
              <a:rPr lang="en-US" dirty="0"/>
              <a:t>DLA Land and Maritime upcoming contracts are on a short time horizon and more closely track existing contract efforts.</a:t>
            </a:r>
          </a:p>
          <a:p>
            <a:pPr marL="170181" indent="-170181" defTabSz="907633">
              <a:buFont typeface="Arial" panose="020B0604020202020204" pitchFamily="34" charset="0"/>
              <a:buChar char="•"/>
              <a:defRPr/>
            </a:pPr>
            <a:r>
              <a:rPr lang="en-US" dirty="0"/>
              <a:t>As was mentioned on the prior slide, DLA Aviation and DLA Land and Maritime had different data available on some contracts. These slides emphasize completeness of reporting rather than consistency of format.</a:t>
            </a:r>
          </a:p>
          <a:p>
            <a:endParaRPr lang="en-US" u="sng" dirty="0"/>
          </a:p>
          <a:p>
            <a:endParaRPr lang="en-US" dirty="0"/>
          </a:p>
        </p:txBody>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prstClr val="black"/>
                </a:solidFill>
              </a:rPr>
              <a:pPr>
                <a:defRPr/>
              </a:pPr>
              <a:t>40</a:t>
            </a:fld>
            <a:endParaRPr lang="en-US" altLang="en-US" dirty="0">
              <a:solidFill>
                <a:prstClr val="black"/>
              </a:solidFill>
            </a:endParaRPr>
          </a:p>
        </p:txBody>
      </p:sp>
    </p:spTree>
    <p:extLst>
      <p:ext uri="{BB962C8B-B14F-4D97-AF65-F5344CB8AC3E}">
        <p14:creationId xmlns:p14="http://schemas.microsoft.com/office/powerpoint/2010/main" val="125067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46237F-8268-4678-8EA9-0CBCE6BA0D11}" type="slidenum">
              <a:rPr lang="en-US" smtClean="0"/>
              <a:pPr/>
              <a:t>5</a:t>
            </a:fld>
            <a:endParaRPr lang="en-US"/>
          </a:p>
        </p:txBody>
      </p:sp>
    </p:spTree>
    <p:extLst>
      <p:ext uri="{BB962C8B-B14F-4D97-AF65-F5344CB8AC3E}">
        <p14:creationId xmlns:p14="http://schemas.microsoft.com/office/powerpoint/2010/main" val="25434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Overall Department of Defense (DoD) Budgetary Environment</a:t>
            </a:r>
          </a:p>
          <a:p>
            <a:endParaRPr lang="en-US" dirty="0"/>
          </a:p>
          <a:p>
            <a:pPr defTabSz="907633">
              <a:defRPr/>
            </a:pPr>
            <a:r>
              <a:rPr lang="en-US" dirty="0"/>
              <a:t>The Defense Logistics Agency exists inside a much larger budget ecosystem that has significant impact on the resources available and priorities to execute. In order to contextualize the push for greater use of Performance-Based Logistics, this section uses slides 5-10 to summarize the current pressures in the overall federal budget environment and on the Defense Department in particular. Collectively, the data in these slides show why proven cost-saving measures like PBLs are fundamentally important and will remain so in coming years. </a:t>
            </a:r>
          </a:p>
          <a:p>
            <a:pPr defTabSz="907633">
              <a:defRPr/>
            </a:pPr>
            <a:endParaRPr lang="en-US" dirty="0"/>
          </a:p>
          <a:p>
            <a:pPr defTabSz="907633">
              <a:defRPr/>
            </a:pPr>
            <a:r>
              <a:rPr lang="en-US" dirty="0"/>
              <a:t>The slides cover the following topics:</a:t>
            </a:r>
          </a:p>
          <a:p>
            <a:pPr marL="170181" indent="-170181">
              <a:lnSpc>
                <a:spcPct val="150000"/>
              </a:lnSpc>
              <a:spcBef>
                <a:spcPts val="596"/>
              </a:spcBef>
              <a:buFont typeface="Arial" panose="020B0604020202020204" pitchFamily="34" charset="0"/>
              <a:buChar char="•"/>
            </a:pPr>
            <a:r>
              <a:rPr lang="en-US" dirty="0"/>
              <a:t>The Budget Caps and the 2015 Budget</a:t>
            </a:r>
          </a:p>
          <a:p>
            <a:pPr marL="170181" indent="-170181">
              <a:lnSpc>
                <a:spcPct val="150000"/>
              </a:lnSpc>
              <a:spcBef>
                <a:spcPts val="596"/>
              </a:spcBef>
              <a:buFont typeface="Arial" panose="020B0604020202020204" pitchFamily="34" charset="0"/>
              <a:buChar char="•"/>
            </a:pPr>
            <a:r>
              <a:rPr lang="en-US" dirty="0"/>
              <a:t>Historical Data: Budget Outlays as % of GDP</a:t>
            </a:r>
          </a:p>
          <a:p>
            <a:pPr marL="170181" indent="-170181">
              <a:lnSpc>
                <a:spcPct val="150000"/>
              </a:lnSpc>
              <a:spcBef>
                <a:spcPts val="596"/>
              </a:spcBef>
              <a:buFont typeface="Arial" panose="020B0604020202020204" pitchFamily="34" charset="0"/>
              <a:buChar char="•"/>
            </a:pPr>
            <a:r>
              <a:rPr lang="en-US" dirty="0"/>
              <a:t>Historical Context of the Sequester</a:t>
            </a:r>
          </a:p>
          <a:p>
            <a:pPr marL="170181" indent="-170181" defTabSz="907633">
              <a:lnSpc>
                <a:spcPct val="150000"/>
              </a:lnSpc>
              <a:spcBef>
                <a:spcPts val="596"/>
              </a:spcBef>
              <a:buFont typeface="Arial" panose="020B0604020202020204" pitchFamily="34" charset="0"/>
              <a:buChar char="•"/>
              <a:defRPr/>
            </a:pPr>
            <a:r>
              <a:rPr lang="en-US" dirty="0"/>
              <a:t>Mapping the Budget Calendar</a:t>
            </a:r>
          </a:p>
          <a:p>
            <a:pPr defTabSz="907633">
              <a:lnSpc>
                <a:spcPct val="150000"/>
              </a:lnSpc>
              <a:spcBef>
                <a:spcPts val="596"/>
              </a:spcBef>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4251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596"/>
              </a:spcAft>
            </a:pPr>
            <a:r>
              <a:rPr lang="en-US" altLang="en-US" dirty="0"/>
              <a:t>The Budget Control Act Caps and the </a:t>
            </a:r>
            <a:r>
              <a:rPr lang="en-US" altLang="en-US" dirty="0" smtClean="0"/>
              <a:t>2016 </a:t>
            </a:r>
            <a:r>
              <a:rPr lang="en-US" altLang="en-US" dirty="0"/>
              <a:t>Budget</a:t>
            </a:r>
            <a:endParaRPr lang="en-US" dirty="0"/>
          </a:p>
          <a:p>
            <a:pPr>
              <a:spcAft>
                <a:spcPts val="596"/>
              </a:spcAft>
            </a:pPr>
            <a:r>
              <a:rPr lang="en-US" dirty="0"/>
              <a:t>The primary tension in the budget today comes from the interaction between budgets requested by the President and the budget caps created by the Budget Control Act of 2011 (BCA).</a:t>
            </a:r>
          </a:p>
          <a:p>
            <a:pPr>
              <a:spcAft>
                <a:spcPts val="596"/>
              </a:spcAft>
            </a:pPr>
            <a:r>
              <a:rPr lang="en-US" dirty="0"/>
              <a:t>In July 2011, Congress and the administration agreed on enactment of the BCA as a mechanism to reduce deficits in exchange for raising the debt limit. The Budget Control Act implemented an immediate overall spending reduction of approximately $1 trillion, which allowed the debt ceiling to be raised by $900 billion. DoD’s share was $487 billion. The second tranche of debt limit increase - $1.4 trillion - was offset by $1.2 trillion in automatic cuts over 9 years, mainly to discretionary spending. These budget cuts were enforced through the application of budget caps, split equally between defense and non-defense accounts, cutting under both tranches a total of nearly $1 trillion from the ten year defense program.</a:t>
            </a:r>
          </a:p>
          <a:p>
            <a:pPr>
              <a:spcAft>
                <a:spcPts val="596"/>
              </a:spcAft>
            </a:pPr>
            <a:r>
              <a:rPr lang="en-US" dirty="0"/>
              <a:t>These budget caps, also known as the sequester caps, put a ceiling on defense spending that DoD, Congress, and the administration are still trying to manage. In 2013, sequester kicked in, indiscriminately cutting $31 billion out of the appropriated budget. The Bipartisan Budget Act provided a small amount of relief in 2014 and 2015, flattening the projected decline in defense funds. The red dotted line in the slide above shows the budget caps on defense mandated by the BCA (as amended) in current billions of dollars.</a:t>
            </a:r>
          </a:p>
          <a:p>
            <a:pPr>
              <a:spcAft>
                <a:spcPts val="596"/>
              </a:spcAft>
            </a:pPr>
            <a:r>
              <a:rPr lang="en-US" dirty="0"/>
              <a:t>In the 2016 budget request and 2014 Quadrennial Defense Review, DoD declared unequivocally that the budget caps they were living under would not support the strategy needed by the </a:t>
            </a:r>
            <a:r>
              <a:rPr lang="en-US" dirty="0" smtClean="0"/>
              <a:t>nation.</a:t>
            </a:r>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7</a:t>
            </a:fld>
            <a:endParaRPr lang="en-US"/>
          </a:p>
        </p:txBody>
      </p:sp>
    </p:spTree>
    <p:extLst>
      <p:ext uri="{BB962C8B-B14F-4D97-AF65-F5344CB8AC3E}">
        <p14:creationId xmlns:p14="http://schemas.microsoft.com/office/powerpoint/2010/main" val="84143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86088" y="268288"/>
            <a:ext cx="3563937" cy="2671762"/>
          </a:xfrm>
        </p:spPr>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srgbClr val="000000"/>
                </a:solidFill>
              </a:rPr>
              <a:pPr>
                <a:defRPr/>
              </a:pPr>
              <a:t>8</a:t>
            </a:fld>
            <a:endParaRPr lang="en-US" altLang="en-US" dirty="0">
              <a:solidFill>
                <a:srgbClr val="000000"/>
              </a:solidFill>
            </a:endParaRPr>
          </a:p>
        </p:txBody>
      </p:sp>
      <p:graphicFrame>
        <p:nvGraphicFramePr>
          <p:cNvPr id="5" name="Table 4"/>
          <p:cNvGraphicFramePr>
            <a:graphicFrameLocks noGrp="1"/>
          </p:cNvGraphicFramePr>
          <p:nvPr>
            <p:extLst/>
          </p:nvPr>
        </p:nvGraphicFramePr>
        <p:xfrm>
          <a:off x="100149" y="3042062"/>
          <a:ext cx="9338863" cy="1147527"/>
        </p:xfrm>
        <a:graphic>
          <a:graphicData uri="http://schemas.openxmlformats.org/drawingml/2006/table">
            <a:tbl>
              <a:tblPr>
                <a:tableStyleId>{616DA210-FB5B-4158-B5E0-FEB733F419BA}</a:tableStyleId>
              </a:tblPr>
              <a:tblGrid>
                <a:gridCol w="969052"/>
                <a:gridCol w="300094"/>
                <a:gridCol w="300094"/>
                <a:gridCol w="300094"/>
                <a:gridCol w="300094"/>
                <a:gridCol w="300094"/>
                <a:gridCol w="300094"/>
                <a:gridCol w="300094"/>
                <a:gridCol w="300094"/>
                <a:gridCol w="314161"/>
                <a:gridCol w="314161"/>
                <a:gridCol w="314161"/>
                <a:gridCol w="314161"/>
                <a:gridCol w="314161"/>
                <a:gridCol w="314161"/>
                <a:gridCol w="314161"/>
                <a:gridCol w="314161"/>
                <a:gridCol w="314161"/>
                <a:gridCol w="314161"/>
                <a:gridCol w="314161"/>
                <a:gridCol w="314161"/>
                <a:gridCol w="314161"/>
                <a:gridCol w="314161"/>
                <a:gridCol w="314161"/>
                <a:gridCol w="314161"/>
                <a:gridCol w="314161"/>
                <a:gridCol w="314161"/>
                <a:gridCol w="314161"/>
              </a:tblGrid>
              <a:tr h="127503">
                <a:tc>
                  <a:txBody>
                    <a:bodyPr/>
                    <a:lstStyle/>
                    <a:p>
                      <a:pPr algn="ctr" fontAlgn="b"/>
                      <a:endParaRPr lang="en-US" sz="800" b="1"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1962</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a:effectLst/>
                        </a:rPr>
                        <a:t>1963</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dirty="0">
                          <a:effectLst/>
                        </a:rPr>
                        <a:t>1964</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a:effectLst/>
                        </a:rPr>
                        <a:t>1965</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dirty="0">
                          <a:effectLst/>
                        </a:rPr>
                        <a:t>1966</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1967</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a:effectLst/>
                        </a:rPr>
                        <a:t>1968</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a:effectLst/>
                        </a:rPr>
                        <a:t>1969</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a:effectLst/>
                        </a:rPr>
                        <a:t>1970</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dirty="0">
                          <a:effectLst/>
                        </a:rPr>
                        <a:t>1971</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1972</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1973</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a:effectLst/>
                        </a:rPr>
                        <a:t>1974</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dirty="0">
                          <a:effectLst/>
                        </a:rPr>
                        <a:t>1975</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a:effectLst/>
                        </a:rPr>
                        <a:t>1976</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dirty="0">
                          <a:effectLst/>
                        </a:rPr>
                        <a:t>1977</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1978</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a:effectLst/>
                        </a:rPr>
                        <a:t>1979</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dirty="0">
                          <a:effectLst/>
                        </a:rPr>
                        <a:t>1980</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a:effectLst/>
                        </a:rPr>
                        <a:t>1981</a:t>
                      </a:r>
                      <a:endParaRPr lang="en-US" sz="800" b="0" i="0" u="none" strike="noStrike">
                        <a:solidFill>
                          <a:srgbClr val="000000"/>
                        </a:solidFill>
                        <a:effectLst/>
                        <a:latin typeface="Calibri"/>
                      </a:endParaRPr>
                    </a:p>
                  </a:txBody>
                  <a:tcPr marL="3571" marR="3571" marT="3551" marB="0" anchor="b"/>
                </a:tc>
                <a:tc>
                  <a:txBody>
                    <a:bodyPr/>
                    <a:lstStyle/>
                    <a:p>
                      <a:pPr algn="ctr" fontAlgn="b"/>
                      <a:r>
                        <a:rPr lang="en-US" sz="800" u="none" strike="noStrike" dirty="0">
                          <a:effectLst/>
                        </a:rPr>
                        <a:t>1982</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1983</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1984</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1985</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1986</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1987</a:t>
                      </a:r>
                      <a:endParaRPr lang="en-US" sz="800" b="0" i="0" u="none" strike="noStrike" dirty="0">
                        <a:solidFill>
                          <a:srgbClr val="000000"/>
                        </a:solidFill>
                        <a:effectLst/>
                        <a:latin typeface="Calibri"/>
                      </a:endParaRPr>
                    </a:p>
                  </a:txBody>
                  <a:tcPr marL="3571" marR="3571" marT="3551" marB="0" anchor="b"/>
                </a:tc>
                <a:tc>
                  <a:txBody>
                    <a:bodyPr/>
                    <a:lstStyle/>
                    <a:p>
                      <a:pPr algn="ctr" fontAlgn="b"/>
                      <a:r>
                        <a:rPr lang="en-US" sz="800" u="none" strike="noStrike" dirty="0">
                          <a:effectLst/>
                        </a:rPr>
                        <a:t>1988</a:t>
                      </a:r>
                      <a:endParaRPr lang="en-US" sz="800" b="0" i="0" u="none" strike="noStrike" dirty="0">
                        <a:solidFill>
                          <a:srgbClr val="000000"/>
                        </a:solidFill>
                        <a:effectLst/>
                        <a:latin typeface="Calibri"/>
                      </a:endParaRPr>
                    </a:p>
                  </a:txBody>
                  <a:tcPr marL="3571" marR="3571" marT="3551" marB="0" anchor="b"/>
                </a:tc>
              </a:tr>
              <a:tr h="127503">
                <a:tc>
                  <a:txBody>
                    <a:bodyPr/>
                    <a:lstStyle/>
                    <a:p>
                      <a:pPr algn="l" fontAlgn="b"/>
                      <a:r>
                        <a:rPr lang="en-US" sz="800" u="none" strike="noStrike">
                          <a:effectLst/>
                        </a:rPr>
                        <a:t>Net Interest</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129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152</a:t>
                      </a:r>
                      <a:endParaRPr lang="en-US" sz="800" b="0" i="0" u="none" strike="noStrike">
                        <a:solidFill>
                          <a:srgbClr val="000000"/>
                        </a:solidFill>
                        <a:effectLst/>
                        <a:latin typeface="Calibri"/>
                      </a:endParaRPr>
                    </a:p>
                  </a:txBody>
                  <a:tcPr marL="3571" marR="3571" marT="3551" marB="0" anchor="b"/>
                </a:tc>
              </a:tr>
              <a:tr h="127503">
                <a:tc>
                  <a:txBody>
                    <a:bodyPr/>
                    <a:lstStyle/>
                    <a:p>
                      <a:pPr algn="l" fontAlgn="b"/>
                      <a:r>
                        <a:rPr lang="en-US" sz="800" u="none" strike="noStrike" dirty="0">
                          <a:effectLst/>
                        </a:rPr>
                        <a:t>Nondefense </a:t>
                      </a:r>
                      <a:r>
                        <a:rPr lang="en-US" sz="800" u="none" strike="noStrike" dirty="0" smtClean="0">
                          <a:effectLst/>
                        </a:rPr>
                        <a:t>Disc.</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dirty="0">
                          <a:effectLst/>
                        </a:rPr>
                        <a:t>20</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22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100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123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142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140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143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163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165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162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173</a:t>
                      </a:r>
                      <a:endParaRPr lang="en-US" sz="800" b="0" i="0" u="none" strike="noStrike">
                        <a:solidFill>
                          <a:srgbClr val="000000"/>
                        </a:solidFill>
                        <a:effectLst/>
                        <a:latin typeface="Calibri"/>
                      </a:endParaRPr>
                    </a:p>
                  </a:txBody>
                  <a:tcPr marL="3571" marR="3571" marT="3551" marB="0" anchor="b"/>
                </a:tc>
              </a:tr>
              <a:tr h="127503">
                <a:tc>
                  <a:txBody>
                    <a:bodyPr/>
                    <a:lstStyle/>
                    <a:p>
                      <a:pPr algn="l" fontAlgn="b"/>
                      <a:r>
                        <a:rPr lang="en-US" sz="800" u="none" strike="noStrike" dirty="0">
                          <a:effectLst/>
                        </a:rPr>
                        <a:t>Defense Discretionary</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53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105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186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210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228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253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274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283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291</a:t>
                      </a:r>
                      <a:endParaRPr lang="en-US" sz="800" b="0" i="0" u="none" strike="noStrike">
                        <a:solidFill>
                          <a:srgbClr val="000000"/>
                        </a:solidFill>
                        <a:effectLst/>
                        <a:latin typeface="Calibri"/>
                      </a:endParaRPr>
                    </a:p>
                  </a:txBody>
                  <a:tcPr marL="3571" marR="3571" marT="3551" marB="0" anchor="b"/>
                </a:tc>
              </a:tr>
              <a:tr h="127503">
                <a:tc>
                  <a:txBody>
                    <a:bodyPr/>
                    <a:lstStyle/>
                    <a:p>
                      <a:pPr algn="l" fontAlgn="b"/>
                      <a:r>
                        <a:rPr lang="en-US" sz="800" u="none" strike="noStrike" dirty="0">
                          <a:effectLst/>
                        </a:rPr>
                        <a:t>Mandatory Programs</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28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169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182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205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221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262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302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335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365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361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401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416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421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448</a:t>
                      </a:r>
                      <a:endParaRPr lang="en-US" sz="800" b="0" i="0" u="none" strike="noStrike">
                        <a:solidFill>
                          <a:srgbClr val="000000"/>
                        </a:solidFill>
                        <a:effectLst/>
                        <a:latin typeface="Calibri"/>
                      </a:endParaRPr>
                    </a:p>
                  </a:txBody>
                  <a:tcPr marL="3571" marR="3571" marT="3551" marB="0" anchor="b"/>
                </a:tc>
              </a:tr>
              <a:tr h="127503">
                <a:tc>
                  <a:txBody>
                    <a:bodyPr/>
                    <a:lstStyle/>
                    <a:p>
                      <a:pPr algn="l" fontAlgn="b"/>
                      <a:r>
                        <a:rPr lang="en-US" sz="800" u="none" strike="noStrike" dirty="0">
                          <a:effectLst/>
                        </a:rPr>
                        <a:t>Total USG Receipts</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100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107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149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187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193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187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207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231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263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279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298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356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400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463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517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599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618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601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666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734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769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854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909</a:t>
                      </a:r>
                      <a:endParaRPr lang="en-US" sz="800" b="0" i="0" u="none" strike="noStrike">
                        <a:solidFill>
                          <a:srgbClr val="000000"/>
                        </a:solidFill>
                        <a:effectLst/>
                        <a:latin typeface="Calibri"/>
                      </a:endParaRPr>
                    </a:p>
                  </a:txBody>
                  <a:tcPr marL="3571" marR="3571" marT="3551" marB="0" anchor="b"/>
                </a:tc>
              </a:tr>
              <a:tr h="127503">
                <a:tc>
                  <a:txBody>
                    <a:bodyPr/>
                    <a:lstStyle/>
                    <a:p>
                      <a:pPr algn="l" fontAlgn="b"/>
                      <a:r>
                        <a:rPr lang="en-US" sz="800" u="none" strike="noStrike" dirty="0">
                          <a:effectLst/>
                        </a:rPr>
                        <a:t>Total USG Outlays</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107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178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184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196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210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231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dirty="0">
                          <a:effectLst/>
                        </a:rPr>
                        <a:t>246</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269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332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372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409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459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504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591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678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746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808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852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946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990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1,004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1,064</a:t>
                      </a:r>
                      <a:endParaRPr lang="en-US" sz="800" b="0" i="0" u="none" strike="noStrike">
                        <a:solidFill>
                          <a:srgbClr val="000000"/>
                        </a:solidFill>
                        <a:effectLst/>
                        <a:latin typeface="Calibri"/>
                      </a:endParaRPr>
                    </a:p>
                  </a:txBody>
                  <a:tcPr marL="3571" marR="3571" marT="3551" marB="0" anchor="b"/>
                </a:tc>
              </a:tr>
              <a:tr h="127503">
                <a:tc>
                  <a:txBody>
                    <a:bodyPr/>
                    <a:lstStyle/>
                    <a:p>
                      <a:pPr algn="l" fontAlgn="b"/>
                      <a:r>
                        <a:rPr lang="en-US" sz="800" u="none" strike="noStrike" dirty="0" smtClean="0">
                          <a:effectLst/>
                        </a:rPr>
                        <a:t>Public Debt</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248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254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257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261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264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267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290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278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283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303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322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341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344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395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477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549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607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640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712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789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925</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1,137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1,307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1,507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1,741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1,890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2,052</a:t>
                      </a:r>
                      <a:endParaRPr lang="en-US" sz="800" b="0" i="0" u="none" strike="noStrike">
                        <a:solidFill>
                          <a:srgbClr val="000000"/>
                        </a:solidFill>
                        <a:effectLst/>
                        <a:latin typeface="Calibri"/>
                      </a:endParaRPr>
                    </a:p>
                  </a:txBody>
                  <a:tcPr marL="3571" marR="3571" marT="3551" marB="0" anchor="b"/>
                </a:tc>
              </a:tr>
              <a:tr h="127503">
                <a:tc>
                  <a:txBody>
                    <a:bodyPr/>
                    <a:lstStyle/>
                    <a:p>
                      <a:pPr algn="l" fontAlgn="b"/>
                      <a:r>
                        <a:rPr lang="en-US" sz="800" u="none" strike="noStrike" dirty="0">
                          <a:effectLst/>
                        </a:rPr>
                        <a:t>GDP</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587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619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663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711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782</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838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899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dirty="0">
                          <a:effectLst/>
                        </a:rPr>
                        <a:t>982</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a:effectLst/>
                        </a:rPr>
                        <a:t>1,049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1,119</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1,220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1,356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1,486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1,611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1,790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2,028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2,278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2,570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2,797</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3,138</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3,314</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3,541</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3,953</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4,270</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a:effectLst/>
                        </a:rPr>
                        <a:t>4,536</a:t>
                      </a:r>
                      <a:endParaRPr lang="en-US" sz="800" b="0" i="0" u="none" strike="noStrike">
                        <a:solidFill>
                          <a:srgbClr val="000000"/>
                        </a:solidFill>
                        <a:effectLst/>
                        <a:latin typeface="Calibri"/>
                      </a:endParaRPr>
                    </a:p>
                  </a:txBody>
                  <a:tcPr marL="3571" marR="3571" marT="3551" marB="0" anchor="b"/>
                </a:tc>
                <a:tc>
                  <a:txBody>
                    <a:bodyPr/>
                    <a:lstStyle/>
                    <a:p>
                      <a:pPr algn="r" fontAlgn="b"/>
                      <a:r>
                        <a:rPr lang="en-US" sz="800" u="none" strike="noStrike" dirty="0">
                          <a:effectLst/>
                        </a:rPr>
                        <a:t>4,782</a:t>
                      </a:r>
                      <a:endParaRPr lang="en-US" sz="800" b="0" i="0" u="none" strike="noStrike" dirty="0">
                        <a:solidFill>
                          <a:srgbClr val="000000"/>
                        </a:solidFill>
                        <a:effectLst/>
                        <a:latin typeface="Calibri"/>
                      </a:endParaRPr>
                    </a:p>
                  </a:txBody>
                  <a:tcPr marL="3571" marR="3571" marT="3551" marB="0" anchor="b"/>
                </a:tc>
                <a:tc>
                  <a:txBody>
                    <a:bodyPr/>
                    <a:lstStyle/>
                    <a:p>
                      <a:pPr algn="r" fontAlgn="b"/>
                      <a:r>
                        <a:rPr lang="en-US" sz="800" u="none" strike="noStrike" dirty="0">
                          <a:effectLst/>
                        </a:rPr>
                        <a:t>5,155</a:t>
                      </a:r>
                      <a:endParaRPr lang="en-US" sz="800" b="0" i="0" u="none" strike="noStrike" dirty="0">
                        <a:solidFill>
                          <a:srgbClr val="000000"/>
                        </a:solidFill>
                        <a:effectLst/>
                        <a:latin typeface="Calibri"/>
                      </a:endParaRPr>
                    </a:p>
                  </a:txBody>
                  <a:tcPr marL="3571" marR="3571" marT="3551" marB="0" anchor="b"/>
                </a:tc>
              </a:tr>
            </a:tbl>
          </a:graphicData>
        </a:graphic>
      </p:graphicFrame>
      <p:graphicFrame>
        <p:nvGraphicFramePr>
          <p:cNvPr id="6" name="Table 5"/>
          <p:cNvGraphicFramePr>
            <a:graphicFrameLocks noGrp="1"/>
          </p:cNvGraphicFramePr>
          <p:nvPr>
            <p:extLst/>
          </p:nvPr>
        </p:nvGraphicFramePr>
        <p:xfrm>
          <a:off x="91804" y="4240599"/>
          <a:ext cx="9338859" cy="1146366"/>
        </p:xfrm>
        <a:graphic>
          <a:graphicData uri="http://schemas.openxmlformats.org/drawingml/2006/table">
            <a:tbl>
              <a:tblPr>
                <a:tableStyleId>{616DA210-FB5B-4158-B5E0-FEB733F419BA}</a:tableStyleId>
              </a:tblPr>
              <a:tblGrid>
                <a:gridCol w="968102"/>
                <a:gridCol w="308792"/>
                <a:gridCol w="292100"/>
                <a:gridCol w="308791"/>
                <a:gridCol w="300446"/>
                <a:gridCol w="300445"/>
                <a:gridCol w="300445"/>
                <a:gridCol w="278517"/>
                <a:gridCol w="303199"/>
                <a:gridCol w="303199"/>
                <a:gridCol w="303199"/>
                <a:gridCol w="303199"/>
                <a:gridCol w="337895"/>
                <a:gridCol w="337895"/>
                <a:gridCol w="337895"/>
                <a:gridCol w="337895"/>
                <a:gridCol w="337895"/>
                <a:gridCol w="337895"/>
                <a:gridCol w="337895"/>
                <a:gridCol w="337895"/>
                <a:gridCol w="337895"/>
                <a:gridCol w="337895"/>
                <a:gridCol w="337895"/>
                <a:gridCol w="337895"/>
                <a:gridCol w="337895"/>
                <a:gridCol w="337895"/>
                <a:gridCol w="337895"/>
              </a:tblGrid>
              <a:tr h="127374">
                <a:tc>
                  <a:txBody>
                    <a:bodyPr/>
                    <a:lstStyle/>
                    <a:p>
                      <a:pPr algn="l" fontAlgn="b"/>
                      <a:r>
                        <a:rPr lang="en-US" sz="800" u="none" strike="noStrike" dirty="0">
                          <a:effectLst/>
                        </a:rPr>
                        <a:t> </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1989</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1990</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1991</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1992</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1993</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1994</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1995</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1996</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a:effectLst/>
                        </a:rPr>
                        <a:t>1997</a:t>
                      </a:r>
                      <a:endParaRPr lang="en-US" sz="800" b="0" i="0" u="none" strike="noStrike">
                        <a:solidFill>
                          <a:srgbClr val="000000"/>
                        </a:solidFill>
                        <a:effectLst/>
                        <a:latin typeface="Calibri"/>
                      </a:endParaRPr>
                    </a:p>
                  </a:txBody>
                  <a:tcPr marL="3441" marR="3441" marT="3422" marB="0" anchor="b"/>
                </a:tc>
                <a:tc>
                  <a:txBody>
                    <a:bodyPr/>
                    <a:lstStyle/>
                    <a:p>
                      <a:pPr algn="ctr" fontAlgn="b"/>
                      <a:r>
                        <a:rPr lang="en-US" sz="800" u="none" strike="noStrike" dirty="0">
                          <a:effectLst/>
                        </a:rPr>
                        <a:t>1998</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a:effectLst/>
                        </a:rPr>
                        <a:t>1999</a:t>
                      </a:r>
                      <a:endParaRPr lang="en-US" sz="800" b="0" i="0" u="none" strike="noStrike">
                        <a:solidFill>
                          <a:srgbClr val="000000"/>
                        </a:solidFill>
                        <a:effectLst/>
                        <a:latin typeface="Calibri"/>
                      </a:endParaRPr>
                    </a:p>
                  </a:txBody>
                  <a:tcPr marL="3441" marR="3441" marT="3422" marB="0" anchor="b"/>
                </a:tc>
                <a:tc>
                  <a:txBody>
                    <a:bodyPr/>
                    <a:lstStyle/>
                    <a:p>
                      <a:pPr algn="ctr" fontAlgn="b"/>
                      <a:r>
                        <a:rPr lang="en-US" sz="800" u="none" strike="noStrike" dirty="0">
                          <a:effectLst/>
                        </a:rPr>
                        <a:t>2000</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a:effectLst/>
                        </a:rPr>
                        <a:t>2001</a:t>
                      </a:r>
                      <a:endParaRPr lang="en-US" sz="800" b="0" i="0" u="none" strike="noStrike">
                        <a:solidFill>
                          <a:srgbClr val="000000"/>
                        </a:solidFill>
                        <a:effectLst/>
                        <a:latin typeface="Calibri"/>
                      </a:endParaRPr>
                    </a:p>
                  </a:txBody>
                  <a:tcPr marL="3441" marR="3441" marT="3422" marB="0" anchor="b"/>
                </a:tc>
                <a:tc>
                  <a:txBody>
                    <a:bodyPr/>
                    <a:lstStyle/>
                    <a:p>
                      <a:pPr algn="ctr" fontAlgn="b"/>
                      <a:r>
                        <a:rPr lang="en-US" sz="800" u="none" strike="noStrike">
                          <a:effectLst/>
                        </a:rPr>
                        <a:t>2002</a:t>
                      </a:r>
                      <a:endParaRPr lang="en-US" sz="800" b="0" i="0" u="none" strike="noStrike">
                        <a:solidFill>
                          <a:srgbClr val="000000"/>
                        </a:solidFill>
                        <a:effectLst/>
                        <a:latin typeface="Calibri"/>
                      </a:endParaRPr>
                    </a:p>
                  </a:txBody>
                  <a:tcPr marL="3441" marR="3441" marT="3422" marB="0" anchor="b"/>
                </a:tc>
                <a:tc>
                  <a:txBody>
                    <a:bodyPr/>
                    <a:lstStyle/>
                    <a:p>
                      <a:pPr algn="ctr" fontAlgn="b"/>
                      <a:r>
                        <a:rPr lang="en-US" sz="800" u="none" strike="noStrike">
                          <a:effectLst/>
                        </a:rPr>
                        <a:t>2003</a:t>
                      </a:r>
                      <a:endParaRPr lang="en-US" sz="800" b="0" i="0" u="none" strike="noStrike">
                        <a:solidFill>
                          <a:srgbClr val="000000"/>
                        </a:solidFill>
                        <a:effectLst/>
                        <a:latin typeface="Calibri"/>
                      </a:endParaRPr>
                    </a:p>
                  </a:txBody>
                  <a:tcPr marL="3441" marR="3441" marT="3422" marB="0" anchor="b"/>
                </a:tc>
                <a:tc>
                  <a:txBody>
                    <a:bodyPr/>
                    <a:lstStyle/>
                    <a:p>
                      <a:pPr algn="ctr" fontAlgn="b"/>
                      <a:r>
                        <a:rPr lang="en-US" sz="800" u="none" strike="noStrike">
                          <a:effectLst/>
                        </a:rPr>
                        <a:t>2004</a:t>
                      </a:r>
                      <a:endParaRPr lang="en-US" sz="800" b="0" i="0" u="none" strike="noStrike">
                        <a:solidFill>
                          <a:srgbClr val="000000"/>
                        </a:solidFill>
                        <a:effectLst/>
                        <a:latin typeface="Calibri"/>
                      </a:endParaRPr>
                    </a:p>
                  </a:txBody>
                  <a:tcPr marL="3441" marR="3441" marT="3422" marB="0" anchor="b"/>
                </a:tc>
                <a:tc>
                  <a:txBody>
                    <a:bodyPr/>
                    <a:lstStyle/>
                    <a:p>
                      <a:pPr algn="ctr" fontAlgn="b"/>
                      <a:r>
                        <a:rPr lang="en-US" sz="800" u="none" strike="noStrike" dirty="0">
                          <a:effectLst/>
                        </a:rPr>
                        <a:t>2005</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2006</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2007</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2008</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a:effectLst/>
                        </a:rPr>
                        <a:t>2009</a:t>
                      </a:r>
                      <a:endParaRPr lang="en-US" sz="800" b="0" i="0" u="none" strike="noStrike">
                        <a:solidFill>
                          <a:srgbClr val="000000"/>
                        </a:solidFill>
                        <a:effectLst/>
                        <a:latin typeface="Calibri"/>
                      </a:endParaRPr>
                    </a:p>
                  </a:txBody>
                  <a:tcPr marL="3441" marR="3441" marT="3422" marB="0" anchor="b"/>
                </a:tc>
                <a:tc>
                  <a:txBody>
                    <a:bodyPr/>
                    <a:lstStyle/>
                    <a:p>
                      <a:pPr algn="ctr" fontAlgn="b"/>
                      <a:r>
                        <a:rPr lang="en-US" sz="800" u="none" strike="noStrike" dirty="0">
                          <a:effectLst/>
                        </a:rPr>
                        <a:t>2010</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2011</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2012</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2013</a:t>
                      </a:r>
                      <a:endParaRPr lang="en-US" sz="800" b="0" i="0" u="none" strike="noStrike" dirty="0">
                        <a:solidFill>
                          <a:srgbClr val="000000"/>
                        </a:solidFill>
                        <a:effectLst/>
                        <a:latin typeface="Calibri"/>
                      </a:endParaRPr>
                    </a:p>
                  </a:txBody>
                  <a:tcPr marL="3441" marR="3441" marT="3422" marB="0" anchor="b"/>
                </a:tc>
                <a:tc>
                  <a:txBody>
                    <a:bodyPr/>
                    <a:lstStyle/>
                    <a:p>
                      <a:pPr algn="ctr" fontAlgn="b"/>
                      <a:r>
                        <a:rPr lang="en-US" sz="800" u="none" strike="noStrike" dirty="0">
                          <a:effectLst/>
                        </a:rPr>
                        <a:t>2014</a:t>
                      </a:r>
                      <a:endParaRPr lang="en-US" sz="800" b="0" i="0" u="none" strike="noStrike" dirty="0">
                        <a:solidFill>
                          <a:srgbClr val="000000"/>
                        </a:solidFill>
                        <a:effectLst/>
                        <a:latin typeface="Calibri"/>
                      </a:endParaRPr>
                    </a:p>
                  </a:txBody>
                  <a:tcPr marL="3441" marR="3441" marT="3422" marB="0" anchor="b"/>
                </a:tc>
              </a:tr>
              <a:tr h="127374">
                <a:tc>
                  <a:txBody>
                    <a:bodyPr/>
                    <a:lstStyle/>
                    <a:p>
                      <a:pPr algn="l" fontAlgn="b"/>
                      <a:r>
                        <a:rPr lang="en-US" sz="800" u="none" strike="noStrike">
                          <a:effectLst/>
                        </a:rPr>
                        <a:t>Net Interest</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169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184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194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199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199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232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230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223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171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dirty="0">
                          <a:effectLst/>
                        </a:rPr>
                        <a:t>153</a:t>
                      </a:r>
                      <a:endParaRPr lang="en-US" sz="800" b="0" i="0" u="none" strike="noStrike" dirty="0">
                        <a:solidFill>
                          <a:srgbClr val="000000"/>
                        </a:solidFill>
                        <a:effectLst/>
                        <a:latin typeface="Calibri"/>
                      </a:endParaRPr>
                    </a:p>
                  </a:txBody>
                  <a:tcPr marL="3441" marR="3441" marT="3422" marB="0" anchor="b"/>
                </a:tc>
                <a:tc>
                  <a:txBody>
                    <a:bodyPr/>
                    <a:lstStyle/>
                    <a:p>
                      <a:pPr algn="r" fontAlgn="b"/>
                      <a:r>
                        <a:rPr lang="en-US" sz="800" u="none" strike="noStrike" dirty="0">
                          <a:effectLst/>
                        </a:rPr>
                        <a:t>160</a:t>
                      </a:r>
                      <a:endParaRPr lang="en-US" sz="800" b="0" i="0" u="none" strike="noStrike" dirty="0">
                        <a:solidFill>
                          <a:srgbClr val="000000"/>
                        </a:solidFill>
                        <a:effectLst/>
                        <a:latin typeface="Calibri"/>
                      </a:endParaRPr>
                    </a:p>
                  </a:txBody>
                  <a:tcPr marL="3441" marR="3441" marT="3422" marB="0" anchor="b"/>
                </a:tc>
                <a:tc>
                  <a:txBody>
                    <a:bodyPr/>
                    <a:lstStyle/>
                    <a:p>
                      <a:pPr algn="r" fontAlgn="b"/>
                      <a:r>
                        <a:rPr lang="en-US" sz="800" u="none" strike="noStrike">
                          <a:effectLst/>
                        </a:rPr>
                        <a:t>184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dirty="0">
                          <a:effectLst/>
                        </a:rPr>
                        <a:t>227</a:t>
                      </a:r>
                      <a:endParaRPr lang="en-US" sz="800" b="0" i="0" u="none" strike="noStrike" dirty="0">
                        <a:solidFill>
                          <a:srgbClr val="000000"/>
                        </a:solidFill>
                        <a:effectLst/>
                        <a:latin typeface="Calibri"/>
                      </a:endParaRPr>
                    </a:p>
                  </a:txBody>
                  <a:tcPr marL="3441" marR="3441" marT="3422" marB="0" anchor="b"/>
                </a:tc>
                <a:tc>
                  <a:txBody>
                    <a:bodyPr/>
                    <a:lstStyle/>
                    <a:p>
                      <a:pPr algn="r" fontAlgn="b"/>
                      <a:r>
                        <a:rPr lang="en-US" sz="800" u="none" strike="noStrike">
                          <a:effectLst/>
                        </a:rPr>
                        <a:t>237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253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187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196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230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220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221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231</a:t>
                      </a:r>
                      <a:endParaRPr lang="en-US" sz="800" b="0" i="0" u="none" strike="noStrike">
                        <a:solidFill>
                          <a:srgbClr val="000000"/>
                        </a:solidFill>
                        <a:effectLst/>
                        <a:latin typeface="Calibri"/>
                      </a:endParaRPr>
                    </a:p>
                  </a:txBody>
                  <a:tcPr marL="3441" marR="3441" marT="3422" marB="0" anchor="b"/>
                </a:tc>
              </a:tr>
              <a:tr h="127374">
                <a:tc>
                  <a:txBody>
                    <a:bodyPr/>
                    <a:lstStyle/>
                    <a:p>
                      <a:pPr algn="l" fontAlgn="b"/>
                      <a:r>
                        <a:rPr lang="en-US" sz="800" u="none" strike="noStrike" dirty="0">
                          <a:effectLst/>
                        </a:rPr>
                        <a:t>Nondefense </a:t>
                      </a:r>
                      <a:r>
                        <a:rPr lang="en-US" sz="800" u="none" strike="noStrike" dirty="0" smtClean="0">
                          <a:effectLst/>
                        </a:rPr>
                        <a:t>Disc.</a:t>
                      </a:r>
                      <a:endParaRPr lang="en-US" sz="800" b="0" i="0" u="none" strike="noStrike" dirty="0">
                        <a:solidFill>
                          <a:srgbClr val="000000"/>
                        </a:solidFill>
                        <a:effectLst/>
                        <a:latin typeface="Calibri"/>
                      </a:endParaRPr>
                    </a:p>
                  </a:txBody>
                  <a:tcPr marL="3441" marR="3441" marT="3422" marB="0" anchor="b"/>
                </a:tc>
                <a:tc>
                  <a:txBody>
                    <a:bodyPr/>
                    <a:lstStyle/>
                    <a:p>
                      <a:pPr algn="r" fontAlgn="b"/>
                      <a:r>
                        <a:rPr lang="en-US" sz="800" u="none" strike="noStrike">
                          <a:effectLst/>
                        </a:rPr>
                        <a:t>185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214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231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259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267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282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297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320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343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385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419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441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475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497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494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522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581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658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648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616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576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576</a:t>
                      </a:r>
                      <a:endParaRPr lang="en-US" sz="800" b="0" i="0" u="none" strike="noStrike">
                        <a:solidFill>
                          <a:srgbClr val="000000"/>
                        </a:solidFill>
                        <a:effectLst/>
                        <a:latin typeface="Calibri"/>
                      </a:endParaRPr>
                    </a:p>
                  </a:txBody>
                  <a:tcPr marL="3441" marR="3441" marT="3422" marB="0" anchor="b"/>
                </a:tc>
              </a:tr>
              <a:tr h="127374">
                <a:tc>
                  <a:txBody>
                    <a:bodyPr/>
                    <a:lstStyle/>
                    <a:p>
                      <a:pPr algn="l" fontAlgn="b"/>
                      <a:r>
                        <a:rPr lang="en-US" sz="800" u="none" strike="noStrike" dirty="0">
                          <a:effectLst/>
                        </a:rPr>
                        <a:t>Defense Discretionary</a:t>
                      </a:r>
                      <a:endParaRPr lang="en-US" sz="800" b="0" i="0" u="none" strike="noStrike" dirty="0">
                        <a:solidFill>
                          <a:srgbClr val="000000"/>
                        </a:solidFill>
                        <a:effectLst/>
                        <a:latin typeface="Calibri"/>
                      </a:endParaRPr>
                    </a:p>
                  </a:txBody>
                  <a:tcPr marL="3441" marR="3441" marT="3422" marB="0" anchor="b"/>
                </a:tc>
                <a:tc>
                  <a:txBody>
                    <a:bodyPr/>
                    <a:lstStyle/>
                    <a:p>
                      <a:pPr algn="r" fontAlgn="b"/>
                      <a:r>
                        <a:rPr lang="en-US" sz="800" u="none" strike="noStrike">
                          <a:effectLst/>
                        </a:rPr>
                        <a:t>304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300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320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303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292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282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266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295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306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349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405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454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494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520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548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612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657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689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699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671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626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594</a:t>
                      </a:r>
                      <a:endParaRPr lang="en-US" sz="800" b="0" i="0" u="none" strike="noStrike">
                        <a:solidFill>
                          <a:srgbClr val="000000"/>
                        </a:solidFill>
                        <a:effectLst/>
                        <a:latin typeface="Calibri"/>
                      </a:endParaRPr>
                    </a:p>
                  </a:txBody>
                  <a:tcPr marL="3441" marR="3441" marT="3422" marB="0" anchor="b"/>
                </a:tc>
              </a:tr>
              <a:tr h="127374">
                <a:tc>
                  <a:txBody>
                    <a:bodyPr/>
                    <a:lstStyle/>
                    <a:p>
                      <a:pPr algn="l" fontAlgn="b"/>
                      <a:r>
                        <a:rPr lang="en-US" sz="800" u="none" strike="noStrike">
                          <a:effectLst/>
                        </a:rPr>
                        <a:t>Mandatory Programs</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486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568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597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648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671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717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739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787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810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859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900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951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1,008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1,106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1,182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1,238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1,319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1,412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1,450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1,595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2,093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1,914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2,026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2,031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2,032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2,110</a:t>
                      </a:r>
                      <a:endParaRPr lang="en-US" sz="800" b="0" i="0" u="none" strike="noStrike">
                        <a:solidFill>
                          <a:srgbClr val="000000"/>
                        </a:solidFill>
                        <a:effectLst/>
                        <a:latin typeface="Calibri"/>
                      </a:endParaRPr>
                    </a:p>
                  </a:txBody>
                  <a:tcPr marL="3441" marR="3441" marT="3422" marB="0" anchor="b"/>
                </a:tc>
              </a:tr>
              <a:tr h="127374">
                <a:tc>
                  <a:txBody>
                    <a:bodyPr/>
                    <a:lstStyle/>
                    <a:p>
                      <a:pPr algn="l" fontAlgn="b"/>
                      <a:r>
                        <a:rPr lang="en-US" sz="800" u="none" strike="noStrike">
                          <a:effectLst/>
                        </a:rPr>
                        <a:t>Total USG Receipts</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991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1,032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1,055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1,091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1,154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1,259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1,352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1,453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1,579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1,722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1,827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2,025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1,991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1,853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1,782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1,880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2,154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2,407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2,568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2,524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2,105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2,163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2,303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2,450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2,775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3,006</a:t>
                      </a:r>
                      <a:endParaRPr lang="en-US" sz="800" b="0" i="0" u="none" strike="noStrike">
                        <a:solidFill>
                          <a:srgbClr val="000000"/>
                        </a:solidFill>
                        <a:effectLst/>
                        <a:latin typeface="Calibri"/>
                      </a:endParaRPr>
                    </a:p>
                  </a:txBody>
                  <a:tcPr marL="3441" marR="3441" marT="3422" marB="0" anchor="b"/>
                </a:tc>
              </a:tr>
              <a:tr h="127374">
                <a:tc>
                  <a:txBody>
                    <a:bodyPr/>
                    <a:lstStyle/>
                    <a:p>
                      <a:pPr algn="l" fontAlgn="b"/>
                      <a:r>
                        <a:rPr lang="en-US" sz="800" u="none" strike="noStrike">
                          <a:effectLst/>
                        </a:rPr>
                        <a:t>Total USG Outlays</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1,144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1,253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1,324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1,382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1,409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1,462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1,516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1,560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1,601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1,652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1,702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1,789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1,863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2,011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2,160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2,293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2,472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2,655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2,729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2,983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3,518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3,457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3,603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3,537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3,455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3,512</a:t>
                      </a:r>
                      <a:endParaRPr lang="en-US" sz="800" b="0" i="0" u="none" strike="noStrike">
                        <a:solidFill>
                          <a:srgbClr val="000000"/>
                        </a:solidFill>
                        <a:effectLst/>
                        <a:latin typeface="Calibri"/>
                      </a:endParaRPr>
                    </a:p>
                  </a:txBody>
                  <a:tcPr marL="3441" marR="3441" marT="3422" marB="0" anchor="b"/>
                </a:tc>
              </a:tr>
              <a:tr h="127374">
                <a:tc>
                  <a:txBody>
                    <a:bodyPr/>
                    <a:lstStyle/>
                    <a:p>
                      <a:pPr algn="l" fontAlgn="b"/>
                      <a:r>
                        <a:rPr lang="en-US" sz="800" u="none" strike="noStrike" dirty="0" smtClean="0">
                          <a:effectLst/>
                        </a:rPr>
                        <a:t>Public Debt</a:t>
                      </a:r>
                      <a:endParaRPr lang="en-US" sz="800" b="0" i="0" u="none" strike="noStrike" dirty="0">
                        <a:solidFill>
                          <a:srgbClr val="000000"/>
                        </a:solidFill>
                        <a:effectLst/>
                        <a:latin typeface="Calibri"/>
                      </a:endParaRPr>
                    </a:p>
                  </a:txBody>
                  <a:tcPr marL="3441" marR="3441" marT="3422" marB="0" anchor="b"/>
                </a:tc>
                <a:tc>
                  <a:txBody>
                    <a:bodyPr/>
                    <a:lstStyle/>
                    <a:p>
                      <a:pPr algn="r" fontAlgn="b"/>
                      <a:r>
                        <a:rPr lang="en-US" sz="800" u="none" strike="noStrike">
                          <a:effectLst/>
                        </a:rPr>
                        <a:t>2,191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2,412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2,689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3,000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3,248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3,433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3,604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3,734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3,772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3,721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3,632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3,410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3,320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3,540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3,913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4,296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4,592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4,829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5,035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5,803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7,545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9,019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10,128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11,281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11,983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12,797</a:t>
                      </a:r>
                      <a:endParaRPr lang="en-US" sz="800" b="0" i="0" u="none" strike="noStrike">
                        <a:solidFill>
                          <a:srgbClr val="000000"/>
                        </a:solidFill>
                        <a:effectLst/>
                        <a:latin typeface="Calibri"/>
                      </a:endParaRPr>
                    </a:p>
                  </a:txBody>
                  <a:tcPr marL="3441" marR="3441" marT="3422" marB="0" anchor="b"/>
                </a:tc>
              </a:tr>
              <a:tr h="127374">
                <a:tc>
                  <a:txBody>
                    <a:bodyPr/>
                    <a:lstStyle/>
                    <a:p>
                      <a:pPr algn="l" fontAlgn="b"/>
                      <a:r>
                        <a:rPr lang="en-US" sz="800" u="none" strike="noStrike">
                          <a:effectLst/>
                        </a:rPr>
                        <a:t>GDP</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5,570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5,915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6,110</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6,435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6,795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7,198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7,583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7,978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8,483</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8,955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9,514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10,154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10,568</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10,879</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11,334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12,091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12,891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13,687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14,325</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14,756</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14,414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14,791</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15,387</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16,094</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a:effectLst/>
                        </a:rPr>
                        <a:t>16,632</a:t>
                      </a:r>
                      <a:endParaRPr lang="en-US" sz="800" b="0" i="0" u="none" strike="noStrike">
                        <a:solidFill>
                          <a:srgbClr val="000000"/>
                        </a:solidFill>
                        <a:effectLst/>
                        <a:latin typeface="Calibri"/>
                      </a:endParaRPr>
                    </a:p>
                  </a:txBody>
                  <a:tcPr marL="3441" marR="3441" marT="3422" marB="0" anchor="b"/>
                </a:tc>
                <a:tc>
                  <a:txBody>
                    <a:bodyPr/>
                    <a:lstStyle/>
                    <a:p>
                      <a:pPr algn="r" fontAlgn="b"/>
                      <a:r>
                        <a:rPr lang="en-US" sz="800" u="none" strike="noStrike" dirty="0">
                          <a:effectLst/>
                        </a:rPr>
                        <a:t>17,197</a:t>
                      </a:r>
                      <a:endParaRPr lang="en-US" sz="800" b="0" i="0" u="none" strike="noStrike" dirty="0">
                        <a:solidFill>
                          <a:srgbClr val="000000"/>
                        </a:solidFill>
                        <a:effectLst/>
                        <a:latin typeface="Calibri"/>
                      </a:endParaRPr>
                    </a:p>
                  </a:txBody>
                  <a:tcPr marL="3441" marR="3441" marT="3422" marB="0" anchor="b"/>
                </a:tc>
              </a:tr>
            </a:tbl>
          </a:graphicData>
        </a:graphic>
      </p:graphicFrame>
      <p:graphicFrame>
        <p:nvGraphicFramePr>
          <p:cNvPr id="7" name="Table 6"/>
          <p:cNvGraphicFramePr>
            <a:graphicFrameLocks noGrp="1"/>
          </p:cNvGraphicFramePr>
          <p:nvPr>
            <p:extLst/>
          </p:nvPr>
        </p:nvGraphicFramePr>
        <p:xfrm>
          <a:off x="125187" y="5501187"/>
          <a:ext cx="4581796" cy="1138176"/>
        </p:xfrm>
        <a:graphic>
          <a:graphicData uri="http://schemas.openxmlformats.org/drawingml/2006/table">
            <a:tbl>
              <a:tblPr>
                <a:tableStyleId>{616DA210-FB5B-4158-B5E0-FEB733F419BA}</a:tableStyleId>
              </a:tblPr>
              <a:tblGrid>
                <a:gridCol w="993256"/>
                <a:gridCol w="358854"/>
                <a:gridCol w="358854"/>
                <a:gridCol w="358854"/>
                <a:gridCol w="358854"/>
                <a:gridCol w="358854"/>
                <a:gridCol w="358854"/>
                <a:gridCol w="358854"/>
                <a:gridCol w="358854"/>
                <a:gridCol w="358854"/>
                <a:gridCol w="358854"/>
              </a:tblGrid>
              <a:tr h="126464">
                <a:tc>
                  <a:txBody>
                    <a:bodyPr/>
                    <a:lstStyle/>
                    <a:p>
                      <a:pPr algn="ctr" fontAlgn="b"/>
                      <a:r>
                        <a:rPr lang="en-US" sz="800" u="none" strike="noStrike">
                          <a:effectLst/>
                        </a:rPr>
                        <a:t> </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dirty="0">
                          <a:effectLst/>
                        </a:rPr>
                        <a:t>2015</a:t>
                      </a:r>
                      <a:endParaRPr lang="en-US" sz="800" b="0" i="0" u="none" strike="noStrike" dirty="0">
                        <a:solidFill>
                          <a:srgbClr val="000000"/>
                        </a:solidFill>
                        <a:effectLst/>
                        <a:latin typeface="Calibri"/>
                      </a:endParaRPr>
                    </a:p>
                  </a:txBody>
                  <a:tcPr marL="2526" marR="2526" marT="2512" marB="0" anchor="b"/>
                </a:tc>
                <a:tc>
                  <a:txBody>
                    <a:bodyPr/>
                    <a:lstStyle/>
                    <a:p>
                      <a:pPr algn="ctr" fontAlgn="b"/>
                      <a:r>
                        <a:rPr lang="en-US" sz="800" u="none" strike="noStrike">
                          <a:effectLst/>
                        </a:rPr>
                        <a:t>2016</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2017</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2018</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2019</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2020</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2021</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2022</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2023</a:t>
                      </a:r>
                      <a:endParaRPr lang="en-US" sz="800" b="0" i="0" u="none" strike="noStrike">
                        <a:solidFill>
                          <a:srgbClr val="000000"/>
                        </a:solidFill>
                        <a:effectLst/>
                        <a:latin typeface="Calibri"/>
                      </a:endParaRPr>
                    </a:p>
                  </a:txBody>
                  <a:tcPr marL="2526" marR="2526" marT="2512" marB="0" anchor="b"/>
                </a:tc>
                <a:tc>
                  <a:txBody>
                    <a:bodyPr/>
                    <a:lstStyle/>
                    <a:p>
                      <a:pPr algn="ctr" fontAlgn="b"/>
                      <a:r>
                        <a:rPr lang="en-US" sz="800" u="none" strike="noStrike">
                          <a:effectLst/>
                        </a:rPr>
                        <a:t>2024</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a:effectLst/>
                        </a:rPr>
                        <a:t>Net Interest</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251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287</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340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412</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492</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566</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627</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687</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746</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799</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dirty="0">
                          <a:effectLst/>
                        </a:rPr>
                        <a:t>Nondefense </a:t>
                      </a:r>
                      <a:r>
                        <a:rPr lang="en-US" sz="800" u="none" strike="noStrike" dirty="0" smtClean="0">
                          <a:effectLst/>
                        </a:rPr>
                        <a:t>Disc.</a:t>
                      </a:r>
                      <a:endParaRPr lang="en-US" sz="800" b="0" i="0" u="none" strike="noStrike" dirty="0">
                        <a:solidFill>
                          <a:srgbClr val="000000"/>
                        </a:solidFill>
                        <a:effectLst/>
                        <a:latin typeface="Calibri"/>
                      </a:endParaRPr>
                    </a:p>
                  </a:txBody>
                  <a:tcPr marL="2526" marR="2526" marT="2512" marB="0" anchor="b"/>
                </a:tc>
                <a:tc>
                  <a:txBody>
                    <a:bodyPr/>
                    <a:lstStyle/>
                    <a:p>
                      <a:pPr algn="r" fontAlgn="b"/>
                      <a:r>
                        <a:rPr lang="en-US" sz="800" u="none" strike="noStrike" dirty="0">
                          <a:effectLst/>
                        </a:rPr>
                        <a:t>589</a:t>
                      </a:r>
                      <a:endParaRPr lang="en-US" sz="800" b="0" i="0" u="none" strike="noStrike" dirty="0">
                        <a:solidFill>
                          <a:srgbClr val="000000"/>
                        </a:solidFill>
                        <a:effectLst/>
                        <a:latin typeface="Calibri"/>
                      </a:endParaRPr>
                    </a:p>
                  </a:txBody>
                  <a:tcPr marL="2526" marR="2526" marT="2512" marB="0" anchor="b"/>
                </a:tc>
                <a:tc>
                  <a:txBody>
                    <a:bodyPr/>
                    <a:lstStyle/>
                    <a:p>
                      <a:pPr algn="r" fontAlgn="b"/>
                      <a:r>
                        <a:rPr lang="en-US" sz="800" u="none" strike="noStrike">
                          <a:effectLst/>
                        </a:rPr>
                        <a:t>582</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577</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585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595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608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620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633</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648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661</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a:effectLst/>
                        </a:rPr>
                        <a:t>Defense Discretionary</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dirty="0">
                          <a:effectLst/>
                        </a:rPr>
                        <a:t>598</a:t>
                      </a:r>
                      <a:endParaRPr lang="en-US" sz="800" b="0" i="0" u="none" strike="noStrike" dirty="0">
                        <a:solidFill>
                          <a:srgbClr val="000000"/>
                        </a:solidFill>
                        <a:effectLst/>
                        <a:latin typeface="Calibri"/>
                      </a:endParaRPr>
                    </a:p>
                  </a:txBody>
                  <a:tcPr marL="2526" marR="2526" marT="2512" marB="0" anchor="b"/>
                </a:tc>
                <a:tc>
                  <a:txBody>
                    <a:bodyPr/>
                    <a:lstStyle/>
                    <a:p>
                      <a:pPr algn="r" fontAlgn="b"/>
                      <a:r>
                        <a:rPr lang="en-US" sz="800" u="none" strike="noStrike" dirty="0">
                          <a:effectLst/>
                        </a:rPr>
                        <a:t>610</a:t>
                      </a:r>
                      <a:endParaRPr lang="en-US" sz="800" b="0" i="0" u="none" strike="noStrike" dirty="0">
                        <a:solidFill>
                          <a:srgbClr val="000000"/>
                        </a:solidFill>
                        <a:effectLst/>
                        <a:latin typeface="Calibri"/>
                      </a:endParaRPr>
                    </a:p>
                  </a:txBody>
                  <a:tcPr marL="2526" marR="2526" marT="2512" marB="0" anchor="b"/>
                </a:tc>
                <a:tc>
                  <a:txBody>
                    <a:bodyPr/>
                    <a:lstStyle/>
                    <a:p>
                      <a:pPr algn="r" fontAlgn="b"/>
                      <a:r>
                        <a:rPr lang="en-US" sz="800" u="none" strike="noStrike">
                          <a:effectLst/>
                        </a:rPr>
                        <a:t>616</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623</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641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656</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671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693</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704</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716</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a:effectLst/>
                        </a:rPr>
                        <a:t>Mandatory Programs</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dirty="0">
                          <a:effectLst/>
                        </a:rPr>
                        <a:t>2,312</a:t>
                      </a:r>
                      <a:endParaRPr lang="en-US" sz="800" b="0" i="0" u="none" strike="noStrike" dirty="0">
                        <a:solidFill>
                          <a:srgbClr val="000000"/>
                        </a:solidFill>
                        <a:effectLst/>
                        <a:latin typeface="Calibri"/>
                      </a:endParaRPr>
                    </a:p>
                  </a:txBody>
                  <a:tcPr marL="2526" marR="2526" marT="2512" marB="0" anchor="b"/>
                </a:tc>
                <a:tc>
                  <a:txBody>
                    <a:bodyPr/>
                    <a:lstStyle/>
                    <a:p>
                      <a:pPr algn="r" fontAlgn="b"/>
                      <a:r>
                        <a:rPr lang="en-US" sz="800" u="none" strike="noStrike">
                          <a:effectLst/>
                        </a:rPr>
                        <a:t>2,500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2,601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2,689</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2,840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2,989</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3,159</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3,378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3,504</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3,634</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a:effectLst/>
                        </a:rPr>
                        <a:t>Total USG Receipts</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dirty="0">
                          <a:effectLst/>
                        </a:rPr>
                        <a:t>3,281</a:t>
                      </a:r>
                      <a:endParaRPr lang="en-US" sz="800" b="0" i="0" u="none" strike="noStrike" dirty="0">
                        <a:solidFill>
                          <a:srgbClr val="000000"/>
                        </a:solidFill>
                        <a:effectLst/>
                        <a:latin typeface="Calibri"/>
                      </a:endParaRPr>
                    </a:p>
                  </a:txBody>
                  <a:tcPr marL="2526" marR="2526" marT="2512" marB="0" anchor="b"/>
                </a:tc>
                <a:tc>
                  <a:txBody>
                    <a:bodyPr/>
                    <a:lstStyle/>
                    <a:p>
                      <a:pPr algn="r" fontAlgn="b"/>
                      <a:r>
                        <a:rPr lang="en-US" sz="800" u="none" strike="noStrike">
                          <a:effectLst/>
                        </a:rPr>
                        <a:t>3,423</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3,605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3,748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3,908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4,083</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4,257</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4,446</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4,644</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4,850</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a:effectLst/>
                        </a:rPr>
                        <a:t>Total USG Outlays</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3,750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3,979</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4,135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4,308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4,569</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4,820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5,076</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5,391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5,601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5,810</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dirty="0" smtClean="0">
                          <a:effectLst/>
                        </a:rPr>
                        <a:t>Public Debt</a:t>
                      </a:r>
                      <a:endParaRPr lang="en-US" sz="800" b="0" i="0" u="none" strike="noStrike" dirty="0">
                        <a:solidFill>
                          <a:srgbClr val="000000"/>
                        </a:solidFill>
                        <a:effectLst/>
                        <a:latin typeface="Calibri"/>
                      </a:endParaRPr>
                    </a:p>
                  </a:txBody>
                  <a:tcPr marL="2526" marR="2526" marT="2512" marB="0" anchor="b"/>
                </a:tc>
                <a:tc>
                  <a:txBody>
                    <a:bodyPr/>
                    <a:lstStyle/>
                    <a:p>
                      <a:pPr algn="r" fontAlgn="b"/>
                      <a:r>
                        <a:rPr lang="en-US" sz="800" u="none" strike="noStrike">
                          <a:effectLst/>
                        </a:rPr>
                        <a:t>13,305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13,927</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14,521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15,135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15,850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16,642</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17,518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18,520</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19,534</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20,554</a:t>
                      </a:r>
                      <a:endParaRPr lang="en-US" sz="800" b="0" i="0" u="none" strike="noStrike">
                        <a:solidFill>
                          <a:srgbClr val="000000"/>
                        </a:solidFill>
                        <a:effectLst/>
                        <a:latin typeface="Calibri"/>
                      </a:endParaRPr>
                    </a:p>
                  </a:txBody>
                  <a:tcPr marL="2526" marR="2526" marT="2512" marB="0" anchor="b"/>
                </a:tc>
              </a:tr>
              <a:tr h="126464">
                <a:tc>
                  <a:txBody>
                    <a:bodyPr/>
                    <a:lstStyle/>
                    <a:p>
                      <a:pPr algn="l" fontAlgn="b"/>
                      <a:r>
                        <a:rPr lang="en-US" sz="800" u="none" strike="noStrike">
                          <a:effectLst/>
                        </a:rPr>
                        <a:t>GDP</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17,975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18,924</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19,889</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20,788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21,686</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22,618</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23,577</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24,565</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a:effectLst/>
                        </a:rPr>
                        <a:t>25,581</a:t>
                      </a:r>
                      <a:endParaRPr lang="en-US" sz="800" b="0" i="0" u="none" strike="noStrike">
                        <a:solidFill>
                          <a:srgbClr val="000000"/>
                        </a:solidFill>
                        <a:effectLst/>
                        <a:latin typeface="Calibri"/>
                      </a:endParaRPr>
                    </a:p>
                  </a:txBody>
                  <a:tcPr marL="2526" marR="2526" marT="2512" marB="0" anchor="b"/>
                </a:tc>
                <a:tc>
                  <a:txBody>
                    <a:bodyPr/>
                    <a:lstStyle/>
                    <a:p>
                      <a:pPr algn="r" fontAlgn="b"/>
                      <a:r>
                        <a:rPr lang="en-US" sz="800" u="none" strike="noStrike" dirty="0">
                          <a:effectLst/>
                        </a:rPr>
                        <a:t>26,622</a:t>
                      </a:r>
                      <a:endParaRPr lang="en-US" sz="800" b="0" i="0" u="none" strike="noStrike" dirty="0">
                        <a:solidFill>
                          <a:srgbClr val="000000"/>
                        </a:solidFill>
                        <a:effectLst/>
                        <a:latin typeface="Calibri"/>
                      </a:endParaRPr>
                    </a:p>
                  </a:txBody>
                  <a:tcPr marL="2526" marR="2526" marT="2512" marB="0" anchor="b"/>
                </a:tc>
              </a:tr>
            </a:tbl>
          </a:graphicData>
        </a:graphic>
      </p:graphicFrame>
      <p:sp>
        <p:nvSpPr>
          <p:cNvPr id="8" name="TextBox 7"/>
          <p:cNvSpPr txBox="1"/>
          <p:nvPr/>
        </p:nvSpPr>
        <p:spPr>
          <a:xfrm>
            <a:off x="125185" y="2349000"/>
            <a:ext cx="2678975" cy="531940"/>
          </a:xfrm>
          <a:prstGeom prst="rect">
            <a:avLst/>
          </a:prstGeom>
          <a:noFill/>
        </p:spPr>
        <p:txBody>
          <a:bodyPr wrap="square" lIns="93177" tIns="46589" rIns="93177" bIns="46589" rtlCol="0">
            <a:spAutoFit/>
          </a:bodyPr>
          <a:lstStyle/>
          <a:p>
            <a:pPr eaLnBrk="0" fontAlgn="base" hangingPunct="0">
              <a:spcBef>
                <a:spcPct val="0"/>
              </a:spcBef>
              <a:spcAft>
                <a:spcPct val="0"/>
              </a:spcAft>
            </a:pPr>
            <a:r>
              <a:rPr lang="en-US" sz="1400" dirty="0">
                <a:solidFill>
                  <a:srgbClr val="000000"/>
                </a:solidFill>
                <a:latin typeface="Arial" charset="0"/>
                <a:ea typeface="ヒラギノ角ゴ Pro W3" pitchFamily="1" charset="-128"/>
              </a:rPr>
              <a:t>USG Budget/Fiscal Data (current $ billions)</a:t>
            </a:r>
          </a:p>
        </p:txBody>
      </p:sp>
      <p:sp>
        <p:nvSpPr>
          <p:cNvPr id="3" name="Rectangle 2"/>
          <p:cNvSpPr/>
          <p:nvPr/>
        </p:nvSpPr>
        <p:spPr>
          <a:xfrm>
            <a:off x="345055" y="6659592"/>
            <a:ext cx="6418053" cy="2862322"/>
          </a:xfrm>
          <a:prstGeom prst="rect">
            <a:avLst/>
          </a:prstGeom>
        </p:spPr>
        <p:txBody>
          <a:bodyPr wrap="square">
            <a:spAutoFit/>
          </a:bodyPr>
          <a:lstStyle/>
          <a:p>
            <a:pPr defTabSz="907633">
              <a:defRPr/>
            </a:pPr>
            <a:r>
              <a:rPr lang="en-US" sz="1200" dirty="0"/>
              <a:t>Historical Data: </a:t>
            </a:r>
            <a:r>
              <a:rPr lang="en-US" altLang="en-US" sz="1200" dirty="0"/>
              <a:t>Outlays by Military Department and Defense-Wide as a % of GDP (1962-2024)</a:t>
            </a:r>
          </a:p>
          <a:p>
            <a:endParaRPr lang="en-US" sz="1200" dirty="0"/>
          </a:p>
          <a:p>
            <a:r>
              <a:rPr lang="en-US" sz="1200" dirty="0"/>
              <a:t>Since 1962, spending by the 3 military departments have generally tracked with one another, rising and falling together as a percent of GDP.  Spending by Defense-wide accounts has been steadier, driven by periodic transfers of functions from the Military Departments to defense agencies, including DLA.  Typically, these transfers produce increases in Defense-wide costs along with commensurate savings in the Military Departments.  Those savings are often forgotten, even as the visibility of the increased costs remain.  DLA trends are generally along the lines of the overall Defense-wide trends in this slide.</a:t>
            </a:r>
          </a:p>
          <a:p>
            <a:pPr marL="226908" indent="-226908">
              <a:buAutoNum type="arabicParenR"/>
            </a:pPr>
            <a:r>
              <a:rPr lang="en-US" sz="1200" dirty="0"/>
              <a:t>Defense-wide (including DLA) has also been hit by the draw down, but in percentage point terms the projected decline is less steep.</a:t>
            </a:r>
          </a:p>
          <a:p>
            <a:pPr marL="226908" indent="-226908">
              <a:buAutoNum type="arabicParenR"/>
            </a:pPr>
            <a:r>
              <a:rPr lang="en-US" sz="1200" dirty="0"/>
              <a:t>As a proportion of total Defense spending, Defense-wide spending is at record high levels, a trend projected to continue.</a:t>
            </a:r>
          </a:p>
          <a:p>
            <a:endParaRPr lang="en-US" sz="1200" dirty="0"/>
          </a:p>
          <a:p>
            <a:endParaRPr lang="en-US" sz="1200" dirty="0"/>
          </a:p>
        </p:txBody>
      </p:sp>
    </p:spTree>
    <p:extLst>
      <p:ext uri="{BB962C8B-B14F-4D97-AF65-F5344CB8AC3E}">
        <p14:creationId xmlns:p14="http://schemas.microsoft.com/office/powerpoint/2010/main" val="232695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863" y="382588"/>
            <a:ext cx="6345237" cy="4760912"/>
          </a:xfrm>
        </p:spPr>
      </p:sp>
      <p:sp>
        <p:nvSpPr>
          <p:cNvPr id="4" name="Slide Number Placeholder 3"/>
          <p:cNvSpPr>
            <a:spLocks noGrp="1"/>
          </p:cNvSpPr>
          <p:nvPr>
            <p:ph type="sldNum" sz="quarter" idx="10"/>
          </p:nvPr>
        </p:nvSpPr>
        <p:spPr/>
        <p:txBody>
          <a:bodyPr/>
          <a:lstStyle/>
          <a:p>
            <a:pPr>
              <a:defRPr/>
            </a:pPr>
            <a:fld id="{A1C72A38-9B37-468F-9FB3-3F3FF539C5B7}" type="slidenum">
              <a:rPr lang="en-US" altLang="en-US" smtClean="0">
                <a:solidFill>
                  <a:srgbClr val="000000"/>
                </a:solidFill>
              </a:rPr>
              <a:pPr>
                <a:defRPr/>
              </a:pPr>
              <a:t>9</a:t>
            </a:fld>
            <a:endParaRPr lang="en-US" altLang="en-US">
              <a:solidFill>
                <a:srgbClr val="000000"/>
              </a:solidFill>
            </a:endParaRPr>
          </a:p>
        </p:txBody>
      </p:sp>
      <p:sp>
        <p:nvSpPr>
          <p:cNvPr id="3" name="Rectangle 2"/>
          <p:cNvSpPr/>
          <p:nvPr/>
        </p:nvSpPr>
        <p:spPr>
          <a:xfrm>
            <a:off x="296173" y="5624423"/>
            <a:ext cx="6346166" cy="4847481"/>
          </a:xfrm>
          <a:prstGeom prst="rect">
            <a:avLst/>
          </a:prstGeom>
        </p:spPr>
        <p:txBody>
          <a:bodyPr wrap="square">
            <a:spAutoFit/>
          </a:bodyPr>
          <a:lstStyle/>
          <a:p>
            <a:pPr>
              <a:spcAft>
                <a:spcPts val="600"/>
              </a:spcAft>
            </a:pPr>
            <a:r>
              <a:rPr lang="en-US" sz="1200" dirty="0"/>
              <a:t>Mapping the FY 2015 Budget Planning Calendar</a:t>
            </a:r>
          </a:p>
          <a:p>
            <a:pPr>
              <a:spcAft>
                <a:spcPts val="600"/>
              </a:spcAft>
            </a:pPr>
            <a:r>
              <a:rPr lang="en-US" sz="1200" dirty="0"/>
              <a:t>At any given moment, the Department of Defense is interacting with three different budgets.</a:t>
            </a:r>
          </a:p>
          <a:p>
            <a:pPr>
              <a:spcAft>
                <a:spcPts val="600"/>
              </a:spcAft>
            </a:pPr>
            <a:r>
              <a:rPr lang="en-US" sz="1200" dirty="0"/>
              <a:t>The first row shows appropriations for the current year, the funding currently being spent. September 30 is the end of FY14 budget, which is getting its final reprogramming actions and executions (and transfers involving working capital funds).</a:t>
            </a:r>
          </a:p>
          <a:p>
            <a:pPr>
              <a:spcAft>
                <a:spcPts val="600"/>
              </a:spcAft>
            </a:pPr>
            <a:r>
              <a:rPr lang="en-US" sz="1200" dirty="0"/>
              <a:t>The second row is the FY15 budget </a:t>
            </a:r>
            <a:r>
              <a:rPr lang="en-US" sz="1200" dirty="0" err="1"/>
              <a:t>budget</a:t>
            </a:r>
            <a:r>
              <a:rPr lang="en-US" sz="1200" dirty="0"/>
              <a:t> currently under a continuing resolution but potentially fully appropriated later this year. </a:t>
            </a:r>
          </a:p>
          <a:p>
            <a:pPr>
              <a:spcAft>
                <a:spcPts val="600"/>
              </a:spcAft>
            </a:pPr>
            <a:r>
              <a:rPr lang="en-US" sz="1200" dirty="0"/>
              <a:t>Finally, the third row is the budget in development, the FY16 budget and FYDP.</a:t>
            </a:r>
          </a:p>
          <a:p>
            <a:pPr>
              <a:spcAft>
                <a:spcPts val="600"/>
              </a:spcAft>
            </a:pPr>
            <a:r>
              <a:rPr lang="en-US" sz="1200" dirty="0"/>
              <a:t>DoD, and by extension DLA, is in the middle of spending, appropriating, and developing three budgets, but also in the middle of executing cuts in defense spending.</a:t>
            </a:r>
          </a:p>
          <a:p>
            <a:pPr>
              <a:spcAft>
                <a:spcPts val="600"/>
              </a:spcAft>
            </a:pPr>
            <a:r>
              <a:rPr lang="en-US" sz="1200" dirty="0"/>
              <a:t>With midterm elections in November 2014, FY 2015 will operate under a CR until at least December, possibly longer.  A new Congress will take office in January, after an unpredictable lame duck session. The President will submit a budget in February (or more likely March) that may not be consistent with the budget caps. Then, in mid-March, the new Congress will have to address the debt ceiling even as it sets budget levels, takes testimony on, and marks up for FY 2016.</a:t>
            </a:r>
          </a:p>
          <a:p>
            <a:pPr>
              <a:spcAft>
                <a:spcPts val="600"/>
              </a:spcAft>
            </a:pPr>
            <a:r>
              <a:rPr lang="en-US" sz="1200" dirty="0"/>
              <a:t>It is in the context of this budget cycle that CSIS will continue this effort on DLA PBLs. The fast-track assessment of Phase 1 is intended to provide input for inform DLA on the DoD budget review process. Phase 2 will follow the release of the president’s budget request for 2016, incorporating key information from the budget process, as well as the release of Better Buying Power 3.0 (discussed in the next 2 slides).</a:t>
            </a:r>
          </a:p>
          <a:p>
            <a:pPr>
              <a:spcAft>
                <a:spcPts val="600"/>
              </a:spcAft>
            </a:pPr>
            <a:endParaRPr lang="en-US" sz="1200" dirty="0"/>
          </a:p>
          <a:p>
            <a:endParaRPr lang="en-US" sz="1200" dirty="0"/>
          </a:p>
        </p:txBody>
      </p:sp>
    </p:spTree>
    <p:extLst>
      <p:ext uri="{BB962C8B-B14F-4D97-AF65-F5344CB8AC3E}">
        <p14:creationId xmlns:p14="http://schemas.microsoft.com/office/powerpoint/2010/main" val="3004818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auto">
          <a:xfrm>
            <a:off x="1" y="6629400"/>
            <a:ext cx="2216150" cy="2286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smtClean="0">
                <a:solidFill>
                  <a:srgbClr val="000000"/>
                </a:solidFill>
              </a:rPr>
              <a:t> </a:t>
            </a:r>
          </a:p>
        </p:txBody>
      </p:sp>
      <p:sp>
        <p:nvSpPr>
          <p:cNvPr id="5" name="Rectangle 18"/>
          <p:cNvSpPr>
            <a:spLocks noChangeArrowheads="1"/>
          </p:cNvSpPr>
          <p:nvPr/>
        </p:nvSpPr>
        <p:spPr bwMode="auto">
          <a:xfrm>
            <a:off x="2254251" y="6629400"/>
            <a:ext cx="6889750" cy="228600"/>
          </a:xfrm>
          <a:prstGeom prst="rect">
            <a:avLst/>
          </a:prstGeom>
          <a:solidFill>
            <a:srgbClr val="0054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endParaRPr lang="en-US" altLang="en-US" sz="2400" smtClean="0">
              <a:solidFill>
                <a:srgbClr val="000000"/>
              </a:solidFill>
            </a:endParaRPr>
          </a:p>
        </p:txBody>
      </p:sp>
      <p:sp>
        <p:nvSpPr>
          <p:cNvPr id="6" name="Rectangle 25"/>
          <p:cNvSpPr>
            <a:spLocks noChangeArrowheads="1"/>
          </p:cNvSpPr>
          <p:nvPr/>
        </p:nvSpPr>
        <p:spPr bwMode="auto">
          <a:xfrm>
            <a:off x="0" y="3032125"/>
            <a:ext cx="9144000" cy="762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smtClean="0">
                <a:solidFill>
                  <a:srgbClr val="000000"/>
                </a:solidFill>
              </a:rPr>
              <a:t> </a:t>
            </a:r>
          </a:p>
        </p:txBody>
      </p:sp>
      <p:pic>
        <p:nvPicPr>
          <p:cNvPr id="7" name="Picture 26" descr="ppt_title_mas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66801" y="6019800"/>
            <a:ext cx="552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Rectangle 11"/>
          <p:cNvSpPr>
            <a:spLocks noGrp="1" noChangeArrowheads="1"/>
          </p:cNvSpPr>
          <p:nvPr>
            <p:ph type="subTitle" sz="quarter" idx="1"/>
          </p:nvPr>
        </p:nvSpPr>
        <p:spPr>
          <a:xfrm>
            <a:off x="2057400" y="4343400"/>
            <a:ext cx="3124200" cy="685800"/>
          </a:xfrm>
        </p:spPr>
        <p:txBody>
          <a:bodyPr/>
          <a:lstStyle>
            <a:lvl1pPr marL="0" indent="0">
              <a:defRPr sz="1400" b="0"/>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057400" y="3352800"/>
            <a:ext cx="6248400" cy="488950"/>
          </a:xfrm>
        </p:spPr>
        <p:txBody>
          <a:bodyPr/>
          <a:lstStyle>
            <a:lvl1pPr>
              <a:defRPr/>
            </a:lvl1pPr>
          </a:lstStyle>
          <a:p>
            <a:pPr lvl="0"/>
            <a:r>
              <a:rPr lang="en-US" altLang="en-US" noProof="0" smtClean="0"/>
              <a:t>Click to edit Master title style</a:t>
            </a:r>
          </a:p>
        </p:txBody>
      </p:sp>
    </p:spTree>
    <p:extLst>
      <p:ext uri="{BB962C8B-B14F-4D97-AF65-F5344CB8AC3E}">
        <p14:creationId xmlns:p14="http://schemas.microsoft.com/office/powerpoint/2010/main" val="112510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D88D291-CEB8-44FE-A4EC-63AF6E1A68DA}"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4001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3716"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447800"/>
            <a:ext cx="504825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A1E81CB-A601-40E8-84C0-AED693CFA646}"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128908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390900" cy="3276600"/>
          </a:xfrm>
        </p:spPr>
        <p:txBody>
          <a:bodyPr/>
          <a:lstStyle/>
          <a:p>
            <a:pPr lvl="0"/>
            <a:r>
              <a:rPr lang="en-US" noProof="0" smtClean="0"/>
              <a:t>Click icon to add chart</a:t>
            </a:r>
          </a:p>
        </p:txBody>
      </p:sp>
      <p:sp>
        <p:nvSpPr>
          <p:cNvPr id="4" name="Text Placeholder 3"/>
          <p:cNvSpPr>
            <a:spLocks noGrp="1"/>
          </p:cNvSpPr>
          <p:nvPr>
            <p:ph type="body" sz="half" idx="2"/>
          </p:nvPr>
        </p:nvSpPr>
        <p:spPr>
          <a:xfrm>
            <a:off x="4457700" y="2362200"/>
            <a:ext cx="33909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FFF3244-3D74-4EF3-A275-5160A84F1F2D}"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141640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42D8966-440F-4768-AEEE-1A54235D35B7}"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5663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23439"/>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3B0AAE7-A681-4E31-BB67-8DE62B821995}"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417209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0664696-D47F-43E5-9A7A-BD2E8D29A9CC}"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27103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9244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ACB57B7-75D9-4B34-ADD7-149505D694D4}"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394547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C76161A-2526-4B01-814A-05D59F79D0FB}"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280832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9AE5CBF-6C7C-4946-8A0B-0163D74AEFBC}"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112477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313" cy="7078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A6FA588-B3A2-443A-BD16-1C6FC8735750}"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85544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8"/>
            <a:ext cx="54864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9FA0F57-6740-43F0-B7C8-7086A4175CAB}"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val="112856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47800"/>
            <a:ext cx="6934200" cy="48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2362200"/>
            <a:ext cx="69342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7" descr="ppt_template_foote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416704"/>
            <a:ext cx="9144000" cy="44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
          <p:cNvSpPr>
            <a:spLocks noChangeArrowheads="1"/>
          </p:cNvSpPr>
          <p:nvPr/>
        </p:nvSpPr>
        <p:spPr bwMode="auto">
          <a:xfrm>
            <a:off x="0" y="785813"/>
            <a:ext cx="1943100" cy="2286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smtClean="0">
                <a:solidFill>
                  <a:srgbClr val="000000"/>
                </a:solidFill>
              </a:rPr>
              <a:t> </a:t>
            </a:r>
          </a:p>
        </p:txBody>
      </p:sp>
      <p:sp>
        <p:nvSpPr>
          <p:cNvPr id="1030" name="Rectangle 9"/>
          <p:cNvSpPr>
            <a:spLocks noChangeArrowheads="1"/>
          </p:cNvSpPr>
          <p:nvPr/>
        </p:nvSpPr>
        <p:spPr bwMode="auto">
          <a:xfrm>
            <a:off x="1981200" y="785813"/>
            <a:ext cx="7162800" cy="228600"/>
          </a:xfrm>
          <a:prstGeom prst="rect">
            <a:avLst/>
          </a:prstGeom>
          <a:solidFill>
            <a:srgbClr val="0054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endParaRPr lang="en-US" altLang="en-US" sz="2400" smtClean="0">
              <a:solidFill>
                <a:srgbClr val="000000"/>
              </a:solidFill>
            </a:endParaRPr>
          </a:p>
        </p:txBody>
      </p:sp>
      <p:sp>
        <p:nvSpPr>
          <p:cNvPr id="2" name="Rectangle 6"/>
          <p:cNvSpPr>
            <a:spLocks noGrp="1" noChangeArrowheads="1"/>
          </p:cNvSpPr>
          <p:nvPr>
            <p:ph type="sldNum" sz="quarter" idx="4"/>
          </p:nvPr>
        </p:nvSpPr>
        <p:spPr bwMode="auto">
          <a:xfrm>
            <a:off x="8534400" y="6477000"/>
            <a:ext cx="533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55514D"/>
                </a:solidFill>
                <a:latin typeface="Arial" charset="0"/>
              </a:defRPr>
            </a:lvl1pPr>
          </a:lstStyle>
          <a:p>
            <a:pPr eaLnBrk="0" fontAlgn="base" hangingPunct="0">
              <a:spcBef>
                <a:spcPct val="0"/>
              </a:spcBef>
              <a:spcAft>
                <a:spcPct val="0"/>
              </a:spcAft>
              <a:defRPr/>
            </a:pPr>
            <a:fld id="{05338366-B6D4-42AF-A205-537ABDD53F17}" type="slidenum">
              <a:rPr lang="en-US" altLang="en-US"/>
              <a:pPr eaLnBrk="0" fontAlgn="base" hangingPunct="0">
                <a:spcBef>
                  <a:spcPct val="0"/>
                </a:spcBef>
                <a:spcAft>
                  <a:spcPct val="0"/>
                </a:spcAft>
                <a:defRPr/>
              </a:pPr>
              <a:t>‹#›</a:t>
            </a:fld>
            <a:endParaRPr lang="en-US" altLang="en-US">
              <a:solidFill>
                <a:srgbClr val="313232"/>
              </a:solidFill>
            </a:endParaRPr>
          </a:p>
        </p:txBody>
      </p:sp>
      <p:sp>
        <p:nvSpPr>
          <p:cNvPr id="1032" name="Text Box 11"/>
          <p:cNvSpPr txBox="1">
            <a:spLocks noChangeArrowheads="1"/>
          </p:cNvSpPr>
          <p:nvPr/>
        </p:nvSpPr>
        <p:spPr bwMode="auto">
          <a:xfrm>
            <a:off x="7162800" y="6477000"/>
            <a:ext cx="1447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r" eaLnBrk="0" fontAlgn="base" hangingPunct="0">
              <a:spcBef>
                <a:spcPct val="50000"/>
              </a:spcBef>
              <a:spcAft>
                <a:spcPct val="0"/>
              </a:spcAft>
              <a:defRPr/>
            </a:pPr>
            <a:r>
              <a:rPr lang="en-US" altLang="en-US" sz="1400" dirty="0" smtClean="0">
                <a:solidFill>
                  <a:srgbClr val="55514D"/>
                </a:solidFill>
              </a:rPr>
              <a:t>csis.org/</a:t>
            </a:r>
            <a:r>
              <a:rPr lang="en-US" altLang="en-US" sz="1400" dirty="0" err="1" smtClean="0">
                <a:solidFill>
                  <a:srgbClr val="55514D"/>
                </a:solidFill>
              </a:rPr>
              <a:t>nspir</a:t>
            </a:r>
            <a:r>
              <a:rPr lang="en-US" altLang="en-US" sz="1400" dirty="0" smtClean="0">
                <a:solidFill>
                  <a:srgbClr val="55514D"/>
                </a:solidFill>
              </a:rPr>
              <a:t>  |</a:t>
            </a:r>
          </a:p>
        </p:txBody>
      </p:sp>
      <p:pic>
        <p:nvPicPr>
          <p:cNvPr id="1033" name="Picture 1"/>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98538" y="304800"/>
            <a:ext cx="46021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566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defRPr sz="2200" b="1">
          <a:solidFill>
            <a:schemeClr val="tx2"/>
          </a:solidFill>
          <a:latin typeface="+mn-lt"/>
          <a:ea typeface="+mn-ea"/>
          <a:cs typeface="+mn-cs"/>
        </a:defRPr>
      </a:lvl1pPr>
      <a:lvl2pPr marL="742950" indent="-285750" algn="l" rtl="0" eaLnBrk="0" fontAlgn="base" hangingPunct="0">
        <a:lnSpc>
          <a:spcPct val="90000"/>
        </a:lnSpc>
        <a:spcBef>
          <a:spcPct val="40000"/>
        </a:spcBef>
        <a:spcAft>
          <a:spcPct val="0"/>
        </a:spcAft>
        <a:buFont typeface="Times" pitchFamily="1" charset="0"/>
        <a:buChar char="•"/>
        <a:defRPr sz="2000">
          <a:solidFill>
            <a:schemeClr val="tx1"/>
          </a:solidFill>
          <a:latin typeface="+mn-lt"/>
          <a:ea typeface="+mn-ea"/>
        </a:defRPr>
      </a:lvl2pPr>
      <a:lvl3pPr marL="1143000" indent="-228600" algn="l" rtl="0" eaLnBrk="0" fontAlgn="base" hangingPunct="0">
        <a:spcBef>
          <a:spcPct val="20000"/>
        </a:spcBef>
        <a:spcAft>
          <a:spcPct val="0"/>
        </a:spcAft>
        <a:buChar char="o"/>
        <a:defRPr sz="1600">
          <a:solidFill>
            <a:schemeClr val="tx1"/>
          </a:solidFill>
          <a:latin typeface="+mn-lt"/>
          <a:ea typeface="+mn-ea"/>
        </a:defRPr>
      </a:lvl3pPr>
      <a:lvl4pPr marL="1600200" indent="-228600" algn="l" rtl="0" eaLnBrk="0" fontAlgn="base" hangingPunct="0">
        <a:spcBef>
          <a:spcPct val="20000"/>
        </a:spcBef>
        <a:spcAft>
          <a:spcPct val="0"/>
        </a:spcAft>
        <a:buChar char="–"/>
        <a:defRPr sz="1200" b="1">
          <a:solidFill>
            <a:schemeClr val="tx1"/>
          </a:solidFill>
          <a:latin typeface="+mn-lt"/>
          <a:ea typeface="+mn-ea"/>
        </a:defRPr>
      </a:lvl4pPr>
      <a:lvl5pPr marL="2057400" indent="-228600" algn="l" rtl="0" eaLnBrk="0" fontAlgn="base" hangingPunct="0">
        <a:spcBef>
          <a:spcPct val="20000"/>
        </a:spcBef>
        <a:spcAft>
          <a:spcPct val="0"/>
        </a:spcAft>
        <a:defRPr sz="1200" i="1">
          <a:solidFill>
            <a:schemeClr val="tx1"/>
          </a:solidFill>
          <a:latin typeface="+mn-lt"/>
          <a:ea typeface="+mn-ea"/>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hyperlink" Target="http://www.csis.org/NSPIR/DoD"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hemeOverride" Target="../theme/themeOverride30.x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31.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32.xml"/><Relationship Id="rId4" Type="http://schemas.openxmlformats.org/officeDocument/2006/relationships/image" Target="../media/image15.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hemeOverride" Target="../theme/themeOverride33.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hemeOverride" Target="../theme/themeOverride35.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hemeOverride" Target="../theme/themeOverride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hemeOverride" Target="../theme/themeOverride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whitehouse.gov/omb/budget/historical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057400" y="4672271"/>
            <a:ext cx="5145833" cy="756962"/>
          </a:xfrm>
        </p:spPr>
        <p:txBody>
          <a:bodyPr/>
          <a:lstStyle/>
          <a:p>
            <a:r>
              <a:rPr lang="en-US" dirty="0" smtClean="0"/>
              <a:t>Initial Deliverable: Annotated Briefing</a:t>
            </a:r>
          </a:p>
          <a:p>
            <a:r>
              <a:rPr lang="en-US" i="1" dirty="0" smtClean="0"/>
              <a:t>Delivered: September 30, 2014, under STP 5-03 Performance-Based Logistics Process Improvement</a:t>
            </a:r>
            <a:endParaRPr lang="en-US" i="1" dirty="0"/>
          </a:p>
        </p:txBody>
      </p:sp>
      <p:sp>
        <p:nvSpPr>
          <p:cNvPr id="3" name="Title 2"/>
          <p:cNvSpPr>
            <a:spLocks noGrp="1"/>
          </p:cNvSpPr>
          <p:nvPr>
            <p:ph type="ctrTitle"/>
          </p:nvPr>
        </p:nvSpPr>
        <p:spPr>
          <a:xfrm>
            <a:off x="2057400" y="3352800"/>
            <a:ext cx="6248400" cy="1292662"/>
          </a:xfrm>
        </p:spPr>
        <p:txBody>
          <a:bodyPr/>
          <a:lstStyle/>
          <a:p>
            <a:r>
              <a:rPr lang="en-US" dirty="0" smtClean="0"/>
              <a:t>Performance-Based Logistics Contracts in the Defense Logistics Agency</a:t>
            </a:r>
            <a:endParaRPr lang="en-US" dirty="0"/>
          </a:p>
        </p:txBody>
      </p:sp>
    </p:spTree>
    <p:extLst>
      <p:ext uri="{BB962C8B-B14F-4D97-AF65-F5344CB8AC3E}">
        <p14:creationId xmlns:p14="http://schemas.microsoft.com/office/powerpoint/2010/main" val="155657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val="1704298924"/>
              </p:ext>
            </p:extLst>
          </p:nvPr>
        </p:nvGraphicFramePr>
        <p:xfrm>
          <a:off x="818906" y="1671398"/>
          <a:ext cx="7182095" cy="3910253"/>
        </p:xfrm>
        <a:graphic>
          <a:graphicData uri="http://schemas.openxmlformats.org/drawingml/2006/chart">
            <c:chart xmlns:c="http://schemas.openxmlformats.org/drawingml/2006/chart" xmlns:r="http://schemas.openxmlformats.org/officeDocument/2006/relationships" r:id="rId3"/>
          </a:graphicData>
        </a:graphic>
      </p:graphicFrame>
      <p:sp>
        <p:nvSpPr>
          <p:cNvPr id="17410" name="Slide Number Placeholder 3"/>
          <p:cNvSpPr>
            <a:spLocks noGrp="1"/>
          </p:cNvSpPr>
          <p:nvPr>
            <p:ph type="sldNum" sz="quarter" idx="10"/>
          </p:nvPr>
        </p:nvSpPr>
        <p:spPr>
          <a:noFill/>
        </p:spPr>
        <p:txBody>
          <a:bodyPr/>
          <a:lstStyle>
            <a:lvl1pPr>
              <a:spcBef>
                <a:spcPct val="20000"/>
              </a:spcBef>
              <a:defRPr sz="1650" b="1">
                <a:solidFill>
                  <a:schemeClr val="tx2"/>
                </a:solidFill>
                <a:latin typeface="Arial" charset="0"/>
                <a:ea typeface="ヒラギノ角ゴ Pro W3" pitchFamily="1" charset="-128"/>
              </a:defRPr>
            </a:lvl1pPr>
            <a:lvl2pPr marL="557213" indent="-214313">
              <a:lnSpc>
                <a:spcPct val="90000"/>
              </a:lnSpc>
              <a:spcBef>
                <a:spcPct val="40000"/>
              </a:spcBef>
              <a:buFont typeface="Times" pitchFamily="1" charset="0"/>
              <a:buChar char="•"/>
              <a:defRPr sz="1500">
                <a:solidFill>
                  <a:schemeClr val="tx1"/>
                </a:solidFill>
                <a:latin typeface="Arial" charset="0"/>
                <a:ea typeface="ヒラギノ角ゴ Pro W3" pitchFamily="1" charset="-128"/>
              </a:defRPr>
            </a:lvl2pPr>
            <a:lvl3pPr marL="857250" indent="-171450">
              <a:spcBef>
                <a:spcPct val="20000"/>
              </a:spcBef>
              <a:buChar char="o"/>
              <a:defRPr sz="1200">
                <a:solidFill>
                  <a:schemeClr val="tx1"/>
                </a:solidFill>
                <a:latin typeface="Arial" charset="0"/>
                <a:ea typeface="ヒラギノ角ゴ Pro W3" pitchFamily="1" charset="-128"/>
              </a:defRPr>
            </a:lvl3pPr>
            <a:lvl4pPr marL="1200150" indent="-171450">
              <a:spcBef>
                <a:spcPct val="20000"/>
              </a:spcBef>
              <a:buChar char="–"/>
              <a:defRPr sz="900" b="1">
                <a:solidFill>
                  <a:schemeClr val="tx1"/>
                </a:solidFill>
                <a:latin typeface="Arial" charset="0"/>
                <a:ea typeface="ヒラギノ角ゴ Pro W3" pitchFamily="1" charset="-128"/>
              </a:defRPr>
            </a:lvl4pPr>
            <a:lvl5pPr marL="1543050" indent="-171450">
              <a:spcBef>
                <a:spcPct val="20000"/>
              </a:spcBef>
              <a:defRPr sz="900" i="1">
                <a:solidFill>
                  <a:schemeClr val="tx1"/>
                </a:solidFill>
                <a:latin typeface="Arial" charset="0"/>
                <a:ea typeface="ヒラギノ角ゴ Pro W3" pitchFamily="1" charset="-128"/>
              </a:defRPr>
            </a:lvl5pPr>
            <a:lvl6pPr marL="1885950" indent="-171450" eaLnBrk="0" fontAlgn="base" hangingPunct="0">
              <a:spcBef>
                <a:spcPct val="20000"/>
              </a:spcBef>
              <a:spcAft>
                <a:spcPct val="0"/>
              </a:spcAft>
              <a:defRPr sz="900" i="1">
                <a:solidFill>
                  <a:schemeClr val="tx1"/>
                </a:solidFill>
                <a:latin typeface="Arial" charset="0"/>
                <a:ea typeface="ヒラギノ角ゴ Pro W3" pitchFamily="1" charset="-128"/>
              </a:defRPr>
            </a:lvl6pPr>
            <a:lvl7pPr marL="2228850" indent="-171450" eaLnBrk="0" fontAlgn="base" hangingPunct="0">
              <a:spcBef>
                <a:spcPct val="20000"/>
              </a:spcBef>
              <a:spcAft>
                <a:spcPct val="0"/>
              </a:spcAft>
              <a:defRPr sz="900" i="1">
                <a:solidFill>
                  <a:schemeClr val="tx1"/>
                </a:solidFill>
                <a:latin typeface="Arial" charset="0"/>
                <a:ea typeface="ヒラギノ角ゴ Pro W3" pitchFamily="1" charset="-128"/>
              </a:defRPr>
            </a:lvl7pPr>
            <a:lvl8pPr marL="2571750" indent="-171450" eaLnBrk="0" fontAlgn="base" hangingPunct="0">
              <a:spcBef>
                <a:spcPct val="20000"/>
              </a:spcBef>
              <a:spcAft>
                <a:spcPct val="0"/>
              </a:spcAft>
              <a:defRPr sz="900" i="1">
                <a:solidFill>
                  <a:schemeClr val="tx1"/>
                </a:solidFill>
                <a:latin typeface="Arial" charset="0"/>
                <a:ea typeface="ヒラギノ角ゴ Pro W3" pitchFamily="1" charset="-128"/>
              </a:defRPr>
            </a:lvl8pPr>
            <a:lvl9pPr marL="2914650" indent="-171450" eaLnBrk="0" fontAlgn="base" hangingPunct="0">
              <a:spcBef>
                <a:spcPct val="20000"/>
              </a:spcBef>
              <a:spcAft>
                <a:spcPct val="0"/>
              </a:spcAft>
              <a:defRPr sz="900" i="1">
                <a:solidFill>
                  <a:schemeClr val="tx1"/>
                </a:solidFill>
                <a:latin typeface="Arial" charset="0"/>
                <a:ea typeface="ヒラギノ角ゴ Pro W3" pitchFamily="1" charset="-128"/>
              </a:defRPr>
            </a:lvl9pPr>
          </a:lstStyle>
          <a:p>
            <a:pPr>
              <a:spcBef>
                <a:spcPct val="0"/>
              </a:spcBef>
            </a:pPr>
            <a:fld id="{61A534C1-8B24-4134-B5F5-4B595E21F6AF}" type="slidenum">
              <a:rPr lang="en-US" altLang="en-US" sz="1050" b="0">
                <a:solidFill>
                  <a:srgbClr val="55514D"/>
                </a:solidFill>
              </a:rPr>
              <a:pPr>
                <a:spcBef>
                  <a:spcPct val="0"/>
                </a:spcBef>
              </a:pPr>
              <a:t>10</a:t>
            </a:fld>
            <a:endParaRPr lang="en-US" altLang="en-US" sz="1050" b="0" dirty="0">
              <a:solidFill>
                <a:srgbClr val="313232"/>
              </a:solidFill>
            </a:endParaRPr>
          </a:p>
        </p:txBody>
      </p:sp>
      <p:sp>
        <p:nvSpPr>
          <p:cNvPr id="17411" name="Rectangle 2"/>
          <p:cNvSpPr>
            <a:spLocks noGrp="1" noChangeArrowheads="1"/>
          </p:cNvSpPr>
          <p:nvPr>
            <p:ph type="title" idx="4294967295"/>
          </p:nvPr>
        </p:nvSpPr>
        <p:spPr>
          <a:xfrm>
            <a:off x="1124953" y="1178955"/>
            <a:ext cx="6858000" cy="492443"/>
          </a:xfrm>
        </p:spPr>
        <p:txBody>
          <a:bodyPr/>
          <a:lstStyle/>
          <a:p>
            <a:pPr algn="ctr"/>
            <a:r>
              <a:rPr lang="en-US" altLang="en-US" dirty="0" smtClean="0"/>
              <a:t>The Sequester Drawdown in Context</a:t>
            </a:r>
          </a:p>
        </p:txBody>
      </p:sp>
      <p:sp>
        <p:nvSpPr>
          <p:cNvPr id="17412" name="Rectangle 12"/>
          <p:cNvSpPr>
            <a:spLocks noChangeArrowheads="1"/>
          </p:cNvSpPr>
          <p:nvPr/>
        </p:nvSpPr>
        <p:spPr bwMode="auto">
          <a:xfrm>
            <a:off x="1143000" y="5562169"/>
            <a:ext cx="550888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eaLnBrk="0" fontAlgn="base" hangingPunct="0">
              <a:spcBef>
                <a:spcPct val="0"/>
              </a:spcBef>
              <a:spcAft>
                <a:spcPct val="0"/>
              </a:spcAft>
            </a:pPr>
            <a:r>
              <a:rPr lang="en-US" altLang="en-US" sz="750" b="0" dirty="0">
                <a:solidFill>
                  <a:srgbClr val="000000"/>
                </a:solidFill>
                <a:cs typeface="Arial" charset="0"/>
              </a:rPr>
              <a:t>Source: Department of Defense</a:t>
            </a:r>
            <a:r>
              <a:rPr lang="en-US" altLang="en-US" sz="750" b="0" i="1" dirty="0">
                <a:solidFill>
                  <a:srgbClr val="000000"/>
                </a:solidFill>
                <a:cs typeface="Arial" charset="0"/>
              </a:rPr>
              <a:t>, National Defense Budget Estimates for FY 2015 (Green Book)</a:t>
            </a:r>
            <a:r>
              <a:rPr lang="en-US" altLang="en-US" sz="750" b="0" dirty="0">
                <a:solidFill>
                  <a:srgbClr val="000000"/>
                </a:solidFill>
                <a:cs typeface="Arial" charset="0"/>
              </a:rPr>
              <a:t>, Office of the Under Secretary of Defense (Comptroller), March 2014; Pat </a:t>
            </a:r>
            <a:r>
              <a:rPr lang="en-US" altLang="en-US" sz="750" b="0" dirty="0" err="1">
                <a:solidFill>
                  <a:srgbClr val="000000"/>
                </a:solidFill>
                <a:cs typeface="Arial" charset="0"/>
              </a:rPr>
              <a:t>Towell</a:t>
            </a:r>
            <a:r>
              <a:rPr lang="en-US" altLang="en-US" sz="750" b="0" dirty="0">
                <a:solidFill>
                  <a:srgbClr val="000000"/>
                </a:solidFill>
                <a:cs typeface="Arial" charset="0"/>
              </a:rPr>
              <a:t> and Amy Belasco, </a:t>
            </a:r>
            <a:r>
              <a:rPr lang="en-US" altLang="en-US" sz="750" b="0" i="1" dirty="0">
                <a:solidFill>
                  <a:srgbClr val="000000"/>
                </a:solidFill>
                <a:cs typeface="Arial" charset="0"/>
              </a:rPr>
              <a:t>Defense: FY14 Authorization and Appropriations</a:t>
            </a:r>
            <a:r>
              <a:rPr lang="en-US" altLang="en-US" sz="750" b="0" dirty="0">
                <a:solidFill>
                  <a:srgbClr val="000000"/>
                </a:solidFill>
                <a:cs typeface="Arial" charset="0"/>
              </a:rPr>
              <a:t>, Congressional Research Service, January 8, 2014. Available at http://www.fas.org/sgp/crs/natsec/R43323.pdf.</a:t>
            </a:r>
            <a:endParaRPr lang="en-US" altLang="en-US" sz="750" b="0" dirty="0">
              <a:solidFill>
                <a:srgbClr val="000000"/>
              </a:solidFill>
            </a:endParaRPr>
          </a:p>
        </p:txBody>
      </p:sp>
      <p:sp>
        <p:nvSpPr>
          <p:cNvPr id="8" name="Rounded Rectangle 7"/>
          <p:cNvSpPr/>
          <p:nvPr/>
        </p:nvSpPr>
        <p:spPr bwMode="auto">
          <a:xfrm>
            <a:off x="6985908" y="4261073"/>
            <a:ext cx="600075" cy="628650"/>
          </a:xfrm>
          <a:prstGeom prst="roundRect">
            <a:avLst/>
          </a:prstGeom>
          <a:solidFill>
            <a:srgbClr val="C00000">
              <a:alpha val="55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fontAlgn="base" hangingPunct="0">
              <a:spcBef>
                <a:spcPct val="0"/>
              </a:spcBef>
              <a:spcAft>
                <a:spcPct val="0"/>
              </a:spcAft>
              <a:defRPr/>
            </a:pPr>
            <a:r>
              <a:rPr lang="en-US" sz="1050" b="1" dirty="0">
                <a:solidFill>
                  <a:srgbClr val="FFFFFF"/>
                </a:solidFill>
              </a:rPr>
              <a:t>BCA Capped Budget</a:t>
            </a:r>
          </a:p>
        </p:txBody>
      </p:sp>
      <p:sp>
        <p:nvSpPr>
          <p:cNvPr id="2" name="Rounded Rectangle 1"/>
          <p:cNvSpPr/>
          <p:nvPr/>
        </p:nvSpPr>
        <p:spPr bwMode="auto">
          <a:xfrm>
            <a:off x="1743075" y="4943815"/>
            <a:ext cx="5322095" cy="221117"/>
          </a:xfrm>
          <a:prstGeom prst="roundRect">
            <a:avLst/>
          </a:prstGeom>
          <a:solidFill>
            <a:srgbClr val="0066A1">
              <a:alpha val="75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fontAlgn="base" hangingPunct="0">
              <a:spcBef>
                <a:spcPct val="0"/>
              </a:spcBef>
              <a:spcAft>
                <a:spcPct val="0"/>
              </a:spcAft>
              <a:defRPr/>
            </a:pPr>
            <a:r>
              <a:rPr lang="en-US" sz="1200" b="1" dirty="0">
                <a:solidFill>
                  <a:srgbClr val="FFFFFF"/>
                </a:solidFill>
              </a:rPr>
              <a:t>1948-2014 Budget Authority</a:t>
            </a:r>
          </a:p>
        </p:txBody>
      </p:sp>
      <p:cxnSp>
        <p:nvCxnSpPr>
          <p:cNvPr id="17420" name="Straight Arrow Connector 13"/>
          <p:cNvCxnSpPr>
            <a:cxnSpLocks noChangeShapeType="1"/>
          </p:cNvCxnSpPr>
          <p:nvPr/>
        </p:nvCxnSpPr>
        <p:spPr bwMode="auto">
          <a:xfrm>
            <a:off x="4806616" y="2653421"/>
            <a:ext cx="951247" cy="922565"/>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a:noFill/>
              </a14:hiddenFill>
            </a:ext>
          </a:extLst>
        </p:spPr>
      </p:cxnSp>
      <p:cxnSp>
        <p:nvCxnSpPr>
          <p:cNvPr id="17421" name="Straight Arrow Connector 14"/>
          <p:cNvCxnSpPr>
            <a:cxnSpLocks noChangeShapeType="1"/>
          </p:cNvCxnSpPr>
          <p:nvPr/>
        </p:nvCxnSpPr>
        <p:spPr bwMode="auto">
          <a:xfrm>
            <a:off x="2042434" y="2430018"/>
            <a:ext cx="248366" cy="1147923"/>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a:noFill/>
              </a14:hiddenFill>
            </a:ext>
          </a:extLst>
        </p:spPr>
      </p:cxnSp>
      <p:cxnSp>
        <p:nvCxnSpPr>
          <p:cNvPr id="17422" name="Straight Arrow Connector 15"/>
          <p:cNvCxnSpPr>
            <a:cxnSpLocks noChangeShapeType="1"/>
          </p:cNvCxnSpPr>
          <p:nvPr/>
        </p:nvCxnSpPr>
        <p:spPr bwMode="auto">
          <a:xfrm>
            <a:off x="3377129" y="2866072"/>
            <a:ext cx="571829" cy="772478"/>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a:noFill/>
              </a14:hiddenFill>
            </a:ext>
          </a:extLst>
        </p:spPr>
      </p:cxnSp>
      <p:cxnSp>
        <p:nvCxnSpPr>
          <p:cNvPr id="17423" name="Straight Arrow Connector 16"/>
          <p:cNvCxnSpPr>
            <a:cxnSpLocks noChangeShapeType="1"/>
          </p:cNvCxnSpPr>
          <p:nvPr/>
        </p:nvCxnSpPr>
        <p:spPr bwMode="auto">
          <a:xfrm>
            <a:off x="6751525" y="2049405"/>
            <a:ext cx="455391" cy="954575"/>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a:noFill/>
              </a14:hiddenFill>
            </a:ext>
          </a:extLst>
        </p:spPr>
      </p:cxnSp>
      <p:sp>
        <p:nvSpPr>
          <p:cNvPr id="17424" name="Text Box 2"/>
          <p:cNvSpPr txBox="1">
            <a:spLocks noChangeArrowheads="1"/>
          </p:cNvSpPr>
          <p:nvPr/>
        </p:nvSpPr>
        <p:spPr bwMode="auto">
          <a:xfrm>
            <a:off x="2108719" y="1838140"/>
            <a:ext cx="1013321" cy="460989"/>
          </a:xfrm>
          <a:prstGeom prst="rect">
            <a:avLst/>
          </a:prstGeom>
          <a:solidFill>
            <a:schemeClr val="bg1"/>
          </a:solidFill>
          <a:ln w="19050">
            <a:solidFill>
              <a:srgbClr val="000000"/>
            </a:solidFill>
            <a:miter lim="800000"/>
            <a:headEnd/>
            <a:tailEnd/>
          </a:ln>
        </p:spPr>
        <p:txBody>
          <a:bodyPr tIns="68580" bIns="6858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Post-Korea</a:t>
            </a:r>
          </a:p>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-43%</a:t>
            </a:r>
          </a:p>
        </p:txBody>
      </p:sp>
      <p:sp>
        <p:nvSpPr>
          <p:cNvPr id="17425" name="Text Box 7"/>
          <p:cNvSpPr txBox="1">
            <a:spLocks noChangeArrowheads="1"/>
          </p:cNvSpPr>
          <p:nvPr/>
        </p:nvSpPr>
        <p:spPr bwMode="auto">
          <a:xfrm>
            <a:off x="3421018" y="1900873"/>
            <a:ext cx="1203200" cy="458608"/>
          </a:xfrm>
          <a:prstGeom prst="rect">
            <a:avLst/>
          </a:prstGeom>
          <a:solidFill>
            <a:srgbClr val="FFFFFF"/>
          </a:solidFill>
          <a:ln w="19050">
            <a:solidFill>
              <a:srgbClr val="000000"/>
            </a:solidFill>
            <a:miter lim="800000"/>
            <a:headEnd/>
            <a:tailEnd/>
          </a:ln>
        </p:spPr>
        <p:txBody>
          <a:bodyPr tIns="68580" bIns="6858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Post-Vietnam</a:t>
            </a:r>
          </a:p>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-33%</a:t>
            </a:r>
          </a:p>
        </p:txBody>
      </p:sp>
      <p:sp>
        <p:nvSpPr>
          <p:cNvPr id="17426" name="Text Box 2"/>
          <p:cNvSpPr txBox="1">
            <a:spLocks noChangeArrowheads="1"/>
          </p:cNvSpPr>
          <p:nvPr/>
        </p:nvSpPr>
        <p:spPr bwMode="auto">
          <a:xfrm>
            <a:off x="4989959" y="1939703"/>
            <a:ext cx="1200150" cy="419778"/>
          </a:xfrm>
          <a:prstGeom prst="rect">
            <a:avLst/>
          </a:prstGeom>
          <a:solidFill>
            <a:srgbClr val="FFFFFF"/>
          </a:solidFill>
          <a:ln w="19050">
            <a:solidFill>
              <a:srgbClr val="000000"/>
            </a:solidFill>
            <a:miter lim="800000"/>
            <a:headEnd/>
            <a:tailEnd/>
          </a:ln>
        </p:spPr>
        <p:txBody>
          <a:bodyPr tIns="68580" bIns="6858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Post-Cold War</a:t>
            </a:r>
          </a:p>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-36%</a:t>
            </a:r>
          </a:p>
        </p:txBody>
      </p:sp>
      <p:sp>
        <p:nvSpPr>
          <p:cNvPr id="24" name="Rounded Rectangle 23"/>
          <p:cNvSpPr/>
          <p:nvPr/>
        </p:nvSpPr>
        <p:spPr bwMode="auto">
          <a:xfrm>
            <a:off x="7285945" y="2840438"/>
            <a:ext cx="414338" cy="200025"/>
          </a:xfrm>
          <a:prstGeom prst="roundRect">
            <a:avLst/>
          </a:prstGeom>
          <a:solidFill>
            <a:srgbClr val="7030A0">
              <a:alpha val="55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fontAlgn="base" hangingPunct="0">
              <a:spcBef>
                <a:spcPct val="0"/>
              </a:spcBef>
              <a:spcAft>
                <a:spcPct val="0"/>
              </a:spcAft>
              <a:defRPr/>
            </a:pPr>
            <a:r>
              <a:rPr lang="en-US" sz="1050" b="1" dirty="0">
                <a:solidFill>
                  <a:srgbClr val="FFFFFF"/>
                </a:solidFill>
              </a:rPr>
              <a:t>PB</a:t>
            </a:r>
          </a:p>
        </p:txBody>
      </p:sp>
      <p:sp>
        <p:nvSpPr>
          <p:cNvPr id="17427" name="Text Box 2"/>
          <p:cNvSpPr txBox="1">
            <a:spLocks noChangeArrowheads="1"/>
          </p:cNvSpPr>
          <p:nvPr/>
        </p:nvSpPr>
        <p:spPr bwMode="auto">
          <a:xfrm>
            <a:off x="6769215" y="1705477"/>
            <a:ext cx="816769" cy="444112"/>
          </a:xfrm>
          <a:prstGeom prst="rect">
            <a:avLst/>
          </a:prstGeom>
          <a:solidFill>
            <a:schemeClr val="accent3">
              <a:alpha val="34901"/>
            </a:schemeClr>
          </a:solidFill>
          <a:ln w="19050">
            <a:solidFill>
              <a:srgbClr val="000000"/>
            </a:solidFill>
            <a:miter lim="800000"/>
            <a:headEnd/>
            <a:tailEnd/>
          </a:ln>
        </p:spPr>
        <p:txBody>
          <a:bodyPr tIns="68580" bIns="6858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Current</a:t>
            </a:r>
          </a:p>
          <a:p>
            <a:pPr algn="ctr" eaLnBrk="0" fontAlgn="base" hangingPunct="0">
              <a:spcBef>
                <a:spcPct val="0"/>
              </a:spcBef>
              <a:spcAft>
                <a:spcPct val="0"/>
              </a:spcAft>
            </a:pPr>
            <a:r>
              <a:rPr lang="en-US" altLang="en-US" sz="1350" b="0" dirty="0">
                <a:solidFill>
                  <a:srgbClr val="000000"/>
                </a:solidFill>
                <a:latin typeface="Calibri" pitchFamily="34" charset="0"/>
                <a:ea typeface="Calibri" pitchFamily="34" charset="0"/>
                <a:cs typeface="Times New Roman" pitchFamily="18" charset="0"/>
              </a:rPr>
              <a:t>-32%</a:t>
            </a:r>
          </a:p>
        </p:txBody>
      </p:sp>
      <p:sp>
        <p:nvSpPr>
          <p:cNvPr id="10" name="TextBox 9"/>
          <p:cNvSpPr txBox="1"/>
          <p:nvPr/>
        </p:nvSpPr>
        <p:spPr>
          <a:xfrm>
            <a:off x="3750845" y="2494190"/>
            <a:ext cx="803108" cy="507831"/>
          </a:xfrm>
          <a:prstGeom prst="rect">
            <a:avLst/>
          </a:prstGeom>
          <a:noFill/>
        </p:spPr>
        <p:txBody>
          <a:bodyPr wrap="square" rtlCol="0">
            <a:spAutoFit/>
          </a:bodyPr>
          <a:lstStyle/>
          <a:p>
            <a:pPr eaLnBrk="0" fontAlgn="base" hangingPunct="0">
              <a:spcBef>
                <a:spcPct val="0"/>
              </a:spcBef>
              <a:spcAft>
                <a:spcPct val="0"/>
              </a:spcAft>
            </a:pPr>
            <a:r>
              <a:rPr lang="en-US" sz="900" b="1" dirty="0">
                <a:solidFill>
                  <a:srgbClr val="000000"/>
                </a:solidFill>
              </a:rPr>
              <a:t>Active Duty</a:t>
            </a:r>
          </a:p>
          <a:p>
            <a:pPr eaLnBrk="0" fontAlgn="base" hangingPunct="0">
              <a:spcBef>
                <a:spcPct val="0"/>
              </a:spcBef>
              <a:spcAft>
                <a:spcPct val="0"/>
              </a:spcAft>
            </a:pPr>
            <a:r>
              <a:rPr lang="en-US" sz="900" b="1" dirty="0">
                <a:solidFill>
                  <a:srgbClr val="000000"/>
                </a:solidFill>
              </a:rPr>
              <a:t>Military</a:t>
            </a:r>
          </a:p>
        </p:txBody>
      </p:sp>
      <p:cxnSp>
        <p:nvCxnSpPr>
          <p:cNvPr id="12" name="Straight Arrow Connector 11"/>
          <p:cNvCxnSpPr>
            <a:stCxn id="10" idx="1"/>
          </p:cNvCxnSpPr>
          <p:nvPr/>
        </p:nvCxnSpPr>
        <p:spPr bwMode="auto">
          <a:xfrm flipH="1" flipV="1">
            <a:off x="3543303" y="2668362"/>
            <a:ext cx="207542" cy="7974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04693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19100" y="1200719"/>
            <a:ext cx="8382000" cy="400110"/>
          </a:xfrm>
        </p:spPr>
        <p:txBody>
          <a:bodyPr/>
          <a:lstStyle/>
          <a:p>
            <a:pPr algn="ctr" eaLnBrk="1" hangingPunct="1"/>
            <a:r>
              <a:rPr lang="en-US" sz="2000" dirty="0">
                <a:solidFill>
                  <a:srgbClr val="3095B4"/>
                </a:solidFill>
              </a:rPr>
              <a:t>DoD Products Contract Obligations by Component, 2000-2014</a:t>
            </a:r>
            <a:endParaRPr lang="en-US" altLang="en-US" sz="2000" dirty="0">
              <a:solidFill>
                <a:srgbClr val="3095B4"/>
              </a:solidFill>
            </a:endParaRPr>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11</a:t>
            </a:fld>
            <a:endParaRPr lang="en-US" altLang="en-US" sz="1400" smtClean="0">
              <a:solidFill>
                <a:srgbClr val="313232"/>
              </a:solidFill>
            </a:endParaRPr>
          </a:p>
        </p:txBody>
      </p:sp>
      <p:pic>
        <p:nvPicPr>
          <p:cNvPr id="7" name="Picture 6"/>
          <p:cNvPicPr>
            <a:picLocks noChangeAspect="1"/>
          </p:cNvPicPr>
          <p:nvPr/>
        </p:nvPicPr>
        <p:blipFill>
          <a:blip r:embed="rId4"/>
          <a:stretch>
            <a:fillRect/>
          </a:stretch>
        </p:blipFill>
        <p:spPr>
          <a:xfrm>
            <a:off x="419100" y="1600829"/>
            <a:ext cx="8382000" cy="4799971"/>
          </a:xfrm>
          <a:prstGeom prst="rect">
            <a:avLst/>
          </a:prstGeom>
        </p:spPr>
      </p:pic>
      <p:sp>
        <p:nvSpPr>
          <p:cNvPr id="11" name="TextBox 1"/>
          <p:cNvSpPr txBox="1"/>
          <p:nvPr/>
        </p:nvSpPr>
        <p:spPr>
          <a:xfrm>
            <a:off x="7054822" y="2000939"/>
            <a:ext cx="1746278" cy="9906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50" b="1" dirty="0"/>
              <a:t>Products by Component</a:t>
            </a:r>
          </a:p>
          <a:p>
            <a:r>
              <a:rPr lang="en-US" sz="1050" b="1" dirty="0"/>
              <a:t>(% Change between</a:t>
            </a:r>
          </a:p>
          <a:p>
            <a:r>
              <a:rPr lang="en-US" sz="1050" b="1" dirty="0"/>
              <a:t>2013</a:t>
            </a:r>
            <a:r>
              <a:rPr lang="en-US" sz="1050" b="1" baseline="0" dirty="0"/>
              <a:t> and 2014)</a:t>
            </a:r>
          </a:p>
          <a:p>
            <a:r>
              <a:rPr lang="en-US" sz="1050" b="1" baseline="0" dirty="0"/>
              <a:t>(Overall DLA: -14% between</a:t>
            </a:r>
          </a:p>
          <a:p>
            <a:r>
              <a:rPr lang="en-US" sz="1050" b="1" baseline="0" dirty="0"/>
              <a:t>2013 and 2014)</a:t>
            </a:r>
            <a:endParaRPr lang="en-US" sz="1050" b="1" dirty="0"/>
          </a:p>
        </p:txBody>
      </p:sp>
    </p:spTree>
    <p:extLst>
      <p:ext uri="{BB962C8B-B14F-4D97-AF65-F5344CB8AC3E}">
        <p14:creationId xmlns:p14="http://schemas.microsoft.com/office/powerpoint/2010/main" val="3898120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Overall DLA Contract Environment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solidFill>
                  <a:schemeClr val="tx1"/>
                </a:solidFill>
              </a:rPr>
              <a:t>Obligations by Component</a:t>
            </a:r>
          </a:p>
          <a:p>
            <a:pPr>
              <a:buFont typeface="Arial" panose="020B0604020202020204" pitchFamily="34" charset="0"/>
              <a:buChar char="•"/>
            </a:pPr>
            <a:r>
              <a:rPr lang="en-US" dirty="0">
                <a:solidFill>
                  <a:schemeClr val="tx1"/>
                </a:solidFill>
              </a:rPr>
              <a:t>Obligations by </a:t>
            </a:r>
            <a:r>
              <a:rPr lang="en-US" dirty="0" smtClean="0">
                <a:solidFill>
                  <a:schemeClr val="tx1"/>
                </a:solidFill>
              </a:rPr>
              <a:t>Area</a:t>
            </a:r>
          </a:p>
          <a:p>
            <a:pPr>
              <a:buFont typeface="Arial" panose="020B0604020202020204" pitchFamily="34" charset="0"/>
              <a:buChar char="•"/>
            </a:pPr>
            <a:r>
              <a:rPr lang="en-US" dirty="0">
                <a:solidFill>
                  <a:schemeClr val="tx1"/>
                </a:solidFill>
              </a:rPr>
              <a:t>Obligations by </a:t>
            </a:r>
            <a:r>
              <a:rPr lang="en-US" dirty="0" smtClean="0">
                <a:solidFill>
                  <a:schemeClr val="tx1"/>
                </a:solidFill>
              </a:rPr>
              <a:t>Competition</a:t>
            </a:r>
          </a:p>
          <a:p>
            <a:pPr>
              <a:buFont typeface="Arial" panose="020B0604020202020204" pitchFamily="34" charset="0"/>
              <a:buChar char="•"/>
            </a:pPr>
            <a:r>
              <a:rPr lang="en-US" dirty="0">
                <a:solidFill>
                  <a:schemeClr val="tx1"/>
                </a:solidFill>
              </a:rPr>
              <a:t>Obligations by </a:t>
            </a:r>
            <a:r>
              <a:rPr lang="en-US" dirty="0" smtClean="0">
                <a:solidFill>
                  <a:schemeClr val="tx1"/>
                </a:solidFill>
              </a:rPr>
              <a:t>Pricing Mechanism</a:t>
            </a:r>
          </a:p>
          <a:p>
            <a:pPr>
              <a:buFont typeface="Arial" panose="020B0604020202020204" pitchFamily="34" charset="0"/>
              <a:buChar char="•"/>
            </a:pPr>
            <a:r>
              <a:rPr lang="en-US" dirty="0">
                <a:solidFill>
                  <a:schemeClr val="tx1"/>
                </a:solidFill>
              </a:rPr>
              <a:t>Obligations by </a:t>
            </a:r>
            <a:r>
              <a:rPr lang="en-US" dirty="0" smtClean="0">
                <a:solidFill>
                  <a:schemeClr val="tx1"/>
                </a:solidFill>
              </a:rPr>
              <a:t>Contract Vehicle</a:t>
            </a:r>
          </a:p>
          <a:p>
            <a:pPr>
              <a:buFont typeface="Arial" panose="020B0604020202020204" pitchFamily="34" charset="0"/>
              <a:buChar char="•"/>
            </a:pPr>
            <a:r>
              <a:rPr lang="en-US" dirty="0">
                <a:solidFill>
                  <a:schemeClr val="tx1"/>
                </a:solidFill>
              </a:rPr>
              <a:t>Obligations by </a:t>
            </a:r>
            <a:r>
              <a:rPr lang="en-US" dirty="0" smtClean="0">
                <a:solidFill>
                  <a:schemeClr val="tx1"/>
                </a:solidFill>
              </a:rPr>
              <a:t>Vendor Size</a:t>
            </a:r>
          </a:p>
          <a:p>
            <a:pPr>
              <a:buFont typeface="Arial" panose="020B0604020202020204" pitchFamily="34" charset="0"/>
              <a:buChar char="•"/>
            </a:pPr>
            <a:r>
              <a:rPr lang="en-US" dirty="0" smtClean="0">
                <a:solidFill>
                  <a:schemeClr val="tx1"/>
                </a:solidFill>
              </a:rPr>
              <a:t>Top DLA Vendors</a:t>
            </a:r>
          </a:p>
          <a:p>
            <a:pPr>
              <a:buFont typeface="Arial" panose="020B0604020202020204" pitchFamily="34" charset="0"/>
              <a:buChar char="•"/>
            </a:pPr>
            <a:r>
              <a:rPr lang="en-US" dirty="0" smtClean="0">
                <a:solidFill>
                  <a:schemeClr val="tx1"/>
                </a:solidFill>
              </a:rPr>
              <a:t>Methodology</a:t>
            </a:r>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12</a:t>
            </a:fld>
            <a:endParaRPr lang="en-US" altLang="en-US">
              <a:solidFill>
                <a:srgbClr val="313232"/>
              </a:solidFill>
            </a:endParaRPr>
          </a:p>
        </p:txBody>
      </p:sp>
    </p:spTree>
    <p:extLst>
      <p:ext uri="{BB962C8B-B14F-4D97-AF65-F5344CB8AC3E}">
        <p14:creationId xmlns:p14="http://schemas.microsoft.com/office/powerpoint/2010/main" val="27194819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1143000"/>
            <a:ext cx="6934200" cy="400110"/>
          </a:xfrm>
        </p:spPr>
        <p:txBody>
          <a:bodyPr/>
          <a:lstStyle/>
          <a:p>
            <a:pPr eaLnBrk="1" hangingPunct="1"/>
            <a:r>
              <a:rPr lang="en-US" sz="2000" dirty="0" smtClean="0">
                <a:solidFill>
                  <a:srgbClr val="3095B4"/>
                </a:solidFill>
              </a:rPr>
              <a:t>DoD Contract </a:t>
            </a:r>
            <a:r>
              <a:rPr lang="en-US" sz="2000" dirty="0">
                <a:solidFill>
                  <a:srgbClr val="3095B4"/>
                </a:solidFill>
              </a:rPr>
              <a:t>Obligations </a:t>
            </a:r>
            <a:r>
              <a:rPr lang="en-US" sz="2000" dirty="0" smtClean="0">
                <a:solidFill>
                  <a:srgbClr val="3095B4"/>
                </a:solidFill>
              </a:rPr>
              <a:t>by Component, 2000-2014</a:t>
            </a:r>
            <a:endParaRPr lang="en-US" altLang="en-US" dirty="0" smtClean="0">
              <a:solidFill>
                <a:srgbClr val="3095B4"/>
              </a:solidFill>
            </a:endParaRPr>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13</a:t>
            </a:fld>
            <a:endParaRPr lang="en-US" altLang="en-US" sz="1400" smtClean="0">
              <a:solidFill>
                <a:srgbClr val="313232"/>
              </a:solidFill>
            </a:endParaRPr>
          </a:p>
        </p:txBody>
      </p:sp>
      <p:graphicFrame>
        <p:nvGraphicFramePr>
          <p:cNvPr id="6" name="Chart 5"/>
          <p:cNvGraphicFramePr>
            <a:graphicFrameLocks/>
          </p:cNvGraphicFramePr>
          <p:nvPr>
            <p:extLst>
              <p:ext uri="{D42A27DB-BD31-4B8C-83A1-F6EECF244321}">
                <p14:modId xmlns:p14="http://schemas.microsoft.com/office/powerpoint/2010/main" val="4246375297"/>
              </p:ext>
            </p:extLst>
          </p:nvPr>
        </p:nvGraphicFramePr>
        <p:xfrm>
          <a:off x="419878" y="1665514"/>
          <a:ext cx="8229600" cy="4572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2719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1143000"/>
            <a:ext cx="6934200" cy="400110"/>
          </a:xfrm>
        </p:spPr>
        <p:txBody>
          <a:bodyPr/>
          <a:lstStyle/>
          <a:p>
            <a:pPr eaLnBrk="1" hangingPunct="1"/>
            <a:r>
              <a:rPr lang="en-US" sz="2000" dirty="0" smtClean="0">
                <a:solidFill>
                  <a:srgbClr val="3095B4"/>
                </a:solidFill>
              </a:rPr>
              <a:t>DLA Contract </a:t>
            </a:r>
            <a:r>
              <a:rPr lang="en-US" sz="2000" dirty="0">
                <a:solidFill>
                  <a:srgbClr val="3095B4"/>
                </a:solidFill>
              </a:rPr>
              <a:t>Obligations </a:t>
            </a:r>
            <a:r>
              <a:rPr lang="en-US" sz="2000" dirty="0" smtClean="0">
                <a:solidFill>
                  <a:srgbClr val="3095B4"/>
                </a:solidFill>
              </a:rPr>
              <a:t>by Area, 2000-2014</a:t>
            </a:r>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14</a:t>
            </a:fld>
            <a:endParaRPr lang="en-US" altLang="en-US" sz="1400" smtClean="0">
              <a:solidFill>
                <a:srgbClr val="313232"/>
              </a:solidFill>
            </a:endParaRPr>
          </a:p>
        </p:txBody>
      </p:sp>
      <p:pic>
        <p:nvPicPr>
          <p:cNvPr id="3" name="Picture 2"/>
          <p:cNvPicPr>
            <a:picLocks noChangeAspect="1"/>
          </p:cNvPicPr>
          <p:nvPr/>
        </p:nvPicPr>
        <p:blipFill>
          <a:blip r:embed="rId4"/>
          <a:stretch>
            <a:fillRect/>
          </a:stretch>
        </p:blipFill>
        <p:spPr>
          <a:xfrm>
            <a:off x="531248" y="1543110"/>
            <a:ext cx="8102286" cy="4615072"/>
          </a:xfrm>
          <a:prstGeom prst="rect">
            <a:avLst/>
          </a:prstGeom>
        </p:spPr>
      </p:pic>
      <p:sp>
        <p:nvSpPr>
          <p:cNvPr id="7" name="TextBox 2"/>
          <p:cNvSpPr txBox="1"/>
          <p:nvPr/>
        </p:nvSpPr>
        <p:spPr>
          <a:xfrm>
            <a:off x="6877989" y="1861928"/>
            <a:ext cx="1898277" cy="90024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50" b="1" dirty="0"/>
              <a:t>Area</a:t>
            </a:r>
          </a:p>
          <a:p>
            <a:r>
              <a:rPr lang="en-US" sz="1050" b="1" dirty="0"/>
              <a:t>(% Change between</a:t>
            </a:r>
          </a:p>
          <a:p>
            <a:r>
              <a:rPr lang="en-US" sz="1050" b="1" dirty="0"/>
              <a:t>2013</a:t>
            </a:r>
            <a:r>
              <a:rPr lang="en-US" sz="1050" b="1" baseline="0" dirty="0"/>
              <a:t> and 2014)</a:t>
            </a:r>
          </a:p>
          <a:p>
            <a:r>
              <a:rPr lang="en-US" sz="1050" b="1" baseline="0" dirty="0"/>
              <a:t>(Overall DLA: -7% between</a:t>
            </a:r>
          </a:p>
          <a:p>
            <a:r>
              <a:rPr lang="en-US" sz="1050" b="1" baseline="0" dirty="0"/>
              <a:t>2013 and 2014)</a:t>
            </a:r>
            <a:endParaRPr lang="en-US" sz="1050" b="1" dirty="0"/>
          </a:p>
        </p:txBody>
      </p:sp>
    </p:spTree>
    <p:extLst>
      <p:ext uri="{BB962C8B-B14F-4D97-AF65-F5344CB8AC3E}">
        <p14:creationId xmlns:p14="http://schemas.microsoft.com/office/powerpoint/2010/main" val="1864806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1143000"/>
            <a:ext cx="6934200" cy="400110"/>
          </a:xfrm>
        </p:spPr>
        <p:txBody>
          <a:bodyPr/>
          <a:lstStyle/>
          <a:p>
            <a:pPr eaLnBrk="1" hangingPunct="1"/>
            <a:r>
              <a:rPr lang="en-US" sz="2000" dirty="0" smtClean="0">
                <a:solidFill>
                  <a:srgbClr val="3095B4"/>
                </a:solidFill>
              </a:rPr>
              <a:t>DLA Contract </a:t>
            </a:r>
            <a:r>
              <a:rPr lang="en-US" sz="2000" dirty="0">
                <a:solidFill>
                  <a:srgbClr val="3095B4"/>
                </a:solidFill>
              </a:rPr>
              <a:t>Obligations </a:t>
            </a:r>
            <a:r>
              <a:rPr lang="en-US" sz="2000" dirty="0" smtClean="0">
                <a:solidFill>
                  <a:srgbClr val="3095B4"/>
                </a:solidFill>
              </a:rPr>
              <a:t>by Competition, 2000-2014</a:t>
            </a:r>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15</a:t>
            </a:fld>
            <a:endParaRPr lang="en-US" altLang="en-US" sz="1400" smtClean="0">
              <a:solidFill>
                <a:srgbClr val="313232"/>
              </a:solidFill>
            </a:endParaRPr>
          </a:p>
        </p:txBody>
      </p:sp>
      <p:pic>
        <p:nvPicPr>
          <p:cNvPr id="5" name="Picture 4"/>
          <p:cNvPicPr>
            <a:picLocks noChangeAspect="1"/>
          </p:cNvPicPr>
          <p:nvPr/>
        </p:nvPicPr>
        <p:blipFill>
          <a:blip r:embed="rId4"/>
          <a:stretch>
            <a:fillRect/>
          </a:stretch>
        </p:blipFill>
        <p:spPr>
          <a:xfrm>
            <a:off x="135710" y="1543110"/>
            <a:ext cx="8748518" cy="4871126"/>
          </a:xfrm>
          <a:prstGeom prst="rect">
            <a:avLst/>
          </a:prstGeom>
        </p:spPr>
      </p:pic>
      <p:sp>
        <p:nvSpPr>
          <p:cNvPr id="11" name="TextBox 2"/>
          <p:cNvSpPr txBox="1"/>
          <p:nvPr/>
        </p:nvSpPr>
        <p:spPr>
          <a:xfrm>
            <a:off x="7128683" y="1861222"/>
            <a:ext cx="1898277" cy="90024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50" b="1" dirty="0"/>
              <a:t>Level of Competition</a:t>
            </a:r>
          </a:p>
          <a:p>
            <a:r>
              <a:rPr lang="en-US" sz="1050" b="1" dirty="0"/>
              <a:t>(%</a:t>
            </a:r>
            <a:r>
              <a:rPr lang="en-US" sz="1050" b="1" baseline="0" dirty="0"/>
              <a:t> Change between</a:t>
            </a:r>
          </a:p>
          <a:p>
            <a:r>
              <a:rPr lang="en-US" sz="1050" b="1" baseline="0" dirty="0"/>
              <a:t>2014 and 2014)</a:t>
            </a:r>
          </a:p>
          <a:p>
            <a:r>
              <a:rPr lang="en-US" sz="1050" b="1" baseline="0" dirty="0"/>
              <a:t>(Overall DLA: -7% between</a:t>
            </a:r>
          </a:p>
          <a:p>
            <a:r>
              <a:rPr lang="en-US" sz="1050" b="1" baseline="0" dirty="0"/>
              <a:t>2013 and 2014)</a:t>
            </a:r>
            <a:endParaRPr lang="en-US" sz="1050" b="1" dirty="0"/>
          </a:p>
        </p:txBody>
      </p:sp>
    </p:spTree>
    <p:extLst>
      <p:ext uri="{BB962C8B-B14F-4D97-AF65-F5344CB8AC3E}">
        <p14:creationId xmlns:p14="http://schemas.microsoft.com/office/powerpoint/2010/main" val="22489293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1143000"/>
            <a:ext cx="9144000" cy="1107996"/>
          </a:xfrm>
        </p:spPr>
        <p:txBody>
          <a:bodyPr/>
          <a:lstStyle/>
          <a:p>
            <a:pPr algn="ctr" eaLnBrk="1" hangingPunct="1"/>
            <a:r>
              <a:rPr lang="en-US" altLang="en-US" sz="2000" dirty="0" smtClean="0">
                <a:solidFill>
                  <a:srgbClr val="3095B4"/>
                </a:solidFill>
              </a:rPr>
              <a:t>Contract Obligations Awarded After Effective Competition (2+ Offers),</a:t>
            </a:r>
            <a:br>
              <a:rPr lang="en-US" altLang="en-US" sz="2000" dirty="0" smtClean="0">
                <a:solidFill>
                  <a:srgbClr val="3095B4"/>
                </a:solidFill>
              </a:rPr>
            </a:br>
            <a:r>
              <a:rPr lang="en-US" altLang="en-US" sz="2000" dirty="0" smtClean="0">
                <a:solidFill>
                  <a:srgbClr val="3095B4"/>
                </a:solidFill>
              </a:rPr>
              <a:t>by Component, 2000-2014</a:t>
            </a:r>
            <a:br>
              <a:rPr lang="en-US" altLang="en-US" sz="2000" dirty="0" smtClean="0">
                <a:solidFill>
                  <a:srgbClr val="3095B4"/>
                </a:solidFill>
              </a:rPr>
            </a:br>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16</a:t>
            </a:fld>
            <a:endParaRPr lang="en-US" altLang="en-US" sz="1400" smtClean="0">
              <a:solidFill>
                <a:srgbClr val="313232"/>
              </a:solidFill>
            </a:endParaRPr>
          </a:p>
        </p:txBody>
      </p:sp>
      <p:graphicFrame>
        <p:nvGraphicFramePr>
          <p:cNvPr id="6" name="Chart 5"/>
          <p:cNvGraphicFramePr>
            <a:graphicFrameLocks/>
          </p:cNvGraphicFramePr>
          <p:nvPr>
            <p:extLst>
              <p:ext uri="{D42A27DB-BD31-4B8C-83A1-F6EECF244321}">
                <p14:modId xmlns:p14="http://schemas.microsoft.com/office/powerpoint/2010/main" val="2508479994"/>
              </p:ext>
            </p:extLst>
          </p:nvPr>
        </p:nvGraphicFramePr>
        <p:xfrm>
          <a:off x="438539" y="1833465"/>
          <a:ext cx="8229600" cy="4572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57872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1143000"/>
            <a:ext cx="7696200" cy="400110"/>
          </a:xfrm>
        </p:spPr>
        <p:txBody>
          <a:bodyPr/>
          <a:lstStyle/>
          <a:p>
            <a:pPr eaLnBrk="1" hangingPunct="1"/>
            <a:r>
              <a:rPr lang="en-US" sz="2000" dirty="0" smtClean="0">
                <a:solidFill>
                  <a:srgbClr val="3095B4"/>
                </a:solidFill>
              </a:rPr>
              <a:t>DLA Contract </a:t>
            </a:r>
            <a:r>
              <a:rPr lang="en-US" sz="2000" dirty="0">
                <a:solidFill>
                  <a:srgbClr val="3095B4"/>
                </a:solidFill>
              </a:rPr>
              <a:t>Obligations </a:t>
            </a:r>
            <a:r>
              <a:rPr lang="en-US" sz="2000" dirty="0" smtClean="0">
                <a:solidFill>
                  <a:srgbClr val="3095B4"/>
                </a:solidFill>
              </a:rPr>
              <a:t>by Pricing Mechanism, 2000-2014</a:t>
            </a:r>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17</a:t>
            </a:fld>
            <a:endParaRPr lang="en-US" altLang="en-US" sz="1400" smtClean="0">
              <a:solidFill>
                <a:srgbClr val="313232"/>
              </a:solidFill>
            </a:endParaRPr>
          </a:p>
        </p:txBody>
      </p:sp>
      <p:pic>
        <p:nvPicPr>
          <p:cNvPr id="4" name="Picture 3"/>
          <p:cNvPicPr>
            <a:picLocks noChangeAspect="1"/>
          </p:cNvPicPr>
          <p:nvPr/>
        </p:nvPicPr>
        <p:blipFill>
          <a:blip r:embed="rId4"/>
          <a:stretch>
            <a:fillRect/>
          </a:stretch>
        </p:blipFill>
        <p:spPr>
          <a:xfrm>
            <a:off x="433569" y="1543110"/>
            <a:ext cx="8193734" cy="4810161"/>
          </a:xfrm>
          <a:prstGeom prst="rect">
            <a:avLst/>
          </a:prstGeom>
        </p:spPr>
      </p:pic>
      <p:sp>
        <p:nvSpPr>
          <p:cNvPr id="8" name="TextBox 1"/>
          <p:cNvSpPr txBox="1"/>
          <p:nvPr/>
        </p:nvSpPr>
        <p:spPr>
          <a:xfrm>
            <a:off x="6886575" y="1867333"/>
            <a:ext cx="1647825" cy="962025"/>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a:t>Pricing Mechanism</a:t>
            </a:r>
          </a:p>
          <a:p>
            <a:r>
              <a:rPr lang="en-US" sz="1100" b="1" dirty="0"/>
              <a:t>(% Change between</a:t>
            </a:r>
          </a:p>
          <a:p>
            <a:r>
              <a:rPr lang="en-US" sz="1100" b="1" dirty="0"/>
              <a:t>2013</a:t>
            </a:r>
            <a:r>
              <a:rPr lang="en-US" sz="1100" b="1" baseline="0" dirty="0"/>
              <a:t> and 2014)</a:t>
            </a:r>
          </a:p>
          <a:p>
            <a:r>
              <a:rPr lang="en-US" sz="1100" b="1" baseline="0" dirty="0"/>
              <a:t>(</a:t>
            </a:r>
            <a:r>
              <a:rPr lang="en-US" sz="1100" b="1" baseline="0" dirty="0" err="1"/>
              <a:t>Overal</a:t>
            </a:r>
            <a:r>
              <a:rPr lang="en-US" sz="1100" b="1" baseline="0" dirty="0"/>
              <a:t> DLA: -7% between</a:t>
            </a:r>
          </a:p>
          <a:p>
            <a:r>
              <a:rPr lang="en-US" sz="1100" b="1" baseline="0" dirty="0"/>
              <a:t>2013 and 2014)</a:t>
            </a:r>
            <a:endParaRPr lang="en-US" sz="1100" b="1" dirty="0"/>
          </a:p>
        </p:txBody>
      </p:sp>
    </p:spTree>
    <p:extLst>
      <p:ext uri="{BB962C8B-B14F-4D97-AF65-F5344CB8AC3E}">
        <p14:creationId xmlns:p14="http://schemas.microsoft.com/office/powerpoint/2010/main" val="41097626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1143000"/>
            <a:ext cx="7696200" cy="400110"/>
          </a:xfrm>
        </p:spPr>
        <p:txBody>
          <a:bodyPr/>
          <a:lstStyle/>
          <a:p>
            <a:pPr eaLnBrk="1" hangingPunct="1"/>
            <a:r>
              <a:rPr lang="en-US" sz="2000" dirty="0">
                <a:solidFill>
                  <a:srgbClr val="3095B4"/>
                </a:solidFill>
              </a:rPr>
              <a:t>DLA Contract Obligations by Contract Vehicle, 2000-2013</a:t>
            </a:r>
            <a:endParaRPr lang="en-US" altLang="en-US" sz="2000" dirty="0">
              <a:solidFill>
                <a:srgbClr val="3095B4"/>
              </a:solidFill>
            </a:endParaRPr>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18</a:t>
            </a:fld>
            <a:endParaRPr lang="en-US" altLang="en-US" sz="1400" smtClean="0">
              <a:solidFill>
                <a:srgbClr val="313232"/>
              </a:solidFill>
            </a:endParaRPr>
          </a:p>
        </p:txBody>
      </p:sp>
      <p:pic>
        <p:nvPicPr>
          <p:cNvPr id="3" name="Picture 2"/>
          <p:cNvPicPr>
            <a:picLocks noChangeAspect="1"/>
          </p:cNvPicPr>
          <p:nvPr/>
        </p:nvPicPr>
        <p:blipFill>
          <a:blip r:embed="rId4"/>
          <a:stretch>
            <a:fillRect/>
          </a:stretch>
        </p:blipFill>
        <p:spPr>
          <a:xfrm>
            <a:off x="454531" y="1593744"/>
            <a:ext cx="8234937" cy="4566977"/>
          </a:xfrm>
          <a:prstGeom prst="rect">
            <a:avLst/>
          </a:prstGeom>
        </p:spPr>
      </p:pic>
    </p:spTree>
    <p:extLst>
      <p:ext uri="{BB962C8B-B14F-4D97-AF65-F5344CB8AC3E}">
        <p14:creationId xmlns:p14="http://schemas.microsoft.com/office/powerpoint/2010/main" val="35574064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1143000"/>
            <a:ext cx="7696200" cy="400110"/>
          </a:xfrm>
        </p:spPr>
        <p:txBody>
          <a:bodyPr/>
          <a:lstStyle/>
          <a:p>
            <a:pPr eaLnBrk="1" hangingPunct="1"/>
            <a:r>
              <a:rPr lang="en-US" sz="2000" dirty="0" smtClean="0">
                <a:solidFill>
                  <a:srgbClr val="3095B4"/>
                </a:solidFill>
              </a:rPr>
              <a:t>DLA Contract </a:t>
            </a:r>
            <a:r>
              <a:rPr lang="en-US" sz="2000" dirty="0">
                <a:solidFill>
                  <a:srgbClr val="3095B4"/>
                </a:solidFill>
              </a:rPr>
              <a:t>Obligations </a:t>
            </a:r>
            <a:r>
              <a:rPr lang="en-US" sz="2000" dirty="0" smtClean="0">
                <a:solidFill>
                  <a:srgbClr val="3095B4"/>
                </a:solidFill>
              </a:rPr>
              <a:t>by Vendor Size, 2000-2014</a:t>
            </a:r>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19</a:t>
            </a:fld>
            <a:endParaRPr lang="en-US" altLang="en-US" sz="1400" smtClean="0">
              <a:solidFill>
                <a:srgbClr val="313232"/>
              </a:solidFill>
            </a:endParaRPr>
          </a:p>
        </p:txBody>
      </p:sp>
      <p:pic>
        <p:nvPicPr>
          <p:cNvPr id="2" name="Picture 1"/>
          <p:cNvPicPr>
            <a:picLocks noChangeAspect="1"/>
          </p:cNvPicPr>
          <p:nvPr/>
        </p:nvPicPr>
        <p:blipFill>
          <a:blip r:embed="rId4"/>
          <a:stretch>
            <a:fillRect/>
          </a:stretch>
        </p:blipFill>
        <p:spPr>
          <a:xfrm>
            <a:off x="289918" y="1543110"/>
            <a:ext cx="8533443" cy="4701826"/>
          </a:xfrm>
          <a:prstGeom prst="rect">
            <a:avLst/>
          </a:prstGeom>
        </p:spPr>
      </p:pic>
      <p:sp>
        <p:nvSpPr>
          <p:cNvPr id="7" name="TextBox 1"/>
          <p:cNvSpPr txBox="1"/>
          <p:nvPr/>
        </p:nvSpPr>
        <p:spPr>
          <a:xfrm>
            <a:off x="6894627" y="1858301"/>
            <a:ext cx="1975221" cy="93871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dirty="0" smtClean="0"/>
              <a:t>Vendor </a:t>
            </a:r>
            <a:r>
              <a:rPr lang="en-US" sz="1100" b="1" dirty="0"/>
              <a:t>Size</a:t>
            </a:r>
          </a:p>
          <a:p>
            <a:r>
              <a:rPr lang="en-US" sz="1100" b="1" dirty="0"/>
              <a:t>(% Change between</a:t>
            </a:r>
          </a:p>
          <a:p>
            <a:r>
              <a:rPr lang="en-US" sz="1100" b="1" dirty="0"/>
              <a:t>2013</a:t>
            </a:r>
            <a:r>
              <a:rPr lang="en-US" sz="1100" b="1" baseline="0" dirty="0"/>
              <a:t> and 2014)</a:t>
            </a:r>
          </a:p>
          <a:p>
            <a:r>
              <a:rPr lang="en-US" sz="1100" b="1" baseline="0" dirty="0"/>
              <a:t>(Overall DLA: -7% between</a:t>
            </a:r>
          </a:p>
          <a:p>
            <a:r>
              <a:rPr lang="en-US" sz="1100" b="1" baseline="0" dirty="0"/>
              <a:t>2013 and 2014)</a:t>
            </a:r>
            <a:endParaRPr lang="en-US" sz="1100" b="1" dirty="0"/>
          </a:p>
        </p:txBody>
      </p:sp>
    </p:spTree>
    <p:extLst>
      <p:ext uri="{BB962C8B-B14F-4D97-AF65-F5344CB8AC3E}">
        <p14:creationId xmlns:p14="http://schemas.microsoft.com/office/powerpoint/2010/main" val="35481523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1134" y="1485123"/>
            <a:ext cx="7539135" cy="1384995"/>
          </a:xfrm>
        </p:spPr>
        <p:txBody>
          <a:bodyPr/>
          <a:lstStyle/>
          <a:p>
            <a:r>
              <a:rPr lang="en-US" sz="2800" dirty="0"/>
              <a:t>Performance-Based Logistics Contracts in the Defense Logistics Agency</a:t>
            </a:r>
          </a:p>
        </p:txBody>
      </p:sp>
      <p:sp>
        <p:nvSpPr>
          <p:cNvPr id="3" name="Content Placeholder 2"/>
          <p:cNvSpPr>
            <a:spLocks noGrp="1"/>
          </p:cNvSpPr>
          <p:nvPr>
            <p:ph idx="1"/>
          </p:nvPr>
        </p:nvSpPr>
        <p:spPr>
          <a:xfrm>
            <a:off x="923731" y="2511490"/>
            <a:ext cx="6934200" cy="3276600"/>
          </a:xfrm>
        </p:spPr>
        <p:txBody>
          <a:bodyPr/>
          <a:lstStyle/>
          <a:p>
            <a:pPr>
              <a:buFont typeface="Arial" panose="020B0604020202020204" pitchFamily="34" charset="0"/>
              <a:buChar char="•"/>
            </a:pPr>
            <a:r>
              <a:rPr lang="en-US" sz="2000" dirty="0" smtClean="0">
                <a:solidFill>
                  <a:schemeClr val="tx1"/>
                </a:solidFill>
              </a:rPr>
              <a:t>Overview</a:t>
            </a:r>
          </a:p>
          <a:p>
            <a:pPr>
              <a:buFont typeface="Arial" panose="020B0604020202020204" pitchFamily="34" charset="0"/>
              <a:buChar char="•"/>
            </a:pPr>
            <a:r>
              <a:rPr lang="en-US" sz="2000" dirty="0" smtClean="0">
                <a:solidFill>
                  <a:schemeClr val="tx1"/>
                </a:solidFill>
              </a:rPr>
              <a:t>PBLs in Better Buying Power 2.0 &amp; 3.0</a:t>
            </a:r>
          </a:p>
          <a:p>
            <a:pPr>
              <a:buFont typeface="Arial" panose="020B0604020202020204" pitchFamily="34" charset="0"/>
              <a:buChar char="•"/>
            </a:pPr>
            <a:r>
              <a:rPr lang="en-US" sz="2000" dirty="0" smtClean="0">
                <a:solidFill>
                  <a:schemeClr val="tx1"/>
                </a:solidFill>
              </a:rPr>
              <a:t>The Overall </a:t>
            </a:r>
            <a:r>
              <a:rPr lang="en-US" sz="2000" dirty="0" err="1" smtClean="0">
                <a:solidFill>
                  <a:schemeClr val="tx1"/>
                </a:solidFill>
              </a:rPr>
              <a:t>DoD</a:t>
            </a:r>
            <a:r>
              <a:rPr lang="en-US" sz="2000" dirty="0" smtClean="0">
                <a:solidFill>
                  <a:schemeClr val="tx1"/>
                </a:solidFill>
              </a:rPr>
              <a:t> Budgetary Environment</a:t>
            </a:r>
          </a:p>
          <a:p>
            <a:pPr>
              <a:buFont typeface="Arial" panose="020B0604020202020204" pitchFamily="34" charset="0"/>
              <a:buChar char="•"/>
            </a:pPr>
            <a:r>
              <a:rPr lang="en-US" sz="2000" dirty="0" smtClean="0">
                <a:solidFill>
                  <a:schemeClr val="tx1"/>
                </a:solidFill>
              </a:rPr>
              <a:t>The DLA Contract Environment</a:t>
            </a:r>
          </a:p>
          <a:p>
            <a:pPr>
              <a:buFont typeface="Arial" panose="020B0604020202020204" pitchFamily="34" charset="0"/>
              <a:buChar char="•"/>
            </a:pPr>
            <a:r>
              <a:rPr lang="en-US" sz="2000" dirty="0" smtClean="0">
                <a:solidFill>
                  <a:schemeClr val="tx1"/>
                </a:solidFill>
              </a:rPr>
              <a:t>Guidance Review and Possible Measures of Success</a:t>
            </a:r>
          </a:p>
          <a:p>
            <a:pPr>
              <a:buFont typeface="Arial" panose="020B0604020202020204" pitchFamily="34" charset="0"/>
              <a:buChar char="•"/>
            </a:pPr>
            <a:r>
              <a:rPr lang="en-US" sz="2000" dirty="0" smtClean="0">
                <a:solidFill>
                  <a:schemeClr val="tx1"/>
                </a:solidFill>
              </a:rPr>
              <a:t>DLA PBL Contracts and Data</a:t>
            </a:r>
          </a:p>
          <a:p>
            <a:pPr>
              <a:buFont typeface="Arial" panose="020B0604020202020204" pitchFamily="34" charset="0"/>
              <a:buChar char="•"/>
            </a:pPr>
            <a:r>
              <a:rPr lang="en-US" sz="2000" dirty="0" smtClean="0">
                <a:solidFill>
                  <a:schemeClr val="tx1"/>
                </a:solidFill>
              </a:rPr>
              <a:t>Conclusions</a:t>
            </a: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a:t>
            </a:fld>
            <a:endParaRPr lang="en-US" altLang="en-US">
              <a:solidFill>
                <a:srgbClr val="313232"/>
              </a:solidFill>
            </a:endParaRPr>
          </a:p>
        </p:txBody>
      </p:sp>
    </p:spTree>
    <p:extLst>
      <p:ext uri="{BB962C8B-B14F-4D97-AF65-F5344CB8AC3E}">
        <p14:creationId xmlns:p14="http://schemas.microsoft.com/office/powerpoint/2010/main" val="41413179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1143000"/>
            <a:ext cx="7696200" cy="400110"/>
          </a:xfrm>
        </p:spPr>
        <p:txBody>
          <a:bodyPr/>
          <a:lstStyle/>
          <a:p>
            <a:pPr eaLnBrk="1" hangingPunct="1"/>
            <a:r>
              <a:rPr lang="en-US" sz="2000" dirty="0" smtClean="0">
                <a:solidFill>
                  <a:srgbClr val="3095B4"/>
                </a:solidFill>
              </a:rPr>
              <a:t>DLA Contract </a:t>
            </a:r>
            <a:r>
              <a:rPr lang="en-US" sz="2000" dirty="0">
                <a:solidFill>
                  <a:srgbClr val="3095B4"/>
                </a:solidFill>
              </a:rPr>
              <a:t>Obligations </a:t>
            </a:r>
            <a:r>
              <a:rPr lang="en-US" sz="2000" dirty="0" smtClean="0">
                <a:solidFill>
                  <a:srgbClr val="3095B4"/>
                </a:solidFill>
              </a:rPr>
              <a:t>by Contract Size, 2000-2014</a:t>
            </a:r>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20</a:t>
            </a:fld>
            <a:endParaRPr lang="en-US" altLang="en-US" sz="1400" smtClean="0">
              <a:solidFill>
                <a:srgbClr val="313232"/>
              </a:solidFill>
            </a:endParaRPr>
          </a:p>
        </p:txBody>
      </p:sp>
      <p:pic>
        <p:nvPicPr>
          <p:cNvPr id="4" name="Picture 3"/>
          <p:cNvPicPr>
            <a:picLocks noChangeAspect="1"/>
          </p:cNvPicPr>
          <p:nvPr/>
        </p:nvPicPr>
        <p:blipFill>
          <a:blip r:embed="rId3"/>
          <a:stretch>
            <a:fillRect/>
          </a:stretch>
        </p:blipFill>
        <p:spPr>
          <a:xfrm>
            <a:off x="454531" y="1647536"/>
            <a:ext cx="8234937" cy="4566977"/>
          </a:xfrm>
          <a:prstGeom prst="rect">
            <a:avLst/>
          </a:prstGeom>
        </p:spPr>
      </p:pic>
    </p:spTree>
    <p:extLst>
      <p:ext uri="{BB962C8B-B14F-4D97-AF65-F5344CB8AC3E}">
        <p14:creationId xmlns:p14="http://schemas.microsoft.com/office/powerpoint/2010/main" val="2260793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16158" y="1021702"/>
            <a:ext cx="8778551" cy="400110"/>
          </a:xfrm>
        </p:spPr>
        <p:txBody>
          <a:bodyPr/>
          <a:lstStyle/>
          <a:p>
            <a:pPr eaLnBrk="1" hangingPunct="1"/>
            <a:r>
              <a:rPr lang="en-US" sz="2000" dirty="0" smtClean="0">
                <a:solidFill>
                  <a:srgbClr val="3095B4"/>
                </a:solidFill>
              </a:rPr>
              <a:t>Top 20 DLA Vendors, 2004 &amp; 2014 (FPDS Prime Contract Obligations)</a:t>
            </a:r>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21</a:t>
            </a:fld>
            <a:endParaRPr lang="en-US" altLang="en-US" sz="1400" smtClean="0">
              <a:solidFill>
                <a:srgbClr val="313232"/>
              </a:solidFill>
            </a:endParaRPr>
          </a:p>
        </p:txBody>
      </p:sp>
      <p:pic>
        <p:nvPicPr>
          <p:cNvPr id="3" name="Picture 2"/>
          <p:cNvPicPr>
            <a:picLocks noChangeAspect="1"/>
          </p:cNvPicPr>
          <p:nvPr/>
        </p:nvPicPr>
        <p:blipFill>
          <a:blip r:embed="rId4"/>
          <a:stretch>
            <a:fillRect/>
          </a:stretch>
        </p:blipFill>
        <p:spPr>
          <a:xfrm>
            <a:off x="74429" y="1460705"/>
            <a:ext cx="8993371" cy="4897565"/>
          </a:xfrm>
          <a:prstGeom prst="rect">
            <a:avLst/>
          </a:prstGeom>
        </p:spPr>
      </p:pic>
    </p:spTree>
    <p:extLst>
      <p:ext uri="{BB962C8B-B14F-4D97-AF65-F5344CB8AC3E}">
        <p14:creationId xmlns:p14="http://schemas.microsoft.com/office/powerpoint/2010/main" val="40707882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1143000"/>
            <a:ext cx="6934200" cy="400110"/>
          </a:xfrm>
        </p:spPr>
        <p:txBody>
          <a:bodyPr/>
          <a:lstStyle/>
          <a:p>
            <a:pPr eaLnBrk="1" hangingPunct="1"/>
            <a:r>
              <a:rPr lang="en-US" sz="2000" dirty="0" smtClean="0">
                <a:solidFill>
                  <a:srgbClr val="3095B4"/>
                </a:solidFill>
              </a:rPr>
              <a:t>Methodology</a:t>
            </a:r>
            <a:endParaRPr lang="en-US" altLang="en-US" dirty="0" smtClean="0"/>
          </a:p>
        </p:txBody>
      </p:sp>
      <p:sp>
        <p:nvSpPr>
          <p:cNvPr id="4100" name="Rectangle 3"/>
          <p:cNvSpPr>
            <a:spLocks noGrp="1" noChangeArrowheads="1"/>
          </p:cNvSpPr>
          <p:nvPr>
            <p:ph idx="1"/>
          </p:nvPr>
        </p:nvSpPr>
        <p:spPr>
          <a:xfrm>
            <a:off x="457200" y="1600200"/>
            <a:ext cx="8305800" cy="3657600"/>
          </a:xfrm>
        </p:spPr>
        <p:txBody>
          <a:bodyPr/>
          <a:lstStyle/>
          <a:p>
            <a:pPr lvl="1" eaLnBrk="1" hangingPunct="1"/>
            <a:r>
              <a:rPr lang="en-US" altLang="en-US" sz="1600" dirty="0"/>
              <a:t>The Federal Procurement Data System (FPDS) was the primary source for this report. </a:t>
            </a:r>
          </a:p>
          <a:p>
            <a:pPr lvl="1" eaLnBrk="1" hangingPunct="1"/>
            <a:r>
              <a:rPr lang="en-US" altLang="en-US" sz="1600" dirty="0"/>
              <a:t>Federal regulations only require that all unclassified prime contracts worth $2,500 and above be reported to FPDS.</a:t>
            </a:r>
          </a:p>
          <a:p>
            <a:pPr lvl="1" eaLnBrk="1" hangingPunct="1"/>
            <a:r>
              <a:rPr lang="en-US" altLang="en-US" sz="1600" dirty="0"/>
              <a:t>FPDS data are constantly being updated, including those for back years. As a consequence, the dollar totals for a given year can vary between reports.</a:t>
            </a:r>
          </a:p>
          <a:p>
            <a:pPr lvl="1" eaLnBrk="1" hangingPunct="1"/>
            <a:r>
              <a:rPr lang="en-US" altLang="en-US" sz="1600" dirty="0"/>
              <a:t>Contract classifications sometimes differ between FPDS and individual companies, resulting in some contracts that a company considers as services being labeled as products by FPDS and vice versa. </a:t>
            </a:r>
          </a:p>
          <a:p>
            <a:pPr lvl="1" eaLnBrk="1" hangingPunct="1"/>
            <a:r>
              <a:rPr lang="en-US" altLang="en-US" sz="1600" dirty="0"/>
              <a:t>OCO and </a:t>
            </a:r>
            <a:r>
              <a:rPr lang="en-US" altLang="en-US" sz="1600" dirty="0" err="1"/>
              <a:t>supplementals</a:t>
            </a:r>
            <a:r>
              <a:rPr lang="en-US" altLang="en-US" sz="1600" dirty="0"/>
              <a:t> are not separately classified in FPDS.</a:t>
            </a:r>
          </a:p>
          <a:p>
            <a:pPr lvl="1" eaLnBrk="1" hangingPunct="1"/>
            <a:r>
              <a:rPr lang="en-US" altLang="en-US" sz="1600" dirty="0"/>
              <a:t>All dollar figures are in constant </a:t>
            </a:r>
            <a:r>
              <a:rPr lang="en-US" altLang="en-US" sz="1600" dirty="0" smtClean="0"/>
              <a:t>2013 dollars</a:t>
            </a:r>
          </a:p>
          <a:p>
            <a:pPr lvl="1" eaLnBrk="1" hangingPunct="1"/>
            <a:r>
              <a:rPr lang="en-US" altLang="en-US" sz="1600" dirty="0" smtClean="0"/>
              <a:t>Additional charts (with breakdowns by DoD component and by Products/Services/R&amp;D), along with full data tables, are available online at </a:t>
            </a:r>
            <a:r>
              <a:rPr lang="en-US" sz="1600" u="sng" dirty="0" smtClean="0">
                <a:hlinkClick r:id="rId4"/>
              </a:rPr>
              <a:t>http</a:t>
            </a:r>
            <a:r>
              <a:rPr lang="en-US" sz="1600" u="sng" dirty="0">
                <a:hlinkClick r:id="rId4"/>
              </a:rPr>
              <a:t>://</a:t>
            </a:r>
            <a:r>
              <a:rPr lang="en-US" sz="1600" u="sng" dirty="0" smtClean="0">
                <a:hlinkClick r:id="rId4"/>
              </a:rPr>
              <a:t>www.csis.org/NSPIR/DoD</a:t>
            </a:r>
            <a:endParaRPr lang="en-US" altLang="en-US" sz="1600" dirty="0"/>
          </a:p>
          <a:p>
            <a:pPr lvl="1" eaLnBrk="1" hangingPunct="1"/>
            <a:endParaRPr lang="en-US" altLang="en-US"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22</a:t>
            </a:fld>
            <a:endParaRPr lang="en-US" altLang="en-US" sz="1400" smtClean="0">
              <a:solidFill>
                <a:srgbClr val="313232"/>
              </a:solidFill>
            </a:endParaRPr>
          </a:p>
        </p:txBody>
      </p:sp>
    </p:spTree>
    <p:extLst>
      <p:ext uri="{BB962C8B-B14F-4D97-AF65-F5344CB8AC3E}">
        <p14:creationId xmlns:p14="http://schemas.microsoft.com/office/powerpoint/2010/main" val="8161021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2921" y="1419808"/>
            <a:ext cx="8528179" cy="492443"/>
          </a:xfrm>
        </p:spPr>
        <p:txBody>
          <a:bodyPr/>
          <a:lstStyle/>
          <a:p>
            <a:pPr algn="ctr"/>
            <a:r>
              <a:rPr lang="en-US" dirty="0" smtClean="0"/>
              <a:t>Guidance Review and Possible Measures of Success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solidFill>
                  <a:schemeClr val="tx1"/>
                </a:solidFill>
              </a:rPr>
              <a:t>PBL Definitions</a:t>
            </a:r>
          </a:p>
          <a:p>
            <a:pPr>
              <a:buFont typeface="Arial" panose="020B0604020202020204" pitchFamily="34" charset="0"/>
              <a:buChar char="•"/>
            </a:pPr>
            <a:r>
              <a:rPr lang="en-US" dirty="0" smtClean="0">
                <a:solidFill>
                  <a:schemeClr val="tx1"/>
                </a:solidFill>
              </a:rPr>
              <a:t>Measures of Success</a:t>
            </a:r>
          </a:p>
          <a:p>
            <a:pPr>
              <a:buFont typeface="Arial" panose="020B0604020202020204" pitchFamily="34" charset="0"/>
              <a:buChar char="•"/>
            </a:pPr>
            <a:r>
              <a:rPr lang="en-US" dirty="0" smtClean="0">
                <a:solidFill>
                  <a:schemeClr val="tx1"/>
                </a:solidFill>
              </a:rPr>
              <a:t>Proof Point Study</a:t>
            </a:r>
          </a:p>
          <a:p>
            <a:pPr>
              <a:buFont typeface="Arial" panose="020B0604020202020204" pitchFamily="34" charset="0"/>
              <a:buChar char="•"/>
            </a:pPr>
            <a:r>
              <a:rPr lang="en-US" dirty="0" smtClean="0">
                <a:solidFill>
                  <a:schemeClr val="tx1"/>
                </a:solidFill>
              </a:rPr>
              <a:t>Product Support Strategy Process Model</a:t>
            </a:r>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23</a:t>
            </a:fld>
            <a:endParaRPr lang="en-US" altLang="en-US">
              <a:solidFill>
                <a:srgbClr val="313232"/>
              </a:solidFill>
            </a:endParaRPr>
          </a:p>
        </p:txBody>
      </p:sp>
    </p:spTree>
    <p:extLst>
      <p:ext uri="{BB962C8B-B14F-4D97-AF65-F5344CB8AC3E}">
        <p14:creationId xmlns:p14="http://schemas.microsoft.com/office/powerpoint/2010/main" val="36757306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DLA Field Office PBL Definitions</a:t>
            </a:r>
          </a:p>
        </p:txBody>
      </p:sp>
      <p:sp>
        <p:nvSpPr>
          <p:cNvPr id="12291" name="Content Placeholder 2"/>
          <p:cNvSpPr>
            <a:spLocks noGrp="1"/>
          </p:cNvSpPr>
          <p:nvPr>
            <p:ph idx="1"/>
          </p:nvPr>
        </p:nvSpPr>
        <p:spPr>
          <a:xfrm>
            <a:off x="914400" y="2156926"/>
            <a:ext cx="6934200" cy="3276600"/>
          </a:xfrm>
        </p:spPr>
        <p:txBody>
          <a:bodyPr/>
          <a:lstStyle/>
          <a:p>
            <a:r>
              <a:rPr lang="en-US" altLang="en-US" sz="1400" dirty="0" smtClean="0">
                <a:solidFill>
                  <a:schemeClr val="tx1"/>
                </a:solidFill>
              </a:rPr>
              <a:t>How CSIS defined PBL based on responses from DLA field offices in this phase of the study:</a:t>
            </a:r>
          </a:p>
          <a:p>
            <a:r>
              <a:rPr lang="en-US" altLang="en-US" sz="1400" dirty="0" smtClean="0">
                <a:solidFill>
                  <a:schemeClr val="tx1"/>
                </a:solidFill>
              </a:rPr>
              <a:t> </a:t>
            </a:r>
          </a:p>
          <a:p>
            <a:r>
              <a:rPr lang="en-US" altLang="en-US" sz="1400" dirty="0" smtClean="0">
                <a:solidFill>
                  <a:schemeClr val="tx1"/>
                </a:solidFill>
              </a:rPr>
              <a:t>DLA Troop Support does not appear to have any contracts past or present that in their opinion meets the “aviation-style” definition of PBLs. </a:t>
            </a:r>
          </a:p>
          <a:p>
            <a:r>
              <a:rPr lang="en-US" altLang="en-US" sz="1400" dirty="0" smtClean="0">
                <a:solidFill>
                  <a:schemeClr val="tx1"/>
                </a:solidFill>
              </a:rPr>
              <a:t>DLA Aviation includes PBL-like current and past contracts that moved from DLA stocking to contractor stocking, but those contracts did not include specific requirements to improve reliability and maintainability, and therefore do not appear to meet PBL standards. </a:t>
            </a:r>
          </a:p>
          <a:p>
            <a:r>
              <a:rPr lang="en-US" altLang="en-US" sz="1400" dirty="0" smtClean="0">
                <a:solidFill>
                  <a:schemeClr val="tx1"/>
                </a:solidFill>
              </a:rPr>
              <a:t>DLA Land &amp; Maritime contracts include specific performance requirements and offer the contractor opportunities to increase profits by developing efficiencies in ordering, planning and stocking.</a:t>
            </a:r>
          </a:p>
          <a:p>
            <a:endParaRPr lang="en-US" altLang="en-US" sz="1400" dirty="0" smtClean="0"/>
          </a:p>
        </p:txBody>
      </p:sp>
      <p:sp>
        <p:nvSpPr>
          <p:cNvPr id="12292"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fld id="{90B5A9B1-405F-4B72-B657-FA9145D159D4}" type="slidenum">
              <a:rPr lang="en-US" altLang="en-US" sz="1400" smtClean="0">
                <a:solidFill>
                  <a:srgbClr val="55514D"/>
                </a:solidFill>
              </a:rPr>
              <a:pPr/>
              <a:t>24</a:t>
            </a:fld>
            <a:endParaRPr lang="en-US" altLang="en-US" sz="1400" smtClean="0">
              <a:solidFill>
                <a:srgbClr val="313232"/>
              </a:solidFill>
            </a:endParaRPr>
          </a:p>
        </p:txBody>
      </p:sp>
    </p:spTree>
    <p:extLst>
      <p:ext uri="{BB962C8B-B14F-4D97-AF65-F5344CB8AC3E}">
        <p14:creationId xmlns:p14="http://schemas.microsoft.com/office/powerpoint/2010/main" val="24395050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8686800" cy="609600"/>
          </a:xfrm>
        </p:spPr>
        <p:txBody>
          <a:bodyPr/>
          <a:lstStyle/>
          <a:p>
            <a:r>
              <a:rPr lang="en-US" sz="2800" dirty="0"/>
              <a:t>Definitions of Performance Based Logistics (PBL)</a:t>
            </a:r>
            <a:br>
              <a:rPr lang="en-US" sz="2800" dirty="0"/>
            </a:br>
            <a:endParaRPr lang="en-US" dirty="0"/>
          </a:p>
        </p:txBody>
      </p:sp>
      <p:sp>
        <p:nvSpPr>
          <p:cNvPr id="3" name="Content Placeholder 2"/>
          <p:cNvSpPr>
            <a:spLocks noGrp="1"/>
          </p:cNvSpPr>
          <p:nvPr>
            <p:ph idx="1"/>
          </p:nvPr>
        </p:nvSpPr>
        <p:spPr>
          <a:xfrm>
            <a:off x="228600" y="1752600"/>
            <a:ext cx="8610600" cy="4648200"/>
          </a:xfrm>
        </p:spPr>
        <p:txBody>
          <a:bodyPr/>
          <a:lstStyle/>
          <a:p>
            <a:pPr marL="285750" indent="-285750">
              <a:buFont typeface="Arial"/>
              <a:buChar char="•"/>
            </a:pPr>
            <a:r>
              <a:rPr lang="en-US" sz="2000" dirty="0"/>
              <a:t>Main Definition: </a:t>
            </a:r>
            <a:r>
              <a:rPr lang="en-US" sz="2000" b="0" i="1" dirty="0"/>
              <a:t>“Performance-based logistics (synonymous with performance-based product support) achieve outcomes through performance-based arrangements that deliver Warfighter requirements and incentivize product support providers to reduce costs through innovation.” </a:t>
            </a:r>
            <a:r>
              <a:rPr lang="en-US" sz="2000" b="0" dirty="0"/>
              <a:t>(PBL Guidebook, “FAQ”, pg. 92)</a:t>
            </a:r>
          </a:p>
          <a:p>
            <a:pPr marL="285750" indent="-285750">
              <a:buFont typeface="Arial"/>
              <a:buChar char="•"/>
            </a:pPr>
            <a:r>
              <a:rPr lang="en-US" sz="2000" dirty="0"/>
              <a:t>Additional Phrasings:</a:t>
            </a:r>
          </a:p>
          <a:p>
            <a:pPr lvl="1">
              <a:lnSpc>
                <a:spcPct val="70000"/>
              </a:lnSpc>
              <a:buFont typeface="Arial"/>
              <a:buChar char="•"/>
            </a:pPr>
            <a:r>
              <a:rPr lang="en-US" sz="1700" dirty="0" smtClean="0"/>
              <a:t>“</a:t>
            </a:r>
            <a:r>
              <a:rPr lang="en-US" sz="1700" dirty="0"/>
              <a:t>…A sustainment strategy that delivers affordable readiness…”</a:t>
            </a:r>
          </a:p>
          <a:p>
            <a:pPr lvl="1">
              <a:lnSpc>
                <a:spcPct val="70000"/>
              </a:lnSpc>
              <a:buFont typeface="Arial"/>
              <a:buChar char="•"/>
            </a:pPr>
            <a:r>
              <a:rPr lang="en-US" sz="1700" dirty="0" smtClean="0"/>
              <a:t>“</a:t>
            </a:r>
            <a:r>
              <a:rPr lang="en-US" sz="1700" dirty="0"/>
              <a:t>…integrate the various product support activities of the supply chain with incentives and metrics.”</a:t>
            </a:r>
          </a:p>
          <a:p>
            <a:pPr lvl="1">
              <a:lnSpc>
                <a:spcPct val="70000"/>
              </a:lnSpc>
              <a:buFont typeface="Arial"/>
              <a:buChar char="•"/>
            </a:pPr>
            <a:r>
              <a:rPr lang="en-US" sz="1700" dirty="0"/>
              <a:t>“…compress the supply chain and improve readiness…” (2001 QDR)</a:t>
            </a:r>
          </a:p>
          <a:p>
            <a:pPr lvl="1">
              <a:lnSpc>
                <a:spcPct val="70000"/>
              </a:lnSpc>
              <a:buFont typeface="Arial"/>
              <a:buChar char="•"/>
            </a:pPr>
            <a:r>
              <a:rPr lang="en-US" sz="1700" dirty="0"/>
              <a:t>“…to deliver needed reliability and availability, reduce total cost, and encourage and reward innovative cost reduction initiatives.” </a:t>
            </a:r>
          </a:p>
          <a:p>
            <a:pPr lvl="1">
              <a:lnSpc>
                <a:spcPct val="70000"/>
              </a:lnSpc>
              <a:buFont typeface="Arial"/>
              <a:buChar char="•"/>
            </a:pPr>
            <a:r>
              <a:rPr lang="en-US" sz="1700" dirty="0" smtClean="0"/>
              <a:t>“</a:t>
            </a:r>
            <a:r>
              <a:rPr lang="en-US" sz="1700" dirty="0"/>
              <a:t>…affordably and effectively satisfy Warfighter requirements (e.g., reliability, availability) and reduce Operating and Support (O&amp;S) cost.”</a:t>
            </a:r>
          </a:p>
          <a:p>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25</a:t>
            </a:fld>
            <a:endParaRPr lang="en-US" altLang="en-US">
              <a:solidFill>
                <a:srgbClr val="313232"/>
              </a:solidFill>
            </a:endParaRPr>
          </a:p>
        </p:txBody>
      </p:sp>
    </p:spTree>
    <p:extLst>
      <p:ext uri="{BB962C8B-B14F-4D97-AF65-F5344CB8AC3E}">
        <p14:creationId xmlns:p14="http://schemas.microsoft.com/office/powerpoint/2010/main" val="9992808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153400" cy="523220"/>
          </a:xfrm>
        </p:spPr>
        <p:txBody>
          <a:bodyPr/>
          <a:lstStyle/>
          <a:p>
            <a:pPr algn="ctr"/>
            <a:r>
              <a:rPr lang="en-US" sz="2800" dirty="0"/>
              <a:t>Measuring Success of PBL Arrangements</a:t>
            </a:r>
            <a:endParaRPr lang="en-US" dirty="0"/>
          </a:p>
        </p:txBody>
      </p:sp>
      <p:sp>
        <p:nvSpPr>
          <p:cNvPr id="3" name="Content Placeholder 2"/>
          <p:cNvSpPr>
            <a:spLocks noGrp="1"/>
          </p:cNvSpPr>
          <p:nvPr>
            <p:ph idx="1"/>
          </p:nvPr>
        </p:nvSpPr>
        <p:spPr>
          <a:xfrm>
            <a:off x="457200" y="1828800"/>
            <a:ext cx="8153400" cy="4800600"/>
          </a:xfrm>
        </p:spPr>
        <p:txBody>
          <a:bodyPr/>
          <a:lstStyle/>
          <a:p>
            <a:pPr>
              <a:buFont typeface="Arial"/>
              <a:buChar char="•"/>
            </a:pPr>
            <a:r>
              <a:rPr lang="en-US" sz="1700" dirty="0" smtClean="0"/>
              <a:t>The PBL </a:t>
            </a:r>
            <a:r>
              <a:rPr lang="en-US" sz="1700" dirty="0"/>
              <a:t>Guidebook lists the following attributes of effective PBLs:</a:t>
            </a:r>
          </a:p>
          <a:p>
            <a:pPr lvl="1">
              <a:lnSpc>
                <a:spcPct val="70000"/>
              </a:lnSpc>
            </a:pPr>
            <a:r>
              <a:rPr lang="en-US" sz="1400" dirty="0"/>
              <a:t>Objective, measurable work description that acquires a product support outcome</a:t>
            </a:r>
          </a:p>
          <a:p>
            <a:pPr lvl="1">
              <a:lnSpc>
                <a:spcPct val="70000"/>
              </a:lnSpc>
            </a:pPr>
            <a:r>
              <a:rPr lang="en-US" sz="1400" dirty="0"/>
              <a:t>Appropriate contract length, terms, and pricing strategies that encourage delivery of the required outcome</a:t>
            </a:r>
          </a:p>
          <a:p>
            <a:pPr lvl="1">
              <a:lnSpc>
                <a:spcPct val="70000"/>
              </a:lnSpc>
            </a:pPr>
            <a:r>
              <a:rPr lang="en-US" sz="1400" dirty="0"/>
              <a:t>A manageable number of metrics linked to desired Warfighter outcomes and cost reduction goals</a:t>
            </a:r>
          </a:p>
          <a:p>
            <a:pPr lvl="1">
              <a:lnSpc>
                <a:spcPct val="70000"/>
              </a:lnSpc>
            </a:pPr>
            <a:r>
              <a:rPr lang="en-US" sz="1400" dirty="0"/>
              <a:t>Incentives to align provider’s and Government's goals, achieve required outcomes and cost reduction initiatives</a:t>
            </a:r>
          </a:p>
          <a:p>
            <a:pPr lvl="1">
              <a:lnSpc>
                <a:spcPct val="70000"/>
              </a:lnSpc>
            </a:pPr>
            <a:r>
              <a:rPr lang="en-US" sz="1400" dirty="0"/>
              <a:t>Risks and rewards shared between Government and commercial product support integrators and </a:t>
            </a:r>
            <a:r>
              <a:rPr lang="en-US" sz="1400" dirty="0" smtClean="0"/>
              <a:t>providers</a:t>
            </a:r>
          </a:p>
          <a:p>
            <a:pPr lvl="1">
              <a:lnSpc>
                <a:spcPct val="70000"/>
              </a:lnSpc>
            </a:pPr>
            <a:r>
              <a:rPr lang="en-US" sz="1400" dirty="0" smtClean="0"/>
              <a:t>Ensuring sufficient resources</a:t>
            </a:r>
          </a:p>
          <a:p>
            <a:pPr lvl="1">
              <a:lnSpc>
                <a:spcPct val="70000"/>
              </a:lnSpc>
            </a:pPr>
            <a:r>
              <a:rPr lang="en-US" sz="1400" dirty="0" smtClean="0"/>
              <a:t>Proper execution including consistent reporting, communication with key stakeholders, and routine performance assessments</a:t>
            </a:r>
            <a:endParaRPr lang="en-US" sz="1400" dirty="0"/>
          </a:p>
          <a:p>
            <a:pPr>
              <a:buFont typeface="Arial"/>
              <a:buChar char="•"/>
            </a:pPr>
            <a:r>
              <a:rPr lang="en-US" sz="1700" dirty="0"/>
              <a:t>The Guidebook recommends metrics be tailored to each individual PBL arrangement and should satisfy the “SMART” test:</a:t>
            </a:r>
          </a:p>
          <a:p>
            <a:pPr lvl="1"/>
            <a:r>
              <a:rPr lang="en-US" sz="1400" dirty="0"/>
              <a:t>(S) </a:t>
            </a:r>
            <a:r>
              <a:rPr lang="en-US" sz="1400" dirty="0" smtClean="0"/>
              <a:t>Specific; (</a:t>
            </a:r>
            <a:r>
              <a:rPr lang="en-US" sz="1400" dirty="0"/>
              <a:t>M) </a:t>
            </a:r>
            <a:r>
              <a:rPr lang="en-US" sz="1400" dirty="0" smtClean="0"/>
              <a:t>Measurable; (</a:t>
            </a:r>
            <a:r>
              <a:rPr lang="en-US" sz="1400" dirty="0"/>
              <a:t>A) </a:t>
            </a:r>
            <a:r>
              <a:rPr lang="en-US" sz="1400" dirty="0" smtClean="0"/>
              <a:t>Attainable; (</a:t>
            </a:r>
            <a:r>
              <a:rPr lang="en-US" sz="1400" dirty="0"/>
              <a:t>R) </a:t>
            </a:r>
            <a:r>
              <a:rPr lang="en-US" sz="1400" dirty="0" smtClean="0"/>
              <a:t>Relevant; (</a:t>
            </a:r>
            <a:r>
              <a:rPr lang="en-US" sz="1400" dirty="0"/>
              <a:t>T) </a:t>
            </a:r>
            <a:r>
              <a:rPr lang="en-US" sz="1400" dirty="0" smtClean="0"/>
              <a:t>Timely</a:t>
            </a:r>
            <a:endParaRPr lang="en-US" sz="1400" dirty="0"/>
          </a:p>
          <a:p>
            <a:pPr lvl="0">
              <a:buFont typeface="Arial"/>
              <a:buChar char="•"/>
            </a:pPr>
            <a:r>
              <a:rPr lang="en-US" sz="1700" dirty="0" smtClean="0"/>
              <a:t>“What gets measured, gets done” and “less is more”</a:t>
            </a:r>
          </a:p>
          <a:p>
            <a:pPr lvl="1">
              <a:buFont typeface="Arial"/>
              <a:buChar char="•"/>
            </a:pPr>
            <a:r>
              <a:rPr lang="en-US" sz="1500" dirty="0" smtClean="0"/>
              <a:t>Metrics must be manageable and suited to each individual PBL needs</a:t>
            </a:r>
          </a:p>
          <a:p>
            <a:pPr lvl="0">
              <a:buFont typeface="Arial"/>
              <a:buChar char="•"/>
            </a:pPr>
            <a:r>
              <a:rPr lang="en-US" sz="1700" dirty="0" smtClean="0"/>
              <a:t>A complete list of common </a:t>
            </a:r>
            <a:r>
              <a:rPr lang="en-US" sz="1700" dirty="0"/>
              <a:t>PBL metrics </a:t>
            </a:r>
            <a:r>
              <a:rPr lang="en-US" sz="1700" dirty="0" smtClean="0"/>
              <a:t>can be found in Appendix F</a:t>
            </a:r>
            <a:endParaRPr lang="en-US" sz="1700" dirty="0"/>
          </a:p>
          <a:p>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26</a:t>
            </a:fld>
            <a:endParaRPr lang="en-US" altLang="en-US">
              <a:solidFill>
                <a:srgbClr val="313232"/>
              </a:solidFill>
            </a:endParaRPr>
          </a:p>
        </p:txBody>
      </p:sp>
    </p:spTree>
    <p:extLst>
      <p:ext uri="{BB962C8B-B14F-4D97-AF65-F5344CB8AC3E}">
        <p14:creationId xmlns:p14="http://schemas.microsoft.com/office/powerpoint/2010/main" val="4503786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780"/>
            <a:ext cx="6934200" cy="523220"/>
          </a:xfrm>
        </p:spPr>
        <p:txBody>
          <a:bodyPr/>
          <a:lstStyle/>
          <a:p>
            <a:pPr algn="ctr"/>
            <a:r>
              <a:rPr lang="en-US" sz="2800" dirty="0"/>
              <a:t>2010 “Proof Point” Study</a:t>
            </a:r>
            <a:endParaRPr lang="en-US" dirty="0"/>
          </a:p>
        </p:txBody>
      </p:sp>
      <p:sp>
        <p:nvSpPr>
          <p:cNvPr id="3" name="Content Placeholder 2"/>
          <p:cNvSpPr>
            <a:spLocks noGrp="1"/>
          </p:cNvSpPr>
          <p:nvPr>
            <p:ph idx="1"/>
          </p:nvPr>
        </p:nvSpPr>
        <p:spPr>
          <a:xfrm>
            <a:off x="228599" y="2013856"/>
            <a:ext cx="8784771" cy="4172339"/>
          </a:xfrm>
        </p:spPr>
        <p:txBody>
          <a:bodyPr/>
          <a:lstStyle/>
          <a:p>
            <a:pPr>
              <a:buFont typeface="Arial"/>
              <a:buChar char="•"/>
            </a:pPr>
            <a:r>
              <a:rPr lang="en-US" sz="2000" dirty="0"/>
              <a:t>The 2010 “Proof Point” </a:t>
            </a:r>
            <a:r>
              <a:rPr lang="en-US" sz="2000" dirty="0" smtClean="0"/>
              <a:t>study, chartered by the Assistant Secretary of Defense for Logistics and Materiel Readiness, </a:t>
            </a:r>
            <a:r>
              <a:rPr lang="en-US" sz="2000" dirty="0"/>
              <a:t>examined the impact of performance-based arrangements on Life Cycle </a:t>
            </a:r>
            <a:r>
              <a:rPr lang="en-US" sz="2000" dirty="0" smtClean="0"/>
              <a:t>Costs</a:t>
            </a:r>
          </a:p>
          <a:p>
            <a:pPr lvl="1">
              <a:buFont typeface="Arial"/>
              <a:buChar char="•"/>
            </a:pPr>
            <a:r>
              <a:rPr lang="en-US" sz="1800" dirty="0" smtClean="0"/>
              <a:t>Hypothesis tested by study: “Sustaining materiel via Performance Based Logistics arrangements delivers improved readiness at reduced life cycle costs.”</a:t>
            </a:r>
            <a:endParaRPr lang="en-US" sz="1800" dirty="0"/>
          </a:p>
          <a:p>
            <a:pPr lvl="1"/>
            <a:r>
              <a:rPr lang="en-US" sz="1800" dirty="0" smtClean="0"/>
              <a:t>10 </a:t>
            </a:r>
            <a:r>
              <a:rPr lang="en-US" sz="1800" dirty="0"/>
              <a:t>characteristics (‘Tenets’) were identified as critical to success of PBL arrangements</a:t>
            </a:r>
          </a:p>
          <a:p>
            <a:pPr lvl="1"/>
            <a:r>
              <a:rPr lang="en-US" sz="1800" dirty="0"/>
              <a:t>Positive correlation between strong adherence to PBL tenets and realized cost savings</a:t>
            </a:r>
          </a:p>
          <a:p>
            <a:pPr lvl="1"/>
            <a:r>
              <a:rPr lang="en-US" sz="1800" dirty="0"/>
              <a:t>Conclusion: PBL arrangements reduce cost per unit-of performance while improving system, subsystem, or component </a:t>
            </a:r>
            <a:r>
              <a:rPr lang="en-US" sz="1800" dirty="0" smtClean="0"/>
              <a:t>readiness, </a:t>
            </a:r>
            <a:r>
              <a:rPr lang="en-US" sz="1800" dirty="0"/>
              <a:t>but in order to be successful, these arrangements require “standard repeatable processes”</a:t>
            </a:r>
          </a:p>
          <a:p>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27</a:t>
            </a:fld>
            <a:endParaRPr lang="en-US" altLang="en-US">
              <a:solidFill>
                <a:srgbClr val="313232"/>
              </a:solidFill>
            </a:endParaRPr>
          </a:p>
        </p:txBody>
      </p:sp>
    </p:spTree>
    <p:extLst>
      <p:ext uri="{BB962C8B-B14F-4D97-AF65-F5344CB8AC3E}">
        <p14:creationId xmlns:p14="http://schemas.microsoft.com/office/powerpoint/2010/main" val="26059368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29AE5CBF-6C7C-4946-8A0B-0163D74AEFBC}" type="slidenum">
              <a:rPr lang="en-US" altLang="en-US" smtClean="0"/>
              <a:pPr>
                <a:defRPr/>
              </a:pPr>
              <a:t>28</a:t>
            </a:fld>
            <a:endParaRPr lang="en-US" altLang="en-US">
              <a:solidFill>
                <a:srgbClr val="313232"/>
              </a:solidFill>
            </a:endParaRPr>
          </a:p>
        </p:txBody>
      </p:sp>
      <p:graphicFrame>
        <p:nvGraphicFramePr>
          <p:cNvPr id="3" name="Table 2"/>
          <p:cNvGraphicFramePr>
            <a:graphicFrameLocks noGrp="1"/>
          </p:cNvGraphicFramePr>
          <p:nvPr>
            <p:extLst/>
          </p:nvPr>
        </p:nvGraphicFramePr>
        <p:xfrm>
          <a:off x="228600" y="1539240"/>
          <a:ext cx="8686800" cy="4328160"/>
        </p:xfrm>
        <a:graphic>
          <a:graphicData uri="http://schemas.openxmlformats.org/drawingml/2006/table">
            <a:tbl>
              <a:tblPr firstRow="1" bandRow="1">
                <a:tableStyleId>{21E4AEA4-8DFA-4A89-87EB-49C32662AFE0}</a:tableStyleId>
              </a:tblPr>
              <a:tblGrid>
                <a:gridCol w="4343400"/>
                <a:gridCol w="4343400"/>
              </a:tblGrid>
              <a:tr h="418248">
                <a:tc>
                  <a:txBody>
                    <a:bodyPr/>
                    <a:lstStyle/>
                    <a:p>
                      <a:r>
                        <a:rPr lang="en-US" sz="2000" dirty="0" smtClean="0"/>
                        <a:t>Tenets</a:t>
                      </a:r>
                      <a:r>
                        <a:rPr lang="en-US" sz="2000" baseline="0" dirty="0" smtClean="0"/>
                        <a:t> of PBL</a:t>
                      </a:r>
                      <a:endParaRPr lang="en-US" sz="2000" dirty="0"/>
                    </a:p>
                  </a:txBody>
                  <a:tcPr/>
                </a:tc>
                <a:tc>
                  <a:txBody>
                    <a:bodyPr/>
                    <a:lstStyle/>
                    <a:p>
                      <a:r>
                        <a:rPr lang="en-US" sz="2000" dirty="0" smtClean="0"/>
                        <a:t>Description</a:t>
                      </a:r>
                      <a:endParaRPr lang="en-US" sz="2000" dirty="0"/>
                    </a:p>
                  </a:txBody>
                  <a:tcPr/>
                </a:tc>
              </a:tr>
              <a:tr h="2172552">
                <a:tc>
                  <a:txBody>
                    <a:bodyPr/>
                    <a:lstStyle/>
                    <a:p>
                      <a:r>
                        <a:rPr lang="en-US" dirty="0" smtClean="0"/>
                        <a:t>Tenets Tied to Arrangement</a:t>
                      </a:r>
                      <a:endParaRPr lang="en-US" dirty="0"/>
                    </a:p>
                  </a:txBody>
                  <a:tcPr/>
                </a:tc>
                <a:tc>
                  <a:txBody>
                    <a:bodyPr/>
                    <a:lstStyle/>
                    <a:p>
                      <a:pPr marL="342900" indent="-342900">
                        <a:buAutoNum type="arabicPeriod"/>
                      </a:pPr>
                      <a:r>
                        <a:rPr lang="en-US" sz="1200" dirty="0" smtClean="0"/>
                        <a:t>Acquire clearly</a:t>
                      </a:r>
                      <a:r>
                        <a:rPr lang="en-US" sz="1200" baseline="0" dirty="0" smtClean="0"/>
                        <a:t> defined Warfighter-relevant outcomes</a:t>
                      </a:r>
                    </a:p>
                    <a:p>
                      <a:pPr marL="342900" indent="-342900">
                        <a:buAutoNum type="arabicPeriod"/>
                      </a:pPr>
                      <a:r>
                        <a:rPr lang="en-US" sz="1200" baseline="0" dirty="0" smtClean="0"/>
                        <a:t>Use measurable and management metrics that accurately assess the product support provider’s performance against delivery of targeted Warfighter outcomes</a:t>
                      </a:r>
                    </a:p>
                    <a:p>
                      <a:pPr marL="342900" indent="-342900">
                        <a:buAutoNum type="arabicPeriod"/>
                      </a:pPr>
                      <a:r>
                        <a:rPr lang="en-US" sz="1200" baseline="0" dirty="0" smtClean="0"/>
                        <a:t>Provide significant incentives to support provider that are tied to achievement of outcomes</a:t>
                      </a:r>
                    </a:p>
                    <a:p>
                      <a:pPr marL="342900" indent="-342900">
                        <a:buAutoNum type="arabicPeriod"/>
                      </a:pPr>
                      <a:r>
                        <a:rPr lang="en-US" sz="1200" baseline="0" dirty="0" smtClean="0"/>
                        <a:t>Firm Fixed Price (FFP) contracts are generally preferred contract type</a:t>
                      </a:r>
                    </a:p>
                    <a:p>
                      <a:pPr marL="342900" indent="-342900">
                        <a:buAutoNum type="arabicPeriod"/>
                      </a:pPr>
                      <a:r>
                        <a:rPr lang="en-US" sz="1200" baseline="0" dirty="0" smtClean="0"/>
                        <a:t>Provide sufficient contract length for product support provider to recoup investments on improved product</a:t>
                      </a:r>
                      <a:endParaRPr lang="en-US" sz="1200" dirty="0"/>
                    </a:p>
                  </a:txBody>
                  <a:tcPr/>
                </a:tc>
              </a:tr>
              <a:tr h="418248">
                <a:tc>
                  <a:txBody>
                    <a:bodyPr/>
                    <a:lstStyle/>
                    <a:p>
                      <a:r>
                        <a:rPr lang="en-US" dirty="0" smtClean="0"/>
                        <a:t>Tenets Tied to Organization</a:t>
                      </a:r>
                      <a:endParaRPr lang="en-US" dirty="0"/>
                    </a:p>
                  </a:txBody>
                  <a:tcPr/>
                </a:tc>
                <a:tc>
                  <a:txBody>
                    <a:bodyPr/>
                    <a:lstStyle/>
                    <a:p>
                      <a:pPr marL="342900" indent="-342900">
                        <a:buFont typeface="+mj-lt"/>
                        <a:buAutoNum type="arabicPeriod" startAt="6"/>
                      </a:pPr>
                      <a:r>
                        <a:rPr lang="en-US" sz="1200" dirty="0" smtClean="0"/>
                        <a:t>PBL knowledge and resources are maintained for Government team and product support providers</a:t>
                      </a:r>
                    </a:p>
                    <a:p>
                      <a:pPr marL="342900" indent="-342900">
                        <a:buFont typeface="+mj-lt"/>
                        <a:buAutoNum type="arabicPeriod" startAt="6"/>
                      </a:pPr>
                      <a:r>
                        <a:rPr lang="en-US" sz="1200" dirty="0" smtClean="0"/>
                        <a:t>Leadership champions effort throughout their</a:t>
                      </a:r>
                      <a:r>
                        <a:rPr lang="en-US" sz="1200" baseline="0" dirty="0" smtClean="0"/>
                        <a:t> organization(s)</a:t>
                      </a:r>
                    </a:p>
                    <a:p>
                      <a:pPr marL="342900" indent="-342900">
                        <a:buFont typeface="+mj-lt"/>
                        <a:buAutoNum type="arabicPeriod" startAt="6"/>
                      </a:pPr>
                      <a:r>
                        <a:rPr lang="en-US" sz="1200" baseline="0" dirty="0" smtClean="0"/>
                        <a:t>Involvement of everyone with vested interests in outcomes</a:t>
                      </a:r>
                    </a:p>
                    <a:p>
                      <a:pPr marL="342900" indent="-342900">
                        <a:buFont typeface="+mj-lt"/>
                        <a:buAutoNum type="arabicPeriod" startAt="6"/>
                      </a:pPr>
                      <a:r>
                        <a:rPr lang="en-US" sz="1200" baseline="0" dirty="0" smtClean="0"/>
                        <a:t>Supply chain activities aligned to desired PBL outcomes</a:t>
                      </a:r>
                    </a:p>
                    <a:p>
                      <a:pPr marL="342900" indent="-342900">
                        <a:buFont typeface="+mj-lt"/>
                        <a:buAutoNum type="arabicPeriod" startAt="6"/>
                      </a:pPr>
                      <a:r>
                        <a:rPr lang="en-US" sz="1200" baseline="0" dirty="0" smtClean="0"/>
                        <a:t>Risk management is shared between government, customer, and support provider</a:t>
                      </a:r>
                      <a:endParaRPr lang="en-US" sz="1200" dirty="0"/>
                    </a:p>
                  </a:txBody>
                  <a:tcPr/>
                </a:tc>
              </a:tr>
            </a:tbl>
          </a:graphicData>
        </a:graphic>
      </p:graphicFrame>
    </p:spTree>
    <p:extLst>
      <p:ext uri="{BB962C8B-B14F-4D97-AF65-F5344CB8AC3E}">
        <p14:creationId xmlns:p14="http://schemas.microsoft.com/office/powerpoint/2010/main" val="22473977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780"/>
            <a:ext cx="6934200" cy="523220"/>
          </a:xfrm>
        </p:spPr>
        <p:txBody>
          <a:bodyPr/>
          <a:lstStyle/>
          <a:p>
            <a:pPr algn="ctr"/>
            <a:r>
              <a:rPr lang="en-US" sz="2800" dirty="0" smtClean="0"/>
              <a:t>“</a:t>
            </a:r>
            <a:r>
              <a:rPr lang="en-US" sz="2800" dirty="0"/>
              <a:t>Proof Point” </a:t>
            </a:r>
            <a:r>
              <a:rPr lang="en-US" sz="2800" dirty="0" smtClean="0"/>
              <a:t>Study Methodology</a:t>
            </a:r>
            <a:endParaRPr lang="en-US" dirty="0"/>
          </a:p>
        </p:txBody>
      </p:sp>
      <p:sp>
        <p:nvSpPr>
          <p:cNvPr id="3" name="Content Placeholder 2"/>
          <p:cNvSpPr>
            <a:spLocks noGrp="1"/>
          </p:cNvSpPr>
          <p:nvPr>
            <p:ph idx="1"/>
          </p:nvPr>
        </p:nvSpPr>
        <p:spPr>
          <a:xfrm>
            <a:off x="228599" y="2013856"/>
            <a:ext cx="8784771" cy="4172339"/>
          </a:xfrm>
        </p:spPr>
        <p:txBody>
          <a:bodyPr/>
          <a:lstStyle/>
          <a:p>
            <a:pPr>
              <a:buFont typeface="Arial"/>
              <a:buChar char="•"/>
            </a:pPr>
            <a:r>
              <a:rPr lang="en-US" dirty="0" smtClean="0"/>
              <a:t>Two-tiered, fact-based method utilized to test hypothesis</a:t>
            </a:r>
          </a:p>
          <a:p>
            <a:pPr lvl="1">
              <a:buFont typeface="Arial"/>
              <a:buChar char="•"/>
            </a:pPr>
            <a:r>
              <a:rPr lang="en-US" sz="1800" dirty="0" smtClean="0"/>
              <a:t>First tier analyzed 21 cross-Services PBL programs (weapon systems, sub-systems, and components) to assess cost per unit of performance</a:t>
            </a:r>
          </a:p>
          <a:p>
            <a:pPr lvl="1">
              <a:buFont typeface="Arial"/>
              <a:buChar char="•"/>
            </a:pPr>
            <a:r>
              <a:rPr lang="en-US" sz="1800" dirty="0" smtClean="0"/>
              <a:t>Second tier constituted a “financial deep dive” and “statistical deep dive”</a:t>
            </a:r>
            <a:r>
              <a:rPr lang="en-US" sz="1800" dirty="0"/>
              <a:t> to assess linkages between PBL strategies and changes in </a:t>
            </a:r>
            <a:r>
              <a:rPr lang="en-US" sz="1800" dirty="0" smtClean="0"/>
              <a:t>cost</a:t>
            </a:r>
          </a:p>
          <a:p>
            <a:pPr lvl="2">
              <a:buFont typeface="Arial"/>
              <a:buChar char="•"/>
            </a:pPr>
            <a:r>
              <a:rPr lang="en-US" dirty="0" smtClean="0"/>
              <a:t>Tier 2, Step I examined cost structures, price structures, and negotiation processes of six of the 21 selected PBL programs </a:t>
            </a:r>
          </a:p>
          <a:p>
            <a:pPr lvl="2">
              <a:buFont typeface="Arial"/>
              <a:buChar char="•"/>
            </a:pPr>
            <a:r>
              <a:rPr lang="en-US" dirty="0" smtClean="0"/>
              <a:t>Tier 2, Step II evaluated materiel demand and availability and cost prediction models of five of the 21 selected PBL programs </a:t>
            </a:r>
          </a:p>
          <a:p>
            <a:pPr lvl="1">
              <a:buFont typeface="Arial"/>
              <a:buChar char="•"/>
            </a:pPr>
            <a:r>
              <a:rPr lang="en-US" sz="1800" dirty="0" smtClean="0"/>
              <a:t>Selected PBL programs represented various contract structures</a:t>
            </a:r>
          </a:p>
          <a:p>
            <a:pPr lvl="1">
              <a:buFont typeface="Arial"/>
              <a:buChar char="•"/>
            </a:pPr>
            <a:r>
              <a:rPr lang="en-US" sz="1800" dirty="0" smtClean="0"/>
              <a:t>Sample PBL programs varied in adherence to ‘PBL Tenets’ with some demonstrating strong adherence and others displaying little to no adherence   </a:t>
            </a:r>
            <a:endParaRPr lang="en-US" sz="18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29</a:t>
            </a:fld>
            <a:endParaRPr lang="en-US" altLang="en-US">
              <a:solidFill>
                <a:srgbClr val="313232"/>
              </a:solidFill>
            </a:endParaRPr>
          </a:p>
        </p:txBody>
      </p:sp>
    </p:spTree>
    <p:extLst>
      <p:ext uri="{BB962C8B-B14F-4D97-AF65-F5344CB8AC3E}">
        <p14:creationId xmlns:p14="http://schemas.microsoft.com/office/powerpoint/2010/main" val="20147490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1134" y="1485123"/>
            <a:ext cx="7539135" cy="523220"/>
          </a:xfrm>
        </p:spPr>
        <p:txBody>
          <a:bodyPr/>
          <a:lstStyle/>
          <a:p>
            <a:r>
              <a:rPr lang="en-US" sz="2800" dirty="0" smtClean="0"/>
              <a:t>Overview</a:t>
            </a:r>
            <a:endParaRPr lang="en-US" sz="2800" dirty="0"/>
          </a:p>
        </p:txBody>
      </p:sp>
      <p:sp>
        <p:nvSpPr>
          <p:cNvPr id="3" name="Content Placeholder 2"/>
          <p:cNvSpPr>
            <a:spLocks noGrp="1"/>
          </p:cNvSpPr>
          <p:nvPr>
            <p:ph idx="1"/>
          </p:nvPr>
        </p:nvSpPr>
        <p:spPr>
          <a:xfrm>
            <a:off x="923730" y="2156926"/>
            <a:ext cx="7128587" cy="3749351"/>
          </a:xfrm>
        </p:spPr>
        <p:txBody>
          <a:bodyPr/>
          <a:lstStyle/>
          <a:p>
            <a:pPr>
              <a:buFont typeface="Arial" panose="020B0604020202020204" pitchFamily="34" charset="0"/>
              <a:buChar char="•"/>
            </a:pPr>
            <a:r>
              <a:rPr lang="en-US" sz="2000" dirty="0" err="1" smtClean="0">
                <a:solidFill>
                  <a:schemeClr val="tx1"/>
                </a:solidFill>
              </a:rPr>
              <a:t>DoD</a:t>
            </a:r>
            <a:r>
              <a:rPr lang="en-US" sz="2000" dirty="0" smtClean="0">
                <a:solidFill>
                  <a:schemeClr val="tx1"/>
                </a:solidFill>
              </a:rPr>
              <a:t> has successfully pursued Performance-Based Logistics contracts for nearly two decades.</a:t>
            </a:r>
          </a:p>
          <a:p>
            <a:pPr>
              <a:buFont typeface="Arial" panose="020B0604020202020204" pitchFamily="34" charset="0"/>
              <a:buChar char="•"/>
            </a:pPr>
            <a:r>
              <a:rPr lang="en-US" sz="2000" dirty="0" smtClean="0">
                <a:solidFill>
                  <a:schemeClr val="tx1"/>
                </a:solidFill>
              </a:rPr>
              <a:t>The 2010 Proof Point study demonstrates the potential for benefits from increasing emphasis on PBLs.</a:t>
            </a:r>
          </a:p>
          <a:p>
            <a:pPr>
              <a:buFont typeface="Arial" panose="020B0604020202020204" pitchFamily="34" charset="0"/>
              <a:buChar char="•"/>
            </a:pPr>
            <a:r>
              <a:rPr lang="en-US" sz="2000" dirty="0" smtClean="0">
                <a:solidFill>
                  <a:schemeClr val="tx1"/>
                </a:solidFill>
              </a:rPr>
              <a:t>In 2012, Better Buying Power 2.0 provided that increased emphasis.</a:t>
            </a:r>
          </a:p>
          <a:p>
            <a:pPr>
              <a:buFont typeface="Arial" panose="020B0604020202020204" pitchFamily="34" charset="0"/>
              <a:buChar char="•"/>
            </a:pPr>
            <a:r>
              <a:rPr lang="en-US" sz="2000" dirty="0" smtClean="0">
                <a:solidFill>
                  <a:schemeClr val="tx1"/>
                </a:solidFill>
              </a:rPr>
              <a:t>The status of PBLs is regularly examined as part of BBP 2.0 reviews.</a:t>
            </a:r>
          </a:p>
          <a:p>
            <a:pPr>
              <a:buFont typeface="Arial" panose="020B0604020202020204" pitchFamily="34" charset="0"/>
              <a:buChar char="•"/>
            </a:pPr>
            <a:r>
              <a:rPr lang="en-US" sz="2000" dirty="0" smtClean="0">
                <a:solidFill>
                  <a:schemeClr val="tx1"/>
                </a:solidFill>
              </a:rPr>
              <a:t>DLA PBLs have been largely absent from the BBP reviews.</a:t>
            </a: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3</a:t>
            </a:fld>
            <a:endParaRPr lang="en-US" altLang="en-US">
              <a:solidFill>
                <a:srgbClr val="313232"/>
              </a:solidFill>
            </a:endParaRPr>
          </a:p>
        </p:txBody>
      </p:sp>
    </p:spTree>
    <p:extLst>
      <p:ext uri="{BB962C8B-B14F-4D97-AF65-F5344CB8AC3E}">
        <p14:creationId xmlns:p14="http://schemas.microsoft.com/office/powerpoint/2010/main" val="5104952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954107"/>
          </a:xfrm>
        </p:spPr>
        <p:txBody>
          <a:bodyPr/>
          <a:lstStyle/>
          <a:p>
            <a:r>
              <a:rPr lang="en-US" dirty="0" smtClean="0"/>
              <a:t>DLA PBL Contracts </a:t>
            </a:r>
            <a:r>
              <a:rPr lang="en-US" sz="2800" dirty="0">
                <a:solidFill>
                  <a:srgbClr val="004165"/>
                </a:solidFill>
              </a:rPr>
              <a:t>Reported by DLA Branches Summary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solidFill>
                  <a:schemeClr val="tx1"/>
                </a:solidFill>
              </a:rPr>
              <a:t>Past and Present Contracts Summary</a:t>
            </a:r>
          </a:p>
          <a:p>
            <a:pPr>
              <a:buFont typeface="Arial" panose="020B0604020202020204" pitchFamily="34" charset="0"/>
              <a:buChar char="•"/>
            </a:pPr>
            <a:r>
              <a:rPr lang="en-US" dirty="0" smtClean="0">
                <a:solidFill>
                  <a:schemeClr val="tx1"/>
                </a:solidFill>
              </a:rPr>
              <a:t>Individual Contract Snapshots and Details</a:t>
            </a:r>
          </a:p>
          <a:p>
            <a:pPr>
              <a:buFont typeface="Arial" panose="020B0604020202020204" pitchFamily="34" charset="0"/>
              <a:buChar char="•"/>
            </a:pPr>
            <a:r>
              <a:rPr lang="en-US" dirty="0" smtClean="0">
                <a:solidFill>
                  <a:schemeClr val="tx1"/>
                </a:solidFill>
              </a:rPr>
              <a:t>Anticipated </a:t>
            </a:r>
            <a:r>
              <a:rPr lang="en-US" smtClean="0">
                <a:solidFill>
                  <a:schemeClr val="tx1"/>
                </a:solidFill>
              </a:rPr>
              <a:t>or Unidentified </a:t>
            </a:r>
            <a:r>
              <a:rPr lang="en-US" smtClean="0">
                <a:solidFill>
                  <a:schemeClr val="tx1"/>
                </a:solidFill>
              </a:rPr>
              <a:t>DLA </a:t>
            </a:r>
            <a:r>
              <a:rPr lang="en-US" dirty="0" smtClean="0">
                <a:solidFill>
                  <a:schemeClr val="tx1"/>
                </a:solidFill>
              </a:rPr>
              <a:t>Aviation Contracts</a:t>
            </a:r>
          </a:p>
          <a:p>
            <a:pPr>
              <a:buFont typeface="Arial" panose="020B0604020202020204" pitchFamily="34" charset="0"/>
              <a:buChar char="•"/>
            </a:pPr>
            <a:r>
              <a:rPr lang="en-US" dirty="0" smtClean="0">
                <a:solidFill>
                  <a:schemeClr val="tx1"/>
                </a:solidFill>
              </a:rPr>
              <a:t>Anticipated DLA Land &amp; Maritime Contracts</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30</a:t>
            </a:fld>
            <a:endParaRPr lang="en-US" altLang="en-US">
              <a:solidFill>
                <a:srgbClr val="313232"/>
              </a:solidFill>
            </a:endParaRPr>
          </a:p>
        </p:txBody>
      </p:sp>
    </p:spTree>
    <p:extLst>
      <p:ext uri="{BB962C8B-B14F-4D97-AF65-F5344CB8AC3E}">
        <p14:creationId xmlns:p14="http://schemas.microsoft.com/office/powerpoint/2010/main" val="778209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31</a:t>
            </a:fld>
            <a:endParaRPr lang="en-US" altLang="en-US" sz="1400" b="0" dirty="0">
              <a:solidFill>
                <a:srgbClr val="31323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78501081"/>
              </p:ext>
            </p:extLst>
          </p:nvPr>
        </p:nvGraphicFramePr>
        <p:xfrm>
          <a:off x="152403" y="1713133"/>
          <a:ext cx="8839201" cy="4639911"/>
        </p:xfrm>
        <a:graphic>
          <a:graphicData uri="http://schemas.openxmlformats.org/drawingml/2006/table">
            <a:tbl>
              <a:tblPr/>
              <a:tblGrid>
                <a:gridCol w="1447799"/>
                <a:gridCol w="1066800"/>
                <a:gridCol w="3048000"/>
                <a:gridCol w="1088216"/>
                <a:gridCol w="1372948"/>
                <a:gridCol w="815438"/>
              </a:tblGrid>
              <a:tr h="438600">
                <a:tc>
                  <a:txBody>
                    <a:bodyPr/>
                    <a:lstStyle/>
                    <a:p>
                      <a:pPr algn="ctr" fontAlgn="ctr"/>
                      <a:r>
                        <a:rPr lang="en-US" sz="1200" b="1" i="0" u="none" strike="noStrike" dirty="0">
                          <a:solidFill>
                            <a:srgbClr val="000000"/>
                          </a:solidFill>
                          <a:effectLst/>
                          <a:latin typeface="Calibri"/>
                        </a:rPr>
                        <a:t>Project</a:t>
                      </a:r>
                    </a:p>
                  </a:txBody>
                  <a:tcPr marL="9525" marR="9525" marT="9525" marB="0" anchor="ctr">
                    <a:lnL w="12700" cap="flat" cmpd="sng" algn="ctr">
                      <a:solidFill>
                        <a:srgbClr val="305496"/>
                      </a:solidFill>
                      <a:prstDash val="solid"/>
                      <a:round/>
                      <a:headEnd type="none" w="med" len="med"/>
                      <a:tailEnd type="none" w="med" len="med"/>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a:solidFill>
                            <a:srgbClr val="000000"/>
                          </a:solidFill>
                          <a:effectLst/>
                          <a:latin typeface="Calibri"/>
                        </a:rPr>
                        <a:t>Bureau</a:t>
                      </a:r>
                    </a:p>
                  </a:txBody>
                  <a:tcPr marL="9525" marR="9525" marT="9525"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smtClean="0">
                          <a:solidFill>
                            <a:srgbClr val="000000"/>
                          </a:solidFill>
                          <a:effectLst/>
                          <a:latin typeface="Calibri"/>
                        </a:rPr>
                        <a:t>Vendor</a:t>
                      </a:r>
                      <a:endParaRPr lang="en-US" sz="1200" b="1" i="0" u="none" strike="noStrike" dirty="0">
                        <a:solidFill>
                          <a:srgbClr val="000000"/>
                        </a:solidFill>
                        <a:effectLst/>
                        <a:latin typeface="Calibri"/>
                      </a:endParaRPr>
                    </a:p>
                  </a:txBody>
                  <a:tcPr marL="9525" marR="9525" marT="9525"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smtClean="0">
                          <a:solidFill>
                            <a:srgbClr val="000000"/>
                          </a:solidFill>
                          <a:effectLst/>
                          <a:latin typeface="Calibri"/>
                        </a:rPr>
                        <a:t>Total Size </a:t>
                      </a:r>
                      <a:br>
                        <a:rPr lang="en-US" sz="1200" b="1" i="0" u="none" strike="noStrike" dirty="0" smtClean="0">
                          <a:solidFill>
                            <a:srgbClr val="000000"/>
                          </a:solidFill>
                          <a:effectLst/>
                          <a:latin typeface="Calibri"/>
                        </a:rPr>
                      </a:br>
                      <a:r>
                        <a:rPr lang="en-US" sz="1200" b="1" i="0" u="none" strike="noStrike" dirty="0" smtClean="0">
                          <a:solidFill>
                            <a:srgbClr val="000000"/>
                          </a:solidFill>
                          <a:effectLst/>
                          <a:latin typeface="Calibri"/>
                        </a:rPr>
                        <a:t>(Then Year)</a:t>
                      </a:r>
                      <a:endParaRPr lang="en-US" sz="1200" b="1" i="0" u="none" strike="noStrike" dirty="0">
                        <a:solidFill>
                          <a:srgbClr val="000000"/>
                        </a:solidFill>
                        <a:effectLst/>
                        <a:latin typeface="Calibri"/>
                      </a:endParaRPr>
                    </a:p>
                  </a:txBody>
                  <a:tcPr marL="9525" marR="9525" marT="9525"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smtClean="0">
                          <a:solidFill>
                            <a:srgbClr val="000000"/>
                          </a:solidFill>
                          <a:effectLst/>
                          <a:latin typeface="Calibri"/>
                        </a:rPr>
                        <a:t>Period</a:t>
                      </a:r>
                      <a:br>
                        <a:rPr lang="en-US" sz="1200" b="1" i="0" u="none" strike="noStrike" dirty="0" smtClean="0">
                          <a:solidFill>
                            <a:srgbClr val="000000"/>
                          </a:solidFill>
                          <a:effectLst/>
                          <a:latin typeface="Calibri"/>
                        </a:rPr>
                      </a:br>
                      <a:r>
                        <a:rPr lang="en-US" sz="1200" b="1" i="0" u="none" strike="noStrike" dirty="0" smtClean="0">
                          <a:solidFill>
                            <a:srgbClr val="000000"/>
                          </a:solidFill>
                          <a:effectLst/>
                          <a:latin typeface="Calibri"/>
                        </a:rPr>
                        <a:t>(Fiscal</a:t>
                      </a:r>
                      <a:r>
                        <a:rPr lang="en-US" sz="1200" b="1" i="0" u="none" strike="noStrike" baseline="0" dirty="0" smtClean="0">
                          <a:solidFill>
                            <a:srgbClr val="000000"/>
                          </a:solidFill>
                          <a:effectLst/>
                          <a:latin typeface="Calibri"/>
                        </a:rPr>
                        <a:t> Year)</a:t>
                      </a:r>
                      <a:endParaRPr lang="en-US" sz="1200" b="1" i="0" u="none" strike="noStrike" dirty="0">
                        <a:solidFill>
                          <a:srgbClr val="000000"/>
                        </a:solidFill>
                        <a:effectLst/>
                        <a:latin typeface="Calibri"/>
                      </a:endParaRPr>
                    </a:p>
                  </a:txBody>
                  <a:tcPr marL="9525" marR="9525" marT="9525"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smtClean="0">
                          <a:solidFill>
                            <a:srgbClr val="000000"/>
                          </a:solidFill>
                          <a:effectLst/>
                          <a:latin typeface="Calibri"/>
                        </a:rPr>
                        <a:t>Competition</a:t>
                      </a:r>
                      <a:endParaRPr lang="en-US" sz="1200" b="1"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r>
              <a:tr h="855804">
                <a:tc>
                  <a:txBody>
                    <a:bodyPr/>
                    <a:lstStyle/>
                    <a:p>
                      <a:pPr algn="ctr" fontAlgn="ctr"/>
                      <a:r>
                        <a:rPr lang="en-US" sz="1200" b="0" i="0" u="none" strike="noStrike" dirty="0" smtClean="0">
                          <a:solidFill>
                            <a:srgbClr val="000000"/>
                          </a:solidFill>
                          <a:effectLst/>
                          <a:latin typeface="Calibri"/>
                        </a:rPr>
                        <a:t>Customer Pay (CP)</a:t>
                      </a:r>
                      <a:endParaRPr lang="en-US" sz="1200" b="0" i="0" u="none" strike="noStrike" dirty="0">
                        <a:solidFill>
                          <a:srgbClr val="000000"/>
                        </a:solidFill>
                        <a:effectLst/>
                        <a:latin typeface="Calibri"/>
                      </a:endParaRPr>
                    </a:p>
                  </a:txBody>
                  <a:tcPr marL="9525" marR="9525" marT="9525" marB="0" anchor="ctr">
                    <a:lnL w="12700" cap="flat" cmpd="sng" algn="ctr">
                      <a:solidFill>
                        <a:srgbClr val="305496"/>
                      </a:solidFill>
                      <a:prstDash val="solid"/>
                      <a:round/>
                      <a:headEnd type="none" w="med" len="med"/>
                      <a:tailEnd type="none" w="med" len="med"/>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DLA Ground </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and Maritime</a:t>
                      </a:r>
                    </a:p>
                  </a:txBody>
                  <a:tcPr marL="9525" marR="9525" marT="9525"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AM General LLC (AMG) (SP0750-06-D-9711)</a:t>
                      </a:r>
                    </a:p>
                  </a:txBody>
                  <a:tcPr marL="9525" marR="9525" marT="9525"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$20.7M</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2006-2008</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Sole Source</a:t>
                      </a:r>
                    </a:p>
                  </a:txBody>
                  <a:tcPr marL="9525" marR="9525" marT="9525" marB="0" anchor="ctr">
                    <a:lnL>
                      <a:noFill/>
                    </a:lnL>
                    <a:lnR w="12700" cap="flat" cmpd="sng" algn="ctr">
                      <a:solidFill>
                        <a:srgbClr val="305496"/>
                      </a:solidFill>
                      <a:prstDash val="solid"/>
                      <a:round/>
                      <a:headEnd type="none" w="med" len="med"/>
                      <a:tailEnd type="none" w="med" len="med"/>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641853">
                <a:tc>
                  <a:txBody>
                    <a:bodyPr/>
                    <a:lstStyle/>
                    <a:p>
                      <a:pPr algn="ctr" fontAlgn="ctr"/>
                      <a:r>
                        <a:rPr lang="en-US" sz="1200" b="0" i="0" u="none" strike="noStrike" dirty="0" smtClean="0">
                          <a:solidFill>
                            <a:srgbClr val="000000"/>
                          </a:solidFill>
                          <a:effectLst/>
                          <a:latin typeface="Calibri"/>
                        </a:rPr>
                        <a:t>Integrated Logistics Partnership (ILP)</a:t>
                      </a:r>
                      <a:endParaRPr lang="en-US" sz="1200" b="0" i="0" u="none" strike="noStrike" dirty="0">
                        <a:solidFill>
                          <a:srgbClr val="000000"/>
                        </a:solidFill>
                        <a:effectLst/>
                        <a:latin typeface="Calibri"/>
                      </a:endParaRPr>
                    </a:p>
                  </a:txBody>
                  <a:tcPr marL="9525" marR="9525" marT="9525"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DLA Ground </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and Maritime</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AM General LLC (AMG) (SPM7LX-09-D-9001)</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$139.1M</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2009-2014</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Sole Source</a:t>
                      </a:r>
                    </a:p>
                  </a:txBody>
                  <a:tcPr marL="9525" marR="9525" marT="9525"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729639">
                <a:tc>
                  <a:txBody>
                    <a:bodyPr/>
                    <a:lstStyle/>
                    <a:p>
                      <a:pPr algn="ctr" fontAlgn="ctr"/>
                      <a:r>
                        <a:rPr lang="en-US" sz="1200" b="0" i="0" u="none" strike="noStrike" dirty="0" smtClean="0">
                          <a:solidFill>
                            <a:srgbClr val="000000"/>
                          </a:solidFill>
                          <a:effectLst/>
                          <a:latin typeface="Calibri"/>
                        </a:rPr>
                        <a:t>Tire Privatization Initiative (TPI)</a:t>
                      </a:r>
                      <a:endParaRPr lang="en-US" sz="1200" b="0" i="0" u="none" strike="noStrike" dirty="0">
                        <a:solidFill>
                          <a:srgbClr val="000000"/>
                        </a:solidFill>
                        <a:effectLst/>
                        <a:latin typeface="Calibri"/>
                      </a:endParaRPr>
                    </a:p>
                  </a:txBody>
                  <a:tcPr marL="9525" marR="9525" marT="9525"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DLA Ground </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and Maritime</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Michelin Aircraft Tire Corp (SPM7L1-07-D-7001)</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Michelin Truck Tires Corp. (SPM7L10-07-D-7002)</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
                      </a:r>
                      <a:br>
                        <a:rPr lang="en-US" sz="1200" b="0" i="0" u="none" strike="noStrike" dirty="0" smtClean="0">
                          <a:solidFill>
                            <a:srgbClr val="000000"/>
                          </a:solidFill>
                          <a:effectLst/>
                          <a:latin typeface="Calibri"/>
                        </a:rPr>
                      </a:b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$129.7M+</a:t>
                      </a:r>
                    </a:p>
                    <a:p>
                      <a:pPr algn="ctr" fontAlgn="ctr"/>
                      <a:r>
                        <a:rPr lang="en-US" sz="1200" b="0" i="0" u="none" strike="noStrike" dirty="0" smtClean="0">
                          <a:solidFill>
                            <a:srgbClr val="000000"/>
                          </a:solidFill>
                          <a:effectLst/>
                          <a:latin typeface="Calibri"/>
                        </a:rPr>
                        <a:t>$151.9M+</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Office reports $1B</a:t>
                      </a:r>
                      <a:r>
                        <a:rPr lang="en-US" sz="1200" b="0" i="0" u="none" strike="noStrike" baseline="0" dirty="0" smtClean="0">
                          <a:solidFill>
                            <a:srgbClr val="000000"/>
                          </a:solidFill>
                          <a:effectLst/>
                          <a:latin typeface="Calibri"/>
                        </a:rPr>
                        <a:t> total</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2007-2012</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2007-2011</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
                      </a:r>
                      <a:br>
                        <a:rPr lang="en-US" sz="1200" b="0" i="0" u="none" strike="noStrike" dirty="0" smtClean="0">
                          <a:solidFill>
                            <a:srgbClr val="000000"/>
                          </a:solidFill>
                          <a:effectLst/>
                          <a:latin typeface="Calibri"/>
                        </a:rPr>
                      </a:b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Full and Open Competition</a:t>
                      </a:r>
                      <a:endParaRPr lang="en-US" sz="1200" b="0"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855804">
                <a:tc>
                  <a:txBody>
                    <a:bodyPr/>
                    <a:lstStyle/>
                    <a:p>
                      <a:pPr algn="ctr" fontAlgn="ctr"/>
                      <a:r>
                        <a:rPr lang="en-US" sz="1200" b="0" i="0" u="none" strike="noStrike" dirty="0" smtClean="0">
                          <a:solidFill>
                            <a:srgbClr val="000000"/>
                          </a:solidFill>
                          <a:effectLst/>
                          <a:latin typeface="Calibri"/>
                        </a:rPr>
                        <a:t>Tire Successor Initiative (TSI)</a:t>
                      </a:r>
                      <a:endParaRPr lang="en-US" sz="1200" b="0" i="0" u="none" strike="noStrike" dirty="0">
                        <a:solidFill>
                          <a:srgbClr val="000000"/>
                        </a:solidFill>
                        <a:effectLst/>
                        <a:latin typeface="Calibri"/>
                      </a:endParaRPr>
                    </a:p>
                  </a:txBody>
                  <a:tcPr marL="9525" marR="9525" marT="9525"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DLA Ground </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and Maritime</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Science Applications International Corporation (SAIC) </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(SPE7L1-14-D-0005)</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$150M</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per year expected</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Full and Open Competition</a:t>
                      </a:r>
                      <a:endParaRPr lang="en-US" sz="1200" b="0"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1089770">
                <a:tc>
                  <a:txBody>
                    <a:bodyPr/>
                    <a:lstStyle/>
                    <a:p>
                      <a:pPr algn="ctr" fontAlgn="ctr"/>
                      <a:r>
                        <a:rPr lang="en-US" sz="1200" b="0" i="0" u="none" strike="noStrike" dirty="0" smtClean="0">
                          <a:solidFill>
                            <a:srgbClr val="000000"/>
                          </a:solidFill>
                          <a:effectLst/>
                          <a:latin typeface="Calibri"/>
                        </a:rPr>
                        <a:t>Hub &amp; Blade</a:t>
                      </a:r>
                      <a:endParaRPr lang="en-US" sz="1200" b="0" i="0" u="none" strike="noStrike" dirty="0">
                        <a:solidFill>
                          <a:srgbClr val="000000"/>
                        </a:solidFill>
                        <a:effectLst/>
                        <a:latin typeface="Calibri"/>
                      </a:endParaRPr>
                    </a:p>
                  </a:txBody>
                  <a:tcPr marL="9525" marR="9525" marT="9525"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Aviation PBL and PBL like Efforts</a:t>
                      </a:r>
                    </a:p>
                  </a:txBody>
                  <a:tcPr marL="9525" marR="9525" marT="9525"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dirty="0" err="1" smtClean="0">
                          <a:solidFill>
                            <a:srgbClr val="000000"/>
                          </a:solidFill>
                          <a:effectLst/>
                          <a:latin typeface="Calibri"/>
                        </a:rPr>
                        <a:t>SupplyCore</a:t>
                      </a:r>
                      <a:r>
                        <a:rPr lang="en-US" sz="1200" b="0" i="0" u="none" strike="noStrike" dirty="0" smtClean="0">
                          <a:solidFill>
                            <a:srgbClr val="000000"/>
                          </a:solidFill>
                          <a:effectLst/>
                          <a:latin typeface="Calibri"/>
                        </a:rPr>
                        <a:t> Inc. (SPE4AX-13-D-9425)</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Hamilton </a:t>
                      </a:r>
                      <a:r>
                        <a:rPr lang="en-US" sz="1200" b="0" i="0" u="none" strike="noStrike" dirty="0" err="1" smtClean="0">
                          <a:solidFill>
                            <a:srgbClr val="000000"/>
                          </a:solidFill>
                          <a:effectLst/>
                          <a:latin typeface="Calibri"/>
                        </a:rPr>
                        <a:t>Sunstrand</a:t>
                      </a:r>
                      <a:r>
                        <a:rPr lang="en-US" sz="1200" b="0" i="0" u="none" strike="noStrike" dirty="0" smtClean="0">
                          <a:solidFill>
                            <a:srgbClr val="000000"/>
                          </a:solidFill>
                          <a:effectLst/>
                          <a:latin typeface="Calibri"/>
                        </a:rPr>
                        <a:t> (SPE4AX-14-D-9417)</a:t>
                      </a:r>
                      <a:br>
                        <a:rPr lang="en-US" sz="1200" b="0" i="0" u="none" strike="noStrike" dirty="0" smtClean="0">
                          <a:solidFill>
                            <a:srgbClr val="000000"/>
                          </a:solidFill>
                          <a:effectLst/>
                          <a:latin typeface="Calibri"/>
                        </a:rPr>
                      </a:b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$0.21M+</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N/A</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Ongoing</a:t>
                      </a:r>
                      <a:br>
                        <a:rPr lang="en-US" sz="1200" b="0" i="0" u="none" strike="noStrike" dirty="0" smtClean="0">
                          <a:solidFill>
                            <a:srgbClr val="000000"/>
                          </a:solidFill>
                          <a:effectLst/>
                          <a:latin typeface="Calibri"/>
                        </a:rPr>
                      </a:b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Sole </a:t>
                      </a:r>
                      <a:r>
                        <a:rPr lang="en-US" sz="1200" b="0" i="0" u="none" strike="noStrike" dirty="0" smtClean="0">
                          <a:solidFill>
                            <a:srgbClr val="000000"/>
                          </a:solidFill>
                          <a:effectLst/>
                          <a:latin typeface="Calibri"/>
                        </a:rPr>
                        <a:t>Source &amp; Competitive </a:t>
                      </a:r>
                      <a:br>
                        <a:rPr lang="en-US" sz="1200" b="0" i="0" u="none" strike="noStrike" dirty="0" smtClean="0">
                          <a:solidFill>
                            <a:srgbClr val="000000"/>
                          </a:solidFill>
                          <a:effectLst/>
                          <a:latin typeface="Calibri"/>
                        </a:rPr>
                      </a:br>
                      <a:r>
                        <a:rPr lang="en-US" sz="1200" b="0" i="0" u="none" strike="noStrike" dirty="0" smtClean="0">
                          <a:solidFill>
                            <a:srgbClr val="000000"/>
                          </a:solidFill>
                          <a:effectLst/>
                          <a:latin typeface="Calibri"/>
                        </a:rPr>
                        <a:t>(Sole Source is PBL portion)</a:t>
                      </a:r>
                      <a:endParaRPr lang="en-US" sz="1200" b="0"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r>
            </a:tbl>
          </a:graphicData>
        </a:graphic>
      </p:graphicFrame>
      <p:sp>
        <p:nvSpPr>
          <p:cNvPr id="4" name="TextBox 3"/>
          <p:cNvSpPr txBox="1"/>
          <p:nvPr/>
        </p:nvSpPr>
        <p:spPr>
          <a:xfrm>
            <a:off x="152400" y="1066802"/>
            <a:ext cx="8839200" cy="646331"/>
          </a:xfrm>
          <a:prstGeom prst="rect">
            <a:avLst/>
          </a:prstGeom>
          <a:noFill/>
        </p:spPr>
        <p:txBody>
          <a:bodyPr wrap="square" rtlCol="0">
            <a:spAutoFit/>
          </a:bodyPr>
          <a:lstStyle/>
          <a:p>
            <a:r>
              <a:rPr lang="en-US" sz="2000" b="1" kern="0" dirty="0" smtClean="0">
                <a:solidFill>
                  <a:srgbClr val="004165"/>
                </a:solidFill>
              </a:rPr>
              <a:t>Past </a:t>
            </a:r>
            <a:r>
              <a:rPr lang="en-US" sz="2000" b="1" kern="0" dirty="0">
                <a:solidFill>
                  <a:srgbClr val="004165"/>
                </a:solidFill>
              </a:rPr>
              <a:t>and Present Contracts </a:t>
            </a:r>
            <a:r>
              <a:rPr lang="en-US" sz="2000" b="1" kern="0" dirty="0" smtClean="0">
                <a:solidFill>
                  <a:srgbClr val="004165"/>
                </a:solidFill>
              </a:rPr>
              <a:t>Reported by DLA Branches Summary</a:t>
            </a:r>
            <a:r>
              <a:rPr lang="en-US" sz="2000" b="1" kern="0" dirty="0">
                <a:solidFill>
                  <a:srgbClr val="004165"/>
                </a:solidFill>
              </a:rPr>
              <a:t/>
            </a:r>
            <a:br>
              <a:rPr lang="en-US" sz="2000" b="1" kern="0" dirty="0">
                <a:solidFill>
                  <a:srgbClr val="004165"/>
                </a:solidFill>
              </a:rPr>
            </a:br>
            <a:r>
              <a:rPr lang="en-US" sz="1600" b="1" kern="0" dirty="0">
                <a:solidFill>
                  <a:srgbClr val="004165"/>
                </a:solidFill>
              </a:rPr>
              <a:t>All are indefinite delivery supply contracts, using a form of firm fixed price</a:t>
            </a:r>
          </a:p>
        </p:txBody>
      </p:sp>
    </p:spTree>
    <p:extLst>
      <p:ext uri="{BB962C8B-B14F-4D97-AF65-F5344CB8AC3E}">
        <p14:creationId xmlns:p14="http://schemas.microsoft.com/office/powerpoint/2010/main" val="3376248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32</a:t>
            </a:fld>
            <a:endParaRPr lang="en-US" altLang="en-US" sz="1400" b="0">
              <a:solidFill>
                <a:srgbClr val="313232"/>
              </a:solidFill>
            </a:endParaRPr>
          </a:p>
        </p:txBody>
      </p:sp>
      <p:sp>
        <p:nvSpPr>
          <p:cNvPr id="2" name="TextBox 1"/>
          <p:cNvSpPr txBox="1"/>
          <p:nvPr/>
        </p:nvSpPr>
        <p:spPr>
          <a:xfrm>
            <a:off x="152400" y="1066800"/>
            <a:ext cx="8839200" cy="1107996"/>
          </a:xfrm>
          <a:prstGeom prst="rect">
            <a:avLst/>
          </a:prstGeom>
          <a:noFill/>
        </p:spPr>
        <p:txBody>
          <a:bodyPr wrap="square" rtlCol="0">
            <a:spAutoFit/>
          </a:bodyPr>
          <a:lstStyle/>
          <a:p>
            <a:r>
              <a:rPr lang="en-US" sz="2600" b="1" kern="0" dirty="0">
                <a:solidFill>
                  <a:srgbClr val="004165"/>
                </a:solidFill>
              </a:rPr>
              <a:t>Customer Pay (CP)                                   </a:t>
            </a:r>
            <a:r>
              <a:rPr lang="en-US" sz="2000" b="1" kern="0" dirty="0">
                <a:solidFill>
                  <a:srgbClr val="004165"/>
                </a:solidFill>
              </a:rPr>
              <a:t>(SP0750-06-D-9711)</a:t>
            </a:r>
            <a:br>
              <a:rPr lang="en-US" sz="2000" b="1" kern="0" dirty="0">
                <a:solidFill>
                  <a:srgbClr val="004165"/>
                </a:solidFill>
              </a:rPr>
            </a:br>
            <a:r>
              <a:rPr lang="en-US" sz="2000" b="1" kern="0" dirty="0">
                <a:solidFill>
                  <a:srgbClr val="004165"/>
                </a:solidFill>
              </a:rPr>
              <a:t>DLA Land and Maritime</a:t>
            </a:r>
          </a:p>
          <a:p>
            <a:endParaRPr lang="en-US" sz="2000" b="1" kern="0" dirty="0">
              <a:solidFill>
                <a:srgbClr val="004165"/>
              </a:solidFill>
            </a:endParaRPr>
          </a:p>
        </p:txBody>
      </p:sp>
      <p:graphicFrame>
        <p:nvGraphicFramePr>
          <p:cNvPr id="4" name="Table 3"/>
          <p:cNvGraphicFramePr>
            <a:graphicFrameLocks noGrp="1"/>
          </p:cNvGraphicFramePr>
          <p:nvPr>
            <p:extLst/>
          </p:nvPr>
        </p:nvGraphicFramePr>
        <p:xfrm>
          <a:off x="7620" y="4724402"/>
          <a:ext cx="9144000" cy="1672677"/>
        </p:xfrm>
        <a:graphic>
          <a:graphicData uri="http://schemas.openxmlformats.org/drawingml/2006/table">
            <a:tbl>
              <a:tblPr firstRow="1" firstCol="1" bandRow="1"/>
              <a:tblGrid>
                <a:gridCol w="4953000"/>
                <a:gridCol w="2133600"/>
                <a:gridCol w="2057400"/>
              </a:tblGrid>
              <a:tr h="258328">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VENDOR: </a:t>
                      </a:r>
                      <a:r>
                        <a:rPr lang="en-US" sz="1200" dirty="0">
                          <a:solidFill>
                            <a:srgbClr val="1F4E79"/>
                          </a:solidFill>
                          <a:effectLst/>
                          <a:latin typeface="Arial"/>
                          <a:ea typeface="Calibri"/>
                          <a:cs typeface="Times New Roman"/>
                        </a:rPr>
                        <a:t>AM General, </a:t>
                      </a:r>
                      <a:r>
                        <a:rPr lang="en-US" sz="1200" dirty="0" smtClean="0">
                          <a:solidFill>
                            <a:srgbClr val="1F4E79"/>
                          </a:solidFill>
                          <a:effectLst/>
                          <a:latin typeface="Arial"/>
                          <a:ea typeface="Calibri"/>
                          <a:cs typeface="Times New Roman"/>
                        </a:rPr>
                        <a:t>LLC (Medium Vendor)</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START: </a:t>
                      </a:r>
                      <a:r>
                        <a:rPr lang="en-US" sz="1200" dirty="0">
                          <a:solidFill>
                            <a:srgbClr val="1F4E79"/>
                          </a:solidFill>
                          <a:effectLst/>
                          <a:latin typeface="Arial"/>
                          <a:ea typeface="Calibri"/>
                          <a:cs typeface="Times New Roman"/>
                        </a:rPr>
                        <a:t>02/06/2006</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a:solidFill>
                            <a:srgbClr val="1F4E79"/>
                          </a:solidFill>
                          <a:effectLst/>
                          <a:latin typeface="Arial"/>
                          <a:ea typeface="Calibri"/>
                          <a:cs typeface="Times New Roman"/>
                        </a:rPr>
                        <a:t>END: </a:t>
                      </a:r>
                      <a:r>
                        <a:rPr lang="en-US" sz="1200">
                          <a:solidFill>
                            <a:srgbClr val="1F4E79"/>
                          </a:solidFill>
                          <a:effectLst/>
                          <a:latin typeface="Arial"/>
                          <a:ea typeface="Calibri"/>
                          <a:cs typeface="Times New Roman"/>
                        </a:rPr>
                        <a:t>12/11/2007</a:t>
                      </a:r>
                      <a:endParaRPr lang="en-US" sz="120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r>
              <a:tr h="258328">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COMPETED: </a:t>
                      </a:r>
                      <a:r>
                        <a:rPr lang="en-US" sz="1200" dirty="0">
                          <a:solidFill>
                            <a:srgbClr val="1F4E79"/>
                          </a:solidFill>
                          <a:effectLst/>
                          <a:latin typeface="Arial"/>
                          <a:ea typeface="Calibri"/>
                          <a:cs typeface="Times New Roman"/>
                        </a:rPr>
                        <a:t>Full and Open (After exclusion of sources)</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CONTRACT TYPE: </a:t>
                      </a:r>
                      <a:r>
                        <a:rPr lang="en-US" sz="1200" dirty="0">
                          <a:solidFill>
                            <a:srgbClr val="1F4E79"/>
                          </a:solidFill>
                          <a:effectLst/>
                          <a:latin typeface="Arial"/>
                          <a:ea typeface="Calibri"/>
                          <a:cs typeface="Times New Roman"/>
                        </a:rPr>
                        <a:t>Firm Fixed Price</a:t>
                      </a:r>
                      <a:r>
                        <a:rPr lang="en-US" sz="1200" b="1" dirty="0">
                          <a:solidFill>
                            <a:srgbClr val="1F4E79"/>
                          </a:solidFill>
                          <a:effectLst/>
                          <a:latin typeface="Arial"/>
                          <a:ea typeface="Calibri"/>
                          <a:cs typeface="Times New Roman"/>
                        </a:rPr>
                        <a:t> </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58328">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SUPPLY/SERVICE</a:t>
                      </a:r>
                      <a:r>
                        <a:rPr lang="en-US" sz="1200" b="1" kern="1200" baseline="0" dirty="0" smtClean="0">
                          <a:solidFill>
                            <a:srgbClr val="1F4E79"/>
                          </a:solidFill>
                          <a:effectLst/>
                          <a:latin typeface="+mn-lt"/>
                          <a:ea typeface="Calibri"/>
                          <a:cs typeface="Times New Roman"/>
                        </a:rPr>
                        <a:t>:  </a:t>
                      </a:r>
                      <a:r>
                        <a:rPr lang="en-US" sz="1200" b="0" kern="1200" baseline="0" dirty="0" smtClean="0">
                          <a:solidFill>
                            <a:srgbClr val="1F4E79"/>
                          </a:solidFill>
                          <a:effectLst/>
                          <a:latin typeface="+mn-lt"/>
                          <a:ea typeface="Calibri"/>
                          <a:cs typeface="Times New Roman"/>
                        </a:rPr>
                        <a:t>Supply</a:t>
                      </a:r>
                      <a:endParaRPr lang="en-US" sz="1200" b="0" kern="1200" dirty="0" smtClean="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CONTRACT VEHICLE: </a:t>
                      </a:r>
                      <a:r>
                        <a:rPr lang="en-US" sz="1200" b="0" kern="1200" dirty="0" smtClean="0">
                          <a:solidFill>
                            <a:srgbClr val="1F4E79"/>
                          </a:solidFill>
                          <a:effectLst/>
                          <a:latin typeface="+mn-lt"/>
                          <a:ea typeface="Calibri"/>
                          <a:cs typeface="Times New Roman"/>
                        </a:rPr>
                        <a:t>Indefinite Delivery</a:t>
                      </a:r>
                      <a:r>
                        <a:rPr lang="en-US" sz="1200" b="0" kern="1200" baseline="0" dirty="0" smtClean="0">
                          <a:solidFill>
                            <a:srgbClr val="1F4E79"/>
                          </a:solidFill>
                          <a:effectLst/>
                          <a:latin typeface="+mn-lt"/>
                          <a:ea typeface="Calibri"/>
                          <a:cs typeface="Times New Roman"/>
                        </a:rPr>
                        <a:t> </a:t>
                      </a:r>
                      <a:r>
                        <a:rPr lang="en-US" sz="1200" b="0" kern="1200" dirty="0" smtClean="0">
                          <a:solidFill>
                            <a:srgbClr val="1F4E79"/>
                          </a:solidFill>
                          <a:effectLst/>
                          <a:latin typeface="+mn-lt"/>
                          <a:ea typeface="Calibri"/>
                          <a:cs typeface="Times New Roman"/>
                        </a:rPr>
                        <a:t>Contract (IDC)</a:t>
                      </a:r>
                      <a:endParaRPr lang="en-US" sz="1200" b="1" kern="1200" dirty="0" smtClean="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45343">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TOTAL OBLIGATIONS: </a:t>
                      </a:r>
                      <a:r>
                        <a:rPr lang="en-US" sz="1200" dirty="0">
                          <a:solidFill>
                            <a:srgbClr val="1F4E79"/>
                          </a:solidFill>
                          <a:effectLst/>
                          <a:latin typeface="Arial"/>
                          <a:ea typeface="Calibri"/>
                          <a:cs typeface="Times New Roman"/>
                        </a:rPr>
                        <a:t>$</a:t>
                      </a:r>
                      <a:r>
                        <a:rPr lang="en-US" sz="1200" dirty="0" smtClean="0">
                          <a:solidFill>
                            <a:srgbClr val="1F4E79"/>
                          </a:solidFill>
                          <a:effectLst/>
                          <a:latin typeface="Arial"/>
                          <a:ea typeface="Calibri"/>
                          <a:cs typeface="Times New Roman"/>
                        </a:rPr>
                        <a:t>20.7</a:t>
                      </a:r>
                      <a:r>
                        <a:rPr lang="en-US" sz="1200" baseline="0" dirty="0" smtClean="0">
                          <a:solidFill>
                            <a:srgbClr val="1F4E79"/>
                          </a:solidFill>
                          <a:effectLst/>
                          <a:latin typeface="Arial"/>
                          <a:ea typeface="Calibri"/>
                          <a:cs typeface="Times New Roman"/>
                        </a:rPr>
                        <a:t> Million</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BASE AND ALL OPTIONS VALUE</a:t>
                      </a:r>
                      <a:r>
                        <a:rPr lang="en-US" sz="1200" b="1" dirty="0" smtClean="0">
                          <a:solidFill>
                            <a:srgbClr val="1F4E79"/>
                          </a:solidFill>
                          <a:effectLst/>
                          <a:latin typeface="Arial"/>
                          <a:ea typeface="Calibri"/>
                          <a:cs typeface="Times New Roman"/>
                        </a:rPr>
                        <a:t>:</a:t>
                      </a:r>
                      <a:r>
                        <a:rPr lang="en-US" sz="1200" b="1" baseline="0" dirty="0" smtClean="0">
                          <a:solidFill>
                            <a:srgbClr val="1F4E79"/>
                          </a:solidFill>
                          <a:effectLst/>
                          <a:latin typeface="Arial"/>
                          <a:ea typeface="Calibri"/>
                          <a:cs typeface="Times New Roman"/>
                        </a:rPr>
                        <a:t> </a:t>
                      </a:r>
                      <a:r>
                        <a:rPr lang="en-US" sz="1200" b="0" baseline="0" dirty="0" smtClean="0">
                          <a:solidFill>
                            <a:srgbClr val="1F4E79"/>
                          </a:solidFill>
                          <a:effectLst/>
                          <a:latin typeface="Arial"/>
                          <a:ea typeface="Calibri"/>
                          <a:cs typeface="Times New Roman"/>
                        </a:rPr>
                        <a:t>N/A</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652350">
                <a:tc gridSpan="3">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DESCRIPTION: </a:t>
                      </a:r>
                      <a:r>
                        <a:rPr lang="en-US" sz="1200" dirty="0">
                          <a:solidFill>
                            <a:srgbClr val="1F4E79"/>
                          </a:solidFill>
                          <a:effectLst/>
                          <a:latin typeface="Arial"/>
                          <a:ea typeface="Calibri"/>
                          <a:cs typeface="Times New Roman"/>
                        </a:rPr>
                        <a:t>Integrator responsible for managing, storing, and delivering DLA, Army, and contractor inventory directly to multiple depot production lines performing HMMWV repair and HMMWV recapitalization (RECAP), which restores each vehicle to zero miles/zero hours "like new" condition. Predecessor of ILP.</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r>
            </a:tbl>
          </a:graphicData>
        </a:graphic>
      </p:graphicFrame>
      <p:pic>
        <p:nvPicPr>
          <p:cNvPr id="3" name="Picture 2"/>
          <p:cNvPicPr>
            <a:picLocks noChangeAspect="1"/>
          </p:cNvPicPr>
          <p:nvPr/>
        </p:nvPicPr>
        <p:blipFill>
          <a:blip r:embed="rId4" cstate="print"/>
          <a:stretch>
            <a:fillRect/>
          </a:stretch>
        </p:blipFill>
        <p:spPr>
          <a:xfrm>
            <a:off x="222015" y="1905000"/>
            <a:ext cx="8699973" cy="2748404"/>
          </a:xfrm>
          <a:prstGeom prst="rect">
            <a:avLst/>
          </a:prstGeom>
        </p:spPr>
      </p:pic>
    </p:spTree>
    <p:extLst>
      <p:ext uri="{BB962C8B-B14F-4D97-AF65-F5344CB8AC3E}">
        <p14:creationId xmlns:p14="http://schemas.microsoft.com/office/powerpoint/2010/main" val="26324701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Users\gsanders\AppData\Local\Microsoft\Windows\Temporary Internet Files\Content.Word\SPE4AX13D9425.png"/>
          <p:cNvPicPr/>
          <p:nvPr/>
        </p:nvPicPr>
        <p:blipFill>
          <a:blip r:embed="rId4">
            <a:extLst>
              <a:ext uri="{28A0092B-C50C-407E-A947-70E740481C1C}">
                <a14:useLocalDpi xmlns:a14="http://schemas.microsoft.com/office/drawing/2010/main" val="0"/>
              </a:ext>
            </a:extLst>
          </a:blip>
          <a:srcRect/>
          <a:stretch>
            <a:fillRect/>
          </a:stretch>
        </p:blipFill>
        <p:spPr bwMode="auto">
          <a:xfrm>
            <a:off x="1109589" y="1655200"/>
            <a:ext cx="7111919" cy="3157248"/>
          </a:xfrm>
          <a:prstGeom prst="rect">
            <a:avLst/>
          </a:prstGeom>
          <a:noFill/>
          <a:ln>
            <a:noFill/>
          </a:ln>
        </p:spPr>
      </p:pic>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33</a:t>
            </a:fld>
            <a:endParaRPr lang="en-US" altLang="en-US" sz="1400" b="0">
              <a:solidFill>
                <a:srgbClr val="313232"/>
              </a:solidFill>
            </a:endParaRPr>
          </a:p>
        </p:txBody>
      </p:sp>
      <p:sp>
        <p:nvSpPr>
          <p:cNvPr id="2" name="TextBox 1"/>
          <p:cNvSpPr txBox="1"/>
          <p:nvPr/>
        </p:nvSpPr>
        <p:spPr>
          <a:xfrm>
            <a:off x="152400" y="1066802"/>
            <a:ext cx="8839200" cy="800219"/>
          </a:xfrm>
          <a:prstGeom prst="rect">
            <a:avLst/>
          </a:prstGeom>
          <a:noFill/>
        </p:spPr>
        <p:txBody>
          <a:bodyPr wrap="square" rtlCol="0">
            <a:spAutoFit/>
          </a:bodyPr>
          <a:lstStyle/>
          <a:p>
            <a:r>
              <a:rPr lang="en-US" sz="2600" b="1" kern="0" dirty="0">
                <a:solidFill>
                  <a:srgbClr val="004165"/>
                </a:solidFill>
              </a:rPr>
              <a:t>Integrated Logistics Partnership (ILP)   </a:t>
            </a:r>
            <a:r>
              <a:rPr lang="en-US" sz="2000" b="1" kern="0" dirty="0">
                <a:solidFill>
                  <a:srgbClr val="004165"/>
                </a:solidFill>
              </a:rPr>
              <a:t>(SPM7LX-09-D-9001)</a:t>
            </a:r>
            <a:br>
              <a:rPr lang="en-US" sz="2000" b="1" kern="0" dirty="0">
                <a:solidFill>
                  <a:srgbClr val="004165"/>
                </a:solidFill>
              </a:rPr>
            </a:br>
            <a:r>
              <a:rPr lang="en-US" sz="2000" b="1" kern="0" dirty="0">
                <a:solidFill>
                  <a:srgbClr val="004165"/>
                </a:solidFill>
              </a:rPr>
              <a:t>DLA Land and Maritime</a:t>
            </a:r>
          </a:p>
        </p:txBody>
      </p:sp>
      <p:graphicFrame>
        <p:nvGraphicFramePr>
          <p:cNvPr id="4" name="Table 3"/>
          <p:cNvGraphicFramePr>
            <a:graphicFrameLocks noGrp="1"/>
          </p:cNvGraphicFramePr>
          <p:nvPr>
            <p:extLst>
              <p:ext uri="{D42A27DB-BD31-4B8C-83A1-F6EECF244321}">
                <p14:modId xmlns:p14="http://schemas.microsoft.com/office/powerpoint/2010/main" val="3736576395"/>
              </p:ext>
            </p:extLst>
          </p:nvPr>
        </p:nvGraphicFramePr>
        <p:xfrm>
          <a:off x="0" y="4724398"/>
          <a:ext cx="9144000" cy="1993638"/>
        </p:xfrm>
        <a:graphic>
          <a:graphicData uri="http://schemas.openxmlformats.org/drawingml/2006/table">
            <a:tbl>
              <a:tblPr firstRow="1" firstCol="1" bandRow="1"/>
              <a:tblGrid>
                <a:gridCol w="4953000"/>
                <a:gridCol w="2133600"/>
                <a:gridCol w="2057400"/>
              </a:tblGrid>
              <a:tr h="265055">
                <a:tc>
                  <a:txBody>
                    <a:bodyPr/>
                    <a:lstStyle/>
                    <a:p>
                      <a:pPr marL="0" marR="0" algn="l" defTabSz="914400" rtl="0" eaLnBrk="1" latinLnBrk="0" hangingPunct="1">
                        <a:lnSpc>
                          <a:spcPct val="107000"/>
                        </a:lnSpc>
                        <a:spcBef>
                          <a:spcPts val="0"/>
                        </a:spcBef>
                        <a:spcAft>
                          <a:spcPts val="0"/>
                        </a:spcAft>
                      </a:pPr>
                      <a:r>
                        <a:rPr lang="en-US" sz="1200" b="1" dirty="0">
                          <a:solidFill>
                            <a:srgbClr val="1F4E79"/>
                          </a:solidFill>
                          <a:effectLst/>
                          <a:latin typeface="Arial"/>
                          <a:ea typeface="Calibri"/>
                          <a:cs typeface="Times New Roman"/>
                        </a:rPr>
                        <a:t>VENDOR: </a:t>
                      </a:r>
                      <a:r>
                        <a:rPr lang="en-US" sz="1200" b="0" kern="1200" dirty="0" err="1" smtClean="0">
                          <a:solidFill>
                            <a:srgbClr val="1F4E79"/>
                          </a:solidFill>
                          <a:effectLst/>
                          <a:latin typeface="+mn-lt"/>
                          <a:ea typeface="Calibri"/>
                          <a:cs typeface="Times New Roman"/>
                        </a:rPr>
                        <a:t>SupplyCore</a:t>
                      </a:r>
                      <a:r>
                        <a:rPr lang="en-US" sz="1200" b="0" kern="1200" dirty="0" smtClean="0">
                          <a:solidFill>
                            <a:srgbClr val="1F4E79"/>
                          </a:solidFill>
                          <a:effectLst/>
                          <a:latin typeface="+mn-lt"/>
                          <a:ea typeface="Calibri"/>
                          <a:cs typeface="Times New Roman"/>
                        </a:rPr>
                        <a:t> Inc. (Small Business according to Gov’t)</a:t>
                      </a:r>
                      <a:endParaRPr lang="en-US" sz="1200" b="0" kern="1200" dirty="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START: </a:t>
                      </a:r>
                      <a:r>
                        <a:rPr lang="en-US" sz="1200" b="0" kern="1200" dirty="0" smtClean="0">
                          <a:solidFill>
                            <a:srgbClr val="1F4E79"/>
                          </a:solidFill>
                          <a:effectLst/>
                          <a:latin typeface="+mn-lt"/>
                          <a:ea typeface="Calibri"/>
                          <a:cs typeface="Times New Roman"/>
                        </a:rPr>
                        <a:t>06/11/2014</a:t>
                      </a:r>
                      <a:endParaRPr lang="en-US" sz="1200" b="0" kern="1200" dirty="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kern="1200" dirty="0" smtClean="0">
                          <a:solidFill>
                            <a:srgbClr val="1F4E79"/>
                          </a:solidFill>
                          <a:effectLst/>
                          <a:latin typeface="Arial"/>
                          <a:ea typeface="Calibri"/>
                          <a:cs typeface="Times New Roman"/>
                        </a:rPr>
                        <a:t>END: </a:t>
                      </a:r>
                      <a:r>
                        <a:rPr lang="en-US" sz="1200" b="0" kern="1200" dirty="0" smtClean="0">
                          <a:solidFill>
                            <a:srgbClr val="1F4E79"/>
                          </a:solidFill>
                          <a:effectLst/>
                          <a:latin typeface="+mn-lt"/>
                          <a:ea typeface="Calibri"/>
                          <a:cs typeface="Times New Roman"/>
                        </a:rPr>
                        <a:t>Ongoing (05/01/2015)</a:t>
                      </a:r>
                      <a:br>
                        <a:rPr lang="en-US" sz="1200" b="0" kern="1200" dirty="0" smtClean="0">
                          <a:solidFill>
                            <a:srgbClr val="1F4E79"/>
                          </a:solidFill>
                          <a:effectLst/>
                          <a:latin typeface="+mn-lt"/>
                          <a:ea typeface="Calibri"/>
                          <a:cs typeface="Times New Roman"/>
                        </a:rPr>
                      </a:br>
                      <a:r>
                        <a:rPr lang="en-US" sz="1200" b="0" kern="1200" dirty="0" smtClean="0">
                          <a:solidFill>
                            <a:srgbClr val="1F4E79"/>
                          </a:solidFill>
                          <a:effectLst/>
                          <a:latin typeface="+mn-lt"/>
                          <a:ea typeface="Calibri"/>
                          <a:cs typeface="Times New Roman"/>
                        </a:rPr>
                        <a:t>Last Date to Order: 06/06/2017</a:t>
                      </a:r>
                      <a:endParaRPr lang="en-US" sz="1200" b="0" kern="1200" dirty="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r>
              <a:tr h="265055">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COMPETED: </a:t>
                      </a:r>
                      <a:r>
                        <a:rPr lang="en-US" sz="1200" b="0" kern="1200" dirty="0" smtClean="0">
                          <a:solidFill>
                            <a:srgbClr val="1F4E79"/>
                          </a:solidFill>
                          <a:effectLst/>
                          <a:latin typeface="+mn-lt"/>
                          <a:ea typeface="Calibri"/>
                          <a:cs typeface="Times New Roman"/>
                        </a:rPr>
                        <a:t>Mixed, sole source component uses incentives.</a:t>
                      </a:r>
                      <a:endParaRPr lang="en-US" sz="1200" b="0" kern="1200" dirty="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CONTRACT TYPE: </a:t>
                      </a:r>
                      <a:r>
                        <a:rPr lang="en-US" sz="1200" dirty="0">
                          <a:solidFill>
                            <a:srgbClr val="1F4E79"/>
                          </a:solidFill>
                          <a:effectLst/>
                          <a:latin typeface="Arial"/>
                          <a:ea typeface="Calibri"/>
                          <a:cs typeface="Times New Roman"/>
                        </a:rPr>
                        <a:t>Firm Fixed Price</a:t>
                      </a:r>
                      <a:r>
                        <a:rPr lang="en-US" sz="1200" b="1" dirty="0">
                          <a:solidFill>
                            <a:srgbClr val="1F4E79"/>
                          </a:solidFill>
                          <a:effectLst/>
                          <a:latin typeface="Arial"/>
                          <a:ea typeface="Calibri"/>
                          <a:cs typeface="Times New Roman"/>
                        </a:rPr>
                        <a:t> </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65055">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SUPPLY/SERVICE</a:t>
                      </a:r>
                      <a:r>
                        <a:rPr lang="en-US" sz="1200" b="1" kern="1200" baseline="0" dirty="0" smtClean="0">
                          <a:solidFill>
                            <a:srgbClr val="1F4E79"/>
                          </a:solidFill>
                          <a:effectLst/>
                          <a:latin typeface="+mn-lt"/>
                          <a:ea typeface="Calibri"/>
                          <a:cs typeface="Times New Roman"/>
                        </a:rPr>
                        <a:t>:  </a:t>
                      </a:r>
                      <a:r>
                        <a:rPr lang="en-US" sz="1200" b="0" kern="1200" dirty="0" smtClean="0">
                          <a:solidFill>
                            <a:srgbClr val="1F4E79"/>
                          </a:solidFill>
                          <a:effectLst/>
                          <a:latin typeface="+mn-lt"/>
                          <a:ea typeface="Calibri"/>
                          <a:cs typeface="Times New Roman"/>
                        </a:rPr>
                        <a:t>Supply</a:t>
                      </a:r>
                      <a:endParaRPr lang="en-US" sz="1200" b="0" kern="1200" dirty="0" smtClean="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kern="1200" dirty="0" smtClean="0">
                          <a:solidFill>
                            <a:srgbClr val="1F4E79"/>
                          </a:solidFill>
                          <a:effectLst/>
                          <a:latin typeface="Arial"/>
                          <a:ea typeface="Calibri"/>
                          <a:cs typeface="Times New Roman"/>
                        </a:rPr>
                        <a:t>CONTRACT VEHICLE: </a:t>
                      </a:r>
                      <a:r>
                        <a:rPr lang="en-US" sz="1200" b="0" kern="1200" dirty="0" smtClean="0">
                          <a:solidFill>
                            <a:srgbClr val="1F4E79"/>
                          </a:solidFill>
                          <a:effectLst/>
                          <a:latin typeface="+mn-lt"/>
                          <a:ea typeface="Calibri"/>
                          <a:cs typeface="Times New Roman"/>
                        </a:rPr>
                        <a:t>Indefinite Delivery</a:t>
                      </a:r>
                      <a:r>
                        <a:rPr lang="en-US" sz="1200" b="0" kern="1200" baseline="0" dirty="0" smtClean="0">
                          <a:solidFill>
                            <a:srgbClr val="1F4E79"/>
                          </a:solidFill>
                          <a:effectLst/>
                          <a:latin typeface="+mn-lt"/>
                          <a:ea typeface="Calibri"/>
                          <a:cs typeface="Times New Roman"/>
                        </a:rPr>
                        <a:t> </a:t>
                      </a:r>
                      <a:r>
                        <a:rPr lang="en-US" sz="1200" b="0" kern="1200" dirty="0" smtClean="0">
                          <a:solidFill>
                            <a:srgbClr val="1F4E79"/>
                          </a:solidFill>
                          <a:effectLst/>
                          <a:latin typeface="+mn-lt"/>
                          <a:ea typeface="Calibri"/>
                          <a:cs typeface="Times New Roman"/>
                        </a:rPr>
                        <a:t>Contract (IDC)</a:t>
                      </a:r>
                      <a:endParaRPr lang="en-US" sz="1200" b="1" kern="1200" dirty="0">
                        <a:solidFill>
                          <a:srgbClr val="1F4E79"/>
                        </a:solidFill>
                        <a:effectLst/>
                        <a:latin typeface="Arial"/>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21230">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dirty="0">
                          <a:solidFill>
                            <a:srgbClr val="1F4E79"/>
                          </a:solidFill>
                          <a:effectLst/>
                          <a:latin typeface="Arial"/>
                          <a:ea typeface="Calibri"/>
                          <a:cs typeface="Times New Roman"/>
                        </a:rPr>
                        <a:t>TOTAL OBLIGATIONS</a:t>
                      </a:r>
                      <a:r>
                        <a:rPr lang="en-US" sz="1200" b="1" dirty="0" smtClean="0">
                          <a:solidFill>
                            <a:srgbClr val="1F4E79"/>
                          </a:solidFill>
                          <a:effectLst/>
                          <a:latin typeface="Arial"/>
                          <a:ea typeface="Calibri"/>
                          <a:cs typeface="Times New Roman"/>
                        </a:rPr>
                        <a:t>: </a:t>
                      </a:r>
                      <a:r>
                        <a:rPr lang="en-US" sz="1200" b="0" kern="1200" dirty="0" smtClean="0">
                          <a:solidFill>
                            <a:srgbClr val="1F4E79"/>
                          </a:solidFill>
                          <a:effectLst/>
                          <a:latin typeface="+mn-lt"/>
                          <a:ea typeface="Calibri"/>
                          <a:cs typeface="Times New Roman"/>
                        </a:rPr>
                        <a:t>$1,422.7 Million</a:t>
                      </a:r>
                      <a:endParaRPr lang="en-US" sz="1200" b="0" kern="1200" dirty="0" smtClean="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BASE AND ALL OPTIONS VALUE: </a:t>
                      </a:r>
                      <a:r>
                        <a:rPr lang="en-US" sz="1200" b="0" kern="1200" dirty="0" smtClean="0">
                          <a:solidFill>
                            <a:srgbClr val="1F4E79"/>
                          </a:solidFill>
                          <a:effectLst/>
                          <a:latin typeface="+mn-lt"/>
                          <a:ea typeface="Calibri"/>
                          <a:cs typeface="Times New Roman"/>
                        </a:rPr>
                        <a:t>$1,432.7 Million</a:t>
                      </a:r>
                      <a:endParaRPr lang="en-US" sz="1200" b="0" kern="1200" dirty="0" smtClean="0">
                        <a:solidFill>
                          <a:srgbClr val="1F4E79"/>
                        </a:solidFill>
                        <a:effectLst/>
                        <a:latin typeface="+mn-lt"/>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669337">
                <a:tc gridSpan="3">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DESCRIPTION: </a:t>
                      </a:r>
                      <a:r>
                        <a:rPr lang="en-US" sz="1200" dirty="0" smtClean="0">
                          <a:solidFill>
                            <a:srgbClr val="1F4E79"/>
                          </a:solidFill>
                          <a:effectLst/>
                          <a:latin typeface="+mn-lt"/>
                          <a:ea typeface="Calibri"/>
                          <a:cs typeface="Times New Roman"/>
                        </a:rPr>
                        <a:t>Integrator responsible for managing, storing, and delivering DLA, Army, and contractor inventory directly to multiple depot production lines performing HMMWV repair and HMMWV recapitalization (RECAP), which restores each vehicle to zero miles/zero hours "like new" condition.</a:t>
                      </a:r>
                      <a:endParaRPr lang="en-US" sz="1200" dirty="0">
                        <a:effectLst/>
                        <a:latin typeface="Calibri"/>
                        <a:ea typeface="Calibri"/>
                        <a:cs typeface="Times New Roman"/>
                      </a:endParaRPr>
                    </a:p>
                  </a:txBody>
                  <a:tcPr marL="40408" marR="40408"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787500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34</a:t>
            </a:fld>
            <a:endParaRPr lang="en-US" altLang="en-US" sz="1400" b="0">
              <a:solidFill>
                <a:srgbClr val="313232"/>
              </a:solidFill>
            </a:endParaRPr>
          </a:p>
        </p:txBody>
      </p:sp>
      <p:sp>
        <p:nvSpPr>
          <p:cNvPr id="2" name="TextBox 1"/>
          <p:cNvSpPr txBox="1"/>
          <p:nvPr/>
        </p:nvSpPr>
        <p:spPr>
          <a:xfrm>
            <a:off x="152400" y="1066802"/>
            <a:ext cx="9296400" cy="800219"/>
          </a:xfrm>
          <a:prstGeom prst="rect">
            <a:avLst/>
          </a:prstGeom>
          <a:noFill/>
        </p:spPr>
        <p:txBody>
          <a:bodyPr wrap="square" rtlCol="0">
            <a:spAutoFit/>
          </a:bodyPr>
          <a:lstStyle/>
          <a:p>
            <a:r>
              <a:rPr lang="en-US" sz="2600" b="1" kern="0" dirty="0">
                <a:solidFill>
                  <a:srgbClr val="004165"/>
                </a:solidFill>
              </a:rPr>
              <a:t>Tire Privatization Initiative (TPI, 1)	</a:t>
            </a:r>
            <a:r>
              <a:rPr lang="en-US" sz="2000" b="1" kern="0" dirty="0">
                <a:solidFill>
                  <a:srgbClr val="004165"/>
                </a:solidFill>
              </a:rPr>
              <a:t>(SPM7L1-07-D-7001)</a:t>
            </a:r>
            <a:br>
              <a:rPr lang="en-US" sz="2000" b="1" kern="0" dirty="0">
                <a:solidFill>
                  <a:srgbClr val="004165"/>
                </a:solidFill>
              </a:rPr>
            </a:br>
            <a:r>
              <a:rPr lang="en-US" sz="2000" b="1" kern="0" dirty="0">
                <a:solidFill>
                  <a:srgbClr val="004165"/>
                </a:solidFill>
              </a:rPr>
              <a:t>DLA Land and Maritime</a:t>
            </a:r>
          </a:p>
        </p:txBody>
      </p:sp>
      <p:graphicFrame>
        <p:nvGraphicFramePr>
          <p:cNvPr id="5" name="Table 4"/>
          <p:cNvGraphicFramePr>
            <a:graphicFrameLocks noGrp="1"/>
          </p:cNvGraphicFramePr>
          <p:nvPr>
            <p:extLst/>
          </p:nvPr>
        </p:nvGraphicFramePr>
        <p:xfrm>
          <a:off x="3" y="4784529"/>
          <a:ext cx="9143999" cy="1616273"/>
        </p:xfrm>
        <a:graphic>
          <a:graphicData uri="http://schemas.openxmlformats.org/drawingml/2006/table">
            <a:tbl>
              <a:tblPr firstRow="1" firstCol="1" bandRow="1"/>
              <a:tblGrid>
                <a:gridCol w="4190999"/>
                <a:gridCol w="2667000"/>
                <a:gridCol w="2286000"/>
              </a:tblGrid>
              <a:tr h="176721">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VENDOR: </a:t>
                      </a:r>
                      <a:r>
                        <a:rPr lang="en-US" sz="1200" kern="1200" dirty="0" smtClean="0">
                          <a:solidFill>
                            <a:srgbClr val="1F4E79"/>
                          </a:solidFill>
                          <a:effectLst/>
                          <a:latin typeface="+mn-lt"/>
                          <a:ea typeface="Calibri"/>
                          <a:cs typeface="Times New Roman"/>
                        </a:rPr>
                        <a:t>Michelin Aircraft Tire Corp. </a:t>
                      </a:r>
                      <a:r>
                        <a:rPr lang="en-US" sz="1200" dirty="0" smtClean="0">
                          <a:solidFill>
                            <a:srgbClr val="1F4E79"/>
                          </a:solidFill>
                          <a:effectLst/>
                          <a:latin typeface="+mn-lt"/>
                          <a:ea typeface="Calibri"/>
                          <a:cs typeface="Times New Roman"/>
                        </a:rPr>
                        <a:t>(</a:t>
                      </a:r>
                      <a:r>
                        <a:rPr lang="en-US" sz="1200" dirty="0" smtClean="0">
                          <a:solidFill>
                            <a:srgbClr val="1F4E79"/>
                          </a:solidFill>
                          <a:effectLst/>
                          <a:latin typeface="Arial"/>
                          <a:ea typeface="Calibri"/>
                          <a:cs typeface="Times New Roman"/>
                        </a:rPr>
                        <a:t>Large $3B+</a:t>
                      </a:r>
                      <a:r>
                        <a:rPr lang="en-US" sz="1200" baseline="0" dirty="0" smtClean="0">
                          <a:solidFill>
                            <a:srgbClr val="1F4E79"/>
                          </a:solidFill>
                          <a:effectLst/>
                          <a:latin typeface="Arial"/>
                          <a:ea typeface="Calibri"/>
                          <a:cs typeface="Times New Roman"/>
                        </a:rPr>
                        <a:t> </a:t>
                      </a:r>
                      <a:r>
                        <a:rPr lang="en-US" sz="1200" dirty="0" smtClean="0">
                          <a:solidFill>
                            <a:srgbClr val="1F4E79"/>
                          </a:solidFill>
                          <a:effectLst/>
                          <a:latin typeface="Arial"/>
                          <a:ea typeface="Calibri"/>
                          <a:cs typeface="Times New Roman"/>
                        </a:rPr>
                        <a:t>Vendor)</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START</a:t>
                      </a:r>
                      <a:r>
                        <a:rPr lang="en-US" sz="1200" b="1" dirty="0" smtClean="0">
                          <a:solidFill>
                            <a:srgbClr val="1F4E79"/>
                          </a:solidFill>
                          <a:effectLst/>
                          <a:latin typeface="Arial"/>
                          <a:ea typeface="Calibri"/>
                          <a:cs typeface="Times New Roman"/>
                        </a:rPr>
                        <a:t>: </a:t>
                      </a:r>
                      <a:r>
                        <a:rPr lang="en-US" sz="1200" b="0" dirty="0" smtClean="0">
                          <a:solidFill>
                            <a:srgbClr val="1F4E79"/>
                          </a:solidFill>
                          <a:effectLst/>
                          <a:latin typeface="Arial"/>
                          <a:ea typeface="Calibri"/>
                          <a:cs typeface="Times New Roman"/>
                        </a:rPr>
                        <a:t>1/23/2007</a:t>
                      </a:r>
                      <a:endParaRPr lang="en-US" sz="1200" b="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smtClean="0">
                          <a:solidFill>
                            <a:srgbClr val="1F4E79"/>
                          </a:solidFill>
                          <a:effectLst/>
                          <a:latin typeface="Arial"/>
                          <a:ea typeface="Calibri"/>
                          <a:cs typeface="Times New Roman"/>
                        </a:rPr>
                        <a:t>END: </a:t>
                      </a:r>
                      <a:r>
                        <a:rPr lang="en-US" sz="1200" b="0" dirty="0" smtClean="0">
                          <a:solidFill>
                            <a:srgbClr val="1F4E79"/>
                          </a:solidFill>
                          <a:effectLst/>
                          <a:latin typeface="Arial"/>
                          <a:ea typeface="Calibri"/>
                          <a:cs typeface="Times New Roman"/>
                        </a:rPr>
                        <a:t>2/08/2012</a:t>
                      </a: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r>
              <a:tr h="205639">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COMPETED: </a:t>
                      </a:r>
                      <a:r>
                        <a:rPr lang="en-US" sz="1200" dirty="0" smtClean="0">
                          <a:solidFill>
                            <a:srgbClr val="1F4E79"/>
                          </a:solidFill>
                          <a:effectLst/>
                          <a:latin typeface="+mn-lt"/>
                          <a:ea typeface="Calibri"/>
                          <a:cs typeface="Times New Roman"/>
                        </a:rPr>
                        <a:t>Full &amp; Open Competition</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dirty="0">
                          <a:solidFill>
                            <a:srgbClr val="1F4E79"/>
                          </a:solidFill>
                          <a:effectLst/>
                          <a:latin typeface="Arial"/>
                          <a:ea typeface="Calibri"/>
                          <a:cs typeface="Times New Roman"/>
                        </a:rPr>
                        <a:t>CONTRACT TYPE: </a:t>
                      </a:r>
                      <a:r>
                        <a:rPr lang="en-US" sz="1200" kern="1200" dirty="0" smtClean="0">
                          <a:solidFill>
                            <a:srgbClr val="1F4E79"/>
                          </a:solidFill>
                          <a:effectLst/>
                          <a:latin typeface="+mn-lt"/>
                          <a:ea typeface="Calibri"/>
                          <a:cs typeface="Times New Roman"/>
                        </a:rPr>
                        <a:t>Firm Fixed Price with Economic Price Adjustments</a:t>
                      </a:r>
                      <a:endParaRPr lang="en-US" sz="1200" dirty="0" smtClean="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05639">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SUPPLY/SERVICE</a:t>
                      </a:r>
                      <a:r>
                        <a:rPr lang="en-US" sz="1200" b="1" kern="1200" baseline="0" dirty="0" smtClean="0">
                          <a:solidFill>
                            <a:srgbClr val="1F4E79"/>
                          </a:solidFill>
                          <a:effectLst/>
                          <a:latin typeface="+mn-lt"/>
                          <a:ea typeface="Calibri"/>
                          <a:cs typeface="Times New Roman"/>
                        </a:rPr>
                        <a:t>:  </a:t>
                      </a:r>
                      <a:r>
                        <a:rPr lang="en-US" sz="1200" b="0" kern="1200" baseline="0" dirty="0" smtClean="0">
                          <a:solidFill>
                            <a:srgbClr val="1F4E79"/>
                          </a:solidFill>
                          <a:effectLst/>
                          <a:latin typeface="+mn-lt"/>
                          <a:ea typeface="Calibri"/>
                          <a:cs typeface="Times New Roman"/>
                        </a:rPr>
                        <a:t>Supply</a:t>
                      </a:r>
                      <a:endParaRPr lang="en-US" sz="1200" b="0" kern="1200" dirty="0" smtClean="0">
                        <a:solidFill>
                          <a:srgbClr val="1F4E79"/>
                        </a:solidFill>
                        <a:effectLst/>
                        <a:latin typeface="+mn-lt"/>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CONTRACT VEHICLE: </a:t>
                      </a:r>
                      <a:r>
                        <a:rPr lang="en-US" sz="1200" b="0" kern="1200" dirty="0" smtClean="0">
                          <a:solidFill>
                            <a:srgbClr val="1F4E79"/>
                          </a:solidFill>
                          <a:effectLst/>
                          <a:latin typeface="+mn-lt"/>
                          <a:ea typeface="Calibri"/>
                          <a:cs typeface="Times New Roman"/>
                        </a:rPr>
                        <a:t>Indefinite Delivery Indefinite Quantity (IDIQ) </a:t>
                      </a: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187908">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dirty="0" smtClean="0">
                          <a:solidFill>
                            <a:srgbClr val="1F4E79"/>
                          </a:solidFill>
                          <a:effectLst/>
                          <a:latin typeface="Arial"/>
                          <a:ea typeface="Calibri"/>
                          <a:cs typeface="Times New Roman"/>
                        </a:rPr>
                        <a:t>TOTAL OBLIGATIONS: </a:t>
                      </a:r>
                      <a:r>
                        <a:rPr lang="en-US" sz="1200" b="0" dirty="0" smtClean="0">
                          <a:solidFill>
                            <a:srgbClr val="1F4E79"/>
                          </a:solidFill>
                          <a:effectLst/>
                          <a:latin typeface="+mn-lt"/>
                          <a:ea typeface="Calibri"/>
                          <a:cs typeface="Times New Roman"/>
                        </a:rPr>
                        <a:t>$129.7</a:t>
                      </a:r>
                      <a:r>
                        <a:rPr lang="en-US" sz="1200" b="0" baseline="0" dirty="0" smtClean="0">
                          <a:solidFill>
                            <a:srgbClr val="1F4E79"/>
                          </a:solidFill>
                          <a:effectLst/>
                          <a:latin typeface="+mn-lt"/>
                          <a:ea typeface="Calibri"/>
                          <a:cs typeface="Times New Roman"/>
                        </a:rPr>
                        <a:t> Million reported in FPDS, total value of both parts of TPI should reach $1 billion suggesting underreporting in FPDS.</a:t>
                      </a:r>
                      <a:endParaRPr lang="en-US" sz="1200" b="0" dirty="0" smtClean="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dirty="0">
                          <a:solidFill>
                            <a:srgbClr val="1F4E79"/>
                          </a:solidFill>
                          <a:effectLst/>
                          <a:latin typeface="Arial"/>
                          <a:ea typeface="Calibri"/>
                          <a:cs typeface="Times New Roman"/>
                        </a:rPr>
                        <a:t>BASE AND ALL OPTIONS VALUE: </a:t>
                      </a:r>
                      <a:r>
                        <a:rPr lang="en-US" sz="1200" b="0" dirty="0" smtClean="0">
                          <a:solidFill>
                            <a:srgbClr val="1F4E79"/>
                          </a:solidFill>
                          <a:effectLst/>
                          <a:latin typeface="+mn-lt"/>
                          <a:ea typeface="Calibri"/>
                          <a:cs typeface="Times New Roman"/>
                        </a:rPr>
                        <a:t>$139.9</a:t>
                      </a:r>
                      <a:r>
                        <a:rPr lang="en-US" sz="1200" b="0" baseline="0" dirty="0" smtClean="0">
                          <a:solidFill>
                            <a:srgbClr val="1F4E79"/>
                          </a:solidFill>
                          <a:effectLst/>
                          <a:latin typeface="+mn-lt"/>
                          <a:ea typeface="Calibri"/>
                          <a:cs typeface="Times New Roman"/>
                        </a:rPr>
                        <a:t> Million reported in FPDS, total value of both parts of TPI should reach $1 billion suggesting underreporting in FPDS.</a:t>
                      </a:r>
                      <a:endParaRPr lang="en-US" sz="1200" b="0" dirty="0" smtClean="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422167">
                <a:tc gridSpan="3">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dirty="0">
                          <a:solidFill>
                            <a:srgbClr val="1F4E79"/>
                          </a:solidFill>
                          <a:effectLst/>
                          <a:latin typeface="Arial"/>
                          <a:ea typeface="Calibri"/>
                          <a:cs typeface="Times New Roman"/>
                        </a:rPr>
                        <a:t>DESCRIPTION: </a:t>
                      </a:r>
                      <a:r>
                        <a:rPr lang="en-US" sz="1200" dirty="0" smtClean="0">
                          <a:solidFill>
                            <a:srgbClr val="1F4E79"/>
                          </a:solidFill>
                          <a:effectLst/>
                          <a:latin typeface="+mn-lt"/>
                          <a:ea typeface="Calibri"/>
                          <a:cs typeface="Times New Roman"/>
                        </a:rPr>
                        <a:t>Integrator to procure, store and distribute tires to the U.S. military. </a:t>
                      </a: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r>
            </a:tbl>
          </a:graphicData>
        </a:graphic>
      </p:graphicFrame>
      <p:pic>
        <p:nvPicPr>
          <p:cNvPr id="3" name="Picture 2"/>
          <p:cNvPicPr>
            <a:picLocks noChangeAspect="1"/>
          </p:cNvPicPr>
          <p:nvPr/>
        </p:nvPicPr>
        <p:blipFill>
          <a:blip r:embed="rId4" cstate="print"/>
          <a:stretch>
            <a:fillRect/>
          </a:stretch>
        </p:blipFill>
        <p:spPr>
          <a:xfrm>
            <a:off x="222776" y="1823596"/>
            <a:ext cx="8698448" cy="2748404"/>
          </a:xfrm>
          <a:prstGeom prst="rect">
            <a:avLst/>
          </a:prstGeom>
        </p:spPr>
      </p:pic>
    </p:spTree>
    <p:extLst>
      <p:ext uri="{BB962C8B-B14F-4D97-AF65-F5344CB8AC3E}">
        <p14:creationId xmlns:p14="http://schemas.microsoft.com/office/powerpoint/2010/main" val="1434353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35</a:t>
            </a:fld>
            <a:endParaRPr lang="en-US" altLang="en-US" sz="1400" b="0">
              <a:solidFill>
                <a:srgbClr val="313232"/>
              </a:solidFill>
            </a:endParaRPr>
          </a:p>
        </p:txBody>
      </p:sp>
      <p:sp>
        <p:nvSpPr>
          <p:cNvPr id="2" name="TextBox 1"/>
          <p:cNvSpPr txBox="1"/>
          <p:nvPr/>
        </p:nvSpPr>
        <p:spPr>
          <a:xfrm>
            <a:off x="152400" y="1066802"/>
            <a:ext cx="9296400" cy="800219"/>
          </a:xfrm>
          <a:prstGeom prst="rect">
            <a:avLst/>
          </a:prstGeom>
          <a:noFill/>
        </p:spPr>
        <p:txBody>
          <a:bodyPr wrap="square" rtlCol="0">
            <a:spAutoFit/>
          </a:bodyPr>
          <a:lstStyle/>
          <a:p>
            <a:r>
              <a:rPr lang="en-US" sz="2600" b="1" kern="0" dirty="0">
                <a:solidFill>
                  <a:srgbClr val="004165"/>
                </a:solidFill>
              </a:rPr>
              <a:t>Tire Privatization Initiative (TPI, 2)	</a:t>
            </a:r>
            <a:r>
              <a:rPr lang="en-US" sz="2000" b="1" kern="0" dirty="0">
                <a:solidFill>
                  <a:srgbClr val="004165"/>
                </a:solidFill>
              </a:rPr>
              <a:t>(SPM7L1-07-D-7002)</a:t>
            </a:r>
            <a:br>
              <a:rPr lang="en-US" sz="2000" b="1" kern="0" dirty="0">
                <a:solidFill>
                  <a:srgbClr val="004165"/>
                </a:solidFill>
              </a:rPr>
            </a:br>
            <a:r>
              <a:rPr lang="en-US" sz="2000" b="1" kern="0" dirty="0">
                <a:solidFill>
                  <a:srgbClr val="004165"/>
                </a:solidFill>
              </a:rPr>
              <a:t>DLA Land and Maritime</a:t>
            </a:r>
          </a:p>
        </p:txBody>
      </p:sp>
      <p:graphicFrame>
        <p:nvGraphicFramePr>
          <p:cNvPr id="5" name="Table 4"/>
          <p:cNvGraphicFramePr>
            <a:graphicFrameLocks noGrp="1"/>
          </p:cNvGraphicFramePr>
          <p:nvPr>
            <p:extLst/>
          </p:nvPr>
        </p:nvGraphicFramePr>
        <p:xfrm>
          <a:off x="3" y="4876802"/>
          <a:ext cx="9143999" cy="1616273"/>
        </p:xfrm>
        <a:graphic>
          <a:graphicData uri="http://schemas.openxmlformats.org/drawingml/2006/table">
            <a:tbl>
              <a:tblPr firstRow="1" firstCol="1" bandRow="1"/>
              <a:tblGrid>
                <a:gridCol w="4190999"/>
                <a:gridCol w="2667000"/>
                <a:gridCol w="2286000"/>
              </a:tblGrid>
              <a:tr h="176721">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VENDOR: </a:t>
                      </a:r>
                      <a:r>
                        <a:rPr lang="en-US" sz="1200" kern="1200" dirty="0" smtClean="0">
                          <a:solidFill>
                            <a:srgbClr val="1F4E79"/>
                          </a:solidFill>
                          <a:effectLst/>
                          <a:latin typeface="+mn-lt"/>
                          <a:ea typeface="Calibri"/>
                          <a:cs typeface="Times New Roman"/>
                        </a:rPr>
                        <a:t>Michelin Truck Tires Corp. </a:t>
                      </a:r>
                      <a:r>
                        <a:rPr lang="en-US" sz="1200" dirty="0" smtClean="0">
                          <a:solidFill>
                            <a:srgbClr val="1F4E79"/>
                          </a:solidFill>
                          <a:effectLst/>
                          <a:latin typeface="+mn-lt"/>
                          <a:ea typeface="Calibri"/>
                          <a:cs typeface="Times New Roman"/>
                        </a:rPr>
                        <a:t>(</a:t>
                      </a:r>
                      <a:r>
                        <a:rPr lang="en-US" sz="1200" dirty="0" smtClean="0">
                          <a:solidFill>
                            <a:srgbClr val="1F4E79"/>
                          </a:solidFill>
                          <a:effectLst/>
                          <a:latin typeface="Arial"/>
                          <a:ea typeface="Calibri"/>
                          <a:cs typeface="Times New Roman"/>
                        </a:rPr>
                        <a:t>Large $3B+</a:t>
                      </a:r>
                      <a:r>
                        <a:rPr lang="en-US" sz="1200" baseline="0" dirty="0" smtClean="0">
                          <a:solidFill>
                            <a:srgbClr val="1F4E79"/>
                          </a:solidFill>
                          <a:effectLst/>
                          <a:latin typeface="Arial"/>
                          <a:ea typeface="Calibri"/>
                          <a:cs typeface="Times New Roman"/>
                        </a:rPr>
                        <a:t> </a:t>
                      </a:r>
                      <a:r>
                        <a:rPr lang="en-US" sz="1200" dirty="0" smtClean="0">
                          <a:solidFill>
                            <a:srgbClr val="1F4E79"/>
                          </a:solidFill>
                          <a:effectLst/>
                          <a:latin typeface="Arial"/>
                          <a:ea typeface="Calibri"/>
                          <a:cs typeface="Times New Roman"/>
                        </a:rPr>
                        <a:t>Vendor)</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START</a:t>
                      </a:r>
                      <a:r>
                        <a:rPr lang="en-US" sz="1200" b="1" dirty="0" smtClean="0">
                          <a:solidFill>
                            <a:srgbClr val="1F4E79"/>
                          </a:solidFill>
                          <a:effectLst/>
                          <a:latin typeface="Arial"/>
                          <a:ea typeface="Calibri"/>
                          <a:cs typeface="Times New Roman"/>
                        </a:rPr>
                        <a:t>: </a:t>
                      </a:r>
                      <a:r>
                        <a:rPr lang="en-US" sz="1200" b="0" dirty="0" smtClean="0">
                          <a:solidFill>
                            <a:srgbClr val="1F4E79"/>
                          </a:solidFill>
                          <a:effectLst/>
                          <a:latin typeface="+mn-lt"/>
                          <a:ea typeface="Calibri"/>
                          <a:cs typeface="Times New Roman"/>
                        </a:rPr>
                        <a:t>2/14/2007</a:t>
                      </a:r>
                      <a:endParaRPr lang="en-US" sz="1200" b="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0" dirty="0" smtClean="0">
                          <a:solidFill>
                            <a:srgbClr val="1F4E79"/>
                          </a:solidFill>
                          <a:effectLst/>
                          <a:latin typeface="Arial"/>
                          <a:ea typeface="Calibri"/>
                          <a:cs typeface="Times New Roman"/>
                        </a:rPr>
                        <a:t>END:</a:t>
                      </a:r>
                      <a:r>
                        <a:rPr lang="en-US" sz="1200" b="0" baseline="0" dirty="0" smtClean="0">
                          <a:solidFill>
                            <a:srgbClr val="1F4E79"/>
                          </a:solidFill>
                          <a:effectLst/>
                          <a:latin typeface="Arial"/>
                          <a:ea typeface="Calibri"/>
                          <a:cs typeface="Times New Roman"/>
                        </a:rPr>
                        <a:t> 8/11/2010</a:t>
                      </a:r>
                      <a:endParaRPr lang="en-US" sz="1200" b="0" dirty="0" smtClean="0">
                        <a:solidFill>
                          <a:srgbClr val="1F4E79"/>
                        </a:solidFill>
                        <a:effectLst/>
                        <a:latin typeface="Arial"/>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r>
              <a:tr h="205639">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COMPETED: </a:t>
                      </a:r>
                      <a:r>
                        <a:rPr lang="en-US" sz="1200" dirty="0" smtClean="0">
                          <a:solidFill>
                            <a:srgbClr val="1F4E79"/>
                          </a:solidFill>
                          <a:effectLst/>
                          <a:latin typeface="Arial"/>
                          <a:ea typeface="Calibri"/>
                          <a:cs typeface="Times New Roman"/>
                        </a:rPr>
                        <a:t>Competitive</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CONTRACT TYPE: </a:t>
                      </a:r>
                      <a:r>
                        <a:rPr lang="en-US" sz="1200" kern="1200" dirty="0" smtClean="0">
                          <a:solidFill>
                            <a:srgbClr val="1F4E79"/>
                          </a:solidFill>
                          <a:effectLst/>
                          <a:latin typeface="+mn-lt"/>
                          <a:ea typeface="Calibri"/>
                          <a:cs typeface="Times New Roman"/>
                        </a:rPr>
                        <a:t>Firm Fixed Price with Economic Price Adjustments</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05639">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SUPPLY/SERVICE</a:t>
                      </a:r>
                      <a:r>
                        <a:rPr lang="en-US" sz="1200" b="1" kern="1200" baseline="0" dirty="0" smtClean="0">
                          <a:solidFill>
                            <a:srgbClr val="1F4E79"/>
                          </a:solidFill>
                          <a:effectLst/>
                          <a:latin typeface="+mn-lt"/>
                          <a:ea typeface="Calibri"/>
                          <a:cs typeface="Times New Roman"/>
                        </a:rPr>
                        <a:t>:  </a:t>
                      </a:r>
                      <a:r>
                        <a:rPr lang="en-US" sz="1200" b="0" kern="1200" baseline="0" dirty="0" smtClean="0">
                          <a:solidFill>
                            <a:srgbClr val="1F4E79"/>
                          </a:solidFill>
                          <a:effectLst/>
                          <a:latin typeface="+mn-lt"/>
                          <a:ea typeface="Calibri"/>
                          <a:cs typeface="Times New Roman"/>
                        </a:rPr>
                        <a:t>Supply</a:t>
                      </a:r>
                      <a:endParaRPr lang="en-US" sz="1200" b="0" kern="1200" dirty="0" smtClean="0">
                        <a:solidFill>
                          <a:srgbClr val="1F4E79"/>
                        </a:solidFill>
                        <a:effectLst/>
                        <a:latin typeface="+mn-lt"/>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CONTRACT VEHICLE: </a:t>
                      </a:r>
                      <a:r>
                        <a:rPr lang="en-US" sz="1200" b="0" kern="1200" dirty="0" smtClean="0">
                          <a:solidFill>
                            <a:srgbClr val="1F4E79"/>
                          </a:solidFill>
                          <a:effectLst/>
                          <a:latin typeface="+mn-lt"/>
                          <a:ea typeface="Calibri"/>
                          <a:cs typeface="Times New Roman"/>
                        </a:rPr>
                        <a:t>Indefinite Delivery Indefinite Quantity (IDIQ)</a:t>
                      </a: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187908">
                <a:tc>
                  <a:txBody>
                    <a:bodyPr/>
                    <a:lstStyle/>
                    <a:p>
                      <a:pPr marL="0" marR="0">
                        <a:lnSpc>
                          <a:spcPct val="107000"/>
                        </a:lnSpc>
                        <a:spcBef>
                          <a:spcPts val="0"/>
                        </a:spcBef>
                        <a:spcAft>
                          <a:spcPts val="0"/>
                        </a:spcAft>
                      </a:pPr>
                      <a:r>
                        <a:rPr lang="en-US" sz="1200" b="1" dirty="0" smtClean="0">
                          <a:solidFill>
                            <a:srgbClr val="1F4E79"/>
                          </a:solidFill>
                          <a:effectLst/>
                          <a:latin typeface="Arial"/>
                          <a:ea typeface="Calibri"/>
                          <a:cs typeface="Times New Roman"/>
                        </a:rPr>
                        <a:t>TOTAL OBLIGATIONS: </a:t>
                      </a:r>
                      <a:r>
                        <a:rPr lang="en-US" sz="1200" b="0" dirty="0" smtClean="0">
                          <a:solidFill>
                            <a:srgbClr val="1F4E79"/>
                          </a:solidFill>
                          <a:effectLst/>
                          <a:latin typeface="+mn-lt"/>
                          <a:ea typeface="Calibri"/>
                          <a:cs typeface="Times New Roman"/>
                        </a:rPr>
                        <a:t>$151.9</a:t>
                      </a:r>
                      <a:r>
                        <a:rPr lang="en-US" sz="1200" b="0" baseline="0" dirty="0" smtClean="0">
                          <a:solidFill>
                            <a:srgbClr val="1F4E79"/>
                          </a:solidFill>
                          <a:effectLst/>
                          <a:latin typeface="+mn-lt"/>
                          <a:ea typeface="Calibri"/>
                          <a:cs typeface="Times New Roman"/>
                        </a:rPr>
                        <a:t> Million reported in FPDS, total value of both parts of TPI should reach $1 billion suggesting underreporting.</a:t>
                      </a:r>
                      <a:endParaRPr lang="en-US" sz="1200" b="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BASE AND ALL OPTIONS VALUE: </a:t>
                      </a:r>
                      <a:r>
                        <a:rPr lang="en-US" sz="1200" b="0" dirty="0" smtClean="0">
                          <a:solidFill>
                            <a:srgbClr val="1F4E79"/>
                          </a:solidFill>
                          <a:effectLst/>
                          <a:latin typeface="+mn-lt"/>
                          <a:ea typeface="Calibri"/>
                          <a:cs typeface="Times New Roman"/>
                        </a:rPr>
                        <a:t>$152.9</a:t>
                      </a:r>
                      <a:r>
                        <a:rPr lang="en-US" sz="1200" b="0" baseline="0" dirty="0" smtClean="0">
                          <a:solidFill>
                            <a:srgbClr val="1F4E79"/>
                          </a:solidFill>
                          <a:effectLst/>
                          <a:latin typeface="+mn-lt"/>
                          <a:ea typeface="Calibri"/>
                          <a:cs typeface="Times New Roman"/>
                        </a:rPr>
                        <a:t> Million, total value of both parts of TPI should reach $1 billion suggesting underreporting.</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422167">
                <a:tc gridSpan="3">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DESCRIPTION: </a:t>
                      </a:r>
                      <a:r>
                        <a:rPr lang="en-US" sz="1200" dirty="0" smtClean="0">
                          <a:solidFill>
                            <a:srgbClr val="1F4E79"/>
                          </a:solidFill>
                          <a:effectLst/>
                          <a:latin typeface="+mn-lt"/>
                          <a:ea typeface="Calibri"/>
                          <a:cs typeface="Times New Roman"/>
                        </a:rPr>
                        <a:t>Integrator to procure, store and distribute tires to the U.S. military.</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r>
            </a:tbl>
          </a:graphicData>
        </a:graphic>
      </p:graphicFrame>
      <p:pic>
        <p:nvPicPr>
          <p:cNvPr id="3" name="Picture 2"/>
          <p:cNvPicPr>
            <a:picLocks noChangeAspect="1"/>
          </p:cNvPicPr>
          <p:nvPr/>
        </p:nvPicPr>
        <p:blipFill>
          <a:blip r:embed="rId4" cstate="print"/>
          <a:stretch>
            <a:fillRect/>
          </a:stretch>
        </p:blipFill>
        <p:spPr>
          <a:xfrm>
            <a:off x="222015" y="1828800"/>
            <a:ext cx="8699973" cy="2748404"/>
          </a:xfrm>
          <a:prstGeom prst="rect">
            <a:avLst/>
          </a:prstGeom>
        </p:spPr>
      </p:pic>
    </p:spTree>
    <p:extLst>
      <p:ext uri="{BB962C8B-B14F-4D97-AF65-F5344CB8AC3E}">
        <p14:creationId xmlns:p14="http://schemas.microsoft.com/office/powerpoint/2010/main" val="9258743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36</a:t>
            </a:fld>
            <a:endParaRPr lang="en-US" altLang="en-US" sz="1400" b="0">
              <a:solidFill>
                <a:srgbClr val="313232"/>
              </a:solidFill>
            </a:endParaRPr>
          </a:p>
        </p:txBody>
      </p:sp>
      <p:sp>
        <p:nvSpPr>
          <p:cNvPr id="2" name="TextBox 1"/>
          <p:cNvSpPr txBox="1"/>
          <p:nvPr/>
        </p:nvSpPr>
        <p:spPr>
          <a:xfrm>
            <a:off x="152400" y="1066802"/>
            <a:ext cx="9296400" cy="800219"/>
          </a:xfrm>
          <a:prstGeom prst="rect">
            <a:avLst/>
          </a:prstGeom>
          <a:noFill/>
        </p:spPr>
        <p:txBody>
          <a:bodyPr wrap="square" rtlCol="0">
            <a:spAutoFit/>
          </a:bodyPr>
          <a:lstStyle/>
          <a:p>
            <a:r>
              <a:rPr lang="en-US" sz="2600" b="1" kern="0" dirty="0">
                <a:solidFill>
                  <a:srgbClr val="004165"/>
                </a:solidFill>
              </a:rPr>
              <a:t>Tire Successor Initiative (TSI)	</a:t>
            </a:r>
            <a:r>
              <a:rPr lang="en-US" sz="2000" b="1" kern="0" dirty="0" smtClean="0">
                <a:solidFill>
                  <a:srgbClr val="004165"/>
                </a:solidFill>
              </a:rPr>
              <a:t>(Unknown PIID)</a:t>
            </a:r>
            <a:r>
              <a:rPr lang="en-US" sz="2000" b="1" kern="0" dirty="0">
                <a:solidFill>
                  <a:srgbClr val="004165"/>
                </a:solidFill>
              </a:rPr>
              <a:t/>
            </a:r>
            <a:br>
              <a:rPr lang="en-US" sz="2000" b="1" kern="0" dirty="0">
                <a:solidFill>
                  <a:srgbClr val="004165"/>
                </a:solidFill>
              </a:rPr>
            </a:br>
            <a:r>
              <a:rPr lang="en-US" sz="2000" b="1" kern="0" dirty="0">
                <a:solidFill>
                  <a:srgbClr val="004165"/>
                </a:solidFill>
              </a:rPr>
              <a:t>DLA Land and Maritime</a:t>
            </a:r>
          </a:p>
        </p:txBody>
      </p:sp>
      <p:graphicFrame>
        <p:nvGraphicFramePr>
          <p:cNvPr id="5" name="Table 4"/>
          <p:cNvGraphicFramePr>
            <a:graphicFrameLocks noGrp="1"/>
          </p:cNvGraphicFramePr>
          <p:nvPr>
            <p:extLst>
              <p:ext uri="{D42A27DB-BD31-4B8C-83A1-F6EECF244321}">
                <p14:modId xmlns:p14="http://schemas.microsoft.com/office/powerpoint/2010/main" val="3294687301"/>
              </p:ext>
            </p:extLst>
          </p:nvPr>
        </p:nvGraphicFramePr>
        <p:xfrm>
          <a:off x="3" y="4876801"/>
          <a:ext cx="9143999" cy="1523998"/>
        </p:xfrm>
        <a:graphic>
          <a:graphicData uri="http://schemas.openxmlformats.org/drawingml/2006/table">
            <a:tbl>
              <a:tblPr firstRow="1" firstCol="1" bandRow="1"/>
              <a:tblGrid>
                <a:gridCol w="4190999"/>
                <a:gridCol w="2667000"/>
                <a:gridCol w="2286000"/>
              </a:tblGrid>
              <a:tr h="419914">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VENDOR: </a:t>
                      </a:r>
                      <a:r>
                        <a:rPr lang="en-US" sz="1200" dirty="0" smtClean="0">
                          <a:solidFill>
                            <a:srgbClr val="1F4E79"/>
                          </a:solidFill>
                          <a:effectLst/>
                          <a:latin typeface="+mn-lt"/>
                          <a:ea typeface="Calibri"/>
                          <a:cs typeface="Times New Roman"/>
                        </a:rPr>
                        <a:t>Science Application International</a:t>
                      </a:r>
                      <a:r>
                        <a:rPr lang="en-US" sz="1200" baseline="0" dirty="0" smtClean="0">
                          <a:solidFill>
                            <a:srgbClr val="1F4E79"/>
                          </a:solidFill>
                          <a:effectLst/>
                          <a:latin typeface="+mn-lt"/>
                          <a:ea typeface="Calibri"/>
                          <a:cs typeface="Times New Roman"/>
                        </a:rPr>
                        <a:t> (SAIC) </a:t>
                      </a:r>
                      <a:r>
                        <a:rPr lang="en-US" sz="1200" dirty="0" smtClean="0">
                          <a:solidFill>
                            <a:srgbClr val="1F4E79"/>
                          </a:solidFill>
                          <a:effectLst/>
                          <a:latin typeface="+mn-lt"/>
                          <a:ea typeface="Calibri"/>
                          <a:cs typeface="Times New Roman"/>
                        </a:rPr>
                        <a:t>(</a:t>
                      </a:r>
                      <a:r>
                        <a:rPr lang="en-US" sz="1200" dirty="0" smtClean="0">
                          <a:solidFill>
                            <a:srgbClr val="1F4E79"/>
                          </a:solidFill>
                          <a:effectLst/>
                          <a:latin typeface="Arial"/>
                          <a:ea typeface="Calibri"/>
                          <a:cs typeface="Times New Roman"/>
                        </a:rPr>
                        <a:t>Large $3B+</a:t>
                      </a:r>
                      <a:r>
                        <a:rPr lang="en-US" sz="1200" baseline="0" dirty="0" smtClean="0">
                          <a:solidFill>
                            <a:srgbClr val="1F4E79"/>
                          </a:solidFill>
                          <a:effectLst/>
                          <a:latin typeface="Arial"/>
                          <a:ea typeface="Calibri"/>
                          <a:cs typeface="Times New Roman"/>
                        </a:rPr>
                        <a:t> </a:t>
                      </a:r>
                      <a:r>
                        <a:rPr lang="en-US" sz="1200" dirty="0" smtClean="0">
                          <a:solidFill>
                            <a:srgbClr val="1F4E79"/>
                          </a:solidFill>
                          <a:effectLst/>
                          <a:latin typeface="Arial"/>
                          <a:ea typeface="Calibri"/>
                          <a:cs typeface="Times New Roman"/>
                        </a:rPr>
                        <a:t>Vendor)</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START</a:t>
                      </a:r>
                      <a:r>
                        <a:rPr lang="en-US" sz="1200" b="1" dirty="0" smtClean="0">
                          <a:solidFill>
                            <a:srgbClr val="1F4E79"/>
                          </a:solidFill>
                          <a:effectLst/>
                          <a:latin typeface="Arial"/>
                          <a:ea typeface="Calibri"/>
                          <a:cs typeface="Times New Roman"/>
                        </a:rPr>
                        <a:t>: </a:t>
                      </a:r>
                      <a:r>
                        <a:rPr lang="en-US" sz="1200" b="0" dirty="0" smtClean="0">
                          <a:solidFill>
                            <a:srgbClr val="1F4E79"/>
                          </a:solidFill>
                          <a:effectLst/>
                          <a:latin typeface="Arial"/>
                          <a:ea typeface="Calibri"/>
                          <a:cs typeface="Times New Roman"/>
                        </a:rPr>
                        <a:t>N/A</a:t>
                      </a:r>
                      <a:endParaRPr lang="en-US" sz="1200" b="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END</a:t>
                      </a:r>
                      <a:r>
                        <a:rPr lang="en-US" sz="1200" b="1" dirty="0" smtClean="0">
                          <a:solidFill>
                            <a:srgbClr val="1F4E79"/>
                          </a:solidFill>
                          <a:effectLst/>
                          <a:latin typeface="Arial"/>
                          <a:ea typeface="Calibri"/>
                          <a:cs typeface="Times New Roman"/>
                        </a:rPr>
                        <a:t>: </a:t>
                      </a:r>
                      <a:r>
                        <a:rPr lang="en-US" sz="1200" b="0" dirty="0" smtClean="0">
                          <a:solidFill>
                            <a:srgbClr val="1F4E79"/>
                          </a:solidFill>
                          <a:effectLst/>
                          <a:latin typeface="Arial"/>
                          <a:ea typeface="Calibri"/>
                          <a:cs typeface="Times New Roman"/>
                        </a:rPr>
                        <a:t>N/A</a:t>
                      </a:r>
                      <a:endParaRPr lang="en-US" sz="1200" b="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r>
              <a:tr h="220611">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COMPETED: </a:t>
                      </a:r>
                      <a:r>
                        <a:rPr lang="en-US" sz="1200" dirty="0" smtClean="0">
                          <a:solidFill>
                            <a:srgbClr val="1F4E79"/>
                          </a:solidFill>
                          <a:effectLst/>
                          <a:latin typeface="+mn-lt"/>
                          <a:ea typeface="Calibri"/>
                          <a:cs typeface="Times New Roman"/>
                        </a:rPr>
                        <a:t>Full &amp; Open Competition</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CONTRACT TYPE: </a:t>
                      </a:r>
                      <a:r>
                        <a:rPr lang="en-US" sz="1200" b="0" dirty="0" smtClean="0">
                          <a:solidFill>
                            <a:srgbClr val="1F4E79"/>
                          </a:solidFill>
                          <a:effectLst/>
                          <a:latin typeface="Arial"/>
                          <a:ea typeface="Calibri"/>
                          <a:cs typeface="Times New Roman"/>
                        </a:rPr>
                        <a:t>Fixed</a:t>
                      </a:r>
                      <a:r>
                        <a:rPr lang="en-US" sz="1200" b="0" baseline="0" dirty="0" smtClean="0">
                          <a:solidFill>
                            <a:srgbClr val="1F4E79"/>
                          </a:solidFill>
                          <a:effectLst/>
                          <a:latin typeface="Arial"/>
                          <a:ea typeface="Calibri"/>
                          <a:cs typeface="Times New Roman"/>
                        </a:rPr>
                        <a:t> Price with </a:t>
                      </a:r>
                      <a:r>
                        <a:rPr lang="en-US" sz="1200" dirty="0" smtClean="0">
                          <a:solidFill>
                            <a:srgbClr val="1F4E79"/>
                          </a:solidFill>
                          <a:effectLst/>
                          <a:latin typeface="+mn-lt"/>
                          <a:ea typeface="Calibri"/>
                          <a:cs typeface="Times New Roman"/>
                        </a:rPr>
                        <a:t>Economic Price Adjustments</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20611">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SUPPLY/SERVICE</a:t>
                      </a:r>
                      <a:r>
                        <a:rPr lang="en-US" sz="1200" b="1" kern="1200" baseline="0" dirty="0" smtClean="0">
                          <a:solidFill>
                            <a:srgbClr val="1F4E79"/>
                          </a:solidFill>
                          <a:effectLst/>
                          <a:latin typeface="+mn-lt"/>
                          <a:ea typeface="Calibri"/>
                          <a:cs typeface="Times New Roman"/>
                        </a:rPr>
                        <a:t>:  </a:t>
                      </a:r>
                      <a:r>
                        <a:rPr lang="en-US" sz="1200" b="0" kern="1200" baseline="0" dirty="0" smtClean="0">
                          <a:solidFill>
                            <a:srgbClr val="1F4E79"/>
                          </a:solidFill>
                          <a:effectLst/>
                          <a:latin typeface="+mn-lt"/>
                          <a:ea typeface="Calibri"/>
                          <a:cs typeface="Times New Roman"/>
                        </a:rPr>
                        <a:t>Supply</a:t>
                      </a:r>
                      <a:endParaRPr lang="en-US" sz="1200" b="0" kern="1200" dirty="0" smtClean="0">
                        <a:solidFill>
                          <a:srgbClr val="1F4E79"/>
                        </a:solidFill>
                        <a:effectLst/>
                        <a:latin typeface="+mn-lt"/>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CONTRACT VEHICLE: </a:t>
                      </a:r>
                      <a:r>
                        <a:rPr lang="en-US" sz="1200" b="0" kern="1200" dirty="0" smtClean="0">
                          <a:solidFill>
                            <a:srgbClr val="1F4E79"/>
                          </a:solidFill>
                          <a:effectLst/>
                          <a:latin typeface="+mn-lt"/>
                          <a:ea typeface="Calibri"/>
                          <a:cs typeface="Times New Roman"/>
                        </a:rPr>
                        <a:t>Indefinite Quantity Contract (IQC)</a:t>
                      </a: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09956">
                <a:tc>
                  <a:txBody>
                    <a:bodyPr/>
                    <a:lstStyle/>
                    <a:p>
                      <a:pPr marL="0" marR="0">
                        <a:lnSpc>
                          <a:spcPct val="107000"/>
                        </a:lnSpc>
                        <a:spcBef>
                          <a:spcPts val="0"/>
                        </a:spcBef>
                        <a:spcAft>
                          <a:spcPts val="0"/>
                        </a:spcAft>
                      </a:pPr>
                      <a:r>
                        <a:rPr lang="en-US" sz="1200" b="1" dirty="0" smtClean="0">
                          <a:solidFill>
                            <a:srgbClr val="1F4E79"/>
                          </a:solidFill>
                          <a:effectLst/>
                          <a:latin typeface="Arial"/>
                          <a:ea typeface="Calibri"/>
                          <a:cs typeface="Times New Roman"/>
                        </a:rPr>
                        <a:t>TOTAL OBLIGATIONS: </a:t>
                      </a:r>
                      <a:r>
                        <a:rPr lang="en-US" sz="1200" b="0" dirty="0" smtClean="0">
                          <a:solidFill>
                            <a:srgbClr val="1F4E79"/>
                          </a:solidFill>
                          <a:effectLst/>
                          <a:latin typeface="Arial"/>
                          <a:ea typeface="Calibri"/>
                          <a:cs typeface="Times New Roman"/>
                        </a:rPr>
                        <a:t>N/A (annual Spend $150</a:t>
                      </a:r>
                      <a:r>
                        <a:rPr lang="en-US" sz="1200" b="0" baseline="0" dirty="0" smtClean="0">
                          <a:solidFill>
                            <a:srgbClr val="1F4E79"/>
                          </a:solidFill>
                          <a:effectLst/>
                          <a:latin typeface="Arial"/>
                          <a:ea typeface="Calibri"/>
                          <a:cs typeface="Times New Roman"/>
                        </a:rPr>
                        <a:t> million)</a:t>
                      </a:r>
                      <a:endParaRPr lang="en-US" sz="1200" b="0" dirty="0" smtClean="0">
                        <a:solidFill>
                          <a:srgbClr val="1F4E79"/>
                        </a:solidFill>
                        <a:effectLst/>
                        <a:latin typeface="Arial"/>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BASE AND ALL OPTIONS VALUE</a:t>
                      </a:r>
                      <a:r>
                        <a:rPr lang="en-US" sz="1200" b="1" dirty="0" smtClean="0">
                          <a:solidFill>
                            <a:srgbClr val="1F4E79"/>
                          </a:solidFill>
                          <a:effectLst/>
                          <a:latin typeface="Arial"/>
                          <a:ea typeface="Calibri"/>
                          <a:cs typeface="Times New Roman"/>
                        </a:rPr>
                        <a:t>: </a:t>
                      </a:r>
                      <a:r>
                        <a:rPr lang="en-US" sz="1200" b="0" dirty="0" smtClean="0">
                          <a:solidFill>
                            <a:srgbClr val="1F4E79"/>
                          </a:solidFill>
                          <a:effectLst/>
                          <a:latin typeface="Arial"/>
                          <a:ea typeface="Calibri"/>
                          <a:cs typeface="Times New Roman"/>
                        </a:rPr>
                        <a:t>N/A</a:t>
                      </a:r>
                      <a:endParaRPr lang="en-US" sz="1200" b="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452906">
                <a:tc gridSpan="3">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DESCRIPTION: </a:t>
                      </a:r>
                      <a:r>
                        <a:rPr lang="en-US" sz="1200" dirty="0" smtClean="0">
                          <a:solidFill>
                            <a:srgbClr val="1F4E79"/>
                          </a:solidFill>
                          <a:effectLst/>
                          <a:latin typeface="+mn-lt"/>
                          <a:ea typeface="Calibri"/>
                          <a:cs typeface="Times New Roman"/>
                        </a:rPr>
                        <a:t>Integrator to satisfy all </a:t>
                      </a:r>
                      <a:r>
                        <a:rPr lang="en-US" sz="1200" dirty="0" err="1" smtClean="0">
                          <a:solidFill>
                            <a:srgbClr val="1F4E79"/>
                          </a:solidFill>
                          <a:effectLst/>
                          <a:latin typeface="+mn-lt"/>
                          <a:ea typeface="Calibri"/>
                          <a:cs typeface="Times New Roman"/>
                        </a:rPr>
                        <a:t>DoD</a:t>
                      </a:r>
                      <a:r>
                        <a:rPr lang="en-US" sz="1200" dirty="0" smtClean="0">
                          <a:solidFill>
                            <a:srgbClr val="1F4E79"/>
                          </a:solidFill>
                          <a:effectLst/>
                          <a:latin typeface="+mn-lt"/>
                          <a:ea typeface="Calibri"/>
                          <a:cs typeface="Times New Roman"/>
                        </a:rPr>
                        <a:t> requirements for tires supplemented by DLA-awarded long-term contracts (LTC) and indefinite delivery purchase orders (IDPO) to tire manufacturers.</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r>
            </a:tbl>
          </a:graphicData>
        </a:graphic>
      </p:graphicFrame>
      <p:sp>
        <p:nvSpPr>
          <p:cNvPr id="3" name="TextBox 2"/>
          <p:cNvSpPr txBox="1"/>
          <p:nvPr/>
        </p:nvSpPr>
        <p:spPr>
          <a:xfrm>
            <a:off x="1676400" y="2438400"/>
            <a:ext cx="5791200" cy="369332"/>
          </a:xfrm>
          <a:prstGeom prst="rect">
            <a:avLst/>
          </a:prstGeom>
          <a:noFill/>
        </p:spPr>
        <p:txBody>
          <a:bodyPr wrap="square" rtlCol="0">
            <a:spAutoFit/>
          </a:bodyPr>
          <a:lstStyle/>
          <a:p>
            <a:pPr algn="ctr"/>
            <a:r>
              <a:rPr lang="en-US" dirty="0">
                <a:solidFill>
                  <a:srgbClr val="000000"/>
                </a:solidFill>
              </a:rPr>
              <a:t>This contract has not yet </a:t>
            </a:r>
            <a:r>
              <a:rPr lang="en-US" dirty="0" smtClean="0">
                <a:solidFill>
                  <a:srgbClr val="000000"/>
                </a:solidFill>
              </a:rPr>
              <a:t>been identified in FPDS</a:t>
            </a:r>
            <a:endParaRPr lang="en-US" dirty="0">
              <a:solidFill>
                <a:srgbClr val="000000"/>
              </a:solidFill>
            </a:endParaRPr>
          </a:p>
        </p:txBody>
      </p:sp>
    </p:spTree>
    <p:extLst>
      <p:ext uri="{BB962C8B-B14F-4D97-AF65-F5344CB8AC3E}">
        <p14:creationId xmlns:p14="http://schemas.microsoft.com/office/powerpoint/2010/main" val="3937486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37</a:t>
            </a:fld>
            <a:endParaRPr lang="en-US" altLang="en-US" sz="1400" b="0">
              <a:solidFill>
                <a:srgbClr val="313232"/>
              </a:solidFill>
            </a:endParaRPr>
          </a:p>
        </p:txBody>
      </p:sp>
      <p:sp>
        <p:nvSpPr>
          <p:cNvPr id="2" name="TextBox 1"/>
          <p:cNvSpPr txBox="1"/>
          <p:nvPr/>
        </p:nvSpPr>
        <p:spPr>
          <a:xfrm>
            <a:off x="152400" y="1066802"/>
            <a:ext cx="8839200" cy="800219"/>
          </a:xfrm>
          <a:prstGeom prst="rect">
            <a:avLst/>
          </a:prstGeom>
          <a:noFill/>
        </p:spPr>
        <p:txBody>
          <a:bodyPr wrap="square" rtlCol="0">
            <a:spAutoFit/>
          </a:bodyPr>
          <a:lstStyle/>
          <a:p>
            <a:r>
              <a:rPr lang="en-US" sz="2600" b="1" kern="0" dirty="0">
                <a:solidFill>
                  <a:srgbClr val="004165"/>
                </a:solidFill>
              </a:rPr>
              <a:t>Hub &amp; Blade, </a:t>
            </a:r>
            <a:r>
              <a:rPr lang="en-US" sz="2600" b="1" kern="0" dirty="0" err="1">
                <a:solidFill>
                  <a:srgbClr val="004165"/>
                </a:solidFill>
              </a:rPr>
              <a:t>SupplyCore</a:t>
            </a:r>
            <a:r>
              <a:rPr lang="en-US" sz="2600" b="1" kern="0" dirty="0">
                <a:solidFill>
                  <a:srgbClr val="004165"/>
                </a:solidFill>
              </a:rPr>
              <a:t> Inc.                </a:t>
            </a:r>
            <a:r>
              <a:rPr lang="en-US" sz="2000" b="1" kern="0" dirty="0">
                <a:solidFill>
                  <a:srgbClr val="004165"/>
                </a:solidFill>
              </a:rPr>
              <a:t>(SPE4AX-13-D-9425)</a:t>
            </a:r>
            <a:br>
              <a:rPr lang="en-US" sz="2000" b="1" kern="0" dirty="0">
                <a:solidFill>
                  <a:srgbClr val="004165"/>
                </a:solidFill>
              </a:rPr>
            </a:br>
            <a:r>
              <a:rPr lang="en-US" sz="2000" b="1" kern="0" dirty="0">
                <a:solidFill>
                  <a:srgbClr val="004165"/>
                </a:solidFill>
              </a:rPr>
              <a:t>DLA Aviation</a:t>
            </a:r>
          </a:p>
        </p:txBody>
      </p:sp>
      <p:graphicFrame>
        <p:nvGraphicFramePr>
          <p:cNvPr id="5" name="Table 4"/>
          <p:cNvGraphicFramePr>
            <a:graphicFrameLocks noGrp="1"/>
          </p:cNvGraphicFramePr>
          <p:nvPr>
            <p:extLst>
              <p:ext uri="{D42A27DB-BD31-4B8C-83A1-F6EECF244321}">
                <p14:modId xmlns:p14="http://schemas.microsoft.com/office/powerpoint/2010/main" val="741141296"/>
              </p:ext>
            </p:extLst>
          </p:nvPr>
        </p:nvGraphicFramePr>
        <p:xfrm>
          <a:off x="2" y="4953000"/>
          <a:ext cx="9143999" cy="1457130"/>
        </p:xfrm>
        <a:graphic>
          <a:graphicData uri="http://schemas.openxmlformats.org/drawingml/2006/table">
            <a:tbl>
              <a:tblPr firstRow="1" firstCol="1" bandRow="1"/>
              <a:tblGrid>
                <a:gridCol w="4403832"/>
                <a:gridCol w="2454167"/>
                <a:gridCol w="2286000"/>
              </a:tblGrid>
              <a:tr h="401489">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VENDOR: </a:t>
                      </a:r>
                      <a:r>
                        <a:rPr lang="en-US" sz="1200" dirty="0" err="1">
                          <a:solidFill>
                            <a:srgbClr val="1F4E79"/>
                          </a:solidFill>
                          <a:effectLst/>
                          <a:latin typeface="Arial"/>
                          <a:ea typeface="Calibri"/>
                          <a:cs typeface="Times New Roman"/>
                        </a:rPr>
                        <a:t>SupplyCore</a:t>
                      </a:r>
                      <a:r>
                        <a:rPr lang="en-US" sz="1200" dirty="0">
                          <a:solidFill>
                            <a:srgbClr val="1F4E79"/>
                          </a:solidFill>
                          <a:effectLst/>
                          <a:latin typeface="Arial"/>
                          <a:ea typeface="Calibri"/>
                          <a:cs typeface="Times New Roman"/>
                        </a:rPr>
                        <a:t> Inc</a:t>
                      </a:r>
                      <a:r>
                        <a:rPr lang="en-US" sz="1200" dirty="0" smtClean="0">
                          <a:solidFill>
                            <a:srgbClr val="1F4E79"/>
                          </a:solidFill>
                          <a:effectLst/>
                          <a:latin typeface="Arial"/>
                          <a:ea typeface="Calibri"/>
                          <a:cs typeface="Times New Roman"/>
                        </a:rPr>
                        <a:t>. (Small Business according to Gov’t)</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START: </a:t>
                      </a:r>
                      <a:r>
                        <a:rPr lang="en-US" sz="1200" dirty="0" smtClean="0">
                          <a:solidFill>
                            <a:srgbClr val="1F4E79"/>
                          </a:solidFill>
                          <a:effectLst/>
                          <a:latin typeface="Arial"/>
                          <a:ea typeface="Calibri"/>
                          <a:cs typeface="Times New Roman"/>
                        </a:rPr>
                        <a:t>06/11/2014</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dirty="0">
                          <a:solidFill>
                            <a:srgbClr val="1F4E79"/>
                          </a:solidFill>
                          <a:effectLst/>
                          <a:latin typeface="Arial"/>
                          <a:ea typeface="Calibri"/>
                          <a:cs typeface="Times New Roman"/>
                        </a:rPr>
                        <a:t>END: </a:t>
                      </a:r>
                      <a:r>
                        <a:rPr lang="en-US" sz="1200" b="0" dirty="0" smtClean="0">
                          <a:solidFill>
                            <a:srgbClr val="1F4E79"/>
                          </a:solidFill>
                          <a:effectLst/>
                          <a:latin typeface="Arial"/>
                          <a:ea typeface="Calibri"/>
                          <a:cs typeface="Times New Roman"/>
                        </a:rPr>
                        <a:t>Ongoing</a:t>
                      </a:r>
                      <a:r>
                        <a:rPr lang="en-US" sz="1200" b="1" dirty="0" smtClean="0">
                          <a:solidFill>
                            <a:srgbClr val="1F4E79"/>
                          </a:solidFill>
                          <a:effectLst/>
                          <a:latin typeface="Arial"/>
                          <a:ea typeface="Calibri"/>
                          <a:cs typeface="Times New Roman"/>
                        </a:rPr>
                        <a:t> (</a:t>
                      </a:r>
                      <a:r>
                        <a:rPr lang="en-US" sz="1200" dirty="0" smtClean="0">
                          <a:solidFill>
                            <a:srgbClr val="1F4E79"/>
                          </a:solidFill>
                          <a:effectLst/>
                          <a:latin typeface="+mn-lt"/>
                          <a:ea typeface="Calibri"/>
                          <a:cs typeface="Times New Roman"/>
                        </a:rPr>
                        <a:t>05/21/2015)</a:t>
                      </a:r>
                      <a:r>
                        <a:rPr lang="en-US" sz="1200" dirty="0" smtClean="0">
                          <a:solidFill>
                            <a:srgbClr val="1F4E79"/>
                          </a:solidFill>
                          <a:effectLst/>
                          <a:latin typeface="+mn-lt"/>
                          <a:ea typeface="Calibri"/>
                          <a:cs typeface="Times New Roman"/>
                        </a:rPr>
                        <a:t/>
                      </a:r>
                      <a:br>
                        <a:rPr lang="en-US" sz="1200" dirty="0" smtClean="0">
                          <a:solidFill>
                            <a:srgbClr val="1F4E79"/>
                          </a:solidFill>
                          <a:effectLst/>
                          <a:latin typeface="+mn-lt"/>
                          <a:ea typeface="Calibri"/>
                          <a:cs typeface="Times New Roman"/>
                        </a:rPr>
                      </a:br>
                      <a:r>
                        <a:rPr lang="en-US" sz="1200" dirty="0" smtClean="0">
                          <a:solidFill>
                            <a:srgbClr val="1F4E79"/>
                          </a:solidFill>
                          <a:effectLst/>
                          <a:latin typeface="+mn-lt"/>
                          <a:ea typeface="Calibri"/>
                          <a:cs typeface="Times New Roman"/>
                        </a:rPr>
                        <a:t>Last</a:t>
                      </a:r>
                      <a:r>
                        <a:rPr lang="en-US" sz="1200" baseline="0" dirty="0" smtClean="0">
                          <a:solidFill>
                            <a:srgbClr val="1F4E79"/>
                          </a:solidFill>
                          <a:effectLst/>
                          <a:latin typeface="+mn-lt"/>
                          <a:ea typeface="Calibri"/>
                          <a:cs typeface="Times New Roman"/>
                        </a:rPr>
                        <a:t> Date to Order: </a:t>
                      </a:r>
                      <a:r>
                        <a:rPr lang="en-US" sz="1200" dirty="0" smtClean="0">
                          <a:solidFill>
                            <a:srgbClr val="1F4E79"/>
                          </a:solidFill>
                          <a:effectLst/>
                          <a:latin typeface="+mn-lt"/>
                          <a:ea typeface="Calibri"/>
                          <a:cs typeface="Times New Roman"/>
                        </a:rPr>
                        <a:t>06/06/2017</a:t>
                      </a:r>
                      <a:endParaRPr lang="en-US" sz="1200" dirty="0" smtClean="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r>
              <a:tr h="210932">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COMPETED: </a:t>
                      </a:r>
                      <a:r>
                        <a:rPr lang="en-US" sz="1200" dirty="0" smtClean="0">
                          <a:solidFill>
                            <a:srgbClr val="1F4E79"/>
                          </a:solidFill>
                          <a:effectLst/>
                          <a:latin typeface="Arial"/>
                          <a:ea typeface="Calibri"/>
                          <a:cs typeface="Times New Roman"/>
                        </a:rPr>
                        <a:t>Mixed,</a:t>
                      </a:r>
                      <a:r>
                        <a:rPr lang="en-US" sz="1200" baseline="0" dirty="0" smtClean="0">
                          <a:solidFill>
                            <a:srgbClr val="1F4E79"/>
                          </a:solidFill>
                          <a:effectLst/>
                          <a:latin typeface="Arial"/>
                          <a:ea typeface="Calibri"/>
                          <a:cs typeface="Times New Roman"/>
                        </a:rPr>
                        <a:t> sole source component uses incentives.</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CONTRACT TYPE: </a:t>
                      </a:r>
                      <a:r>
                        <a:rPr lang="en-US" sz="1200" dirty="0">
                          <a:solidFill>
                            <a:srgbClr val="1F4E79"/>
                          </a:solidFill>
                          <a:effectLst/>
                          <a:latin typeface="Arial"/>
                          <a:ea typeface="Calibri"/>
                          <a:cs typeface="Times New Roman"/>
                        </a:rPr>
                        <a:t>Firm Fixed Price</a:t>
                      </a:r>
                      <a:r>
                        <a:rPr lang="en-US" sz="1200" b="1" dirty="0">
                          <a:solidFill>
                            <a:srgbClr val="1F4E79"/>
                          </a:solidFill>
                          <a:effectLst/>
                          <a:latin typeface="Arial"/>
                          <a:ea typeface="Calibri"/>
                          <a:cs typeface="Times New Roman"/>
                        </a:rPr>
                        <a:t> </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10932">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SUPPLY/SERVICE</a:t>
                      </a:r>
                      <a:r>
                        <a:rPr lang="en-US" sz="1200" b="1" kern="1200" baseline="0" dirty="0" smtClean="0">
                          <a:solidFill>
                            <a:srgbClr val="1F4E79"/>
                          </a:solidFill>
                          <a:effectLst/>
                          <a:latin typeface="+mn-lt"/>
                          <a:ea typeface="Calibri"/>
                          <a:cs typeface="Times New Roman"/>
                        </a:rPr>
                        <a:t>:  </a:t>
                      </a:r>
                      <a:r>
                        <a:rPr lang="en-US" sz="1200" b="0" kern="1200" baseline="0" dirty="0" smtClean="0">
                          <a:solidFill>
                            <a:srgbClr val="1F4E79"/>
                          </a:solidFill>
                          <a:effectLst/>
                          <a:latin typeface="+mn-lt"/>
                          <a:ea typeface="Calibri"/>
                          <a:cs typeface="Times New Roman"/>
                        </a:rPr>
                        <a:t>Supply</a:t>
                      </a:r>
                      <a:endParaRPr lang="en-US" sz="1200" b="0" kern="1200" dirty="0" smtClean="0">
                        <a:solidFill>
                          <a:srgbClr val="1F4E79"/>
                        </a:solidFill>
                        <a:effectLst/>
                        <a:latin typeface="+mn-lt"/>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CONTRACT VEHICLE: </a:t>
                      </a:r>
                      <a:r>
                        <a:rPr lang="en-US" sz="1200" b="0" kern="1200" dirty="0" smtClean="0">
                          <a:solidFill>
                            <a:srgbClr val="1F4E79"/>
                          </a:solidFill>
                          <a:effectLst/>
                          <a:latin typeface="+mn-lt"/>
                          <a:ea typeface="Calibri"/>
                          <a:cs typeface="Times New Roman"/>
                        </a:rPr>
                        <a:t>Indefinite Delivery</a:t>
                      </a:r>
                      <a:r>
                        <a:rPr lang="en-US" sz="1200" b="0" kern="1200" baseline="0" dirty="0" smtClean="0">
                          <a:solidFill>
                            <a:srgbClr val="1F4E79"/>
                          </a:solidFill>
                          <a:effectLst/>
                          <a:latin typeface="+mn-lt"/>
                          <a:ea typeface="Calibri"/>
                          <a:cs typeface="Times New Roman"/>
                        </a:rPr>
                        <a:t> </a:t>
                      </a:r>
                      <a:r>
                        <a:rPr lang="en-US" sz="1200" b="0" kern="1200" dirty="0" smtClean="0">
                          <a:solidFill>
                            <a:srgbClr val="1F4E79"/>
                          </a:solidFill>
                          <a:effectLst/>
                          <a:latin typeface="+mn-lt"/>
                          <a:ea typeface="Calibri"/>
                          <a:cs typeface="Times New Roman"/>
                        </a:rPr>
                        <a:t>Contract (IDC)</a:t>
                      </a:r>
                      <a:endParaRPr lang="en-US" sz="1200" b="1" kern="1200" dirty="0" smtClean="0">
                        <a:solidFill>
                          <a:srgbClr val="1F4E79"/>
                        </a:solidFill>
                        <a:effectLst/>
                        <a:latin typeface="+mn-lt"/>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00744">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TOTAL OBLIGATIONS: </a:t>
                      </a:r>
                      <a:r>
                        <a:rPr lang="en-US" sz="1200" kern="1200" dirty="0" smtClean="0">
                          <a:solidFill>
                            <a:srgbClr val="1F4E79"/>
                          </a:solidFill>
                          <a:effectLst/>
                          <a:latin typeface="Arial"/>
                          <a:ea typeface="Calibri"/>
                          <a:cs typeface="Times New Roman"/>
                        </a:rPr>
                        <a:t>$1.361 Million</a:t>
                      </a:r>
                      <a:endParaRPr lang="en-US" sz="1200" kern="1200" dirty="0">
                        <a:solidFill>
                          <a:srgbClr val="1F4E79"/>
                        </a:solidFill>
                        <a:effectLst/>
                        <a:latin typeface="Arial"/>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BASE AND ALL OPTIONS VALUE: </a:t>
                      </a:r>
                      <a:r>
                        <a:rPr lang="en-US" sz="1200" dirty="0" smtClean="0">
                          <a:solidFill>
                            <a:srgbClr val="1F4E79"/>
                          </a:solidFill>
                          <a:effectLst/>
                          <a:latin typeface="Arial"/>
                          <a:ea typeface="Calibri"/>
                          <a:cs typeface="Times New Roman"/>
                        </a:rPr>
                        <a:t>$46.1 Million</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433033">
                <a:tc gridSpan="3">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DESCRIPTION: </a:t>
                      </a:r>
                      <a:r>
                        <a:rPr lang="en-US" sz="1200" dirty="0">
                          <a:solidFill>
                            <a:srgbClr val="1F4E79"/>
                          </a:solidFill>
                          <a:effectLst/>
                          <a:latin typeface="Arial"/>
                          <a:ea typeface="Calibri"/>
                          <a:cs typeface="Times New Roman"/>
                        </a:rPr>
                        <a:t>Customer Direct/Storefront Operation for Warner Robins to correct significant support challenges as well as  DLA Direct Support for Worldwide Customers</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r>
            </a:tbl>
          </a:graphicData>
        </a:graphic>
      </p:graphicFrame>
      <p:pic>
        <p:nvPicPr>
          <p:cNvPr id="6" name="Picture 5" descr="C:\Users\gsanders\AppData\Local\Microsoft\Windows\Temporary Internet Files\Content.Word\SPE4AX13D9425.png"/>
          <p:cNvPicPr/>
          <p:nvPr/>
        </p:nvPicPr>
        <p:blipFill>
          <a:blip r:embed="rId4">
            <a:extLst>
              <a:ext uri="{28A0092B-C50C-407E-A947-70E740481C1C}">
                <a14:useLocalDpi xmlns:a14="http://schemas.microsoft.com/office/drawing/2010/main" val="0"/>
              </a:ext>
            </a:extLst>
          </a:blip>
          <a:srcRect/>
          <a:stretch>
            <a:fillRect/>
          </a:stretch>
        </p:blipFill>
        <p:spPr bwMode="auto">
          <a:xfrm>
            <a:off x="988208" y="1867021"/>
            <a:ext cx="6691134" cy="2970446"/>
          </a:xfrm>
          <a:prstGeom prst="rect">
            <a:avLst/>
          </a:prstGeom>
          <a:noFill/>
          <a:ln>
            <a:noFill/>
          </a:ln>
        </p:spPr>
      </p:pic>
    </p:spTree>
    <p:extLst>
      <p:ext uri="{BB962C8B-B14F-4D97-AF65-F5344CB8AC3E}">
        <p14:creationId xmlns:p14="http://schemas.microsoft.com/office/powerpoint/2010/main" val="1836179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38</a:t>
            </a:fld>
            <a:endParaRPr lang="en-US" altLang="en-US" sz="1400" b="0">
              <a:solidFill>
                <a:srgbClr val="313232"/>
              </a:solidFill>
            </a:endParaRPr>
          </a:p>
        </p:txBody>
      </p:sp>
      <p:sp>
        <p:nvSpPr>
          <p:cNvPr id="2" name="TextBox 1"/>
          <p:cNvSpPr txBox="1"/>
          <p:nvPr/>
        </p:nvSpPr>
        <p:spPr>
          <a:xfrm>
            <a:off x="152400" y="1066802"/>
            <a:ext cx="8839200" cy="800219"/>
          </a:xfrm>
          <a:prstGeom prst="rect">
            <a:avLst/>
          </a:prstGeom>
          <a:noFill/>
        </p:spPr>
        <p:txBody>
          <a:bodyPr wrap="square" rtlCol="0">
            <a:spAutoFit/>
          </a:bodyPr>
          <a:lstStyle/>
          <a:p>
            <a:r>
              <a:rPr lang="en-US" sz="2600" b="1" kern="0" dirty="0">
                <a:solidFill>
                  <a:srgbClr val="004165"/>
                </a:solidFill>
              </a:rPr>
              <a:t>Hub &amp; Blade, Hamilton </a:t>
            </a:r>
            <a:r>
              <a:rPr lang="en-US" sz="2600" b="1" kern="0" dirty="0" err="1">
                <a:solidFill>
                  <a:srgbClr val="004165"/>
                </a:solidFill>
              </a:rPr>
              <a:t>Sunstrand</a:t>
            </a:r>
            <a:r>
              <a:rPr lang="en-US" sz="2600" b="1" kern="0" dirty="0">
                <a:solidFill>
                  <a:srgbClr val="004165"/>
                </a:solidFill>
              </a:rPr>
              <a:t>         </a:t>
            </a:r>
            <a:r>
              <a:rPr lang="en-US" sz="2000" b="1" kern="0" dirty="0">
                <a:solidFill>
                  <a:srgbClr val="004165"/>
                </a:solidFill>
              </a:rPr>
              <a:t>(SPE4AX-14-D-9417)</a:t>
            </a:r>
            <a:br>
              <a:rPr lang="en-US" sz="2000" b="1" kern="0" dirty="0">
                <a:solidFill>
                  <a:srgbClr val="004165"/>
                </a:solidFill>
              </a:rPr>
            </a:br>
            <a:r>
              <a:rPr lang="en-US" sz="2000" b="1" kern="0" dirty="0">
                <a:solidFill>
                  <a:srgbClr val="004165"/>
                </a:solidFill>
              </a:rPr>
              <a:t>DLA Aviation</a:t>
            </a:r>
          </a:p>
        </p:txBody>
      </p:sp>
      <p:graphicFrame>
        <p:nvGraphicFramePr>
          <p:cNvPr id="5" name="Table 4"/>
          <p:cNvGraphicFramePr>
            <a:graphicFrameLocks noGrp="1"/>
          </p:cNvGraphicFramePr>
          <p:nvPr>
            <p:extLst>
              <p:ext uri="{D42A27DB-BD31-4B8C-83A1-F6EECF244321}">
                <p14:modId xmlns:p14="http://schemas.microsoft.com/office/powerpoint/2010/main" val="1216152395"/>
              </p:ext>
            </p:extLst>
          </p:nvPr>
        </p:nvGraphicFramePr>
        <p:xfrm>
          <a:off x="-7619" y="4953000"/>
          <a:ext cx="9143999" cy="1410724"/>
        </p:xfrm>
        <a:graphic>
          <a:graphicData uri="http://schemas.openxmlformats.org/drawingml/2006/table">
            <a:tbl>
              <a:tblPr firstRow="1" firstCol="1" bandRow="1"/>
              <a:tblGrid>
                <a:gridCol w="4327371"/>
                <a:gridCol w="2530628"/>
                <a:gridCol w="2286000"/>
              </a:tblGrid>
              <a:tr h="176721">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VENDOR: </a:t>
                      </a:r>
                      <a:r>
                        <a:rPr lang="en-US" sz="1200" dirty="0" err="1">
                          <a:solidFill>
                            <a:srgbClr val="1F4E79"/>
                          </a:solidFill>
                          <a:effectLst/>
                          <a:latin typeface="Arial"/>
                          <a:ea typeface="Calibri"/>
                          <a:cs typeface="Times New Roman"/>
                        </a:rPr>
                        <a:t>SupplyCore</a:t>
                      </a:r>
                      <a:r>
                        <a:rPr lang="en-US" sz="1200" dirty="0">
                          <a:solidFill>
                            <a:srgbClr val="1F4E79"/>
                          </a:solidFill>
                          <a:effectLst/>
                          <a:latin typeface="Arial"/>
                          <a:ea typeface="Calibri"/>
                          <a:cs typeface="Times New Roman"/>
                        </a:rPr>
                        <a:t> Inc</a:t>
                      </a:r>
                      <a:r>
                        <a:rPr lang="en-US" sz="1200" dirty="0" smtClean="0">
                          <a:solidFill>
                            <a:srgbClr val="1F4E79"/>
                          </a:solidFill>
                          <a:effectLst/>
                          <a:latin typeface="Arial"/>
                          <a:ea typeface="Calibri"/>
                          <a:cs typeface="Times New Roman"/>
                        </a:rPr>
                        <a:t>. (Large $3B+</a:t>
                      </a:r>
                      <a:r>
                        <a:rPr lang="en-US" sz="1200" baseline="0" dirty="0" smtClean="0">
                          <a:solidFill>
                            <a:srgbClr val="1F4E79"/>
                          </a:solidFill>
                          <a:effectLst/>
                          <a:latin typeface="Arial"/>
                          <a:ea typeface="Calibri"/>
                          <a:cs typeface="Times New Roman"/>
                        </a:rPr>
                        <a:t> </a:t>
                      </a:r>
                      <a:r>
                        <a:rPr lang="en-US" sz="1200" dirty="0" smtClean="0">
                          <a:solidFill>
                            <a:srgbClr val="1F4E79"/>
                          </a:solidFill>
                          <a:effectLst/>
                          <a:latin typeface="Arial"/>
                          <a:ea typeface="Calibri"/>
                          <a:cs typeface="Times New Roman"/>
                        </a:rPr>
                        <a:t>Vendor)</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START: </a:t>
                      </a:r>
                      <a:r>
                        <a:rPr lang="en-US" sz="1200" dirty="0" smtClean="0">
                          <a:solidFill>
                            <a:srgbClr val="1F4E79"/>
                          </a:solidFill>
                          <a:effectLst/>
                          <a:latin typeface="Arial"/>
                          <a:ea typeface="Calibri"/>
                          <a:cs typeface="Times New Roman"/>
                        </a:rPr>
                        <a:t>06/06/2014</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END: </a:t>
                      </a:r>
                      <a:r>
                        <a:rPr lang="en-US" sz="1200" b="1" dirty="0" smtClean="0">
                          <a:solidFill>
                            <a:srgbClr val="1F4E79"/>
                          </a:solidFill>
                          <a:effectLst/>
                          <a:latin typeface="Arial"/>
                          <a:ea typeface="Calibri"/>
                          <a:cs typeface="Times New Roman"/>
                        </a:rPr>
                        <a:t>Ongoing (</a:t>
                      </a:r>
                      <a:r>
                        <a:rPr lang="en-US" sz="1200" dirty="0" smtClean="0">
                          <a:solidFill>
                            <a:srgbClr val="1F4E79"/>
                          </a:solidFill>
                          <a:effectLst/>
                          <a:latin typeface="Arial"/>
                          <a:ea typeface="Calibri"/>
                          <a:cs typeface="Times New Roman"/>
                        </a:rPr>
                        <a:t>05/01/2015)</a:t>
                      </a:r>
                      <a:r>
                        <a:rPr lang="en-US" sz="1200" dirty="0" smtClean="0">
                          <a:solidFill>
                            <a:srgbClr val="1F4E79"/>
                          </a:solidFill>
                          <a:effectLst/>
                          <a:latin typeface="Arial"/>
                          <a:ea typeface="Calibri"/>
                          <a:cs typeface="Times New Roman"/>
                        </a:rPr>
                        <a:t/>
                      </a:r>
                      <a:br>
                        <a:rPr lang="en-US" sz="1200" dirty="0" smtClean="0">
                          <a:solidFill>
                            <a:srgbClr val="1F4E79"/>
                          </a:solidFill>
                          <a:effectLst/>
                          <a:latin typeface="Arial"/>
                          <a:ea typeface="Calibri"/>
                          <a:cs typeface="Times New Roman"/>
                        </a:rPr>
                      </a:br>
                      <a:r>
                        <a:rPr lang="en-US" sz="1200" b="0" dirty="0" smtClean="0">
                          <a:solidFill>
                            <a:srgbClr val="1F4E79"/>
                          </a:solidFill>
                          <a:effectLst/>
                          <a:latin typeface="Arial"/>
                          <a:ea typeface="Calibri"/>
                          <a:cs typeface="Times New Roman"/>
                        </a:rPr>
                        <a:t>Last to Order: </a:t>
                      </a:r>
                      <a:r>
                        <a:rPr lang="en-US" sz="1200" dirty="0" smtClean="0">
                          <a:solidFill>
                            <a:srgbClr val="1F4E79"/>
                          </a:solidFill>
                          <a:effectLst/>
                          <a:latin typeface="Arial"/>
                          <a:ea typeface="Calibri"/>
                          <a:cs typeface="Times New Roman"/>
                        </a:rPr>
                        <a:t>06/06/2017</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r>
              <a:tr h="205639">
                <a:tc>
                  <a:txBody>
                    <a:bodyPr/>
                    <a:lstStyle/>
                    <a:p>
                      <a:pPr marL="0" marR="0">
                        <a:lnSpc>
                          <a:spcPct val="107000"/>
                        </a:lnSpc>
                        <a:spcBef>
                          <a:spcPts val="0"/>
                        </a:spcBef>
                        <a:spcAft>
                          <a:spcPts val="0"/>
                        </a:spcAft>
                      </a:pPr>
                      <a:r>
                        <a:rPr lang="en-US" sz="1200" b="1" dirty="0" smtClean="0">
                          <a:solidFill>
                            <a:srgbClr val="1F4E79"/>
                          </a:solidFill>
                          <a:effectLst/>
                          <a:latin typeface="+mn-lt"/>
                          <a:ea typeface="Calibri"/>
                          <a:cs typeface="Times New Roman"/>
                        </a:rPr>
                        <a:t>COMPETED: </a:t>
                      </a:r>
                      <a:r>
                        <a:rPr lang="en-US" sz="1200" dirty="0" smtClean="0">
                          <a:solidFill>
                            <a:srgbClr val="1F4E79"/>
                          </a:solidFill>
                          <a:effectLst/>
                          <a:latin typeface="+mn-lt"/>
                          <a:ea typeface="Calibri"/>
                          <a:cs typeface="Times New Roman"/>
                        </a:rPr>
                        <a:t>Mixed,</a:t>
                      </a:r>
                      <a:r>
                        <a:rPr lang="en-US" sz="1200" baseline="0" dirty="0" smtClean="0">
                          <a:solidFill>
                            <a:srgbClr val="1F4E79"/>
                          </a:solidFill>
                          <a:effectLst/>
                          <a:latin typeface="+mn-lt"/>
                          <a:ea typeface="Calibri"/>
                          <a:cs typeface="Times New Roman"/>
                        </a:rPr>
                        <a:t> sole source component uses incentives.</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a:solidFill>
                            <a:srgbClr val="1F4E79"/>
                          </a:solidFill>
                          <a:effectLst/>
                          <a:latin typeface="Arial"/>
                          <a:ea typeface="Calibri"/>
                          <a:cs typeface="Times New Roman"/>
                        </a:rPr>
                        <a:t>CONTRACT TYPE: </a:t>
                      </a:r>
                      <a:r>
                        <a:rPr lang="en-US" sz="1200">
                          <a:solidFill>
                            <a:srgbClr val="1F4E79"/>
                          </a:solidFill>
                          <a:effectLst/>
                          <a:latin typeface="Arial"/>
                          <a:ea typeface="Calibri"/>
                          <a:cs typeface="Times New Roman"/>
                        </a:rPr>
                        <a:t>Firm Fixed Price</a:t>
                      </a:r>
                      <a:r>
                        <a:rPr lang="en-US" sz="1200" b="1">
                          <a:solidFill>
                            <a:srgbClr val="1F4E79"/>
                          </a:solidFill>
                          <a:effectLst/>
                          <a:latin typeface="Arial"/>
                          <a:ea typeface="Calibri"/>
                          <a:cs typeface="Times New Roman"/>
                        </a:rPr>
                        <a:t> </a:t>
                      </a:r>
                      <a:endParaRPr lang="en-US" sz="120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205639">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SUPPLY/SERVICE</a:t>
                      </a:r>
                      <a:r>
                        <a:rPr lang="en-US" sz="1200" b="1" kern="1200" baseline="0" dirty="0" smtClean="0">
                          <a:solidFill>
                            <a:srgbClr val="1F4E79"/>
                          </a:solidFill>
                          <a:effectLst/>
                          <a:latin typeface="+mn-lt"/>
                          <a:ea typeface="Calibri"/>
                          <a:cs typeface="Times New Roman"/>
                        </a:rPr>
                        <a:t>:  </a:t>
                      </a:r>
                      <a:r>
                        <a:rPr lang="en-US" sz="1200" b="0" kern="1200" baseline="0" dirty="0" smtClean="0">
                          <a:solidFill>
                            <a:srgbClr val="1F4E79"/>
                          </a:solidFill>
                          <a:effectLst/>
                          <a:latin typeface="+mn-lt"/>
                          <a:ea typeface="Calibri"/>
                          <a:cs typeface="Times New Roman"/>
                        </a:rPr>
                        <a:t>Supply</a:t>
                      </a:r>
                      <a:endParaRPr lang="en-US" sz="1200" b="0" kern="1200" dirty="0" smtClean="0">
                        <a:solidFill>
                          <a:srgbClr val="1F4E79"/>
                        </a:solidFill>
                        <a:effectLst/>
                        <a:latin typeface="+mn-lt"/>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200" b="1" kern="1200" dirty="0" smtClean="0">
                          <a:solidFill>
                            <a:srgbClr val="1F4E79"/>
                          </a:solidFill>
                          <a:effectLst/>
                          <a:latin typeface="+mn-lt"/>
                          <a:ea typeface="Calibri"/>
                          <a:cs typeface="Times New Roman"/>
                        </a:rPr>
                        <a:t>CONTRACT VEHICLE: </a:t>
                      </a:r>
                      <a:r>
                        <a:rPr lang="en-US" sz="1200" b="0" kern="1200" dirty="0" smtClean="0">
                          <a:solidFill>
                            <a:srgbClr val="1F4E79"/>
                          </a:solidFill>
                          <a:effectLst/>
                          <a:latin typeface="+mn-lt"/>
                          <a:ea typeface="Calibri"/>
                          <a:cs typeface="Times New Roman"/>
                        </a:rPr>
                        <a:t>Indefinite Delivery</a:t>
                      </a:r>
                      <a:r>
                        <a:rPr lang="en-US" sz="1200" b="0" kern="1200" baseline="0" dirty="0" smtClean="0">
                          <a:solidFill>
                            <a:srgbClr val="1F4E79"/>
                          </a:solidFill>
                          <a:effectLst/>
                          <a:latin typeface="+mn-lt"/>
                          <a:ea typeface="Calibri"/>
                          <a:cs typeface="Times New Roman"/>
                        </a:rPr>
                        <a:t> </a:t>
                      </a:r>
                      <a:r>
                        <a:rPr lang="en-US" sz="1200" b="0" kern="1200" dirty="0" smtClean="0">
                          <a:solidFill>
                            <a:srgbClr val="1F4E79"/>
                          </a:solidFill>
                          <a:effectLst/>
                          <a:latin typeface="+mn-lt"/>
                          <a:ea typeface="Calibri"/>
                          <a:cs typeface="Times New Roman"/>
                        </a:rPr>
                        <a:t>Contract (IDC)</a:t>
                      </a:r>
                      <a:endParaRPr lang="en-US" sz="1200" b="1" kern="1200" dirty="0" smtClean="0">
                        <a:solidFill>
                          <a:srgbClr val="1F4E79"/>
                        </a:solidFill>
                        <a:effectLst/>
                        <a:latin typeface="+mn-lt"/>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187908">
                <a:tc>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TOTAL OBLIGATIONS: </a:t>
                      </a:r>
                      <a:r>
                        <a:rPr lang="en-US" sz="1200" dirty="0" smtClean="0">
                          <a:solidFill>
                            <a:srgbClr val="1F4E79"/>
                          </a:solidFill>
                          <a:effectLst/>
                          <a:latin typeface="Arial"/>
                          <a:ea typeface="Calibri"/>
                          <a:cs typeface="Times New Roman"/>
                        </a:rPr>
                        <a:t>$0</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gridSpan="2">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BASE AND ALL OPTIONS VALUE: </a:t>
                      </a:r>
                      <a:r>
                        <a:rPr lang="en-US" sz="1200" dirty="0" smtClean="0">
                          <a:solidFill>
                            <a:srgbClr val="1F4E79"/>
                          </a:solidFill>
                          <a:effectLst/>
                          <a:latin typeface="Arial"/>
                          <a:ea typeface="Calibri"/>
                          <a:cs typeface="Times New Roman"/>
                        </a:rPr>
                        <a:t>$90 Million</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r>
              <a:tr h="422167">
                <a:tc gridSpan="3">
                  <a:txBody>
                    <a:bodyPr/>
                    <a:lstStyle/>
                    <a:p>
                      <a:pPr marL="0" marR="0">
                        <a:lnSpc>
                          <a:spcPct val="107000"/>
                        </a:lnSpc>
                        <a:spcBef>
                          <a:spcPts val="0"/>
                        </a:spcBef>
                        <a:spcAft>
                          <a:spcPts val="0"/>
                        </a:spcAft>
                      </a:pPr>
                      <a:r>
                        <a:rPr lang="en-US" sz="1200" b="1" dirty="0">
                          <a:solidFill>
                            <a:srgbClr val="1F4E79"/>
                          </a:solidFill>
                          <a:effectLst/>
                          <a:latin typeface="Arial"/>
                          <a:ea typeface="Calibri"/>
                          <a:cs typeface="Times New Roman"/>
                        </a:rPr>
                        <a:t>DESCRIPTION: </a:t>
                      </a:r>
                      <a:r>
                        <a:rPr lang="en-US" sz="1200" dirty="0">
                          <a:solidFill>
                            <a:srgbClr val="1F4E79"/>
                          </a:solidFill>
                          <a:effectLst/>
                          <a:latin typeface="Arial"/>
                          <a:ea typeface="Calibri"/>
                          <a:cs typeface="Times New Roman"/>
                        </a:rPr>
                        <a:t>Customer Direct/Storefront Operation for Warner Robins to correct significant support challenges as well as  DLA Direct Support for Worldwide Customers</a:t>
                      </a:r>
                      <a:endParaRPr lang="en-US" sz="1200" dirty="0">
                        <a:effectLst/>
                        <a:latin typeface="Calibri"/>
                        <a:ea typeface="Calibri"/>
                        <a:cs typeface="Times New Roman"/>
                      </a:endParaRPr>
                    </a:p>
                  </a:txBody>
                  <a:tcPr marL="44737" marR="44737"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r>
            </a:tbl>
          </a:graphicData>
        </a:graphic>
      </p:graphicFrame>
      <p:sp>
        <p:nvSpPr>
          <p:cNvPr id="3" name="TextBox 2"/>
          <p:cNvSpPr txBox="1"/>
          <p:nvPr/>
        </p:nvSpPr>
        <p:spPr>
          <a:xfrm>
            <a:off x="1676400" y="2438400"/>
            <a:ext cx="5791200" cy="923330"/>
          </a:xfrm>
          <a:prstGeom prst="rect">
            <a:avLst/>
          </a:prstGeom>
          <a:noFill/>
        </p:spPr>
        <p:txBody>
          <a:bodyPr wrap="square" rtlCol="0">
            <a:spAutoFit/>
          </a:bodyPr>
          <a:lstStyle/>
          <a:p>
            <a:pPr algn="ctr"/>
            <a:r>
              <a:rPr lang="en-US" dirty="0">
                <a:solidFill>
                  <a:srgbClr val="000000"/>
                </a:solidFill>
              </a:rPr>
              <a:t>This contract has been reported into publicly available FPDS data. However it has not yet reported any </a:t>
            </a:r>
            <a:r>
              <a:rPr lang="en-US" dirty="0"/>
              <a:t>as of 5/1/2015.</a:t>
            </a:r>
            <a:endParaRPr lang="en-US" dirty="0">
              <a:solidFill>
                <a:srgbClr val="000000"/>
              </a:solidFill>
            </a:endParaRPr>
          </a:p>
        </p:txBody>
      </p:sp>
    </p:spTree>
    <p:extLst>
      <p:ext uri="{BB962C8B-B14F-4D97-AF65-F5344CB8AC3E}">
        <p14:creationId xmlns:p14="http://schemas.microsoft.com/office/powerpoint/2010/main" val="20020203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39</a:t>
            </a:fld>
            <a:endParaRPr lang="en-US" altLang="en-US" sz="1400" b="0" dirty="0">
              <a:solidFill>
                <a:srgbClr val="31323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06018091"/>
              </p:ext>
            </p:extLst>
          </p:nvPr>
        </p:nvGraphicFramePr>
        <p:xfrm>
          <a:off x="478971" y="1609533"/>
          <a:ext cx="7772401" cy="4648199"/>
        </p:xfrm>
        <a:graphic>
          <a:graphicData uri="http://schemas.openxmlformats.org/drawingml/2006/table">
            <a:tbl>
              <a:tblPr/>
              <a:tblGrid>
                <a:gridCol w="1485378"/>
                <a:gridCol w="1433713"/>
                <a:gridCol w="2673680"/>
                <a:gridCol w="649046"/>
                <a:gridCol w="765292"/>
                <a:gridCol w="765292"/>
              </a:tblGrid>
              <a:tr h="631047">
                <a:tc>
                  <a:txBody>
                    <a:bodyPr/>
                    <a:lstStyle/>
                    <a:p>
                      <a:pPr algn="ctr" fontAlgn="ctr"/>
                      <a:r>
                        <a:rPr lang="en-US" sz="1200" b="1" i="0" u="none" strike="noStrike" dirty="0">
                          <a:solidFill>
                            <a:srgbClr val="000000"/>
                          </a:solidFill>
                          <a:effectLst/>
                          <a:latin typeface="Calibri"/>
                        </a:rPr>
                        <a:t>Project</a:t>
                      </a:r>
                    </a:p>
                  </a:txBody>
                  <a:tcPr marL="9525" marR="9525" marT="9525" marB="0" anchor="ctr">
                    <a:lnL w="12700" cap="flat" cmpd="sng" algn="ctr">
                      <a:solidFill>
                        <a:srgbClr val="305496"/>
                      </a:solidFill>
                      <a:prstDash val="solid"/>
                      <a:round/>
                      <a:headEnd type="none" w="med" len="med"/>
                      <a:tailEnd type="none" w="med" len="med"/>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a:solidFill>
                            <a:srgbClr val="000000"/>
                          </a:solidFill>
                          <a:effectLst/>
                          <a:latin typeface="Calibri"/>
                        </a:rPr>
                        <a:t>Bureau</a:t>
                      </a:r>
                    </a:p>
                  </a:txBody>
                  <a:tcPr marL="9525" marR="9525" marT="9525"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Calibri"/>
                        </a:rPr>
                        <a:t>Description</a:t>
                      </a:r>
                    </a:p>
                  </a:txBody>
                  <a:tcPr marL="9525" marR="9525" marT="9525"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a:solidFill>
                            <a:srgbClr val="000000"/>
                          </a:solidFill>
                          <a:effectLst/>
                          <a:latin typeface="Calibri"/>
                        </a:rPr>
                        <a:t>Supply or Service</a:t>
                      </a:r>
                    </a:p>
                  </a:txBody>
                  <a:tcPr marL="9525" marR="9525" marT="9525"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a:solidFill>
                            <a:srgbClr val="000000"/>
                          </a:solidFill>
                          <a:effectLst/>
                          <a:latin typeface="Calibri"/>
                        </a:rPr>
                        <a:t>Category</a:t>
                      </a:r>
                    </a:p>
                  </a:txBody>
                  <a:tcPr marL="9525" marR="9525" marT="9525" marB="0" anchor="ctr">
                    <a:lnL>
                      <a:noFill/>
                    </a:lnL>
                    <a:lnR w="12700" cap="flat" cmpd="sng" algn="ctr">
                      <a:noFill/>
                      <a:prstDash val="solid"/>
                      <a:round/>
                      <a:headEnd type="none" w="med" len="med"/>
                      <a:tailEnd type="none" w="med" len="med"/>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1" i="0" u="none" strike="noStrike" dirty="0" smtClean="0">
                          <a:solidFill>
                            <a:srgbClr val="000000"/>
                          </a:solidFill>
                          <a:effectLst/>
                          <a:latin typeface="Calibri"/>
                        </a:rPr>
                        <a:t>Contract Timing</a:t>
                      </a:r>
                      <a:endParaRPr lang="en-US" sz="1200" b="1"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r>
              <a:tr h="1231311">
                <a:tc>
                  <a:txBody>
                    <a:bodyPr/>
                    <a:lstStyle/>
                    <a:p>
                      <a:pPr algn="ctr" fontAlgn="ctr"/>
                      <a:r>
                        <a:rPr lang="en-US" sz="1200" b="0" i="0" u="none" strike="noStrike" dirty="0">
                          <a:solidFill>
                            <a:srgbClr val="000000"/>
                          </a:solidFill>
                          <a:effectLst/>
                          <a:latin typeface="Calibri"/>
                        </a:rPr>
                        <a:t>Boeing COI</a:t>
                      </a:r>
                    </a:p>
                  </a:txBody>
                  <a:tcPr marL="9525" marR="9525" marT="9525" marB="0" anchor="ctr">
                    <a:lnL w="12700" cap="flat" cmpd="sng" algn="ctr">
                      <a:solidFill>
                        <a:srgbClr val="305496"/>
                      </a:solidFill>
                      <a:prstDash val="solid"/>
                      <a:round/>
                      <a:headEnd type="none" w="med" len="med"/>
                      <a:tailEnd type="none" w="med" len="med"/>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Aviation PBL and PBL like Efforts</a:t>
                      </a:r>
                    </a:p>
                  </a:txBody>
                  <a:tcPr marL="9525" marR="9525" marT="9525"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Strategic acquisition to reduce inventory levels, improve customer service, improve obsolescence management, and decrease transactional workload. </a:t>
                      </a:r>
                    </a:p>
                  </a:txBody>
                  <a:tcPr marL="9525" marR="9525" marT="9525"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Calibri"/>
                        </a:rPr>
                        <a:t>Supply </a:t>
                      </a:r>
                    </a:p>
                  </a:txBody>
                  <a:tcPr marL="9525" marR="9525" marT="9525"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Sole Source</a:t>
                      </a:r>
                    </a:p>
                  </a:txBody>
                  <a:tcPr marL="9525" marR="9525" marT="9525" marB="0" anchor="ctr">
                    <a:lnL>
                      <a:noFill/>
                    </a:lnL>
                    <a:lnR w="12700" cap="flat" cmpd="sng" algn="ctr">
                      <a:noFill/>
                      <a:prstDash val="solid"/>
                      <a:round/>
                      <a:headEnd type="none" w="med" len="med"/>
                      <a:tailEnd type="none" w="med" len="med"/>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smtClean="0">
                          <a:solidFill>
                            <a:srgbClr val="000000"/>
                          </a:solidFill>
                          <a:effectLst/>
                          <a:latin typeface="Calibri"/>
                        </a:rPr>
                        <a:t>Not Reported</a:t>
                      </a:r>
                      <a:endParaRPr lang="en-US" sz="1200" b="0"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923483">
                <a:tc>
                  <a:txBody>
                    <a:bodyPr/>
                    <a:lstStyle/>
                    <a:p>
                      <a:pPr algn="ctr" fontAlgn="ctr"/>
                      <a:r>
                        <a:rPr lang="en-US" sz="1200" b="0" i="0" u="none" strike="noStrike" dirty="0">
                          <a:solidFill>
                            <a:srgbClr val="000000"/>
                          </a:solidFill>
                          <a:effectLst/>
                          <a:latin typeface="Calibri"/>
                        </a:rPr>
                        <a:t>CFM F108 COI</a:t>
                      </a:r>
                    </a:p>
                  </a:txBody>
                  <a:tcPr marL="9525" marR="9525" marT="9525"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Aviation PBL and PBL like Efforts</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Strategic acquisition to improve performance, reduce inventor, reduce workload, and reduce material costs.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Supply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Calibri"/>
                        </a:rPr>
                        <a:t>Sole Source</a:t>
                      </a:r>
                    </a:p>
                  </a:txBody>
                  <a:tcPr marL="9525" marR="9525" marT="9525" marB="0" anchor="ctr">
                    <a:lnL>
                      <a:noFill/>
                    </a:lnL>
                    <a:lnR w="1270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Not Reported</a:t>
                      </a:r>
                    </a:p>
                    <a:p>
                      <a:pPr algn="ctr" fontAlgn="ctr"/>
                      <a:endParaRPr lang="en-US" sz="1200" b="0"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1231311">
                <a:tc>
                  <a:txBody>
                    <a:bodyPr/>
                    <a:lstStyle/>
                    <a:p>
                      <a:pPr algn="ctr" fontAlgn="ctr"/>
                      <a:r>
                        <a:rPr lang="en-US" sz="1200" b="0" i="0" u="none" strike="noStrike" dirty="0">
                          <a:solidFill>
                            <a:srgbClr val="000000"/>
                          </a:solidFill>
                          <a:effectLst/>
                          <a:latin typeface="Calibri"/>
                        </a:rPr>
                        <a:t>GE F Series Engines COI</a:t>
                      </a:r>
                    </a:p>
                  </a:txBody>
                  <a:tcPr marL="9525" marR="9525" marT="9525"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Aviation PBL and PBL like Efforts</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Strategic acquisition to improve performance, reduce inventor, reduce workload, and reduce direct material costs.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Supply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Sole Source</a:t>
                      </a:r>
                    </a:p>
                  </a:txBody>
                  <a:tcPr marL="9525" marR="9525" marT="9525" marB="0" anchor="ctr">
                    <a:lnL>
                      <a:noFill/>
                    </a:lnL>
                    <a:lnR w="1270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Ongoing as of November</a:t>
                      </a:r>
                      <a:r>
                        <a:rPr lang="en-US" sz="1200" b="0" i="0" u="none" strike="noStrike" baseline="0" dirty="0" smtClean="0">
                          <a:solidFill>
                            <a:srgbClr val="000000"/>
                          </a:solidFill>
                          <a:effectLst/>
                          <a:latin typeface="Calibri"/>
                        </a:rPr>
                        <a:t> 2014</a:t>
                      </a:r>
                      <a:endParaRPr lang="en-US" sz="1200" b="0"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631047">
                <a:tc>
                  <a:txBody>
                    <a:bodyPr/>
                    <a:lstStyle/>
                    <a:p>
                      <a:pPr algn="ctr" fontAlgn="ctr"/>
                      <a:r>
                        <a:rPr lang="en-US" sz="1200" b="0" i="0" u="none" strike="noStrike">
                          <a:solidFill>
                            <a:srgbClr val="000000"/>
                          </a:solidFill>
                          <a:effectLst/>
                          <a:latin typeface="Calibri"/>
                        </a:rPr>
                        <a:t>Honeywell PBL</a:t>
                      </a:r>
                    </a:p>
                  </a:txBody>
                  <a:tcPr marL="9525" marR="9525" marT="9525"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Calibri"/>
                        </a:rPr>
                        <a:t>Aviation PBL and PBL like Efforts</a:t>
                      </a:r>
                    </a:p>
                  </a:txBody>
                  <a:tcPr marL="9525" marR="9525" marT="9525"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effectLst/>
                          <a:latin typeface="Calibri"/>
                        </a:rPr>
                        <a:t>Prototype multi service effort from the Big Ideas Initiative.</a:t>
                      </a:r>
                    </a:p>
                  </a:txBody>
                  <a:tcPr marL="9525" marR="9525" marT="9525"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Supply </a:t>
                      </a:r>
                    </a:p>
                  </a:txBody>
                  <a:tcPr marL="9525" marR="9525" marT="9525"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effectLst/>
                          <a:latin typeface="Calibri"/>
                        </a:rPr>
                        <a:t>Sole Source</a:t>
                      </a:r>
                    </a:p>
                  </a:txBody>
                  <a:tcPr marL="9525" marR="9525" marT="9525" marB="0" anchor="ctr">
                    <a:lnL>
                      <a:noFill/>
                    </a:lnL>
                    <a:lnR w="1270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Not Reported</a:t>
                      </a:r>
                    </a:p>
                    <a:p>
                      <a:pPr algn="ctr" fontAlgn="ctr"/>
                      <a:endParaRPr lang="en-US" sz="1200" b="0" i="0" u="none" strike="noStrike" dirty="0">
                        <a:solidFill>
                          <a:srgbClr val="000000"/>
                        </a:solidFill>
                        <a:effectLst/>
                        <a:latin typeface="Calibri"/>
                      </a:endParaRPr>
                    </a:p>
                  </a:txBody>
                  <a:tcPr marL="9525" marR="9525" marT="9525"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r>
            </a:tbl>
          </a:graphicData>
        </a:graphic>
      </p:graphicFrame>
      <p:sp>
        <p:nvSpPr>
          <p:cNvPr id="4" name="TextBox 3"/>
          <p:cNvSpPr txBox="1"/>
          <p:nvPr/>
        </p:nvSpPr>
        <p:spPr>
          <a:xfrm>
            <a:off x="152400" y="1066800"/>
            <a:ext cx="8839200" cy="400110"/>
          </a:xfrm>
          <a:prstGeom prst="rect">
            <a:avLst/>
          </a:prstGeom>
          <a:noFill/>
        </p:spPr>
        <p:txBody>
          <a:bodyPr wrap="square" rtlCol="0">
            <a:spAutoFit/>
          </a:bodyPr>
          <a:lstStyle/>
          <a:p>
            <a:r>
              <a:rPr lang="en-US" sz="2000" b="1" kern="0" dirty="0">
                <a:solidFill>
                  <a:srgbClr val="004165"/>
                </a:solidFill>
              </a:rPr>
              <a:t>DLA Aviation Anticipated </a:t>
            </a:r>
            <a:r>
              <a:rPr lang="en-US" sz="2000" b="1" kern="0" dirty="0" smtClean="0">
                <a:solidFill>
                  <a:srgbClr val="004165"/>
                </a:solidFill>
              </a:rPr>
              <a:t>or Not Yet Identified </a:t>
            </a:r>
            <a:r>
              <a:rPr lang="en-US" sz="2000" b="1" kern="0" dirty="0" smtClean="0">
                <a:solidFill>
                  <a:srgbClr val="004165"/>
                </a:solidFill>
              </a:rPr>
              <a:t>Contracts</a:t>
            </a:r>
            <a:endParaRPr lang="en-US" sz="2000" b="1" kern="0" dirty="0">
              <a:solidFill>
                <a:srgbClr val="004165"/>
              </a:solidFill>
            </a:endParaRPr>
          </a:p>
        </p:txBody>
      </p:sp>
    </p:spTree>
    <p:extLst>
      <p:ext uri="{BB962C8B-B14F-4D97-AF65-F5344CB8AC3E}">
        <p14:creationId xmlns:p14="http://schemas.microsoft.com/office/powerpoint/2010/main" val="5954589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Content Placeholder 2"/>
          <p:cNvSpPr>
            <a:spLocks noGrp="1"/>
          </p:cNvSpPr>
          <p:nvPr>
            <p:ph idx="1"/>
          </p:nvPr>
        </p:nvSpPr>
        <p:spPr>
          <a:xfrm>
            <a:off x="251012" y="1679761"/>
            <a:ext cx="8816788" cy="4236948"/>
          </a:xfrm>
        </p:spPr>
        <p:txBody>
          <a:bodyPr/>
          <a:lstStyle/>
          <a:p>
            <a:pPr>
              <a:spcBef>
                <a:spcPts val="600"/>
              </a:spcBef>
              <a:buFont typeface="Arial" panose="020B0604020202020204" pitchFamily="34" charset="0"/>
              <a:buChar char="•"/>
            </a:pPr>
            <a:r>
              <a:rPr lang="en-US" altLang="en-US" sz="2000" dirty="0">
                <a:solidFill>
                  <a:schemeClr val="tx1"/>
                </a:solidFill>
              </a:rPr>
              <a:t>Better Buying Power (BBP) initiatives, are in part a response to the overall DoD budget environment. </a:t>
            </a:r>
          </a:p>
          <a:p>
            <a:pPr>
              <a:spcBef>
                <a:spcPts val="600"/>
              </a:spcBef>
              <a:buFont typeface="Arial" panose="020B0604020202020204" pitchFamily="34" charset="0"/>
              <a:buChar char="•"/>
            </a:pPr>
            <a:r>
              <a:rPr lang="en-US" altLang="en-US" sz="2000" dirty="0">
                <a:solidFill>
                  <a:schemeClr val="tx1"/>
                </a:solidFill>
              </a:rPr>
              <a:t>In 2012 BBP 2.0 called for “Increase effective use of Performance-Based Logistics.” In 2015, BBP 3.0 changed to “Enhance”</a:t>
            </a:r>
          </a:p>
          <a:p>
            <a:pPr lvl="1">
              <a:spcBef>
                <a:spcPts val="600"/>
              </a:spcBef>
              <a:buFont typeface="Arial" panose="020B0604020202020204" pitchFamily="34" charset="0"/>
              <a:buChar char="•"/>
            </a:pPr>
            <a:r>
              <a:rPr lang="en-US" altLang="en-US" sz="1800" dirty="0"/>
              <a:t>In Q&amp;A Mr. Kendall clarified: “</a:t>
            </a:r>
            <a:r>
              <a:rPr lang="en-US" sz="1800" dirty="0"/>
              <a:t>“counting PBLs is not the right metric, we want to make sure the ones we have are effective.” Effectiveness is to be measured by a quarterly review of benefits and savings.</a:t>
            </a:r>
            <a:r>
              <a:rPr lang="en-US" altLang="en-US" sz="1800" dirty="0"/>
              <a:t> </a:t>
            </a:r>
          </a:p>
          <a:p>
            <a:pPr>
              <a:spcBef>
                <a:spcPts val="600"/>
              </a:spcBef>
              <a:buFont typeface="Arial" panose="020B0604020202020204" pitchFamily="34" charset="0"/>
              <a:buChar char="•"/>
            </a:pPr>
            <a:r>
              <a:rPr lang="en-US" altLang="en-US" sz="2000" dirty="0">
                <a:solidFill>
                  <a:schemeClr val="tx1"/>
                </a:solidFill>
              </a:rPr>
              <a:t>Specific actions:</a:t>
            </a:r>
          </a:p>
          <a:p>
            <a:pPr lvl="1">
              <a:spcBef>
                <a:spcPts val="600"/>
              </a:spcBef>
              <a:buFont typeface="Arial" panose="020B0604020202020204" pitchFamily="34" charset="0"/>
              <a:buChar char="•"/>
            </a:pPr>
            <a:r>
              <a:rPr lang="en-US" altLang="en-US" dirty="0"/>
              <a:t>Guidance memo, November 2013 and April </a:t>
            </a:r>
            <a:r>
              <a:rPr lang="en-US" altLang="en-US" dirty="0" smtClean="0"/>
              <a:t>2015.</a:t>
            </a:r>
            <a:endParaRPr lang="en-US" altLang="en-US" dirty="0"/>
          </a:p>
          <a:p>
            <a:pPr marL="742950" lvl="2" indent="-342900">
              <a:spcBef>
                <a:spcPts val="600"/>
              </a:spcBef>
              <a:buFont typeface="Arial" panose="020B0604020202020204" pitchFamily="34" charset="0"/>
              <a:buChar char="•"/>
            </a:pPr>
            <a:r>
              <a:rPr lang="en-US" altLang="en-US" sz="2000" dirty="0"/>
              <a:t>Guidebook, May 2014 to be updated by Oct. 2015.</a:t>
            </a:r>
          </a:p>
          <a:p>
            <a:pPr marL="742950" lvl="2" indent="-342900">
              <a:spcBef>
                <a:spcPts val="600"/>
              </a:spcBef>
              <a:buFont typeface="Arial" panose="020B0604020202020204" pitchFamily="34" charset="0"/>
              <a:buChar char="•"/>
            </a:pPr>
            <a:r>
              <a:rPr lang="en-US" altLang="en-US" sz="2000" dirty="0"/>
              <a:t>Incorporation into 2 classes and 10 dist. </a:t>
            </a:r>
            <a:r>
              <a:rPr lang="en-US" altLang="en-US" sz="2000" dirty="0" smtClean="0"/>
              <a:t>learn</a:t>
            </a:r>
            <a:r>
              <a:rPr lang="en-US" altLang="en-US" sz="2000" dirty="0"/>
              <a:t>./online courses.</a:t>
            </a:r>
          </a:p>
          <a:p>
            <a:pPr marL="742950" lvl="2" indent="-342900">
              <a:spcBef>
                <a:spcPts val="600"/>
              </a:spcBef>
              <a:buFont typeface="Arial" panose="020B0604020202020204" pitchFamily="34" charset="0"/>
              <a:buChar char="•"/>
            </a:pPr>
            <a:r>
              <a:rPr lang="en-US" sz="2000" dirty="0"/>
              <a:t>Establishment of a dedicated team of experts to assist program offices and sustainment orgs in creating and sustaining PBLs.</a:t>
            </a:r>
            <a:endParaRPr lang="en-US" altLang="en-US" sz="2000" dirty="0"/>
          </a:p>
          <a:p>
            <a:pPr marL="742950" lvl="2" indent="-342900">
              <a:spcBef>
                <a:spcPts val="600"/>
              </a:spcBef>
              <a:buFont typeface="Arial" panose="020B0604020202020204" pitchFamily="34" charset="0"/>
              <a:buChar char="•"/>
            </a:pPr>
            <a:r>
              <a:rPr lang="en-US" altLang="en-US" sz="2000" dirty="0"/>
              <a:t>PBL Baseline Status Briefing (Annually in 2013) and now quarter</a:t>
            </a:r>
          </a:p>
          <a:p>
            <a:pPr marL="457200" lvl="1" indent="0">
              <a:spcBef>
                <a:spcPts val="600"/>
              </a:spcBef>
              <a:buNone/>
            </a:pPr>
            <a:endParaRPr lang="en-US" sz="1600" dirty="0"/>
          </a:p>
        </p:txBody>
      </p:sp>
      <p:sp>
        <p:nvSpPr>
          <p:cNvPr id="9218" name="Slide Number Placeholder 3"/>
          <p:cNvSpPr>
            <a:spLocks noGrp="1"/>
          </p:cNvSpPr>
          <p:nvPr>
            <p:ph type="sldNum" sz="quarter" idx="10"/>
          </p:nvPr>
        </p:nvSpPr>
        <p:spPr>
          <a:noFill/>
        </p:spPr>
        <p:txBody>
          <a:bodyPr/>
          <a:lstStyle>
            <a:lvl1pPr>
              <a:spcBef>
                <a:spcPct val="20000"/>
              </a:spcBef>
              <a:defRPr sz="2200" b="1">
                <a:solidFill>
                  <a:schemeClr val="tx2"/>
                </a:solidFill>
                <a:latin typeface="Arial" panose="020B0604020202020204" pitchFamily="34" charset="0"/>
                <a:ea typeface="ヒラギノ角ゴ Pro W3" pitchFamily="1" charset="-128"/>
              </a:defRPr>
            </a:lvl1pPr>
            <a:lvl2pPr marL="742950" indent="-285750">
              <a:lnSpc>
                <a:spcPct val="90000"/>
              </a:lnSpc>
              <a:spcBef>
                <a:spcPct val="40000"/>
              </a:spcBef>
              <a:buFont typeface="Times" panose="02020603050405020304" pitchFamily="18" charset="0"/>
              <a:buChar char="•"/>
              <a:defRPr sz="2000">
                <a:solidFill>
                  <a:schemeClr val="tx1"/>
                </a:solidFill>
                <a:latin typeface="Arial" panose="020B0604020202020204" pitchFamily="34" charset="0"/>
                <a:ea typeface="ヒラギノ角ゴ Pro W3" pitchFamily="1" charset="-128"/>
              </a:defRPr>
            </a:lvl2pPr>
            <a:lvl3pPr marL="1143000" indent="-228600">
              <a:spcBef>
                <a:spcPct val="20000"/>
              </a:spcBef>
              <a:buChar char="o"/>
              <a:defRPr sz="1600">
                <a:solidFill>
                  <a:schemeClr val="tx1"/>
                </a:solidFill>
                <a:latin typeface="Arial" panose="020B0604020202020204" pitchFamily="34" charset="0"/>
                <a:ea typeface="ヒラギノ角ゴ Pro W3" pitchFamily="1" charset="-128"/>
              </a:defRPr>
            </a:lvl3pPr>
            <a:lvl4pPr marL="1600200" indent="-228600">
              <a:spcBef>
                <a:spcPct val="20000"/>
              </a:spcBef>
              <a:buChar char="–"/>
              <a:defRPr sz="1200" b="1">
                <a:solidFill>
                  <a:schemeClr val="tx1"/>
                </a:solidFill>
                <a:latin typeface="Arial" panose="020B0604020202020204" pitchFamily="34" charset="0"/>
                <a:ea typeface="ヒラギノ角ゴ Pro W3" pitchFamily="1" charset="-128"/>
              </a:defRPr>
            </a:lvl4pPr>
            <a:lvl5pPr marL="2057400" indent="-228600">
              <a:spcBef>
                <a:spcPct val="20000"/>
              </a:spcBef>
              <a:defRPr sz="1200" i="1">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panose="020B0604020202020204" pitchFamily="34" charset="0"/>
                <a:ea typeface="ヒラギノ角ゴ Pro W3" pitchFamily="1" charset="-128"/>
              </a:defRPr>
            </a:lvl9pPr>
          </a:lstStyle>
          <a:p>
            <a:pPr>
              <a:spcBef>
                <a:spcPct val="0"/>
              </a:spcBef>
            </a:pPr>
            <a:fld id="{E71786C3-B1FB-4C03-B67C-2B8D36E33295}" type="slidenum">
              <a:rPr lang="en-US" altLang="en-US" sz="1400" b="0" smtClean="0">
                <a:solidFill>
                  <a:srgbClr val="55514D"/>
                </a:solidFill>
              </a:rPr>
              <a:pPr>
                <a:spcBef>
                  <a:spcPct val="0"/>
                </a:spcBef>
              </a:pPr>
              <a:t>4</a:t>
            </a:fld>
            <a:endParaRPr lang="en-US" altLang="en-US" sz="1400" b="0" smtClean="0">
              <a:solidFill>
                <a:srgbClr val="313232"/>
              </a:solidFill>
            </a:endParaRPr>
          </a:p>
        </p:txBody>
      </p:sp>
      <p:sp>
        <p:nvSpPr>
          <p:cNvPr id="6" name="Title 1"/>
          <p:cNvSpPr txBox="1">
            <a:spLocks/>
          </p:cNvSpPr>
          <p:nvPr/>
        </p:nvSpPr>
        <p:spPr bwMode="auto">
          <a:xfrm>
            <a:off x="690465" y="1084826"/>
            <a:ext cx="810519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a:lstStyle>
          <a:p>
            <a:r>
              <a:rPr lang="en-US" sz="2800" kern="0" dirty="0" smtClean="0"/>
              <a:t>PBLs in Better Buying Power 2.0 &amp; 3.0</a:t>
            </a:r>
            <a:endParaRPr lang="en-US" sz="2800" kern="0" dirty="0">
              <a:solidFill>
                <a:schemeClr val="tx1"/>
              </a:solidFill>
            </a:endParaRPr>
          </a:p>
        </p:txBody>
      </p:sp>
    </p:spTree>
    <p:extLst>
      <p:ext uri="{BB962C8B-B14F-4D97-AF65-F5344CB8AC3E}">
        <p14:creationId xmlns:p14="http://schemas.microsoft.com/office/powerpoint/2010/main" val="2003181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BD1D17FC-9701-4577-9B2D-0FFB20CE2A53}" type="slidenum">
              <a:rPr lang="en-US" altLang="en-US" sz="1400" b="0">
                <a:solidFill>
                  <a:srgbClr val="55514D"/>
                </a:solidFill>
              </a:rPr>
              <a:pPr>
                <a:spcBef>
                  <a:spcPct val="0"/>
                </a:spcBef>
              </a:pPr>
              <a:t>40</a:t>
            </a:fld>
            <a:endParaRPr lang="en-US" altLang="en-US" sz="1400" b="0" dirty="0">
              <a:solidFill>
                <a:srgbClr val="31323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79725712"/>
              </p:ext>
            </p:extLst>
          </p:nvPr>
        </p:nvGraphicFramePr>
        <p:xfrm>
          <a:off x="2" y="2514600"/>
          <a:ext cx="9144001" cy="2895600"/>
        </p:xfrm>
        <a:graphic>
          <a:graphicData uri="http://schemas.openxmlformats.org/drawingml/2006/table">
            <a:tbl>
              <a:tblPr/>
              <a:tblGrid>
                <a:gridCol w="1191232"/>
                <a:gridCol w="1149798"/>
                <a:gridCol w="2091009"/>
                <a:gridCol w="573724"/>
                <a:gridCol w="613744"/>
                <a:gridCol w="604561"/>
                <a:gridCol w="889659"/>
                <a:gridCol w="1077288"/>
                <a:gridCol w="952986"/>
              </a:tblGrid>
              <a:tr h="534774">
                <a:tc>
                  <a:txBody>
                    <a:bodyPr/>
                    <a:lstStyle/>
                    <a:p>
                      <a:pPr algn="ctr" fontAlgn="ctr"/>
                      <a:r>
                        <a:rPr lang="en-US" sz="1150" b="1" i="0" u="none" strike="noStrike" dirty="0">
                          <a:solidFill>
                            <a:srgbClr val="000000"/>
                          </a:solidFill>
                          <a:effectLst/>
                          <a:latin typeface="Calibri"/>
                        </a:rPr>
                        <a:t>Project</a:t>
                      </a:r>
                    </a:p>
                  </a:txBody>
                  <a:tcPr marL="5896" marR="5896" marT="5896" marB="0" anchor="ctr">
                    <a:lnL w="12700" cap="flat" cmpd="sng" algn="ctr">
                      <a:solidFill>
                        <a:srgbClr val="305496"/>
                      </a:solidFill>
                      <a:prstDash val="solid"/>
                      <a:round/>
                      <a:headEnd type="none" w="med" len="med"/>
                      <a:tailEnd type="none" w="med" len="med"/>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dirty="0">
                          <a:solidFill>
                            <a:srgbClr val="000000"/>
                          </a:solidFill>
                          <a:effectLst/>
                          <a:latin typeface="Calibri"/>
                        </a:rPr>
                        <a:t>Bureau</a:t>
                      </a:r>
                    </a:p>
                  </a:txBody>
                  <a:tcPr marL="5896" marR="5896" marT="5896"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dirty="0">
                          <a:solidFill>
                            <a:srgbClr val="000000"/>
                          </a:solidFill>
                          <a:effectLst/>
                          <a:latin typeface="Calibri"/>
                        </a:rPr>
                        <a:t>Description</a:t>
                      </a:r>
                    </a:p>
                  </a:txBody>
                  <a:tcPr marL="5896" marR="5896" marT="5896"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dirty="0">
                          <a:solidFill>
                            <a:srgbClr val="000000"/>
                          </a:solidFill>
                          <a:effectLst/>
                          <a:latin typeface="Calibri"/>
                        </a:rPr>
                        <a:t>Category</a:t>
                      </a:r>
                    </a:p>
                  </a:txBody>
                  <a:tcPr marL="5896" marR="5896" marT="5896"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a:solidFill>
                            <a:srgbClr val="000000"/>
                          </a:solidFill>
                          <a:effectLst/>
                          <a:latin typeface="Calibri"/>
                        </a:rPr>
                        <a:t>Vendor</a:t>
                      </a:r>
                    </a:p>
                  </a:txBody>
                  <a:tcPr marL="5896" marR="5896" marT="5896"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a:solidFill>
                            <a:srgbClr val="000000"/>
                          </a:solidFill>
                          <a:effectLst/>
                          <a:latin typeface="Calibri"/>
                        </a:rPr>
                        <a:t>Size of Contract</a:t>
                      </a:r>
                    </a:p>
                  </a:txBody>
                  <a:tcPr marL="5896" marR="5896" marT="5896"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a:solidFill>
                            <a:srgbClr val="000000"/>
                          </a:solidFill>
                          <a:effectLst/>
                          <a:latin typeface="Calibri"/>
                        </a:rPr>
                        <a:t>Type of Contract Vehicle</a:t>
                      </a:r>
                    </a:p>
                  </a:txBody>
                  <a:tcPr marL="5896" marR="5896" marT="5896"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a:solidFill>
                            <a:srgbClr val="000000"/>
                          </a:solidFill>
                          <a:effectLst/>
                          <a:latin typeface="Calibri"/>
                        </a:rPr>
                        <a:t>Cost Basis of Contract</a:t>
                      </a:r>
                    </a:p>
                  </a:txBody>
                  <a:tcPr marL="5896" marR="5896" marT="5896" marB="0" anchor="ctr">
                    <a:lnL>
                      <a:noFill/>
                    </a:lnL>
                    <a:lnR>
                      <a:noFill/>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1" i="0" u="none" strike="noStrike" dirty="0">
                          <a:solidFill>
                            <a:srgbClr val="000000"/>
                          </a:solidFill>
                          <a:effectLst/>
                          <a:latin typeface="Calibri"/>
                        </a:rPr>
                        <a:t>Contract Timing</a:t>
                      </a:r>
                    </a:p>
                  </a:txBody>
                  <a:tcPr marL="5896" marR="5896" marT="5896" marB="0" anchor="ctr">
                    <a:lnL>
                      <a:noFill/>
                    </a:lnL>
                    <a:lnR w="12700" cap="flat" cmpd="sng" algn="ctr">
                      <a:solidFill>
                        <a:srgbClr val="305496"/>
                      </a:solidFill>
                      <a:prstDash val="solid"/>
                      <a:round/>
                      <a:headEnd type="none" w="med" len="med"/>
                      <a:tailEnd type="none" w="med" len="med"/>
                    </a:lnR>
                    <a:lnT w="1270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r>
              <a:tr h="1043459">
                <a:tc>
                  <a:txBody>
                    <a:bodyPr/>
                    <a:lstStyle/>
                    <a:p>
                      <a:pPr algn="ctr" fontAlgn="ctr"/>
                      <a:r>
                        <a:rPr lang="en-US" sz="1150" b="0" i="0" u="none" strike="noStrike">
                          <a:solidFill>
                            <a:srgbClr val="000000"/>
                          </a:solidFill>
                          <a:effectLst/>
                          <a:latin typeface="Calibri"/>
                        </a:rPr>
                        <a:t>MRAP All-Terrain Vehicle (MATV) Support Contract</a:t>
                      </a:r>
                    </a:p>
                  </a:txBody>
                  <a:tcPr marL="5896" marR="5896" marT="5896" marB="0" anchor="ctr">
                    <a:lnL w="12700" cap="flat" cmpd="sng" algn="ctr">
                      <a:solidFill>
                        <a:srgbClr val="305496"/>
                      </a:solidFill>
                      <a:prstDash val="solid"/>
                      <a:round/>
                      <a:headEnd type="none" w="med" len="med"/>
                      <a:tailEnd type="none" w="med" len="med"/>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DLA Land &amp; Maritime</a:t>
                      </a:r>
                    </a:p>
                  </a:txBody>
                  <a:tcPr marL="5896" marR="5896" marT="5896"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Integrator to provide parts to MATV Rest production line.</a:t>
                      </a:r>
                    </a:p>
                  </a:txBody>
                  <a:tcPr marL="5896" marR="5896" marT="5896"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Sole Source</a:t>
                      </a:r>
                    </a:p>
                  </a:txBody>
                  <a:tcPr marL="5896" marR="5896" marT="5896"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Oshkosh Defense</a:t>
                      </a:r>
                    </a:p>
                  </a:txBody>
                  <a:tcPr marL="5896" marR="5896" marT="5896"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a:solidFill>
                            <a:srgbClr val="000000"/>
                          </a:solidFill>
                          <a:effectLst/>
                          <a:latin typeface="Calibri"/>
                        </a:rPr>
                        <a:t>Projected Annual Spending $85M</a:t>
                      </a:r>
                    </a:p>
                  </a:txBody>
                  <a:tcPr marL="5896" marR="5896" marT="5896"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a:solidFill>
                            <a:srgbClr val="000000"/>
                          </a:solidFill>
                          <a:effectLst/>
                          <a:latin typeface="Calibri"/>
                        </a:rPr>
                        <a:t>Undefinitized Contract Action (UCA)</a:t>
                      </a:r>
                    </a:p>
                  </a:txBody>
                  <a:tcPr marL="5896" marR="5896" marT="5896"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a:solidFill>
                            <a:srgbClr val="000000"/>
                          </a:solidFill>
                          <a:effectLst/>
                          <a:latin typeface="Calibri"/>
                        </a:rPr>
                        <a:t>Economic Price Adjustments (EPA)</a:t>
                      </a:r>
                    </a:p>
                  </a:txBody>
                  <a:tcPr marL="5896" marR="5896" marT="5896" marB="0" anchor="ctr">
                    <a:lnL>
                      <a:noFill/>
                    </a:lnL>
                    <a:lnR>
                      <a:noFill/>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31/10/2014</a:t>
                      </a:r>
                    </a:p>
                  </a:txBody>
                  <a:tcPr marL="5896" marR="5896" marT="5896" marB="0" anchor="ctr">
                    <a:lnL>
                      <a:noFill/>
                    </a:lnL>
                    <a:lnR w="12700" cap="flat" cmpd="sng" algn="ctr">
                      <a:solidFill>
                        <a:srgbClr val="305496"/>
                      </a:solidFill>
                      <a:prstDash val="solid"/>
                      <a:round/>
                      <a:headEnd type="none" w="med" len="med"/>
                      <a:tailEnd type="none" w="med" len="med"/>
                    </a:lnR>
                    <a:lnT w="12700" cap="flat" cmpd="sng" algn="ctr">
                      <a:solidFill>
                        <a:srgbClr val="305496"/>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2F2F2"/>
                    </a:solidFill>
                  </a:tcPr>
                </a:tc>
              </a:tr>
              <a:tr h="1317367">
                <a:tc>
                  <a:txBody>
                    <a:bodyPr/>
                    <a:lstStyle/>
                    <a:p>
                      <a:pPr algn="ctr" fontAlgn="ctr"/>
                      <a:r>
                        <a:rPr lang="en-US" sz="1150" b="0" i="0" u="none" strike="noStrike">
                          <a:solidFill>
                            <a:srgbClr val="000000"/>
                          </a:solidFill>
                          <a:effectLst/>
                          <a:latin typeface="Calibri"/>
                        </a:rPr>
                        <a:t>Raytheon Radar Initiative</a:t>
                      </a:r>
                    </a:p>
                  </a:txBody>
                  <a:tcPr marL="5896" marR="5896" marT="5896" marB="0" anchor="ctr">
                    <a:lnL w="12700" cap="flat" cmpd="sng" algn="ctr">
                      <a:solidFill>
                        <a:srgbClr val="305496"/>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0" i="0" u="none" strike="noStrike">
                          <a:solidFill>
                            <a:srgbClr val="000000"/>
                          </a:solidFill>
                          <a:effectLst/>
                          <a:latin typeface="Calibri"/>
                        </a:rPr>
                        <a:t>DLA Land &amp; Maritime</a:t>
                      </a:r>
                    </a:p>
                  </a:txBody>
                  <a:tcPr marL="5896" marR="5896" marT="5896"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Phase 1 covers Raytheon sole source depot level reparable (DLR) assemblies and their associated consumable parts that are used to maintain multiple radar systems.</a:t>
                      </a:r>
                    </a:p>
                  </a:txBody>
                  <a:tcPr marL="5896" marR="5896" marT="5896"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0" i="0" u="none" strike="noStrike">
                          <a:solidFill>
                            <a:srgbClr val="000000"/>
                          </a:solidFill>
                          <a:effectLst/>
                          <a:latin typeface="Calibri"/>
                        </a:rPr>
                        <a:t>Sole Source</a:t>
                      </a:r>
                    </a:p>
                  </a:txBody>
                  <a:tcPr marL="5896" marR="5896" marT="5896"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Raytheon</a:t>
                      </a:r>
                    </a:p>
                  </a:txBody>
                  <a:tcPr marL="5896" marR="5896" marT="5896"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Projected Annual Spending $82M</a:t>
                      </a:r>
                    </a:p>
                  </a:txBody>
                  <a:tcPr marL="5896" marR="5896" marT="5896"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it-IT" sz="1150" b="0" i="0" u="none" strike="noStrike" dirty="0">
                          <a:solidFill>
                            <a:srgbClr val="000000"/>
                          </a:solidFill>
                          <a:effectLst/>
                          <a:latin typeface="Calibri"/>
                        </a:rPr>
                        <a:t>Indefinite Delivery Indefinite Quantity (IDIQ)</a:t>
                      </a:r>
                    </a:p>
                  </a:txBody>
                  <a:tcPr marL="5896" marR="5896" marT="5896"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Economic Price Adjustments (EPA)</a:t>
                      </a:r>
                    </a:p>
                  </a:txBody>
                  <a:tcPr marL="5896" marR="5896" marT="5896" marB="0" anchor="ctr">
                    <a:lnL>
                      <a:noFill/>
                    </a:lnL>
                    <a:lnR>
                      <a:noFill/>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c>
                  <a:txBody>
                    <a:bodyPr/>
                    <a:lstStyle/>
                    <a:p>
                      <a:pPr algn="ctr" fontAlgn="ctr"/>
                      <a:r>
                        <a:rPr lang="en-US" sz="1150" b="0" i="0" u="none" strike="noStrike" dirty="0">
                          <a:solidFill>
                            <a:srgbClr val="000000"/>
                          </a:solidFill>
                          <a:effectLst/>
                          <a:latin typeface="Calibri"/>
                        </a:rPr>
                        <a:t>31/10/2014 for Phase 1</a:t>
                      </a:r>
                    </a:p>
                  </a:txBody>
                  <a:tcPr marL="5896" marR="5896" marT="5896" marB="0" anchor="ctr">
                    <a:lnL>
                      <a:noFill/>
                    </a:lnL>
                    <a:lnR w="12700" cap="flat" cmpd="sng" algn="ctr">
                      <a:solidFill>
                        <a:srgbClr val="305496"/>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F2F2F2"/>
                    </a:solidFill>
                  </a:tcPr>
                </a:tc>
              </a:tr>
            </a:tbl>
          </a:graphicData>
        </a:graphic>
      </p:graphicFrame>
      <p:sp>
        <p:nvSpPr>
          <p:cNvPr id="4" name="TextBox 3"/>
          <p:cNvSpPr txBox="1"/>
          <p:nvPr/>
        </p:nvSpPr>
        <p:spPr>
          <a:xfrm>
            <a:off x="152400" y="1066800"/>
            <a:ext cx="8839200" cy="400110"/>
          </a:xfrm>
          <a:prstGeom prst="rect">
            <a:avLst/>
          </a:prstGeom>
          <a:noFill/>
        </p:spPr>
        <p:txBody>
          <a:bodyPr wrap="square" rtlCol="0">
            <a:spAutoFit/>
          </a:bodyPr>
          <a:lstStyle/>
          <a:p>
            <a:r>
              <a:rPr lang="en-US" sz="2000" b="1" kern="0" dirty="0">
                <a:solidFill>
                  <a:srgbClr val="004165"/>
                </a:solidFill>
              </a:rPr>
              <a:t>DLA Land and Maritime Anticipated Contracts</a:t>
            </a:r>
          </a:p>
        </p:txBody>
      </p:sp>
    </p:spTree>
    <p:extLst>
      <p:ext uri="{BB962C8B-B14F-4D97-AF65-F5344CB8AC3E}">
        <p14:creationId xmlns:p14="http://schemas.microsoft.com/office/powerpoint/2010/main" val="5444396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Under Secretary Kendall on PBLs</a:t>
            </a:r>
          </a:p>
        </p:txBody>
      </p:sp>
      <p:sp>
        <p:nvSpPr>
          <p:cNvPr id="11267" name="Content Placeholder 2"/>
          <p:cNvSpPr>
            <a:spLocks noGrp="1"/>
          </p:cNvSpPr>
          <p:nvPr>
            <p:ph idx="1"/>
          </p:nvPr>
        </p:nvSpPr>
        <p:spPr>
          <a:xfrm>
            <a:off x="914400" y="2057400"/>
            <a:ext cx="6934200" cy="3276600"/>
          </a:xfrm>
        </p:spPr>
        <p:txBody>
          <a:bodyPr/>
          <a:lstStyle/>
          <a:p>
            <a:pPr>
              <a:spcAft>
                <a:spcPts val="1200"/>
              </a:spcAft>
            </a:pPr>
            <a:r>
              <a:rPr lang="en-US" altLang="en-US" sz="1400" dirty="0" smtClean="0"/>
              <a:t>September 19, 2014, Comments from USD(AT&amp;L) Frank Kendall on retaining the PBL initiative in Better Buying Power 3.0:</a:t>
            </a:r>
          </a:p>
          <a:p>
            <a:r>
              <a:rPr lang="en-US" altLang="en-US" sz="1400" b="0" dirty="0" smtClean="0">
                <a:solidFill>
                  <a:schemeClr val="tx1"/>
                </a:solidFill>
              </a:rPr>
              <a:t>	“Increasing effective use of Performance Based Logistics” is a carry-over from [BBP] 2.0. We have made some progress in this. We have gotten out some good guidance to our workforce and we are getting some good training out; however, we are not improving our performance in this area as much as I would like to see. We are not doing more PBL type contracting. I think that that is in large part because of the difficult year we had in [Fiscal Year] ‘13. Between sequestration, furloughs, and everything else, the workload on our contracting people in particular was pretty excessive. But it is a harder way to do a contract. It takes a little bit more work than some of the other more straightforward ways, but it gets results. We need to do more of it, so we are going to continue to emphasize PBLs.”</a:t>
            </a:r>
          </a:p>
          <a:p>
            <a:endParaRPr lang="en-US" altLang="en-US" sz="1400" dirty="0" smtClean="0"/>
          </a:p>
        </p:txBody>
      </p:sp>
      <p:sp>
        <p:nvSpPr>
          <p:cNvPr id="11268"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fld id="{26F0A403-5EC3-4197-8B24-9A24F3F07C48}" type="slidenum">
              <a:rPr lang="en-US" altLang="en-US" sz="1400" smtClean="0">
                <a:solidFill>
                  <a:srgbClr val="55514D"/>
                </a:solidFill>
              </a:rPr>
              <a:pPr/>
              <a:t>5</a:t>
            </a:fld>
            <a:endParaRPr lang="en-US" altLang="en-US" sz="1400" smtClean="0">
              <a:solidFill>
                <a:srgbClr val="313232"/>
              </a:solidFill>
            </a:endParaRPr>
          </a:p>
        </p:txBody>
      </p:sp>
    </p:spTree>
    <p:extLst>
      <p:ext uri="{BB962C8B-B14F-4D97-AF65-F5344CB8AC3E}">
        <p14:creationId xmlns:p14="http://schemas.microsoft.com/office/powerpoint/2010/main" val="63337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Overall </a:t>
            </a:r>
            <a:r>
              <a:rPr lang="en-US" dirty="0" err="1" smtClean="0"/>
              <a:t>DoD</a:t>
            </a:r>
            <a:r>
              <a:rPr lang="en-US" dirty="0" smtClean="0"/>
              <a:t> Budgetary Environment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dirty="0" smtClean="0">
                <a:solidFill>
                  <a:schemeClr val="tx1"/>
                </a:solidFill>
              </a:rPr>
              <a:t>Budget Planning Calendar</a:t>
            </a:r>
          </a:p>
          <a:p>
            <a:pPr>
              <a:buFont typeface="Arial" panose="020B0604020202020204" pitchFamily="34" charset="0"/>
              <a:buChar char="•"/>
            </a:pPr>
            <a:r>
              <a:rPr lang="en-US" dirty="0" smtClean="0">
                <a:solidFill>
                  <a:schemeClr val="tx1"/>
                </a:solidFill>
              </a:rPr>
              <a:t>Budget Caps</a:t>
            </a:r>
          </a:p>
          <a:p>
            <a:pPr>
              <a:buFont typeface="Arial" panose="020B0604020202020204" pitchFamily="34" charset="0"/>
              <a:buChar char="•"/>
            </a:pPr>
            <a:r>
              <a:rPr lang="en-US" dirty="0" smtClean="0">
                <a:solidFill>
                  <a:schemeClr val="tx1"/>
                </a:solidFill>
              </a:rPr>
              <a:t>Historical Data: Budget Outlays as % of GDP</a:t>
            </a:r>
          </a:p>
          <a:p>
            <a:pPr>
              <a:buFont typeface="Arial" panose="020B0604020202020204" pitchFamily="34" charset="0"/>
              <a:buChar char="•"/>
            </a:pPr>
            <a:r>
              <a:rPr lang="en-US" dirty="0" smtClean="0">
                <a:solidFill>
                  <a:schemeClr val="tx1"/>
                </a:solidFill>
              </a:rPr>
              <a:t>Historical Context of the Sequester</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6</a:t>
            </a:fld>
            <a:endParaRPr lang="en-US" altLang="en-US">
              <a:solidFill>
                <a:srgbClr val="313232"/>
              </a:solidFill>
            </a:endParaRPr>
          </a:p>
        </p:txBody>
      </p:sp>
    </p:spTree>
    <p:extLst>
      <p:ext uri="{BB962C8B-B14F-4D97-AF65-F5344CB8AC3E}">
        <p14:creationId xmlns:p14="http://schemas.microsoft.com/office/powerpoint/2010/main" val="2202873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extLst>
              <p:ext uri="{D42A27DB-BD31-4B8C-83A1-F6EECF244321}">
                <p14:modId xmlns:p14="http://schemas.microsoft.com/office/powerpoint/2010/main" val="2541806771"/>
              </p:ext>
            </p:extLst>
          </p:nvPr>
        </p:nvGraphicFramePr>
        <p:xfrm>
          <a:off x="187444" y="1822035"/>
          <a:ext cx="8736267" cy="395361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908235" y="1222396"/>
            <a:ext cx="6934200" cy="492443"/>
          </a:xfrm>
        </p:spPr>
        <p:txBody>
          <a:bodyPr/>
          <a:lstStyle/>
          <a:p>
            <a:r>
              <a:rPr lang="en-US" dirty="0" smtClean="0"/>
              <a:t>PB16 and the BCA Caps</a:t>
            </a:r>
            <a:endParaRPr lang="en-US" dirty="0"/>
          </a:p>
        </p:txBody>
      </p:sp>
      <p:sp>
        <p:nvSpPr>
          <p:cNvPr id="3" name="Slide Number Placeholder 2"/>
          <p:cNvSpPr>
            <a:spLocks noGrp="1"/>
          </p:cNvSpPr>
          <p:nvPr>
            <p:ph type="sldNum" sz="quarter" idx="10"/>
          </p:nvPr>
        </p:nvSpPr>
        <p:spPr/>
        <p:txBody>
          <a:bodyPr/>
          <a:lstStyle/>
          <a:p>
            <a:pPr>
              <a:defRPr/>
            </a:pPr>
            <a:fld id="{2C76161A-2526-4B01-814A-05D59F79D0FB}" type="slidenum">
              <a:rPr lang="en-US" altLang="en-US" smtClean="0"/>
              <a:pPr>
                <a:defRPr/>
              </a:pPr>
              <a:t>7</a:t>
            </a:fld>
            <a:endParaRPr lang="en-US" altLang="en-US">
              <a:solidFill>
                <a:srgbClr val="313232"/>
              </a:solidFill>
            </a:endParaRPr>
          </a:p>
        </p:txBody>
      </p:sp>
      <p:sp>
        <p:nvSpPr>
          <p:cNvPr id="6" name="TextBox 1"/>
          <p:cNvSpPr txBox="1"/>
          <p:nvPr/>
        </p:nvSpPr>
        <p:spPr>
          <a:xfrm rot="20979653">
            <a:off x="3907021" y="3319046"/>
            <a:ext cx="2569164" cy="28248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1200" b="1" dirty="0">
                <a:latin typeface="Garamond" panose="02020404030301010803" pitchFamily="18" charset="0"/>
              </a:rPr>
              <a:t>$159B gap between FYDP and caps</a:t>
            </a:r>
          </a:p>
        </p:txBody>
      </p:sp>
      <p:sp>
        <p:nvSpPr>
          <p:cNvPr id="7" name="TextBox 6"/>
          <p:cNvSpPr txBox="1"/>
          <p:nvPr/>
        </p:nvSpPr>
        <p:spPr>
          <a:xfrm rot="21149729">
            <a:off x="4303678" y="1956005"/>
            <a:ext cx="2033704" cy="216405"/>
          </a:xfrm>
          <a:prstGeom prst="rect">
            <a:avLst/>
          </a:prstGeom>
          <a:noFill/>
        </p:spPr>
        <p:txBody>
          <a:bodyPr wrap="square" lIns="42863" tIns="21431" rIns="42863" bIns="21431" rtlCol="0">
            <a:spAutoFit/>
          </a:bodyPr>
          <a:lstStyle/>
          <a:p>
            <a:pPr algn="ctr" eaLnBrk="0" fontAlgn="base" hangingPunct="0">
              <a:spcBef>
                <a:spcPct val="0"/>
              </a:spcBef>
              <a:spcAft>
                <a:spcPct val="0"/>
              </a:spcAft>
            </a:pPr>
            <a:r>
              <a:rPr lang="en-US" sz="1125" b="1" dirty="0">
                <a:solidFill>
                  <a:srgbClr val="000000"/>
                </a:solidFill>
                <a:latin typeface="Garamond" panose="02020404030301010803" pitchFamily="18" charset="0"/>
              </a:rPr>
              <a:t>OCO placeholder ($58B/year)</a:t>
            </a:r>
          </a:p>
        </p:txBody>
      </p:sp>
      <p:sp>
        <p:nvSpPr>
          <p:cNvPr id="9" name="Right Brace 8"/>
          <p:cNvSpPr/>
          <p:nvPr/>
        </p:nvSpPr>
        <p:spPr bwMode="auto">
          <a:xfrm rot="15635306">
            <a:off x="5318749" y="1172348"/>
            <a:ext cx="315480" cy="2336324"/>
          </a:xfrm>
          <a:prstGeom prst="rightBrace">
            <a:avLst>
              <a:gd name="adj1" fmla="val 52727"/>
              <a:gd name="adj2" fmla="val 49397"/>
            </a:avLst>
          </a:prstGeom>
          <a:no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cxnSp>
        <p:nvCxnSpPr>
          <p:cNvPr id="13" name="Straight Connector 12"/>
          <p:cNvCxnSpPr/>
          <p:nvPr/>
        </p:nvCxnSpPr>
        <p:spPr bwMode="auto">
          <a:xfrm flipV="1">
            <a:off x="3903692" y="1978091"/>
            <a:ext cx="0" cy="3387011"/>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2999791" y="1824127"/>
            <a:ext cx="971550" cy="300082"/>
          </a:xfrm>
          <a:prstGeom prst="rect">
            <a:avLst/>
          </a:prstGeom>
          <a:noFill/>
        </p:spPr>
        <p:txBody>
          <a:bodyPr wrap="square" rtlCol="0">
            <a:spAutoFit/>
          </a:bodyPr>
          <a:lstStyle/>
          <a:p>
            <a:pPr algn="r"/>
            <a:r>
              <a:rPr lang="en-US" sz="1350" dirty="0"/>
              <a:t>FY16</a:t>
            </a:r>
          </a:p>
        </p:txBody>
      </p:sp>
      <p:cxnSp>
        <p:nvCxnSpPr>
          <p:cNvPr id="16" name="Straight Arrow Connector 15"/>
          <p:cNvCxnSpPr/>
          <p:nvPr/>
        </p:nvCxnSpPr>
        <p:spPr bwMode="auto">
          <a:xfrm>
            <a:off x="3217311" y="2893478"/>
            <a:ext cx="685218" cy="47464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2661115" y="2431813"/>
            <a:ext cx="1045029" cy="461665"/>
          </a:xfrm>
          <a:prstGeom prst="rect">
            <a:avLst/>
          </a:prstGeom>
          <a:noFill/>
          <a:ln w="12700">
            <a:solidFill>
              <a:schemeClr val="tx1"/>
            </a:solidFill>
          </a:ln>
        </p:spPr>
        <p:txBody>
          <a:bodyPr wrap="square" rtlCol="0">
            <a:spAutoFit/>
          </a:bodyPr>
          <a:lstStyle/>
          <a:p>
            <a:pPr algn="ctr"/>
            <a:r>
              <a:rPr lang="en-US" sz="1200" b="1" dirty="0"/>
              <a:t>PB16 OCO: $58B</a:t>
            </a:r>
          </a:p>
        </p:txBody>
      </p:sp>
    </p:spTree>
    <p:extLst>
      <p:ext uri="{BB962C8B-B14F-4D97-AF65-F5344CB8AC3E}">
        <p14:creationId xmlns:p14="http://schemas.microsoft.com/office/powerpoint/2010/main" val="66261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5999836" y="1955006"/>
            <a:ext cx="471488" cy="3323568"/>
          </a:xfrm>
          <a:prstGeom prst="rect">
            <a:avLst/>
          </a:prstGeom>
          <a:solidFill>
            <a:schemeClr val="bg1">
              <a:lumMod val="95000"/>
            </a:schemeClr>
          </a:solid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dirty="0">
              <a:solidFill>
                <a:srgbClr val="000000"/>
              </a:solidFill>
            </a:endParaRPr>
          </a:p>
        </p:txBody>
      </p:sp>
      <p:sp>
        <p:nvSpPr>
          <p:cNvPr id="2" name="Slide Number Placeholder 1"/>
          <p:cNvSpPr>
            <a:spLocks noGrp="1"/>
          </p:cNvSpPr>
          <p:nvPr>
            <p:ph type="sldNum" sz="quarter" idx="10"/>
          </p:nvPr>
        </p:nvSpPr>
        <p:spPr/>
        <p:txBody>
          <a:bodyPr/>
          <a:lstStyle/>
          <a:p>
            <a:pPr>
              <a:defRPr/>
            </a:pPr>
            <a:fld id="{29AE5CBF-6C7C-4946-8A0B-0163D74AEFBC}" type="slidenum">
              <a:rPr lang="en-US" altLang="en-US" smtClean="0"/>
              <a:pPr>
                <a:defRPr/>
              </a:pPr>
              <a:t>8</a:t>
            </a:fld>
            <a:endParaRPr lang="en-US" altLang="en-US" dirty="0">
              <a:solidFill>
                <a:srgbClr val="313232"/>
              </a:solidFill>
            </a:endParaRPr>
          </a:p>
        </p:txBody>
      </p:sp>
      <p:sp>
        <p:nvSpPr>
          <p:cNvPr id="5" name="Rectangle 2"/>
          <p:cNvSpPr txBox="1">
            <a:spLocks noChangeArrowheads="1"/>
          </p:cNvSpPr>
          <p:nvPr/>
        </p:nvSpPr>
        <p:spPr bwMode="auto">
          <a:xfrm>
            <a:off x="1049693" y="1128714"/>
            <a:ext cx="68580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fontAlgn="base">
              <a:spcBef>
                <a:spcPct val="0"/>
              </a:spcBef>
              <a:spcAft>
                <a:spcPct val="0"/>
              </a:spcAft>
            </a:pPr>
            <a:r>
              <a:rPr lang="en-US" altLang="en-US" sz="1950" dirty="0">
                <a:solidFill>
                  <a:srgbClr val="004165"/>
                </a:solidFill>
              </a:rPr>
              <a:t>Outlays by Military Departments as % of GDP</a:t>
            </a:r>
          </a:p>
          <a:p>
            <a:pPr algn="ctr" fontAlgn="base">
              <a:spcBef>
                <a:spcPct val="0"/>
              </a:spcBef>
              <a:spcAft>
                <a:spcPct val="0"/>
              </a:spcAft>
            </a:pPr>
            <a:endParaRPr lang="en-US" altLang="en-US" sz="1950" dirty="0">
              <a:solidFill>
                <a:srgbClr val="004165"/>
              </a:solidFill>
            </a:endParaRPr>
          </a:p>
          <a:p>
            <a:pPr algn="ctr" fontAlgn="base">
              <a:spcBef>
                <a:spcPct val="0"/>
              </a:spcBef>
              <a:spcAft>
                <a:spcPct val="0"/>
              </a:spcAft>
            </a:pPr>
            <a:endParaRPr lang="en-US" altLang="en-US" sz="1950" dirty="0">
              <a:solidFill>
                <a:srgbClr val="004165"/>
              </a:solidFill>
            </a:endParaRPr>
          </a:p>
        </p:txBody>
      </p:sp>
      <p:sp>
        <p:nvSpPr>
          <p:cNvPr id="10" name="TextBox 1"/>
          <p:cNvSpPr txBox="1"/>
          <p:nvPr/>
        </p:nvSpPr>
        <p:spPr>
          <a:xfrm>
            <a:off x="5361766" y="2004041"/>
            <a:ext cx="595035" cy="207749"/>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pPr>
            <a:r>
              <a:rPr lang="en-US" sz="750" b="1" dirty="0">
                <a:solidFill>
                  <a:srgbClr val="000000"/>
                </a:solidFill>
              </a:rPr>
              <a:t>Actuals *</a:t>
            </a:r>
          </a:p>
        </p:txBody>
      </p:sp>
      <p:sp>
        <p:nvSpPr>
          <p:cNvPr id="11" name="TextBox 10"/>
          <p:cNvSpPr txBox="1"/>
          <p:nvPr/>
        </p:nvSpPr>
        <p:spPr>
          <a:xfrm>
            <a:off x="5972079" y="2006187"/>
            <a:ext cx="772969" cy="207749"/>
          </a:xfrm>
          <a:prstGeom prst="rect">
            <a:avLst/>
          </a:prstGeom>
          <a:noFill/>
        </p:spPr>
        <p:txBody>
          <a:bodyPr wrap="none" rtlCol="0">
            <a:spAutoFit/>
          </a:bodyPr>
          <a:lstStyle/>
          <a:p>
            <a:pPr eaLnBrk="0" fontAlgn="base" hangingPunct="0">
              <a:spcBef>
                <a:spcPct val="0"/>
              </a:spcBef>
              <a:spcAft>
                <a:spcPct val="0"/>
              </a:spcAft>
            </a:pPr>
            <a:r>
              <a:rPr lang="en-US" sz="750" b="1" dirty="0">
                <a:solidFill>
                  <a:srgbClr val="000000"/>
                </a:solidFill>
              </a:rPr>
              <a:t>Projections *</a:t>
            </a:r>
          </a:p>
        </p:txBody>
      </p:sp>
      <p:sp>
        <p:nvSpPr>
          <p:cNvPr id="15" name="TextBox 5"/>
          <p:cNvSpPr txBox="1">
            <a:spLocks noChangeArrowheads="1"/>
          </p:cNvSpPr>
          <p:nvPr/>
        </p:nvSpPr>
        <p:spPr bwMode="auto">
          <a:xfrm>
            <a:off x="1143000" y="5654503"/>
            <a:ext cx="5553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eaLnBrk="0" fontAlgn="base" hangingPunct="0">
              <a:spcBef>
                <a:spcPct val="0"/>
              </a:spcBef>
              <a:spcAft>
                <a:spcPct val="0"/>
              </a:spcAft>
            </a:pPr>
            <a:r>
              <a:rPr lang="en-US" altLang="en-US" sz="600" dirty="0">
                <a:solidFill>
                  <a:srgbClr val="000000"/>
                </a:solidFill>
              </a:rPr>
              <a:t>Sources: 1962-2012 Office of Management and Budget, </a:t>
            </a:r>
            <a:r>
              <a:rPr lang="en-US" altLang="en-US" sz="600" i="1" dirty="0">
                <a:solidFill>
                  <a:srgbClr val="000000"/>
                </a:solidFill>
              </a:rPr>
              <a:t>Historical Tables, July 2014</a:t>
            </a:r>
            <a:r>
              <a:rPr lang="en-US" altLang="en-US" sz="600" dirty="0">
                <a:solidFill>
                  <a:srgbClr val="000000"/>
                </a:solidFill>
              </a:rPr>
              <a:t>. Available at </a:t>
            </a:r>
            <a:r>
              <a:rPr lang="en-US" altLang="en-US" sz="600" dirty="0">
                <a:solidFill>
                  <a:srgbClr val="000000"/>
                </a:solidFill>
                <a:hlinkClick r:id="rId3"/>
              </a:rPr>
              <a:t>http://www.whitehouse.gov/omb/budget/historicals</a:t>
            </a:r>
            <a:r>
              <a:rPr lang="en-US" altLang="en-US" sz="600" dirty="0">
                <a:solidFill>
                  <a:srgbClr val="000000"/>
                </a:solidFill>
              </a:rPr>
              <a:t>; 2013-2024 Congressional Budget Office, </a:t>
            </a:r>
            <a:r>
              <a:rPr lang="en-US" altLang="en-US" sz="600" i="1" dirty="0">
                <a:solidFill>
                  <a:srgbClr val="000000"/>
                </a:solidFill>
              </a:rPr>
              <a:t>Updated Budget Projections 2014-2024, </a:t>
            </a:r>
            <a:r>
              <a:rPr lang="en-US" altLang="en-US" sz="600" dirty="0">
                <a:solidFill>
                  <a:srgbClr val="000000"/>
                </a:solidFill>
              </a:rPr>
              <a:t>April 2014</a:t>
            </a:r>
            <a:r>
              <a:rPr lang="en-US" altLang="en-US" sz="600" i="1" dirty="0">
                <a:solidFill>
                  <a:srgbClr val="000000"/>
                </a:solidFill>
              </a:rPr>
              <a:t>; </a:t>
            </a:r>
            <a:r>
              <a:rPr lang="en-US" altLang="en-US" sz="600" dirty="0">
                <a:solidFill>
                  <a:srgbClr val="000000"/>
                </a:solidFill>
              </a:rPr>
              <a:t>and incorporating updates from Congressional Budget Office, </a:t>
            </a:r>
            <a:r>
              <a:rPr lang="en-US" altLang="en-US" sz="600" i="1" dirty="0">
                <a:solidFill>
                  <a:srgbClr val="000000"/>
                </a:solidFill>
              </a:rPr>
              <a:t>The 2014 Long-Term Budget Outlook, August 2014; </a:t>
            </a:r>
            <a:r>
              <a:rPr lang="en-US" altLang="en-US" sz="600" dirty="0">
                <a:solidFill>
                  <a:srgbClr val="000000"/>
                </a:solidFill>
              </a:rPr>
              <a:t>Service data from DoD Greenbook FY2015</a:t>
            </a:r>
            <a:r>
              <a:rPr lang="en-US" altLang="en-US" sz="600" i="1" dirty="0">
                <a:solidFill>
                  <a:srgbClr val="000000"/>
                </a:solidFill>
              </a:rPr>
              <a:t> </a:t>
            </a:r>
            <a:endParaRPr lang="en-US" altLang="en-US" sz="1800" b="0" i="1" dirty="0">
              <a:solidFill>
                <a:srgbClr val="000000"/>
              </a:solidFill>
            </a:endParaRPr>
          </a:p>
        </p:txBody>
      </p:sp>
      <p:graphicFrame>
        <p:nvGraphicFramePr>
          <p:cNvPr id="12" name="Chart 11"/>
          <p:cNvGraphicFramePr>
            <a:graphicFrameLocks/>
          </p:cNvGraphicFramePr>
          <p:nvPr>
            <p:extLst/>
          </p:nvPr>
        </p:nvGraphicFramePr>
        <p:xfrm>
          <a:off x="1143000" y="1890523"/>
          <a:ext cx="7609115" cy="36484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34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85825" y="1402419"/>
            <a:ext cx="6859191" cy="415498"/>
          </a:xfrm>
        </p:spPr>
        <p:txBody>
          <a:bodyPr/>
          <a:lstStyle/>
          <a:p>
            <a:pPr algn="ctr"/>
            <a:r>
              <a:rPr lang="en-US" altLang="en-US" sz="2100" dirty="0"/>
              <a:t>Mapping the FY 2015 Budget Planning Calendar</a:t>
            </a:r>
          </a:p>
        </p:txBody>
      </p:sp>
      <p:sp>
        <p:nvSpPr>
          <p:cNvPr id="30723" name="Slide Number Placeholder 3"/>
          <p:cNvSpPr>
            <a:spLocks noGrp="1"/>
          </p:cNvSpPr>
          <p:nvPr>
            <p:ph type="sldNum" sz="quarter" idx="10"/>
          </p:nvPr>
        </p:nvSpPr>
        <p:spPr>
          <a:noFill/>
        </p:spPr>
        <p:txBody>
          <a:bodyPr/>
          <a:lstStyle>
            <a:lvl1pPr>
              <a:spcBef>
                <a:spcPct val="20000"/>
              </a:spcBef>
              <a:defRPr sz="1650" b="1">
                <a:solidFill>
                  <a:schemeClr val="tx2"/>
                </a:solidFill>
                <a:latin typeface="Arial" charset="0"/>
                <a:ea typeface="ヒラギノ角ゴ Pro W3" pitchFamily="1" charset="-128"/>
              </a:defRPr>
            </a:lvl1pPr>
            <a:lvl2pPr marL="557213" indent="-214313">
              <a:lnSpc>
                <a:spcPct val="90000"/>
              </a:lnSpc>
              <a:spcBef>
                <a:spcPct val="40000"/>
              </a:spcBef>
              <a:buFont typeface="Times" pitchFamily="1" charset="0"/>
              <a:buChar char="•"/>
              <a:defRPr sz="1500">
                <a:solidFill>
                  <a:schemeClr val="tx1"/>
                </a:solidFill>
                <a:latin typeface="Arial" charset="0"/>
                <a:ea typeface="ヒラギノ角ゴ Pro W3" pitchFamily="1" charset="-128"/>
              </a:defRPr>
            </a:lvl2pPr>
            <a:lvl3pPr marL="857250" indent="-171450">
              <a:spcBef>
                <a:spcPct val="20000"/>
              </a:spcBef>
              <a:buChar char="o"/>
              <a:defRPr sz="1200">
                <a:solidFill>
                  <a:schemeClr val="tx1"/>
                </a:solidFill>
                <a:latin typeface="Arial" charset="0"/>
                <a:ea typeface="ヒラギノ角ゴ Pro W3" pitchFamily="1" charset="-128"/>
              </a:defRPr>
            </a:lvl3pPr>
            <a:lvl4pPr marL="1200150" indent="-171450">
              <a:spcBef>
                <a:spcPct val="20000"/>
              </a:spcBef>
              <a:buChar char="–"/>
              <a:defRPr sz="900" b="1">
                <a:solidFill>
                  <a:schemeClr val="tx1"/>
                </a:solidFill>
                <a:latin typeface="Arial" charset="0"/>
                <a:ea typeface="ヒラギノ角ゴ Pro W3" pitchFamily="1" charset="-128"/>
              </a:defRPr>
            </a:lvl4pPr>
            <a:lvl5pPr marL="1543050" indent="-171450">
              <a:spcBef>
                <a:spcPct val="20000"/>
              </a:spcBef>
              <a:defRPr sz="900" i="1">
                <a:solidFill>
                  <a:schemeClr val="tx1"/>
                </a:solidFill>
                <a:latin typeface="Arial" charset="0"/>
                <a:ea typeface="ヒラギノ角ゴ Pro W3" pitchFamily="1" charset="-128"/>
              </a:defRPr>
            </a:lvl5pPr>
            <a:lvl6pPr marL="1885950" indent="-171450" eaLnBrk="0" fontAlgn="base" hangingPunct="0">
              <a:spcBef>
                <a:spcPct val="20000"/>
              </a:spcBef>
              <a:spcAft>
                <a:spcPct val="0"/>
              </a:spcAft>
              <a:defRPr sz="900" i="1">
                <a:solidFill>
                  <a:schemeClr val="tx1"/>
                </a:solidFill>
                <a:latin typeface="Arial" charset="0"/>
                <a:ea typeface="ヒラギノ角ゴ Pro W3" pitchFamily="1" charset="-128"/>
              </a:defRPr>
            </a:lvl6pPr>
            <a:lvl7pPr marL="2228850" indent="-171450" eaLnBrk="0" fontAlgn="base" hangingPunct="0">
              <a:spcBef>
                <a:spcPct val="20000"/>
              </a:spcBef>
              <a:spcAft>
                <a:spcPct val="0"/>
              </a:spcAft>
              <a:defRPr sz="900" i="1">
                <a:solidFill>
                  <a:schemeClr val="tx1"/>
                </a:solidFill>
                <a:latin typeface="Arial" charset="0"/>
                <a:ea typeface="ヒラギノ角ゴ Pro W3" pitchFamily="1" charset="-128"/>
              </a:defRPr>
            </a:lvl7pPr>
            <a:lvl8pPr marL="2571750" indent="-171450" eaLnBrk="0" fontAlgn="base" hangingPunct="0">
              <a:spcBef>
                <a:spcPct val="20000"/>
              </a:spcBef>
              <a:spcAft>
                <a:spcPct val="0"/>
              </a:spcAft>
              <a:defRPr sz="900" i="1">
                <a:solidFill>
                  <a:schemeClr val="tx1"/>
                </a:solidFill>
                <a:latin typeface="Arial" charset="0"/>
                <a:ea typeface="ヒラギノ角ゴ Pro W3" pitchFamily="1" charset="-128"/>
              </a:defRPr>
            </a:lvl8pPr>
            <a:lvl9pPr marL="2914650" indent="-171450" eaLnBrk="0" fontAlgn="base" hangingPunct="0">
              <a:spcBef>
                <a:spcPct val="20000"/>
              </a:spcBef>
              <a:spcAft>
                <a:spcPct val="0"/>
              </a:spcAft>
              <a:defRPr sz="900" i="1">
                <a:solidFill>
                  <a:schemeClr val="tx1"/>
                </a:solidFill>
                <a:latin typeface="Arial" charset="0"/>
                <a:ea typeface="ヒラギノ角ゴ Pro W3" pitchFamily="1" charset="-128"/>
              </a:defRPr>
            </a:lvl9pPr>
          </a:lstStyle>
          <a:p>
            <a:pPr>
              <a:spcBef>
                <a:spcPct val="0"/>
              </a:spcBef>
            </a:pPr>
            <a:fld id="{FD931BC1-1815-4D0B-A1BF-0A27A43B0629}" type="slidenum">
              <a:rPr lang="en-US" altLang="en-US" sz="1050" b="0">
                <a:solidFill>
                  <a:srgbClr val="55514D"/>
                </a:solidFill>
              </a:rPr>
              <a:pPr>
                <a:spcBef>
                  <a:spcPct val="0"/>
                </a:spcBef>
              </a:pPr>
              <a:t>9</a:t>
            </a:fld>
            <a:endParaRPr lang="en-US" altLang="en-US" sz="1050" b="0" dirty="0">
              <a:solidFill>
                <a:srgbClr val="313232"/>
              </a:solidFill>
            </a:endParaRPr>
          </a:p>
        </p:txBody>
      </p:sp>
      <p:graphicFrame>
        <p:nvGraphicFramePr>
          <p:cNvPr id="5" name="Table 4"/>
          <p:cNvGraphicFramePr>
            <a:graphicFrameLocks noGrp="1"/>
          </p:cNvGraphicFramePr>
          <p:nvPr>
            <p:extLst/>
          </p:nvPr>
        </p:nvGraphicFramePr>
        <p:xfrm>
          <a:off x="40793" y="2343151"/>
          <a:ext cx="6776520" cy="2628900"/>
        </p:xfrm>
        <a:graphic>
          <a:graphicData uri="http://schemas.openxmlformats.org/drawingml/2006/table">
            <a:tbl>
              <a:tblPr firstRow="1" bandRow="1">
                <a:tableStyleId>{F5AB1C69-6EDB-4FF4-983F-18BD219EF322}</a:tableStyleId>
              </a:tblPr>
              <a:tblGrid>
                <a:gridCol w="667513"/>
                <a:gridCol w="508707"/>
                <a:gridCol w="542853"/>
                <a:gridCol w="658162"/>
                <a:gridCol w="722582"/>
                <a:gridCol w="612648"/>
                <a:gridCol w="550178"/>
                <a:gridCol w="583679"/>
                <a:gridCol w="673260"/>
                <a:gridCol w="628469"/>
                <a:gridCol w="628469"/>
              </a:tblGrid>
              <a:tr h="335604">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2014</a:t>
                      </a:r>
                    </a:p>
                  </a:txBody>
                  <a:tcPr marL="34290" marR="34290" marT="34290" marB="3429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t>2014</a:t>
                      </a: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t>2014</a:t>
                      </a: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t>2014</a:t>
                      </a: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solidFill>
                            <a:schemeClr val="tx1"/>
                          </a:solidFill>
                        </a:rPr>
                        <a:t>2015</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sz="1100" dirty="0" smtClean="0">
                          <a:solidFill>
                            <a:schemeClr val="tx1"/>
                          </a:solidFill>
                        </a:rPr>
                        <a:t>2015</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sz="1100" dirty="0" smtClean="0">
                          <a:solidFill>
                            <a:schemeClr val="tx1"/>
                          </a:solidFill>
                        </a:rPr>
                        <a:t>2015</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2015</a:t>
                      </a: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2015</a:t>
                      </a: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2015</a:t>
                      </a: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r>
              <a:tr h="335604">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bg1"/>
                          </a:solidFill>
                        </a:rPr>
                        <a:t>Sept</a:t>
                      </a:r>
                    </a:p>
                  </a:txBody>
                  <a:tcPr marL="34290" marR="34290" marT="34290" marB="3429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solidFill>
                            <a:schemeClr val="bg1"/>
                          </a:solidFill>
                        </a:rPr>
                        <a:t>Oct</a:t>
                      </a:r>
                      <a:endParaRPr lang="en-US" sz="1100" dirty="0">
                        <a:solidFill>
                          <a:schemeClr val="bg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solidFill>
                            <a:schemeClr val="bg1"/>
                          </a:solidFill>
                        </a:rPr>
                        <a:t>Nov</a:t>
                      </a:r>
                      <a:endParaRPr lang="en-US" sz="1100" dirty="0">
                        <a:solidFill>
                          <a:schemeClr val="bg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solidFill>
                            <a:schemeClr val="bg1"/>
                          </a:solidFill>
                        </a:rPr>
                        <a:t>Dec</a:t>
                      </a:r>
                      <a:endParaRPr lang="en-US" sz="1100" dirty="0">
                        <a:solidFill>
                          <a:schemeClr val="bg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solidFill>
                            <a:schemeClr val="tx1"/>
                          </a:solidFill>
                        </a:rPr>
                        <a:t>Jan</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sz="1100" dirty="0" smtClean="0">
                          <a:solidFill>
                            <a:schemeClr val="tx1"/>
                          </a:solidFill>
                        </a:rPr>
                        <a:t>Feb</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sz="1100" dirty="0" smtClean="0">
                          <a:solidFill>
                            <a:schemeClr val="tx1"/>
                          </a:solidFill>
                        </a:rPr>
                        <a:t>Mar</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sz="1100" dirty="0" smtClean="0">
                          <a:solidFill>
                            <a:schemeClr val="tx1"/>
                          </a:solidFill>
                        </a:rPr>
                        <a:t>Apr</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sz="1100" dirty="0" smtClean="0">
                          <a:solidFill>
                            <a:schemeClr val="tx1"/>
                          </a:solidFill>
                        </a:rPr>
                        <a:t>May</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r>
                        <a:rPr lang="en-US" sz="1100" dirty="0" smtClean="0">
                          <a:solidFill>
                            <a:schemeClr val="tx1"/>
                          </a:solidFill>
                        </a:rPr>
                        <a:t>June</a:t>
                      </a:r>
                      <a:endParaRPr lang="en-US" sz="1100" dirty="0">
                        <a:solidFill>
                          <a:schemeClr val="tx1"/>
                        </a:solidFill>
                      </a:endParaRP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r>
              <a:tr h="587307">
                <a:tc>
                  <a:txBody>
                    <a:bodyPr/>
                    <a:lstStyle/>
                    <a:p>
                      <a:pPr algn="r"/>
                      <a:r>
                        <a:rPr lang="en-US" sz="1100" b="1" dirty="0" smtClean="0">
                          <a:solidFill>
                            <a:schemeClr val="bg1"/>
                          </a:solidFill>
                        </a:rPr>
                        <a:t>FY2014</a:t>
                      </a:r>
                      <a:endParaRPr lang="en-US" sz="1100" b="1" dirty="0">
                        <a:solidFill>
                          <a:schemeClr val="bg1"/>
                        </a:solidFill>
                      </a:endParaRP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Reprogramming</a:t>
                      </a:r>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1"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99176">
                <a:tc>
                  <a:txBody>
                    <a:bodyPr/>
                    <a:lstStyle/>
                    <a:p>
                      <a:pPr algn="r"/>
                      <a:r>
                        <a:rPr lang="en-US" sz="1100" b="1" dirty="0" smtClean="0">
                          <a:solidFill>
                            <a:schemeClr val="bg1"/>
                          </a:solidFill>
                        </a:rPr>
                        <a:t>FY2015</a:t>
                      </a:r>
                      <a:endParaRPr lang="en-US" sz="1100" b="1" dirty="0">
                        <a:solidFill>
                          <a:schemeClr val="bg1"/>
                        </a:solidFill>
                      </a:endParaRP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baseline="0" dirty="0" smtClean="0">
                          <a:solidFill>
                            <a:srgbClr val="C00000"/>
                          </a:solidFill>
                        </a:rPr>
                        <a:t>Midterm elections</a:t>
                      </a:r>
                      <a:endParaRPr lang="en-US" sz="1100" b="1" dirty="0">
                        <a:solidFill>
                          <a:srgbClr val="C00000"/>
                        </a:solidFill>
                      </a:endParaRPr>
                    </a:p>
                  </a:txBody>
                  <a:tcPr marL="34290" marR="34290" marT="34290" marB="3429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900" dirty="0" smtClean="0"/>
                        <a:t>FY15 NDAA</a:t>
                      </a:r>
                      <a:endParaRPr lang="en-US" sz="900" dirty="0"/>
                    </a:p>
                  </a:txBody>
                  <a:tcPr marL="34290" marR="34290" marT="34290" marB="3429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900" b="0" dirty="0" smtClean="0">
                          <a:solidFill>
                            <a:schemeClr val="tx1"/>
                          </a:solidFill>
                        </a:rPr>
                        <a:t>114</a:t>
                      </a:r>
                      <a:r>
                        <a:rPr lang="en-US" sz="900" b="0" baseline="30000" dirty="0" smtClean="0">
                          <a:solidFill>
                            <a:schemeClr val="tx1"/>
                          </a:solidFill>
                        </a:rPr>
                        <a:t>th</a:t>
                      </a:r>
                      <a:r>
                        <a:rPr lang="en-US" sz="900" b="0" dirty="0" smtClean="0">
                          <a:solidFill>
                            <a:schemeClr val="tx1"/>
                          </a:solidFill>
                        </a:rPr>
                        <a:t> Congress</a:t>
                      </a:r>
                    </a:p>
                  </a:txBody>
                  <a:tcPr marL="34290" marR="34290" marT="34290" marB="3429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smtClean="0"/>
                        <a:t>Debt Ceiling</a:t>
                      </a:r>
                    </a:p>
                    <a:p>
                      <a:pPr algn="ctr"/>
                      <a:endParaRPr lang="en-US" sz="1100" dirty="0"/>
                    </a:p>
                  </a:txBody>
                  <a:tcPr marL="34290" marR="34290" marT="34290" marB="3429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71209">
                <a:tc>
                  <a:txBody>
                    <a:bodyPr/>
                    <a:lstStyle/>
                    <a:p>
                      <a:pPr algn="r"/>
                      <a:r>
                        <a:rPr lang="en-US" sz="1100" b="1" dirty="0" smtClean="0">
                          <a:solidFill>
                            <a:schemeClr val="bg1"/>
                          </a:solidFill>
                        </a:rPr>
                        <a:t>FY2016</a:t>
                      </a:r>
                      <a:endParaRPr lang="en-US" sz="1100" b="1" dirty="0">
                        <a:solidFill>
                          <a:schemeClr val="bg1"/>
                        </a:solidFill>
                      </a:endParaRPr>
                    </a:p>
                  </a:txBody>
                  <a:tcPr marL="68580" marR="6858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100" dirty="0" smtClean="0"/>
                        <a:t>POM ‘16-’20</a:t>
                      </a: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900" dirty="0" smtClean="0"/>
                        <a:t>Final budget</a:t>
                      </a:r>
                      <a:r>
                        <a:rPr lang="en-US" sz="900" baseline="0" dirty="0" smtClean="0"/>
                        <a:t> reviews</a:t>
                      </a:r>
                      <a:endParaRPr lang="en-US" sz="9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900" dirty="0" smtClean="0"/>
                        <a:t>OMB </a:t>
                      </a:r>
                      <a:r>
                        <a:rPr lang="en-US" sz="900" dirty="0" err="1" smtClean="0"/>
                        <a:t>Passback</a:t>
                      </a:r>
                      <a:endParaRPr lang="en-US" sz="9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9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9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smtClean="0">
                          <a:solidFill>
                            <a:srgbClr val="C00000"/>
                          </a:solidFill>
                        </a:rPr>
                        <a:t>FY16 Budget</a:t>
                      </a:r>
                      <a:r>
                        <a:rPr lang="en-US" sz="900" b="1" baseline="0" dirty="0" smtClean="0">
                          <a:solidFill>
                            <a:srgbClr val="C00000"/>
                          </a:solidFill>
                        </a:rPr>
                        <a:t> Request</a:t>
                      </a:r>
                      <a:endParaRPr lang="en-US" sz="900" b="1" dirty="0" smtClean="0">
                        <a:solidFill>
                          <a:srgbClr val="C00000"/>
                        </a:solidFill>
                      </a:endParaRPr>
                    </a:p>
                  </a:txBody>
                  <a:tcPr marL="34290" marR="34290" marT="34290" marB="3429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900" dirty="0" smtClean="0"/>
                        <a:t>Budget Resolution</a:t>
                      </a:r>
                      <a:endParaRPr lang="en-US" sz="900" dirty="0"/>
                    </a:p>
                  </a:txBody>
                  <a:tcPr marL="34290" marR="34290" marT="34290" marB="3429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900" dirty="0" smtClean="0"/>
                        <a:t>Start FY17</a:t>
                      </a:r>
                      <a:r>
                        <a:rPr lang="en-US" sz="900" baseline="0" dirty="0" smtClean="0"/>
                        <a:t> Budget Process</a:t>
                      </a:r>
                      <a:endParaRPr lang="en-US" sz="900" dirty="0"/>
                    </a:p>
                  </a:txBody>
                  <a:tcPr marL="34290" marR="34290" marT="34290" marB="3429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100" dirty="0"/>
                    </a:p>
                  </a:txBody>
                  <a:tcPr marL="34290" marR="34290" marT="34290" marB="3429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9" name="Right Arrow 8"/>
          <p:cNvSpPr/>
          <p:nvPr/>
        </p:nvSpPr>
        <p:spPr bwMode="auto">
          <a:xfrm>
            <a:off x="1259365" y="2028166"/>
            <a:ext cx="742950" cy="29440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eaLnBrk="0" fontAlgn="base" hangingPunct="0">
              <a:spcBef>
                <a:spcPct val="0"/>
              </a:spcBef>
              <a:spcAft>
                <a:spcPct val="0"/>
              </a:spcAft>
            </a:pPr>
            <a:r>
              <a:rPr lang="en-US" sz="1050" dirty="0">
                <a:solidFill>
                  <a:srgbClr val="000000"/>
                </a:solidFill>
              </a:rPr>
              <a:t>FY 2015</a:t>
            </a:r>
          </a:p>
        </p:txBody>
      </p:sp>
      <p:sp>
        <p:nvSpPr>
          <p:cNvPr id="10" name="Left Arrow 9"/>
          <p:cNvSpPr/>
          <p:nvPr/>
        </p:nvSpPr>
        <p:spPr bwMode="auto">
          <a:xfrm>
            <a:off x="424347" y="2028167"/>
            <a:ext cx="742950" cy="294409"/>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r" eaLnBrk="0" fontAlgn="base" hangingPunct="0">
              <a:spcBef>
                <a:spcPct val="0"/>
              </a:spcBef>
              <a:spcAft>
                <a:spcPct val="0"/>
              </a:spcAft>
            </a:pPr>
            <a:r>
              <a:rPr lang="en-US" sz="1050" dirty="0">
                <a:solidFill>
                  <a:srgbClr val="000000"/>
                </a:solidFill>
              </a:rPr>
              <a:t>FY 2014</a:t>
            </a:r>
          </a:p>
        </p:txBody>
      </p:sp>
      <p:cxnSp>
        <p:nvCxnSpPr>
          <p:cNvPr id="11" name="Straight Arrow Connector 10"/>
          <p:cNvCxnSpPr/>
          <p:nvPr/>
        </p:nvCxnSpPr>
        <p:spPr bwMode="auto">
          <a:xfrm flipV="1">
            <a:off x="1259366" y="4138056"/>
            <a:ext cx="1533772" cy="1"/>
          </a:xfrm>
          <a:prstGeom prst="straightConnector1">
            <a:avLst/>
          </a:prstGeom>
          <a:solidFill>
            <a:schemeClr val="accent1"/>
          </a:solidFill>
          <a:ln w="19050"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396547" y="4039184"/>
            <a:ext cx="1268574" cy="369332"/>
          </a:xfrm>
          <a:prstGeom prst="rect">
            <a:avLst/>
          </a:prstGeom>
          <a:solidFill>
            <a:schemeClr val="bg1"/>
          </a:solidFill>
          <a:ln>
            <a:solidFill>
              <a:schemeClr val="tx1"/>
            </a:solidFill>
          </a:ln>
        </p:spPr>
        <p:txBody>
          <a:bodyPr wrap="square" rtlCol="0">
            <a:spAutoFit/>
          </a:bodyPr>
          <a:lstStyle/>
          <a:p>
            <a:pPr algn="ctr" eaLnBrk="0" fontAlgn="base" hangingPunct="0">
              <a:spcBef>
                <a:spcPct val="0"/>
              </a:spcBef>
              <a:spcAft>
                <a:spcPct val="0"/>
              </a:spcAft>
            </a:pPr>
            <a:r>
              <a:rPr lang="en-US" sz="900" dirty="0">
                <a:solidFill>
                  <a:srgbClr val="000000"/>
                </a:solidFill>
              </a:rPr>
              <a:t>Continuing Resolution</a:t>
            </a:r>
          </a:p>
        </p:txBody>
      </p:sp>
      <p:cxnSp>
        <p:nvCxnSpPr>
          <p:cNvPr id="19" name="Straight Arrow Connector 18"/>
          <p:cNvCxnSpPr/>
          <p:nvPr/>
        </p:nvCxnSpPr>
        <p:spPr bwMode="auto">
          <a:xfrm flipV="1">
            <a:off x="2793136" y="4143057"/>
            <a:ext cx="3919919" cy="2033"/>
          </a:xfrm>
          <a:prstGeom prst="straightConnector1">
            <a:avLst/>
          </a:prstGeom>
          <a:solidFill>
            <a:schemeClr val="accent1"/>
          </a:solidFill>
          <a:ln w="19050"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2958454" y="4050360"/>
            <a:ext cx="2136335" cy="230832"/>
          </a:xfrm>
          <a:prstGeom prst="rect">
            <a:avLst/>
          </a:prstGeom>
          <a:solidFill>
            <a:schemeClr val="bg1"/>
          </a:solidFill>
          <a:ln>
            <a:solidFill>
              <a:schemeClr val="tx1"/>
            </a:solidFill>
          </a:ln>
        </p:spPr>
        <p:txBody>
          <a:bodyPr wrap="square" rtlCol="0">
            <a:spAutoFit/>
          </a:bodyPr>
          <a:lstStyle/>
          <a:p>
            <a:pPr algn="ctr" eaLnBrk="0" fontAlgn="base" hangingPunct="0">
              <a:spcBef>
                <a:spcPct val="0"/>
              </a:spcBef>
              <a:spcAft>
                <a:spcPct val="0"/>
              </a:spcAft>
            </a:pPr>
            <a:r>
              <a:rPr lang="en-US" sz="900" dirty="0">
                <a:solidFill>
                  <a:srgbClr val="000000"/>
                </a:solidFill>
              </a:rPr>
              <a:t>Omnibus Appropriations Act</a:t>
            </a:r>
          </a:p>
        </p:txBody>
      </p:sp>
      <p:cxnSp>
        <p:nvCxnSpPr>
          <p:cNvPr id="6" name="Straight Connector 5"/>
          <p:cNvCxnSpPr/>
          <p:nvPr/>
        </p:nvCxnSpPr>
        <p:spPr bwMode="auto">
          <a:xfrm>
            <a:off x="1218458" y="2028167"/>
            <a:ext cx="0" cy="3872170"/>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4649369" y="4835462"/>
            <a:ext cx="2148840" cy="9144"/>
          </a:xfrm>
          <a:prstGeom prst="straightConnector1">
            <a:avLst/>
          </a:prstGeom>
          <a:solidFill>
            <a:schemeClr val="accent1"/>
          </a:solidFill>
          <a:ln w="19050"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4859681" y="4740732"/>
            <a:ext cx="1719072" cy="230832"/>
          </a:xfrm>
          <a:prstGeom prst="rect">
            <a:avLst/>
          </a:prstGeom>
          <a:solidFill>
            <a:schemeClr val="bg1"/>
          </a:solidFill>
          <a:ln>
            <a:solidFill>
              <a:schemeClr val="tx1"/>
            </a:solidFill>
          </a:ln>
        </p:spPr>
        <p:txBody>
          <a:bodyPr wrap="square" rtlCol="0">
            <a:spAutoFit/>
          </a:bodyPr>
          <a:lstStyle/>
          <a:p>
            <a:pPr algn="ctr" eaLnBrk="0" fontAlgn="base" hangingPunct="0">
              <a:spcBef>
                <a:spcPct val="0"/>
              </a:spcBef>
              <a:spcAft>
                <a:spcPct val="0"/>
              </a:spcAft>
            </a:pPr>
            <a:r>
              <a:rPr lang="en-US" sz="900" dirty="0">
                <a:solidFill>
                  <a:srgbClr val="000000"/>
                </a:solidFill>
              </a:rPr>
              <a:t>Committee hearings, markup</a:t>
            </a:r>
          </a:p>
        </p:txBody>
      </p:sp>
      <p:sp>
        <p:nvSpPr>
          <p:cNvPr id="2" name="TextBox 1"/>
          <p:cNvSpPr txBox="1"/>
          <p:nvPr/>
        </p:nvSpPr>
        <p:spPr>
          <a:xfrm>
            <a:off x="40793" y="4992625"/>
            <a:ext cx="4818888" cy="276999"/>
          </a:xfrm>
          <a:prstGeom prst="rect">
            <a:avLst/>
          </a:prstGeom>
          <a:solidFill>
            <a:schemeClr val="bg1"/>
          </a:solidFill>
        </p:spPr>
        <p:txBody>
          <a:bodyPr wrap="square" rtlCol="0">
            <a:spAutoFit/>
          </a:bodyPr>
          <a:lstStyle/>
          <a:p>
            <a:pPr eaLnBrk="0" fontAlgn="base" hangingPunct="0">
              <a:spcBef>
                <a:spcPct val="0"/>
              </a:spcBef>
              <a:spcAft>
                <a:spcPct val="0"/>
              </a:spcAft>
            </a:pPr>
            <a:r>
              <a:rPr lang="en-US" sz="1200" b="1" u="sng" dirty="0">
                <a:solidFill>
                  <a:srgbClr val="000000"/>
                </a:solidFill>
              </a:rPr>
              <a:t>DLA PBL Project Timeline</a:t>
            </a:r>
          </a:p>
        </p:txBody>
      </p:sp>
      <p:sp>
        <p:nvSpPr>
          <p:cNvPr id="3" name="Left Arrow 2"/>
          <p:cNvSpPr/>
          <p:nvPr/>
        </p:nvSpPr>
        <p:spPr bwMode="auto">
          <a:xfrm>
            <a:off x="104800" y="5219108"/>
            <a:ext cx="1062497" cy="617220"/>
          </a:xfrm>
          <a:prstGeom prst="leftArrow">
            <a:avLst/>
          </a:prstGeom>
          <a:solidFill>
            <a:srgbClr val="A9C2D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r" eaLnBrk="0" fontAlgn="base" hangingPunct="0">
              <a:spcBef>
                <a:spcPct val="0"/>
              </a:spcBef>
              <a:spcAft>
                <a:spcPct val="0"/>
              </a:spcAft>
            </a:pPr>
            <a:r>
              <a:rPr lang="en-US" sz="1050" b="1" dirty="0">
                <a:solidFill>
                  <a:srgbClr val="000000"/>
                </a:solidFill>
              </a:rPr>
              <a:t>Phase 1 Briefing</a:t>
            </a:r>
            <a:endParaRPr lang="en-US" sz="1350" b="1" dirty="0">
              <a:solidFill>
                <a:srgbClr val="000000"/>
              </a:solidFill>
            </a:endParaRPr>
          </a:p>
        </p:txBody>
      </p:sp>
      <p:sp>
        <p:nvSpPr>
          <p:cNvPr id="7" name="Right Arrow 6"/>
          <p:cNvSpPr/>
          <p:nvPr/>
        </p:nvSpPr>
        <p:spPr bwMode="auto">
          <a:xfrm>
            <a:off x="1259366" y="5219108"/>
            <a:ext cx="5639451" cy="617220"/>
          </a:xfrm>
          <a:prstGeom prst="rightArrow">
            <a:avLst/>
          </a:prstGeom>
          <a:solidFill>
            <a:srgbClr val="A9C2D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350" dirty="0">
                <a:solidFill>
                  <a:srgbClr val="000000"/>
                </a:solidFill>
              </a:rPr>
              <a:t>Phase 2</a:t>
            </a:r>
          </a:p>
        </p:txBody>
      </p:sp>
      <p:sp>
        <p:nvSpPr>
          <p:cNvPr id="13" name="TextBox 12"/>
          <p:cNvSpPr txBox="1"/>
          <p:nvPr/>
        </p:nvSpPr>
        <p:spPr>
          <a:xfrm>
            <a:off x="5617047" y="5354593"/>
            <a:ext cx="1242969" cy="369332"/>
          </a:xfrm>
          <a:prstGeom prst="rect">
            <a:avLst/>
          </a:prstGeom>
          <a:noFill/>
        </p:spPr>
        <p:txBody>
          <a:bodyPr wrap="square" rtlCol="0">
            <a:spAutoFit/>
          </a:bodyPr>
          <a:lstStyle/>
          <a:p>
            <a:pPr eaLnBrk="0" fontAlgn="base" hangingPunct="0">
              <a:spcBef>
                <a:spcPct val="0"/>
              </a:spcBef>
              <a:spcAft>
                <a:spcPct val="0"/>
              </a:spcAft>
            </a:pPr>
            <a:r>
              <a:rPr lang="en-US" sz="900" b="1" dirty="0">
                <a:solidFill>
                  <a:srgbClr val="000000"/>
                </a:solidFill>
              </a:rPr>
              <a:t>Final CSIS Report: </a:t>
            </a:r>
            <a:r>
              <a:rPr lang="en-US" sz="900" dirty="0" smtClean="0">
                <a:solidFill>
                  <a:srgbClr val="000000"/>
                </a:solidFill>
              </a:rPr>
              <a:t>June 12, </a:t>
            </a:r>
            <a:r>
              <a:rPr lang="en-US" sz="900" dirty="0">
                <a:solidFill>
                  <a:srgbClr val="000000"/>
                </a:solidFill>
              </a:rPr>
              <a:t>2015</a:t>
            </a:r>
          </a:p>
        </p:txBody>
      </p:sp>
      <p:sp>
        <p:nvSpPr>
          <p:cNvPr id="17" name="Curved Right Arrow 16"/>
          <p:cNvSpPr/>
          <p:nvPr/>
        </p:nvSpPr>
        <p:spPr bwMode="auto">
          <a:xfrm>
            <a:off x="5107813" y="4485680"/>
            <a:ext cx="570071" cy="1170432"/>
          </a:xfrm>
          <a:prstGeom prst="curvedRightArrow">
            <a:avLst>
              <a:gd name="adj1" fmla="val 25000"/>
              <a:gd name="adj2" fmla="val 46766"/>
              <a:gd name="adj3" fmla="val 25000"/>
            </a:avLst>
          </a:prstGeom>
          <a:solidFill>
            <a:srgbClr val="C00000">
              <a:alpha val="45098"/>
            </a:srgb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endParaRPr>
          </a:p>
        </p:txBody>
      </p:sp>
      <p:sp>
        <p:nvSpPr>
          <p:cNvPr id="8" name="TextBox 7"/>
          <p:cNvSpPr txBox="1"/>
          <p:nvPr/>
        </p:nvSpPr>
        <p:spPr>
          <a:xfrm>
            <a:off x="7200900" y="3808089"/>
            <a:ext cx="1943100" cy="1200329"/>
          </a:xfrm>
          <a:prstGeom prst="rect">
            <a:avLst/>
          </a:prstGeom>
          <a:noFill/>
          <a:ln>
            <a:solidFill>
              <a:schemeClr val="tx1"/>
            </a:solidFill>
          </a:ln>
        </p:spPr>
        <p:txBody>
          <a:bodyPr wrap="square" rtlCol="0">
            <a:spAutoFit/>
          </a:bodyPr>
          <a:lstStyle/>
          <a:p>
            <a:r>
              <a:rPr lang="en-US" sz="1200" u="sng" dirty="0"/>
              <a:t>FY16 To Dos</a:t>
            </a:r>
          </a:p>
          <a:p>
            <a:pPr marL="214313" indent="-214313">
              <a:buFont typeface="Arial" panose="020B0604020202020204" pitchFamily="34" charset="0"/>
              <a:buChar char="•"/>
            </a:pPr>
            <a:r>
              <a:rPr lang="en-US" sz="1200" dirty="0"/>
              <a:t>FY16 NDAA</a:t>
            </a:r>
          </a:p>
          <a:p>
            <a:pPr marL="214313" indent="-214313">
              <a:buFont typeface="Arial" panose="020B0604020202020204" pitchFamily="34" charset="0"/>
              <a:buChar char="•"/>
            </a:pPr>
            <a:r>
              <a:rPr lang="en-US" sz="1200" dirty="0"/>
              <a:t>FY16 Appropriations</a:t>
            </a:r>
          </a:p>
          <a:p>
            <a:pPr marL="214313" indent="-214313">
              <a:buFont typeface="Arial" panose="020B0604020202020204" pitchFamily="34" charset="0"/>
              <a:buChar char="•"/>
            </a:pPr>
            <a:r>
              <a:rPr lang="en-US" sz="1200" dirty="0"/>
              <a:t>Debt Ceiling XO measures expire (Fall)</a:t>
            </a:r>
          </a:p>
          <a:p>
            <a:pPr marL="214313" indent="-214313">
              <a:buFont typeface="Arial" panose="020B0604020202020204" pitchFamily="34" charset="0"/>
              <a:buChar char="•"/>
            </a:pPr>
            <a:r>
              <a:rPr lang="en-US" sz="1200" dirty="0"/>
              <a:t>OCO agreement</a:t>
            </a:r>
          </a:p>
        </p:txBody>
      </p:sp>
      <p:cxnSp>
        <p:nvCxnSpPr>
          <p:cNvPr id="15" name="Straight Arrow Connector 14"/>
          <p:cNvCxnSpPr/>
          <p:nvPr/>
        </p:nvCxnSpPr>
        <p:spPr bwMode="auto">
          <a:xfrm>
            <a:off x="6609806" y="4659505"/>
            <a:ext cx="517616"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59383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Africa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0.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3.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4.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7.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8.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19.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0.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1.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2.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3.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4.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5.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6.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7.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8.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29.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0.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1.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2.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3.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4.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5.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6.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7.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38.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4.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ppt/theme/themeOverride9.xml><?xml version="1.0" encoding="utf-8"?>
<a:themeOverride xmlns:a="http://schemas.openxmlformats.org/drawingml/2006/main">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DE50B441C283468F0A19FFD0E26C8A" ma:contentTypeVersion="3" ma:contentTypeDescription="Create a new document." ma:contentTypeScope="" ma:versionID="5494208fa22f6b96290e5afabc47c8d3">
  <xsd:schema xmlns:xsd="http://www.w3.org/2001/XMLSchema" xmlns:xs="http://www.w3.org/2001/XMLSchema" xmlns:p="http://schemas.microsoft.com/office/2006/metadata/properties" xmlns:ns2="bec14128-4b25-4ac8-9cbb-ac2bd4640a4f" targetNamespace="http://schemas.microsoft.com/office/2006/metadata/properties" ma:root="true" ma:fieldsID="3aeea3a95ba1e707006b165a2a907e17" ns2:_="">
    <xsd:import namespace="bec14128-4b25-4ac8-9cbb-ac2bd4640a4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4128-4b25-4ac8-9cbb-ac2bd4640a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59267D-9B89-4F79-B903-1E38E41BEE54}">
  <ds:schemaRefs>
    <ds:schemaRef ds:uri="http://schemas.microsoft.com/office/2006/metadata/properties"/>
    <ds:schemaRef ds:uri="http://schemas.microsoft.com/office/2006/documentManagement/types"/>
    <ds:schemaRef ds:uri="http://purl.org/dc/dcmitype/"/>
    <ds:schemaRef ds:uri="http://purl.org/dc/terms/"/>
    <ds:schemaRef ds:uri="bec14128-4b25-4ac8-9cbb-ac2bd4640a4f"/>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051AA47-C883-4121-8F4A-E0EEBBEC0A4F}">
  <ds:schemaRefs>
    <ds:schemaRef ds:uri="http://schemas.microsoft.com/sharepoint/v3/contenttype/forms"/>
  </ds:schemaRefs>
</ds:datastoreItem>
</file>

<file path=customXml/itemProps3.xml><?xml version="1.0" encoding="utf-8"?>
<ds:datastoreItem xmlns:ds="http://schemas.openxmlformats.org/officeDocument/2006/customXml" ds:itemID="{EC7E5947-B209-4255-AA92-0C0FB9F712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c14128-4b25-4ac8-9cbb-ac2bd4640a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2473</TotalTime>
  <Words>8462</Words>
  <Application>Microsoft Office PowerPoint</Application>
  <PresentationFormat>On-screen Show (4:3)</PresentationFormat>
  <Paragraphs>1391</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Garamond</vt:lpstr>
      <vt:lpstr>Symbol</vt:lpstr>
      <vt:lpstr>Times</vt:lpstr>
      <vt:lpstr>Times New Roman</vt:lpstr>
      <vt:lpstr>ヒラギノ角ゴ Pro W3</vt:lpstr>
      <vt:lpstr>Africa_PP_template</vt:lpstr>
      <vt:lpstr>Performance-Based Logistics Contracts in the Defense Logistics Agency</vt:lpstr>
      <vt:lpstr>Performance-Based Logistics Contracts in the Defense Logistics Agency</vt:lpstr>
      <vt:lpstr>Overview</vt:lpstr>
      <vt:lpstr>PowerPoint Presentation</vt:lpstr>
      <vt:lpstr>Under Secretary Kendall on PBLs</vt:lpstr>
      <vt:lpstr>The Overall DoD Budgetary Environment</vt:lpstr>
      <vt:lpstr>PB16 and the BCA Caps</vt:lpstr>
      <vt:lpstr>PowerPoint Presentation</vt:lpstr>
      <vt:lpstr>Mapping the FY 2015 Budget Planning Calendar</vt:lpstr>
      <vt:lpstr>The Sequester Drawdown in Context</vt:lpstr>
      <vt:lpstr>DoD Products Contract Obligations by Component, 2000-2014</vt:lpstr>
      <vt:lpstr>Overall DLA Contract Environment</vt:lpstr>
      <vt:lpstr>DoD Contract Obligations by Component, 2000-2014</vt:lpstr>
      <vt:lpstr>DLA Contract Obligations by Area, 2000-2014</vt:lpstr>
      <vt:lpstr>DLA Contract Obligations by Competition, 2000-2014</vt:lpstr>
      <vt:lpstr>Contract Obligations Awarded After Effective Competition (2+ Offers), by Component, 2000-2014 </vt:lpstr>
      <vt:lpstr>DLA Contract Obligations by Pricing Mechanism, 2000-2014</vt:lpstr>
      <vt:lpstr>DLA Contract Obligations by Contract Vehicle, 2000-2013</vt:lpstr>
      <vt:lpstr>DLA Contract Obligations by Vendor Size, 2000-2014</vt:lpstr>
      <vt:lpstr>DLA Contract Obligations by Contract Size, 2000-2014</vt:lpstr>
      <vt:lpstr>Top 20 DLA Vendors, 2004 &amp; 2014 (FPDS Prime Contract Obligations)</vt:lpstr>
      <vt:lpstr>Methodology</vt:lpstr>
      <vt:lpstr>Guidance Review and Possible Measures of Success</vt:lpstr>
      <vt:lpstr>DLA Field Office PBL Definitions</vt:lpstr>
      <vt:lpstr>Definitions of Performance Based Logistics (PBL) </vt:lpstr>
      <vt:lpstr>Measuring Success of PBL Arrangements</vt:lpstr>
      <vt:lpstr>2010 “Proof Point” Study</vt:lpstr>
      <vt:lpstr>PowerPoint Presentation</vt:lpstr>
      <vt:lpstr>“Proof Point” Study Methodology</vt:lpstr>
      <vt:lpstr>DLA PBL Contracts Reported by DLA Branches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CSIS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DLA PBL Deliverable - Draft 20140926</dc:title>
  <dc:creator>CSIS NSPIR</dc:creator>
  <cp:lastModifiedBy>Greg</cp:lastModifiedBy>
  <cp:revision>78</cp:revision>
  <cp:lastPrinted>2014-09-26T22:45:44Z</cp:lastPrinted>
  <dcterms:created xsi:type="dcterms:W3CDTF">2012-07-27T01:16:44Z</dcterms:created>
  <dcterms:modified xsi:type="dcterms:W3CDTF">2015-05-28T14:25:42Z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0x01010025DE50B441C283468F0A19FFD0E26C8A</vt:lpwstr>
  </property>
</Properties>
</file>