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drawings/drawing2.xml" ContentType="application/vnd.openxmlformats-officedocument.drawingml.chartshap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48" r:id="rId4"/>
    <p:sldMasterId id="2147483687" r:id="rId5"/>
  </p:sldMasterIdLst>
  <p:notesMasterIdLst>
    <p:notesMasterId r:id="rId16"/>
  </p:notesMasterIdLst>
  <p:handoutMasterIdLst>
    <p:handoutMasterId r:id="rId17"/>
  </p:handoutMasterIdLst>
  <p:sldIdLst>
    <p:sldId id="271" r:id="rId6"/>
    <p:sldId id="348" r:id="rId7"/>
    <p:sldId id="349" r:id="rId8"/>
    <p:sldId id="350" r:id="rId9"/>
    <p:sldId id="272" r:id="rId10"/>
    <p:sldId id="317" r:id="rId11"/>
    <p:sldId id="347" r:id="rId12"/>
    <p:sldId id="261" r:id="rId13"/>
    <p:sldId id="316" r:id="rId14"/>
    <p:sldId id="329" r:id="rId1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 charset="-128"/>
        <a:cs typeface="+mn-cs"/>
      </a:defRPr>
    </a:lvl5pPr>
    <a:lvl6pPr marL="2286000" algn="l" defTabSz="914400" rtl="0" eaLnBrk="1" latinLnBrk="0" hangingPunct="1">
      <a:defRPr sz="2400" kern="1200">
        <a:solidFill>
          <a:schemeClr val="tx1"/>
        </a:solidFill>
        <a:latin typeface="Arial" charset="0"/>
        <a:ea typeface="ヒラギノ角ゴ Pro W3" pitchFamily="1" charset="-128"/>
        <a:cs typeface="+mn-cs"/>
      </a:defRPr>
    </a:lvl6pPr>
    <a:lvl7pPr marL="2743200" algn="l" defTabSz="914400" rtl="0" eaLnBrk="1" latinLnBrk="0" hangingPunct="1">
      <a:defRPr sz="2400" kern="1200">
        <a:solidFill>
          <a:schemeClr val="tx1"/>
        </a:solidFill>
        <a:latin typeface="Arial" charset="0"/>
        <a:ea typeface="ヒラギノ角ゴ Pro W3" pitchFamily="1" charset="-128"/>
        <a:cs typeface="+mn-cs"/>
      </a:defRPr>
    </a:lvl7pPr>
    <a:lvl8pPr marL="3200400" algn="l" defTabSz="914400" rtl="0" eaLnBrk="1" latinLnBrk="0" hangingPunct="1">
      <a:defRPr sz="2400" kern="1200">
        <a:solidFill>
          <a:schemeClr val="tx1"/>
        </a:solidFill>
        <a:latin typeface="Arial" charset="0"/>
        <a:ea typeface="ヒラギノ角ゴ Pro W3" pitchFamily="1" charset="-128"/>
        <a:cs typeface="+mn-cs"/>
      </a:defRPr>
    </a:lvl8pPr>
    <a:lvl9pPr marL="3657600" algn="l" defTabSz="914400" rtl="0" eaLnBrk="1" latinLnBrk="0" hangingPunct="1">
      <a:defRPr sz="2400" kern="1200">
        <a:solidFill>
          <a:schemeClr val="tx1"/>
        </a:solidFill>
        <a:latin typeface="Arial" charset="0"/>
        <a:ea typeface="ヒラギノ角ゴ Pro W3" pitchFamily="1"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A4"/>
    <a:srgbClr val="AA272F"/>
    <a:srgbClr val="55514D"/>
    <a:srgbClr val="003B66"/>
    <a:srgbClr val="313232"/>
    <a:srgbClr val="B93F2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72" autoAdjust="0"/>
    <p:restoredTop sz="70435" autoAdjust="0"/>
  </p:normalViewPr>
  <p:slideViewPr>
    <p:cSldViewPr>
      <p:cViewPr varScale="1">
        <p:scale>
          <a:sx n="63" d="100"/>
          <a:sy n="63" d="100"/>
        </p:scale>
        <p:origin x="-2064" y="-108"/>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2778"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vmfs01\DATA\GROUPS\INTL_SECURITY\DIIG\Defense%20Budgets\2015%20Budget\2014%20QDR%20and%20FY%20Budget%20Event%20Data%20for%20Slide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Chart%20in%20Microsoft%20PowerPoint"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vmfs01\DATA\GROUPS\INTL_SECURITY\DIIG\2007-01%20PROFESSIONAL%20SERVICES\2013%20Defense%20Contract%20Spending\Figures_History_Defense.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manualLayout>
          <c:layoutTarget val="inner"/>
          <c:xMode val="edge"/>
          <c:yMode val="edge"/>
          <c:x val="0.10290701713756349"/>
          <c:y val="0.1006425344755075"/>
          <c:w val="0.68664466574031202"/>
          <c:h val="0.74037918675658465"/>
        </c:manualLayout>
      </c:layout>
      <c:lineChart>
        <c:grouping val="standard"/>
        <c:ser>
          <c:idx val="2"/>
          <c:order val="0"/>
          <c:tx>
            <c:strRef>
              <c:f>'Base-OCO'!$B$28</c:f>
              <c:strCache>
                <c:ptCount val="1"/>
                <c:pt idx="0">
                  <c:v>Base + OCO</c:v>
                </c:pt>
              </c:strCache>
            </c:strRef>
          </c:tx>
          <c:spPr>
            <a:ln w="57150"/>
          </c:spPr>
          <c:marker>
            <c:symbol val="none"/>
          </c:marker>
          <c:cat>
            <c:numRef>
              <c:f>'Base-OCO'!$C$25:$J$25</c:f>
              <c:numCache>
                <c:formatCode>General</c:formatCode>
                <c:ptCount val="8"/>
                <c:pt idx="0">
                  <c:v>2012</c:v>
                </c:pt>
                <c:pt idx="1">
                  <c:v>2013</c:v>
                </c:pt>
                <c:pt idx="2">
                  <c:v>2014</c:v>
                </c:pt>
                <c:pt idx="3">
                  <c:v>2015</c:v>
                </c:pt>
                <c:pt idx="4">
                  <c:v>2016</c:v>
                </c:pt>
                <c:pt idx="5">
                  <c:v>2017</c:v>
                </c:pt>
                <c:pt idx="6">
                  <c:v>2018</c:v>
                </c:pt>
                <c:pt idx="7">
                  <c:v>2019</c:v>
                </c:pt>
              </c:numCache>
            </c:numRef>
          </c:cat>
          <c:val>
            <c:numRef>
              <c:f>'Base-OCO'!$C$28:$J$28</c:f>
              <c:numCache>
                <c:formatCode>General</c:formatCode>
                <c:ptCount val="8"/>
                <c:pt idx="0">
                  <c:v>645</c:v>
                </c:pt>
                <c:pt idx="1">
                  <c:v>577.5</c:v>
                </c:pt>
                <c:pt idx="2">
                  <c:v>581</c:v>
                </c:pt>
                <c:pt idx="3">
                  <c:v>554.6</c:v>
                </c:pt>
                <c:pt idx="4">
                  <c:v>565</c:v>
                </c:pt>
                <c:pt idx="5">
                  <c:v>574</c:v>
                </c:pt>
                <c:pt idx="6">
                  <c:v>581</c:v>
                </c:pt>
                <c:pt idx="7">
                  <c:v>589</c:v>
                </c:pt>
              </c:numCache>
            </c:numRef>
          </c:val>
        </c:ser>
        <c:ser>
          <c:idx val="0"/>
          <c:order val="1"/>
          <c:tx>
            <c:strRef>
              <c:f>'Base-OCO'!$B$26</c:f>
              <c:strCache>
                <c:ptCount val="1"/>
                <c:pt idx="0">
                  <c:v>PB15 Base Budget</c:v>
                </c:pt>
              </c:strCache>
            </c:strRef>
          </c:tx>
          <c:spPr>
            <a:ln w="57150"/>
          </c:spPr>
          <c:marker>
            <c:symbol val="none"/>
          </c:marker>
          <c:cat>
            <c:numRef>
              <c:f>'Base-OCO'!$C$25:$J$25</c:f>
              <c:numCache>
                <c:formatCode>General</c:formatCode>
                <c:ptCount val="8"/>
                <c:pt idx="0">
                  <c:v>2012</c:v>
                </c:pt>
                <c:pt idx="1">
                  <c:v>2013</c:v>
                </c:pt>
                <c:pt idx="2">
                  <c:v>2014</c:v>
                </c:pt>
                <c:pt idx="3">
                  <c:v>2015</c:v>
                </c:pt>
                <c:pt idx="4">
                  <c:v>2016</c:v>
                </c:pt>
                <c:pt idx="5">
                  <c:v>2017</c:v>
                </c:pt>
                <c:pt idx="6">
                  <c:v>2018</c:v>
                </c:pt>
                <c:pt idx="7">
                  <c:v>2019</c:v>
                </c:pt>
              </c:numCache>
            </c:numRef>
          </c:cat>
          <c:val>
            <c:numRef>
              <c:f>'Base-OCO'!$C$26:$J$26</c:f>
              <c:numCache>
                <c:formatCode>General</c:formatCode>
                <c:ptCount val="8"/>
                <c:pt idx="0">
                  <c:v>530</c:v>
                </c:pt>
                <c:pt idx="1">
                  <c:v>495.5</c:v>
                </c:pt>
                <c:pt idx="2">
                  <c:v>496</c:v>
                </c:pt>
                <c:pt idx="3">
                  <c:v>496</c:v>
                </c:pt>
                <c:pt idx="4">
                  <c:v>535</c:v>
                </c:pt>
                <c:pt idx="5">
                  <c:v>544</c:v>
                </c:pt>
                <c:pt idx="6">
                  <c:v>551</c:v>
                </c:pt>
                <c:pt idx="7">
                  <c:v>559</c:v>
                </c:pt>
              </c:numCache>
            </c:numRef>
          </c:val>
        </c:ser>
        <c:ser>
          <c:idx val="1"/>
          <c:order val="2"/>
          <c:tx>
            <c:strRef>
              <c:f>'Base-OCO'!$B$27</c:f>
              <c:strCache>
                <c:ptCount val="1"/>
                <c:pt idx="0">
                  <c:v>BCA Caps</c:v>
                </c:pt>
              </c:strCache>
            </c:strRef>
          </c:tx>
          <c:spPr>
            <a:ln w="57150" cap="flat">
              <a:prstDash val="sysDash"/>
            </a:ln>
          </c:spPr>
          <c:marker>
            <c:symbol val="none"/>
          </c:marker>
          <c:cat>
            <c:numRef>
              <c:f>'Base-OCO'!$C$25:$J$25</c:f>
              <c:numCache>
                <c:formatCode>General</c:formatCode>
                <c:ptCount val="8"/>
                <c:pt idx="0">
                  <c:v>2012</c:v>
                </c:pt>
                <c:pt idx="1">
                  <c:v>2013</c:v>
                </c:pt>
                <c:pt idx="2">
                  <c:v>2014</c:v>
                </c:pt>
                <c:pt idx="3">
                  <c:v>2015</c:v>
                </c:pt>
                <c:pt idx="4">
                  <c:v>2016</c:v>
                </c:pt>
                <c:pt idx="5">
                  <c:v>2017</c:v>
                </c:pt>
                <c:pt idx="6">
                  <c:v>2018</c:v>
                </c:pt>
                <c:pt idx="7">
                  <c:v>2019</c:v>
                </c:pt>
              </c:numCache>
            </c:numRef>
          </c:cat>
          <c:val>
            <c:numRef>
              <c:f>'Base-OCO'!$C$27:$J$27</c:f>
              <c:numCache>
                <c:formatCode>General</c:formatCode>
                <c:ptCount val="8"/>
                <c:pt idx="0">
                  <c:v>530</c:v>
                </c:pt>
                <c:pt idx="1">
                  <c:v>495.5</c:v>
                </c:pt>
                <c:pt idx="2">
                  <c:v>496</c:v>
                </c:pt>
                <c:pt idx="3">
                  <c:v>496</c:v>
                </c:pt>
                <c:pt idx="4">
                  <c:v>500</c:v>
                </c:pt>
                <c:pt idx="5">
                  <c:v>513</c:v>
                </c:pt>
                <c:pt idx="6">
                  <c:v>524</c:v>
                </c:pt>
                <c:pt idx="7">
                  <c:v>537</c:v>
                </c:pt>
              </c:numCache>
            </c:numRef>
          </c:val>
        </c:ser>
        <c:marker val="1"/>
        <c:axId val="86463616"/>
        <c:axId val="87628800"/>
      </c:lineChart>
      <c:catAx>
        <c:axId val="86463616"/>
        <c:scaling>
          <c:orientation val="minMax"/>
        </c:scaling>
        <c:axPos val="b"/>
        <c:title>
          <c:tx>
            <c:rich>
              <a:bodyPr/>
              <a:lstStyle/>
              <a:p>
                <a:pPr>
                  <a:defRPr/>
                </a:pPr>
                <a:r>
                  <a:rPr lang="en-US" dirty="0"/>
                  <a:t>Fiscal </a:t>
                </a:r>
                <a:r>
                  <a:rPr lang="en-US" dirty="0" smtClean="0"/>
                  <a:t>Year</a:t>
                </a:r>
                <a:endParaRPr lang="en-US" dirty="0"/>
              </a:p>
            </c:rich>
          </c:tx>
          <c:layout>
            <c:manualLayout>
              <c:xMode val="edge"/>
              <c:yMode val="edge"/>
              <c:x val="0.35126257655293086"/>
              <c:y val="0.92444099938464852"/>
            </c:manualLayout>
          </c:layout>
        </c:title>
        <c:numFmt formatCode="General" sourceLinked="1"/>
        <c:tickLblPos val="nextTo"/>
        <c:crossAx val="87628800"/>
        <c:crosses val="autoZero"/>
        <c:auto val="1"/>
        <c:lblAlgn val="ctr"/>
        <c:lblOffset val="100"/>
      </c:catAx>
      <c:valAx>
        <c:axId val="87628800"/>
        <c:scaling>
          <c:orientation val="minMax"/>
          <c:max val="650"/>
          <c:min val="450"/>
        </c:scaling>
        <c:axPos val="l"/>
        <c:majorGridlines/>
        <c:title>
          <c:tx>
            <c:rich>
              <a:bodyPr rot="-5400000" vert="horz"/>
              <a:lstStyle/>
              <a:p>
                <a:pPr>
                  <a:defRPr/>
                </a:pPr>
                <a:r>
                  <a:rPr lang="en-US" dirty="0"/>
                  <a:t>Current $ billions</a:t>
                </a:r>
              </a:p>
            </c:rich>
          </c:tx>
          <c:layout>
            <c:manualLayout>
              <c:xMode val="edge"/>
              <c:yMode val="edge"/>
              <c:x val="8.9319901188822156E-3"/>
              <c:y val="0.29058897279235818"/>
            </c:manualLayout>
          </c:layout>
        </c:title>
        <c:numFmt formatCode="&quot;$&quot;#,##0" sourceLinked="0"/>
        <c:tickLblPos val="nextTo"/>
        <c:crossAx val="86463616"/>
        <c:crosses val="autoZero"/>
        <c:crossBetween val="midCat"/>
        <c:majorUnit val="50"/>
      </c:valAx>
    </c:plotArea>
    <c:legend>
      <c:legendPos val="r"/>
      <c:layout>
        <c:manualLayout>
          <c:xMode val="edge"/>
          <c:yMode val="edge"/>
          <c:x val="0.81840679841490349"/>
          <c:y val="0.30123901323417335"/>
          <c:w val="0.18053111008182832"/>
          <c:h val="0.2571164849510949"/>
        </c:manualLayout>
      </c:layout>
    </c:legend>
    <c:plotVisOnly val="1"/>
    <c:dispBlanksAs val="gap"/>
  </c:chart>
  <c:txPr>
    <a:bodyPr/>
    <a:lstStyle/>
    <a:p>
      <a:pPr>
        <a:defRPr sz="1400">
          <a:latin typeface="Garamond" panose="02020404030301010803" pitchFamily="18" charset="0"/>
        </a:defRPr>
      </a:pPr>
      <a:endParaRPr lang="en-US"/>
    </a:p>
  </c:txPr>
  <c:externalData r:id="rId2"/>
  <c:userShapes r:id="rId3"/>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barChart>
        <c:barDir val="col"/>
        <c:grouping val="stacked"/>
        <c:ser>
          <c:idx val="0"/>
          <c:order val="0"/>
          <c:tx>
            <c:v>Base Budget</c:v>
          </c:tx>
          <c:dPt>
            <c:idx val="67"/>
            <c:spPr>
              <a:solidFill>
                <a:srgbClr val="C00000"/>
              </a:solidFill>
              <a:ln>
                <a:solidFill>
                  <a:srgbClr val="C00000"/>
                </a:solidFill>
              </a:ln>
            </c:spPr>
          </c:dPt>
          <c:dPt>
            <c:idx val="68"/>
            <c:spPr>
              <a:solidFill>
                <a:srgbClr val="C00000"/>
              </a:solidFill>
              <a:ln>
                <a:solidFill>
                  <a:srgbClr val="C00000"/>
                </a:solidFill>
              </a:ln>
            </c:spPr>
          </c:dPt>
          <c:dPt>
            <c:idx val="69"/>
            <c:spPr>
              <a:solidFill>
                <a:srgbClr val="C00000"/>
              </a:solidFill>
              <a:ln>
                <a:solidFill>
                  <a:srgbClr val="C00000"/>
                </a:solidFill>
              </a:ln>
            </c:spPr>
          </c:dPt>
          <c:dPt>
            <c:idx val="70"/>
            <c:spPr>
              <a:solidFill>
                <a:srgbClr val="C00000"/>
              </a:solidFill>
              <a:ln>
                <a:solidFill>
                  <a:srgbClr val="C00000"/>
                </a:solidFill>
              </a:ln>
            </c:spPr>
          </c:dPt>
          <c:dPt>
            <c:idx val="71"/>
            <c:spPr>
              <a:solidFill>
                <a:srgbClr val="C00000"/>
              </a:solidFill>
              <a:ln w="9525">
                <a:solidFill>
                  <a:srgbClr val="C00000"/>
                </a:solidFill>
              </a:ln>
            </c:spPr>
          </c:dPt>
          <c:cat>
            <c:numRef>
              <c:f>'[Chart in Microsoft PowerPoint]6-8'!$BW$4:$EP$4</c:f>
              <c:numCache>
                <c:formatCode>General</c:formatCode>
                <c:ptCount val="72"/>
                <c:pt idx="0">
                  <c:v>1948</c:v>
                </c:pt>
                <c:pt idx="1">
                  <c:v>1949</c:v>
                </c:pt>
                <c:pt idx="2">
                  <c:v>1950</c:v>
                </c:pt>
                <c:pt idx="3">
                  <c:v>1951</c:v>
                </c:pt>
                <c:pt idx="4">
                  <c:v>1952</c:v>
                </c:pt>
                <c:pt idx="5">
                  <c:v>1953</c:v>
                </c:pt>
                <c:pt idx="6">
                  <c:v>1954</c:v>
                </c:pt>
                <c:pt idx="7">
                  <c:v>1955</c:v>
                </c:pt>
                <c:pt idx="8">
                  <c:v>1956</c:v>
                </c:pt>
                <c:pt idx="9">
                  <c:v>1957</c:v>
                </c:pt>
                <c:pt idx="10">
                  <c:v>1958</c:v>
                </c:pt>
                <c:pt idx="11">
                  <c:v>1959</c:v>
                </c:pt>
                <c:pt idx="12">
                  <c:v>1960</c:v>
                </c:pt>
                <c:pt idx="13">
                  <c:v>1961</c:v>
                </c:pt>
                <c:pt idx="14">
                  <c:v>1962</c:v>
                </c:pt>
                <c:pt idx="15">
                  <c:v>1963</c:v>
                </c:pt>
                <c:pt idx="16">
                  <c:v>1964</c:v>
                </c:pt>
                <c:pt idx="17">
                  <c:v>1965</c:v>
                </c:pt>
                <c:pt idx="18">
                  <c:v>1966</c:v>
                </c:pt>
                <c:pt idx="19">
                  <c:v>1967</c:v>
                </c:pt>
                <c:pt idx="20">
                  <c:v>1968</c:v>
                </c:pt>
                <c:pt idx="21">
                  <c:v>1969</c:v>
                </c:pt>
                <c:pt idx="22">
                  <c:v>1970</c:v>
                </c:pt>
                <c:pt idx="23">
                  <c:v>1971</c:v>
                </c:pt>
                <c:pt idx="24">
                  <c:v>1972</c:v>
                </c:pt>
                <c:pt idx="25">
                  <c:v>1973</c:v>
                </c:pt>
                <c:pt idx="26">
                  <c:v>1974</c:v>
                </c:pt>
                <c:pt idx="27">
                  <c:v>1975</c:v>
                </c:pt>
                <c:pt idx="28">
                  <c:v>1976</c:v>
                </c:pt>
                <c:pt idx="29">
                  <c:v>1977</c:v>
                </c:pt>
                <c:pt idx="30">
                  <c:v>1978</c:v>
                </c:pt>
                <c:pt idx="31">
                  <c:v>1979</c:v>
                </c:pt>
                <c:pt idx="32">
                  <c:v>1980</c:v>
                </c:pt>
                <c:pt idx="33">
                  <c:v>1981</c:v>
                </c:pt>
                <c:pt idx="34">
                  <c:v>1982</c:v>
                </c:pt>
                <c:pt idx="35">
                  <c:v>1983</c:v>
                </c:pt>
                <c:pt idx="36">
                  <c:v>1984</c:v>
                </c:pt>
                <c:pt idx="37">
                  <c:v>1985</c:v>
                </c:pt>
                <c:pt idx="38">
                  <c:v>1986</c:v>
                </c:pt>
                <c:pt idx="39">
                  <c:v>1987</c:v>
                </c:pt>
                <c:pt idx="40">
                  <c:v>1988</c:v>
                </c:pt>
                <c:pt idx="41">
                  <c:v>1989</c:v>
                </c:pt>
                <c:pt idx="42">
                  <c:v>1990</c:v>
                </c:pt>
                <c:pt idx="43">
                  <c:v>1991</c:v>
                </c:pt>
                <c:pt idx="44">
                  <c:v>1992</c:v>
                </c:pt>
                <c:pt idx="45">
                  <c:v>1993</c:v>
                </c:pt>
                <c:pt idx="46">
                  <c:v>1994</c:v>
                </c:pt>
                <c:pt idx="47">
                  <c:v>1995</c:v>
                </c:pt>
                <c:pt idx="48">
                  <c:v>1996</c:v>
                </c:pt>
                <c:pt idx="49">
                  <c:v>1997</c:v>
                </c:pt>
                <c:pt idx="50">
                  <c:v>1998</c:v>
                </c:pt>
                <c:pt idx="51">
                  <c:v>1999</c:v>
                </c:pt>
                <c:pt idx="52">
                  <c:v>2000</c:v>
                </c:pt>
                <c:pt idx="53">
                  <c:v>2001</c:v>
                </c:pt>
                <c:pt idx="54">
                  <c:v>2002</c:v>
                </c:pt>
                <c:pt idx="55">
                  <c:v>2003</c:v>
                </c:pt>
                <c:pt idx="56">
                  <c:v>2004</c:v>
                </c:pt>
                <c:pt idx="57">
                  <c:v>2005</c:v>
                </c:pt>
                <c:pt idx="58">
                  <c:v>2006</c:v>
                </c:pt>
                <c:pt idx="59">
                  <c:v>2007</c:v>
                </c:pt>
                <c:pt idx="60">
                  <c:v>2008</c:v>
                </c:pt>
                <c:pt idx="61">
                  <c:v>2009</c:v>
                </c:pt>
                <c:pt idx="62">
                  <c:v>2010</c:v>
                </c:pt>
                <c:pt idx="63">
                  <c:v>2011</c:v>
                </c:pt>
                <c:pt idx="64">
                  <c:v>2012</c:v>
                </c:pt>
                <c:pt idx="65">
                  <c:v>2013</c:v>
                </c:pt>
                <c:pt idx="66">
                  <c:v>2014</c:v>
                </c:pt>
                <c:pt idx="67">
                  <c:v>2015</c:v>
                </c:pt>
                <c:pt idx="68">
                  <c:v>2016</c:v>
                </c:pt>
                <c:pt idx="69">
                  <c:v>2017</c:v>
                </c:pt>
                <c:pt idx="70">
                  <c:v>2018</c:v>
                </c:pt>
                <c:pt idx="71">
                  <c:v>2019</c:v>
                </c:pt>
              </c:numCache>
            </c:numRef>
          </c:cat>
          <c:val>
            <c:numRef>
              <c:f>'[Chart in Microsoft PowerPoint]6-8'!$BW$10:$EP$10</c:f>
              <c:numCache>
                <c:formatCode>_(* #,##0_);_(* \(#,##0\);_(* "-"??_);_(@_)</c:formatCode>
                <c:ptCount val="72"/>
                <c:pt idx="0">
                  <c:v>187294000000</c:v>
                </c:pt>
                <c:pt idx="1">
                  <c:v>174815000000</c:v>
                </c:pt>
                <c:pt idx="2">
                  <c:v>198283000000</c:v>
                </c:pt>
                <c:pt idx="3">
                  <c:v>507986000000</c:v>
                </c:pt>
                <c:pt idx="4">
                  <c:v>663242000000</c:v>
                </c:pt>
                <c:pt idx="5">
                  <c:v>550775000000</c:v>
                </c:pt>
                <c:pt idx="6">
                  <c:v>421609000000</c:v>
                </c:pt>
                <c:pt idx="7">
                  <c:v>376629000000</c:v>
                </c:pt>
                <c:pt idx="8">
                  <c:v>381908000000</c:v>
                </c:pt>
                <c:pt idx="9">
                  <c:v>399998000000</c:v>
                </c:pt>
                <c:pt idx="10">
                  <c:v>396151000000</c:v>
                </c:pt>
                <c:pt idx="11">
                  <c:v>414838000000</c:v>
                </c:pt>
                <c:pt idx="12">
                  <c:v>401296000000</c:v>
                </c:pt>
                <c:pt idx="13">
                  <c:v>402479000000</c:v>
                </c:pt>
                <c:pt idx="14">
                  <c:v>457457000000</c:v>
                </c:pt>
                <c:pt idx="15">
                  <c:v>460312000000</c:v>
                </c:pt>
                <c:pt idx="16">
                  <c:v>445215000000</c:v>
                </c:pt>
                <c:pt idx="17">
                  <c:v>430001000000</c:v>
                </c:pt>
                <c:pt idx="18">
                  <c:v>505731000000</c:v>
                </c:pt>
                <c:pt idx="19">
                  <c:v>554212000000</c:v>
                </c:pt>
                <c:pt idx="20">
                  <c:v>566453000000</c:v>
                </c:pt>
                <c:pt idx="21">
                  <c:v>549696000000</c:v>
                </c:pt>
                <c:pt idx="22">
                  <c:v>501727000000</c:v>
                </c:pt>
                <c:pt idx="23">
                  <c:v>452667000000</c:v>
                </c:pt>
                <c:pt idx="24">
                  <c:v>437617000000</c:v>
                </c:pt>
                <c:pt idx="25">
                  <c:v>415468000000</c:v>
                </c:pt>
                <c:pt idx="26">
                  <c:v>397149000000</c:v>
                </c:pt>
                <c:pt idx="27">
                  <c:v>387879000000</c:v>
                </c:pt>
                <c:pt idx="28">
                  <c:v>392052000000</c:v>
                </c:pt>
                <c:pt idx="29">
                  <c:v>415486000000</c:v>
                </c:pt>
                <c:pt idx="30">
                  <c:v>408655000000</c:v>
                </c:pt>
                <c:pt idx="31">
                  <c:v>410648000000</c:v>
                </c:pt>
                <c:pt idx="32">
                  <c:v>418842000000</c:v>
                </c:pt>
                <c:pt idx="33">
                  <c:v>466754000000</c:v>
                </c:pt>
                <c:pt idx="34">
                  <c:v>514583000000</c:v>
                </c:pt>
                <c:pt idx="35">
                  <c:v>549811000000</c:v>
                </c:pt>
                <c:pt idx="36">
                  <c:v>572438000000</c:v>
                </c:pt>
                <c:pt idx="37">
                  <c:v>610860000000</c:v>
                </c:pt>
                <c:pt idx="38">
                  <c:v>587480000000</c:v>
                </c:pt>
                <c:pt idx="39">
                  <c:v>569354000000</c:v>
                </c:pt>
                <c:pt idx="40">
                  <c:v>557667000000</c:v>
                </c:pt>
                <c:pt idx="41">
                  <c:v>551439000000</c:v>
                </c:pt>
                <c:pt idx="42">
                  <c:v>540360000000</c:v>
                </c:pt>
                <c:pt idx="43">
                  <c:v>491491000000</c:v>
                </c:pt>
                <c:pt idx="44">
                  <c:v>487095000000</c:v>
                </c:pt>
                <c:pt idx="45">
                  <c:v>458855000000</c:v>
                </c:pt>
                <c:pt idx="46">
                  <c:v>422826000000</c:v>
                </c:pt>
                <c:pt idx="47">
                  <c:v>420712000000</c:v>
                </c:pt>
                <c:pt idx="48">
                  <c:v>409334000000</c:v>
                </c:pt>
                <c:pt idx="49">
                  <c:v>404721000000</c:v>
                </c:pt>
                <c:pt idx="50">
                  <c:v>394668000000</c:v>
                </c:pt>
                <c:pt idx="51">
                  <c:v>414171000000</c:v>
                </c:pt>
                <c:pt idx="52">
                  <c:v>421324000000</c:v>
                </c:pt>
                <c:pt idx="53">
                  <c:v>447824000000</c:v>
                </c:pt>
                <c:pt idx="54">
                  <c:v>473474000000</c:v>
                </c:pt>
                <c:pt idx="55">
                  <c:v>580867000000</c:v>
                </c:pt>
                <c:pt idx="56">
                  <c:v>604709000000</c:v>
                </c:pt>
                <c:pt idx="57">
                  <c:v>596300000000</c:v>
                </c:pt>
                <c:pt idx="58">
                  <c:v>640405000000</c:v>
                </c:pt>
                <c:pt idx="59">
                  <c:v>700266000000</c:v>
                </c:pt>
                <c:pt idx="60">
                  <c:v>760495000000</c:v>
                </c:pt>
                <c:pt idx="61">
                  <c:v>740227000000</c:v>
                </c:pt>
                <c:pt idx="62">
                  <c:v>756887000000</c:v>
                </c:pt>
                <c:pt idx="63">
                  <c:v>736793000000</c:v>
                </c:pt>
                <c:pt idx="64">
                  <c:v>687812000000</c:v>
                </c:pt>
                <c:pt idx="65">
                  <c:v>604048000000</c:v>
                </c:pt>
                <c:pt idx="66">
                  <c:v>597008000000</c:v>
                </c:pt>
                <c:pt idx="67">
                  <c:v>495604000000</c:v>
                </c:pt>
                <c:pt idx="68">
                  <c:v>491880720401.53528</c:v>
                </c:pt>
                <c:pt idx="69">
                  <c:v>495646284829.72137</c:v>
                </c:pt>
                <c:pt idx="70">
                  <c:v>498337923829.42352</c:v>
                </c:pt>
                <c:pt idx="71">
                  <c:v>500232839713.14099</c:v>
                </c:pt>
              </c:numCache>
            </c:numRef>
          </c:val>
        </c:ser>
        <c:ser>
          <c:idx val="1"/>
          <c:order val="1"/>
          <c:tx>
            <c:v>PB15</c:v>
          </c:tx>
          <c:spPr>
            <a:pattFill prst="dkDnDiag">
              <a:fgClr>
                <a:schemeClr val="accent4">
                  <a:lumMod val="75000"/>
                </a:schemeClr>
              </a:fgClr>
              <a:bgClr>
                <a:schemeClr val="bg1"/>
              </a:bgClr>
            </a:pattFill>
            <a:ln>
              <a:solidFill>
                <a:schemeClr val="accent4">
                  <a:lumMod val="75000"/>
                </a:schemeClr>
              </a:solidFill>
            </a:ln>
          </c:spPr>
          <c:val>
            <c:numRef>
              <c:f>'[Chart in Microsoft PowerPoint]6-8'!$BW$11:$EP$11</c:f>
              <c:numCache>
                <c:formatCode>_(* #,##0_);_(* \(#,##0\);_(* "-"??_);_(@_)</c:formatCode>
                <c:ptCount val="7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26000000000</c:v>
                </c:pt>
                <c:pt idx="68">
                  <c:v>34740675130.400581</c:v>
                </c:pt>
                <c:pt idx="69">
                  <c:v>30379256965.944271</c:v>
                </c:pt>
                <c:pt idx="70">
                  <c:v>25358533573.938591</c:v>
                </c:pt>
                <c:pt idx="71">
                  <c:v>27940765576.976841</c:v>
                </c:pt>
              </c:numCache>
            </c:numRef>
          </c:val>
        </c:ser>
        <c:gapWidth val="70"/>
        <c:overlap val="100"/>
        <c:axId val="101069568"/>
        <c:axId val="143106048"/>
      </c:barChart>
      <c:lineChart>
        <c:grouping val="standard"/>
        <c:ser>
          <c:idx val="2"/>
          <c:order val="2"/>
          <c:tx>
            <c:v>Active Duty</c:v>
          </c:tx>
          <c:spPr>
            <a:ln>
              <a:solidFill>
                <a:schemeClr val="tx1"/>
              </a:solidFill>
            </a:ln>
          </c:spPr>
          <c:marker>
            <c:symbol val="none"/>
          </c:marker>
          <c:val>
            <c:numRef>
              <c:f>'[Chart in Microsoft PowerPoint]Sheet1'!$E$2:$E$73</c:f>
              <c:numCache>
                <c:formatCode>General</c:formatCode>
                <c:ptCount val="72"/>
                <c:pt idx="0">
                  <c:v>1445000</c:v>
                </c:pt>
                <c:pt idx="1">
                  <c:v>1613000</c:v>
                </c:pt>
                <c:pt idx="2">
                  <c:v>1459000</c:v>
                </c:pt>
                <c:pt idx="3">
                  <c:v>3250000</c:v>
                </c:pt>
                <c:pt idx="4">
                  <c:v>3635000</c:v>
                </c:pt>
                <c:pt idx="5">
                  <c:v>3555000</c:v>
                </c:pt>
                <c:pt idx="6">
                  <c:v>3303000</c:v>
                </c:pt>
                <c:pt idx="7">
                  <c:v>2935000</c:v>
                </c:pt>
                <c:pt idx="8">
                  <c:v>2807000</c:v>
                </c:pt>
                <c:pt idx="9">
                  <c:v>2795000</c:v>
                </c:pt>
                <c:pt idx="10">
                  <c:v>2599000</c:v>
                </c:pt>
                <c:pt idx="11">
                  <c:v>2504000</c:v>
                </c:pt>
                <c:pt idx="12">
                  <c:v>2476000</c:v>
                </c:pt>
                <c:pt idx="13">
                  <c:v>2483000</c:v>
                </c:pt>
                <c:pt idx="14">
                  <c:v>2808000</c:v>
                </c:pt>
                <c:pt idx="15">
                  <c:v>2700000</c:v>
                </c:pt>
                <c:pt idx="16">
                  <c:v>2687000</c:v>
                </c:pt>
                <c:pt idx="17">
                  <c:v>2656000</c:v>
                </c:pt>
                <c:pt idx="18">
                  <c:v>3093000</c:v>
                </c:pt>
                <c:pt idx="19">
                  <c:v>3375000</c:v>
                </c:pt>
                <c:pt idx="20">
                  <c:v>3547000</c:v>
                </c:pt>
                <c:pt idx="21">
                  <c:v>3460000</c:v>
                </c:pt>
                <c:pt idx="22">
                  <c:v>3066000</c:v>
                </c:pt>
                <c:pt idx="23">
                  <c:v>2714000</c:v>
                </c:pt>
                <c:pt idx="24">
                  <c:v>2324000</c:v>
                </c:pt>
                <c:pt idx="25">
                  <c:v>2253000</c:v>
                </c:pt>
                <c:pt idx="26">
                  <c:v>2163000</c:v>
                </c:pt>
                <c:pt idx="27">
                  <c:v>2129000</c:v>
                </c:pt>
                <c:pt idx="28">
                  <c:v>2081000</c:v>
                </c:pt>
                <c:pt idx="29">
                  <c:v>2075000</c:v>
                </c:pt>
                <c:pt idx="30">
                  <c:v>2062000</c:v>
                </c:pt>
                <c:pt idx="31">
                  <c:v>2031000</c:v>
                </c:pt>
                <c:pt idx="32">
                  <c:v>2063000</c:v>
                </c:pt>
                <c:pt idx="33">
                  <c:v>2101000</c:v>
                </c:pt>
                <c:pt idx="34">
                  <c:v>2130000</c:v>
                </c:pt>
                <c:pt idx="35">
                  <c:v>2163000</c:v>
                </c:pt>
                <c:pt idx="36">
                  <c:v>2184000</c:v>
                </c:pt>
                <c:pt idx="37">
                  <c:v>2207000</c:v>
                </c:pt>
                <c:pt idx="38">
                  <c:v>2233000</c:v>
                </c:pt>
                <c:pt idx="39">
                  <c:v>2244000</c:v>
                </c:pt>
                <c:pt idx="40">
                  <c:v>2209000</c:v>
                </c:pt>
                <c:pt idx="41">
                  <c:v>2203000</c:v>
                </c:pt>
                <c:pt idx="42">
                  <c:v>2144000</c:v>
                </c:pt>
                <c:pt idx="43">
                  <c:v>2077000</c:v>
                </c:pt>
                <c:pt idx="44">
                  <c:v>1880000</c:v>
                </c:pt>
                <c:pt idx="45">
                  <c:v>1775000</c:v>
                </c:pt>
                <c:pt idx="46">
                  <c:v>1678000</c:v>
                </c:pt>
                <c:pt idx="47">
                  <c:v>1583000</c:v>
                </c:pt>
                <c:pt idx="48">
                  <c:v>1538000</c:v>
                </c:pt>
                <c:pt idx="49">
                  <c:v>1504000</c:v>
                </c:pt>
                <c:pt idx="50">
                  <c:v>1470000</c:v>
                </c:pt>
                <c:pt idx="51">
                  <c:v>1451000</c:v>
                </c:pt>
                <c:pt idx="52">
                  <c:v>1449000</c:v>
                </c:pt>
                <c:pt idx="53">
                  <c:v>1451000</c:v>
                </c:pt>
                <c:pt idx="54">
                  <c:v>1478000</c:v>
                </c:pt>
                <c:pt idx="55">
                  <c:v>1500000</c:v>
                </c:pt>
                <c:pt idx="56">
                  <c:v>1494000</c:v>
                </c:pt>
                <c:pt idx="57">
                  <c:v>1455000</c:v>
                </c:pt>
                <c:pt idx="58">
                  <c:v>1455000</c:v>
                </c:pt>
                <c:pt idx="59">
                  <c:v>1451000</c:v>
                </c:pt>
                <c:pt idx="60">
                  <c:v>1474000</c:v>
                </c:pt>
                <c:pt idx="61">
                  <c:v>1493000</c:v>
                </c:pt>
                <c:pt idx="62">
                  <c:v>1506000</c:v>
                </c:pt>
                <c:pt idx="63">
                  <c:v>1501000</c:v>
                </c:pt>
                <c:pt idx="64">
                  <c:v>1476000</c:v>
                </c:pt>
                <c:pt idx="65">
                  <c:v>1460000</c:v>
                </c:pt>
                <c:pt idx="66">
                  <c:v>1402000</c:v>
                </c:pt>
                <c:pt idx="67">
                  <c:v>1385000</c:v>
                </c:pt>
                <c:pt idx="68">
                  <c:v>1364225</c:v>
                </c:pt>
                <c:pt idx="69">
                  <c:v>1343761.625</c:v>
                </c:pt>
                <c:pt idx="70">
                  <c:v>1323605.2006249996</c:v>
                </c:pt>
                <c:pt idx="71">
                  <c:v>1303751.1226156258</c:v>
                </c:pt>
              </c:numCache>
            </c:numRef>
          </c:val>
        </c:ser>
        <c:marker val="1"/>
        <c:axId val="143476608"/>
        <c:axId val="143107968"/>
      </c:lineChart>
      <c:catAx>
        <c:axId val="101069568"/>
        <c:scaling>
          <c:orientation val="minMax"/>
        </c:scaling>
        <c:axPos val="b"/>
        <c:numFmt formatCode="General" sourceLinked="1"/>
        <c:tickLblPos val="nextTo"/>
        <c:crossAx val="143106048"/>
        <c:crosses val="autoZero"/>
        <c:auto val="1"/>
        <c:lblAlgn val="ctr"/>
        <c:lblOffset val="100"/>
      </c:catAx>
      <c:valAx>
        <c:axId val="143106048"/>
        <c:scaling>
          <c:orientation val="minMax"/>
        </c:scaling>
        <c:axPos val="l"/>
        <c:majorGridlines/>
        <c:numFmt formatCode="_(* #,##0_);_(* \(#,##0\);_(* &quot;-&quot;??_);_(@_)" sourceLinked="1"/>
        <c:tickLblPos val="nextTo"/>
        <c:crossAx val="101069568"/>
        <c:crosses val="autoZero"/>
        <c:crossBetween val="between"/>
        <c:dispUnits>
          <c:builtInUnit val="billions"/>
          <c:dispUnitsLbl>
            <c:layout>
              <c:manualLayout>
                <c:xMode val="edge"/>
                <c:yMode val="edge"/>
                <c:x val="9.7936327352251447E-3"/>
                <c:y val="0.34339951263642343"/>
              </c:manualLayout>
            </c:layout>
            <c:tx>
              <c:rich>
                <a:bodyPr/>
                <a:lstStyle/>
                <a:p>
                  <a:pPr>
                    <a:defRPr/>
                  </a:pPr>
                  <a:r>
                    <a:rPr lang="en-US"/>
                    <a:t>Constant 2015 USD (billions)</a:t>
                  </a:r>
                </a:p>
              </c:rich>
            </c:tx>
          </c:dispUnitsLbl>
        </c:dispUnits>
      </c:valAx>
      <c:valAx>
        <c:axId val="143107968"/>
        <c:scaling>
          <c:orientation val="minMax"/>
        </c:scaling>
        <c:axPos val="r"/>
        <c:numFmt formatCode="General" sourceLinked="1"/>
        <c:tickLblPos val="nextTo"/>
        <c:crossAx val="143476608"/>
        <c:crosses val="max"/>
        <c:crossBetween val="between"/>
        <c:dispUnits>
          <c:builtInUnit val="millions"/>
          <c:dispUnitsLbl>
            <c:layout>
              <c:manualLayout>
                <c:xMode val="edge"/>
                <c:yMode val="edge"/>
                <c:x val="0.97727383668030265"/>
                <c:y val="0.33918867011480663"/>
              </c:manualLayout>
            </c:layout>
            <c:tx>
              <c:rich>
                <a:bodyPr/>
                <a:lstStyle/>
                <a:p>
                  <a:pPr>
                    <a:defRPr/>
                  </a:pPr>
                  <a:r>
                    <a:rPr lang="en-US"/>
                    <a:t>Active Duty Troops (millions)</a:t>
                  </a:r>
                </a:p>
              </c:rich>
            </c:tx>
          </c:dispUnitsLbl>
        </c:dispUnits>
      </c:valAx>
      <c:catAx>
        <c:axId val="143476608"/>
        <c:scaling>
          <c:orientation val="minMax"/>
        </c:scaling>
        <c:delete val="1"/>
        <c:axPos val="b"/>
        <c:tickLblPos val="none"/>
        <c:crossAx val="143107968"/>
        <c:crosses val="autoZero"/>
        <c:auto val="1"/>
        <c:lblAlgn val="ctr"/>
        <c:lblOffset val="100"/>
      </c:catAx>
    </c:plotArea>
    <c:plotVisOnly val="1"/>
    <c:dispBlanksAs val="gap"/>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33249821045108"/>
          <c:y val="5.4499880696731132E-2"/>
          <c:w val="0.80184410542432194"/>
          <c:h val="0.62910212359818718"/>
        </c:manualLayout>
      </c:layout>
      <c:lineChart>
        <c:grouping val="standard"/>
        <c:ser>
          <c:idx val="2"/>
          <c:order val="0"/>
          <c:tx>
            <c:strRef>
              <c:f>[Figures_History_Defense.xlsx]Topline!$E$7</c:f>
              <c:strCache>
                <c:ptCount val="1"/>
                <c:pt idx="0">
                  <c:v>Contract Obligations as a Share of Total Defense Gross Outlays</c:v>
                </c:pt>
              </c:strCache>
            </c:strRef>
          </c:tx>
          <c:dLbls>
            <c:spPr>
              <a:noFill/>
              <a:ln>
                <a:noFill/>
              </a:ln>
              <a:effectLst/>
            </c:spPr>
            <c:showVal val="1"/>
            <c:extLst>
              <c:ext xmlns:c15="http://schemas.microsoft.com/office/drawing/2012/chart" uri="{CE6537A1-D6FC-4f65-9D91-7224C49458BB}">
                <c15:showLeaderLines val="1"/>
              </c:ext>
            </c:extLst>
          </c:dLbls>
          <c:cat>
            <c:numRef>
              <c:f>[Figures_History_Defense.xlsx]Topline!$S$1:$T$1</c:f>
              <c:numCache>
                <c:formatCode>General</c:formatCode>
                <c:ptCount val="2"/>
                <c:pt idx="0">
                  <c:v>2012</c:v>
                </c:pt>
                <c:pt idx="1">
                  <c:v>2013</c:v>
                </c:pt>
              </c:numCache>
            </c:numRef>
          </c:cat>
          <c:val>
            <c:numRef>
              <c:f>[Figures_History_Defense.xlsx]Topline!$S$7:$T$7</c:f>
              <c:numCache>
                <c:formatCode>0%</c:formatCode>
                <c:ptCount val="2"/>
                <c:pt idx="0">
                  <c:v>0.53150675833384908</c:v>
                </c:pt>
                <c:pt idx="1">
                  <c:v>0.48550980860953497</c:v>
                </c:pt>
              </c:numCache>
            </c:numRef>
          </c:val>
        </c:ser>
        <c:marker val="1"/>
        <c:axId val="80918400"/>
        <c:axId val="81293312"/>
      </c:lineChart>
      <c:catAx>
        <c:axId val="80918400"/>
        <c:scaling>
          <c:orientation val="minMax"/>
        </c:scaling>
        <c:axPos val="b"/>
        <c:title>
          <c:tx>
            <c:rich>
              <a:bodyPr/>
              <a:lstStyle/>
              <a:p>
                <a:pPr>
                  <a:defRPr/>
                </a:pPr>
                <a:r>
                  <a:rPr lang="en-US"/>
                  <a:t>Fiscal Year</a:t>
                </a:r>
              </a:p>
            </c:rich>
          </c:tx>
          <c:layout/>
        </c:title>
        <c:numFmt formatCode="General" sourceLinked="1"/>
        <c:tickLblPos val="nextTo"/>
        <c:crossAx val="81293312"/>
        <c:crosses val="autoZero"/>
        <c:auto val="1"/>
        <c:lblAlgn val="ctr"/>
        <c:lblOffset val="100"/>
      </c:catAx>
      <c:valAx>
        <c:axId val="81293312"/>
        <c:scaling>
          <c:orientation val="minMax"/>
          <c:max val="0.60000000000000064"/>
          <c:min val="0.4"/>
        </c:scaling>
        <c:axPos val="l"/>
        <c:majorGridlines/>
        <c:title>
          <c:tx>
            <c:rich>
              <a:bodyPr rot="-5400000" vert="horz"/>
              <a:lstStyle/>
              <a:p>
                <a:pPr algn="ctr" rtl="0">
                  <a:defRPr lang="en-US" sz="1000" b="1" i="0" u="none" strike="noStrike" kern="1200" baseline="0">
                    <a:solidFill>
                      <a:sysClr val="windowText" lastClr="000000"/>
                    </a:solidFill>
                    <a:latin typeface="+mn-lt"/>
                    <a:ea typeface="+mn-ea"/>
                    <a:cs typeface="+mn-cs"/>
                  </a:defRPr>
                </a:pPr>
                <a:r>
                  <a:rPr lang="en-US" sz="1000" b="1" i="0" u="none" strike="noStrike" kern="1200" baseline="0">
                    <a:solidFill>
                      <a:sysClr val="windowText" lastClr="000000"/>
                    </a:solidFill>
                    <a:latin typeface="+mn-lt"/>
                    <a:ea typeface="+mn-ea"/>
                    <a:cs typeface="+mn-cs"/>
                  </a:rPr>
                  <a:t>Share of Total Defense Gross Outlays</a:t>
                </a:r>
              </a:p>
            </c:rich>
          </c:tx>
          <c:layout/>
        </c:title>
        <c:numFmt formatCode="0%" sourceLinked="0"/>
        <c:tickLblPos val="nextTo"/>
        <c:crossAx val="80918400"/>
        <c:crosses val="autoZero"/>
        <c:crossBetween val="between"/>
      </c:valAx>
      <c:spPr>
        <a:solidFill>
          <a:schemeClr val="bg2"/>
        </a:solidFill>
      </c:spPr>
    </c:plotArea>
    <c:legend>
      <c:legendPos val="b"/>
      <c:layout>
        <c:manualLayout>
          <c:xMode val="edge"/>
          <c:yMode val="edge"/>
          <c:x val="1.7071850393700804E-2"/>
          <c:y val="0.79468175853018452"/>
          <c:w val="0.98292821970171429"/>
          <c:h val="0.20531824146981639"/>
        </c:manualLayout>
      </c:layout>
    </c:legend>
    <c:plotVisOnly val="1"/>
    <c:dispBlanksAs val="gap"/>
  </c:chart>
  <c:spPr>
    <a:ln>
      <a:noFill/>
    </a:ln>
  </c:sp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manualLayout>
          <c:layoutTarget val="inner"/>
          <c:xMode val="edge"/>
          <c:yMode val="edge"/>
          <c:x val="0.24067512394284038"/>
          <c:y val="3.3618110236220473E-2"/>
          <c:w val="0.73124234470691041"/>
          <c:h val="0.60814241969753879"/>
        </c:manualLayout>
      </c:layout>
      <c:barChart>
        <c:barDir val="col"/>
        <c:grouping val="clustered"/>
        <c:ser>
          <c:idx val="0"/>
          <c:order val="0"/>
          <c:tx>
            <c:strRef>
              <c:f>[Figures_History_Defense.xlsx]Topline!$E$2</c:f>
              <c:strCache>
                <c:ptCount val="1"/>
                <c:pt idx="0">
                  <c:v>Defense Funded Contract Obligations_x000d_ (-16% between 2012 and 2013)</c:v>
                </c:pt>
              </c:strCache>
            </c:strRef>
          </c:tx>
          <c:spPr>
            <a:ln>
              <a:solidFill>
                <a:sysClr val="windowText" lastClr="000000"/>
              </a:solidFill>
            </a:ln>
          </c:spPr>
          <c:dLbls>
            <c:numFmt formatCode="#,##0" sourceLinked="0"/>
            <c:spPr>
              <a:noFill/>
              <a:ln>
                <a:noFill/>
              </a:ln>
              <a:effectLst/>
            </c:spPr>
            <c:txPr>
              <a:bodyPr anchorCtr="0"/>
              <a:lstStyle/>
              <a:p>
                <a:pPr algn="ctr">
                  <a:defRPr lang="en-US" sz="10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showLeaderLines val="0"/>
              </c:ext>
            </c:extLst>
          </c:dLbls>
          <c:cat>
            <c:numRef>
              <c:f>[Figures_History_Defense.xlsx]Topline!$S$1:$T$1</c:f>
              <c:numCache>
                <c:formatCode>General</c:formatCode>
                <c:ptCount val="2"/>
                <c:pt idx="0">
                  <c:v>2012</c:v>
                </c:pt>
                <c:pt idx="1">
                  <c:v>2013</c:v>
                </c:pt>
              </c:numCache>
            </c:numRef>
          </c:cat>
          <c:val>
            <c:numRef>
              <c:f>[Figures_History_Defense.xlsx]Topline!$S$2:$T$2</c:f>
              <c:numCache>
                <c:formatCode>0</c:formatCode>
                <c:ptCount val="2"/>
                <c:pt idx="0">
                  <c:v>373.00625054459829</c:v>
                </c:pt>
                <c:pt idx="1">
                  <c:v>313.71895997037097</c:v>
                </c:pt>
              </c:numCache>
            </c:numRef>
          </c:val>
        </c:ser>
        <c:ser>
          <c:idx val="1"/>
          <c:order val="1"/>
          <c:tx>
            <c:strRef>
              <c:f>[Figures_History_Defense.xlsx]Topline!$E$5</c:f>
              <c:strCache>
                <c:ptCount val="1"/>
                <c:pt idx="0">
                  <c:v>Total Defense Gross Outlays_x000d_ (-8% between 2012 and 2013)</c:v>
                </c:pt>
              </c:strCache>
            </c:strRef>
          </c:tx>
          <c:spPr>
            <a:ln>
              <a:solidFill>
                <a:sysClr val="windowText" lastClr="000000"/>
              </a:solidFill>
            </a:ln>
          </c:spPr>
          <c:dPt>
            <c:idx val="5"/>
            <c:spPr>
              <a:solidFill>
                <a:schemeClr val="accent2"/>
              </a:solidFill>
              <a:ln>
                <a:solidFill>
                  <a:sysClr val="windowText" lastClr="000000"/>
                </a:solidFill>
              </a:ln>
            </c:spPr>
          </c:dPt>
          <c:dPt>
            <c:idx val="13"/>
            <c:spPr>
              <a:solidFill>
                <a:schemeClr val="accent2"/>
              </a:solidFill>
              <a:ln>
                <a:solidFill>
                  <a:sysClr val="windowText" lastClr="000000"/>
                </a:solidFill>
              </a:ln>
            </c:spPr>
          </c:dPt>
          <c:dLbls>
            <c:dLbl>
              <c:idx val="1"/>
              <c:layout>
                <c:manualLayout>
                  <c:x val="0"/>
                  <c:y val="5.5553368328958878E-3"/>
                </c:manualLayout>
              </c:layout>
              <c:showVal val="1"/>
              <c:extLst>
                <c:ext xmlns:c15="http://schemas.microsoft.com/office/drawing/2012/chart" uri="{CE6537A1-D6FC-4f65-9D91-7224C49458BB}"/>
              </c:extLst>
            </c:dLbl>
            <c:dLbl>
              <c:idx val="2"/>
              <c:layout>
                <c:manualLayout>
                  <c:x val="1.5604204632802378E-3"/>
                  <c:y val="1.0678040244969381E-2"/>
                </c:manualLayout>
              </c:layout>
              <c:showVal val="1"/>
              <c:extLst>
                <c:ext xmlns:c15="http://schemas.microsoft.com/office/drawing/2012/chart" uri="{CE6537A1-D6FC-4f65-9D91-7224C49458BB}"/>
              </c:extLst>
            </c:dLbl>
            <c:dLbl>
              <c:idx val="3"/>
              <c:layout>
                <c:manualLayout>
                  <c:x val="0"/>
                  <c:y val="5.9623797025372004E-4"/>
                </c:manualLayout>
              </c:layout>
              <c:showVal val="1"/>
              <c:extLst>
                <c:ext xmlns:c15="http://schemas.microsoft.com/office/drawing/2012/chart" uri="{CE6537A1-D6FC-4f65-9D91-7224C49458BB}"/>
              </c:extLst>
            </c:dLbl>
            <c:dLbl>
              <c:idx val="5"/>
              <c:layout>
                <c:manualLayout>
                  <c:x val="0"/>
                  <c:y val="-4.4444444444444502E-2"/>
                </c:manualLayout>
              </c:layout>
              <c:showVal val="1"/>
              <c:extLst>
                <c:ext xmlns:c15="http://schemas.microsoft.com/office/drawing/2012/chart" uri="{CE6537A1-D6FC-4f65-9D91-7224C49458BB}"/>
              </c:extLst>
            </c:dLbl>
            <c:numFmt formatCode="#,##0" sourceLinked="0"/>
            <c:spPr>
              <a:noFill/>
              <a:ln>
                <a:noFill/>
              </a:ln>
              <a:effectLst/>
            </c:spPr>
            <c:txPr>
              <a:bodyPr anchorCtr="0"/>
              <a:lstStyle/>
              <a:p>
                <a:pPr algn="ctr">
                  <a:defRPr lang="en-US" sz="1000" b="1" i="0" u="none" strike="noStrike" kern="1200" baseline="0">
                    <a:solidFill>
                      <a:schemeClr val="tx1"/>
                    </a:solidFill>
                    <a:latin typeface="+mn-lt"/>
                    <a:ea typeface="+mn-ea"/>
                    <a:cs typeface="+mn-cs"/>
                  </a:defRPr>
                </a:pPr>
                <a:endParaRPr lang="en-US"/>
              </a:p>
            </c:txPr>
            <c:showVal val="1"/>
            <c:extLst>
              <c:ext xmlns:c15="http://schemas.microsoft.com/office/drawing/2012/chart" uri="{CE6537A1-D6FC-4f65-9D91-7224C49458BB}">
                <c15:showLeaderLines val="0"/>
              </c:ext>
            </c:extLst>
          </c:dLbls>
          <c:cat>
            <c:numRef>
              <c:f>[Figures_History_Defense.xlsx]Topline!$S$1:$T$1</c:f>
              <c:numCache>
                <c:formatCode>General</c:formatCode>
                <c:ptCount val="2"/>
                <c:pt idx="0">
                  <c:v>2012</c:v>
                </c:pt>
                <c:pt idx="1">
                  <c:v>2013</c:v>
                </c:pt>
              </c:numCache>
            </c:numRef>
          </c:cat>
          <c:val>
            <c:numRef>
              <c:f>[Figures_History_Defense.xlsx]Topline!$S$5:$T$5</c:f>
              <c:numCache>
                <c:formatCode>0</c:formatCode>
                <c:ptCount val="2"/>
                <c:pt idx="0">
                  <c:v>701.79023069036305</c:v>
                </c:pt>
                <c:pt idx="1">
                  <c:v>646.16399999999999</c:v>
                </c:pt>
              </c:numCache>
            </c:numRef>
          </c:val>
        </c:ser>
        <c:gapWidth val="49"/>
        <c:axId val="81361920"/>
        <c:axId val="81372288"/>
      </c:barChart>
      <c:catAx>
        <c:axId val="81361920"/>
        <c:scaling>
          <c:orientation val="minMax"/>
        </c:scaling>
        <c:axPos val="b"/>
        <c:title>
          <c:tx>
            <c:rich>
              <a:bodyPr/>
              <a:lstStyle/>
              <a:p>
                <a:pPr>
                  <a:defRPr/>
                </a:pPr>
                <a:r>
                  <a:rPr lang="en-US"/>
                  <a:t>Fiscal Year</a:t>
                </a:r>
              </a:p>
            </c:rich>
          </c:tx>
          <c:layout/>
        </c:title>
        <c:numFmt formatCode="General" sourceLinked="1"/>
        <c:tickLblPos val="nextTo"/>
        <c:crossAx val="81372288"/>
        <c:crosses val="autoZero"/>
        <c:auto val="1"/>
        <c:lblAlgn val="ctr"/>
        <c:lblOffset val="100"/>
      </c:catAx>
      <c:valAx>
        <c:axId val="81372288"/>
        <c:scaling>
          <c:orientation val="minMax"/>
        </c:scaling>
        <c:axPos val="l"/>
        <c:majorGridlines/>
        <c:title>
          <c:tx>
            <c:rich>
              <a:bodyPr rot="-5400000" vert="horz"/>
              <a:lstStyle/>
              <a:p>
                <a:pPr>
                  <a:defRPr b="1"/>
                </a:pPr>
                <a:r>
                  <a:rPr lang="en-US" b="1"/>
                  <a:t>Constant 2013 $ Billions</a:t>
                </a:r>
              </a:p>
            </c:rich>
          </c:tx>
          <c:layout/>
        </c:title>
        <c:numFmt formatCode="0" sourceLinked="0"/>
        <c:tickLblPos val="nextTo"/>
        <c:crossAx val="81361920"/>
        <c:crosses val="autoZero"/>
        <c:crossBetween val="between"/>
      </c:valAx>
      <c:spPr>
        <a:solidFill>
          <a:schemeClr val="bg2"/>
        </a:solidFill>
      </c:spPr>
    </c:plotArea>
    <c:legend>
      <c:legendPos val="b"/>
      <c:layout>
        <c:manualLayout>
          <c:xMode val="edge"/>
          <c:yMode val="edge"/>
          <c:x val="1.7071780298285707E-2"/>
          <c:y val="0.79468175853018552"/>
          <c:w val="0.98292821970171429"/>
          <c:h val="0.2053182414698165"/>
        </c:manualLayout>
      </c:layout>
    </c:legend>
    <c:plotVisOnly val="1"/>
    <c:dispBlanksAs val="gap"/>
  </c:chart>
  <c:spPr>
    <a:ln>
      <a:noFill/>
    </a:ln>
  </c:sp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barChart>
        <c:barDir val="col"/>
        <c:grouping val="stacked"/>
        <c:ser>
          <c:idx val="0"/>
          <c:order val="0"/>
          <c:tx>
            <c:strRef>
              <c:f>[Figures_History_Defense.xlsx]Component!$B$2</c:f>
              <c:strCache>
                <c:ptCount val="1"/>
                <c:pt idx="0">
                  <c:v>Army_x000d_ (-21% between 2012 and 2013)</c:v>
                </c:pt>
              </c:strCache>
            </c:strRef>
          </c:tx>
          <c:spPr>
            <a:solidFill>
              <a:schemeClr val="accent3"/>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[Figures_History_Defense.xlsx]Component!$C$2:$P$2</c:f>
              <c:numCache>
                <c:formatCode>0.0</c:formatCode>
                <c:ptCount val="14"/>
                <c:pt idx="0">
                  <c:v>50.038552621308824</c:v>
                </c:pt>
                <c:pt idx="1">
                  <c:v>53.793743530117062</c:v>
                </c:pt>
                <c:pt idx="2">
                  <c:v>60.221017710060011</c:v>
                </c:pt>
                <c:pt idx="3">
                  <c:v>81.571060898517146</c:v>
                </c:pt>
                <c:pt idx="4">
                  <c:v>94.045830415892311</c:v>
                </c:pt>
                <c:pt idx="5">
                  <c:v>114.0862038697171</c:v>
                </c:pt>
                <c:pt idx="6">
                  <c:v>117.03894288194232</c:v>
                </c:pt>
                <c:pt idx="7">
                  <c:v>132.54677146545015</c:v>
                </c:pt>
                <c:pt idx="8">
                  <c:v>165.2428362370587</c:v>
                </c:pt>
                <c:pt idx="9">
                  <c:v>158.08379434773417</c:v>
                </c:pt>
                <c:pt idx="10">
                  <c:v>149.79663781363257</c:v>
                </c:pt>
                <c:pt idx="11">
                  <c:v>130.53673866035803</c:v>
                </c:pt>
                <c:pt idx="12">
                  <c:v>110.67972263613954</c:v>
                </c:pt>
                <c:pt idx="13">
                  <c:v>87.323726387296759</c:v>
                </c:pt>
              </c:numCache>
            </c:numRef>
          </c:val>
        </c:ser>
        <c:ser>
          <c:idx val="1"/>
          <c:order val="1"/>
          <c:tx>
            <c:strRef>
              <c:f>[Figures_History_Defense.xlsx]Component!$B$3</c:f>
              <c:strCache>
                <c:ptCount val="1"/>
                <c:pt idx="0">
                  <c:v>Navy_x000d_ (-2% between 2012 and 2013)</c:v>
                </c:pt>
              </c:strCache>
            </c:strRef>
          </c:tx>
          <c:spPr>
            <a:solidFill>
              <a:schemeClr val="accent1"/>
            </a:solidFill>
            <a:ln>
              <a:solidFill>
                <a:sysClr val="windowText" lastClr="000000"/>
              </a:solidFill>
            </a:ln>
          </c:spPr>
          <c:dLbls>
            <c:numFmt formatCode="#,##0" sourceLinked="0"/>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[Figures_History_Defense.xlsx]Component!$C$3:$P$3</c:f>
              <c:numCache>
                <c:formatCode>0.0</c:formatCode>
                <c:ptCount val="14"/>
                <c:pt idx="0">
                  <c:v>55.099214028185322</c:v>
                </c:pt>
                <c:pt idx="1">
                  <c:v>56.044593576535405</c:v>
                </c:pt>
                <c:pt idx="2">
                  <c:v>62.451483696313041</c:v>
                </c:pt>
                <c:pt idx="3">
                  <c:v>72.494282082691811</c:v>
                </c:pt>
                <c:pt idx="4">
                  <c:v>75.276940288734878</c:v>
                </c:pt>
                <c:pt idx="5">
                  <c:v>78.275531006419172</c:v>
                </c:pt>
                <c:pt idx="6">
                  <c:v>86.42136280557078</c:v>
                </c:pt>
                <c:pt idx="7">
                  <c:v>96.228714986492108</c:v>
                </c:pt>
                <c:pt idx="8">
                  <c:v>104.33802025859021</c:v>
                </c:pt>
                <c:pt idx="9">
                  <c:v>102.9950702240609</c:v>
                </c:pt>
                <c:pt idx="10">
                  <c:v>93.498142976397133</c:v>
                </c:pt>
                <c:pt idx="11">
                  <c:v>108.42643952573044</c:v>
                </c:pt>
                <c:pt idx="12">
                  <c:v>95.782976769602811</c:v>
                </c:pt>
                <c:pt idx="13">
                  <c:v>93.57312747441118</c:v>
                </c:pt>
              </c:numCache>
            </c:numRef>
          </c:val>
        </c:ser>
        <c:ser>
          <c:idx val="2"/>
          <c:order val="2"/>
          <c:tx>
            <c:strRef>
              <c:f>[Figures_History_Defense.xlsx]Component!$B$4</c:f>
              <c:strCache>
                <c:ptCount val="1"/>
                <c:pt idx="0">
                  <c:v>Air Force_x000d_ (-22% between 2012 and 2013)</c:v>
                </c:pt>
              </c:strCache>
            </c:strRef>
          </c:tx>
          <c:spPr>
            <a:solidFill>
              <a:schemeClr val="accent1">
                <a:lumMod val="60000"/>
                <a:lumOff val="40000"/>
              </a:schemeClr>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[Figures_History_Defense.xlsx]Component!$C$4:$P$4</c:f>
              <c:numCache>
                <c:formatCode>0.0</c:formatCode>
                <c:ptCount val="14"/>
                <c:pt idx="0">
                  <c:v>51.662182729560037</c:v>
                </c:pt>
                <c:pt idx="1">
                  <c:v>53.982692462434329</c:v>
                </c:pt>
                <c:pt idx="2">
                  <c:v>61.941161456795008</c:v>
                </c:pt>
                <c:pt idx="3">
                  <c:v>70.749722397372935</c:v>
                </c:pt>
                <c:pt idx="4">
                  <c:v>68.157139697260163</c:v>
                </c:pt>
                <c:pt idx="5">
                  <c:v>66.369555672390362</c:v>
                </c:pt>
                <c:pt idx="6">
                  <c:v>72.6950550904875</c:v>
                </c:pt>
                <c:pt idx="7">
                  <c:v>78.795681395930146</c:v>
                </c:pt>
                <c:pt idx="8">
                  <c:v>68.866867823628866</c:v>
                </c:pt>
                <c:pt idx="9">
                  <c:v>73.076190045031638</c:v>
                </c:pt>
                <c:pt idx="10">
                  <c:v>69.119055996598988</c:v>
                </c:pt>
                <c:pt idx="11">
                  <c:v>68.359728799560486</c:v>
                </c:pt>
                <c:pt idx="12">
                  <c:v>71.176891376851771</c:v>
                </c:pt>
                <c:pt idx="13">
                  <c:v>55.164658359950302</c:v>
                </c:pt>
              </c:numCache>
            </c:numRef>
          </c:val>
        </c:ser>
        <c:ser>
          <c:idx val="3"/>
          <c:order val="3"/>
          <c:tx>
            <c:strRef>
              <c:f>[Figures_History_Defense.xlsx]Component!$B$5</c:f>
              <c:strCache>
                <c:ptCount val="1"/>
                <c:pt idx="0">
                  <c:v>DLA_x000d_ (-23% between 2012 and 2013)</c:v>
                </c:pt>
              </c:strCache>
            </c:strRef>
          </c:tx>
          <c:spPr>
            <a:ln>
              <a:solidFill>
                <a:sysClr val="windowText" lastClr="000000"/>
              </a:solidFill>
            </a:ln>
          </c:spPr>
          <c:dLbls>
            <c:numFmt formatCode="#,##0" sourceLinked="0"/>
            <c:spPr>
              <a:noFill/>
              <a:ln>
                <a:noFill/>
              </a:ln>
              <a:effectLst/>
            </c:spPr>
            <c:txPr>
              <a:bodyPr/>
              <a:lstStyle/>
              <a:p>
                <a:pPr>
                  <a:defRPr b="1">
                    <a:solidFill>
                      <a:schemeClr val="bg1"/>
                    </a:solidFill>
                  </a:defRPr>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[Figures_History_Defense.xlsx]Component!$C$5:$P$5</c:f>
              <c:numCache>
                <c:formatCode>0.0</c:formatCode>
                <c:ptCount val="14"/>
                <c:pt idx="0">
                  <c:v>13.0439475555557</c:v>
                </c:pt>
                <c:pt idx="1">
                  <c:v>15.171925961117948</c:v>
                </c:pt>
                <c:pt idx="2">
                  <c:v>19.059863765043335</c:v>
                </c:pt>
                <c:pt idx="3">
                  <c:v>22.508762259748277</c:v>
                </c:pt>
                <c:pt idx="4">
                  <c:v>24.286885442722227</c:v>
                </c:pt>
                <c:pt idx="5">
                  <c:v>33.344729103176178</c:v>
                </c:pt>
                <c:pt idx="6">
                  <c:v>37.663822435272294</c:v>
                </c:pt>
                <c:pt idx="7">
                  <c:v>34.312882829087052</c:v>
                </c:pt>
                <c:pt idx="8">
                  <c:v>38.661507429120043</c:v>
                </c:pt>
                <c:pt idx="9">
                  <c:v>40.958213434782003</c:v>
                </c:pt>
                <c:pt idx="10">
                  <c:v>37.217497209967469</c:v>
                </c:pt>
                <c:pt idx="11">
                  <c:v>37.72670980850674</c:v>
                </c:pt>
                <c:pt idx="12">
                  <c:v>44.00963714950538</c:v>
                </c:pt>
                <c:pt idx="13">
                  <c:v>33.792903110438246</c:v>
                </c:pt>
              </c:numCache>
            </c:numRef>
          </c:val>
        </c:ser>
        <c:ser>
          <c:idx val="4"/>
          <c:order val="4"/>
          <c:tx>
            <c:strRef>
              <c:f>[Figures_History_Defense.xlsx]Component!$B$6</c:f>
              <c:strCache>
                <c:ptCount val="1"/>
                <c:pt idx="0">
                  <c:v>Other DoD_x000d_ (-18% between 2012 and 2013)</c:v>
                </c:pt>
              </c:strCache>
            </c:strRef>
          </c:tx>
          <c:spPr>
            <a:solidFill>
              <a:schemeClr val="accent6"/>
            </a:solidFill>
            <a:ln>
              <a:solidFill>
                <a:sysClr val="windowText" lastClr="000000"/>
              </a:solidFill>
            </a:ln>
          </c:spPr>
          <c:dLbls>
            <c:numFmt formatCode="#,##0" sourceLinked="0"/>
            <c:spPr>
              <a:noFill/>
              <a:ln>
                <a:noFill/>
              </a:ln>
              <a:effectLst/>
            </c:spPr>
            <c:txPr>
              <a:bodyPr/>
              <a:lstStyle/>
              <a:p>
                <a:pPr>
                  <a:defRPr b="1"/>
                </a:pPr>
                <a:endParaRPr lang="en-US"/>
              </a:p>
            </c:txPr>
            <c:showVal val="1"/>
            <c:extLst>
              <c:ext xmlns:c15="http://schemas.microsoft.com/office/drawing/2012/chart" uri="{CE6537A1-D6FC-4f65-9D91-7224C49458BB}">
                <c15:showLeaderLines val="0"/>
              </c:ext>
            </c:extLst>
          </c:dLbls>
          <c:cat>
            <c:numRef>
              <c:f>[Figures_History_Defense.xlsx]Component!$C$1:$P$1</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[Figures_History_Defense.xlsx]Component!$C$6:$P$6</c:f>
              <c:numCache>
                <c:formatCode>0.0</c:formatCode>
                <c:ptCount val="14"/>
                <c:pt idx="0">
                  <c:v>11.713590492632973</c:v>
                </c:pt>
                <c:pt idx="1">
                  <c:v>13.831308566916395</c:v>
                </c:pt>
                <c:pt idx="2">
                  <c:v>19.744124462418732</c:v>
                </c:pt>
                <c:pt idx="3">
                  <c:v>23.632922748114144</c:v>
                </c:pt>
                <c:pt idx="4">
                  <c:v>24.391898368739731</c:v>
                </c:pt>
                <c:pt idx="5">
                  <c:v>31.297031845448696</c:v>
                </c:pt>
                <c:pt idx="6">
                  <c:v>32.648385526358538</c:v>
                </c:pt>
                <c:pt idx="7">
                  <c:v>32.754515243617675</c:v>
                </c:pt>
                <c:pt idx="8">
                  <c:v>37.783817720670655</c:v>
                </c:pt>
                <c:pt idx="9">
                  <c:v>42.001230232253576</c:v>
                </c:pt>
                <c:pt idx="10">
                  <c:v>41.846716188653545</c:v>
                </c:pt>
                <c:pt idx="11">
                  <c:v>45.602339468096957</c:v>
                </c:pt>
                <c:pt idx="12">
                  <c:v>46.541177521230779</c:v>
                </c:pt>
                <c:pt idx="13">
                  <c:v>38.119326961047896</c:v>
                </c:pt>
              </c:numCache>
            </c:numRef>
          </c:val>
        </c:ser>
        <c:gapWidth val="100"/>
        <c:overlap val="100"/>
        <c:axId val="82458496"/>
        <c:axId val="82472960"/>
      </c:barChart>
      <c:catAx>
        <c:axId val="82458496"/>
        <c:scaling>
          <c:orientation val="minMax"/>
        </c:scaling>
        <c:axPos val="b"/>
        <c:title>
          <c:tx>
            <c:rich>
              <a:bodyPr/>
              <a:lstStyle/>
              <a:p>
                <a:pPr>
                  <a:defRPr/>
                </a:pPr>
                <a:r>
                  <a:rPr lang="en-US"/>
                  <a:t>Fiscal Year</a:t>
                </a:r>
              </a:p>
            </c:rich>
          </c:tx>
          <c:layout/>
        </c:title>
        <c:numFmt formatCode="General" sourceLinked="1"/>
        <c:tickLblPos val="nextTo"/>
        <c:crossAx val="82472960"/>
        <c:crosses val="autoZero"/>
        <c:auto val="1"/>
        <c:lblAlgn val="ctr"/>
        <c:lblOffset val="100"/>
      </c:catAx>
      <c:valAx>
        <c:axId val="82472960"/>
        <c:scaling>
          <c:orientation val="minMax"/>
        </c:scaling>
        <c:axPos val="l"/>
        <c:majorGridlines/>
        <c:title>
          <c:tx>
            <c:rich>
              <a:bodyPr rot="-5400000" vert="horz"/>
              <a:lstStyle/>
              <a:p>
                <a:pPr>
                  <a:defRPr/>
                </a:pPr>
                <a:r>
                  <a:rPr lang="en-US"/>
                  <a:t>Constant 2013 $ Billions</a:t>
                </a:r>
              </a:p>
            </c:rich>
          </c:tx>
          <c:layout/>
        </c:title>
        <c:numFmt formatCode="0" sourceLinked="0"/>
        <c:tickLblPos val="nextTo"/>
        <c:crossAx val="82458496"/>
        <c:crosses val="autoZero"/>
        <c:crossBetween val="between"/>
      </c:valAx>
      <c:spPr>
        <a:solidFill>
          <a:schemeClr val="bg2"/>
        </a:solidFill>
      </c:spPr>
    </c:plotArea>
    <c:legend>
      <c:legendPos val="r"/>
      <c:layout/>
    </c:legend>
    <c:plotVisOnly val="1"/>
    <c:dispBlanksAs val="gap"/>
  </c:chart>
  <c:spPr>
    <a:ln>
      <a:noFill/>
    </a:ln>
  </c:spPr>
  <c:externalData r:id="rId2"/>
  <c:userShapes r:id="rId3"/>
</c:chartSpace>
</file>

<file path=ppt/drawings/drawing1.xml><?xml version="1.0" encoding="utf-8"?>
<c:userShapes xmlns:c="http://schemas.openxmlformats.org/drawingml/2006/chart">
  <cdr:relSizeAnchor xmlns:cdr="http://schemas.openxmlformats.org/drawingml/2006/chartDrawing">
    <cdr:from>
      <cdr:x>0.39706</cdr:x>
      <cdr:y>0.10107</cdr:y>
    </cdr:from>
    <cdr:to>
      <cdr:x>0.39706</cdr:x>
      <cdr:y>0.83507</cdr:y>
    </cdr:to>
    <cdr:cxnSp macro="">
      <cdr:nvCxnSpPr>
        <cdr:cNvPr id="9" name="Straight Connector 8"/>
        <cdr:cNvCxnSpPr/>
      </cdr:nvCxnSpPr>
      <cdr:spPr bwMode="auto">
        <a:xfrm xmlns:a="http://schemas.openxmlformats.org/drawingml/2006/main" flipV="1">
          <a:off x="6172200" y="697653"/>
          <a:ext cx="0" cy="5066453"/>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tx1"/>
          </a:solidFill>
          <a:prstDash val="sysDot"/>
          <a:round/>
          <a:headEnd type="none" w="med" len="med"/>
          <a:tailEnd type="none" w="med" len="med"/>
        </a:ln>
        <a:effectLst xmlns:a="http://schemas.openxmlformats.org/drawingml/2006/main"/>
        <a:extLst xmlns:a="http://schemas.openxmlformats.org/drawingml/2006/main">
          <a:ext uri="{AF507438-7753-43E0-B8FC-AC1667EBCBE1}">
            <a14:hiddenEffects xmlns:a14="http://schemas.microsoft.com/office/drawing/2010/main" xmlns="">
              <a:effectLst>
                <a:outerShdw dist="35921" dir="2700000" algn="ctr" rotWithShape="0">
                  <a:schemeClr val="bg2"/>
                </a:outerShdw>
              </a:effectLst>
            </a14:hiddenEffects>
          </a:ext>
        </a:extLst>
      </cdr:spPr>
    </cdr:cxnSp>
  </cdr:relSizeAnchor>
  <cdr:relSizeAnchor xmlns:cdr="http://schemas.openxmlformats.org/drawingml/2006/chartDrawing">
    <cdr:from>
      <cdr:x>0.4951</cdr:x>
      <cdr:y>0.53161</cdr:y>
    </cdr:from>
    <cdr:to>
      <cdr:x>0.4951</cdr:x>
      <cdr:y>0.65305</cdr:y>
    </cdr:to>
    <cdr:cxnSp macro="">
      <cdr:nvCxnSpPr>
        <cdr:cNvPr id="10" name="Straight Connector 9"/>
        <cdr:cNvCxnSpPr/>
      </cdr:nvCxnSpPr>
      <cdr:spPr bwMode="auto">
        <a:xfrm xmlns:a="http://schemas.openxmlformats.org/drawingml/2006/main" flipV="1">
          <a:off x="7696200" y="3669453"/>
          <a:ext cx="0" cy="838201"/>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tx1"/>
          </a:solidFill>
          <a:prstDash val="sysDot"/>
          <a:round/>
          <a:headEnd type="none" w="med" len="med"/>
          <a:tailEnd type="none" w="med" len="med"/>
        </a:ln>
        <a:effectLst xmlns:a="http://schemas.openxmlformats.org/drawingml/2006/main"/>
        <a:extLst xmlns:a="http://schemas.openxmlformats.org/drawingml/2006/main">
          <a:ext uri="{AF507438-7753-43E0-B8FC-AC1667EBCBE1}">
            <a14:hiddenEffects xmlns:a14="http://schemas.microsoft.com/office/drawing/2010/main" xmlns="">
              <a:effectLst>
                <a:outerShdw dist="35921" dir="2700000" algn="ctr" rotWithShape="0">
                  <a:schemeClr val="bg2"/>
                </a:outerShdw>
              </a:effectLst>
            </a14:hiddenEffects>
          </a:ext>
        </a:extLst>
      </cdr:spPr>
    </cdr:cxnSp>
  </cdr:relSizeAnchor>
  <cdr:relSizeAnchor xmlns:cdr="http://schemas.openxmlformats.org/drawingml/2006/chartDrawing">
    <cdr:from>
      <cdr:x>0.49207</cdr:x>
      <cdr:y>0.4847</cdr:y>
    </cdr:from>
    <cdr:to>
      <cdr:x>0.82954</cdr:x>
      <cdr:y>0.56473</cdr:y>
    </cdr:to>
    <cdr:sp macro="" textlink="">
      <cdr:nvSpPr>
        <cdr:cNvPr id="18" name="TextBox 1"/>
        <cdr:cNvSpPr txBox="1"/>
      </cdr:nvSpPr>
      <cdr:spPr>
        <a:xfrm xmlns:a="http://schemas.openxmlformats.org/drawingml/2006/main" rot="20979653">
          <a:off x="4499449" y="2281126"/>
          <a:ext cx="3085833" cy="37664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600" dirty="0" smtClean="0">
              <a:latin typeface="Garamond" panose="02020404030301010803" pitchFamily="18" charset="0"/>
            </a:rPr>
            <a:t>$115B gap between FYDP and caps</a:t>
          </a:r>
          <a:endParaRPr lang="en-US" sz="1600" dirty="0">
            <a:latin typeface="Garamond" panose="02020404030301010803"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0.75926</cdr:x>
      <cdr:y>0.05521</cdr:y>
    </cdr:from>
    <cdr:to>
      <cdr:x>0.97338</cdr:x>
      <cdr:y>0.29063</cdr:y>
    </cdr:to>
    <cdr:sp macro="" textlink="">
      <cdr:nvSpPr>
        <cdr:cNvPr id="2" name="TextBox 1"/>
        <cdr:cNvSpPr txBox="1"/>
      </cdr:nvSpPr>
      <cdr:spPr>
        <a:xfrm xmlns:a="http://schemas.openxmlformats.org/drawingml/2006/main">
          <a:off x="6248427" y="252420"/>
          <a:ext cx="1762098" cy="10763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dirty="0"/>
            <a:t>Component</a:t>
          </a:r>
        </a:p>
        <a:p xmlns:a="http://schemas.openxmlformats.org/drawingml/2006/main">
          <a:r>
            <a:rPr lang="en-US" sz="1100" b="1" dirty="0"/>
            <a:t>(% Change between</a:t>
          </a:r>
        </a:p>
        <a:p xmlns:a="http://schemas.openxmlformats.org/drawingml/2006/main">
          <a:r>
            <a:rPr lang="en-US" sz="1100" b="1" dirty="0"/>
            <a:t>2012 and 2013)</a:t>
          </a:r>
        </a:p>
        <a:p xmlns:a="http://schemas.openxmlformats.org/drawingml/2006/main">
          <a:r>
            <a:rPr lang="en-US" sz="1100" b="0" i="1" dirty="0"/>
            <a:t>(Overall </a:t>
          </a:r>
          <a:r>
            <a:rPr lang="en-US" sz="1100" b="0" i="1" dirty="0" err="1"/>
            <a:t>DoD</a:t>
          </a:r>
          <a:r>
            <a:rPr lang="en-US" sz="1100" b="0" i="1" dirty="0"/>
            <a:t>: -16% between</a:t>
          </a:r>
          <a:r>
            <a:rPr lang="en-US" sz="1100" b="0" i="1" baseline="0" dirty="0"/>
            <a:t> </a:t>
          </a:r>
          <a:endParaRPr lang="en-US" sz="1100" b="0" i="1" dirty="0"/>
        </a:p>
        <a:p xmlns:a="http://schemas.openxmlformats.org/drawingml/2006/main">
          <a:r>
            <a:rPr lang="en-US" sz="1100" b="0" i="1" dirty="0"/>
            <a:t>2012 and</a:t>
          </a:r>
          <a:r>
            <a:rPr lang="en-US" sz="1100" b="0" i="1" baseline="0" dirty="0"/>
            <a:t> 2013)</a:t>
          </a:r>
          <a:endParaRPr lang="en-US" sz="1100" b="0" i="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981B0F00-0DC2-49B8-AE78-0BFFF38F4A48}" type="datetimeFigureOut">
              <a:rPr lang="en-US"/>
              <a:pPr>
                <a:defRPr/>
              </a:pPr>
              <a:t>15/06/23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FEF02E3D-5C25-4B9B-B628-6E3AE2C68489}" type="slidenum">
              <a:rPr lang="en-US"/>
              <a:pPr>
                <a:defRPr/>
              </a:pPr>
              <a:t>‹#›</a:t>
            </a:fld>
            <a:endParaRPr lang="en-US"/>
          </a:p>
        </p:txBody>
      </p:sp>
    </p:spTree>
    <p:extLst>
      <p:ext uri="{BB962C8B-B14F-4D97-AF65-F5344CB8AC3E}">
        <p14:creationId xmlns="" xmlns:p14="http://schemas.microsoft.com/office/powerpoint/2010/main" val="787348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7840" cy="4648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7171" name="Rectangle 3"/>
          <p:cNvSpPr>
            <a:spLocks noGrp="1" noChangeArrowheads="1"/>
          </p:cNvSpPr>
          <p:nvPr>
            <p:ph type="dt" idx="1"/>
          </p:nvPr>
        </p:nvSpPr>
        <p:spPr bwMode="auto">
          <a:xfrm>
            <a:off x="3972560" y="0"/>
            <a:ext cx="3037840" cy="4648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ltLang="en-US"/>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0" y="4415790"/>
            <a:ext cx="7010400" cy="41833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7174" name="Rectangle 6"/>
          <p:cNvSpPr>
            <a:spLocks noGrp="1" noChangeArrowheads="1"/>
          </p:cNvSpPr>
          <p:nvPr>
            <p:ph type="ftr" sz="quarter" idx="4"/>
          </p:nvPr>
        </p:nvSpPr>
        <p:spPr bwMode="auto">
          <a:xfrm>
            <a:off x="0" y="8831580"/>
            <a:ext cx="3037840" cy="4648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7175" name="Rectangle 7"/>
          <p:cNvSpPr>
            <a:spLocks noGrp="1" noChangeArrowheads="1"/>
          </p:cNvSpPr>
          <p:nvPr>
            <p:ph type="sldNum" sz="quarter" idx="5"/>
          </p:nvPr>
        </p:nvSpPr>
        <p:spPr bwMode="auto">
          <a:xfrm>
            <a:off x="3972560" y="8831580"/>
            <a:ext cx="3037840" cy="4648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3177" tIns="46589" rIns="93177" bIns="46589" numCol="1" anchor="b" anchorCtr="0" compatLnSpc="1">
            <a:prstTxWarp prst="textNoShape">
              <a:avLst/>
            </a:prstTxWarp>
          </a:bodyPr>
          <a:lstStyle>
            <a:lvl1pPr algn="r">
              <a:defRPr sz="1200"/>
            </a:lvl1pPr>
          </a:lstStyle>
          <a:p>
            <a:pPr>
              <a:defRPr/>
            </a:pPr>
            <a:fld id="{F801775B-A7D3-4D80-B069-DA07FE1AD615}" type="slidenum">
              <a:rPr lang="en-US" altLang="en-US"/>
              <a:pPr>
                <a:defRPr/>
              </a:pPr>
              <a:t>‹#›</a:t>
            </a:fld>
            <a:endParaRPr lang="en-US" altLang="en-US"/>
          </a:p>
        </p:txBody>
      </p:sp>
    </p:spTree>
    <p:extLst>
      <p:ext uri="{BB962C8B-B14F-4D97-AF65-F5344CB8AC3E}">
        <p14:creationId xmlns="" xmlns:p14="http://schemas.microsoft.com/office/powerpoint/2010/main" val="4275945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BB16D64F-13A5-414C-AFB0-788AA4F749FD}" type="slidenum">
              <a:rPr lang="en-US" altLang="en-US" sz="1200">
                <a:solidFill>
                  <a:prstClr val="black"/>
                </a:solidFill>
              </a:rPr>
              <a:pPr/>
              <a:t>1</a:t>
            </a:fld>
            <a:endParaRPr lang="en-US" altLang="en-US" sz="1200">
              <a:solidFill>
                <a:prstClr val="black"/>
              </a:solidFill>
            </a:endParaRPr>
          </a:p>
        </p:txBody>
      </p:sp>
      <p:sp>
        <p:nvSpPr>
          <p:cNvPr id="7171" name="Rectangle 2"/>
          <p:cNvSpPr>
            <a:spLocks noGrp="1" noRot="1" noChangeAspect="1" noChangeArrowheads="1" noTextEdit="1"/>
          </p:cNvSpPr>
          <p:nvPr>
            <p:ph type="sldImg"/>
          </p:nvPr>
        </p:nvSpPr>
        <p:spPr>
          <a:xfrm>
            <a:off x="1181100" y="696913"/>
            <a:ext cx="4648200" cy="3486150"/>
          </a:xfrm>
          <a:ln/>
        </p:spPr>
      </p:sp>
      <p:sp>
        <p:nvSpPr>
          <p:cNvPr id="7172" name="Rectangle 3"/>
          <p:cNvSpPr>
            <a:spLocks noGrp="1" noChangeArrowheads="1"/>
          </p:cNvSpPr>
          <p:nvPr>
            <p:ph type="body" idx="1"/>
          </p:nvPr>
        </p:nvSpPr>
        <p:spPr>
          <a:noFill/>
        </p:spPr>
        <p:txBody>
          <a:bodyPr/>
          <a:lstStyle/>
          <a:p>
            <a:pPr eaLnBrk="1" hangingPunct="1"/>
            <a:r>
              <a:rPr lang="en-US" altLang="en-US" dirty="0" smtClean="0"/>
              <a:t>14:05	0 minutes					1:30</a:t>
            </a:r>
          </a:p>
          <a:p>
            <a:pPr eaLnBrk="1" hangingPunct="1"/>
            <a:r>
              <a:rPr lang="en-US" altLang="en-US" dirty="0" smtClean="0"/>
              <a:t>Thank you for having me, I’m delighted to have this opportunity. Specific thanks to our moderator Dr. Cha of the Korea Chair</a:t>
            </a:r>
            <a:r>
              <a:rPr lang="en-US" altLang="en-US" baseline="0" dirty="0" smtClean="0"/>
              <a:t> and</a:t>
            </a:r>
            <a:r>
              <a:rPr lang="en-US" altLang="en-US" dirty="0" smtClean="0"/>
              <a:t> KIET President Kim Do-</a:t>
            </a:r>
            <a:r>
              <a:rPr lang="en-US" altLang="en-US" dirty="0" err="1" smtClean="0"/>
              <a:t>hoon</a:t>
            </a:r>
            <a:r>
              <a:rPr lang="en-US" altLang="en-US" dirty="0" smtClean="0"/>
              <a:t> for sponsoring this conference, as well as </a:t>
            </a:r>
            <a:r>
              <a:rPr lang="en-US" dirty="0" smtClean="0"/>
              <a:t>Dir. Jang, Won-</a:t>
            </a:r>
            <a:r>
              <a:rPr lang="en-US" dirty="0" err="1" smtClean="0"/>
              <a:t>Joon</a:t>
            </a:r>
            <a:r>
              <a:rPr lang="en-US" dirty="0" smtClean="0"/>
              <a:t> and Dr. Ann, Young Su for their past work for my program</a:t>
            </a:r>
            <a:r>
              <a:rPr lang="en-US" baseline="0" dirty="0" smtClean="0"/>
              <a:t> and for their partnership on a forthcoming report.</a:t>
            </a:r>
            <a:endParaRPr lang="en-US" altLang="en-US" dirty="0" smtClean="0"/>
          </a:p>
          <a:p>
            <a:endParaRPr lang="en-US" altLang="en-US" dirty="0" smtClean="0"/>
          </a:p>
          <a:p>
            <a:r>
              <a:rPr lang="en-US" altLang="en-US" dirty="0" smtClean="0"/>
              <a:t>My talk today has two purposes: </a:t>
            </a:r>
            <a:br>
              <a:rPr lang="en-US" altLang="en-US" dirty="0" smtClean="0"/>
            </a:br>
            <a:r>
              <a:rPr lang="en-US" altLang="en-US" dirty="0" smtClean="0"/>
              <a:t>1) To detail the state of the U.S. defense acquisition system.</a:t>
            </a:r>
          </a:p>
          <a:p>
            <a:r>
              <a:rPr lang="en-US" altLang="en-US" dirty="0" smtClean="0"/>
              <a:t>2) To discuss the implications for U.S.-</a:t>
            </a:r>
            <a:r>
              <a:rPr lang="en-US" altLang="en-US" dirty="0" err="1" smtClean="0"/>
              <a:t>RoK</a:t>
            </a:r>
            <a:r>
              <a:rPr lang="en-US" altLang="en-US" baseline="0" dirty="0" smtClean="0"/>
              <a:t> partnership</a:t>
            </a:r>
            <a:r>
              <a:rPr lang="en-US" altLang="en-US" dirty="0" smtClean="0"/>
              <a:t>.</a:t>
            </a:r>
          </a:p>
          <a:p>
            <a:pPr eaLnBrk="1" hangingPunct="1"/>
            <a:endParaRPr lang="en-US" altLang="en-US" dirty="0" smtClean="0"/>
          </a:p>
        </p:txBody>
      </p:sp>
    </p:spTree>
    <p:extLst>
      <p:ext uri="{BB962C8B-B14F-4D97-AF65-F5344CB8AC3E}">
        <p14:creationId xmlns="" xmlns:p14="http://schemas.microsoft.com/office/powerpoint/2010/main" val="202005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noFill/>
        </p:spPr>
        <p:txBody>
          <a:bodyPr/>
          <a:lstStyle/>
          <a:p>
            <a:fld id="{C4CBDE33-0B19-490B-BEDD-8599F7402034}" type="slidenum">
              <a:rPr lang="en-US" smtClean="0"/>
              <a:pPr/>
              <a:t>2</a:t>
            </a:fld>
            <a:endParaRPr lang="en-US" smtClean="0"/>
          </a:p>
        </p:txBody>
      </p:sp>
    </p:spTree>
    <p:extLst>
      <p:ext uri="{BB962C8B-B14F-4D97-AF65-F5344CB8AC3E}">
        <p14:creationId xmlns="" xmlns:p14="http://schemas.microsoft.com/office/powerpoint/2010/main" val="298738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52ED4827-5DCB-41CD-A535-8C855AF49DB7}" type="slidenum">
              <a:rPr lang="en-US" altLang="en-US" sz="1200"/>
              <a:pPr/>
              <a:t>3</a:t>
            </a:fld>
            <a:endParaRPr lang="en-US" altLang="en-US" sz="1200"/>
          </a:p>
        </p:txBody>
      </p:sp>
      <p:sp>
        <p:nvSpPr>
          <p:cNvPr id="8195" name="Rectangle 2"/>
          <p:cNvSpPr>
            <a:spLocks noGrp="1" noRot="1" noChangeAspect="1" noChangeArrowheads="1" noTextEdit="1"/>
          </p:cNvSpPr>
          <p:nvPr>
            <p:ph type="sldImg"/>
          </p:nvPr>
        </p:nvSpPr>
        <p:spPr>
          <a:xfrm>
            <a:off x="1209675" y="174625"/>
            <a:ext cx="4648200" cy="3486150"/>
          </a:xfrm>
          <a:ln/>
        </p:spPr>
      </p:sp>
      <p:sp>
        <p:nvSpPr>
          <p:cNvPr id="4" name="Notes Placeholder 3"/>
          <p:cNvSpPr>
            <a:spLocks noGrp="1"/>
          </p:cNvSpPr>
          <p:nvPr>
            <p:ph type="body" idx="1"/>
          </p:nvPr>
        </p:nvSpPr>
        <p:spPr>
          <a:xfrm>
            <a:off x="0" y="3701144"/>
            <a:ext cx="7010400" cy="5566228"/>
          </a:xfrm>
        </p:spPr>
        <p:txBody>
          <a:bodyPr/>
          <a:lstStyle/>
          <a:p>
            <a:pPr>
              <a:spcBef>
                <a:spcPts val="0"/>
              </a:spcBef>
              <a:spcAft>
                <a:spcPts val="600"/>
              </a:spcAft>
            </a:pPr>
            <a:endParaRPr lang="en-US" dirty="0"/>
          </a:p>
        </p:txBody>
      </p:sp>
    </p:spTree>
    <p:extLst>
      <p:ext uri="{BB962C8B-B14F-4D97-AF65-F5344CB8AC3E}">
        <p14:creationId xmlns:p14="http://schemas.microsoft.com/office/powerpoint/2010/main" xmlns="" val="295041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39FE0B7-91C6-4AC9-8E45-2FF742DD3893}" type="slidenum">
              <a:rPr lang="en-US" altLang="en-US" sz="1200" smtClean="0"/>
              <a:pPr/>
              <a:t>4</a:t>
            </a:fld>
            <a:endParaRPr lang="en-US" altLang="en-US" sz="1200" smtClean="0"/>
          </a:p>
        </p:txBody>
      </p:sp>
      <p:sp>
        <p:nvSpPr>
          <p:cNvPr id="34819" name="Rectangle 2"/>
          <p:cNvSpPr>
            <a:spLocks noGrp="1" noRot="1" noChangeAspect="1" noChangeArrowheads="1" noTextEdit="1"/>
          </p:cNvSpPr>
          <p:nvPr>
            <p:ph type="sldImg"/>
          </p:nvPr>
        </p:nvSpPr>
        <p:spPr>
          <a:xfrm>
            <a:off x="1181100" y="623888"/>
            <a:ext cx="4648200" cy="3486150"/>
          </a:xfrm>
          <a:ln/>
        </p:spPr>
      </p:sp>
      <p:sp>
        <p:nvSpPr>
          <p:cNvPr id="2" name="Rectangle 3"/>
          <p:cNvSpPr>
            <a:spLocks noGrp="1" noChangeArrowheads="1"/>
          </p:cNvSpPr>
          <p:nvPr>
            <p:ph type="body" idx="1"/>
          </p:nvPr>
        </p:nvSpPr>
        <p:spPr>
          <a:xfrm>
            <a:off x="812799" y="4760686"/>
            <a:ext cx="5602515" cy="4049486"/>
          </a:xfrm>
        </p:spPr>
        <p:txBody>
          <a:bodyPr/>
          <a:lstStyle/>
          <a:p>
            <a:pPr>
              <a:defRPr/>
            </a:pPr>
            <a:endParaRPr lang="en-US" dirty="0" smtClean="0"/>
          </a:p>
        </p:txBody>
      </p:sp>
    </p:spTree>
    <p:extLst>
      <p:ext uri="{BB962C8B-B14F-4D97-AF65-F5344CB8AC3E}">
        <p14:creationId xmlns:p14="http://schemas.microsoft.com/office/powerpoint/2010/main" xmlns="" val="844139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5</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r>
              <a:rPr lang="en-US" altLang="en-US" sz="1200" dirty="0" smtClean="0"/>
              <a:t>14:10	5:15 minutes				1:30 seconds</a:t>
            </a:r>
          </a:p>
          <a:p>
            <a:r>
              <a:rPr lang="en-US" altLang="en-US" sz="1200" dirty="0" smtClean="0"/>
              <a:t>The next section of the talk focuses specifically on U.S. obligations to defense contractors tracked via the Federal Procurement Data System. These slides use fiscal year and 2013 constant dollars. The data on this topic is detailed but has several important restrictions:</a:t>
            </a:r>
          </a:p>
          <a:p>
            <a:pPr>
              <a:buFont typeface="Arial" charset="0"/>
              <a:buChar char="•"/>
            </a:pPr>
            <a:r>
              <a:rPr lang="en-US" altLang="en-US" sz="1200" dirty="0" smtClean="0"/>
              <a:t>These are prime contract obligations, subcontract obligation reporting is still largely unreliable.</a:t>
            </a:r>
          </a:p>
          <a:p>
            <a:pPr>
              <a:buFont typeface="Arial" charset="0"/>
              <a:buChar char="•"/>
            </a:pPr>
            <a:r>
              <a:rPr lang="en-US" altLang="en-US" sz="1200" dirty="0" smtClean="0"/>
              <a:t>Classified spending can go unreported.</a:t>
            </a:r>
          </a:p>
          <a:p>
            <a:pPr>
              <a:buFont typeface="Arial" charset="0"/>
              <a:buChar char="•"/>
            </a:pPr>
            <a:r>
              <a:rPr lang="en-US" altLang="en-US" sz="1200" dirty="0" smtClean="0"/>
              <a:t>OCO and base budget spending are both included but not differentiated.</a:t>
            </a:r>
          </a:p>
          <a:p>
            <a:pPr>
              <a:buFont typeface="Arial" charset="0"/>
              <a:buChar char="•"/>
            </a:pPr>
            <a:r>
              <a:rPr lang="en-US" altLang="en-US" sz="1200" dirty="0" smtClean="0"/>
              <a:t>Labeling will vary between the government and vendors and even between different parts of the government.</a:t>
            </a:r>
          </a:p>
          <a:p>
            <a:pPr>
              <a:buFont typeface="Arial" charset="0"/>
              <a:buChar char="•"/>
            </a:pPr>
            <a:endParaRPr lang="en-US" altLang="en-US" sz="1200" dirty="0" smtClean="0"/>
          </a:p>
          <a:p>
            <a:r>
              <a:rPr lang="en-US" sz="1200" dirty="0" smtClean="0"/>
              <a:t>See the latest CSIS Defense Contract Trends report that I have published with co-author Jesse Ellman and our website for more details.</a:t>
            </a:r>
          </a:p>
          <a:p>
            <a:endParaRPr lang="en-US" sz="1200" dirty="0" smtClean="0"/>
          </a:p>
          <a:p>
            <a:endParaRPr lang="en-US" sz="1200" dirty="0"/>
          </a:p>
        </p:txBody>
      </p:sp>
    </p:spTree>
    <p:extLst>
      <p:ext uri="{BB962C8B-B14F-4D97-AF65-F5344CB8AC3E}">
        <p14:creationId xmlns="" xmlns:p14="http://schemas.microsoft.com/office/powerpoint/2010/main" val="320839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6</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pPr>
              <a:lnSpc>
                <a:spcPct val="115000"/>
              </a:lnSpc>
              <a:spcBef>
                <a:spcPts val="0"/>
              </a:spcBef>
              <a:spcAft>
                <a:spcPts val="1000"/>
              </a:spcAft>
              <a:defRPr/>
            </a:pPr>
            <a:r>
              <a:rPr lang="en-US" altLang="en-US" dirty="0" smtClean="0"/>
              <a:t>14:12	6:45 minutes				1:15 seconds</a:t>
            </a:r>
          </a:p>
          <a:p>
            <a:pPr marL="0" marR="0" indent="0" algn="l" defTabSz="914400" rtl="0" eaLnBrk="0" fontAlgn="base" latinLnBrk="0" hangingPunct="0">
              <a:lnSpc>
                <a:spcPct val="115000"/>
              </a:lnSpc>
              <a:spcBef>
                <a:spcPts val="0"/>
              </a:spcBef>
              <a:spcAft>
                <a:spcPts val="1000"/>
              </a:spcAft>
              <a:buClrTx/>
              <a:buSzTx/>
              <a:buFontTx/>
              <a:buNone/>
              <a:tabLst/>
              <a:defRPr/>
            </a:pPr>
            <a:r>
              <a:rPr lang="en-US" kern="1200" dirty="0" smtClean="0">
                <a:solidFill>
                  <a:schemeClr val="tx1"/>
                </a:solidFill>
                <a:effectLst/>
                <a:latin typeface="Arial" charset="0"/>
                <a:ea typeface="ヒラギノ角ゴ Pro W3" pitchFamily="1" charset="-128"/>
                <a:cs typeface="+mn-cs"/>
              </a:rPr>
              <a:t>In this slide, we compared the effect of sequestration cuts in 2013 on overall defense outlays and on defense contracting in particular. We went to a great deal of work to compare apples-to-apples, that I will not discuss here, see the methodology of our latest report for the details.</a:t>
            </a:r>
          </a:p>
          <a:p>
            <a:pPr marL="0" marR="0" indent="0" algn="l" defTabSz="914400" rtl="0" eaLnBrk="0" fontAlgn="base" latinLnBrk="0" hangingPunct="0">
              <a:lnSpc>
                <a:spcPct val="115000"/>
              </a:lnSpc>
              <a:spcBef>
                <a:spcPts val="0"/>
              </a:spcBef>
              <a:spcAft>
                <a:spcPts val="1000"/>
              </a:spcAft>
              <a:buClrTx/>
              <a:buSzTx/>
              <a:buFontTx/>
              <a:buNone/>
              <a:tabLst/>
              <a:defRPr/>
            </a:pPr>
            <a:r>
              <a:rPr lang="en-US" kern="1200" dirty="0" smtClean="0">
                <a:solidFill>
                  <a:schemeClr val="tx1"/>
                </a:solidFill>
                <a:effectLst/>
                <a:latin typeface="Arial" charset="0"/>
                <a:ea typeface="ヒラギノ角ゴ Pro W3" pitchFamily="1" charset="-128"/>
                <a:cs typeface="+mn-cs"/>
              </a:rPr>
              <a:t>Defense funded contract obligations fell by 16% from 2012 to 2013. This is twice as fast as cuts in total defense gross outlays. As a result defense funded contract obligations went from a 53 percent share to a 49 percent share of outlays.</a:t>
            </a:r>
          </a:p>
          <a:p>
            <a:pPr marL="0" marR="0" indent="0" algn="l" defTabSz="914400" rtl="0" eaLnBrk="0" fontAlgn="base" latinLnBrk="0" hangingPunct="0">
              <a:lnSpc>
                <a:spcPct val="115000"/>
              </a:lnSpc>
              <a:spcBef>
                <a:spcPts val="0"/>
              </a:spcBef>
              <a:spcAft>
                <a:spcPts val="1000"/>
              </a:spcAft>
              <a:buClrTx/>
              <a:buSzTx/>
              <a:buFontTx/>
              <a:buNone/>
              <a:tabLst/>
              <a:defRPr/>
            </a:pPr>
            <a:r>
              <a:rPr lang="en-US" altLang="en-US" dirty="0" smtClean="0"/>
              <a:t>As I discussed earlier with budgets, the affects of cuts on acquisition can be greater than top level spending suggests.</a:t>
            </a:r>
          </a:p>
        </p:txBody>
      </p:sp>
    </p:spTree>
    <p:extLst>
      <p:ext uri="{BB962C8B-B14F-4D97-AF65-F5344CB8AC3E}">
        <p14:creationId xmlns="" xmlns:p14="http://schemas.microsoft.com/office/powerpoint/2010/main" val="260283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charset="0"/>
                <a:ea typeface="ヒラギノ角ゴ Pro W3" pitchFamily="1" charset="-128"/>
              </a:defRPr>
            </a:lvl1pPr>
            <a:lvl2pPr marL="757066" indent="-291179">
              <a:defRPr sz="2400">
                <a:solidFill>
                  <a:schemeClr val="tx1"/>
                </a:solidFill>
                <a:latin typeface="Arial" charset="0"/>
                <a:ea typeface="ヒラギノ角ゴ Pro W3" pitchFamily="1" charset="-128"/>
              </a:defRPr>
            </a:lvl2pPr>
            <a:lvl3pPr marL="1164717" indent="-232943">
              <a:defRPr sz="2400">
                <a:solidFill>
                  <a:schemeClr val="tx1"/>
                </a:solidFill>
                <a:latin typeface="Arial" charset="0"/>
                <a:ea typeface="ヒラギノ角ゴ Pro W3" pitchFamily="1" charset="-128"/>
              </a:defRPr>
            </a:lvl3pPr>
            <a:lvl4pPr marL="1630604" indent="-232943">
              <a:defRPr sz="2400">
                <a:solidFill>
                  <a:schemeClr val="tx1"/>
                </a:solidFill>
                <a:latin typeface="Arial" charset="0"/>
                <a:ea typeface="ヒラギノ角ゴ Pro W3" pitchFamily="1" charset="-128"/>
              </a:defRPr>
            </a:lvl4pPr>
            <a:lvl5pPr marL="2096491" indent="-232943">
              <a:defRPr sz="2400">
                <a:solidFill>
                  <a:schemeClr val="tx1"/>
                </a:solidFill>
                <a:latin typeface="Arial" charset="0"/>
                <a:ea typeface="ヒラギノ角ゴ Pro W3" pitchFamily="1" charset="-128"/>
              </a:defRPr>
            </a:lvl5pPr>
            <a:lvl6pPr marL="2562377" indent="-232943" eaLnBrk="0" fontAlgn="base" hangingPunct="0">
              <a:spcBef>
                <a:spcPct val="0"/>
              </a:spcBef>
              <a:spcAft>
                <a:spcPct val="0"/>
              </a:spcAft>
              <a:defRPr sz="2400">
                <a:solidFill>
                  <a:schemeClr val="tx1"/>
                </a:solidFill>
                <a:latin typeface="Arial" charset="0"/>
                <a:ea typeface="ヒラギノ角ゴ Pro W3" pitchFamily="1" charset="-128"/>
              </a:defRPr>
            </a:lvl6pPr>
            <a:lvl7pPr marL="3028264" indent="-232943" eaLnBrk="0" fontAlgn="base" hangingPunct="0">
              <a:spcBef>
                <a:spcPct val="0"/>
              </a:spcBef>
              <a:spcAft>
                <a:spcPct val="0"/>
              </a:spcAft>
              <a:defRPr sz="2400">
                <a:solidFill>
                  <a:schemeClr val="tx1"/>
                </a:solidFill>
                <a:latin typeface="Arial" charset="0"/>
                <a:ea typeface="ヒラギノ角ゴ Pro W3" pitchFamily="1" charset="-128"/>
              </a:defRPr>
            </a:lvl7pPr>
            <a:lvl8pPr marL="3494151" indent="-232943" eaLnBrk="0" fontAlgn="base" hangingPunct="0">
              <a:spcBef>
                <a:spcPct val="0"/>
              </a:spcBef>
              <a:spcAft>
                <a:spcPct val="0"/>
              </a:spcAft>
              <a:defRPr sz="2400">
                <a:solidFill>
                  <a:schemeClr val="tx1"/>
                </a:solidFill>
                <a:latin typeface="Arial" charset="0"/>
                <a:ea typeface="ヒラギノ角ゴ Pro W3" pitchFamily="1" charset="-128"/>
              </a:defRPr>
            </a:lvl8pPr>
            <a:lvl9pPr marL="3960038" indent="-232943" eaLnBrk="0" fontAlgn="base" hangingPunct="0">
              <a:spcBef>
                <a:spcPct val="0"/>
              </a:spcBef>
              <a:spcAft>
                <a:spcPct val="0"/>
              </a:spcAft>
              <a:defRPr sz="2400">
                <a:solidFill>
                  <a:schemeClr val="tx1"/>
                </a:solidFill>
                <a:latin typeface="Arial" charset="0"/>
                <a:ea typeface="ヒラギノ角ゴ Pro W3" pitchFamily="1" charset="-128"/>
              </a:defRPr>
            </a:lvl9pPr>
          </a:lstStyle>
          <a:p>
            <a:fld id="{81D97452-E258-4889-8200-5F5CA9399151}" type="slidenum">
              <a:rPr lang="en-US" altLang="en-US" sz="1200"/>
              <a:pPr/>
              <a:t>8</a:t>
            </a:fld>
            <a:endParaRPr lang="en-US" altLang="en-US" sz="1200"/>
          </a:p>
        </p:txBody>
      </p:sp>
      <p:sp>
        <p:nvSpPr>
          <p:cNvPr id="8195" name="Rectangle 2"/>
          <p:cNvSpPr>
            <a:spLocks noGrp="1" noRot="1" noChangeAspect="1" noChangeArrowheads="1" noTextEdit="1"/>
          </p:cNvSpPr>
          <p:nvPr>
            <p:ph type="sldImg"/>
          </p:nvPr>
        </p:nvSpPr>
        <p:spPr>
          <a:xfrm>
            <a:off x="1181100" y="696913"/>
            <a:ext cx="4648200" cy="3486150"/>
          </a:xfrm>
          <a:ln/>
        </p:spPr>
      </p:sp>
      <p:sp>
        <p:nvSpPr>
          <p:cNvPr id="8196" name="Rectangle 3"/>
          <p:cNvSpPr>
            <a:spLocks noGrp="1" noChangeArrowheads="1"/>
          </p:cNvSpPr>
          <p:nvPr>
            <p:ph type="body" idx="1"/>
          </p:nvPr>
        </p:nvSpPr>
        <p:spPr>
          <a:noFill/>
        </p:spPr>
        <p:txBody>
          <a:bodyPr/>
          <a:lstStyle/>
          <a:p>
            <a:pPr>
              <a:defRPr/>
            </a:pPr>
            <a:r>
              <a:rPr lang="en-US" altLang="en-US" dirty="0" smtClean="0"/>
              <a:t>14:13	8:00 minutes				1:00 seconds</a:t>
            </a:r>
          </a:p>
          <a:p>
            <a:pPr>
              <a:defRPr/>
            </a:pPr>
            <a:r>
              <a:rPr lang="en-US" altLang="en-US" dirty="0" smtClean="0"/>
              <a:t>Cuts during drawdown have fallen most heavily on Army contract spending has been cut most heavily since 2009.</a:t>
            </a:r>
          </a:p>
          <a:p>
            <a:pPr>
              <a:defRPr/>
            </a:pPr>
            <a:endParaRPr lang="en-US" altLang="en-US" dirty="0" smtClean="0"/>
          </a:p>
          <a:p>
            <a:pPr>
              <a:defRPr/>
            </a:pPr>
            <a:r>
              <a:rPr lang="en-US" altLang="en-US" dirty="0" smtClean="0"/>
              <a:t>Air Force cuts were smaller, but during sequestration it took a 22% reduction, greater than the 16% for </a:t>
            </a:r>
            <a:r>
              <a:rPr lang="en-US" altLang="en-US" dirty="0" err="1" smtClean="0"/>
              <a:t>DoD</a:t>
            </a:r>
            <a:r>
              <a:rPr lang="en-US" altLang="en-US" dirty="0" smtClean="0"/>
              <a:t> overall. Note that for the past several years, the Air Force has less contract obligations than do the Defense Logistics Agency and other </a:t>
            </a:r>
            <a:r>
              <a:rPr lang="en-US" altLang="en-US" dirty="0" err="1" smtClean="0"/>
              <a:t>DoD</a:t>
            </a:r>
            <a:r>
              <a:rPr lang="en-US" altLang="en-US" dirty="0" smtClean="0"/>
              <a:t>-wide agencies combined.</a:t>
            </a:r>
          </a:p>
          <a:p>
            <a:pPr>
              <a:defRPr/>
            </a:pPr>
            <a:endParaRPr lang="en-US" altLang="en-US" dirty="0" smtClean="0"/>
          </a:p>
          <a:p>
            <a:pPr>
              <a:defRPr/>
            </a:pPr>
            <a:r>
              <a:rPr lang="en-US" altLang="en-US" dirty="0" smtClean="0"/>
              <a:t>Navy did take earlier cuts, but faced smaller reductions this past year.</a:t>
            </a:r>
          </a:p>
          <a:p>
            <a:pPr>
              <a:defRPr/>
            </a:pPr>
            <a:endParaRPr lang="en-US" altLang="en-US" dirty="0" smtClean="0"/>
          </a:p>
          <a:p>
            <a:pPr>
              <a:defRPr/>
            </a:pPr>
            <a:r>
              <a:rPr lang="en-US" altLang="en-US" dirty="0" smtClean="0"/>
              <a:t>However, all of these adjustments are volatile.</a:t>
            </a:r>
          </a:p>
          <a:p>
            <a:pPr>
              <a:defRPr/>
            </a:pPr>
            <a:endParaRPr lang="en-US" altLang="en-US" dirty="0" smtClean="0"/>
          </a:p>
        </p:txBody>
      </p:sp>
    </p:spTree>
    <p:extLst>
      <p:ext uri="{BB962C8B-B14F-4D97-AF65-F5344CB8AC3E}">
        <p14:creationId xmlns="" xmlns:p14="http://schemas.microsoft.com/office/powerpoint/2010/main" val="157611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14:15	10:00 minutes				1:15 seconds</a:t>
            </a:r>
          </a:p>
          <a:p>
            <a:r>
              <a:rPr lang="en-US" dirty="0" smtClean="0"/>
              <a:t>This chart categorizes contract obligations by platform portfolio, a methodology I developed with Rhys McCormick. Each small platform chart has the same scale and the same range of years. Unlike the last chart, the totals for platforms group together products, services, and R&amp;D.</a:t>
            </a:r>
          </a:p>
          <a:p>
            <a:endParaRPr lang="en-US" dirty="0" smtClean="0"/>
          </a:p>
          <a:p>
            <a:r>
              <a:rPr lang="en-US" dirty="0" smtClean="0"/>
              <a:t>In the upper left, you can see that Aircraft and Drones are up, driven by the Joint Strike Fighter. One category to the right of that, Ships and Submarine spending is also stable, while most other categories are down.</a:t>
            </a:r>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smtClean="0"/>
              <a:t>14:21	16:00 minutes				1:30 seconds</a:t>
            </a:r>
          </a:p>
          <a:p>
            <a:pPr lvl="0"/>
            <a:r>
              <a:rPr lang="en-US" altLang="en-US" dirty="0" smtClean="0"/>
              <a:t>This chart returns to the platform portfolio breakdowns. Again the range of years and the percentage scale are the same for each small graphs. This time the y-axis is percentage of dollars being competed with two or more offers, “effective competition.”</a:t>
            </a:r>
          </a:p>
          <a:p>
            <a:pPr lvl="0"/>
            <a:r>
              <a:rPr lang="en-US" altLang="en-US" dirty="0" smtClean="0"/>
              <a:t>Major platforms have low effective competition rates, but the details vary. Note that the aircraft and drones, as well as missile and space, the competition rat is getting worse. the rate for ships and submarine is slowly rising and may be returning to prior forty percent plus highs. Electronics and communications has also hovered around forty percent effectively competed, which is somewhat surprising given the greater applicability of commercial technology.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801775B-A7D3-4D80-B069-DA07FE1AD615}" type="slidenum">
              <a:rPr lang="en-US" altLang="en-US" smtClean="0"/>
              <a:pPr>
                <a:defRPr/>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0" y="6629400"/>
            <a:ext cx="2216150" cy="228600"/>
          </a:xfrm>
          <a:prstGeom prst="rect">
            <a:avLst/>
          </a:prstGeom>
          <a:solidFill>
            <a:schemeClr val="tx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sp>
        <p:nvSpPr>
          <p:cNvPr id="5" name="Rectangle 18"/>
          <p:cNvSpPr>
            <a:spLocks noChangeArrowheads="1"/>
          </p:cNvSpPr>
          <p:nvPr/>
        </p:nvSpPr>
        <p:spPr bwMode="auto">
          <a:xfrm>
            <a:off x="2254250" y="6629400"/>
            <a:ext cx="6889750" cy="228600"/>
          </a:xfrm>
          <a:prstGeom prst="rect">
            <a:avLst/>
          </a:prstGeom>
          <a:solidFill>
            <a:srgbClr val="0054A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p>
        </p:txBody>
      </p:sp>
      <p:sp>
        <p:nvSpPr>
          <p:cNvPr id="6" name="Rectangle 25"/>
          <p:cNvSpPr>
            <a:spLocks noChangeArrowheads="1"/>
          </p:cNvSpPr>
          <p:nvPr/>
        </p:nvSpPr>
        <p:spPr bwMode="auto">
          <a:xfrm>
            <a:off x="0" y="3032125"/>
            <a:ext cx="9144000" cy="76200"/>
          </a:xfrm>
          <a:prstGeom prst="rect">
            <a:avLst/>
          </a:prstGeom>
          <a:solidFill>
            <a:schemeClr val="accent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pic>
        <p:nvPicPr>
          <p:cNvPr id="7" name="Picture 26" descr="ppt_title_mas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302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3"/>
          <p:cNvPicPr>
            <a:picLocks noChangeAspect="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1066801" y="6019800"/>
            <a:ext cx="55229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spTree>
    <p:extLst>
      <p:ext uri="{BB962C8B-B14F-4D97-AF65-F5344CB8AC3E}">
        <p14:creationId xmlns="" xmlns:p14="http://schemas.microsoft.com/office/powerpoint/2010/main" val="298328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F76E7B-3CF8-4758-800A-0614A676088C}"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90893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403F2C-5B24-4903-A2CC-39C7578464BA}"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681398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D24C452-30B7-433D-B636-32BA1A4C5928}"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789696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auto">
          <a:xfrm>
            <a:off x="0" y="6629400"/>
            <a:ext cx="2216150" cy="228600"/>
          </a:xfrm>
          <a:prstGeom prst="rect">
            <a:avLst/>
          </a:prstGeom>
          <a:solidFill>
            <a:schemeClr val="tx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sp>
        <p:nvSpPr>
          <p:cNvPr id="5" name="Rectangle 18"/>
          <p:cNvSpPr>
            <a:spLocks noChangeArrowheads="1"/>
          </p:cNvSpPr>
          <p:nvPr/>
        </p:nvSpPr>
        <p:spPr bwMode="auto">
          <a:xfrm>
            <a:off x="2254250" y="6629400"/>
            <a:ext cx="6889750" cy="228600"/>
          </a:xfrm>
          <a:prstGeom prst="rect">
            <a:avLst/>
          </a:prstGeom>
          <a:solidFill>
            <a:srgbClr val="0054A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solidFill>
                <a:srgbClr val="000000"/>
              </a:solidFill>
            </a:endParaRPr>
          </a:p>
        </p:txBody>
      </p:sp>
      <p:sp>
        <p:nvSpPr>
          <p:cNvPr id="6" name="Rectangle 25"/>
          <p:cNvSpPr>
            <a:spLocks noChangeArrowheads="1"/>
          </p:cNvSpPr>
          <p:nvPr/>
        </p:nvSpPr>
        <p:spPr bwMode="auto">
          <a:xfrm>
            <a:off x="5179" y="2133600"/>
            <a:ext cx="9144000" cy="76200"/>
          </a:xfrm>
          <a:prstGeom prst="rect">
            <a:avLst/>
          </a:prstGeom>
          <a:solidFill>
            <a:schemeClr val="accent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pic>
        <p:nvPicPr>
          <p:cNvPr id="7" name="Picture 26" descr="ppt_title_mas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83" name="Rectangle 11"/>
          <p:cNvSpPr>
            <a:spLocks noGrp="1" noChangeArrowheads="1"/>
          </p:cNvSpPr>
          <p:nvPr>
            <p:ph type="subTitle" sz="quarter" idx="1"/>
          </p:nvPr>
        </p:nvSpPr>
        <p:spPr>
          <a:xfrm>
            <a:off x="2057400" y="4343400"/>
            <a:ext cx="3124200" cy="685800"/>
          </a:xfrm>
        </p:spPr>
        <p:txBody>
          <a:bodyPr/>
          <a:lstStyle>
            <a:lvl1pPr marL="0" indent="0">
              <a:defRPr sz="1400" b="0"/>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057400" y="3352800"/>
            <a:ext cx="6248400" cy="488950"/>
          </a:xfrm>
        </p:spPr>
        <p:txBody>
          <a:bodyPr/>
          <a:lstStyle>
            <a:lvl1pPr>
              <a:defRPr/>
            </a:lvl1pPr>
          </a:lstStyle>
          <a:p>
            <a:pPr lvl="0"/>
            <a:r>
              <a:rPr lang="en-US" altLang="en-US" noProof="0" smtClean="0"/>
              <a:t>Click to edit Master title style</a:t>
            </a:r>
          </a:p>
        </p:txBody>
      </p:sp>
    </p:spTree>
    <p:extLst>
      <p:ext uri="{BB962C8B-B14F-4D97-AF65-F5344CB8AC3E}">
        <p14:creationId xmlns="" xmlns:p14="http://schemas.microsoft.com/office/powerpoint/2010/main" val="3887519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D4B779-582C-4069-BABA-467B80D32A47}"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86699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C6E8959-312D-404E-98FB-3FB3ADF09F27}"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637073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9B2EBB5-9B87-4CC4-9DB1-842D165E4B7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62669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4E7A9E7-BD78-41A0-B5AF-AA14BE6AAA63}"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033543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B9499F7-E746-4D6A-A22A-B69489F0B04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708517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833FE05-5CD7-49C2-8221-330AA572D9B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83263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CD4B779-582C-4069-BABA-467B80D32A47}"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40454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92A9F1A-1B81-486E-BBEE-8A6BB177D136}"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523640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363A67-7F7E-4766-858B-2B056FA0DC38}"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933659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4F76E7B-3CF8-4758-800A-0614A676088C}"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430888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3715" y="1447800"/>
            <a:ext cx="984885" cy="4191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447800"/>
            <a:ext cx="5048250" cy="4191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403F2C-5B24-4903-A2CC-39C7578464BA}"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905236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6934200" cy="48895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390900" cy="3276600"/>
          </a:xfrm>
        </p:spPr>
        <p:txBody>
          <a:bodyPr/>
          <a:lstStyle/>
          <a:p>
            <a:pPr lvl="0"/>
            <a:r>
              <a:rPr lang="en-US" noProof="0" smtClean="0"/>
              <a:t>Click icon to add chart</a:t>
            </a:r>
          </a:p>
        </p:txBody>
      </p:sp>
      <p:sp>
        <p:nvSpPr>
          <p:cNvPr id="4" name="Text Placeholder 3"/>
          <p:cNvSpPr>
            <a:spLocks noGrp="1"/>
          </p:cNvSpPr>
          <p:nvPr>
            <p:ph type="body" sz="half" idx="2"/>
          </p:nvPr>
        </p:nvSpPr>
        <p:spPr>
          <a:xfrm>
            <a:off x="4457700" y="2362200"/>
            <a:ext cx="33909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D24C452-30B7-433D-B636-32BA1A4C5928}"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98502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C6E8959-312D-404E-98FB-3FB3ADF09F27}"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46110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2362200"/>
            <a:ext cx="3390900" cy="327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9B2EBB5-9B87-4CC4-9DB1-842D165E4B7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7451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9244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A4E7A9E7-BD78-41A0-B5AF-AA14BE6AAA63}"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16070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EB9499F7-E746-4D6A-A22A-B69489F0B04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27829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833FE05-5CD7-49C2-8221-330AA572D9B0}"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17518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27214"/>
            <a:ext cx="3008313" cy="7078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92A9F1A-1B81-486E-BBEE-8A6BB177D136}"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253556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67228"/>
            <a:ext cx="5486400" cy="40011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363A67-7F7E-4766-858B-2B056FA0DC38}" type="slidenum">
              <a:rPr lang="en-US" altLang="en-US"/>
              <a:pPr>
                <a:defRPr/>
              </a:pPr>
              <a:t>‹#›</a:t>
            </a:fld>
            <a:endParaRPr lang="en-US" altLang="en-US">
              <a:solidFill>
                <a:srgbClr val="313232"/>
              </a:solidFill>
            </a:endParaRPr>
          </a:p>
        </p:txBody>
      </p:sp>
    </p:spTree>
    <p:extLst>
      <p:ext uri="{BB962C8B-B14F-4D97-AF65-F5344CB8AC3E}">
        <p14:creationId xmlns="" xmlns:p14="http://schemas.microsoft.com/office/powerpoint/2010/main" val="306137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p>
        </p:txBody>
      </p:sp>
      <p:sp>
        <p:nvSpPr>
          <p:cNvPr id="2" name="Rectangle 6"/>
          <p:cNvSpPr>
            <a:spLocks noGrp="1" noChangeArrowheads="1"/>
          </p:cNvSpPr>
          <p:nvPr>
            <p:ph type="sldNum" sz="quarter" idx="4"/>
          </p:nvPr>
        </p:nvSpPr>
        <p:spPr bwMode="auto">
          <a:xfrm>
            <a:off x="7660240" y="6400800"/>
            <a:ext cx="5334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defRPr>
            </a:lvl1pPr>
          </a:lstStyle>
          <a:p>
            <a:pPr>
              <a:defRPr/>
            </a:pPr>
            <a:fld id="{D50BA8B0-36F4-4828-9C42-3E6E890BFA93}" type="slidenum">
              <a:rPr lang="en-US" altLang="en-US"/>
              <a:pPr>
                <a:defRPr/>
              </a:pPr>
              <a:t>‹#›</a:t>
            </a:fld>
            <a:endParaRPr lang="en-US" altLang="en-US">
              <a:solidFill>
                <a:srgbClr val="313232"/>
              </a:solidFill>
            </a:endParaRPr>
          </a:p>
        </p:txBody>
      </p:sp>
      <p:sp>
        <p:nvSpPr>
          <p:cNvPr id="1032" name="Text Box 11"/>
          <p:cNvSpPr txBox="1">
            <a:spLocks noChangeArrowheads="1"/>
          </p:cNvSpPr>
          <p:nvPr/>
        </p:nvSpPr>
        <p:spPr bwMode="auto">
          <a:xfrm>
            <a:off x="6248400" y="6400800"/>
            <a:ext cx="14478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a:spcBef>
                <a:spcPct val="50000"/>
              </a:spcBef>
              <a:defRPr/>
            </a:pPr>
            <a:r>
              <a:rPr lang="en-US" altLang="en-US" sz="1400" dirty="0" smtClean="0">
                <a:solidFill>
                  <a:srgbClr val="55514D"/>
                </a:solidFill>
              </a:rPr>
              <a:t>www.csis.org  |</a:t>
            </a:r>
          </a:p>
        </p:txBody>
      </p:sp>
      <p:pic>
        <p:nvPicPr>
          <p:cNvPr id="1033" name="Picture 1"/>
          <p:cNvPicPr>
            <a:picLocks noChangeAspect="1"/>
          </p:cNvPicPr>
          <p:nvPr userDrawn="1"/>
        </p:nvPicPr>
        <p:blipFill>
          <a:blip r:embed="rId15" cstate="print">
            <a:extLst>
              <a:ext uri="{28A0092B-C50C-407E-A947-70E740481C1C}">
                <a14:useLocalDpi xmlns="" xmlns:a14="http://schemas.microsoft.com/office/drawing/2010/main" val="0"/>
              </a:ext>
            </a:extLst>
          </a:blip>
          <a:srcRect/>
          <a:stretch>
            <a:fillRect/>
          </a:stretch>
        </p:blipFill>
        <p:spPr bwMode="auto">
          <a:xfrm>
            <a:off x="998538" y="304800"/>
            <a:ext cx="4602162"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47800"/>
            <a:ext cx="6934200" cy="488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914400" y="2362200"/>
            <a:ext cx="6934200" cy="327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8" name="Picture 7" descr="ppt_template_footer"/>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6477000"/>
            <a:ext cx="9144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8"/>
          <p:cNvSpPr>
            <a:spLocks noChangeArrowheads="1"/>
          </p:cNvSpPr>
          <p:nvPr/>
        </p:nvSpPr>
        <p:spPr bwMode="auto">
          <a:xfrm>
            <a:off x="0" y="785813"/>
            <a:ext cx="1943100" cy="228600"/>
          </a:xfrm>
          <a:prstGeom prst="rect">
            <a:avLst/>
          </a:prstGeom>
          <a:solidFill>
            <a:schemeClr val="tx2"/>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r>
              <a:rPr lang="en-US" altLang="en-US">
                <a:solidFill>
                  <a:srgbClr val="000000"/>
                </a:solidFill>
              </a:rPr>
              <a:t> </a:t>
            </a:r>
          </a:p>
        </p:txBody>
      </p:sp>
      <p:sp>
        <p:nvSpPr>
          <p:cNvPr id="1030" name="Rectangle 9"/>
          <p:cNvSpPr>
            <a:spLocks noChangeArrowheads="1"/>
          </p:cNvSpPr>
          <p:nvPr/>
        </p:nvSpPr>
        <p:spPr bwMode="auto">
          <a:xfrm>
            <a:off x="1981200" y="785813"/>
            <a:ext cx="7162800" cy="228600"/>
          </a:xfrm>
          <a:prstGeom prst="rect">
            <a:avLst/>
          </a:prstGeom>
          <a:solidFill>
            <a:srgbClr val="0054A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ctr"/>
            <a:endParaRPr lang="en-US" altLang="en-US">
              <a:solidFill>
                <a:srgbClr val="000000"/>
              </a:solidFill>
            </a:endParaRPr>
          </a:p>
        </p:txBody>
      </p:sp>
      <p:sp>
        <p:nvSpPr>
          <p:cNvPr id="2" name="Rectangle 6"/>
          <p:cNvSpPr>
            <a:spLocks noGrp="1" noChangeArrowheads="1"/>
          </p:cNvSpPr>
          <p:nvPr>
            <p:ph type="sldNum" sz="quarter" idx="4"/>
          </p:nvPr>
        </p:nvSpPr>
        <p:spPr bwMode="auto">
          <a:xfrm>
            <a:off x="7668603" y="6477000"/>
            <a:ext cx="5334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55514D"/>
                </a:solidFill>
              </a:defRPr>
            </a:lvl1pPr>
          </a:lstStyle>
          <a:p>
            <a:pPr>
              <a:defRPr/>
            </a:pPr>
            <a:fld id="{D50BA8B0-36F4-4828-9C42-3E6E890BFA93}" type="slidenum">
              <a:rPr lang="en-US" altLang="en-US"/>
              <a:pPr>
                <a:defRPr/>
              </a:pPr>
              <a:t>‹#›</a:t>
            </a:fld>
            <a:endParaRPr lang="en-US" altLang="en-US">
              <a:solidFill>
                <a:srgbClr val="313232"/>
              </a:solidFill>
            </a:endParaRPr>
          </a:p>
        </p:txBody>
      </p:sp>
      <p:sp>
        <p:nvSpPr>
          <p:cNvPr id="1032" name="Text Box 11"/>
          <p:cNvSpPr txBox="1">
            <a:spLocks noChangeArrowheads="1"/>
          </p:cNvSpPr>
          <p:nvPr/>
        </p:nvSpPr>
        <p:spPr bwMode="auto">
          <a:xfrm>
            <a:off x="6220803" y="6477000"/>
            <a:ext cx="1447800" cy="30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lgn="r">
              <a:spcBef>
                <a:spcPct val="50000"/>
              </a:spcBef>
              <a:defRPr/>
            </a:pPr>
            <a:r>
              <a:rPr lang="en-US" altLang="en-US" sz="1400" dirty="0" smtClean="0">
                <a:solidFill>
                  <a:srgbClr val="55514D"/>
                </a:solidFill>
              </a:rPr>
              <a:t>www.csis.org  |</a:t>
            </a:r>
          </a:p>
        </p:txBody>
      </p:sp>
      <p:pic>
        <p:nvPicPr>
          <p:cNvPr id="1033" name="Picture 1"/>
          <p:cNvPicPr>
            <a:picLocks noChangeAspect="1"/>
          </p:cNvPicPr>
          <p:nvPr userDrawn="1"/>
        </p:nvPicPr>
        <p:blipFill>
          <a:blip r:embed="rId15" cstate="print">
            <a:extLst>
              <a:ext uri="{28A0092B-C50C-407E-A947-70E740481C1C}">
                <a14:useLocalDpi xmlns="" xmlns:a14="http://schemas.microsoft.com/office/drawing/2010/main" val="0"/>
              </a:ext>
            </a:extLst>
          </a:blip>
          <a:srcRect/>
          <a:stretch>
            <a:fillRect/>
          </a:stretch>
        </p:blipFill>
        <p:spPr bwMode="auto">
          <a:xfrm>
            <a:off x="998538" y="304800"/>
            <a:ext cx="4602162"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1711730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ea typeface="ヒラギノ角ゴ Pro W3" pitchFamily="1" charset="-128"/>
        </a:defRPr>
      </a:lvl2pPr>
      <a:lvl3pPr algn="l" rtl="0" eaLnBrk="0" fontAlgn="base" hangingPunct="0">
        <a:spcBef>
          <a:spcPct val="0"/>
        </a:spcBef>
        <a:spcAft>
          <a:spcPct val="0"/>
        </a:spcAft>
        <a:defRPr sz="2600" b="1">
          <a:solidFill>
            <a:schemeClr val="tx2"/>
          </a:solidFill>
          <a:latin typeface="Arial" charset="0"/>
          <a:ea typeface="ヒラギノ角ゴ Pro W3" pitchFamily="1" charset="-128"/>
        </a:defRPr>
      </a:lvl3pPr>
      <a:lvl4pPr algn="l" rtl="0" eaLnBrk="0" fontAlgn="base" hangingPunct="0">
        <a:spcBef>
          <a:spcPct val="0"/>
        </a:spcBef>
        <a:spcAft>
          <a:spcPct val="0"/>
        </a:spcAft>
        <a:defRPr sz="2600" b="1">
          <a:solidFill>
            <a:schemeClr val="tx2"/>
          </a:solidFill>
          <a:latin typeface="Arial" charset="0"/>
          <a:ea typeface="ヒラギノ角ゴ Pro W3" pitchFamily="1" charset="-128"/>
        </a:defRPr>
      </a:lvl4pPr>
      <a:lvl5pPr algn="l" rtl="0" eaLnBrk="0" fontAlgn="base" hangingPunct="0">
        <a:spcBef>
          <a:spcPct val="0"/>
        </a:spcBef>
        <a:spcAft>
          <a:spcPct val="0"/>
        </a:spcAft>
        <a:defRPr sz="2600" b="1">
          <a:solidFill>
            <a:schemeClr val="tx2"/>
          </a:solidFill>
          <a:latin typeface="Arial" charset="0"/>
          <a:ea typeface="ヒラギノ角ゴ Pro W3" pitchFamily="1" charset="-128"/>
        </a:defRPr>
      </a:lvl5pPr>
      <a:lvl6pPr marL="457200" algn="l" rtl="0" eaLnBrk="1" fontAlgn="base" hangingPunct="1">
        <a:spcBef>
          <a:spcPct val="0"/>
        </a:spcBef>
        <a:spcAft>
          <a:spcPct val="0"/>
        </a:spcAft>
        <a:defRPr sz="2600" b="1">
          <a:solidFill>
            <a:schemeClr val="tx2"/>
          </a:solidFill>
          <a:latin typeface="Arial" charset="0"/>
          <a:ea typeface="ヒラギノ角ゴ Pro W3" pitchFamily="1" charset="-128"/>
        </a:defRPr>
      </a:lvl6pPr>
      <a:lvl7pPr marL="914400" algn="l" rtl="0" eaLnBrk="1" fontAlgn="base" hangingPunct="1">
        <a:spcBef>
          <a:spcPct val="0"/>
        </a:spcBef>
        <a:spcAft>
          <a:spcPct val="0"/>
        </a:spcAft>
        <a:defRPr sz="2600" b="1">
          <a:solidFill>
            <a:schemeClr val="tx2"/>
          </a:solidFill>
          <a:latin typeface="Arial" charset="0"/>
          <a:ea typeface="ヒラギノ角ゴ Pro W3" pitchFamily="1" charset="-128"/>
        </a:defRPr>
      </a:lvl7pPr>
      <a:lvl8pPr marL="1371600" algn="l" rtl="0" eaLnBrk="1" fontAlgn="base" hangingPunct="1">
        <a:spcBef>
          <a:spcPct val="0"/>
        </a:spcBef>
        <a:spcAft>
          <a:spcPct val="0"/>
        </a:spcAft>
        <a:defRPr sz="2600" b="1">
          <a:solidFill>
            <a:schemeClr val="tx2"/>
          </a:solidFill>
          <a:latin typeface="Arial" charset="0"/>
          <a:ea typeface="ヒラギノ角ゴ Pro W3" pitchFamily="1" charset="-128"/>
        </a:defRPr>
      </a:lvl8pPr>
      <a:lvl9pPr marL="1828800" algn="l" rtl="0" eaLnBrk="1" fontAlgn="base" hangingPunct="1">
        <a:spcBef>
          <a:spcPct val="0"/>
        </a:spcBef>
        <a:spcAft>
          <a:spcPct val="0"/>
        </a:spcAft>
        <a:defRPr sz="2600" b="1">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defRPr sz="2200" b="1">
          <a:solidFill>
            <a:schemeClr val="tx2"/>
          </a:solidFill>
          <a:latin typeface="+mn-lt"/>
          <a:ea typeface="+mn-ea"/>
          <a:cs typeface="+mn-cs"/>
        </a:defRPr>
      </a:lvl1pPr>
      <a:lvl2pPr marL="742950" indent="-285750" algn="l" rtl="0" eaLnBrk="0" fontAlgn="base" hangingPunct="0">
        <a:lnSpc>
          <a:spcPct val="90000"/>
        </a:lnSpc>
        <a:spcBef>
          <a:spcPct val="40000"/>
        </a:spcBef>
        <a:spcAft>
          <a:spcPct val="0"/>
        </a:spcAft>
        <a:buFont typeface="Times" pitchFamily="1" charset="0"/>
        <a:buChar char="•"/>
        <a:defRPr sz="2000">
          <a:solidFill>
            <a:schemeClr val="tx1"/>
          </a:solidFill>
          <a:latin typeface="+mn-lt"/>
          <a:ea typeface="+mn-ea"/>
        </a:defRPr>
      </a:lvl2pPr>
      <a:lvl3pPr marL="1143000" indent="-228600" algn="l" rtl="0" eaLnBrk="0" fontAlgn="base" hangingPunct="0">
        <a:spcBef>
          <a:spcPct val="20000"/>
        </a:spcBef>
        <a:spcAft>
          <a:spcPct val="0"/>
        </a:spcAft>
        <a:buChar char="o"/>
        <a:defRPr sz="1600">
          <a:solidFill>
            <a:schemeClr val="tx1"/>
          </a:solidFill>
          <a:latin typeface="+mn-lt"/>
          <a:ea typeface="+mn-ea"/>
        </a:defRPr>
      </a:lvl3pPr>
      <a:lvl4pPr marL="1600200" indent="-228600" algn="l" rtl="0" eaLnBrk="0" fontAlgn="base" hangingPunct="0">
        <a:spcBef>
          <a:spcPct val="20000"/>
        </a:spcBef>
        <a:spcAft>
          <a:spcPct val="0"/>
        </a:spcAft>
        <a:buChar char="–"/>
        <a:defRPr sz="1200" b="1">
          <a:solidFill>
            <a:schemeClr val="tx1"/>
          </a:solidFill>
          <a:latin typeface="+mn-lt"/>
          <a:ea typeface="+mn-ea"/>
        </a:defRPr>
      </a:lvl4pPr>
      <a:lvl5pPr marL="2057400" indent="-228600" algn="l" rtl="0" eaLnBrk="0" fontAlgn="base" hangingPunct="0">
        <a:spcBef>
          <a:spcPct val="20000"/>
        </a:spcBef>
        <a:spcAft>
          <a:spcPct val="0"/>
        </a:spcAft>
        <a:defRPr sz="1200" i="1">
          <a:solidFill>
            <a:schemeClr val="tx1"/>
          </a:solidFill>
          <a:latin typeface="+mn-lt"/>
          <a:ea typeface="+mn-ea"/>
        </a:defRPr>
      </a:lvl5pPr>
      <a:lvl6pPr marL="2514600" indent="-228600" algn="l" rtl="0" eaLnBrk="1" fontAlgn="base" hangingPunct="1">
        <a:spcBef>
          <a:spcPct val="20000"/>
        </a:spcBef>
        <a:spcAft>
          <a:spcPct val="0"/>
        </a:spcAft>
        <a:defRPr sz="1200" i="1">
          <a:solidFill>
            <a:schemeClr val="tx1"/>
          </a:solidFill>
          <a:latin typeface="+mn-lt"/>
          <a:ea typeface="+mn-ea"/>
        </a:defRPr>
      </a:lvl6pPr>
      <a:lvl7pPr marL="2971800" indent="-228600" algn="l" rtl="0" eaLnBrk="1" fontAlgn="base" hangingPunct="1">
        <a:spcBef>
          <a:spcPct val="20000"/>
        </a:spcBef>
        <a:spcAft>
          <a:spcPct val="0"/>
        </a:spcAft>
        <a:defRPr sz="1200" i="1">
          <a:solidFill>
            <a:schemeClr val="tx1"/>
          </a:solidFill>
          <a:latin typeface="+mn-lt"/>
          <a:ea typeface="+mn-ea"/>
        </a:defRPr>
      </a:lvl7pPr>
      <a:lvl8pPr marL="3429000" indent="-228600" algn="l" rtl="0" eaLnBrk="1" fontAlgn="base" hangingPunct="1">
        <a:spcBef>
          <a:spcPct val="20000"/>
        </a:spcBef>
        <a:spcAft>
          <a:spcPct val="0"/>
        </a:spcAft>
        <a:defRPr sz="1200" i="1">
          <a:solidFill>
            <a:schemeClr val="tx1"/>
          </a:solidFill>
          <a:latin typeface="+mn-lt"/>
          <a:ea typeface="+mn-ea"/>
        </a:defRPr>
      </a:lvl8pPr>
      <a:lvl9pPr marL="3886200" indent="-228600" algn="l" rtl="0" eaLnBrk="1" fontAlgn="base" hangingPunct="1">
        <a:spcBef>
          <a:spcPct val="20000"/>
        </a:spcBef>
        <a:spcAft>
          <a:spcPct val="0"/>
        </a:spcAft>
        <a:defRPr sz="1200" i="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csis.org/NSPIR/Do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2209800" y="2286000"/>
            <a:ext cx="6858000" cy="1969770"/>
          </a:xfrm>
        </p:spPr>
        <p:txBody>
          <a:bodyPr/>
          <a:lstStyle/>
          <a:p>
            <a:r>
              <a:rPr lang="en-US" dirty="0" smtClean="0"/>
              <a:t>U.S. Department of Defense Contract Spending and Industrial Base:</a:t>
            </a:r>
            <a:br>
              <a:rPr lang="en-US" dirty="0" smtClean="0"/>
            </a:br>
            <a:r>
              <a:rPr lang="en-US" dirty="0" smtClean="0"/>
              <a:t>Highlights relevant to U.S.-ROK Strategic Cooperation of Defense Acquisition</a:t>
            </a:r>
            <a:br>
              <a:rPr lang="en-US" dirty="0" smtClean="0"/>
            </a:br>
            <a:r>
              <a:rPr lang="en-US" sz="1800" b="0" i="1" dirty="0" smtClean="0"/>
              <a:t>January 22, 2015</a:t>
            </a:r>
            <a:endParaRPr lang="en-US" altLang="en-US" sz="1800" b="0" i="1" dirty="0" smtClean="0"/>
          </a:p>
        </p:txBody>
      </p:sp>
      <p:sp>
        <p:nvSpPr>
          <p:cNvPr id="3076" name="Rectangle 8"/>
          <p:cNvSpPr>
            <a:spLocks noChangeArrowheads="1"/>
          </p:cNvSpPr>
          <p:nvPr/>
        </p:nvSpPr>
        <p:spPr bwMode="auto">
          <a:xfrm>
            <a:off x="3506789" y="3263901"/>
            <a:ext cx="184731"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endParaRPr lang="en-US" altLang="en-US">
              <a:solidFill>
                <a:srgbClr val="000000"/>
              </a:solidFill>
            </a:endParaRPr>
          </a:p>
        </p:txBody>
      </p:sp>
      <p:sp>
        <p:nvSpPr>
          <p:cNvPr id="3075" name="Rectangle 6"/>
          <p:cNvSpPr>
            <a:spLocks noGrp="1" noChangeArrowheads="1"/>
          </p:cNvSpPr>
          <p:nvPr>
            <p:ph type="subTitle" idx="1"/>
          </p:nvPr>
        </p:nvSpPr>
        <p:spPr>
          <a:xfrm>
            <a:off x="2286000" y="4419600"/>
            <a:ext cx="6858000" cy="1231900"/>
          </a:xfrm>
        </p:spPr>
        <p:txBody>
          <a:bodyPr/>
          <a:lstStyle/>
          <a:p>
            <a:pPr eaLnBrk="1" hangingPunct="1"/>
            <a:r>
              <a:rPr lang="en-US" altLang="en-US" sz="1800" b="1" dirty="0" smtClean="0"/>
              <a:t>Gregory Sanders, Fellow</a:t>
            </a:r>
          </a:p>
          <a:p>
            <a:pPr eaLnBrk="1" hangingPunct="1"/>
            <a:r>
              <a:rPr lang="en-US" altLang="en-US" sz="1600" i="1" dirty="0" smtClean="0"/>
              <a:t>Drawing from research conducted with: David Berteau, Jesse Ellman, Rhys McCormick, Joshua Archer, Sam Brothers, Roy Levy, Daniel Massey, and </a:t>
            </a:r>
            <a:r>
              <a:rPr lang="en-US" sz="1600" i="1" dirty="0" smtClean="0"/>
              <a:t>Adam Schwartzman.</a:t>
            </a:r>
          </a:p>
          <a:p>
            <a:pPr eaLnBrk="1" hangingPunct="1"/>
            <a:r>
              <a:rPr lang="en-US" altLang="en-US" sz="1800" b="1" dirty="0" smtClean="0"/>
              <a:t>Project Director: Andrew Hunter </a:t>
            </a:r>
          </a:p>
          <a:p>
            <a:pPr eaLnBrk="1" hangingPunct="1"/>
            <a:r>
              <a:rPr lang="en-US" altLang="en-US" sz="1800" b="1" dirty="0" smtClean="0"/>
              <a:t>Defense-Industrial Initiatives Group</a:t>
            </a:r>
          </a:p>
          <a:p>
            <a:pPr eaLnBrk="1" hangingPunct="1"/>
            <a:r>
              <a:rPr lang="en-US" altLang="en-US" sz="1800" b="1" dirty="0" smtClean="0"/>
              <a:t>Center </a:t>
            </a:r>
            <a:r>
              <a:rPr lang="en-US" altLang="en-US" sz="1800" b="1" dirty="0"/>
              <a:t>for Strategic &amp; International </a:t>
            </a:r>
            <a:r>
              <a:rPr lang="en-US" altLang="en-US" sz="1800" b="1" dirty="0" smtClean="0"/>
              <a:t>Studies</a:t>
            </a:r>
            <a:br>
              <a:rPr lang="en-US" altLang="en-US" sz="1800" b="1" dirty="0" smtClean="0"/>
            </a:br>
            <a:endParaRPr lang="en-US" altLang="en-US" sz="1800" b="1" dirty="0"/>
          </a:p>
        </p:txBody>
      </p:sp>
    </p:spTree>
    <p:extLst>
      <p:ext uri="{BB962C8B-B14F-4D97-AF65-F5344CB8AC3E}">
        <p14:creationId xmlns="" xmlns:p14="http://schemas.microsoft.com/office/powerpoint/2010/main" val="180704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reg Sanders\SkyDrive\Documents\R Scripts and Data SkyDrive\Output\Defense\Overall\defense_Overall_Competition_effective_only_PlatformPortfolio_sum_Effective_Comp_Lattice_Percent_portrait.png"/>
          <p:cNvPicPr>
            <a:picLocks noChangeAspect="1" noChangeArrowheads="1"/>
          </p:cNvPicPr>
          <p:nvPr/>
        </p:nvPicPr>
        <p:blipFill>
          <a:blip r:embed="rId3" cstate="print"/>
          <a:srcRect t="13195"/>
          <a:stretch>
            <a:fillRect/>
          </a:stretch>
        </p:blipFill>
        <p:spPr bwMode="auto">
          <a:xfrm>
            <a:off x="0" y="1600200"/>
            <a:ext cx="9144000" cy="4511409"/>
          </a:xfrm>
          <a:prstGeom prst="rect">
            <a:avLst/>
          </a:prstGeom>
          <a:noFill/>
        </p:spPr>
      </p:pic>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10</a:t>
            </a:fld>
            <a:endParaRPr lang="en-US" altLang="en-US">
              <a:solidFill>
                <a:srgbClr val="313232"/>
              </a:solidFill>
            </a:endParaRPr>
          </a:p>
        </p:txBody>
      </p:sp>
      <p:sp>
        <p:nvSpPr>
          <p:cNvPr id="5" name="TextBox 4"/>
          <p:cNvSpPr txBox="1"/>
          <p:nvPr/>
        </p:nvSpPr>
        <p:spPr>
          <a:xfrm>
            <a:off x="990600" y="1676400"/>
            <a:ext cx="1828800" cy="153888"/>
          </a:xfrm>
          <a:prstGeom prst="rect">
            <a:avLst/>
          </a:prstGeom>
          <a:solidFill>
            <a:schemeClr val="accent1"/>
          </a:solidFill>
        </p:spPr>
        <p:txBody>
          <a:bodyPr wrap="square" tIns="0" bIns="0" rtlCol="0">
            <a:spAutoFit/>
          </a:bodyPr>
          <a:lstStyle/>
          <a:p>
            <a:pPr algn="ctr"/>
            <a:r>
              <a:rPr lang="en-US" sz="1000" dirty="0" smtClean="0"/>
              <a:t>Aircraft and Drones</a:t>
            </a:r>
            <a:endParaRPr lang="en-US" sz="1000" dirty="0"/>
          </a:p>
        </p:txBody>
      </p:sp>
      <p:sp>
        <p:nvSpPr>
          <p:cNvPr id="6" name="TextBox 5"/>
          <p:cNvSpPr txBox="1"/>
          <p:nvPr/>
        </p:nvSpPr>
        <p:spPr>
          <a:xfrm>
            <a:off x="2971800" y="1676400"/>
            <a:ext cx="1828800" cy="153888"/>
          </a:xfrm>
          <a:prstGeom prst="rect">
            <a:avLst/>
          </a:prstGeom>
          <a:solidFill>
            <a:schemeClr val="accent1"/>
          </a:solidFill>
        </p:spPr>
        <p:txBody>
          <a:bodyPr wrap="square" tIns="0" bIns="0" rtlCol="0">
            <a:spAutoFit/>
          </a:bodyPr>
          <a:lstStyle/>
          <a:p>
            <a:pPr algn="ctr"/>
            <a:r>
              <a:rPr lang="en-US" sz="1000" dirty="0" smtClean="0"/>
              <a:t>Ships and Submarines</a:t>
            </a:r>
            <a:endParaRPr lang="en-US" sz="1000" dirty="0"/>
          </a:p>
        </p:txBody>
      </p:sp>
      <p:sp>
        <p:nvSpPr>
          <p:cNvPr id="8" name="TextBox 7"/>
          <p:cNvSpPr txBox="1"/>
          <p:nvPr/>
        </p:nvSpPr>
        <p:spPr>
          <a:xfrm>
            <a:off x="4953000" y="1676400"/>
            <a:ext cx="1828800" cy="153888"/>
          </a:xfrm>
          <a:prstGeom prst="rect">
            <a:avLst/>
          </a:prstGeom>
          <a:solidFill>
            <a:schemeClr val="accent1"/>
          </a:solidFill>
        </p:spPr>
        <p:txBody>
          <a:bodyPr wrap="square" tIns="0" bIns="0" rtlCol="0">
            <a:spAutoFit/>
          </a:bodyPr>
          <a:lstStyle/>
          <a:p>
            <a:pPr algn="ctr"/>
            <a:r>
              <a:rPr lang="en-US" sz="1000" dirty="0" smtClean="0"/>
              <a:t>Land Vehicles</a:t>
            </a:r>
            <a:endParaRPr lang="en-US" sz="1000" dirty="0"/>
          </a:p>
        </p:txBody>
      </p:sp>
      <p:sp>
        <p:nvSpPr>
          <p:cNvPr id="9" name="TextBox 8"/>
          <p:cNvSpPr txBox="1"/>
          <p:nvPr/>
        </p:nvSpPr>
        <p:spPr>
          <a:xfrm>
            <a:off x="6934200" y="1676400"/>
            <a:ext cx="1828800" cy="153888"/>
          </a:xfrm>
          <a:prstGeom prst="rect">
            <a:avLst/>
          </a:prstGeom>
          <a:solidFill>
            <a:schemeClr val="accent1"/>
          </a:solidFill>
        </p:spPr>
        <p:txBody>
          <a:bodyPr wrap="square" tIns="0" bIns="0" rtlCol="0">
            <a:spAutoFit/>
          </a:bodyPr>
          <a:lstStyle/>
          <a:p>
            <a:pPr algn="ctr"/>
            <a:r>
              <a:rPr lang="en-US" sz="1000" dirty="0" smtClean="0"/>
              <a:t>Missiles and Space</a:t>
            </a:r>
            <a:endParaRPr lang="en-US" sz="1000" dirty="0"/>
          </a:p>
        </p:txBody>
      </p:sp>
      <p:sp>
        <p:nvSpPr>
          <p:cNvPr id="10" name="TextBox 9"/>
          <p:cNvSpPr txBox="1"/>
          <p:nvPr/>
        </p:nvSpPr>
        <p:spPr>
          <a:xfrm>
            <a:off x="4953000" y="2971800"/>
            <a:ext cx="1828800" cy="146194"/>
          </a:xfrm>
          <a:prstGeom prst="rect">
            <a:avLst/>
          </a:prstGeom>
          <a:solidFill>
            <a:schemeClr val="accent1"/>
          </a:solidFill>
        </p:spPr>
        <p:txBody>
          <a:bodyPr wrap="square" tIns="0" bIns="0" rtlCol="0">
            <a:spAutoFit/>
          </a:bodyPr>
          <a:lstStyle/>
          <a:p>
            <a:pPr algn="ctr"/>
            <a:r>
              <a:rPr lang="en-US" sz="950" dirty="0" smtClean="0"/>
              <a:t>Electronics &amp; Communications</a:t>
            </a:r>
            <a:endParaRPr lang="en-US" sz="950" dirty="0"/>
          </a:p>
        </p:txBody>
      </p:sp>
      <p:sp>
        <p:nvSpPr>
          <p:cNvPr id="11" name="TextBox 10"/>
          <p:cNvSpPr txBox="1"/>
          <p:nvPr/>
        </p:nvSpPr>
        <p:spPr>
          <a:xfrm>
            <a:off x="6934200" y="2971800"/>
            <a:ext cx="1752600" cy="153888"/>
          </a:xfrm>
          <a:prstGeom prst="rect">
            <a:avLst/>
          </a:prstGeom>
          <a:solidFill>
            <a:schemeClr val="accent1"/>
          </a:solidFill>
        </p:spPr>
        <p:txBody>
          <a:bodyPr wrap="square" tIns="0" bIns="0" rtlCol="0">
            <a:spAutoFit/>
          </a:bodyPr>
          <a:lstStyle/>
          <a:p>
            <a:pPr algn="ctr"/>
            <a:r>
              <a:rPr lang="en-US" sz="1000" dirty="0" smtClean="0"/>
              <a:t>Facilities &amp; Construction</a:t>
            </a:r>
            <a:endParaRPr lang="en-US" sz="1000" dirty="0"/>
          </a:p>
        </p:txBody>
      </p:sp>
      <p:sp>
        <p:nvSpPr>
          <p:cNvPr id="12" name="TextBox 11"/>
          <p:cNvSpPr txBox="1"/>
          <p:nvPr/>
        </p:nvSpPr>
        <p:spPr>
          <a:xfrm>
            <a:off x="2971800" y="2971800"/>
            <a:ext cx="1828800" cy="146194"/>
          </a:xfrm>
          <a:prstGeom prst="rect">
            <a:avLst/>
          </a:prstGeom>
          <a:solidFill>
            <a:schemeClr val="accent1"/>
          </a:solidFill>
        </p:spPr>
        <p:txBody>
          <a:bodyPr wrap="square" tIns="0" bIns="0" rtlCol="0">
            <a:spAutoFit/>
          </a:bodyPr>
          <a:lstStyle/>
          <a:p>
            <a:pPr algn="ctr"/>
            <a:r>
              <a:rPr lang="en-US" sz="950" dirty="0" smtClean="0"/>
              <a:t>Other Products</a:t>
            </a:r>
            <a:endParaRPr lang="en-US" sz="950" dirty="0"/>
          </a:p>
        </p:txBody>
      </p:sp>
      <p:sp>
        <p:nvSpPr>
          <p:cNvPr id="13" name="TextBox 12"/>
          <p:cNvSpPr txBox="1"/>
          <p:nvPr/>
        </p:nvSpPr>
        <p:spPr>
          <a:xfrm>
            <a:off x="990600" y="2971800"/>
            <a:ext cx="1828800" cy="146194"/>
          </a:xfrm>
          <a:prstGeom prst="rect">
            <a:avLst/>
          </a:prstGeom>
          <a:solidFill>
            <a:schemeClr val="accent1"/>
          </a:solidFill>
        </p:spPr>
        <p:txBody>
          <a:bodyPr wrap="square" tIns="0" bIns="0" rtlCol="0">
            <a:spAutoFit/>
          </a:bodyPr>
          <a:lstStyle/>
          <a:p>
            <a:pPr algn="ctr"/>
            <a:r>
              <a:rPr lang="en-US" sz="950" dirty="0" smtClean="0"/>
              <a:t>Weapons and Ammunition</a:t>
            </a:r>
            <a:endParaRPr lang="en-US" sz="950" dirty="0"/>
          </a:p>
        </p:txBody>
      </p:sp>
      <p:sp>
        <p:nvSpPr>
          <p:cNvPr id="15" name="TextBox 14"/>
          <p:cNvSpPr txBox="1"/>
          <p:nvPr/>
        </p:nvSpPr>
        <p:spPr>
          <a:xfrm>
            <a:off x="990600" y="4191000"/>
            <a:ext cx="1828800" cy="182880"/>
          </a:xfrm>
          <a:prstGeom prst="rect">
            <a:avLst/>
          </a:prstGeom>
          <a:solidFill>
            <a:schemeClr val="accent1"/>
          </a:solidFill>
        </p:spPr>
        <p:txBody>
          <a:bodyPr wrap="square" tIns="0" bIns="0" rtlCol="0">
            <a:spAutoFit/>
          </a:bodyPr>
          <a:lstStyle/>
          <a:p>
            <a:pPr algn="ctr"/>
            <a:r>
              <a:rPr lang="en-US" sz="1000" dirty="0" smtClean="0"/>
              <a:t>Other Services</a:t>
            </a:r>
            <a:endParaRPr lang="en-US" sz="1000" dirty="0"/>
          </a:p>
        </p:txBody>
      </p:sp>
      <p:sp>
        <p:nvSpPr>
          <p:cNvPr id="16" name="TextBox 15"/>
          <p:cNvSpPr txBox="1"/>
          <p:nvPr/>
        </p:nvSpPr>
        <p:spPr>
          <a:xfrm>
            <a:off x="2971800" y="4190999"/>
            <a:ext cx="1828800" cy="182880"/>
          </a:xfrm>
          <a:prstGeom prst="rect">
            <a:avLst/>
          </a:prstGeom>
          <a:solidFill>
            <a:schemeClr val="accent1"/>
          </a:solidFill>
        </p:spPr>
        <p:txBody>
          <a:bodyPr wrap="square" tIns="0" bIns="0" rtlCol="0">
            <a:spAutoFit/>
          </a:bodyPr>
          <a:lstStyle/>
          <a:p>
            <a:pPr algn="ctr"/>
            <a:r>
              <a:rPr lang="en-US" sz="900" dirty="0" smtClean="0"/>
              <a:t>Other R&amp;D &amp; Knowledge Based</a:t>
            </a:r>
            <a:endParaRPr lang="en-US" sz="900" dirty="0"/>
          </a:p>
        </p:txBody>
      </p:sp>
      <p:sp>
        <p:nvSpPr>
          <p:cNvPr id="17" name="Rectangle 2"/>
          <p:cNvSpPr>
            <a:spLocks noGrp="1" noChangeArrowheads="1"/>
          </p:cNvSpPr>
          <p:nvPr>
            <p:ph type="title"/>
          </p:nvPr>
        </p:nvSpPr>
        <p:spPr>
          <a:xfrm>
            <a:off x="304800" y="1143000"/>
            <a:ext cx="8458200" cy="400110"/>
          </a:xfrm>
        </p:spPr>
        <p:txBody>
          <a:bodyPr/>
          <a:lstStyle/>
          <a:p>
            <a:pPr eaLnBrk="1" hangingPunct="1"/>
            <a:r>
              <a:rPr lang="en-US" sz="2000" dirty="0" err="1" smtClean="0">
                <a:solidFill>
                  <a:srgbClr val="3095B4"/>
                </a:solidFill>
              </a:rPr>
              <a:t>DoD</a:t>
            </a:r>
            <a:r>
              <a:rPr lang="en-US" sz="2000" dirty="0" smtClean="0">
                <a:solidFill>
                  <a:srgbClr val="3095B4"/>
                </a:solidFill>
              </a:rPr>
              <a:t> Effective Competition Rates by Platform Portfolio, 2000-2013</a:t>
            </a:r>
            <a:endParaRPr lang="en-US" altLang="en-US" dirty="0" smtClean="0"/>
          </a:p>
        </p:txBody>
      </p:sp>
      <p:sp>
        <p:nvSpPr>
          <p:cNvPr id="19" name="TextBox 18"/>
          <p:cNvSpPr txBox="1"/>
          <p:nvPr/>
        </p:nvSpPr>
        <p:spPr>
          <a:xfrm>
            <a:off x="4343400" y="5715000"/>
            <a:ext cx="856325" cy="246221"/>
          </a:xfrm>
          <a:prstGeom prst="rect">
            <a:avLst/>
          </a:prstGeom>
          <a:solidFill>
            <a:schemeClr val="bg1"/>
          </a:solidFill>
        </p:spPr>
        <p:txBody>
          <a:bodyPr wrap="none" rtlCol="0">
            <a:spAutoFit/>
          </a:bodyPr>
          <a:lstStyle/>
          <a:p>
            <a:r>
              <a:rPr lang="en-US" sz="1000" b="1" dirty="0" smtClean="0"/>
              <a:t>Fiscal Year</a:t>
            </a:r>
            <a:endParaRPr lang="en-US" sz="1000" b="1" dirty="0"/>
          </a:p>
        </p:txBody>
      </p:sp>
      <p:sp>
        <p:nvSpPr>
          <p:cNvPr id="20" name="TextBox 19"/>
          <p:cNvSpPr txBox="1"/>
          <p:nvPr/>
        </p:nvSpPr>
        <p:spPr>
          <a:xfrm rot="16200000">
            <a:off x="-1610582" y="3591783"/>
            <a:ext cx="3772186" cy="246221"/>
          </a:xfrm>
          <a:prstGeom prst="rect">
            <a:avLst/>
          </a:prstGeom>
          <a:solidFill>
            <a:schemeClr val="bg1"/>
          </a:solidFill>
        </p:spPr>
        <p:txBody>
          <a:bodyPr wrap="none" rtlCol="0">
            <a:spAutoFit/>
          </a:bodyPr>
          <a:lstStyle/>
          <a:p>
            <a:r>
              <a:rPr lang="en-US" sz="1000" b="1" dirty="0" smtClean="0"/>
              <a:t>Percent of Contract Obligations Receiving 2 or More Offers</a:t>
            </a:r>
            <a:endParaRPr lang="en-US" sz="1000" b="1" dirty="0"/>
          </a:p>
        </p:txBody>
      </p:sp>
      <p:sp>
        <p:nvSpPr>
          <p:cNvPr id="18" name="TextBox 17"/>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 xmlns:p14="http://schemas.microsoft.com/office/powerpoint/2010/main" val="409907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33450" y="1228725"/>
            <a:ext cx="6934200" cy="488950"/>
          </a:xfrm>
        </p:spPr>
        <p:txBody>
          <a:bodyPr/>
          <a:lstStyle/>
          <a:p>
            <a:pPr algn="ctr"/>
            <a:r>
              <a:rPr lang="en-US" sz="2200" dirty="0">
                <a:solidFill>
                  <a:srgbClr val="3095B4"/>
                </a:solidFill>
              </a:rPr>
              <a:t>About</a:t>
            </a:r>
            <a:r>
              <a:rPr lang="en-US" dirty="0" smtClean="0"/>
              <a:t> </a:t>
            </a:r>
            <a:r>
              <a:rPr lang="en-US" sz="2200" dirty="0">
                <a:solidFill>
                  <a:srgbClr val="3095B4"/>
                </a:solidFill>
              </a:rPr>
              <a:t>CSIS</a:t>
            </a:r>
          </a:p>
        </p:txBody>
      </p:sp>
      <p:sp>
        <p:nvSpPr>
          <p:cNvPr id="15363" name="Content Placeholder 2"/>
          <p:cNvSpPr>
            <a:spLocks noGrp="1"/>
          </p:cNvSpPr>
          <p:nvPr>
            <p:ph idx="1"/>
          </p:nvPr>
        </p:nvSpPr>
        <p:spPr>
          <a:xfrm>
            <a:off x="942975" y="1838325"/>
            <a:ext cx="7600950" cy="3276600"/>
          </a:xfrm>
        </p:spPr>
        <p:txBody>
          <a:bodyPr/>
          <a:lstStyle/>
          <a:p>
            <a:pPr marL="0" indent="0" eaLnBrk="1" hangingPunct="1"/>
            <a:r>
              <a:rPr lang="en-US" sz="1200" b="0" dirty="0" smtClean="0">
                <a:solidFill>
                  <a:srgbClr val="004165"/>
                </a:solidFill>
              </a:rPr>
              <a:t> At a time of new global opportunities and challenges, the Center for Strategic and International Studies (CSIS) provides strategic insights and policy solutions to </a:t>
            </a:r>
            <a:r>
              <a:rPr lang="en-US" sz="1200" b="0" dirty="0" err="1" smtClean="0">
                <a:solidFill>
                  <a:srgbClr val="004165"/>
                </a:solidFill>
              </a:rPr>
              <a:t>decisionmakers</a:t>
            </a:r>
            <a:r>
              <a:rPr lang="en-US" sz="1200" b="0" dirty="0" smtClean="0">
                <a:solidFill>
                  <a:srgbClr val="004165"/>
                </a:solidFill>
              </a:rPr>
              <a:t> in government, international institutions, the private sector, and civil society. A bipartisan, nonprofit organization headquartered in Washington, DC, CSIS conducts research and analysis and develops policy initiatives that look into the future and anticipate change. </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Founded by David M. </a:t>
            </a:r>
            <a:r>
              <a:rPr lang="en-US" sz="1200" b="0" dirty="0" err="1" smtClean="0">
                <a:solidFill>
                  <a:srgbClr val="004165"/>
                </a:solidFill>
              </a:rPr>
              <a:t>Abshire</a:t>
            </a:r>
            <a:r>
              <a:rPr lang="en-US" sz="1200" b="0" dirty="0" smtClean="0">
                <a:solidFill>
                  <a:srgbClr val="004165"/>
                </a:solidFill>
              </a:rPr>
              <a:t> and Admiral </a:t>
            </a:r>
            <a:r>
              <a:rPr lang="en-US" sz="1200" b="0" dirty="0" err="1" smtClean="0">
                <a:solidFill>
                  <a:srgbClr val="004165"/>
                </a:solidFill>
              </a:rPr>
              <a:t>Arleigh</a:t>
            </a:r>
            <a:r>
              <a:rPr lang="en-US" sz="1200" b="0" dirty="0" smtClean="0">
                <a:solidFill>
                  <a:srgbClr val="004165"/>
                </a:solidFill>
              </a:rPr>
              <a:t> Burke at the height of the Cold War, CSIS was dedicated to finding ways for America to sustain its prominence and prosperity as a force for good in the world. </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Since 1962, CSIS has grown to become one of the world’s preeminent international policy institutions, with more than 220 full-time staff and a large network of affiliated scholars focused on defense and security, regional stability, and transnational challenges ranging from energy and climate to global development and economic integration.</a:t>
            </a:r>
          </a:p>
          <a:p>
            <a:pPr marL="0" indent="0" eaLnBrk="1" hangingPunct="1"/>
            <a:endParaRPr lang="en-US" sz="1200" b="0" dirty="0" smtClean="0">
              <a:solidFill>
                <a:srgbClr val="004165"/>
              </a:solidFill>
            </a:endParaRPr>
          </a:p>
          <a:p>
            <a:pPr marL="0" indent="0" eaLnBrk="1" hangingPunct="1"/>
            <a:r>
              <a:rPr lang="en-US" sz="1200" b="0" dirty="0" smtClean="0">
                <a:solidFill>
                  <a:srgbClr val="004165"/>
                </a:solidFill>
              </a:rPr>
              <a:t>Former U.S. senator Sam Nunn became chairman of the CSIS Board of Trustees in 1999, and John J. </a:t>
            </a:r>
            <a:r>
              <a:rPr lang="en-US" sz="1200" b="0" dirty="0" err="1" smtClean="0">
                <a:solidFill>
                  <a:srgbClr val="004165"/>
                </a:solidFill>
              </a:rPr>
              <a:t>Hamre</a:t>
            </a:r>
            <a:r>
              <a:rPr lang="en-US" sz="1200" b="0" dirty="0" smtClean="0">
                <a:solidFill>
                  <a:srgbClr val="004165"/>
                </a:solidFill>
              </a:rPr>
              <a:t> has led CSIS as its president and chief executive officer since April 2000</a:t>
            </a:r>
          </a:p>
          <a:p>
            <a:pPr marL="0" indent="0" eaLnBrk="1" hangingPunct="1"/>
            <a:endParaRPr lang="en-US" sz="1200" b="0" dirty="0" smtClean="0">
              <a:solidFill>
                <a:srgbClr val="004165"/>
              </a:solidFill>
            </a:endParaRPr>
          </a:p>
          <a:p>
            <a:pPr marL="0" indent="0" eaLnBrk="1" hangingPunct="1"/>
            <a:r>
              <a:rPr lang="en-US" sz="1200" b="0" i="1" dirty="0" smtClean="0">
                <a:solidFill>
                  <a:srgbClr val="004165"/>
                </a:solidFill>
              </a:rPr>
              <a:t>CSIS does not take specific policy positions; accordingly, all views expressed in this presentation should be understood to be solely those of the author(s).</a:t>
            </a:r>
            <a:endParaRPr lang="en-US" dirty="0" smtClean="0"/>
          </a:p>
        </p:txBody>
      </p:sp>
      <p:sp>
        <p:nvSpPr>
          <p:cNvPr id="15364" name="Slide Number Placeholder 3"/>
          <p:cNvSpPr>
            <a:spLocks noGrp="1"/>
          </p:cNvSpPr>
          <p:nvPr>
            <p:ph type="sldNum" sz="quarter" idx="10"/>
          </p:nvPr>
        </p:nvSpPr>
        <p:spPr>
          <a:noFill/>
        </p:spPr>
        <p:txBody>
          <a:bodyPr/>
          <a:lstStyle/>
          <a:p>
            <a:fld id="{18C9A1EC-9C94-4820-B11A-A03ACA5D2977}" type="slidenum">
              <a:rPr lang="en-US" smtClean="0"/>
              <a:pPr/>
              <a:t>2</a:t>
            </a:fld>
            <a:endParaRPr lang="en-US" smtClean="0">
              <a:solidFill>
                <a:srgbClr val="313232"/>
              </a:solidFill>
            </a:endParaRPr>
          </a:p>
        </p:txBody>
      </p:sp>
    </p:spTree>
    <p:extLst>
      <p:ext uri="{BB962C8B-B14F-4D97-AF65-F5344CB8AC3E}">
        <p14:creationId xmlns="" xmlns:p14="http://schemas.microsoft.com/office/powerpoint/2010/main" val="1400468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700">
                <a:solidFill>
                  <a:schemeClr val="tx1"/>
                </a:solidFill>
                <a:latin typeface="Arial" charset="0"/>
                <a:ea typeface="ヒラギノ角ゴ Pro W3" pitchFamily="1" charset="-128"/>
              </a:defRPr>
            </a:lvl1pPr>
            <a:lvl2pPr marL="832104" indent="-320040">
              <a:defRPr sz="2700">
                <a:solidFill>
                  <a:schemeClr val="tx1"/>
                </a:solidFill>
                <a:latin typeface="Arial" charset="0"/>
                <a:ea typeface="ヒラギノ角ゴ Pro W3" pitchFamily="1" charset="-128"/>
              </a:defRPr>
            </a:lvl2pPr>
            <a:lvl3pPr marL="1280160" indent="-256032">
              <a:defRPr sz="2700">
                <a:solidFill>
                  <a:schemeClr val="tx1"/>
                </a:solidFill>
                <a:latin typeface="Arial" charset="0"/>
                <a:ea typeface="ヒラギノ角ゴ Pro W3" pitchFamily="1" charset="-128"/>
              </a:defRPr>
            </a:lvl3pPr>
            <a:lvl4pPr marL="1792224" indent="-256032">
              <a:defRPr sz="2700">
                <a:solidFill>
                  <a:schemeClr val="tx1"/>
                </a:solidFill>
                <a:latin typeface="Arial" charset="0"/>
                <a:ea typeface="ヒラギノ角ゴ Pro W3" pitchFamily="1" charset="-128"/>
              </a:defRPr>
            </a:lvl4pPr>
            <a:lvl5pPr marL="2304288" indent="-256032">
              <a:defRPr sz="2700">
                <a:solidFill>
                  <a:schemeClr val="tx1"/>
                </a:solidFill>
                <a:latin typeface="Arial" charset="0"/>
                <a:ea typeface="ヒラギノ角ゴ Pro W3" pitchFamily="1" charset="-128"/>
              </a:defRPr>
            </a:lvl5pPr>
            <a:lvl6pPr marL="2816352" indent="-256032" eaLnBrk="0" fontAlgn="base" hangingPunct="0">
              <a:spcBef>
                <a:spcPct val="0"/>
              </a:spcBef>
              <a:spcAft>
                <a:spcPct val="0"/>
              </a:spcAft>
              <a:defRPr sz="2700">
                <a:solidFill>
                  <a:schemeClr val="tx1"/>
                </a:solidFill>
                <a:latin typeface="Arial" charset="0"/>
                <a:ea typeface="ヒラギノ角ゴ Pro W3" pitchFamily="1" charset="-128"/>
              </a:defRPr>
            </a:lvl6pPr>
            <a:lvl7pPr marL="3328416" indent="-256032" eaLnBrk="0" fontAlgn="base" hangingPunct="0">
              <a:spcBef>
                <a:spcPct val="0"/>
              </a:spcBef>
              <a:spcAft>
                <a:spcPct val="0"/>
              </a:spcAft>
              <a:defRPr sz="2700">
                <a:solidFill>
                  <a:schemeClr val="tx1"/>
                </a:solidFill>
                <a:latin typeface="Arial" charset="0"/>
                <a:ea typeface="ヒラギノ角ゴ Pro W3" pitchFamily="1" charset="-128"/>
              </a:defRPr>
            </a:lvl7pPr>
            <a:lvl8pPr marL="3840480" indent="-256032" eaLnBrk="0" fontAlgn="base" hangingPunct="0">
              <a:spcBef>
                <a:spcPct val="0"/>
              </a:spcBef>
              <a:spcAft>
                <a:spcPct val="0"/>
              </a:spcAft>
              <a:defRPr sz="2700">
                <a:solidFill>
                  <a:schemeClr val="tx1"/>
                </a:solidFill>
                <a:latin typeface="Arial" charset="0"/>
                <a:ea typeface="ヒラギノ角ゴ Pro W3" pitchFamily="1" charset="-128"/>
              </a:defRPr>
            </a:lvl8pPr>
            <a:lvl9pPr marL="4352544" indent="-256032" eaLnBrk="0" fontAlgn="base" hangingPunct="0">
              <a:spcBef>
                <a:spcPct val="0"/>
              </a:spcBef>
              <a:spcAft>
                <a:spcPct val="0"/>
              </a:spcAft>
              <a:defRPr sz="2700">
                <a:solidFill>
                  <a:schemeClr val="tx1"/>
                </a:solidFill>
                <a:latin typeface="Arial" charset="0"/>
                <a:ea typeface="ヒラギノ角ゴ Pro W3" pitchFamily="1" charset="-128"/>
              </a:defRPr>
            </a:lvl9pPr>
          </a:lstStyle>
          <a:p>
            <a:fld id="{738ABCA6-C569-41D6-9477-BFCA4DE6CAEE}" type="slidenum">
              <a:rPr lang="en-US" altLang="en-US" sz="1600">
                <a:solidFill>
                  <a:srgbClr val="55514D"/>
                </a:solidFill>
              </a:rPr>
              <a:pPr/>
              <a:t>3</a:t>
            </a:fld>
            <a:endParaRPr lang="en-US" altLang="en-US" sz="1600">
              <a:solidFill>
                <a:srgbClr val="313232"/>
              </a:solidFill>
            </a:endParaRPr>
          </a:p>
        </p:txBody>
      </p:sp>
      <p:sp>
        <p:nvSpPr>
          <p:cNvPr id="4099" name="Rectangle 2"/>
          <p:cNvSpPr>
            <a:spLocks noGrp="1" noChangeArrowheads="1"/>
          </p:cNvSpPr>
          <p:nvPr>
            <p:ph type="title" idx="4294967295"/>
          </p:nvPr>
        </p:nvSpPr>
        <p:spPr>
          <a:xfrm>
            <a:off x="409074" y="990601"/>
            <a:ext cx="8518358" cy="707886"/>
          </a:xfrm>
        </p:spPr>
        <p:txBody>
          <a:bodyPr/>
          <a:lstStyle/>
          <a:p>
            <a:pPr algn="ctr">
              <a:spcBef>
                <a:spcPts val="0"/>
              </a:spcBef>
              <a:spcAft>
                <a:spcPts val="600"/>
              </a:spcAft>
            </a:pPr>
            <a:r>
              <a:rPr lang="en-US" altLang="en-US" sz="2000" dirty="0">
                <a:solidFill>
                  <a:srgbClr val="3095B4"/>
                </a:solidFill>
              </a:rPr>
              <a:t>The Budget Control Act (BCA) Caps </a:t>
            </a:r>
            <a:r>
              <a:rPr lang="en-US" altLang="en-US" sz="2000" dirty="0" smtClean="0">
                <a:solidFill>
                  <a:srgbClr val="3095B4"/>
                </a:solidFill>
              </a:rPr>
              <a:t/>
            </a:r>
            <a:br>
              <a:rPr lang="en-US" altLang="en-US" sz="2000" dirty="0" smtClean="0">
                <a:solidFill>
                  <a:srgbClr val="3095B4"/>
                </a:solidFill>
              </a:rPr>
            </a:br>
            <a:r>
              <a:rPr lang="en-US" altLang="en-US" sz="2000" dirty="0" smtClean="0">
                <a:solidFill>
                  <a:srgbClr val="3095B4"/>
                </a:solidFill>
              </a:rPr>
              <a:t>and </a:t>
            </a:r>
            <a:r>
              <a:rPr lang="en-US" altLang="en-US" sz="2000" dirty="0">
                <a:solidFill>
                  <a:srgbClr val="3095B4"/>
                </a:solidFill>
              </a:rPr>
              <a:t>the President’s Fiscal Year 2015 Budget (PB15)</a:t>
            </a:r>
            <a:endParaRPr lang="en-US" sz="2000" dirty="0">
              <a:solidFill>
                <a:srgbClr val="3095B4"/>
              </a:solidFill>
            </a:endParaRPr>
          </a:p>
        </p:txBody>
      </p:sp>
      <p:graphicFrame>
        <p:nvGraphicFramePr>
          <p:cNvPr id="6" name="Chart 5"/>
          <p:cNvGraphicFramePr>
            <a:graphicFrameLocks/>
          </p:cNvGraphicFramePr>
          <p:nvPr>
            <p:extLst>
              <p:ext uri="{D42A27DB-BD31-4B8C-83A1-F6EECF244321}">
                <p14:modId xmlns:p14="http://schemas.microsoft.com/office/powerpoint/2010/main" xmlns="" val="2811157559"/>
              </p:ext>
            </p:extLst>
          </p:nvPr>
        </p:nvGraphicFramePr>
        <p:xfrm>
          <a:off x="0" y="1555127"/>
          <a:ext cx="9144000" cy="4706256"/>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p:cNvSpPr/>
          <p:nvPr/>
        </p:nvSpPr>
        <p:spPr>
          <a:xfrm>
            <a:off x="3558054" y="4143868"/>
            <a:ext cx="179669" cy="1995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cxnSp>
        <p:nvCxnSpPr>
          <p:cNvPr id="8" name="Straight Arrow Connector 7"/>
          <p:cNvCxnSpPr/>
          <p:nvPr/>
        </p:nvCxnSpPr>
        <p:spPr>
          <a:xfrm flipH="1" flipV="1">
            <a:off x="3276487" y="4090088"/>
            <a:ext cx="281567" cy="1535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3"/>
          <p:cNvSpPr txBox="1"/>
          <p:nvPr/>
        </p:nvSpPr>
        <p:spPr>
          <a:xfrm>
            <a:off x="1600200" y="3532909"/>
            <a:ext cx="1676553" cy="750691"/>
          </a:xfrm>
          <a:prstGeom prst="rect">
            <a:avLst/>
          </a:prstGeom>
          <a:solidFill>
            <a:schemeClr val="bg1"/>
          </a:solidFill>
          <a:ln>
            <a:solidFill>
              <a:schemeClr val="tx1"/>
            </a:solidFill>
          </a:ln>
        </p:spPr>
        <p:txBody>
          <a:bodyPr wrap="square" lIns="57150" tIns="28575" rIns="57150" bIns="28575"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300" dirty="0" smtClean="0">
                <a:latin typeface="Garamond" panose="02020404030301010803" pitchFamily="18" charset="0"/>
              </a:rPr>
              <a:t>President’s </a:t>
            </a:r>
            <a:r>
              <a:rPr lang="en-US" sz="1300" dirty="0">
                <a:latin typeface="Garamond" panose="02020404030301010803" pitchFamily="18" charset="0"/>
              </a:rPr>
              <a:t>$26B “Opportunity, Growth and Security Initiative”</a:t>
            </a:r>
          </a:p>
        </p:txBody>
      </p:sp>
      <p:sp>
        <p:nvSpPr>
          <p:cNvPr id="10" name="TextBox 9"/>
          <p:cNvSpPr txBox="1"/>
          <p:nvPr/>
        </p:nvSpPr>
        <p:spPr>
          <a:xfrm>
            <a:off x="4345908" y="2182063"/>
            <a:ext cx="2605947" cy="750205"/>
          </a:xfrm>
          <a:prstGeom prst="rect">
            <a:avLst/>
          </a:prstGeom>
          <a:noFill/>
        </p:spPr>
        <p:txBody>
          <a:bodyPr wrap="square" lIns="57150" tIns="28575" rIns="57150" bIns="28575" rtlCol="0">
            <a:spAutoFit/>
          </a:bodyPr>
          <a:lstStyle/>
          <a:p>
            <a:pPr algn="ctr"/>
            <a:r>
              <a:rPr lang="en-US" sz="1500" dirty="0" smtClean="0">
                <a:latin typeface="Garamond" panose="02020404030301010803" pitchFamily="18" charset="0"/>
              </a:rPr>
              <a:t>Overseas Contingency Operations (OCO) </a:t>
            </a:r>
            <a:r>
              <a:rPr lang="en-US" sz="1500" dirty="0">
                <a:latin typeface="Garamond" panose="02020404030301010803" pitchFamily="18" charset="0"/>
              </a:rPr>
              <a:t>placeholder in PB15</a:t>
            </a:r>
          </a:p>
        </p:txBody>
      </p:sp>
      <p:cxnSp>
        <p:nvCxnSpPr>
          <p:cNvPr id="11" name="Straight Arrow Connector 10"/>
          <p:cNvCxnSpPr>
            <a:stCxn id="10" idx="2"/>
          </p:cNvCxnSpPr>
          <p:nvPr/>
        </p:nvCxnSpPr>
        <p:spPr>
          <a:xfrm flipV="1">
            <a:off x="5648882" y="2891122"/>
            <a:ext cx="135929" cy="411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00200" y="2294059"/>
            <a:ext cx="2026228" cy="519373"/>
          </a:xfrm>
          <a:prstGeom prst="rect">
            <a:avLst/>
          </a:prstGeom>
          <a:noFill/>
        </p:spPr>
        <p:txBody>
          <a:bodyPr wrap="square" lIns="57150" tIns="28575" rIns="57150" bIns="28575" rtlCol="0">
            <a:spAutoFit/>
          </a:bodyPr>
          <a:lstStyle/>
          <a:p>
            <a:pPr algn="ctr"/>
            <a:r>
              <a:rPr lang="en-US" sz="1500" dirty="0" smtClean="0">
                <a:latin typeface="Garamond" panose="02020404030301010803" pitchFamily="18" charset="0"/>
              </a:rPr>
              <a:t>FY15 OCO request: $58.6B</a:t>
            </a:r>
            <a:endParaRPr lang="en-US" sz="1500" dirty="0">
              <a:latin typeface="Garamond" panose="02020404030301010803" pitchFamily="18" charset="0"/>
            </a:endParaRPr>
          </a:p>
        </p:txBody>
      </p:sp>
      <p:cxnSp>
        <p:nvCxnSpPr>
          <p:cNvPr id="13" name="Straight Arrow Connector 12"/>
          <p:cNvCxnSpPr/>
          <p:nvPr/>
        </p:nvCxnSpPr>
        <p:spPr>
          <a:xfrm>
            <a:off x="3048000" y="2582600"/>
            <a:ext cx="578427" cy="6170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bwMode="auto">
          <a:xfrm rot="15635306">
            <a:off x="5767701" y="1692026"/>
            <a:ext cx="211491" cy="2770786"/>
          </a:xfrm>
          <a:prstGeom prst="rightBrace">
            <a:avLst>
              <a:gd name="adj1" fmla="val 52727"/>
              <a:gd name="adj2" fmla="val 49397"/>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xmlns="" val="16235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xmlns="" val="2540288307"/>
              </p:ext>
            </p:extLst>
          </p:nvPr>
        </p:nvGraphicFramePr>
        <p:xfrm>
          <a:off x="0" y="1371600"/>
          <a:ext cx="9144000" cy="4978401"/>
        </p:xfrm>
        <a:graphic>
          <a:graphicData uri="http://schemas.openxmlformats.org/drawingml/2006/chart">
            <c:chart xmlns:c="http://schemas.openxmlformats.org/drawingml/2006/chart" xmlns:r="http://schemas.openxmlformats.org/officeDocument/2006/relationships" r:id="rId3"/>
          </a:graphicData>
        </a:graphic>
      </p:graphicFrame>
      <p:sp>
        <p:nvSpPr>
          <p:cNvPr id="17410" name="Slide Number Placeholder 3"/>
          <p:cNvSpPr>
            <a:spLocks noGrp="1"/>
          </p:cNvSpPr>
          <p:nvPr>
            <p:ph type="sldNum" sz="quarter" idx="10"/>
          </p:nvPr>
        </p:nvSpPr>
        <p:spPr>
          <a:noFill/>
        </p:spPr>
        <p:txBody>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fld id="{61A534C1-8B24-4134-B5F5-4B595E21F6AF}" type="slidenum">
              <a:rPr lang="en-US" altLang="en-US" sz="1400" b="0" smtClean="0">
                <a:solidFill>
                  <a:srgbClr val="55514D"/>
                </a:solidFill>
              </a:rPr>
              <a:pPr>
                <a:spcBef>
                  <a:spcPct val="0"/>
                </a:spcBef>
              </a:pPr>
              <a:t>4</a:t>
            </a:fld>
            <a:endParaRPr lang="en-US" altLang="en-US" sz="1400" b="0" dirty="0" smtClean="0">
              <a:solidFill>
                <a:srgbClr val="313232"/>
              </a:solidFill>
            </a:endParaRPr>
          </a:p>
        </p:txBody>
      </p:sp>
      <p:sp>
        <p:nvSpPr>
          <p:cNvPr id="17411" name="Rectangle 2"/>
          <p:cNvSpPr>
            <a:spLocks noGrp="1" noChangeArrowheads="1"/>
          </p:cNvSpPr>
          <p:nvPr>
            <p:ph type="title" idx="4294967295"/>
          </p:nvPr>
        </p:nvSpPr>
        <p:spPr>
          <a:xfrm>
            <a:off x="0" y="990600"/>
            <a:ext cx="9144000" cy="400110"/>
          </a:xfrm>
        </p:spPr>
        <p:txBody>
          <a:bodyPr/>
          <a:lstStyle/>
          <a:p>
            <a:pPr algn="ctr"/>
            <a:r>
              <a:rPr lang="en-US" altLang="en-US" sz="2000" dirty="0">
                <a:solidFill>
                  <a:srgbClr val="3095B4"/>
                </a:solidFill>
              </a:rPr>
              <a:t>The Sequester Drawdown in Context</a:t>
            </a:r>
          </a:p>
        </p:txBody>
      </p:sp>
      <p:sp>
        <p:nvSpPr>
          <p:cNvPr id="17412" name="Rectangle 12"/>
          <p:cNvSpPr>
            <a:spLocks noChangeArrowheads="1"/>
          </p:cNvSpPr>
          <p:nvPr/>
        </p:nvSpPr>
        <p:spPr bwMode="auto">
          <a:xfrm>
            <a:off x="0" y="6273225"/>
            <a:ext cx="8763000"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spcBef>
                <a:spcPct val="0"/>
              </a:spcBef>
            </a:pPr>
            <a:r>
              <a:rPr lang="en-US" altLang="en-US" sz="1000" b="0" dirty="0">
                <a:solidFill>
                  <a:schemeClr val="tx1"/>
                </a:solidFill>
                <a:cs typeface="Arial" charset="0"/>
              </a:rPr>
              <a:t>Source: </a:t>
            </a:r>
            <a:r>
              <a:rPr lang="en-US" altLang="en-US" sz="1000" b="0" dirty="0" smtClean="0">
                <a:solidFill>
                  <a:schemeClr val="tx1"/>
                </a:solidFill>
                <a:cs typeface="Arial" charset="0"/>
              </a:rPr>
              <a:t>Department </a:t>
            </a:r>
            <a:r>
              <a:rPr lang="en-US" altLang="en-US" sz="1000" b="0" dirty="0">
                <a:solidFill>
                  <a:schemeClr val="tx1"/>
                </a:solidFill>
                <a:cs typeface="Arial" charset="0"/>
              </a:rPr>
              <a:t>of Defense</a:t>
            </a:r>
            <a:r>
              <a:rPr lang="en-US" altLang="en-US" sz="1000" b="0" i="1" dirty="0">
                <a:solidFill>
                  <a:schemeClr val="tx1"/>
                </a:solidFill>
                <a:cs typeface="Arial" charset="0"/>
              </a:rPr>
              <a:t>, National Defense Budget Estimates for FY </a:t>
            </a:r>
            <a:r>
              <a:rPr lang="en-US" altLang="en-US" sz="1000" b="0" i="1" dirty="0" smtClean="0">
                <a:solidFill>
                  <a:schemeClr val="tx1"/>
                </a:solidFill>
                <a:cs typeface="Arial" charset="0"/>
              </a:rPr>
              <a:t>2015 </a:t>
            </a:r>
            <a:r>
              <a:rPr lang="en-US" altLang="en-US" sz="1000" b="0" i="1" dirty="0">
                <a:solidFill>
                  <a:schemeClr val="tx1"/>
                </a:solidFill>
                <a:cs typeface="Arial" charset="0"/>
              </a:rPr>
              <a:t>(Green Book)</a:t>
            </a:r>
            <a:r>
              <a:rPr lang="en-US" altLang="en-US" sz="1000" b="0" dirty="0">
                <a:solidFill>
                  <a:schemeClr val="tx1"/>
                </a:solidFill>
                <a:cs typeface="Arial" charset="0"/>
              </a:rPr>
              <a:t>, Office of the Under Secretary of Defense (Comptroller), March </a:t>
            </a:r>
            <a:r>
              <a:rPr lang="en-US" altLang="en-US" sz="1000" b="0" dirty="0" smtClean="0">
                <a:solidFill>
                  <a:schemeClr val="tx1"/>
                </a:solidFill>
                <a:cs typeface="Arial" charset="0"/>
              </a:rPr>
              <a:t>2014; Pat </a:t>
            </a:r>
            <a:r>
              <a:rPr lang="en-US" altLang="en-US" sz="1000" b="0" dirty="0" err="1" smtClean="0">
                <a:solidFill>
                  <a:schemeClr val="tx1"/>
                </a:solidFill>
                <a:cs typeface="Arial" charset="0"/>
              </a:rPr>
              <a:t>Towell</a:t>
            </a:r>
            <a:r>
              <a:rPr lang="en-US" altLang="en-US" sz="1000" b="0" dirty="0" smtClean="0">
                <a:solidFill>
                  <a:schemeClr val="tx1"/>
                </a:solidFill>
                <a:cs typeface="Arial" charset="0"/>
              </a:rPr>
              <a:t> and Amy Belasco, </a:t>
            </a:r>
            <a:r>
              <a:rPr lang="en-US" altLang="en-US" sz="1000" b="0" i="1" dirty="0" smtClean="0">
                <a:solidFill>
                  <a:schemeClr val="tx1"/>
                </a:solidFill>
                <a:cs typeface="Arial" charset="0"/>
              </a:rPr>
              <a:t>Defense: FY14 Authorization and Appropriations</a:t>
            </a:r>
            <a:r>
              <a:rPr lang="en-US" altLang="en-US" sz="1000" b="0" dirty="0" smtClean="0">
                <a:solidFill>
                  <a:schemeClr val="tx1"/>
                </a:solidFill>
                <a:cs typeface="Arial" charset="0"/>
              </a:rPr>
              <a:t>, Congressional Research Service, January 8, 2014. Available at http://www.fas.org/sgp/crs/natsec/R43323.pdf.</a:t>
            </a:r>
            <a:endParaRPr lang="en-US" altLang="en-US" sz="1000" b="0" dirty="0">
              <a:solidFill>
                <a:schemeClr val="tx1"/>
              </a:solidFill>
            </a:endParaRPr>
          </a:p>
        </p:txBody>
      </p:sp>
      <p:sp>
        <p:nvSpPr>
          <p:cNvPr id="8" name="Rounded Rectangle 7"/>
          <p:cNvSpPr/>
          <p:nvPr/>
        </p:nvSpPr>
        <p:spPr bwMode="auto">
          <a:xfrm>
            <a:off x="7790544" y="4538430"/>
            <a:ext cx="800100" cy="838200"/>
          </a:xfrm>
          <a:prstGeom prst="roundRect">
            <a:avLst/>
          </a:prstGeom>
          <a:solidFill>
            <a:srgbClr val="C00000">
              <a:alpha val="5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a:defRPr/>
            </a:pPr>
            <a:r>
              <a:rPr lang="en-US" sz="1400" b="1" dirty="0" smtClean="0"/>
              <a:t>BCA Capped Budget</a:t>
            </a:r>
            <a:endParaRPr lang="en-US" sz="1400" b="1" dirty="0"/>
          </a:p>
        </p:txBody>
      </p:sp>
      <p:sp>
        <p:nvSpPr>
          <p:cNvPr id="2" name="Rounded Rectangle 1"/>
          <p:cNvSpPr/>
          <p:nvPr/>
        </p:nvSpPr>
        <p:spPr bwMode="auto">
          <a:xfrm>
            <a:off x="800100" y="5448753"/>
            <a:ext cx="7096126" cy="294822"/>
          </a:xfrm>
          <a:prstGeom prst="roundRect">
            <a:avLst/>
          </a:prstGeom>
          <a:solidFill>
            <a:srgbClr val="0066A1">
              <a:alpha val="7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600" b="1" dirty="0" smtClean="0"/>
              <a:t>1948-2014 </a:t>
            </a:r>
            <a:r>
              <a:rPr lang="en-US" sz="1600" b="1" dirty="0"/>
              <a:t>Budget </a:t>
            </a:r>
            <a:r>
              <a:rPr lang="en-US" sz="1600" b="1" dirty="0" smtClean="0"/>
              <a:t>Authority</a:t>
            </a:r>
            <a:endParaRPr lang="en-US" sz="1600" b="1" dirty="0"/>
          </a:p>
        </p:txBody>
      </p:sp>
      <p:cxnSp>
        <p:nvCxnSpPr>
          <p:cNvPr id="17420" name="Straight Arrow Connector 13"/>
          <p:cNvCxnSpPr>
            <a:cxnSpLocks noChangeShapeType="1"/>
          </p:cNvCxnSpPr>
          <p:nvPr/>
        </p:nvCxnSpPr>
        <p:spPr bwMode="auto">
          <a:xfrm>
            <a:off x="4884820" y="2394895"/>
            <a:ext cx="1268329" cy="1230086"/>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xmlns="">
                <a:noFill/>
              </a14:hiddenFill>
            </a:ext>
          </a:extLst>
        </p:spPr>
      </p:cxnSp>
      <p:cxnSp>
        <p:nvCxnSpPr>
          <p:cNvPr id="17421" name="Straight Arrow Connector 14"/>
          <p:cNvCxnSpPr>
            <a:cxnSpLocks noChangeShapeType="1"/>
          </p:cNvCxnSpPr>
          <p:nvPr/>
        </p:nvCxnSpPr>
        <p:spPr bwMode="auto">
          <a:xfrm>
            <a:off x="1199243" y="2097024"/>
            <a:ext cx="331155" cy="1530564"/>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xmlns="">
                <a:noFill/>
              </a14:hiddenFill>
            </a:ext>
          </a:extLst>
        </p:spPr>
      </p:cxnSp>
      <p:cxnSp>
        <p:nvCxnSpPr>
          <p:cNvPr id="17422" name="Straight Arrow Connector 15"/>
          <p:cNvCxnSpPr>
            <a:cxnSpLocks noChangeShapeType="1"/>
          </p:cNvCxnSpPr>
          <p:nvPr/>
        </p:nvCxnSpPr>
        <p:spPr bwMode="auto">
          <a:xfrm>
            <a:off x="2978837" y="2678430"/>
            <a:ext cx="762439" cy="1029970"/>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xmlns="">
                <a:noFill/>
              </a14:hiddenFill>
            </a:ext>
          </a:extLst>
        </p:spPr>
      </p:cxnSp>
      <p:cxnSp>
        <p:nvCxnSpPr>
          <p:cNvPr id="17423" name="Straight Arrow Connector 16"/>
          <p:cNvCxnSpPr>
            <a:cxnSpLocks noChangeShapeType="1"/>
          </p:cNvCxnSpPr>
          <p:nvPr/>
        </p:nvCxnSpPr>
        <p:spPr bwMode="auto">
          <a:xfrm>
            <a:off x="7478033" y="1589540"/>
            <a:ext cx="607188" cy="1272766"/>
          </a:xfrm>
          <a:prstGeom prst="straightConnector1">
            <a:avLst/>
          </a:prstGeom>
          <a:noFill/>
          <a:ln w="28575" algn="ctr">
            <a:solidFill>
              <a:srgbClr val="C00000"/>
            </a:solidFill>
            <a:round/>
            <a:headEnd/>
            <a:tailEnd type="stealth" w="lg" len="lg"/>
          </a:ln>
          <a:extLst>
            <a:ext uri="{909E8E84-426E-40DD-AFC4-6F175D3DCCD1}">
              <a14:hiddenFill xmlns:a14="http://schemas.microsoft.com/office/drawing/2010/main" xmlns="">
                <a:noFill/>
              </a14:hiddenFill>
            </a:ext>
          </a:extLst>
        </p:spPr>
      </p:cxnSp>
      <p:sp>
        <p:nvSpPr>
          <p:cNvPr id="17424" name="Text Box 2"/>
          <p:cNvSpPr txBox="1">
            <a:spLocks noChangeArrowheads="1"/>
          </p:cNvSpPr>
          <p:nvPr/>
        </p:nvSpPr>
        <p:spPr bwMode="auto">
          <a:xfrm>
            <a:off x="1433286" y="1446441"/>
            <a:ext cx="1230313" cy="559705"/>
          </a:xfrm>
          <a:prstGeom prst="rect">
            <a:avLst/>
          </a:prstGeom>
          <a:solidFill>
            <a:schemeClr val="bg1"/>
          </a:solidFill>
          <a:ln w="19050">
            <a:solidFill>
              <a:srgbClr val="000000"/>
            </a:solidFill>
            <a:miter lim="800000"/>
            <a:headEnd/>
            <a:tailEnd/>
          </a:ln>
        </p:spPr>
        <p:txBody>
          <a:bodyPr tIns="91440" bIns="9144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Post-Korea</a:t>
            </a:r>
          </a:p>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-43%</a:t>
            </a:r>
          </a:p>
        </p:txBody>
      </p:sp>
      <p:sp>
        <p:nvSpPr>
          <p:cNvPr id="17425" name="Text Box 7"/>
          <p:cNvSpPr txBox="1">
            <a:spLocks noChangeArrowheads="1"/>
          </p:cNvSpPr>
          <p:nvPr/>
        </p:nvSpPr>
        <p:spPr bwMode="auto">
          <a:xfrm>
            <a:off x="3173184" y="1443266"/>
            <a:ext cx="1468438" cy="559705"/>
          </a:xfrm>
          <a:prstGeom prst="rect">
            <a:avLst/>
          </a:prstGeom>
          <a:solidFill>
            <a:srgbClr val="FFFFFF"/>
          </a:solidFill>
          <a:ln w="19050">
            <a:solidFill>
              <a:srgbClr val="000000"/>
            </a:solidFill>
            <a:miter lim="800000"/>
            <a:headEnd/>
            <a:tailEnd/>
          </a:ln>
        </p:spPr>
        <p:txBody>
          <a:bodyPr tIns="91440" bIns="9144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Post-Vietnam</a:t>
            </a:r>
          </a:p>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-33%</a:t>
            </a:r>
          </a:p>
        </p:txBody>
      </p:sp>
      <p:sp>
        <p:nvSpPr>
          <p:cNvPr id="17426" name="Text Box 2"/>
          <p:cNvSpPr txBox="1">
            <a:spLocks noChangeArrowheads="1"/>
          </p:cNvSpPr>
          <p:nvPr/>
        </p:nvSpPr>
        <p:spPr bwMode="auto">
          <a:xfrm>
            <a:off x="5187037" y="1443267"/>
            <a:ext cx="1600200" cy="559704"/>
          </a:xfrm>
          <a:prstGeom prst="rect">
            <a:avLst/>
          </a:prstGeom>
          <a:solidFill>
            <a:srgbClr val="FFFFFF"/>
          </a:solidFill>
          <a:ln w="19050">
            <a:solidFill>
              <a:srgbClr val="000000"/>
            </a:solidFill>
            <a:miter lim="800000"/>
            <a:headEnd/>
            <a:tailEnd/>
          </a:ln>
        </p:spPr>
        <p:txBody>
          <a:bodyPr tIns="91440" bIns="9144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Post-Cold War</a:t>
            </a:r>
          </a:p>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-36%</a:t>
            </a:r>
          </a:p>
        </p:txBody>
      </p:sp>
      <p:sp>
        <p:nvSpPr>
          <p:cNvPr id="24" name="Rounded Rectangle 23"/>
          <p:cNvSpPr/>
          <p:nvPr/>
        </p:nvSpPr>
        <p:spPr bwMode="auto">
          <a:xfrm>
            <a:off x="8266173" y="2514600"/>
            <a:ext cx="573027" cy="381000"/>
          </a:xfrm>
          <a:prstGeom prst="roundRect">
            <a:avLst/>
          </a:prstGeom>
          <a:solidFill>
            <a:srgbClr val="7030A0">
              <a:alpha val="55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0" tIns="0" rIns="0" bIns="0" anchor="ctr"/>
          <a:lstStyle/>
          <a:p>
            <a:pPr algn="ctr">
              <a:defRPr/>
            </a:pPr>
            <a:r>
              <a:rPr lang="en-US" sz="1400" b="1" dirty="0" smtClean="0"/>
              <a:t>PB15</a:t>
            </a:r>
            <a:endParaRPr lang="en-US" sz="1400" b="1" dirty="0"/>
          </a:p>
        </p:txBody>
      </p:sp>
      <p:sp>
        <p:nvSpPr>
          <p:cNvPr id="17427" name="Text Box 2"/>
          <p:cNvSpPr txBox="1">
            <a:spLocks noChangeArrowheads="1"/>
          </p:cNvSpPr>
          <p:nvPr/>
        </p:nvSpPr>
        <p:spPr bwMode="auto">
          <a:xfrm>
            <a:off x="7391400" y="1447800"/>
            <a:ext cx="1143000" cy="592149"/>
          </a:xfrm>
          <a:prstGeom prst="rect">
            <a:avLst/>
          </a:prstGeom>
          <a:solidFill>
            <a:schemeClr val="accent3">
              <a:alpha val="34901"/>
            </a:schemeClr>
          </a:solidFill>
          <a:ln w="19050">
            <a:solidFill>
              <a:srgbClr val="000000"/>
            </a:solidFill>
            <a:miter lim="800000"/>
            <a:headEnd/>
            <a:tailEnd/>
          </a:ln>
        </p:spPr>
        <p:txBody>
          <a:bodyPr tIns="91440" bIns="91440" anchor="ctr"/>
          <a:lstStyle>
            <a:lvl1pPr>
              <a:spcBef>
                <a:spcPct val="20000"/>
              </a:spcBef>
              <a:defRPr sz="2200" b="1">
                <a:solidFill>
                  <a:schemeClr val="tx2"/>
                </a:solidFill>
                <a:latin typeface="Arial" charset="0"/>
                <a:ea typeface="ヒラギノ角ゴ Pro W3" pitchFamily="1" charset="-128"/>
              </a:defRPr>
            </a:lvl1pPr>
            <a:lvl2pPr marL="742950" indent="-285750">
              <a:lnSpc>
                <a:spcPct val="90000"/>
              </a:lnSpc>
              <a:spcBef>
                <a:spcPct val="40000"/>
              </a:spcBef>
              <a:buFont typeface="Times" pitchFamily="1" charset="0"/>
              <a:buChar char="•"/>
              <a:defRPr sz="2000">
                <a:solidFill>
                  <a:schemeClr val="tx1"/>
                </a:solidFill>
                <a:latin typeface="Arial" charset="0"/>
                <a:ea typeface="ヒラギノ角ゴ Pro W3" pitchFamily="1" charset="-128"/>
              </a:defRPr>
            </a:lvl2pPr>
            <a:lvl3pPr marL="1143000" indent="-228600">
              <a:spcBef>
                <a:spcPct val="20000"/>
              </a:spcBef>
              <a:buChar char="o"/>
              <a:defRPr sz="1600">
                <a:solidFill>
                  <a:schemeClr val="tx1"/>
                </a:solidFill>
                <a:latin typeface="Arial" charset="0"/>
                <a:ea typeface="ヒラギノ角ゴ Pro W3" pitchFamily="1" charset="-128"/>
              </a:defRPr>
            </a:lvl3pPr>
            <a:lvl4pPr marL="1600200" indent="-228600">
              <a:spcBef>
                <a:spcPct val="20000"/>
              </a:spcBef>
              <a:buChar char="–"/>
              <a:defRPr sz="1200" b="1">
                <a:solidFill>
                  <a:schemeClr val="tx1"/>
                </a:solidFill>
                <a:latin typeface="Arial" charset="0"/>
                <a:ea typeface="ヒラギノ角ゴ Pro W3" pitchFamily="1" charset="-128"/>
              </a:defRPr>
            </a:lvl4pPr>
            <a:lvl5pPr marL="2057400" indent="-228600">
              <a:spcBef>
                <a:spcPct val="20000"/>
              </a:spcBef>
              <a:defRPr sz="1200" i="1">
                <a:solidFill>
                  <a:schemeClr val="tx1"/>
                </a:solidFill>
                <a:latin typeface="Arial" charset="0"/>
                <a:ea typeface="ヒラギノ角ゴ Pro W3" pitchFamily="1" charset="-128"/>
              </a:defRPr>
            </a:lvl5pPr>
            <a:lvl6pPr marL="2514600" indent="-228600" eaLnBrk="0" fontAlgn="base" hangingPunct="0">
              <a:spcBef>
                <a:spcPct val="20000"/>
              </a:spcBef>
              <a:spcAft>
                <a:spcPct val="0"/>
              </a:spcAft>
              <a:defRPr sz="1200" i="1">
                <a:solidFill>
                  <a:schemeClr val="tx1"/>
                </a:solidFill>
                <a:latin typeface="Arial" charset="0"/>
                <a:ea typeface="ヒラギノ角ゴ Pro W3" pitchFamily="1" charset="-128"/>
              </a:defRPr>
            </a:lvl6pPr>
            <a:lvl7pPr marL="2971800" indent="-228600" eaLnBrk="0" fontAlgn="base" hangingPunct="0">
              <a:spcBef>
                <a:spcPct val="20000"/>
              </a:spcBef>
              <a:spcAft>
                <a:spcPct val="0"/>
              </a:spcAft>
              <a:defRPr sz="1200" i="1">
                <a:solidFill>
                  <a:schemeClr val="tx1"/>
                </a:solidFill>
                <a:latin typeface="Arial" charset="0"/>
                <a:ea typeface="ヒラギノ角ゴ Pro W3" pitchFamily="1" charset="-128"/>
              </a:defRPr>
            </a:lvl7pPr>
            <a:lvl8pPr marL="3429000" indent="-228600" eaLnBrk="0" fontAlgn="base" hangingPunct="0">
              <a:spcBef>
                <a:spcPct val="20000"/>
              </a:spcBef>
              <a:spcAft>
                <a:spcPct val="0"/>
              </a:spcAft>
              <a:defRPr sz="1200" i="1">
                <a:solidFill>
                  <a:schemeClr val="tx1"/>
                </a:solidFill>
                <a:latin typeface="Arial" charset="0"/>
                <a:ea typeface="ヒラギノ角ゴ Pro W3" pitchFamily="1" charset="-128"/>
              </a:defRPr>
            </a:lvl8pPr>
            <a:lvl9pPr marL="3886200" indent="-228600" eaLnBrk="0" fontAlgn="base" hangingPunct="0">
              <a:spcBef>
                <a:spcPct val="20000"/>
              </a:spcBef>
              <a:spcAft>
                <a:spcPct val="0"/>
              </a:spcAft>
              <a:defRPr sz="1200" i="1">
                <a:solidFill>
                  <a:schemeClr val="tx1"/>
                </a:solidFill>
                <a:latin typeface="Arial" charset="0"/>
                <a:ea typeface="ヒラギノ角ゴ Pro W3" pitchFamily="1" charset="-128"/>
              </a:defRPr>
            </a:lvl9pPr>
          </a:lstStyle>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Current</a:t>
            </a:r>
          </a:p>
          <a:p>
            <a:pPr algn="ctr">
              <a:spcBef>
                <a:spcPct val="0"/>
              </a:spcBef>
            </a:pPr>
            <a:r>
              <a:rPr lang="en-US" altLang="en-US" sz="1800" b="0" dirty="0">
                <a:solidFill>
                  <a:schemeClr val="tx1"/>
                </a:solidFill>
                <a:latin typeface="Calibri" pitchFamily="34" charset="0"/>
                <a:ea typeface="Calibri" pitchFamily="34" charset="0"/>
                <a:cs typeface="Times New Roman" pitchFamily="18" charset="0"/>
              </a:rPr>
              <a:t>-</a:t>
            </a:r>
            <a:r>
              <a:rPr lang="en-US" altLang="en-US" sz="1800" b="0" dirty="0" smtClean="0">
                <a:solidFill>
                  <a:schemeClr val="tx1"/>
                </a:solidFill>
                <a:latin typeface="Calibri" pitchFamily="34" charset="0"/>
                <a:ea typeface="Calibri" pitchFamily="34" charset="0"/>
                <a:cs typeface="Times New Roman" pitchFamily="18" charset="0"/>
              </a:rPr>
              <a:t>32%</a:t>
            </a:r>
            <a:endParaRPr lang="en-US" altLang="en-US" sz="1800" b="0" dirty="0">
              <a:solidFill>
                <a:schemeClr val="tx1"/>
              </a:solidFill>
              <a:latin typeface="Calibri" pitchFamily="34" charset="0"/>
              <a:ea typeface="Calibri" pitchFamily="34" charset="0"/>
              <a:cs typeface="Times New Roman" pitchFamily="18" charset="0"/>
            </a:endParaRPr>
          </a:p>
        </p:txBody>
      </p:sp>
      <p:sp>
        <p:nvSpPr>
          <p:cNvPr id="10" name="TextBox 9"/>
          <p:cNvSpPr txBox="1"/>
          <p:nvPr/>
        </p:nvSpPr>
        <p:spPr>
          <a:xfrm>
            <a:off x="3477125" y="2182585"/>
            <a:ext cx="1070811" cy="461665"/>
          </a:xfrm>
          <a:prstGeom prst="rect">
            <a:avLst/>
          </a:prstGeom>
          <a:noFill/>
        </p:spPr>
        <p:txBody>
          <a:bodyPr wrap="square" rtlCol="0">
            <a:spAutoFit/>
          </a:bodyPr>
          <a:lstStyle/>
          <a:p>
            <a:r>
              <a:rPr lang="en-US" sz="1200" b="1" dirty="0" smtClean="0"/>
              <a:t>Active Duty</a:t>
            </a:r>
          </a:p>
          <a:p>
            <a:r>
              <a:rPr lang="en-US" sz="1200" b="1" dirty="0" smtClean="0"/>
              <a:t>Military</a:t>
            </a:r>
          </a:p>
        </p:txBody>
      </p:sp>
      <p:cxnSp>
        <p:nvCxnSpPr>
          <p:cNvPr id="12" name="Straight Arrow Connector 11"/>
          <p:cNvCxnSpPr>
            <a:stCxn id="10" idx="1"/>
          </p:cNvCxnSpPr>
          <p:nvPr/>
        </p:nvCxnSpPr>
        <p:spPr bwMode="auto">
          <a:xfrm flipH="1">
            <a:off x="3200403" y="2413418"/>
            <a:ext cx="276722" cy="139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5</a:t>
            </a:fld>
            <a:endParaRPr lang="en-US" altLang="en-US" sz="1400" smtClean="0">
              <a:solidFill>
                <a:srgbClr val="313232"/>
              </a:solidFill>
            </a:endParaRPr>
          </a:p>
        </p:txBody>
      </p:sp>
      <p:sp>
        <p:nvSpPr>
          <p:cNvPr id="4099" name="Rectangle 2"/>
          <p:cNvSpPr>
            <a:spLocks noGrp="1" noChangeArrowheads="1"/>
          </p:cNvSpPr>
          <p:nvPr>
            <p:ph type="title"/>
          </p:nvPr>
        </p:nvSpPr>
        <p:spPr>
          <a:xfrm>
            <a:off x="0" y="1047690"/>
            <a:ext cx="9144000" cy="400110"/>
          </a:xfrm>
        </p:spPr>
        <p:txBody>
          <a:bodyPr/>
          <a:lstStyle/>
          <a:p>
            <a:pPr algn="ctr" eaLnBrk="1" hangingPunct="1"/>
            <a:r>
              <a:rPr lang="en-US" sz="2000" dirty="0" smtClean="0">
                <a:solidFill>
                  <a:srgbClr val="3095B4"/>
                </a:solidFill>
              </a:rPr>
              <a:t>U.S. Defense Contracting Spending</a:t>
            </a:r>
            <a:endParaRPr lang="en-US" altLang="en-US" dirty="0" smtClean="0"/>
          </a:p>
        </p:txBody>
      </p:sp>
      <p:sp>
        <p:nvSpPr>
          <p:cNvPr id="4100" name="Rectangle 3"/>
          <p:cNvSpPr>
            <a:spLocks noGrp="1" noChangeArrowheads="1"/>
          </p:cNvSpPr>
          <p:nvPr>
            <p:ph type="body" idx="1"/>
          </p:nvPr>
        </p:nvSpPr>
        <p:spPr>
          <a:xfrm>
            <a:off x="457200" y="1600200"/>
            <a:ext cx="8305800" cy="3657600"/>
          </a:xfrm>
        </p:spPr>
        <p:txBody>
          <a:bodyPr/>
          <a:lstStyle/>
          <a:p>
            <a:pPr lvl="1" eaLnBrk="1" hangingPunct="1"/>
            <a:r>
              <a:rPr lang="en-US" altLang="en-US" sz="1600" dirty="0">
                <a:solidFill>
                  <a:schemeClr val="tx2"/>
                </a:solidFill>
                <a:cs typeface="+mn-cs"/>
              </a:rPr>
              <a:t>The Federal Procurement Data System (FPDS) was the primary source for the following slides report. </a:t>
            </a:r>
          </a:p>
          <a:p>
            <a:pPr lvl="1" eaLnBrk="1" hangingPunct="1"/>
            <a:r>
              <a:rPr lang="en-US" altLang="en-US" sz="1600" dirty="0">
                <a:solidFill>
                  <a:schemeClr val="tx2"/>
                </a:solidFill>
                <a:cs typeface="+mn-cs"/>
              </a:rPr>
              <a:t>Federal regulations only require that all unclassified prime contracts worth $3,000 and above be reported to FPDS.</a:t>
            </a:r>
          </a:p>
          <a:p>
            <a:pPr lvl="1" eaLnBrk="1" hangingPunct="1"/>
            <a:r>
              <a:rPr lang="en-US" altLang="en-US" sz="1600" dirty="0">
                <a:solidFill>
                  <a:schemeClr val="tx2"/>
                </a:solidFill>
                <a:cs typeface="+mn-cs"/>
              </a:rPr>
              <a:t>FPDS data are constantly being updated, including those for back years. As a consequence, the dollar totals for a given year can vary between reports.</a:t>
            </a:r>
          </a:p>
          <a:p>
            <a:pPr lvl="1" eaLnBrk="1" hangingPunct="1"/>
            <a:r>
              <a:rPr lang="en-US" altLang="en-US" sz="1600" dirty="0">
                <a:solidFill>
                  <a:schemeClr val="tx2"/>
                </a:solidFill>
                <a:cs typeface="+mn-cs"/>
              </a:rPr>
              <a:t>Contract classifications sometimes differ between FPDS and individual companies, resulting in some contracts that a company considers as services being labeled as products by FPDS and vice versa. </a:t>
            </a:r>
          </a:p>
          <a:p>
            <a:pPr lvl="1" eaLnBrk="1" hangingPunct="1"/>
            <a:r>
              <a:rPr lang="en-US" altLang="en-US" sz="1600" dirty="0">
                <a:solidFill>
                  <a:schemeClr val="tx2"/>
                </a:solidFill>
                <a:cs typeface="+mn-cs"/>
              </a:rPr>
              <a:t>OCO and </a:t>
            </a:r>
            <a:r>
              <a:rPr lang="en-US" altLang="en-US" sz="1600" dirty="0" err="1">
                <a:solidFill>
                  <a:schemeClr val="tx2"/>
                </a:solidFill>
                <a:cs typeface="+mn-cs"/>
              </a:rPr>
              <a:t>supplementals</a:t>
            </a:r>
            <a:r>
              <a:rPr lang="en-US" altLang="en-US" sz="1600" dirty="0">
                <a:solidFill>
                  <a:schemeClr val="tx2"/>
                </a:solidFill>
                <a:cs typeface="+mn-cs"/>
              </a:rPr>
              <a:t> are not separately classified in FPDS.</a:t>
            </a:r>
          </a:p>
          <a:p>
            <a:pPr lvl="1" eaLnBrk="1" hangingPunct="1"/>
            <a:r>
              <a:rPr lang="en-US" altLang="en-US" sz="1600" dirty="0">
                <a:solidFill>
                  <a:schemeClr val="tx2"/>
                </a:solidFill>
                <a:cs typeface="+mn-cs"/>
              </a:rPr>
              <a:t>All dollar figures are in constant 2013 dollars</a:t>
            </a:r>
          </a:p>
          <a:p>
            <a:pPr lvl="1" eaLnBrk="1" hangingPunct="1"/>
            <a:r>
              <a:rPr lang="en-US" altLang="en-US" sz="1600" dirty="0">
                <a:solidFill>
                  <a:schemeClr val="tx2"/>
                </a:solidFill>
                <a:cs typeface="+mn-cs"/>
              </a:rPr>
              <a:t>Additional charts (with breakdowns by DoD component and by Products/Services/R&amp;D), along with full data tables, are available online at </a:t>
            </a:r>
            <a:r>
              <a:rPr lang="en-US" sz="1600" dirty="0">
                <a:solidFill>
                  <a:schemeClr val="tx2"/>
                </a:solidFill>
                <a:cs typeface="+mn-cs"/>
                <a:hlinkClick r:id="rId3"/>
              </a:rPr>
              <a:t>http://www.csis.org/NSPIR/DoD</a:t>
            </a:r>
            <a:endParaRPr lang="en-US" sz="1600" dirty="0">
              <a:solidFill>
                <a:schemeClr val="tx2"/>
              </a:solidFill>
              <a:cs typeface="+mn-cs"/>
            </a:endParaRPr>
          </a:p>
          <a:p>
            <a:pPr lvl="1" eaLnBrk="1" hangingPunct="1"/>
            <a:r>
              <a:rPr lang="en-US" altLang="en-US" sz="1600" dirty="0">
                <a:solidFill>
                  <a:schemeClr val="tx2"/>
                </a:solidFill>
                <a:cs typeface="+mn-cs"/>
              </a:rPr>
              <a:t>The following slides draw heavily on the 2013 Defense Contracting Trends report and the work of my co-author Jesse Ellman.</a:t>
            </a:r>
          </a:p>
          <a:p>
            <a:pPr lvl="1" eaLnBrk="1" hangingPunct="1"/>
            <a:endParaRPr lang="en-US" altLang="en-US" dirty="0" smtClean="0"/>
          </a:p>
        </p:txBody>
      </p:sp>
    </p:spTree>
    <p:extLst>
      <p:ext uri="{BB962C8B-B14F-4D97-AF65-F5344CB8AC3E}">
        <p14:creationId xmlns="" xmlns:p14="http://schemas.microsoft.com/office/powerpoint/2010/main" val="1254831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6</a:t>
            </a:fld>
            <a:endParaRPr lang="en-US" altLang="en-US" sz="1400" smtClean="0">
              <a:solidFill>
                <a:srgbClr val="313232"/>
              </a:solidFill>
            </a:endParaRPr>
          </a:p>
        </p:txBody>
      </p:sp>
      <p:sp>
        <p:nvSpPr>
          <p:cNvPr id="4099" name="Rectangle 2"/>
          <p:cNvSpPr>
            <a:spLocks noGrp="1" noChangeArrowheads="1"/>
          </p:cNvSpPr>
          <p:nvPr>
            <p:ph type="title"/>
          </p:nvPr>
        </p:nvSpPr>
        <p:spPr>
          <a:xfrm>
            <a:off x="0" y="1143000"/>
            <a:ext cx="9144000" cy="707886"/>
          </a:xfrm>
        </p:spPr>
        <p:txBody>
          <a:bodyPr/>
          <a:lstStyle/>
          <a:p>
            <a:pPr algn="ctr" eaLnBrk="1" hangingPunct="1"/>
            <a:r>
              <a:rPr lang="en-US" sz="2000" dirty="0" smtClean="0">
                <a:solidFill>
                  <a:srgbClr val="3095B4"/>
                </a:solidFill>
              </a:rPr>
              <a:t>U.S. Department of Defense (</a:t>
            </a:r>
            <a:r>
              <a:rPr lang="en-US" sz="2000" dirty="0" err="1" smtClean="0">
                <a:solidFill>
                  <a:srgbClr val="3095B4"/>
                </a:solidFill>
              </a:rPr>
              <a:t>DoD</a:t>
            </a:r>
            <a:r>
              <a:rPr lang="en-US" sz="2000" dirty="0" smtClean="0">
                <a:solidFill>
                  <a:srgbClr val="3095B4"/>
                </a:solidFill>
              </a:rPr>
              <a:t>) Decline in Contract </a:t>
            </a:r>
            <a:r>
              <a:rPr lang="en-US" sz="2000" dirty="0">
                <a:solidFill>
                  <a:srgbClr val="3095B4"/>
                </a:solidFill>
              </a:rPr>
              <a:t>Obligations </a:t>
            </a:r>
            <a:r>
              <a:rPr lang="en-US" sz="2000" dirty="0" smtClean="0">
                <a:solidFill>
                  <a:srgbClr val="3095B4"/>
                </a:solidFill>
              </a:rPr>
              <a:t/>
            </a:r>
            <a:br>
              <a:rPr lang="en-US" sz="2000" dirty="0" smtClean="0">
                <a:solidFill>
                  <a:srgbClr val="3095B4"/>
                </a:solidFill>
              </a:rPr>
            </a:br>
            <a:r>
              <a:rPr lang="en-US" sz="2000" dirty="0" smtClean="0">
                <a:solidFill>
                  <a:srgbClr val="3095B4"/>
                </a:solidFill>
              </a:rPr>
              <a:t>in </a:t>
            </a:r>
            <a:r>
              <a:rPr lang="en-US" sz="2000" dirty="0">
                <a:solidFill>
                  <a:srgbClr val="3095B4"/>
                </a:solidFill>
              </a:rPr>
              <a:t>Context, </a:t>
            </a:r>
            <a:r>
              <a:rPr lang="en-US" sz="2000" dirty="0" smtClean="0">
                <a:solidFill>
                  <a:srgbClr val="3095B4"/>
                </a:solidFill>
              </a:rPr>
              <a:t>2000-2013</a:t>
            </a:r>
            <a:endParaRPr lang="en-US" altLang="en-US" dirty="0" smtClean="0"/>
          </a:p>
        </p:txBody>
      </p:sp>
      <p:graphicFrame>
        <p:nvGraphicFramePr>
          <p:cNvPr id="10" name="Chart 9"/>
          <p:cNvGraphicFramePr>
            <a:graphicFrameLocks/>
          </p:cNvGraphicFramePr>
          <p:nvPr/>
        </p:nvGraphicFramePr>
        <p:xfrm>
          <a:off x="4876800" y="1752600"/>
          <a:ext cx="3352800" cy="4191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nvGraphicFramePr>
        <p:xfrm>
          <a:off x="1143000" y="1905000"/>
          <a:ext cx="3124200" cy="41148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0" y="5943600"/>
            <a:ext cx="5638800" cy="307777"/>
          </a:xfrm>
          <a:prstGeom prst="rect">
            <a:avLst/>
          </a:prstGeom>
          <a:noFill/>
        </p:spPr>
        <p:txBody>
          <a:bodyPr wrap="square" rtlCol="0">
            <a:spAutoFit/>
          </a:bodyPr>
          <a:lstStyle/>
          <a:p>
            <a:r>
              <a:rPr lang="en-US" sz="1400" dirty="0" smtClean="0"/>
              <a:t>Source: FPDS, Office of Management and Budget, NSPIR Analysis</a:t>
            </a:r>
            <a:endParaRPr lang="en-US" sz="1400" dirty="0"/>
          </a:p>
        </p:txBody>
      </p:sp>
    </p:spTree>
    <p:extLst>
      <p:ext uri="{BB962C8B-B14F-4D97-AF65-F5344CB8AC3E}">
        <p14:creationId xmlns="" xmlns:p14="http://schemas.microsoft.com/office/powerpoint/2010/main" val="865416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Development\Defense\Output\Overall\No Title\Overall_1_000000_Customer_manual_subtitles_FALSE_Lattice_Bar_portrait.png"/>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b="2981"/>
          <a:stretch>
            <a:fillRect/>
          </a:stretch>
        </p:blipFill>
        <p:spPr bwMode="auto">
          <a:xfrm>
            <a:off x="0" y="1212850"/>
            <a:ext cx="8763000" cy="4959350"/>
          </a:xfrm>
          <a:prstGeom prst="rect">
            <a:avLst/>
          </a:prstGeom>
          <a:noFill/>
          <a:ln>
            <a:noFill/>
          </a:ln>
        </p:spPr>
      </p:pic>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7</a:t>
            </a:fld>
            <a:endParaRPr lang="en-US" altLang="en-US">
              <a:solidFill>
                <a:srgbClr val="313232"/>
              </a:solidFill>
            </a:endParaRPr>
          </a:p>
        </p:txBody>
      </p:sp>
      <p:sp>
        <p:nvSpPr>
          <p:cNvPr id="6" name="Rectangle 2"/>
          <p:cNvSpPr>
            <a:spLocks noGrp="1" noChangeArrowheads="1"/>
          </p:cNvSpPr>
          <p:nvPr>
            <p:ph type="title"/>
          </p:nvPr>
        </p:nvSpPr>
        <p:spPr>
          <a:xfrm>
            <a:off x="0" y="990600"/>
            <a:ext cx="9144000" cy="400110"/>
          </a:xfrm>
        </p:spPr>
        <p:txBody>
          <a:bodyPr/>
          <a:lstStyle/>
          <a:p>
            <a:pPr algn="ctr" eaLnBrk="1" hangingPunct="1"/>
            <a:r>
              <a:rPr lang="en-US" sz="2000" dirty="0" smtClean="0">
                <a:solidFill>
                  <a:srgbClr val="3095B4"/>
                </a:solidFill>
              </a:rPr>
              <a:t>Non-Defense Contract Obligations by Customer, 2008-2014</a:t>
            </a:r>
            <a:endParaRPr lang="en-US" altLang="en-US" sz="2000" dirty="0" smtClean="0">
              <a:solidFill>
                <a:srgbClr val="3095B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fld id="{C5554022-AFEB-4F10-BA16-62EC14EE73E5}" type="slidenum">
              <a:rPr lang="en-US" altLang="en-US" sz="1400" smtClean="0">
                <a:solidFill>
                  <a:srgbClr val="55514D"/>
                </a:solidFill>
              </a:rPr>
              <a:pPr/>
              <a:t>8</a:t>
            </a:fld>
            <a:endParaRPr lang="en-US" altLang="en-US" sz="1400" smtClean="0">
              <a:solidFill>
                <a:srgbClr val="313232"/>
              </a:solidFill>
            </a:endParaRPr>
          </a:p>
        </p:txBody>
      </p:sp>
      <p:sp>
        <p:nvSpPr>
          <p:cNvPr id="4099" name="Rectangle 2"/>
          <p:cNvSpPr>
            <a:spLocks noGrp="1" noChangeArrowheads="1"/>
          </p:cNvSpPr>
          <p:nvPr>
            <p:ph type="title"/>
          </p:nvPr>
        </p:nvSpPr>
        <p:spPr>
          <a:xfrm>
            <a:off x="0" y="1143000"/>
            <a:ext cx="9144000" cy="400110"/>
          </a:xfrm>
        </p:spPr>
        <p:txBody>
          <a:bodyPr/>
          <a:lstStyle/>
          <a:p>
            <a:pPr algn="ct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Component, 2000-2013</a:t>
            </a:r>
            <a:endParaRPr lang="en-US" altLang="en-US" dirty="0" smtClean="0"/>
          </a:p>
        </p:txBody>
      </p:sp>
      <p:graphicFrame>
        <p:nvGraphicFramePr>
          <p:cNvPr id="6" name="Chart 5"/>
          <p:cNvGraphicFramePr>
            <a:graphicFrameLocks/>
          </p:cNvGraphicFramePr>
          <p:nvPr/>
        </p:nvGraphicFramePr>
        <p:xfrm>
          <a:off x="457200" y="1676400"/>
          <a:ext cx="82296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 xmlns:p14="http://schemas.microsoft.com/office/powerpoint/2010/main" val="1270527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CD4B779-582C-4069-BABA-467B80D32A47}" type="slidenum">
              <a:rPr lang="en-US" altLang="en-US" smtClean="0"/>
              <a:pPr>
                <a:defRPr/>
              </a:pPr>
              <a:t>9</a:t>
            </a:fld>
            <a:endParaRPr lang="en-US" altLang="en-US">
              <a:solidFill>
                <a:srgbClr val="313232"/>
              </a:solidFill>
            </a:endParaRPr>
          </a:p>
        </p:txBody>
      </p:sp>
      <p:pic>
        <p:nvPicPr>
          <p:cNvPr id="7" name="Content Placeholder 6"/>
          <p:cNvPicPr>
            <a:picLocks noGrp="1" noChangeAspect="1"/>
          </p:cNvPicPr>
          <p:nvPr>
            <p:ph idx="1"/>
          </p:nvPr>
        </p:nvPicPr>
        <p:blipFill>
          <a:blip r:embed="rId3" cstate="print">
            <a:extLst>
              <a:ext uri="{28A0092B-C50C-407E-A947-70E740481C1C}">
                <a14:useLocalDpi xmlns="" xmlns:a14="http://schemas.microsoft.com/office/drawing/2010/main" val="0"/>
              </a:ext>
            </a:extLst>
          </a:blip>
          <a:srcRect t="13043"/>
          <a:stretch>
            <a:fillRect/>
          </a:stretch>
        </p:blipFill>
        <p:spPr>
          <a:xfrm>
            <a:off x="124904" y="1676400"/>
            <a:ext cx="9019096" cy="4572000"/>
          </a:xfrm>
        </p:spPr>
      </p:pic>
      <p:sp>
        <p:nvSpPr>
          <p:cNvPr id="5" name="TextBox 4"/>
          <p:cNvSpPr txBox="1"/>
          <p:nvPr/>
        </p:nvSpPr>
        <p:spPr>
          <a:xfrm>
            <a:off x="914400" y="1752600"/>
            <a:ext cx="1828800" cy="153888"/>
          </a:xfrm>
          <a:prstGeom prst="rect">
            <a:avLst/>
          </a:prstGeom>
          <a:solidFill>
            <a:schemeClr val="accent1"/>
          </a:solidFill>
        </p:spPr>
        <p:txBody>
          <a:bodyPr wrap="square" tIns="0" bIns="0" rtlCol="0">
            <a:spAutoFit/>
          </a:bodyPr>
          <a:lstStyle/>
          <a:p>
            <a:pPr algn="ctr"/>
            <a:r>
              <a:rPr lang="en-US" sz="1000" dirty="0" smtClean="0"/>
              <a:t>Aircraft and Drones</a:t>
            </a:r>
            <a:endParaRPr lang="en-US" sz="1000" dirty="0"/>
          </a:p>
        </p:txBody>
      </p:sp>
      <p:sp>
        <p:nvSpPr>
          <p:cNvPr id="6" name="TextBox 5"/>
          <p:cNvSpPr txBox="1"/>
          <p:nvPr/>
        </p:nvSpPr>
        <p:spPr>
          <a:xfrm>
            <a:off x="2971800" y="1752600"/>
            <a:ext cx="1828800" cy="153888"/>
          </a:xfrm>
          <a:prstGeom prst="rect">
            <a:avLst/>
          </a:prstGeom>
          <a:solidFill>
            <a:schemeClr val="accent1"/>
          </a:solidFill>
        </p:spPr>
        <p:txBody>
          <a:bodyPr wrap="square" tIns="0" bIns="0" rtlCol="0">
            <a:spAutoFit/>
          </a:bodyPr>
          <a:lstStyle/>
          <a:p>
            <a:pPr algn="ctr"/>
            <a:r>
              <a:rPr lang="en-US" sz="1000" dirty="0" smtClean="0"/>
              <a:t>Ships and Submarines</a:t>
            </a:r>
            <a:endParaRPr lang="en-US" sz="1000" dirty="0"/>
          </a:p>
        </p:txBody>
      </p:sp>
      <p:sp>
        <p:nvSpPr>
          <p:cNvPr id="8" name="TextBox 7"/>
          <p:cNvSpPr txBox="1"/>
          <p:nvPr/>
        </p:nvSpPr>
        <p:spPr>
          <a:xfrm>
            <a:off x="4953000" y="1752600"/>
            <a:ext cx="1828800" cy="153888"/>
          </a:xfrm>
          <a:prstGeom prst="rect">
            <a:avLst/>
          </a:prstGeom>
          <a:solidFill>
            <a:schemeClr val="accent1"/>
          </a:solidFill>
        </p:spPr>
        <p:txBody>
          <a:bodyPr wrap="square" tIns="0" bIns="0" rtlCol="0">
            <a:spAutoFit/>
          </a:bodyPr>
          <a:lstStyle/>
          <a:p>
            <a:pPr algn="ctr"/>
            <a:r>
              <a:rPr lang="en-US" sz="1000" dirty="0" smtClean="0"/>
              <a:t>Land Vehicles</a:t>
            </a:r>
            <a:endParaRPr lang="en-US" sz="1000" dirty="0"/>
          </a:p>
        </p:txBody>
      </p:sp>
      <p:sp>
        <p:nvSpPr>
          <p:cNvPr id="9" name="TextBox 8"/>
          <p:cNvSpPr txBox="1"/>
          <p:nvPr/>
        </p:nvSpPr>
        <p:spPr>
          <a:xfrm>
            <a:off x="6934200" y="1752600"/>
            <a:ext cx="1828800" cy="153888"/>
          </a:xfrm>
          <a:prstGeom prst="rect">
            <a:avLst/>
          </a:prstGeom>
          <a:solidFill>
            <a:schemeClr val="accent1"/>
          </a:solidFill>
        </p:spPr>
        <p:txBody>
          <a:bodyPr wrap="square" tIns="0" bIns="0" rtlCol="0">
            <a:spAutoFit/>
          </a:bodyPr>
          <a:lstStyle/>
          <a:p>
            <a:pPr algn="ctr"/>
            <a:r>
              <a:rPr lang="en-US" sz="1000" dirty="0" smtClean="0"/>
              <a:t>Missiles and Space</a:t>
            </a:r>
            <a:endParaRPr lang="en-US" sz="1000" dirty="0"/>
          </a:p>
        </p:txBody>
      </p:sp>
      <p:sp>
        <p:nvSpPr>
          <p:cNvPr id="10" name="TextBox 9"/>
          <p:cNvSpPr txBox="1"/>
          <p:nvPr/>
        </p:nvSpPr>
        <p:spPr>
          <a:xfrm>
            <a:off x="4953000" y="3048000"/>
            <a:ext cx="1828800" cy="146194"/>
          </a:xfrm>
          <a:prstGeom prst="rect">
            <a:avLst/>
          </a:prstGeom>
          <a:solidFill>
            <a:schemeClr val="accent1"/>
          </a:solidFill>
        </p:spPr>
        <p:txBody>
          <a:bodyPr wrap="square" tIns="0" bIns="0" rtlCol="0">
            <a:spAutoFit/>
          </a:bodyPr>
          <a:lstStyle/>
          <a:p>
            <a:pPr algn="ctr"/>
            <a:r>
              <a:rPr lang="en-US" sz="950" dirty="0" smtClean="0"/>
              <a:t>Electronics &amp; Communications</a:t>
            </a:r>
            <a:endParaRPr lang="en-US" sz="950" dirty="0"/>
          </a:p>
        </p:txBody>
      </p:sp>
      <p:sp>
        <p:nvSpPr>
          <p:cNvPr id="11" name="TextBox 10"/>
          <p:cNvSpPr txBox="1"/>
          <p:nvPr/>
        </p:nvSpPr>
        <p:spPr>
          <a:xfrm>
            <a:off x="6934200" y="3048000"/>
            <a:ext cx="1828800" cy="153888"/>
          </a:xfrm>
          <a:prstGeom prst="rect">
            <a:avLst/>
          </a:prstGeom>
          <a:solidFill>
            <a:schemeClr val="accent1"/>
          </a:solidFill>
        </p:spPr>
        <p:txBody>
          <a:bodyPr wrap="square" tIns="0" bIns="0" rtlCol="0">
            <a:spAutoFit/>
          </a:bodyPr>
          <a:lstStyle/>
          <a:p>
            <a:pPr algn="ctr"/>
            <a:r>
              <a:rPr lang="en-US" sz="1000" dirty="0" smtClean="0"/>
              <a:t>Facilities &amp; Construction</a:t>
            </a:r>
            <a:endParaRPr lang="en-US" sz="1000" dirty="0"/>
          </a:p>
        </p:txBody>
      </p:sp>
      <p:sp>
        <p:nvSpPr>
          <p:cNvPr id="12" name="TextBox 11"/>
          <p:cNvSpPr txBox="1"/>
          <p:nvPr/>
        </p:nvSpPr>
        <p:spPr>
          <a:xfrm>
            <a:off x="2971800" y="3048000"/>
            <a:ext cx="1828800" cy="146194"/>
          </a:xfrm>
          <a:prstGeom prst="rect">
            <a:avLst/>
          </a:prstGeom>
          <a:solidFill>
            <a:schemeClr val="accent1"/>
          </a:solidFill>
        </p:spPr>
        <p:txBody>
          <a:bodyPr wrap="square" tIns="0" bIns="0" rtlCol="0">
            <a:spAutoFit/>
          </a:bodyPr>
          <a:lstStyle/>
          <a:p>
            <a:pPr algn="ctr"/>
            <a:r>
              <a:rPr lang="en-US" sz="950" dirty="0" smtClean="0"/>
              <a:t>Other Products</a:t>
            </a:r>
            <a:endParaRPr lang="en-US" sz="950" dirty="0"/>
          </a:p>
        </p:txBody>
      </p:sp>
      <p:sp>
        <p:nvSpPr>
          <p:cNvPr id="13" name="TextBox 12"/>
          <p:cNvSpPr txBox="1"/>
          <p:nvPr/>
        </p:nvSpPr>
        <p:spPr>
          <a:xfrm>
            <a:off x="990600" y="3048000"/>
            <a:ext cx="1828800" cy="146194"/>
          </a:xfrm>
          <a:prstGeom prst="rect">
            <a:avLst/>
          </a:prstGeom>
          <a:solidFill>
            <a:schemeClr val="accent1"/>
          </a:solidFill>
        </p:spPr>
        <p:txBody>
          <a:bodyPr wrap="square" tIns="0" bIns="0" rtlCol="0">
            <a:spAutoFit/>
          </a:bodyPr>
          <a:lstStyle/>
          <a:p>
            <a:pPr algn="ctr"/>
            <a:r>
              <a:rPr lang="en-US" sz="950" dirty="0" smtClean="0"/>
              <a:t>Weapons and Ammunition</a:t>
            </a:r>
            <a:endParaRPr lang="en-US" sz="950" dirty="0"/>
          </a:p>
        </p:txBody>
      </p:sp>
      <p:sp>
        <p:nvSpPr>
          <p:cNvPr id="15" name="TextBox 14"/>
          <p:cNvSpPr txBox="1"/>
          <p:nvPr/>
        </p:nvSpPr>
        <p:spPr>
          <a:xfrm>
            <a:off x="990600" y="4343400"/>
            <a:ext cx="1828800" cy="153888"/>
          </a:xfrm>
          <a:prstGeom prst="rect">
            <a:avLst/>
          </a:prstGeom>
          <a:solidFill>
            <a:schemeClr val="accent1"/>
          </a:solidFill>
        </p:spPr>
        <p:txBody>
          <a:bodyPr wrap="square" tIns="0" bIns="0" rtlCol="0">
            <a:spAutoFit/>
          </a:bodyPr>
          <a:lstStyle/>
          <a:p>
            <a:pPr algn="ctr"/>
            <a:r>
              <a:rPr lang="en-US" sz="1000" dirty="0" smtClean="0"/>
              <a:t>Other Services</a:t>
            </a:r>
            <a:endParaRPr lang="en-US" sz="1000" dirty="0"/>
          </a:p>
        </p:txBody>
      </p:sp>
      <p:sp>
        <p:nvSpPr>
          <p:cNvPr id="16" name="TextBox 15"/>
          <p:cNvSpPr txBox="1"/>
          <p:nvPr/>
        </p:nvSpPr>
        <p:spPr>
          <a:xfrm>
            <a:off x="2971800" y="4343400"/>
            <a:ext cx="1828800" cy="138499"/>
          </a:xfrm>
          <a:prstGeom prst="rect">
            <a:avLst/>
          </a:prstGeom>
          <a:solidFill>
            <a:schemeClr val="accent1"/>
          </a:solidFill>
        </p:spPr>
        <p:txBody>
          <a:bodyPr wrap="square" tIns="0" bIns="0" rtlCol="0">
            <a:spAutoFit/>
          </a:bodyPr>
          <a:lstStyle/>
          <a:p>
            <a:pPr algn="ctr"/>
            <a:r>
              <a:rPr lang="en-US" sz="900" dirty="0" smtClean="0"/>
              <a:t>Other R&amp;D &amp; Knowledge Based</a:t>
            </a:r>
            <a:endParaRPr lang="en-US" sz="900" dirty="0"/>
          </a:p>
        </p:txBody>
      </p:sp>
      <p:sp>
        <p:nvSpPr>
          <p:cNvPr id="17" name="Rectangle 2"/>
          <p:cNvSpPr>
            <a:spLocks noGrp="1" noChangeArrowheads="1"/>
          </p:cNvSpPr>
          <p:nvPr>
            <p:ph type="title"/>
          </p:nvPr>
        </p:nvSpPr>
        <p:spPr>
          <a:xfrm>
            <a:off x="304800" y="1143000"/>
            <a:ext cx="8458200" cy="400110"/>
          </a:xfrm>
        </p:spPr>
        <p:txBody>
          <a:bodyPr/>
          <a:lstStyle/>
          <a:p>
            <a:pPr algn="ctr" eaLnBrk="1" hangingPunct="1"/>
            <a:r>
              <a:rPr lang="en-US" sz="2000" dirty="0" smtClean="0">
                <a:solidFill>
                  <a:srgbClr val="3095B4"/>
                </a:solidFill>
              </a:rPr>
              <a:t>DoD Contract </a:t>
            </a:r>
            <a:r>
              <a:rPr lang="en-US" sz="2000" dirty="0">
                <a:solidFill>
                  <a:srgbClr val="3095B4"/>
                </a:solidFill>
              </a:rPr>
              <a:t>Obligations </a:t>
            </a:r>
            <a:r>
              <a:rPr lang="en-US" sz="2000" dirty="0" smtClean="0">
                <a:solidFill>
                  <a:srgbClr val="3095B4"/>
                </a:solidFill>
              </a:rPr>
              <a:t>by Platform Portfolio, 2000-2013</a:t>
            </a:r>
            <a:endParaRPr lang="en-US" altLang="en-US" dirty="0" smtClean="0"/>
          </a:p>
        </p:txBody>
      </p:sp>
      <p:sp>
        <p:nvSpPr>
          <p:cNvPr id="18" name="Rectangle 2"/>
          <p:cNvSpPr txBox="1">
            <a:spLocks noChangeArrowheads="1"/>
          </p:cNvSpPr>
          <p:nvPr/>
        </p:nvSpPr>
        <p:spPr bwMode="auto">
          <a:xfrm>
            <a:off x="4953000" y="4343400"/>
            <a:ext cx="4191000" cy="13234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3095B4"/>
                </a:solidFill>
                <a:effectLst/>
                <a:uLnTx/>
                <a:uFillTx/>
                <a:latin typeface="+mj-lt"/>
                <a:ea typeface="+mj-ea"/>
                <a:cs typeface="+mj-cs"/>
              </a:rPr>
              <a:t>Developed by</a:t>
            </a:r>
            <a:r>
              <a:rPr kumimoji="0" lang="en-US" sz="2000" b="1" i="0" u="none" strike="noStrike" kern="0" cap="none" spc="0" normalizeH="0" noProof="0" dirty="0" smtClean="0">
                <a:ln>
                  <a:noFill/>
                </a:ln>
                <a:solidFill>
                  <a:srgbClr val="3095B4"/>
                </a:solidFill>
                <a:effectLst/>
                <a:uLnTx/>
                <a:uFillTx/>
                <a:latin typeface="+mj-lt"/>
                <a:ea typeface="+mj-ea"/>
                <a:cs typeface="+mj-cs"/>
              </a:rPr>
              <a:t> Rhys McCormick, in this chart each platform includes relevant contracts for products, services, and R&amp;D.</a:t>
            </a:r>
            <a:endParaRPr kumimoji="0" lang="en-US" altLang="en-US" sz="2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19" name="TextBox 18"/>
          <p:cNvSpPr txBox="1"/>
          <p:nvPr/>
        </p:nvSpPr>
        <p:spPr>
          <a:xfrm>
            <a:off x="4495800" y="5867400"/>
            <a:ext cx="856325" cy="246221"/>
          </a:xfrm>
          <a:prstGeom prst="rect">
            <a:avLst/>
          </a:prstGeom>
          <a:solidFill>
            <a:schemeClr val="bg1"/>
          </a:solidFill>
        </p:spPr>
        <p:txBody>
          <a:bodyPr wrap="none" rtlCol="0">
            <a:spAutoFit/>
          </a:bodyPr>
          <a:lstStyle/>
          <a:p>
            <a:r>
              <a:rPr lang="en-US" sz="1000" b="1" dirty="0" smtClean="0"/>
              <a:t>Fiscal Year</a:t>
            </a:r>
            <a:endParaRPr lang="en-US" sz="1000" b="1" dirty="0"/>
          </a:p>
        </p:txBody>
      </p:sp>
      <p:sp>
        <p:nvSpPr>
          <p:cNvPr id="20" name="TextBox 19"/>
          <p:cNvSpPr txBox="1"/>
          <p:nvPr/>
        </p:nvSpPr>
        <p:spPr>
          <a:xfrm rot="16200000">
            <a:off x="-402604" y="3603006"/>
            <a:ext cx="1661032" cy="246221"/>
          </a:xfrm>
          <a:prstGeom prst="rect">
            <a:avLst/>
          </a:prstGeom>
          <a:solidFill>
            <a:schemeClr val="bg1"/>
          </a:solidFill>
        </p:spPr>
        <p:txBody>
          <a:bodyPr wrap="none" rtlCol="0">
            <a:spAutoFit/>
          </a:bodyPr>
          <a:lstStyle/>
          <a:p>
            <a:r>
              <a:rPr lang="en-US" sz="1000" b="1" dirty="0" smtClean="0"/>
              <a:t>Constant 2013 $ Billions</a:t>
            </a:r>
            <a:endParaRPr lang="en-US" sz="1000" b="1" dirty="0"/>
          </a:p>
        </p:txBody>
      </p:sp>
      <p:sp>
        <p:nvSpPr>
          <p:cNvPr id="21" name="TextBox 20"/>
          <p:cNvSpPr txBox="1"/>
          <p:nvPr/>
        </p:nvSpPr>
        <p:spPr>
          <a:xfrm>
            <a:off x="0" y="5943600"/>
            <a:ext cx="4648200" cy="307777"/>
          </a:xfrm>
          <a:prstGeom prst="rect">
            <a:avLst/>
          </a:prstGeom>
          <a:noFill/>
        </p:spPr>
        <p:txBody>
          <a:bodyPr wrap="square" rtlCol="0">
            <a:spAutoFit/>
          </a:bodyPr>
          <a:lstStyle/>
          <a:p>
            <a:r>
              <a:rPr lang="en-US" sz="1400" dirty="0" smtClean="0"/>
              <a:t>Source: FPDS, NSPIR Analysis</a:t>
            </a:r>
            <a:endParaRPr lang="en-US" sz="1400" dirty="0"/>
          </a:p>
        </p:txBody>
      </p:sp>
    </p:spTree>
    <p:extLst>
      <p:ext uri="{BB962C8B-B14F-4D97-AF65-F5344CB8AC3E}">
        <p14:creationId xmlns="" xmlns:p14="http://schemas.microsoft.com/office/powerpoint/2010/main" val="4099078506"/>
      </p:ext>
    </p:extLst>
  </p:cSld>
  <p:clrMapOvr>
    <a:masterClrMapping/>
  </p:clrMapOvr>
</p:sld>
</file>

<file path=ppt/theme/theme1.xml><?xml version="1.0" encoding="utf-8"?>
<a:theme xmlns:a="http://schemas.openxmlformats.org/drawingml/2006/main" name="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frica_PP_template">
  <a:themeElements>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4165"/>
        </a:dk2>
        <a:lt2>
          <a:srgbClr val="808080"/>
        </a:lt2>
        <a:accent1>
          <a:srgbClr val="D1CECB"/>
        </a:accent1>
        <a:accent2>
          <a:srgbClr val="004165"/>
        </a:accent2>
        <a:accent3>
          <a:srgbClr val="FFFFFF"/>
        </a:accent3>
        <a:accent4>
          <a:srgbClr val="000000"/>
        </a:accent4>
        <a:accent5>
          <a:srgbClr val="E5E3E2"/>
        </a:accent5>
        <a:accent6>
          <a:srgbClr val="003A5B"/>
        </a:accent6>
        <a:hlink>
          <a:srgbClr val="78A0B2"/>
        </a:hlink>
        <a:folHlink>
          <a:srgbClr val="AA27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DE50B441C283468F0A19FFD0E26C8A" ma:contentTypeVersion="1" ma:contentTypeDescription="Create a new document." ma:contentTypeScope="" ma:versionID="5ab37175f9b765bb304b2f4d438f59d9">
  <xsd:schema xmlns:xsd="http://www.w3.org/2001/XMLSchema" xmlns:xs="http://www.w3.org/2001/XMLSchema" xmlns:p="http://schemas.microsoft.com/office/2006/metadata/properties" xmlns:ns2="bec14128-4b25-4ac8-9cbb-ac2bd4640a4f" targetNamespace="http://schemas.microsoft.com/office/2006/metadata/properties" ma:root="true" ma:fieldsID="a53ae8af07e0a2b11a0908247e26fe7f" ns2:_="">
    <xsd:import namespace="bec14128-4b25-4ac8-9cbb-ac2bd4640a4f"/>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14128-4b25-4ac8-9cbb-ac2bd4640a4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CF82AE-6926-447A-965D-FF580144B8F6}">
  <ds:schemaRefs>
    <ds:schemaRef ds:uri="http://schemas.microsoft.com/sharepoint/v3/contenttype/forms"/>
  </ds:schemaRefs>
</ds:datastoreItem>
</file>

<file path=customXml/itemProps2.xml><?xml version="1.0" encoding="utf-8"?>
<ds:datastoreItem xmlns:ds="http://schemas.openxmlformats.org/officeDocument/2006/customXml" ds:itemID="{876476DD-3E38-4D33-9B2D-9D25009DBCB6}">
  <ds:schemaRefs>
    <ds:schemaRef ds:uri="http://schemas.openxmlformats.org/package/2006/metadata/core-properties"/>
    <ds:schemaRef ds:uri="http://www.w3.org/XML/1998/namespace"/>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bec14128-4b25-4ac8-9cbb-ac2bd4640a4f"/>
    <ds:schemaRef ds:uri="http://purl.org/dc/dcmitype/"/>
  </ds:schemaRefs>
</ds:datastoreItem>
</file>

<file path=customXml/itemProps3.xml><?xml version="1.0" encoding="utf-8"?>
<ds:datastoreItem xmlns:ds="http://schemas.openxmlformats.org/officeDocument/2006/customXml" ds:itemID="{2CC41A0B-E34D-4030-A4E3-EE635C3CE8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c14128-4b25-4ac8-9cbb-ac2bd464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Africa_PP_template</Template>
  <TotalTime>9145</TotalTime>
  <Words>826</Words>
  <Application>Microsoft Office PowerPoint</Application>
  <PresentationFormat>On-screen Show (4:3)</PresentationFormat>
  <Paragraphs>143</Paragraphs>
  <Slides>10</Slides>
  <Notes>9</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Africa_PP_template</vt:lpstr>
      <vt:lpstr>1_Africa_PP_template</vt:lpstr>
      <vt:lpstr>U.S. Department of Defense Contract Spending and Industrial Base: Highlights relevant to U.S.-ROK Strategic Cooperation of Defense Acquisition January 22, 2015</vt:lpstr>
      <vt:lpstr>About CSIS</vt:lpstr>
      <vt:lpstr>The Budget Control Act (BCA) Caps  and the President’s Fiscal Year 2015 Budget (PB15)</vt:lpstr>
      <vt:lpstr>The Sequester Drawdown in Context</vt:lpstr>
      <vt:lpstr>U.S. Defense Contracting Spending</vt:lpstr>
      <vt:lpstr>U.S. Department of Defense (DoD) Decline in Contract Obligations  in Context, 2000-2013</vt:lpstr>
      <vt:lpstr>Non-Defense Contract Obligations by Customer, 2008-2014</vt:lpstr>
      <vt:lpstr>DoD Contract Obligations by Component, 2000-2013</vt:lpstr>
      <vt:lpstr>DoD Contract Obligations by Platform Portfolio, 2000-2013</vt:lpstr>
      <vt:lpstr>DoD Effective Competition Rates by Platform Portfolio, 2000-2013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FOR CSIS</dc:title>
  <dc:creator>csisuser</dc:creator>
  <cp:lastModifiedBy>Greg Sanders</cp:lastModifiedBy>
  <cp:revision>171</cp:revision>
  <cp:lastPrinted>2014-10-14T20:43:45Z</cp:lastPrinted>
  <dcterms:created xsi:type="dcterms:W3CDTF">2013-10-23T15:46:03Z</dcterms:created>
  <dcterms:modified xsi:type="dcterms:W3CDTF">2015-06-23T11:46:05Z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0x01010025DE50B441C283468F0A19FFD0E26C8A</vt:lpwstr>
  </property>
</Properties>
</file>