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67" r:id="rId5"/>
    <p:sldId id="317" r:id="rId6"/>
    <p:sldId id="329" r:id="rId7"/>
    <p:sldId id="318" r:id="rId8"/>
    <p:sldId id="319" r:id="rId9"/>
    <p:sldId id="330" r:id="rId10"/>
    <p:sldId id="334" r:id="rId11"/>
    <p:sldId id="335" r:id="rId12"/>
    <p:sldId id="320" r:id="rId13"/>
    <p:sldId id="321" r:id="rId14"/>
    <p:sldId id="322" r:id="rId15"/>
    <p:sldId id="331" r:id="rId16"/>
    <p:sldId id="323" r:id="rId17"/>
    <p:sldId id="333" r:id="rId18"/>
    <p:sldId id="324" r:id="rId19"/>
    <p:sldId id="325" r:id="rId20"/>
    <p:sldId id="326" r:id="rId21"/>
    <p:sldId id="327" r:id="rId22"/>
    <p:sldId id="328" r:id="rId23"/>
    <p:sldId id="332"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Bell" initials="JB" lastIdx="4" clrIdx="0">
    <p:extLst/>
  </p:cmAuthor>
  <p:cmAuthor id="2" name="Jesse Ellman" initials="J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71" d="100"/>
          <a:sy n="71" d="100"/>
        </p:scale>
        <p:origin x="690" y="66"/>
      </p:cViewPr>
      <p:guideLst>
        <p:guide orient="horz" pos="2160"/>
        <p:guide pos="2880"/>
      </p:guideLst>
    </p:cSldViewPr>
  </p:slideViewPr>
  <p:notesTextViewPr>
    <p:cViewPr>
      <p:scale>
        <a:sx n="1" d="1"/>
        <a:sy n="1" d="1"/>
      </p:scale>
      <p:origin x="0" y="0"/>
    </p:cViewPr>
  </p:notesTextViewPr>
  <p:notesViewPr>
    <p:cSldViewPr snapToGrid="0">
      <p:cViewPr varScale="1">
        <p:scale>
          <a:sx n="69" d="100"/>
          <a:sy n="69" d="100"/>
        </p:scale>
        <p:origin x="275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EC12331-5A70-48D9-84BD-30FF3EFC5C80}" type="datetimeFigureOut">
              <a:rPr lang="en-US" smtClean="0"/>
              <a:pPr/>
              <a:t>5/14/2015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F46237F-8268-4678-8EA9-0CBCE6BA0D11}" type="slidenum">
              <a:rPr lang="en-US" smtClean="0"/>
              <a:pPr/>
              <a:t>‹#›</a:t>
            </a:fld>
            <a:endParaRPr lang="en-US" dirty="0"/>
          </a:p>
        </p:txBody>
      </p:sp>
    </p:spTree>
    <p:extLst>
      <p:ext uri="{BB962C8B-B14F-4D97-AF65-F5344CB8AC3E}">
        <p14:creationId xmlns:p14="http://schemas.microsoft.com/office/powerpoint/2010/main" val="972342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1</a:t>
            </a:fld>
            <a:endParaRPr lang="en-US" dirty="0"/>
          </a:p>
        </p:txBody>
      </p:sp>
    </p:spTree>
    <p:extLst>
      <p:ext uri="{BB962C8B-B14F-4D97-AF65-F5344CB8AC3E}">
        <p14:creationId xmlns:p14="http://schemas.microsoft.com/office/powerpoint/2010/main" val="920630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1" y="6629400"/>
            <a:ext cx="221615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sp>
        <p:nvSpPr>
          <p:cNvPr id="5" name="Rectangle 18"/>
          <p:cNvSpPr>
            <a:spLocks noChangeArrowheads="1"/>
          </p:cNvSpPr>
          <p:nvPr/>
        </p:nvSpPr>
        <p:spPr bwMode="auto">
          <a:xfrm>
            <a:off x="2254251" y="6629400"/>
            <a:ext cx="688975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dirty="0" smtClean="0">
              <a:solidFill>
                <a:srgbClr val="000000"/>
              </a:solidFill>
            </a:endParaRPr>
          </a:p>
        </p:txBody>
      </p:sp>
      <p:sp>
        <p:nvSpPr>
          <p:cNvPr id="6" name="Rectangle 25"/>
          <p:cNvSpPr>
            <a:spLocks noChangeArrowheads="1"/>
          </p:cNvSpPr>
          <p:nvPr/>
        </p:nvSpPr>
        <p:spPr bwMode="auto">
          <a:xfrm>
            <a:off x="0" y="2107941"/>
            <a:ext cx="9144000" cy="762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pic>
        <p:nvPicPr>
          <p:cNvPr id="7" name="Picture 26" descr="ppt_title_mas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14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pic>
        <p:nvPicPr>
          <p:cNvPr id="9" name="Picture 8"/>
          <p:cNvPicPr/>
          <p:nvPr userDrawn="1"/>
        </p:nvPicPr>
        <p:blipFill>
          <a:blip r:embed="rId3" cstate="print">
            <a:extLst>
              <a:ext uri="{28A0092B-C50C-407E-A947-70E740481C1C}">
                <a14:useLocalDpi xmlns:a14="http://schemas.microsoft.com/office/drawing/2010/main" val="0"/>
              </a:ext>
            </a:extLst>
          </a:blip>
          <a:stretch>
            <a:fillRect/>
          </a:stretch>
        </p:blipFill>
        <p:spPr>
          <a:xfrm>
            <a:off x="0" y="5359400"/>
            <a:ext cx="8305800" cy="1270000"/>
          </a:xfrm>
          <a:prstGeom prst="rect">
            <a:avLst/>
          </a:prstGeom>
        </p:spPr>
      </p:pic>
    </p:spTree>
    <p:extLst>
      <p:ext uri="{BB962C8B-B14F-4D97-AF65-F5344CB8AC3E}">
        <p14:creationId xmlns:p14="http://schemas.microsoft.com/office/powerpoint/2010/main" val="1125102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D88D291-CEB8-44FE-A4EC-63AF6E1A68DA}"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4001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6"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A1E81CB-A601-40E8-84C0-AED693CFA646}"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2890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dirty="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FFF3244-3D74-4EF3-A275-5160A84F1F2D}"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4164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42D8966-440F-4768-AEEE-1A54235D35B7}"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5663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23439"/>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3B0AAE7-A681-4E31-BB67-8DE62B821995}"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417209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0664696-D47F-43E5-9A7A-BD2E8D29A9CC}"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27103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ACB57B7-75D9-4B34-ADD7-149505D694D4}"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394547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C76161A-2526-4B01-814A-05D59F79D0FB}"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28083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9AE5CBF-6C7C-4946-8A0B-0163D74AEFBC}"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12477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A6FA588-B3A2-443A-BD16-1C6FC8735750}"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85544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FA0F57-6740-43F0-B7C8-7086A4175CAB}"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12856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416704"/>
            <a:ext cx="9144000" cy="44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dirty="0" smtClean="0">
              <a:solidFill>
                <a:srgbClr val="000000"/>
              </a:solidFill>
            </a:endParaRPr>
          </a:p>
        </p:txBody>
      </p:sp>
      <p:sp>
        <p:nvSpPr>
          <p:cNvPr id="2" name="Rectangle 6"/>
          <p:cNvSpPr>
            <a:spLocks noGrp="1" noChangeArrowheads="1"/>
          </p:cNvSpPr>
          <p:nvPr>
            <p:ph type="sldNum" sz="quarter" idx="4"/>
          </p:nvPr>
        </p:nvSpPr>
        <p:spPr bwMode="auto">
          <a:xfrm>
            <a:off x="8534400" y="6483463"/>
            <a:ext cx="533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latin typeface="Arial" charset="0"/>
              </a:defRPr>
            </a:lvl1pPr>
          </a:lstStyle>
          <a:p>
            <a:pPr eaLnBrk="0" fontAlgn="base" hangingPunct="0">
              <a:spcBef>
                <a:spcPct val="0"/>
              </a:spcBef>
              <a:spcAft>
                <a:spcPct val="0"/>
              </a:spcAft>
              <a:defRPr/>
            </a:pPr>
            <a:fld id="{05338366-B6D4-42AF-A205-537ABDD53F17}" type="slidenum">
              <a:rPr lang="en-US" altLang="en-US"/>
              <a:pPr eaLnBrk="0" fontAlgn="base" hangingPunct="0">
                <a:spcBef>
                  <a:spcPct val="0"/>
                </a:spcBef>
                <a:spcAft>
                  <a:spcPct val="0"/>
                </a:spcAft>
                <a:defRPr/>
              </a:pPr>
              <a:t>‹#›</a:t>
            </a:fld>
            <a:endParaRPr lang="en-US" altLang="en-US" dirty="0">
              <a:solidFill>
                <a:srgbClr val="313232"/>
              </a:solidFill>
            </a:endParaRPr>
          </a:p>
        </p:txBody>
      </p:sp>
      <p:sp>
        <p:nvSpPr>
          <p:cNvPr id="1032" name="Text Box 11"/>
          <p:cNvSpPr txBox="1">
            <a:spLocks noChangeArrowheads="1"/>
          </p:cNvSpPr>
          <p:nvPr/>
        </p:nvSpPr>
        <p:spPr bwMode="auto">
          <a:xfrm>
            <a:off x="3667874" y="6483463"/>
            <a:ext cx="4866526"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eaLnBrk="0" fontAlgn="base" hangingPunct="0">
              <a:spcBef>
                <a:spcPct val="50000"/>
              </a:spcBef>
              <a:spcAft>
                <a:spcPct val="0"/>
              </a:spcAft>
              <a:defRPr/>
            </a:pPr>
            <a:r>
              <a:rPr lang="en-US" altLang="en-US" sz="1400" dirty="0" smtClean="0">
                <a:solidFill>
                  <a:srgbClr val="55514D"/>
                </a:solidFill>
              </a:rPr>
              <a:t>csis.org/diig |</a:t>
            </a:r>
          </a:p>
        </p:txBody>
      </p:sp>
      <p:pic>
        <p:nvPicPr>
          <p:cNvPr id="4" name="Picture 3"/>
          <p:cNvPicPr>
            <a:picLocks noChangeAspect="1"/>
          </p:cNvPicPr>
          <p:nvPr userDrawn="1"/>
        </p:nvPicPr>
        <p:blipFill>
          <a:blip r:embed="rId15"/>
          <a:stretch>
            <a:fillRect/>
          </a:stretch>
        </p:blipFill>
        <p:spPr>
          <a:xfrm>
            <a:off x="163744" y="174661"/>
            <a:ext cx="4686300" cy="450800"/>
          </a:xfrm>
          <a:prstGeom prst="rect">
            <a:avLst/>
          </a:prstGeom>
        </p:spPr>
      </p:pic>
    </p:spTree>
    <p:extLst>
      <p:ext uri="{BB962C8B-B14F-4D97-AF65-F5344CB8AC3E}">
        <p14:creationId xmlns:p14="http://schemas.microsoft.com/office/powerpoint/2010/main" val="3728566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github.com/CSISdefense/produ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pds.gov/fpdsng_cms/index.php/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667139" y="2862132"/>
            <a:ext cx="5145833" cy="756962"/>
          </a:xfrm>
        </p:spPr>
        <p:txBody>
          <a:bodyPr/>
          <a:lstStyle/>
          <a:p>
            <a:r>
              <a:rPr lang="en-US" b="1" dirty="0" smtClean="0"/>
              <a:t>Principal Investigator: Andrew Hunter</a:t>
            </a:r>
          </a:p>
          <a:p>
            <a:r>
              <a:rPr lang="en-US" b="1" dirty="0" smtClean="0"/>
              <a:t>Researchers: Jesse Ellman and Gregory Sanders</a:t>
            </a:r>
          </a:p>
          <a:p>
            <a:endParaRPr lang="en-US" b="1" dirty="0" smtClean="0"/>
          </a:p>
          <a:p>
            <a:r>
              <a:rPr lang="en-US" b="1" smtClean="0"/>
              <a:t>May 14, </a:t>
            </a:r>
            <a:r>
              <a:rPr lang="en-US" b="1" dirty="0" smtClean="0"/>
              <a:t>2015</a:t>
            </a:r>
          </a:p>
          <a:p>
            <a:r>
              <a:rPr lang="en-US" dirty="0" smtClean="0"/>
              <a:t>Defense-Industrial Initiatives Group</a:t>
            </a:r>
          </a:p>
          <a:p>
            <a:r>
              <a:rPr lang="en-US" dirty="0" smtClean="0"/>
              <a:t>Center for Strategic &amp; International Studies</a:t>
            </a:r>
          </a:p>
          <a:p>
            <a:r>
              <a:rPr lang="en-US" dirty="0" smtClean="0"/>
              <a:t>202-775-3183</a:t>
            </a:r>
          </a:p>
          <a:p>
            <a:r>
              <a:rPr lang="en-US" dirty="0" smtClean="0"/>
              <a:t>www.csis.org/diig</a:t>
            </a:r>
          </a:p>
          <a:p>
            <a:endParaRPr lang="en-US" dirty="0" smtClean="0"/>
          </a:p>
        </p:txBody>
      </p:sp>
      <p:sp>
        <p:nvSpPr>
          <p:cNvPr id="3" name="Title 2"/>
          <p:cNvSpPr>
            <a:spLocks noGrp="1"/>
          </p:cNvSpPr>
          <p:nvPr>
            <p:ph type="ctrTitle"/>
          </p:nvPr>
        </p:nvSpPr>
        <p:spPr>
          <a:xfrm>
            <a:off x="0" y="2307773"/>
            <a:ext cx="9144000" cy="830997"/>
          </a:xfrm>
        </p:spPr>
        <p:txBody>
          <a:bodyPr/>
          <a:lstStyle/>
          <a:p>
            <a:pPr algn="ctr"/>
            <a:r>
              <a:rPr lang="en-US" altLang="en-US" sz="2400" dirty="0"/>
              <a:t>Analysis of Defense Products Contract Trends, </a:t>
            </a:r>
            <a:r>
              <a:rPr lang="en-US" altLang="en-US" sz="2400" dirty="0" smtClean="0"/>
              <a:t>1990-2014 </a:t>
            </a:r>
            <a:r>
              <a:rPr lang="en-US" sz="2400" dirty="0" smtClean="0"/>
              <a:t>	</a:t>
            </a:r>
            <a:endParaRPr lang="en-US" sz="2400" dirty="0"/>
          </a:p>
        </p:txBody>
      </p:sp>
    </p:spTree>
    <p:extLst>
      <p:ext uri="{BB962C8B-B14F-4D97-AF65-F5344CB8AC3E}">
        <p14:creationId xmlns:p14="http://schemas.microsoft.com/office/powerpoint/2010/main" val="155657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Rate of Effective Competition for Defense Products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Product Category, 1991-2014 (II of III)</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10</a:t>
            </a:fld>
            <a:endParaRPr lang="en-US" altLang="en-US" dirty="0">
              <a:solidFill>
                <a:srgbClr val="313232"/>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55301"/>
            <a:ext cx="8229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935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Rate of Effective Competition for Defense Products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Product Category, 1991-2014 (III of III)</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11</a:t>
            </a:fld>
            <a:endParaRPr lang="en-US" altLang="en-US" dirty="0">
              <a:solidFill>
                <a:srgbClr val="31323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56792"/>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406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the Big 6 pre-Last Supper</a:t>
            </a:r>
            <a:endParaRPr lang="en-US" dirty="0"/>
          </a:p>
        </p:txBody>
      </p:sp>
      <p:sp>
        <p:nvSpPr>
          <p:cNvPr id="3" name="Content Placeholder 2"/>
          <p:cNvSpPr>
            <a:spLocks noGrp="1"/>
          </p:cNvSpPr>
          <p:nvPr>
            <p:ph idx="1"/>
          </p:nvPr>
        </p:nvSpPr>
        <p:spPr/>
        <p:txBody>
          <a:bodyPr/>
          <a:lstStyle/>
          <a:p>
            <a:r>
              <a:rPr lang="en-US" dirty="0" smtClean="0"/>
              <a:t>We keep our Big 6 classifications consistent based on current top companies:</a:t>
            </a:r>
          </a:p>
          <a:p>
            <a:pPr>
              <a:buFont typeface="Arial" panose="020B0604020202020204" pitchFamily="34" charset="0"/>
              <a:buChar char="•"/>
            </a:pPr>
            <a:r>
              <a:rPr lang="en-US" dirty="0" smtClean="0"/>
              <a:t>Lockheed Martin (or Lockheed)</a:t>
            </a:r>
          </a:p>
          <a:p>
            <a:pPr>
              <a:buFont typeface="Arial" panose="020B0604020202020204" pitchFamily="34" charset="0"/>
              <a:buChar char="•"/>
            </a:pPr>
            <a:r>
              <a:rPr lang="en-US" dirty="0" smtClean="0"/>
              <a:t>Boeing</a:t>
            </a:r>
          </a:p>
          <a:p>
            <a:pPr>
              <a:buFont typeface="Arial" panose="020B0604020202020204" pitchFamily="34" charset="0"/>
              <a:buChar char="•"/>
            </a:pPr>
            <a:r>
              <a:rPr lang="en-US" dirty="0" smtClean="0"/>
              <a:t>Northrop Grumman</a:t>
            </a:r>
          </a:p>
          <a:p>
            <a:pPr>
              <a:buFont typeface="Arial" panose="020B0604020202020204" pitchFamily="34" charset="0"/>
              <a:buChar char="•"/>
            </a:pPr>
            <a:r>
              <a:rPr lang="en-US" dirty="0" smtClean="0"/>
              <a:t>Raytheon</a:t>
            </a:r>
          </a:p>
          <a:p>
            <a:pPr>
              <a:buFont typeface="Arial" panose="020B0604020202020204" pitchFamily="34" charset="0"/>
              <a:buChar char="•"/>
            </a:pPr>
            <a:r>
              <a:rPr lang="en-US" dirty="0"/>
              <a:t>United Technologies</a:t>
            </a:r>
          </a:p>
          <a:p>
            <a:endParaRPr lang="en-US" dirty="0" smtClean="0"/>
          </a:p>
          <a:p>
            <a:r>
              <a:rPr lang="en-US" smtClean="0"/>
              <a:t>This excludes </a:t>
            </a:r>
            <a:r>
              <a:rPr lang="en-US" dirty="0" smtClean="0"/>
              <a:t>Martin Marietta and McDonnell Douglas.</a:t>
            </a:r>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12</a:t>
            </a:fld>
            <a:endParaRPr lang="en-US" altLang="en-US" dirty="0">
              <a:solidFill>
                <a:srgbClr val="313232"/>
              </a:solidFill>
            </a:endParaRPr>
          </a:p>
        </p:txBody>
      </p:sp>
    </p:spTree>
    <p:extLst>
      <p:ext uri="{BB962C8B-B14F-4D97-AF65-F5344CB8AC3E}">
        <p14:creationId xmlns:p14="http://schemas.microsoft.com/office/powerpoint/2010/main" val="401980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72" y="1350757"/>
            <a:ext cx="9082113" cy="5045618"/>
          </a:xfrm>
          <a:prstGeom prst="rect">
            <a:avLst/>
          </a:prstGeom>
        </p:spPr>
      </p:pic>
      <p:sp>
        <p:nvSpPr>
          <p:cNvPr id="2" name="Title 1"/>
          <p:cNvSpPr>
            <a:spLocks noGrp="1"/>
          </p:cNvSpPr>
          <p:nvPr>
            <p:ph type="title"/>
          </p:nvPr>
        </p:nvSpPr>
        <p:spPr>
          <a:xfrm>
            <a:off x="0" y="1144241"/>
            <a:ext cx="9144000" cy="400110"/>
          </a:xfrm>
        </p:spPr>
        <p:txBody>
          <a:bodyPr/>
          <a:lstStyle/>
          <a:p>
            <a:pPr algn="ctr"/>
            <a:r>
              <a:rPr lang="en-US" sz="2000" dirty="0" smtClean="0">
                <a:solidFill>
                  <a:schemeClr val="accent2">
                    <a:lumMod val="90000"/>
                    <a:lumOff val="10000"/>
                  </a:schemeClr>
                </a:solidFill>
              </a:rPr>
              <a:t>Defense Products Contract Obligations 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13</a:t>
            </a:fld>
            <a:endParaRPr lang="en-US" altLang="en-US" dirty="0">
              <a:solidFill>
                <a:srgbClr val="313232"/>
              </a:solidFill>
            </a:endParaRPr>
          </a:p>
        </p:txBody>
      </p:sp>
    </p:spTree>
    <p:extLst>
      <p:ext uri="{BB962C8B-B14F-4D97-AF65-F5344CB8AC3E}">
        <p14:creationId xmlns:p14="http://schemas.microsoft.com/office/powerpoint/2010/main" val="827470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400110"/>
          </a:xfrm>
        </p:spPr>
        <p:txBody>
          <a:bodyPr/>
          <a:lstStyle/>
          <a:p>
            <a:pPr algn="ctr"/>
            <a:r>
              <a:rPr lang="en-US" sz="2000" dirty="0" smtClean="0">
                <a:solidFill>
                  <a:schemeClr val="accent2">
                    <a:lumMod val="90000"/>
                    <a:lumOff val="10000"/>
                  </a:schemeClr>
                </a:solidFill>
              </a:rPr>
              <a:t>Defense Products Contract Obligations 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14</a:t>
            </a:fld>
            <a:endParaRPr lang="en-US" altLang="en-US" dirty="0">
              <a:solidFill>
                <a:srgbClr val="313232"/>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83" y="1544351"/>
            <a:ext cx="8722014" cy="4845563"/>
          </a:xfrm>
          <a:prstGeom prst="rect">
            <a:avLst/>
          </a:prstGeom>
        </p:spPr>
      </p:pic>
    </p:spTree>
    <p:extLst>
      <p:ext uri="{BB962C8B-B14F-4D97-AF65-F5344CB8AC3E}">
        <p14:creationId xmlns:p14="http://schemas.microsoft.com/office/powerpoint/2010/main" val="3920845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251" y="1463669"/>
            <a:ext cx="8838427" cy="4910237"/>
          </a:xfrm>
          <a:prstGeom prst="rect">
            <a:avLst/>
          </a:prstGeom>
        </p:spPr>
      </p:pic>
      <p:sp>
        <p:nvSpPr>
          <p:cNvPr id="2" name="Title 1"/>
          <p:cNvSpPr>
            <a:spLocks noGrp="1"/>
          </p:cNvSpPr>
          <p:nvPr>
            <p:ph type="title"/>
          </p:nvPr>
        </p:nvSpPr>
        <p:spPr>
          <a:xfrm>
            <a:off x="0" y="1144241"/>
            <a:ext cx="9144000" cy="400110"/>
          </a:xfrm>
        </p:spPr>
        <p:txBody>
          <a:bodyPr/>
          <a:lstStyle/>
          <a:p>
            <a:pPr algn="ctr"/>
            <a:r>
              <a:rPr lang="en-US" sz="2000" dirty="0" smtClean="0">
                <a:solidFill>
                  <a:schemeClr val="accent2">
                    <a:lumMod val="90000"/>
                    <a:lumOff val="10000"/>
                  </a:schemeClr>
                </a:solidFill>
              </a:rPr>
              <a:t>Defense Aircraft Contract Obligations 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15</a:t>
            </a:fld>
            <a:endParaRPr lang="en-US" altLang="en-US" dirty="0">
              <a:solidFill>
                <a:srgbClr val="313232"/>
              </a:solidFill>
            </a:endParaRPr>
          </a:p>
        </p:txBody>
      </p:sp>
    </p:spTree>
    <p:extLst>
      <p:ext uri="{BB962C8B-B14F-4D97-AF65-F5344CB8AC3E}">
        <p14:creationId xmlns:p14="http://schemas.microsoft.com/office/powerpoint/2010/main" val="143261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12" y="1694325"/>
            <a:ext cx="8423247" cy="4679581"/>
          </a:xfrm>
          <a:prstGeom prst="rect">
            <a:avLst/>
          </a:prstGeom>
        </p:spPr>
      </p:pic>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Defense Clothing &amp; Subsistence Contract Obligations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16</a:t>
            </a:fld>
            <a:endParaRPr lang="en-US" altLang="en-US" dirty="0">
              <a:solidFill>
                <a:srgbClr val="313232"/>
              </a:solidFill>
            </a:endParaRPr>
          </a:p>
        </p:txBody>
      </p:sp>
    </p:spTree>
    <p:extLst>
      <p:ext uri="{BB962C8B-B14F-4D97-AF65-F5344CB8AC3E}">
        <p14:creationId xmlns:p14="http://schemas.microsoft.com/office/powerpoint/2010/main" val="2797238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571" y="1667430"/>
            <a:ext cx="8495862" cy="4719923"/>
          </a:xfrm>
          <a:prstGeom prst="rect">
            <a:avLst/>
          </a:prstGeom>
        </p:spPr>
      </p:pic>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Defense Electronics &amp; Communications Contract Obligations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17</a:t>
            </a:fld>
            <a:endParaRPr lang="en-US" altLang="en-US" dirty="0">
              <a:solidFill>
                <a:srgbClr val="313232"/>
              </a:solidFill>
            </a:endParaRPr>
          </a:p>
        </p:txBody>
      </p:sp>
    </p:spTree>
    <p:extLst>
      <p:ext uri="{BB962C8B-B14F-4D97-AF65-F5344CB8AC3E}">
        <p14:creationId xmlns:p14="http://schemas.microsoft.com/office/powerpoint/2010/main" val="1687647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1" y="1734665"/>
            <a:ext cx="8350633" cy="4639240"/>
          </a:xfrm>
          <a:prstGeom prst="rect">
            <a:avLst/>
          </a:prstGeom>
        </p:spPr>
      </p:pic>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Defense Launchers &amp; Munitions Contract Obligations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18</a:t>
            </a:fld>
            <a:endParaRPr lang="en-US" altLang="en-US" dirty="0">
              <a:solidFill>
                <a:srgbClr val="313232"/>
              </a:solidFill>
            </a:endParaRPr>
          </a:p>
        </p:txBody>
      </p:sp>
    </p:spTree>
    <p:extLst>
      <p:ext uri="{BB962C8B-B14F-4D97-AF65-F5344CB8AC3E}">
        <p14:creationId xmlns:p14="http://schemas.microsoft.com/office/powerpoint/2010/main" val="3151147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Defense Missiles &amp; Space Contract Obligations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Vendor Size,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19</a:t>
            </a:fld>
            <a:endParaRPr lang="en-US" altLang="en-US" dirty="0">
              <a:solidFill>
                <a:srgbClr val="313232"/>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1" y="1911454"/>
            <a:ext cx="8229617" cy="4572009"/>
          </a:xfrm>
          <a:prstGeom prst="rect">
            <a:avLst/>
          </a:prstGeom>
        </p:spPr>
      </p:pic>
    </p:spTree>
    <p:extLst>
      <p:ext uri="{BB962C8B-B14F-4D97-AF65-F5344CB8AC3E}">
        <p14:creationId xmlns:p14="http://schemas.microsoft.com/office/powerpoint/2010/main" val="390209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smtClean="0">
                <a:solidFill>
                  <a:schemeClr val="accent2">
                    <a:lumMod val="90000"/>
                    <a:lumOff val="10000"/>
                  </a:schemeClr>
                </a:solidFill>
              </a:rPr>
              <a:t>Methodology</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a:t>
            </a:fld>
            <a:endParaRPr lang="en-US" altLang="en-US" dirty="0">
              <a:solidFill>
                <a:srgbClr val="313232"/>
              </a:solidFill>
            </a:endParaRPr>
          </a:p>
        </p:txBody>
      </p:sp>
      <p:sp>
        <p:nvSpPr>
          <p:cNvPr id="6" name="TextBox 5"/>
          <p:cNvSpPr txBox="1"/>
          <p:nvPr/>
        </p:nvSpPr>
        <p:spPr>
          <a:xfrm>
            <a:off x="466530" y="1726162"/>
            <a:ext cx="8080310" cy="4672048"/>
          </a:xfrm>
          <a:prstGeom prst="rect">
            <a:avLst/>
          </a:prstGeom>
          <a:noFill/>
        </p:spPr>
        <p:txBody>
          <a:bodyPr wrap="square" rtlCol="0">
            <a:spAutoFit/>
          </a:bodyPr>
          <a:lstStyle/>
          <a:p>
            <a:pPr lvl="1" fontAlgn="base">
              <a:lnSpc>
                <a:spcPct val="90000"/>
              </a:lnSpc>
              <a:spcBef>
                <a:spcPct val="40000"/>
              </a:spcBef>
              <a:spcAft>
                <a:spcPct val="0"/>
              </a:spcAft>
            </a:pPr>
            <a:r>
              <a:rPr lang="en-US" altLang="en-US" sz="1600" kern="0" dirty="0">
                <a:solidFill>
                  <a:srgbClr val="000000"/>
                </a:solidFill>
              </a:rPr>
              <a:t>This slide describes the overall methodology employed to develop this dataset. </a:t>
            </a:r>
            <a:r>
              <a:rPr lang="en-US" altLang="en-US" sz="1600" kern="0" dirty="0" smtClean="0">
                <a:solidFill>
                  <a:srgbClr val="000000"/>
                </a:solidFill>
              </a:rPr>
              <a:t>Aggregated </a:t>
            </a:r>
            <a:r>
              <a:rPr lang="en-US" altLang="en-US" sz="1600" kern="0" dirty="0">
                <a:solidFill>
                  <a:srgbClr val="000000"/>
                </a:solidFill>
              </a:rPr>
              <a:t>data downloads from FPDS are unavailable for pre-2000 data, requiring a different approach. </a:t>
            </a: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The Federal Procurement Data System (FPDS) was the primary source for this </a:t>
            </a:r>
            <a:r>
              <a:rPr lang="en-US" altLang="en-US" sz="1600" kern="0" dirty="0">
                <a:solidFill>
                  <a:srgbClr val="E5E3E2">
                    <a:lumMod val="10000"/>
                  </a:srgbClr>
                </a:solidFill>
              </a:rPr>
              <a:t>electronic data summary for 2000-2013. For 1990-1999, data from the legacy DD350 contract information system was used. </a:t>
            </a: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E5E3E2">
                    <a:lumMod val="10000"/>
                  </a:srgbClr>
                </a:solidFill>
              </a:rPr>
              <a:t>Federal regulations require only that all unclassified prime contracts </a:t>
            </a:r>
            <a:r>
              <a:rPr lang="en-US" altLang="en-US" sz="1600" kern="0" dirty="0" smtClean="0">
                <a:solidFill>
                  <a:srgbClr val="E5E3E2">
                    <a:lumMod val="10000"/>
                  </a:srgbClr>
                </a:solidFill>
              </a:rPr>
              <a:t>worth $3,000 and above be reported to FPDS, although this level has varied during the study period.</a:t>
            </a:r>
            <a:endParaRPr lang="en-US" altLang="en-US" sz="1600" kern="0" dirty="0">
              <a:solidFill>
                <a:srgbClr val="E5E3E2">
                  <a:lumMod val="10000"/>
                </a:srgbClr>
              </a:solidFill>
            </a:endParaRP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FPDS data are constantly being updated, including those for back years. As a consequence, the dollar totals for a given year may </a:t>
            </a:r>
            <a:r>
              <a:rPr lang="en-US" altLang="en-US" sz="1600" kern="0" dirty="0" smtClean="0">
                <a:solidFill>
                  <a:srgbClr val="000000"/>
                </a:solidFill>
              </a:rPr>
              <a:t>have changed since the data was downloaded.</a:t>
            </a:r>
            <a:endParaRPr lang="en-US" altLang="en-US" sz="1600" kern="0" dirty="0">
              <a:solidFill>
                <a:srgbClr val="000000"/>
              </a:solidFill>
            </a:endParaRP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Contract classifications sometimes differ between FPDS and individual companies, resulting in contracts that a company considers as services being labeled as products by FPDS and vice versa. </a:t>
            </a: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Overseas Contingency Operations funding and other supplemental appropriations are not separately classified in FPDS.</a:t>
            </a: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All dollar figures are in constant </a:t>
            </a:r>
            <a:r>
              <a:rPr lang="en-US" altLang="en-US" sz="1600" kern="0" dirty="0" smtClean="0">
                <a:solidFill>
                  <a:srgbClr val="000000"/>
                </a:solidFill>
              </a:rPr>
              <a:t>2014 dollars.</a:t>
            </a:r>
            <a:endParaRPr lang="en-US" altLang="en-US" sz="1600" kern="0" dirty="0">
              <a:solidFill>
                <a:srgbClr val="FF0000"/>
              </a:solidFill>
            </a:endParaRPr>
          </a:p>
        </p:txBody>
      </p:sp>
    </p:spTree>
    <p:extLst>
      <p:ext uri="{BB962C8B-B14F-4D97-AF65-F5344CB8AC3E}">
        <p14:creationId xmlns:p14="http://schemas.microsoft.com/office/powerpoint/2010/main" val="806744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13657" y="1996168"/>
            <a:ext cx="8120743" cy="3276600"/>
          </a:xfrm>
        </p:spPr>
        <p:txBody>
          <a:bodyPr/>
          <a:lstStyle/>
          <a:p>
            <a:pPr lvl="0"/>
            <a:r>
              <a:rPr lang="en-US" dirty="0" smtClean="0"/>
              <a:t>The current downturn has seen the relative preservation of contract obligations going to the Big 6 defense vendors, despite the divestment of Northrop Grumman’s large shipbuilding unit into Huntington Ingalls Industries. </a:t>
            </a:r>
          </a:p>
          <a:p>
            <a:pPr lvl="0"/>
            <a:r>
              <a:rPr lang="en-US" dirty="0" smtClean="0"/>
              <a:t>Sequestration has had an enormous impact on defense products contracting, even in the context of the overall decline since the peak in 2008. </a:t>
            </a:r>
          </a:p>
          <a:p>
            <a:pPr lvl="0"/>
            <a:r>
              <a:rPr lang="en-US" dirty="0" smtClean="0"/>
              <a:t>Cuts </a:t>
            </a:r>
            <a:r>
              <a:rPr lang="en-US" dirty="0"/>
              <a:t>in obligations were not evenly distributed among the major DoD components and product categories in 2013 and 2014. </a:t>
            </a:r>
            <a:endParaRPr lang="en-US" dirty="0" smtClean="0"/>
          </a:p>
          <a:p>
            <a:pPr lvl="0"/>
            <a:r>
              <a:rPr lang="en-US" dirty="0" smtClean="0"/>
              <a:t>Want to go deeper? Cross-section data available at </a:t>
            </a:r>
            <a:r>
              <a:rPr lang="en-US" dirty="0" smtClean="0">
                <a:hlinkClick r:id="rId2"/>
              </a:rPr>
              <a:t>http://www.GitHub.com/CSISdefense/products</a:t>
            </a:r>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20</a:t>
            </a:fld>
            <a:endParaRPr lang="en-US" altLang="en-US" dirty="0">
              <a:solidFill>
                <a:srgbClr val="313232"/>
              </a:solidFill>
            </a:endParaRPr>
          </a:p>
        </p:txBody>
      </p:sp>
    </p:spTree>
    <p:extLst>
      <p:ext uri="{BB962C8B-B14F-4D97-AF65-F5344CB8AC3E}">
        <p14:creationId xmlns:p14="http://schemas.microsoft.com/office/powerpoint/2010/main" val="148012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Defense Products Contract Obligations by Component, 2008-2014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3</a:t>
            </a:fld>
            <a:endParaRPr lang="en-US" altLang="en-US" dirty="0">
              <a:solidFill>
                <a:srgbClr val="31323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30829"/>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136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Defense Products Contract Obligations by Product Category, 2008-2014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4</a:t>
            </a:fld>
            <a:endParaRPr lang="en-US" altLang="en-US" dirty="0">
              <a:solidFill>
                <a:srgbClr val="313232"/>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 y="1836640"/>
            <a:ext cx="8229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14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Rate of Effective Competition for Defense Products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Product Category, 2014 vs. 1991-2014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5</a:t>
            </a:fld>
            <a:endParaRPr lang="en-US" altLang="en-US" dirty="0">
              <a:solidFill>
                <a:srgbClr val="31323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52127"/>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156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smtClean="0">
                <a:solidFill>
                  <a:schemeClr val="accent2">
                    <a:lumMod val="90000"/>
                    <a:lumOff val="10000"/>
                  </a:schemeClr>
                </a:solidFill>
              </a:rPr>
              <a:t>Notable Data Limitations Pre-2000 </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6</a:t>
            </a:fld>
            <a:endParaRPr lang="en-US" altLang="en-US" dirty="0">
              <a:solidFill>
                <a:srgbClr val="313232"/>
              </a:solidFill>
            </a:endParaRPr>
          </a:p>
        </p:txBody>
      </p:sp>
      <p:sp>
        <p:nvSpPr>
          <p:cNvPr id="6" name="TextBox 5"/>
          <p:cNvSpPr txBox="1"/>
          <p:nvPr/>
        </p:nvSpPr>
        <p:spPr>
          <a:xfrm>
            <a:off x="466530" y="1595533"/>
            <a:ext cx="8080310" cy="4681282"/>
          </a:xfrm>
          <a:prstGeom prst="rect">
            <a:avLst/>
          </a:prstGeom>
          <a:noFill/>
        </p:spPr>
        <p:txBody>
          <a:bodyPr wrap="square" rtlCol="0">
            <a:spAutoFit/>
          </a:bodyPr>
          <a:lstStyle/>
          <a:p>
            <a:pPr marL="742950" lvl="1" indent="-285750" fontAlgn="base">
              <a:lnSpc>
                <a:spcPct val="90000"/>
              </a:lnSpc>
              <a:spcBef>
                <a:spcPct val="40000"/>
              </a:spcBef>
              <a:spcAft>
                <a:spcPct val="0"/>
              </a:spcAft>
              <a:buFont typeface="Times" pitchFamily="1" charset="0"/>
              <a:buChar char="•"/>
            </a:pPr>
            <a:r>
              <a:rPr lang="en-US" altLang="en-US" sz="1400" kern="0" dirty="0">
                <a:solidFill>
                  <a:srgbClr val="000000"/>
                </a:solidFill>
              </a:rPr>
              <a:t>DD350 data for FY1990-FY1999 reflect pre-FY2004 reporting thresholds, which did not require DoD to report more than summary information on contracts below $25,000.</a:t>
            </a:r>
          </a:p>
          <a:p>
            <a:pPr marL="742950" lvl="1" indent="-285750" fontAlgn="base">
              <a:lnSpc>
                <a:spcPct val="90000"/>
              </a:lnSpc>
              <a:spcBef>
                <a:spcPct val="40000"/>
              </a:spcBef>
              <a:spcAft>
                <a:spcPct val="0"/>
              </a:spcAft>
              <a:buFont typeface="Times" pitchFamily="1" charset="0"/>
              <a:buChar char="•"/>
            </a:pPr>
            <a:r>
              <a:rPr lang="en-US" altLang="en-US" sz="1400" kern="0" dirty="0">
                <a:solidFill>
                  <a:srgbClr val="000000"/>
                </a:solidFill>
              </a:rPr>
              <a:t>FY1990 has a significant percentage of data left blank or otherwise unclassifiable, mostly in the fields used for competition, pricing mechanism, and vehicle</a:t>
            </a:r>
            <a:r>
              <a:rPr lang="en-US" altLang="en-US" sz="1400" kern="0" dirty="0" smtClean="0">
                <a:solidFill>
                  <a:srgbClr val="000000"/>
                </a:solidFill>
              </a:rPr>
              <a:t>.</a:t>
            </a:r>
          </a:p>
          <a:p>
            <a:pPr marL="742950" lvl="1" indent="-285750" fontAlgn="base">
              <a:lnSpc>
                <a:spcPct val="90000"/>
              </a:lnSpc>
              <a:spcBef>
                <a:spcPct val="40000"/>
              </a:spcBef>
              <a:spcAft>
                <a:spcPct val="0"/>
              </a:spcAft>
              <a:buFont typeface="Times" pitchFamily="1" charset="0"/>
              <a:buChar char="•"/>
            </a:pPr>
            <a:r>
              <a:rPr lang="en-US" sz="1400" dirty="0" smtClean="0"/>
              <a:t>Prior </a:t>
            </a:r>
            <a:r>
              <a:rPr lang="en-US" sz="1400" dirty="0"/>
              <a:t>to FY1997, DD350 data did not reliably differentiate between numbers of offers greater than 2 (such that most contracts receiving 2 or more offers had “2” listed as under number of </a:t>
            </a:r>
            <a:r>
              <a:rPr lang="en-US" sz="1400" dirty="0" smtClean="0"/>
              <a:t>offers.) </a:t>
            </a:r>
            <a:r>
              <a:rPr lang="en-US" sz="1400" dirty="0"/>
              <a:t>As such, pre-1997 competition data has reduced granularity in terms of number of offers.</a:t>
            </a:r>
          </a:p>
          <a:p>
            <a:pPr marL="742950" lvl="1" indent="-285750" fontAlgn="base">
              <a:lnSpc>
                <a:spcPct val="90000"/>
              </a:lnSpc>
              <a:spcBef>
                <a:spcPct val="40000"/>
              </a:spcBef>
              <a:spcAft>
                <a:spcPct val="0"/>
              </a:spcAft>
              <a:buFont typeface="Times" pitchFamily="1" charset="0"/>
              <a:buChar char="•"/>
            </a:pPr>
            <a:r>
              <a:rPr lang="en-US" sz="1400" dirty="0"/>
              <a:t>CSIS had intended to use pre-2000 data from the </a:t>
            </a:r>
            <a:r>
              <a:rPr lang="en-US" sz="1400" dirty="0" smtClean="0"/>
              <a:t>FPDS </a:t>
            </a:r>
            <a:r>
              <a:rPr lang="en-US" sz="1400" dirty="0" err="1" smtClean="0"/>
              <a:t>webtool</a:t>
            </a:r>
            <a:r>
              <a:rPr lang="en-US" sz="1400" dirty="0"/>
              <a:t> </a:t>
            </a:r>
            <a:r>
              <a:rPr lang="en-US" sz="1400" dirty="0" smtClean="0"/>
              <a:t>(</a:t>
            </a:r>
            <a:r>
              <a:rPr lang="en-US" sz="1400" dirty="0" smtClean="0">
                <a:hlinkClick r:id="rId2"/>
              </a:rPr>
              <a:t>https</a:t>
            </a:r>
            <a:r>
              <a:rPr lang="en-US" sz="1400" dirty="0">
                <a:hlinkClick r:id="rId2"/>
              </a:rPr>
              <a:t>://www.fpds.gov/fpdsng_cms/index.php/en/</a:t>
            </a:r>
            <a:r>
              <a:rPr lang="en-US" sz="1400" dirty="0"/>
              <a:t>) for validation of the DD350 </a:t>
            </a:r>
            <a:r>
              <a:rPr lang="en-US" sz="1400" dirty="0" smtClean="0"/>
              <a:t>data. </a:t>
            </a:r>
            <a:r>
              <a:rPr lang="en-US" sz="1400" dirty="0"/>
              <a:t>In the course of investigation, however, CSIS discovered significant contracting activity from FY1990-FY1995 missing from FPDS, on the order of $20 billion/year (in then-year dollars). </a:t>
            </a:r>
          </a:p>
          <a:p>
            <a:pPr marL="1200150" lvl="2" indent="-285750" fontAlgn="base">
              <a:lnSpc>
                <a:spcPct val="90000"/>
              </a:lnSpc>
              <a:spcBef>
                <a:spcPct val="40000"/>
              </a:spcBef>
              <a:spcAft>
                <a:spcPct val="0"/>
              </a:spcAft>
              <a:buFont typeface="Times" pitchFamily="1" charset="0"/>
              <a:buChar char="•"/>
            </a:pPr>
            <a:r>
              <a:rPr lang="en-US" altLang="en-US" sz="1400" kern="0" dirty="0" smtClean="0">
                <a:solidFill>
                  <a:srgbClr val="000000"/>
                </a:solidFill>
              </a:rPr>
              <a:t>Upon further investigation, CSIS discovered that these missing obligations are a mix of contracts entirely missing from FPDS and contracts missing a significant percentage of their value in a given year (with the difference not shifted to surrounding years).</a:t>
            </a:r>
          </a:p>
          <a:p>
            <a:pPr marL="1200150" lvl="2" indent="-285750" fontAlgn="base">
              <a:lnSpc>
                <a:spcPct val="90000"/>
              </a:lnSpc>
              <a:spcBef>
                <a:spcPct val="40000"/>
              </a:spcBef>
              <a:spcAft>
                <a:spcPct val="0"/>
              </a:spcAft>
              <a:buFont typeface="Times" pitchFamily="1" charset="0"/>
              <a:buChar char="•"/>
            </a:pPr>
            <a:r>
              <a:rPr lang="en-US" altLang="en-US" sz="1400" kern="0" dirty="0" smtClean="0">
                <a:solidFill>
                  <a:srgbClr val="000000"/>
                </a:solidFill>
              </a:rPr>
              <a:t>CSIS consulted with DoD officials to determine the sources of this data inconsistency. Some of the discrepancy may be related to data for certain types of contracts (like Foreign Military Sales) not being transferred into FPDS when that system was stood up. </a:t>
            </a:r>
            <a:r>
              <a:rPr lang="en-US" altLang="en-US" sz="1400" kern="0" dirty="0" smtClean="0">
                <a:solidFill>
                  <a:srgbClr val="000000"/>
                </a:solidFill>
              </a:rPr>
              <a:t>In addition DD350 data was frozen after validation and FPDS </a:t>
            </a:r>
            <a:endParaRPr lang="en-US" altLang="en-US" sz="1400" kern="0" dirty="0" smtClean="0">
              <a:solidFill>
                <a:srgbClr val="000000"/>
              </a:solidFill>
            </a:endParaRP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spTree>
    <p:extLst>
      <p:ext uri="{BB962C8B-B14F-4D97-AF65-F5344CB8AC3E}">
        <p14:creationId xmlns:p14="http://schemas.microsoft.com/office/powerpoint/2010/main" val="278084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Defense Products Contract Obligations by Component</a:t>
            </a:r>
            <a:r>
              <a:rPr lang="en-US" sz="2000" dirty="0" smtClean="0">
                <a:solidFill>
                  <a:schemeClr val="accent2">
                    <a:lumMod val="90000"/>
                    <a:lumOff val="10000"/>
                  </a:schemeClr>
                </a:solidFill>
              </a:rPr>
              <a:t>, 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7</a:t>
            </a:fld>
            <a:endParaRPr lang="en-US" altLang="en-US" dirty="0">
              <a:solidFill>
                <a:srgbClr val="313232"/>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0" y="1513109"/>
            <a:ext cx="8778250" cy="4876805"/>
          </a:xfrm>
          <a:prstGeom prst="rect">
            <a:avLst/>
          </a:prstGeom>
        </p:spPr>
      </p:pic>
    </p:spTree>
    <p:extLst>
      <p:ext uri="{BB962C8B-B14F-4D97-AF65-F5344CB8AC3E}">
        <p14:creationId xmlns:p14="http://schemas.microsoft.com/office/powerpoint/2010/main" val="652728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Defense Products Contract Obligations by Product Category, </a:t>
            </a:r>
            <a:r>
              <a:rPr lang="en-US" sz="2000" dirty="0" smtClean="0">
                <a:solidFill>
                  <a:schemeClr val="accent2">
                    <a:lumMod val="90000"/>
                    <a:lumOff val="10000"/>
                  </a:schemeClr>
                </a:solidFill>
              </a:rPr>
              <a:t>1990-2014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8</a:t>
            </a:fld>
            <a:endParaRPr lang="en-US" altLang="en-US" dirty="0">
              <a:solidFill>
                <a:srgbClr val="313232"/>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83" y="1607719"/>
            <a:ext cx="8577960" cy="4765533"/>
          </a:xfrm>
          <a:prstGeom prst="rect">
            <a:avLst/>
          </a:prstGeom>
        </p:spPr>
      </p:pic>
    </p:spTree>
    <p:extLst>
      <p:ext uri="{BB962C8B-B14F-4D97-AF65-F5344CB8AC3E}">
        <p14:creationId xmlns:p14="http://schemas.microsoft.com/office/powerpoint/2010/main" val="280518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4241"/>
            <a:ext cx="9144000" cy="707886"/>
          </a:xfrm>
        </p:spPr>
        <p:txBody>
          <a:bodyPr/>
          <a:lstStyle/>
          <a:p>
            <a:pPr algn="ctr"/>
            <a:r>
              <a:rPr lang="en-US" sz="2000" dirty="0" smtClean="0">
                <a:solidFill>
                  <a:schemeClr val="accent2">
                    <a:lumMod val="90000"/>
                    <a:lumOff val="10000"/>
                  </a:schemeClr>
                </a:solidFill>
              </a:rPr>
              <a:t>Rate of Effective Competition for Defense Products </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Product Category, 1991-2014 (I of III)</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9</a:t>
            </a:fld>
            <a:endParaRPr lang="en-US" altLang="en-US" dirty="0">
              <a:solidFill>
                <a:srgbClr val="31323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8" y="1824135"/>
            <a:ext cx="82359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88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5494208fa22f6b96290e5afabc47c8d3">
  <xsd:schema xmlns:xsd="http://www.w3.org/2001/XMLSchema" xmlns:xs="http://www.w3.org/2001/XMLSchema" xmlns:p="http://schemas.microsoft.com/office/2006/metadata/properties" xmlns:ns2="bec14128-4b25-4ac8-9cbb-ac2bd4640a4f" targetNamespace="http://schemas.microsoft.com/office/2006/metadata/properties" ma:root="true" ma:fieldsID="3aeea3a95ba1e707006b165a2a907e17"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5A2A97-1308-424F-B41A-9637F195B06F}"/>
</file>

<file path=customXml/itemProps2.xml><?xml version="1.0" encoding="utf-8"?>
<ds:datastoreItem xmlns:ds="http://schemas.openxmlformats.org/officeDocument/2006/customXml" ds:itemID="{5051AA47-C883-4121-8F4A-E0EEBBEC0A4F}"/>
</file>

<file path=customXml/itemProps3.xml><?xml version="1.0" encoding="utf-8"?>
<ds:datastoreItem xmlns:ds="http://schemas.openxmlformats.org/officeDocument/2006/customXml" ds:itemID="{CD59267D-9B89-4F79-B903-1E38E41BEE54}"/>
</file>

<file path=docProps/app.xml><?xml version="1.0" encoding="utf-8"?>
<Properties xmlns="http://schemas.openxmlformats.org/officeDocument/2006/extended-properties" xmlns:vt="http://schemas.openxmlformats.org/officeDocument/2006/docPropsVTypes">
  <Template/>
  <TotalTime>4889</TotalTime>
  <Words>740</Words>
  <Application>Microsoft Office PowerPoint</Application>
  <PresentationFormat>On-screen Show (4:3)</PresentationFormat>
  <Paragraphs>73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vt:lpstr>
      <vt:lpstr>ヒラギノ角ゴ Pro W3</vt:lpstr>
      <vt:lpstr>Africa_PP_template</vt:lpstr>
      <vt:lpstr>Analysis of Defense Products Contract Trends, 1990-2014  </vt:lpstr>
      <vt:lpstr>Methodology</vt:lpstr>
      <vt:lpstr>Defense Products Contract Obligations by Component, 2008-2014</vt:lpstr>
      <vt:lpstr>Defense Products Contract Obligations by Product Category, 2008-2014</vt:lpstr>
      <vt:lpstr>Rate of Effective Competition for Defense Products  by Product Category, 2014 vs. 1991-2014</vt:lpstr>
      <vt:lpstr>Notable Data Limitations Pre-2000 </vt:lpstr>
      <vt:lpstr>Defense Products Contract Obligations by Component, 1990-2014</vt:lpstr>
      <vt:lpstr>Defense Products Contract Obligations by Product Category, 1990-2014</vt:lpstr>
      <vt:lpstr>Rate of Effective Competition for Defense Products  by Product Category, 1991-2014 (I of III)</vt:lpstr>
      <vt:lpstr>Rate of Effective Competition for Defense Products  by Product Category, 1991-2014 (II of III)</vt:lpstr>
      <vt:lpstr>Rate of Effective Competition for Defense Products  by Product Category, 1991-2014 (III of III)</vt:lpstr>
      <vt:lpstr>Definition of the Big 6 pre-Last Supper</vt:lpstr>
      <vt:lpstr>Defense Products Contract Obligations by Vendor Size, 1990-2014</vt:lpstr>
      <vt:lpstr>Defense Products Contract Obligations by Vendor Size, 1990-2014</vt:lpstr>
      <vt:lpstr>Defense Aircraft Contract Obligations by Vendor Size, 1990-2014</vt:lpstr>
      <vt:lpstr>Defense Clothing &amp; Subsistence Contract Obligations  by Vendor Size, 1990-2014</vt:lpstr>
      <vt:lpstr>Defense Electronics &amp; Communications Contract Obligations  by Vendor Size, 1990-2014</vt:lpstr>
      <vt:lpstr>Defense Launchers &amp; Munitions Contract Obligations  by Vendor Size, 1990-2014</vt:lpstr>
      <vt:lpstr>Defense Missiles &amp; Space Contract Obligations  by Vendor Size, 1990-2014</vt:lpstr>
      <vt:lpstr>Conclusions</vt:lpstr>
    </vt:vector>
  </TitlesOfParts>
  <Company>CSIS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DLA PBL Deliverable - Draft 20140926</dc:title>
  <dc:creator>CSIS NSPIR</dc:creator>
  <cp:lastModifiedBy>Greg Sanders</cp:lastModifiedBy>
  <cp:revision>83</cp:revision>
  <cp:lastPrinted>2014-09-26T22:45:44Z</cp:lastPrinted>
  <dcterms:created xsi:type="dcterms:W3CDTF">2012-07-27T01:16:44Z</dcterms:created>
  <dcterms:modified xsi:type="dcterms:W3CDTF">2015-05-14T17:04:34Z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