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20"/>
  </p:notesMasterIdLst>
  <p:handoutMasterIdLst>
    <p:handoutMasterId r:id="rId21"/>
  </p:handoutMasterIdLst>
  <p:sldIdLst>
    <p:sldId id="256" r:id="rId5"/>
    <p:sldId id="268" r:id="rId6"/>
    <p:sldId id="270" r:id="rId7"/>
    <p:sldId id="272" r:id="rId8"/>
    <p:sldId id="273" r:id="rId9"/>
    <p:sldId id="271" r:id="rId10"/>
    <p:sldId id="269" r:id="rId11"/>
    <p:sldId id="260" r:id="rId12"/>
    <p:sldId id="261" r:id="rId13"/>
    <p:sldId id="262" r:id="rId14"/>
    <p:sldId id="267" r:id="rId15"/>
    <p:sldId id="263" r:id="rId16"/>
    <p:sldId id="264" r:id="rId17"/>
    <p:sldId id="265" r:id="rId18"/>
    <p:sldId id="266" r:id="rId19"/>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5pPr>
    <a:lvl6pPr marL="2286000" algn="l" defTabSz="914400" rtl="0" eaLnBrk="1" latinLnBrk="0" hangingPunct="1">
      <a:defRPr sz="2400" kern="1200">
        <a:solidFill>
          <a:schemeClr val="tx1"/>
        </a:solidFill>
        <a:latin typeface="Arial" panose="020B0604020202020204" pitchFamily="34" charset="0"/>
        <a:ea typeface="ヒラギノ角ゴ Pro W3"/>
        <a:cs typeface="ヒラギノ角ゴ Pro W3"/>
      </a:defRPr>
    </a:lvl6pPr>
    <a:lvl7pPr marL="2743200" algn="l" defTabSz="914400" rtl="0" eaLnBrk="1" latinLnBrk="0" hangingPunct="1">
      <a:defRPr sz="2400" kern="1200">
        <a:solidFill>
          <a:schemeClr val="tx1"/>
        </a:solidFill>
        <a:latin typeface="Arial" panose="020B0604020202020204" pitchFamily="34" charset="0"/>
        <a:ea typeface="ヒラギノ角ゴ Pro W3"/>
        <a:cs typeface="ヒラギノ角ゴ Pro W3"/>
      </a:defRPr>
    </a:lvl7pPr>
    <a:lvl8pPr marL="3200400" algn="l" defTabSz="914400" rtl="0" eaLnBrk="1" latinLnBrk="0" hangingPunct="1">
      <a:defRPr sz="2400" kern="1200">
        <a:solidFill>
          <a:schemeClr val="tx1"/>
        </a:solidFill>
        <a:latin typeface="Arial" panose="020B0604020202020204" pitchFamily="34" charset="0"/>
        <a:ea typeface="ヒラギノ角ゴ Pro W3"/>
        <a:cs typeface="ヒラギノ角ゴ Pro W3"/>
      </a:defRPr>
    </a:lvl8pPr>
    <a:lvl9pPr marL="3657600" algn="l" defTabSz="914400" rtl="0" eaLnBrk="1" latinLnBrk="0" hangingPunct="1">
      <a:defRPr sz="2400" kern="1200">
        <a:solidFill>
          <a:schemeClr val="tx1"/>
        </a:solidFill>
        <a:latin typeface="Arial" panose="020B060402020202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BBB1"/>
    <a:srgbClr val="655B4E"/>
    <a:srgbClr val="21076A"/>
    <a:srgbClr val="AA272F"/>
    <a:srgbClr val="55514D"/>
    <a:srgbClr val="003B66"/>
    <a:srgbClr val="313232"/>
    <a:srgbClr val="B93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autoAdjust="0"/>
  </p:normalViewPr>
  <p:slideViewPr>
    <p:cSldViewPr>
      <p:cViewPr varScale="1">
        <p:scale>
          <a:sx n="116" d="100"/>
          <a:sy n="116" d="100"/>
        </p:scale>
        <p:origin x="84" y="108"/>
      </p:cViewPr>
      <p:guideLst>
        <p:guide orient="horz" pos="2160"/>
        <p:guide pos="3840"/>
      </p:guideLst>
    </p:cSldViewPr>
  </p:slideViewPr>
  <p:notesTextViewPr>
    <p:cViewPr>
      <p:scale>
        <a:sx n="1" d="1"/>
        <a:sy n="1" d="1"/>
      </p:scale>
      <p:origin x="0" y="0"/>
    </p:cViewPr>
  </p:notesTextViewPr>
  <p:notesViewPr>
    <p:cSldViewPr>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72C07E-5478-438E-A5C4-B6DA2D6CCED6}" type="datetimeFigureOut">
              <a:rPr lang="en-US" smtClean="0"/>
              <a:pPr/>
              <a:t>4/30/2015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A13D4B-F67B-4F89-94D9-139FECC53F75}" type="slidenum">
              <a:rPr lang="en-US" smtClean="0"/>
              <a:pPr/>
              <a:t>‹#›</a:t>
            </a:fld>
            <a:endParaRPr lang="en-US"/>
          </a:p>
        </p:txBody>
      </p:sp>
    </p:spTree>
    <p:extLst>
      <p:ext uri="{BB962C8B-B14F-4D97-AF65-F5344CB8AC3E}">
        <p14:creationId xmlns:p14="http://schemas.microsoft.com/office/powerpoint/2010/main" val="2798971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ヒラギノ角ゴ Pro W3" pitchFamily="1" charset="-128"/>
                <a:cs typeface="+mn-cs"/>
              </a:defRPr>
            </a:lvl1pPr>
          </a:lstStyle>
          <a:p>
            <a:pPr>
              <a:defRPr/>
            </a:pPr>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ヒラギノ角ゴ Pro W3" pitchFamily="1" charset="-128"/>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ヒラギノ角ゴ Pro W3" pitchFamily="1" charset="-128"/>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ヒラギノ角ゴ Pro W3" pitchFamily="1" charset="-128"/>
                <a:cs typeface="+mn-cs"/>
              </a:defRPr>
            </a:lvl1pPr>
          </a:lstStyle>
          <a:p>
            <a:pPr>
              <a:defRPr/>
            </a:pPr>
            <a:fld id="{7D8A7033-5116-49AD-AC75-EE55D31C01C9}" type="slidenum">
              <a:rPr lang="en-US"/>
              <a:pPr>
                <a:defRPr/>
              </a:pPr>
              <a:t>‹#›</a:t>
            </a:fld>
            <a:endParaRPr lang="en-US"/>
          </a:p>
        </p:txBody>
      </p:sp>
    </p:spTree>
    <p:extLst>
      <p:ext uri="{BB962C8B-B14F-4D97-AF65-F5344CB8AC3E}">
        <p14:creationId xmlns:p14="http://schemas.microsoft.com/office/powerpoint/2010/main" val="38046617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 charset="-128"/>
        <a:cs typeface="ヒラギノ角ゴ Pro W3"/>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a:cs typeface="ヒラギノ角ゴ Pro W3"/>
              </a:defRPr>
            </a:lvl1pPr>
            <a:lvl2pPr marL="742950" indent="-285750">
              <a:defRPr sz="2400">
                <a:solidFill>
                  <a:schemeClr val="tx1"/>
                </a:solidFill>
                <a:latin typeface="Arial" panose="020B0604020202020204" pitchFamily="34" charset="0"/>
                <a:ea typeface="ヒラギノ角ゴ Pro W3"/>
                <a:cs typeface="ヒラギノ角ゴ Pro W3"/>
              </a:defRPr>
            </a:lvl2pPr>
            <a:lvl3pPr marL="1143000" indent="-228600">
              <a:defRPr sz="2400">
                <a:solidFill>
                  <a:schemeClr val="tx1"/>
                </a:solidFill>
                <a:latin typeface="Arial" panose="020B0604020202020204" pitchFamily="34" charset="0"/>
                <a:ea typeface="ヒラギノ角ゴ Pro W3"/>
                <a:cs typeface="ヒラギノ角ゴ Pro W3"/>
              </a:defRPr>
            </a:lvl3pPr>
            <a:lvl4pPr marL="1600200" indent="-228600">
              <a:defRPr sz="2400">
                <a:solidFill>
                  <a:schemeClr val="tx1"/>
                </a:solidFill>
                <a:latin typeface="Arial" panose="020B0604020202020204" pitchFamily="34" charset="0"/>
                <a:ea typeface="ヒラギノ角ゴ Pro W3"/>
                <a:cs typeface="ヒラギノ角ゴ Pro W3"/>
              </a:defRPr>
            </a:lvl4pPr>
            <a:lvl5pPr marL="2057400" indent="-228600">
              <a:defRPr sz="2400">
                <a:solidFill>
                  <a:schemeClr val="tx1"/>
                </a:solidFill>
                <a:latin typeface="Arial" panose="020B0604020202020204" pitchFamily="34" charset="0"/>
                <a:ea typeface="ヒラギノ角ゴ Pro W3"/>
                <a:cs typeface="ヒラギノ角ゴ Pro W3"/>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9pPr>
          </a:lstStyle>
          <a:p>
            <a:fld id="{FFD304DB-0302-46C2-9038-CE1BF8FCFB82}" type="slidenum">
              <a:rPr lang="en-US" sz="1200" smtClean="0"/>
              <a:pPr/>
              <a:t>1</a:t>
            </a:fld>
            <a:endParaRPr lang="en-US" sz="1200" smtClean="0"/>
          </a:p>
        </p:txBody>
      </p:sp>
      <p:sp>
        <p:nvSpPr>
          <p:cNvPr id="5123" name="Rectangle 2"/>
          <p:cNvSpPr>
            <a:spLocks noGrp="1" noRot="1" noChangeAspect="1" noChangeArrowheads="1" noTextEdit="1"/>
          </p:cNvSpPr>
          <p:nvPr>
            <p:ph type="sldImg"/>
          </p:nvPr>
        </p:nvSpPr>
        <p:spPr>
          <a:xfrm>
            <a:off x="381000" y="685800"/>
            <a:ext cx="6096000" cy="34290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a typeface="ヒラギノ角ゴ Pro W3"/>
            </a:endParaRPr>
          </a:p>
        </p:txBody>
      </p:sp>
    </p:spTree>
    <p:extLst>
      <p:ext uri="{BB962C8B-B14F-4D97-AF65-F5344CB8AC3E}">
        <p14:creationId xmlns:p14="http://schemas.microsoft.com/office/powerpoint/2010/main" val="251653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a:cs typeface="ヒラギノ角ゴ Pro W3"/>
              </a:defRPr>
            </a:lvl1pPr>
            <a:lvl2pPr marL="742950" indent="-285750">
              <a:defRPr sz="2400">
                <a:solidFill>
                  <a:schemeClr val="tx1"/>
                </a:solidFill>
                <a:latin typeface="Arial" panose="020B0604020202020204" pitchFamily="34" charset="0"/>
                <a:ea typeface="ヒラギノ角ゴ Pro W3"/>
                <a:cs typeface="ヒラギノ角ゴ Pro W3"/>
              </a:defRPr>
            </a:lvl2pPr>
            <a:lvl3pPr marL="1143000" indent="-228600">
              <a:defRPr sz="2400">
                <a:solidFill>
                  <a:schemeClr val="tx1"/>
                </a:solidFill>
                <a:latin typeface="Arial" panose="020B0604020202020204" pitchFamily="34" charset="0"/>
                <a:ea typeface="ヒラギノ角ゴ Pro W3"/>
                <a:cs typeface="ヒラギノ角ゴ Pro W3"/>
              </a:defRPr>
            </a:lvl3pPr>
            <a:lvl4pPr marL="1600200" indent="-228600">
              <a:defRPr sz="2400">
                <a:solidFill>
                  <a:schemeClr val="tx1"/>
                </a:solidFill>
                <a:latin typeface="Arial" panose="020B0604020202020204" pitchFamily="34" charset="0"/>
                <a:ea typeface="ヒラギノ角ゴ Pro W3"/>
                <a:cs typeface="ヒラギノ角ゴ Pro W3"/>
              </a:defRPr>
            </a:lvl4pPr>
            <a:lvl5pPr marL="2057400" indent="-228600">
              <a:defRPr sz="2400">
                <a:solidFill>
                  <a:schemeClr val="tx1"/>
                </a:solidFill>
                <a:latin typeface="Arial" panose="020B0604020202020204" pitchFamily="34" charset="0"/>
                <a:ea typeface="ヒラギノ角ゴ Pro W3"/>
                <a:cs typeface="ヒラギノ角ゴ Pro W3"/>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9pPr>
          </a:lstStyle>
          <a:p>
            <a:fld id="{8F04FDC5-052C-4DD2-B724-DCAA4C4A404D}" type="slidenum">
              <a:rPr lang="en-US" sz="1200" smtClean="0"/>
              <a:pPr/>
              <a:t>8</a:t>
            </a:fld>
            <a:endParaRPr lang="en-US" sz="1200" smtClean="0"/>
          </a:p>
        </p:txBody>
      </p:sp>
      <p:sp>
        <p:nvSpPr>
          <p:cNvPr id="7171" name="Rectangle 2"/>
          <p:cNvSpPr>
            <a:spLocks noGrp="1" noRot="1" noChangeAspect="1" noChangeArrowheads="1" noTextEdit="1"/>
          </p:cNvSpPr>
          <p:nvPr>
            <p:ph type="sldImg"/>
          </p:nvPr>
        </p:nvSpPr>
        <p:spPr>
          <a:xfrm>
            <a:off x="381000" y="685800"/>
            <a:ext cx="6096000" cy="3429000"/>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a typeface="ヒラギノ角ゴ Pro W3"/>
            </a:endParaRPr>
          </a:p>
        </p:txBody>
      </p:sp>
    </p:spTree>
    <p:extLst>
      <p:ext uri="{BB962C8B-B14F-4D97-AF65-F5344CB8AC3E}">
        <p14:creationId xmlns:p14="http://schemas.microsoft.com/office/powerpoint/2010/main" val="133955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a:cs typeface="ヒラギノ角ゴ Pro W3"/>
              </a:defRPr>
            </a:lvl1pPr>
            <a:lvl2pPr marL="742950" indent="-285750">
              <a:defRPr sz="2400">
                <a:solidFill>
                  <a:schemeClr val="tx1"/>
                </a:solidFill>
                <a:latin typeface="Arial" panose="020B0604020202020204" pitchFamily="34" charset="0"/>
                <a:ea typeface="ヒラギノ角ゴ Pro W3"/>
                <a:cs typeface="ヒラギノ角ゴ Pro W3"/>
              </a:defRPr>
            </a:lvl2pPr>
            <a:lvl3pPr marL="1143000" indent="-228600">
              <a:defRPr sz="2400">
                <a:solidFill>
                  <a:schemeClr val="tx1"/>
                </a:solidFill>
                <a:latin typeface="Arial" panose="020B0604020202020204" pitchFamily="34" charset="0"/>
                <a:ea typeface="ヒラギノ角ゴ Pro W3"/>
                <a:cs typeface="ヒラギノ角ゴ Pro W3"/>
              </a:defRPr>
            </a:lvl3pPr>
            <a:lvl4pPr marL="1600200" indent="-228600">
              <a:defRPr sz="2400">
                <a:solidFill>
                  <a:schemeClr val="tx1"/>
                </a:solidFill>
                <a:latin typeface="Arial" panose="020B0604020202020204" pitchFamily="34" charset="0"/>
                <a:ea typeface="ヒラギノ角ゴ Pro W3"/>
                <a:cs typeface="ヒラギノ角ゴ Pro W3"/>
              </a:defRPr>
            </a:lvl4pPr>
            <a:lvl5pPr marL="2057400" indent="-228600">
              <a:defRPr sz="2400">
                <a:solidFill>
                  <a:schemeClr val="tx1"/>
                </a:solidFill>
                <a:latin typeface="Arial" panose="020B0604020202020204" pitchFamily="34" charset="0"/>
                <a:ea typeface="ヒラギノ角ゴ Pro W3"/>
                <a:cs typeface="ヒラギノ角ゴ Pro W3"/>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9pPr>
          </a:lstStyle>
          <a:p>
            <a:fld id="{8F04FDC5-052C-4DD2-B724-DCAA4C4A404D}" type="slidenum">
              <a:rPr lang="en-US" sz="1200" smtClean="0"/>
              <a:pPr/>
              <a:t>9</a:t>
            </a:fld>
            <a:endParaRPr lang="en-US" sz="1200" smtClean="0"/>
          </a:p>
        </p:txBody>
      </p:sp>
      <p:sp>
        <p:nvSpPr>
          <p:cNvPr id="7171" name="Rectangle 2"/>
          <p:cNvSpPr>
            <a:spLocks noGrp="1" noRot="1" noChangeAspect="1" noChangeArrowheads="1" noTextEdit="1"/>
          </p:cNvSpPr>
          <p:nvPr>
            <p:ph type="sldImg"/>
          </p:nvPr>
        </p:nvSpPr>
        <p:spPr>
          <a:xfrm>
            <a:off x="381000" y="685800"/>
            <a:ext cx="6096000" cy="3429000"/>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a typeface="ヒラギノ角ゴ Pro W3"/>
            </a:endParaRPr>
          </a:p>
        </p:txBody>
      </p:sp>
    </p:spTree>
    <p:extLst>
      <p:ext uri="{BB962C8B-B14F-4D97-AF65-F5344CB8AC3E}">
        <p14:creationId xmlns:p14="http://schemas.microsoft.com/office/powerpoint/2010/main" val="321814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cxnSp>
        <p:nvCxnSpPr>
          <p:cNvPr id="10" name="Straight Connector 9"/>
          <p:cNvCxnSpPr/>
          <p:nvPr userDrawn="1"/>
        </p:nvCxnSpPr>
        <p:spPr>
          <a:xfrm flipV="1">
            <a:off x="1801552" y="6515393"/>
            <a:ext cx="10446724" cy="2472"/>
          </a:xfrm>
          <a:prstGeom prst="line">
            <a:avLst/>
          </a:prstGeom>
          <a:ln>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83821" y="6361505"/>
            <a:ext cx="2119086" cy="307777"/>
          </a:xfrm>
          <a:prstGeom prst="rect">
            <a:avLst/>
          </a:prstGeom>
          <a:noFill/>
        </p:spPr>
        <p:txBody>
          <a:bodyPr wrap="square" rtlCol="0">
            <a:spAutoFit/>
          </a:bodyPr>
          <a:lstStyle/>
          <a:p>
            <a:r>
              <a:rPr lang="en-US" sz="1400" spc="100" dirty="0" smtClean="0">
                <a:solidFill>
                  <a:srgbClr val="004165"/>
                </a:solidFill>
                <a:latin typeface="Calibri" panose="020F0502020204030204" pitchFamily="34" charset="0"/>
              </a:rPr>
              <a:t>WWW.CSIS.ORG</a:t>
            </a:r>
            <a:endParaRPr lang="en-US" sz="1400" spc="100" dirty="0">
              <a:solidFill>
                <a:srgbClr val="004165"/>
              </a:solidFill>
              <a:latin typeface="Calibri" panose="020F0502020204030204" pitchFamily="34" charset="0"/>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5712"/>
            <a:ext cx="12192000" cy="874888"/>
          </a:xfrm>
          <a:prstGeom prst="rect">
            <a:avLst/>
          </a:prstGeom>
        </p:spPr>
      </p:pic>
    </p:spTree>
    <p:extLst>
      <p:ext uri="{BB962C8B-B14F-4D97-AF65-F5344CB8AC3E}">
        <p14:creationId xmlns:p14="http://schemas.microsoft.com/office/powerpoint/2010/main" val="34599485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1123D95-3E4A-44B1-ABA0-7B54E0441C66}" type="slidenum">
              <a:rPr lang="en-US"/>
              <a:pPr>
                <a:defRPr/>
              </a:pPr>
              <a:t>‹#›</a:t>
            </a:fld>
            <a:endParaRPr lang="en-US">
              <a:solidFill>
                <a:srgbClr val="313232"/>
              </a:solidFill>
            </a:endParaRPr>
          </a:p>
        </p:txBody>
      </p:sp>
    </p:spTree>
    <p:extLst>
      <p:ext uri="{BB962C8B-B14F-4D97-AF65-F5344CB8AC3E}">
        <p14:creationId xmlns:p14="http://schemas.microsoft.com/office/powerpoint/2010/main" val="281654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79915" y="1447800"/>
            <a:ext cx="984885" cy="4191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1447800"/>
            <a:ext cx="6731000" cy="419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B15BB57-5924-4B50-B09C-9E1B124E5D2F}" type="slidenum">
              <a:rPr lang="en-US"/>
              <a:pPr>
                <a:defRPr/>
              </a:pPr>
              <a:t>‹#›</a:t>
            </a:fld>
            <a:endParaRPr lang="en-US">
              <a:solidFill>
                <a:srgbClr val="313232"/>
              </a:solidFill>
            </a:endParaRPr>
          </a:p>
        </p:txBody>
      </p:sp>
    </p:spTree>
    <p:extLst>
      <p:ext uri="{BB962C8B-B14F-4D97-AF65-F5344CB8AC3E}">
        <p14:creationId xmlns:p14="http://schemas.microsoft.com/office/powerpoint/2010/main" val="48087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1447800"/>
            <a:ext cx="9245600" cy="48895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1219200" y="2362200"/>
            <a:ext cx="4521200" cy="3276600"/>
          </a:xfrm>
        </p:spPr>
        <p:txBody>
          <a:bodyPr/>
          <a:lstStyle/>
          <a:p>
            <a:pPr lvl="0"/>
            <a:r>
              <a:rPr lang="en-US" noProof="0" smtClean="0"/>
              <a:t>Click icon to add chart</a:t>
            </a:r>
          </a:p>
        </p:txBody>
      </p:sp>
      <p:sp>
        <p:nvSpPr>
          <p:cNvPr id="4" name="Text Placeholder 3"/>
          <p:cNvSpPr>
            <a:spLocks noGrp="1"/>
          </p:cNvSpPr>
          <p:nvPr>
            <p:ph type="body" sz="half" idx="2"/>
          </p:nvPr>
        </p:nvSpPr>
        <p:spPr>
          <a:xfrm>
            <a:off x="5943600" y="2362200"/>
            <a:ext cx="45212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9A8FC7AB-5FB5-409A-92B5-44E917551293}" type="slidenum">
              <a:rPr lang="en-US"/>
              <a:pPr>
                <a:defRPr/>
              </a:pPr>
              <a:t>‹#›</a:t>
            </a:fld>
            <a:endParaRPr lang="en-US">
              <a:solidFill>
                <a:srgbClr val="313232"/>
              </a:solidFill>
            </a:endParaRPr>
          </a:p>
        </p:txBody>
      </p:sp>
    </p:spTree>
    <p:extLst>
      <p:ext uri="{BB962C8B-B14F-4D97-AF65-F5344CB8AC3E}">
        <p14:creationId xmlns:p14="http://schemas.microsoft.com/office/powerpoint/2010/main" val="391046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D59CA30-644F-4B10-ADAF-07C92BBB73A1}" type="slidenum">
              <a:rPr lang="en-US"/>
              <a:pPr>
                <a:defRPr/>
              </a:pPr>
              <a:t>‹#›</a:t>
            </a:fld>
            <a:endParaRPr lang="en-US">
              <a:solidFill>
                <a:srgbClr val="313232"/>
              </a:solidFill>
            </a:endParaRPr>
          </a:p>
        </p:txBody>
      </p:sp>
    </p:spTree>
    <p:extLst>
      <p:ext uri="{BB962C8B-B14F-4D97-AF65-F5344CB8AC3E}">
        <p14:creationId xmlns:p14="http://schemas.microsoft.com/office/powerpoint/2010/main" val="9446768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B40EC72F-9295-4B01-AA72-FE806B93BADA}" type="slidenum">
              <a:rPr lang="en-US"/>
              <a:pPr>
                <a:defRPr/>
              </a:pPr>
              <a:t>‹#›</a:t>
            </a:fld>
            <a:endParaRPr lang="en-US">
              <a:solidFill>
                <a:srgbClr val="313232"/>
              </a:solidFill>
            </a:endParaRPr>
          </a:p>
        </p:txBody>
      </p:sp>
    </p:spTree>
    <p:extLst>
      <p:ext uri="{BB962C8B-B14F-4D97-AF65-F5344CB8AC3E}">
        <p14:creationId xmlns:p14="http://schemas.microsoft.com/office/powerpoint/2010/main" val="22620075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2362200"/>
            <a:ext cx="45212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43600" y="2362200"/>
            <a:ext cx="45212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6AC6E8DD-CF0B-4086-B419-D49D1BF58863}" type="slidenum">
              <a:rPr lang="en-US"/>
              <a:pPr>
                <a:defRPr/>
              </a:pPr>
              <a:t>‹#›</a:t>
            </a:fld>
            <a:endParaRPr lang="en-US">
              <a:solidFill>
                <a:srgbClr val="313232"/>
              </a:solidFill>
            </a:endParaRPr>
          </a:p>
        </p:txBody>
      </p:sp>
    </p:spTree>
    <p:extLst>
      <p:ext uri="{BB962C8B-B14F-4D97-AF65-F5344CB8AC3E}">
        <p14:creationId xmlns:p14="http://schemas.microsoft.com/office/powerpoint/2010/main" val="308900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9244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C0A4F083-1AB4-4D3A-B299-E2E288802182}" type="slidenum">
              <a:rPr lang="en-US"/>
              <a:pPr>
                <a:defRPr/>
              </a:pPr>
              <a:t>‹#›</a:t>
            </a:fld>
            <a:endParaRPr lang="en-US">
              <a:solidFill>
                <a:srgbClr val="313232"/>
              </a:solidFill>
            </a:endParaRPr>
          </a:p>
        </p:txBody>
      </p:sp>
    </p:spTree>
    <p:extLst>
      <p:ext uri="{BB962C8B-B14F-4D97-AF65-F5344CB8AC3E}">
        <p14:creationId xmlns:p14="http://schemas.microsoft.com/office/powerpoint/2010/main" val="31742709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63C7F73E-34BC-40D5-96E4-D62436C80EBD}" type="slidenum">
              <a:rPr lang="en-US"/>
              <a:pPr>
                <a:defRPr/>
              </a:pPr>
              <a:t>‹#›</a:t>
            </a:fld>
            <a:endParaRPr lang="en-US">
              <a:solidFill>
                <a:srgbClr val="313232"/>
              </a:solidFill>
            </a:endParaRPr>
          </a:p>
        </p:txBody>
      </p:sp>
    </p:spTree>
    <p:extLst>
      <p:ext uri="{BB962C8B-B14F-4D97-AF65-F5344CB8AC3E}">
        <p14:creationId xmlns:p14="http://schemas.microsoft.com/office/powerpoint/2010/main" val="23247326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E167B37-958B-418C-A263-4EE70775973A}" type="slidenum">
              <a:rPr lang="en-US"/>
              <a:pPr>
                <a:defRPr/>
              </a:pPr>
              <a:t>‹#›</a:t>
            </a:fld>
            <a:endParaRPr lang="en-US">
              <a:solidFill>
                <a:srgbClr val="313232"/>
              </a:solidFill>
            </a:endParaRPr>
          </a:p>
        </p:txBody>
      </p:sp>
    </p:spTree>
    <p:extLst>
      <p:ext uri="{BB962C8B-B14F-4D97-AF65-F5344CB8AC3E}">
        <p14:creationId xmlns:p14="http://schemas.microsoft.com/office/powerpoint/2010/main" val="271041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2E08665-6B44-4A54-AA88-A7944FE8C76C}" type="slidenum">
              <a:rPr lang="en-US"/>
              <a:pPr>
                <a:defRPr/>
              </a:pPr>
              <a:t>‹#›</a:t>
            </a:fld>
            <a:endParaRPr lang="en-US">
              <a:solidFill>
                <a:srgbClr val="313232"/>
              </a:solidFill>
            </a:endParaRPr>
          </a:p>
        </p:txBody>
      </p:sp>
    </p:spTree>
    <p:extLst>
      <p:ext uri="{BB962C8B-B14F-4D97-AF65-F5344CB8AC3E}">
        <p14:creationId xmlns:p14="http://schemas.microsoft.com/office/powerpoint/2010/main" val="18209024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4C76BAC-7EBD-4E2B-96BE-FF5ABCF21380}" type="slidenum">
              <a:rPr lang="en-US"/>
              <a:pPr>
                <a:defRPr/>
              </a:pPr>
              <a:t>‹#›</a:t>
            </a:fld>
            <a:endParaRPr lang="en-US">
              <a:solidFill>
                <a:srgbClr val="313232"/>
              </a:solidFill>
            </a:endParaRPr>
          </a:p>
        </p:txBody>
      </p:sp>
    </p:spTree>
    <p:extLst>
      <p:ext uri="{BB962C8B-B14F-4D97-AF65-F5344CB8AC3E}">
        <p14:creationId xmlns:p14="http://schemas.microsoft.com/office/powerpoint/2010/main" val="12871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092" y="228600"/>
            <a:ext cx="99314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250092" y="1371600"/>
            <a:ext cx="1148470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6"/>
          <p:cNvSpPr>
            <a:spLocks noGrp="1" noChangeArrowheads="1"/>
          </p:cNvSpPr>
          <p:nvPr>
            <p:ph type="sldNum" sz="quarter" idx="4"/>
          </p:nvPr>
        </p:nvSpPr>
        <p:spPr bwMode="auto">
          <a:xfrm>
            <a:off x="11277600" y="228600"/>
            <a:ext cx="7112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solidFill>
                  <a:srgbClr val="55514D"/>
                </a:solidFill>
                <a:latin typeface="Arial" charset="0"/>
                <a:ea typeface="ヒラギノ角ゴ Pro W3" pitchFamily="1" charset="-128"/>
                <a:cs typeface="+mn-cs"/>
              </a:defRPr>
            </a:lvl1pPr>
          </a:lstStyle>
          <a:p>
            <a:pPr>
              <a:defRPr/>
            </a:pPr>
            <a:fld id="{8ED5E27A-EA51-4A14-A2E8-018E586D5E19}" type="slidenum">
              <a:rPr lang="en-US"/>
              <a:pPr>
                <a:defRPr/>
              </a:pPr>
              <a:t>‹#›</a:t>
            </a:fld>
            <a:endParaRPr lang="en-US">
              <a:solidFill>
                <a:srgbClr val="313232"/>
              </a:solidFill>
            </a:endParaRPr>
          </a:p>
        </p:txBody>
      </p:sp>
      <p:pic>
        <p:nvPicPr>
          <p:cNvPr id="10" name="Picture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09550" y="6341153"/>
            <a:ext cx="2236107" cy="335416"/>
          </a:xfrm>
          <a:prstGeom prst="rect">
            <a:avLst/>
          </a:prstGeom>
        </p:spPr>
      </p:pic>
      <p:cxnSp>
        <p:nvCxnSpPr>
          <p:cNvPr id="11" name="Straight Connector 10"/>
          <p:cNvCxnSpPr/>
          <p:nvPr userDrawn="1"/>
        </p:nvCxnSpPr>
        <p:spPr>
          <a:xfrm flipV="1">
            <a:off x="2445657" y="6501604"/>
            <a:ext cx="9746343" cy="2472"/>
          </a:xfrm>
          <a:prstGeom prst="line">
            <a:avLst/>
          </a:prstGeom>
          <a:ln>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4400" b="1">
          <a:solidFill>
            <a:schemeClr val="tx2"/>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2600" b="1">
          <a:solidFill>
            <a:schemeClr val="tx2"/>
          </a:solidFill>
          <a:latin typeface="Arial" charset="0"/>
          <a:ea typeface="ヒラギノ角ゴ Pro W3" pitchFamily="1" charset="-128"/>
          <a:cs typeface="ヒラギノ角ゴ Pro W3"/>
        </a:defRPr>
      </a:lvl2pPr>
      <a:lvl3pPr algn="l" rtl="0" eaLnBrk="1" fontAlgn="base" hangingPunct="1">
        <a:spcBef>
          <a:spcPct val="0"/>
        </a:spcBef>
        <a:spcAft>
          <a:spcPct val="0"/>
        </a:spcAft>
        <a:defRPr sz="2600" b="1">
          <a:solidFill>
            <a:schemeClr val="tx2"/>
          </a:solidFill>
          <a:latin typeface="Arial" charset="0"/>
          <a:ea typeface="ヒラギノ角ゴ Pro W3" pitchFamily="1" charset="-128"/>
          <a:cs typeface="ヒラギノ角ゴ Pro W3"/>
        </a:defRPr>
      </a:lvl3pPr>
      <a:lvl4pPr algn="l" rtl="0" eaLnBrk="1" fontAlgn="base" hangingPunct="1">
        <a:spcBef>
          <a:spcPct val="0"/>
        </a:spcBef>
        <a:spcAft>
          <a:spcPct val="0"/>
        </a:spcAft>
        <a:defRPr sz="2600" b="1">
          <a:solidFill>
            <a:schemeClr val="tx2"/>
          </a:solidFill>
          <a:latin typeface="Arial" charset="0"/>
          <a:ea typeface="ヒラギノ角ゴ Pro W3" pitchFamily="1" charset="-128"/>
          <a:cs typeface="ヒラギノ角ゴ Pro W3"/>
        </a:defRPr>
      </a:lvl4pPr>
      <a:lvl5pPr algn="l" rtl="0" eaLnBrk="1" fontAlgn="base" hangingPunct="1">
        <a:spcBef>
          <a:spcPct val="0"/>
        </a:spcBef>
        <a:spcAft>
          <a:spcPct val="0"/>
        </a:spcAft>
        <a:defRPr sz="2600" b="1">
          <a:solidFill>
            <a:schemeClr val="tx2"/>
          </a:solidFill>
          <a:latin typeface="Arial" charset="0"/>
          <a:ea typeface="ヒラギノ角ゴ Pro W3" pitchFamily="1" charset="-128"/>
          <a:cs typeface="ヒラギノ角ゴ Pro W3"/>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p:titleStyle>
    <p:bodyStyle>
      <a:lvl1pPr marL="342900" indent="-342900" algn="l" rtl="0" eaLnBrk="1" fontAlgn="base" hangingPunct="1">
        <a:spcBef>
          <a:spcPct val="20000"/>
        </a:spcBef>
        <a:spcAft>
          <a:spcPct val="0"/>
        </a:spcAft>
        <a:defRPr sz="2200" b="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lnSpc>
          <a:spcPct val="90000"/>
        </a:lnSpc>
        <a:spcBef>
          <a:spcPct val="40000"/>
        </a:spcBef>
        <a:spcAft>
          <a:spcPct val="0"/>
        </a:spcAft>
        <a:buFont typeface="Times" panose="02020603050405020304" pitchFamily="18" charset="0"/>
        <a:buChar char="•"/>
        <a:defRPr sz="2000">
          <a:solidFill>
            <a:schemeClr val="tx1"/>
          </a:solidFill>
          <a:latin typeface="Calibri" panose="020F0502020204030204" pitchFamily="34" charset="0"/>
          <a:ea typeface="+mn-ea"/>
          <a:cs typeface="Calibri" panose="020F0502020204030204" pitchFamily="34" charset="0"/>
        </a:defRPr>
      </a:lvl2pPr>
      <a:lvl3pPr marL="1143000" indent="-228600" algn="l" rtl="0" eaLnBrk="1" fontAlgn="base" hangingPunct="1">
        <a:spcBef>
          <a:spcPct val="20000"/>
        </a:spcBef>
        <a:spcAft>
          <a:spcPct val="0"/>
        </a:spcAft>
        <a:buChar char="o"/>
        <a:defRPr sz="1600">
          <a:solidFill>
            <a:schemeClr val="tx1"/>
          </a:solidFill>
          <a:latin typeface="Calibri" panose="020F0502020204030204" pitchFamily="34" charset="0"/>
          <a:ea typeface="+mn-ea"/>
          <a:cs typeface="Calibri" panose="020F0502020204030204" pitchFamily="34" charset="0"/>
        </a:defRPr>
      </a:lvl3pPr>
      <a:lvl4pPr marL="1600200" indent="-228600" algn="l" rtl="0" eaLnBrk="1" fontAlgn="base" hangingPunct="1">
        <a:spcBef>
          <a:spcPct val="20000"/>
        </a:spcBef>
        <a:spcAft>
          <a:spcPct val="0"/>
        </a:spcAft>
        <a:buChar char="–"/>
        <a:defRPr sz="1200" b="1">
          <a:solidFill>
            <a:schemeClr val="tx1"/>
          </a:solidFill>
          <a:latin typeface="Calibri" panose="020F0502020204030204" pitchFamily="34" charset="0"/>
          <a:ea typeface="+mn-ea"/>
          <a:cs typeface="Calibri" panose="020F0502020204030204" pitchFamily="34" charset="0"/>
        </a:defRPr>
      </a:lvl4pPr>
      <a:lvl5pPr marL="2057400" indent="-228600" algn="l" rtl="0" eaLnBrk="1" fontAlgn="base" hangingPunct="1">
        <a:spcBef>
          <a:spcPct val="20000"/>
        </a:spcBef>
        <a:spcAft>
          <a:spcPct val="0"/>
        </a:spcAft>
        <a:defRPr sz="1200" i="1">
          <a:solidFill>
            <a:schemeClr val="tx1"/>
          </a:solidFill>
          <a:latin typeface="Calibri" panose="020F0502020204030204" pitchFamily="34" charset="0"/>
          <a:ea typeface="+mn-ea"/>
          <a:cs typeface="Calibri" panose="020F0502020204030204" pitchFamily="34" charset="0"/>
        </a:defRPr>
      </a:lvl5pPr>
      <a:lvl6pPr marL="2514600" indent="-228600" algn="l" rtl="0" eaLnBrk="1" fontAlgn="base" hangingPunct="1">
        <a:spcBef>
          <a:spcPct val="20000"/>
        </a:spcBef>
        <a:spcAft>
          <a:spcPct val="0"/>
        </a:spcAft>
        <a:defRPr sz="1200" i="1">
          <a:solidFill>
            <a:schemeClr val="tx1"/>
          </a:solidFill>
          <a:latin typeface="+mn-lt"/>
          <a:ea typeface="+mn-ea"/>
        </a:defRPr>
      </a:lvl6pPr>
      <a:lvl7pPr marL="2971800" indent="-228600" algn="l" rtl="0" eaLnBrk="1" fontAlgn="base" hangingPunct="1">
        <a:spcBef>
          <a:spcPct val="20000"/>
        </a:spcBef>
        <a:spcAft>
          <a:spcPct val="0"/>
        </a:spcAft>
        <a:defRPr sz="1200" i="1">
          <a:solidFill>
            <a:schemeClr val="tx1"/>
          </a:solidFill>
          <a:latin typeface="+mn-lt"/>
          <a:ea typeface="+mn-ea"/>
        </a:defRPr>
      </a:lvl7pPr>
      <a:lvl8pPr marL="3429000" indent="-228600" algn="l" rtl="0" eaLnBrk="1" fontAlgn="base" hangingPunct="1">
        <a:spcBef>
          <a:spcPct val="20000"/>
        </a:spcBef>
        <a:spcAft>
          <a:spcPct val="0"/>
        </a:spcAft>
        <a:defRPr sz="1200" i="1">
          <a:solidFill>
            <a:schemeClr val="tx1"/>
          </a:solidFill>
          <a:latin typeface="+mn-lt"/>
          <a:ea typeface="+mn-ea"/>
        </a:defRPr>
      </a:lvl8pPr>
      <a:lvl9pPr marL="3886200" indent="-228600" algn="l" rtl="0" eaLnBrk="1" fontAlgn="base" hangingPunct="1">
        <a:spcBef>
          <a:spcPct val="20000"/>
        </a:spcBef>
        <a:spcAft>
          <a:spcPct val="0"/>
        </a:spcAft>
        <a:defRPr sz="1200" 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SISdefense/Fixed-pri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8"/>
          <p:cNvSpPr>
            <a:spLocks noChangeArrowheads="1"/>
          </p:cNvSpPr>
          <p:nvPr/>
        </p:nvSpPr>
        <p:spPr bwMode="auto">
          <a:xfrm>
            <a:off x="5030788" y="32639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ヒラギノ角ゴ Pro W3"/>
                <a:cs typeface="ヒラギノ角ゴ Pro W3"/>
              </a:defRPr>
            </a:lvl1pPr>
            <a:lvl2pPr marL="742950" indent="-285750">
              <a:defRPr sz="2400">
                <a:solidFill>
                  <a:schemeClr val="tx1"/>
                </a:solidFill>
                <a:latin typeface="Arial" panose="020B0604020202020204" pitchFamily="34" charset="0"/>
                <a:ea typeface="ヒラギノ角ゴ Pro W3"/>
                <a:cs typeface="ヒラギノ角ゴ Pro W3"/>
              </a:defRPr>
            </a:lvl2pPr>
            <a:lvl3pPr marL="1143000" indent="-228600">
              <a:defRPr sz="2400">
                <a:solidFill>
                  <a:schemeClr val="tx1"/>
                </a:solidFill>
                <a:latin typeface="Arial" panose="020B0604020202020204" pitchFamily="34" charset="0"/>
                <a:ea typeface="ヒラギノ角ゴ Pro W3"/>
                <a:cs typeface="ヒラギノ角ゴ Pro W3"/>
              </a:defRPr>
            </a:lvl3pPr>
            <a:lvl4pPr marL="1600200" indent="-228600">
              <a:defRPr sz="2400">
                <a:solidFill>
                  <a:schemeClr val="tx1"/>
                </a:solidFill>
                <a:latin typeface="Arial" panose="020B0604020202020204" pitchFamily="34" charset="0"/>
                <a:ea typeface="ヒラギノ角ゴ Pro W3"/>
                <a:cs typeface="ヒラギノ角ゴ Pro W3"/>
              </a:defRPr>
            </a:lvl4pPr>
            <a:lvl5pPr marL="2057400" indent="-228600">
              <a:defRPr sz="2400">
                <a:solidFill>
                  <a:schemeClr val="tx1"/>
                </a:solidFill>
                <a:latin typeface="Arial" panose="020B0604020202020204" pitchFamily="34" charset="0"/>
                <a:ea typeface="ヒラギノ角ゴ Pro W3"/>
                <a:cs typeface="ヒラギノ角ゴ Pro W3"/>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9pPr>
          </a:lstStyle>
          <a:p>
            <a:endParaRPr lang="en-US"/>
          </a:p>
        </p:txBody>
      </p:sp>
      <p:sp>
        <p:nvSpPr>
          <p:cNvPr id="5" name="Rectangle 2"/>
          <p:cNvSpPr txBox="1">
            <a:spLocks noChangeArrowheads="1"/>
          </p:cNvSpPr>
          <p:nvPr/>
        </p:nvSpPr>
        <p:spPr>
          <a:xfrm>
            <a:off x="838200" y="1524000"/>
            <a:ext cx="9931400" cy="769441"/>
          </a:xfrm>
          <a:prstGeom prst="rect">
            <a:avLst/>
          </a:prstGeom>
        </p:spPr>
        <p:txBody>
          <a:bodyPr/>
          <a:lstStyle>
            <a:lvl1pPr algn="l" rtl="0" fontAlgn="base">
              <a:spcBef>
                <a:spcPct val="0"/>
              </a:spcBef>
              <a:spcAft>
                <a:spcPct val="0"/>
              </a:spcAft>
              <a:defRPr sz="4400" b="1">
                <a:solidFill>
                  <a:schemeClr val="tx2"/>
                </a:solidFill>
                <a:latin typeface="Calibri" panose="020F0502020204030204" pitchFamily="34" charset="0"/>
                <a:ea typeface="+mj-ea"/>
                <a:cs typeface="Calibri" panose="020F0502020204030204" pitchFamily="34" charset="0"/>
              </a:defRPr>
            </a:lvl1pPr>
            <a:lvl2pPr algn="l" rtl="0" fontAlgn="base">
              <a:spcBef>
                <a:spcPct val="0"/>
              </a:spcBef>
              <a:spcAft>
                <a:spcPct val="0"/>
              </a:spcAft>
              <a:defRPr sz="2600" b="1">
                <a:solidFill>
                  <a:schemeClr val="tx2"/>
                </a:solidFill>
                <a:latin typeface="Arial" charset="0"/>
                <a:ea typeface="ヒラギノ角ゴ Pro W3" pitchFamily="1" charset="-128"/>
                <a:cs typeface="ヒラギノ角ゴ Pro W3"/>
              </a:defRPr>
            </a:lvl2pPr>
            <a:lvl3pPr algn="l" rtl="0" fontAlgn="base">
              <a:spcBef>
                <a:spcPct val="0"/>
              </a:spcBef>
              <a:spcAft>
                <a:spcPct val="0"/>
              </a:spcAft>
              <a:defRPr sz="2600" b="1">
                <a:solidFill>
                  <a:schemeClr val="tx2"/>
                </a:solidFill>
                <a:latin typeface="Arial" charset="0"/>
                <a:ea typeface="ヒラギノ角ゴ Pro W3" pitchFamily="1" charset="-128"/>
                <a:cs typeface="ヒラギノ角ゴ Pro W3"/>
              </a:defRPr>
            </a:lvl3pPr>
            <a:lvl4pPr algn="l" rtl="0" fontAlgn="base">
              <a:spcBef>
                <a:spcPct val="0"/>
              </a:spcBef>
              <a:spcAft>
                <a:spcPct val="0"/>
              </a:spcAft>
              <a:defRPr sz="2600" b="1">
                <a:solidFill>
                  <a:schemeClr val="tx2"/>
                </a:solidFill>
                <a:latin typeface="Arial" charset="0"/>
                <a:ea typeface="ヒラギノ角ゴ Pro W3" pitchFamily="1" charset="-128"/>
                <a:cs typeface="ヒラギノ角ゴ Pro W3"/>
              </a:defRPr>
            </a:lvl4pPr>
            <a:lvl5pPr algn="l" rtl="0" fontAlgn="base">
              <a:spcBef>
                <a:spcPct val="0"/>
              </a:spcBef>
              <a:spcAft>
                <a:spcPct val="0"/>
              </a:spcAft>
              <a:defRPr sz="2600" b="1">
                <a:solidFill>
                  <a:schemeClr val="tx2"/>
                </a:solidFill>
                <a:latin typeface="Arial" charset="0"/>
                <a:ea typeface="ヒラギノ角ゴ Pro W3" pitchFamily="1" charset="-128"/>
                <a:cs typeface="ヒラギノ角ゴ Pro W3"/>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a:lstStyle>
          <a:p>
            <a:pPr algn="ctr"/>
            <a:r>
              <a:rPr lang="en-US" dirty="0"/>
              <a:t>Avoiding Terminations, Single Offer Competition, and Costly Changes with Fixed Price Contracts</a:t>
            </a:r>
          </a:p>
        </p:txBody>
      </p:sp>
      <p:sp>
        <p:nvSpPr>
          <p:cNvPr id="4" name="Subtitle 1"/>
          <p:cNvSpPr txBox="1">
            <a:spLocks/>
          </p:cNvSpPr>
          <p:nvPr/>
        </p:nvSpPr>
        <p:spPr>
          <a:xfrm>
            <a:off x="2057400" y="3810000"/>
            <a:ext cx="5145833" cy="1044866"/>
          </a:xfrm>
          <a:prstGeom prst="rect">
            <a:avLst/>
          </a:prstGeom>
        </p:spPr>
        <p:txBody>
          <a:bodyPr/>
          <a:lstStyle>
            <a:lvl1pPr marL="342900" indent="-342900" algn="l" rtl="0" eaLnBrk="1" fontAlgn="base" hangingPunct="1">
              <a:spcBef>
                <a:spcPct val="20000"/>
              </a:spcBef>
              <a:spcAft>
                <a:spcPct val="0"/>
              </a:spcAft>
              <a:defRPr sz="2200" b="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lnSpc>
                <a:spcPct val="90000"/>
              </a:lnSpc>
              <a:spcBef>
                <a:spcPct val="40000"/>
              </a:spcBef>
              <a:spcAft>
                <a:spcPct val="0"/>
              </a:spcAft>
              <a:buFont typeface="Times" panose="02020603050405020304" pitchFamily="18" charset="0"/>
              <a:buChar char="•"/>
              <a:defRPr sz="2000">
                <a:solidFill>
                  <a:schemeClr val="tx1"/>
                </a:solidFill>
                <a:latin typeface="Calibri" panose="020F0502020204030204" pitchFamily="34" charset="0"/>
                <a:ea typeface="+mn-ea"/>
                <a:cs typeface="Calibri" panose="020F0502020204030204" pitchFamily="34" charset="0"/>
              </a:defRPr>
            </a:lvl2pPr>
            <a:lvl3pPr marL="1143000" indent="-228600" algn="l" rtl="0" eaLnBrk="1" fontAlgn="base" hangingPunct="1">
              <a:spcBef>
                <a:spcPct val="20000"/>
              </a:spcBef>
              <a:spcAft>
                <a:spcPct val="0"/>
              </a:spcAft>
              <a:buChar char="o"/>
              <a:defRPr sz="1600">
                <a:solidFill>
                  <a:schemeClr val="tx1"/>
                </a:solidFill>
                <a:latin typeface="Calibri" panose="020F0502020204030204" pitchFamily="34" charset="0"/>
                <a:ea typeface="+mn-ea"/>
                <a:cs typeface="Calibri" panose="020F0502020204030204" pitchFamily="34" charset="0"/>
              </a:defRPr>
            </a:lvl3pPr>
            <a:lvl4pPr marL="1600200" indent="-228600" algn="l" rtl="0" eaLnBrk="1" fontAlgn="base" hangingPunct="1">
              <a:spcBef>
                <a:spcPct val="20000"/>
              </a:spcBef>
              <a:spcAft>
                <a:spcPct val="0"/>
              </a:spcAft>
              <a:buChar char="–"/>
              <a:defRPr sz="1200" b="1">
                <a:solidFill>
                  <a:schemeClr val="tx1"/>
                </a:solidFill>
                <a:latin typeface="Calibri" panose="020F0502020204030204" pitchFamily="34" charset="0"/>
                <a:ea typeface="+mn-ea"/>
                <a:cs typeface="Calibri" panose="020F0502020204030204" pitchFamily="34" charset="0"/>
              </a:defRPr>
            </a:lvl4pPr>
            <a:lvl5pPr marL="2057400" indent="-228600" algn="l" rtl="0" eaLnBrk="1" fontAlgn="base" hangingPunct="1">
              <a:spcBef>
                <a:spcPct val="20000"/>
              </a:spcBef>
              <a:spcAft>
                <a:spcPct val="0"/>
              </a:spcAft>
              <a:defRPr sz="1200" i="1">
                <a:solidFill>
                  <a:schemeClr val="tx1"/>
                </a:solidFill>
                <a:latin typeface="Calibri" panose="020F0502020204030204" pitchFamily="34" charset="0"/>
                <a:ea typeface="+mn-ea"/>
                <a:cs typeface="Calibri" panose="020F0502020204030204" pitchFamily="34" charset="0"/>
              </a:defRPr>
            </a:lvl5pPr>
            <a:lvl6pPr marL="2514600" indent="-228600" algn="l" rtl="0" eaLnBrk="1" fontAlgn="base" hangingPunct="1">
              <a:spcBef>
                <a:spcPct val="20000"/>
              </a:spcBef>
              <a:spcAft>
                <a:spcPct val="0"/>
              </a:spcAft>
              <a:defRPr sz="1200" i="1">
                <a:solidFill>
                  <a:schemeClr val="tx1"/>
                </a:solidFill>
                <a:latin typeface="+mn-lt"/>
                <a:ea typeface="+mn-ea"/>
              </a:defRPr>
            </a:lvl6pPr>
            <a:lvl7pPr marL="2971800" indent="-228600" algn="l" rtl="0" eaLnBrk="1" fontAlgn="base" hangingPunct="1">
              <a:spcBef>
                <a:spcPct val="20000"/>
              </a:spcBef>
              <a:spcAft>
                <a:spcPct val="0"/>
              </a:spcAft>
              <a:defRPr sz="1200" i="1">
                <a:solidFill>
                  <a:schemeClr val="tx1"/>
                </a:solidFill>
                <a:latin typeface="+mn-lt"/>
                <a:ea typeface="+mn-ea"/>
              </a:defRPr>
            </a:lvl7pPr>
            <a:lvl8pPr marL="3429000" indent="-228600" algn="l" rtl="0" eaLnBrk="1" fontAlgn="base" hangingPunct="1">
              <a:spcBef>
                <a:spcPct val="20000"/>
              </a:spcBef>
              <a:spcAft>
                <a:spcPct val="0"/>
              </a:spcAft>
              <a:defRPr sz="1200" i="1">
                <a:solidFill>
                  <a:schemeClr val="tx1"/>
                </a:solidFill>
                <a:latin typeface="+mn-lt"/>
                <a:ea typeface="+mn-ea"/>
              </a:defRPr>
            </a:lvl8pPr>
            <a:lvl9pPr marL="3886200" indent="-228600" algn="l" rtl="0" eaLnBrk="1" fontAlgn="base" hangingPunct="1">
              <a:spcBef>
                <a:spcPct val="20000"/>
              </a:spcBef>
              <a:spcAft>
                <a:spcPct val="0"/>
              </a:spcAft>
              <a:defRPr sz="1200" i="1">
                <a:solidFill>
                  <a:schemeClr val="tx1"/>
                </a:solidFill>
                <a:latin typeface="+mn-lt"/>
                <a:ea typeface="+mn-ea"/>
              </a:defRPr>
            </a:lvl9pPr>
          </a:lstStyle>
          <a:p>
            <a:r>
              <a:rPr lang="en-US" kern="0" dirty="0"/>
              <a:t>Greg Sanders</a:t>
            </a:r>
            <a:r>
              <a:rPr lang="en-US" i="1" kern="0" dirty="0"/>
              <a:t>, Fellow, Defense-Industrial Initiatives Group</a:t>
            </a:r>
          </a:p>
          <a:p>
            <a:r>
              <a:rPr lang="en-US" kern="0" dirty="0" smtClean="0"/>
              <a:t>Andrew Hunter</a:t>
            </a:r>
            <a:r>
              <a:rPr lang="en-US" i="1" kern="0" dirty="0" smtClean="0"/>
              <a:t>, Director, Defense-Industrial Initiatives Group and Senior Fellow, International Security Program</a:t>
            </a:r>
          </a:p>
          <a:p>
            <a:r>
              <a:rPr lang="en-US" i="1" kern="0" dirty="0" smtClean="0"/>
              <a:t>May 13, 2015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523220"/>
          </a:xfrm>
        </p:spPr>
        <p:txBody>
          <a:bodyPr/>
          <a:lstStyle/>
          <a:p>
            <a:r>
              <a:rPr lang="en-US" sz="2800" dirty="0" smtClean="0"/>
              <a:t>Resulting Bayesian Model</a:t>
            </a:r>
            <a:endParaRPr lang="en-US" sz="2800"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10</a:t>
            </a:fld>
            <a:endParaRPr lang="en-US">
              <a:solidFill>
                <a:srgbClr val="313232"/>
              </a:solidFill>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t="8350"/>
          <a:stretch/>
        </p:blipFill>
        <p:spPr bwMode="auto">
          <a:xfrm>
            <a:off x="2362200" y="947925"/>
            <a:ext cx="7315200" cy="5331997"/>
          </a:xfrm>
          <a:prstGeom prst="rect">
            <a:avLst/>
          </a:prstGeom>
          <a:noFill/>
          <a:ln>
            <a:noFill/>
          </a:ln>
        </p:spPr>
      </p:pic>
    </p:spTree>
    <p:extLst>
      <p:ext uri="{BB962C8B-B14F-4D97-AF65-F5344CB8AC3E}">
        <p14:creationId xmlns:p14="http://schemas.microsoft.com/office/powerpoint/2010/main" val="314024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10722708" cy="1815882"/>
          </a:xfrm>
        </p:spPr>
        <p:txBody>
          <a:bodyPr/>
          <a:lstStyle/>
          <a:p>
            <a:r>
              <a:rPr lang="en-US" sz="2800" b="1" dirty="0"/>
              <a:t>Hypothesis 1: Large R&amp;D contracts will perform better as cost-based </a:t>
            </a:r>
            <a:r>
              <a:rPr lang="en-US" sz="2800" b="1" dirty="0" smtClean="0"/>
              <a:t>contracts</a:t>
            </a:r>
            <a:br>
              <a:rPr lang="en-US" sz="2800" b="1" dirty="0" smtClean="0"/>
            </a:br>
            <a:r>
              <a:rPr lang="en-US" sz="2800" b="1" dirty="0"/>
              <a:t/>
            </a:r>
            <a:br>
              <a:rPr lang="en-US" sz="2800" b="1" dirty="0"/>
            </a:br>
            <a:endParaRPr lang="en-US" sz="2800" dirty="0"/>
          </a:p>
        </p:txBody>
      </p:sp>
      <p:sp>
        <p:nvSpPr>
          <p:cNvPr id="3" name="Content Placeholder 2"/>
          <p:cNvSpPr>
            <a:spLocks noGrp="1"/>
          </p:cNvSpPr>
          <p:nvPr>
            <p:ph idx="1"/>
          </p:nvPr>
        </p:nvSpPr>
        <p:spPr>
          <a:xfrm>
            <a:off x="152400" y="1371600"/>
            <a:ext cx="11484708" cy="3276600"/>
          </a:xfrm>
        </p:spPr>
        <p:txBody>
          <a:bodyPr/>
          <a:lstStyle/>
          <a:p>
            <a:r>
              <a:rPr lang="en-US" b="1" dirty="0"/>
              <a:t>Support in Literature: </a:t>
            </a:r>
            <a:r>
              <a:rPr lang="en-US" dirty="0" err="1" smtClean="0"/>
              <a:t>Goel</a:t>
            </a:r>
            <a:r>
              <a:rPr lang="en-US" dirty="0" smtClean="0"/>
              <a:t> (1999) found “that </a:t>
            </a:r>
            <a:r>
              <a:rPr lang="en-US" dirty="0"/>
              <a:t>the [contracting office] principal prefers a cost-plus contract in cases of large R&amp;D projects or rising innovation benefits... The agent increases its research out-lays in response to a higher sharing rate when the expected rewards from innovation significantly exceed research costs</a:t>
            </a:r>
            <a:r>
              <a:rPr lang="en-US" dirty="0" smtClean="0"/>
              <a:t>.” Similarly Kendall (2015) describes </a:t>
            </a:r>
            <a:r>
              <a:rPr lang="en-US" dirty="0"/>
              <a:t>low technical risk as a reason to choose fixed price contracts. </a:t>
            </a:r>
            <a:r>
              <a:rPr lang="en-US" dirty="0" smtClean="0"/>
              <a:t>Large R&amp;D contracts are known for their technical risk. </a:t>
            </a:r>
          </a:p>
          <a:p>
            <a:r>
              <a:rPr lang="en-US" b="1" dirty="0" smtClean="0"/>
              <a:t>Results:</a:t>
            </a:r>
          </a:p>
          <a:p>
            <a:pPr>
              <a:buFont typeface="Arial" panose="020B0604020202020204" pitchFamily="34" charset="0"/>
              <a:buChar char="•"/>
            </a:pPr>
            <a:r>
              <a:rPr lang="en-US" b="1" dirty="0" smtClean="0"/>
              <a:t>Number of Offers: </a:t>
            </a:r>
            <a:r>
              <a:rPr lang="en-US" dirty="0" smtClean="0"/>
              <a:t>The hypothesis was supported, cost-based contracts had a substantially </a:t>
            </a:r>
            <a:r>
              <a:rPr lang="en-US" dirty="0"/>
              <a:t>lower single offer competition rate, 22.5 percent for cost-based versus 29.7 percent for fixed price. Cost-based similarly had a higher rate of competition with five or more offer. This pattern held for long duration contracts and for aircraft contracts. In the latter case fixed price contracts received only a single offer 37.6 percent of the time versus 11.3 percent for cost-based! </a:t>
            </a:r>
            <a:r>
              <a:rPr lang="en-US" dirty="0" smtClean="0"/>
              <a:t>Cost-plus </a:t>
            </a:r>
            <a:r>
              <a:rPr lang="en-US" dirty="0"/>
              <a:t>only loses its advantage for IDV </a:t>
            </a:r>
            <a:r>
              <a:rPr lang="en-US" dirty="0" smtClean="0"/>
              <a:t>contracts.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11</a:t>
            </a:fld>
            <a:endParaRPr lang="en-US">
              <a:solidFill>
                <a:srgbClr val="313232"/>
              </a:solidFill>
            </a:endParaRPr>
          </a:p>
        </p:txBody>
      </p:sp>
    </p:spTree>
    <p:extLst>
      <p:ext uri="{BB962C8B-B14F-4D97-AF65-F5344CB8AC3E}">
        <p14:creationId xmlns:p14="http://schemas.microsoft.com/office/powerpoint/2010/main" val="2592894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1815882"/>
          </a:xfrm>
        </p:spPr>
        <p:txBody>
          <a:bodyPr/>
          <a:lstStyle/>
          <a:p>
            <a:r>
              <a:rPr lang="en-US" sz="2800" b="1" dirty="0"/>
              <a:t>Hypothesis 2: Complex projects, as measured by pre-milestone B major defense acquisition project status, will perform better as cost-based contracts</a:t>
            </a:r>
            <a:br>
              <a:rPr lang="en-US" sz="2800" b="1" dirty="0"/>
            </a:br>
            <a:endParaRPr lang="en-US" sz="2800" dirty="0"/>
          </a:p>
        </p:txBody>
      </p:sp>
      <p:sp>
        <p:nvSpPr>
          <p:cNvPr id="3" name="Content Placeholder 2"/>
          <p:cNvSpPr>
            <a:spLocks noGrp="1"/>
          </p:cNvSpPr>
          <p:nvPr>
            <p:ph idx="1"/>
          </p:nvPr>
        </p:nvSpPr>
        <p:spPr>
          <a:xfrm>
            <a:off x="152400" y="1752600"/>
            <a:ext cx="11484708" cy="3276600"/>
          </a:xfrm>
        </p:spPr>
        <p:txBody>
          <a:bodyPr/>
          <a:lstStyle/>
          <a:p>
            <a:r>
              <a:rPr lang="en-US" b="1" dirty="0"/>
              <a:t>Support in Literature: </a:t>
            </a:r>
            <a:r>
              <a:rPr lang="en-US" dirty="0" err="1" smtClean="0"/>
              <a:t>Bajari</a:t>
            </a:r>
            <a:r>
              <a:rPr lang="en-US" dirty="0" smtClean="0"/>
              <a:t> and </a:t>
            </a:r>
            <a:r>
              <a:rPr lang="en-US" dirty="0" err="1" smtClean="0"/>
              <a:t>Tadelis</a:t>
            </a:r>
            <a:r>
              <a:rPr lang="en-US" dirty="0" smtClean="0"/>
              <a:t> (2001) found that cost-plus </a:t>
            </a:r>
            <a:r>
              <a:rPr lang="en-US" dirty="0"/>
              <a:t>contracts are preferred to fixed price contracts when a project is more </a:t>
            </a:r>
            <a:r>
              <a:rPr lang="en-US" dirty="0" smtClean="0"/>
              <a:t>complex </a:t>
            </a:r>
            <a:r>
              <a:rPr lang="en-US" dirty="0"/>
              <a:t>(</a:t>
            </a:r>
            <a:r>
              <a:rPr lang="en-US" dirty="0" err="1"/>
              <a:t>Bajari</a:t>
            </a:r>
            <a:r>
              <a:rPr lang="en-US" dirty="0"/>
              <a:t> and </a:t>
            </a:r>
            <a:r>
              <a:rPr lang="en-US" dirty="0" err="1"/>
              <a:t>Tadelis</a:t>
            </a:r>
            <a:r>
              <a:rPr lang="en-US" dirty="0"/>
              <a:t> 2001</a:t>
            </a:r>
            <a:r>
              <a:rPr lang="en-US" dirty="0" smtClean="0"/>
              <a:t>). </a:t>
            </a:r>
          </a:p>
          <a:p>
            <a:r>
              <a:rPr lang="en-US" b="1" dirty="0"/>
              <a:t>Results:  </a:t>
            </a:r>
            <a:endParaRPr lang="en-US" b="1" dirty="0" smtClean="0"/>
          </a:p>
          <a:p>
            <a:r>
              <a:rPr lang="en-US" b="1" dirty="0" smtClean="0"/>
              <a:t>Number of offers: </a:t>
            </a:r>
            <a:r>
              <a:rPr lang="en-US" dirty="0" smtClean="0"/>
              <a:t>The hypothesis was weakly supported using project interlinkages as a proxy for complexity. However</a:t>
            </a:r>
            <a:r>
              <a:rPr lang="en-US" dirty="0"/>
              <a:t>, the results were not highly robust and were contradicted for two of the five controls. The single offer competition rate for cost-plus contracts was six percentage points lower for large contracts and two percentage points lower for aircraft. Since both large contracts and aircraft and drone contracts are associated with MDAPs, this suggests that the study team will need to refine linkages or test the hypothesis directly by looking at system equipment codes.</a:t>
            </a:r>
          </a:p>
          <a:p>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12</a:t>
            </a:fld>
            <a:endParaRPr lang="en-US">
              <a:solidFill>
                <a:srgbClr val="313232"/>
              </a:solidFill>
            </a:endParaRPr>
          </a:p>
        </p:txBody>
      </p:sp>
    </p:spTree>
    <p:extLst>
      <p:ext uri="{BB962C8B-B14F-4D97-AF65-F5344CB8AC3E}">
        <p14:creationId xmlns:p14="http://schemas.microsoft.com/office/powerpoint/2010/main" val="163669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1384995"/>
          </a:xfrm>
        </p:spPr>
        <p:txBody>
          <a:bodyPr/>
          <a:lstStyle/>
          <a:p>
            <a:r>
              <a:rPr lang="en-US" sz="2800" b="1" dirty="0"/>
              <a:t>Hypothesis 3: Contracts with a longer duration will perform better as cost-based contracts</a:t>
            </a:r>
            <a:br>
              <a:rPr lang="en-US" sz="2800" b="1" dirty="0"/>
            </a:br>
            <a:endParaRPr lang="en-US" sz="2800" dirty="0"/>
          </a:p>
        </p:txBody>
      </p:sp>
      <p:sp>
        <p:nvSpPr>
          <p:cNvPr id="3" name="Content Placeholder 2"/>
          <p:cNvSpPr>
            <a:spLocks noGrp="1"/>
          </p:cNvSpPr>
          <p:nvPr>
            <p:ph idx="1"/>
          </p:nvPr>
        </p:nvSpPr>
        <p:spPr>
          <a:xfrm>
            <a:off x="152400" y="1371600"/>
            <a:ext cx="11484708" cy="3276600"/>
          </a:xfrm>
        </p:spPr>
        <p:txBody>
          <a:bodyPr/>
          <a:lstStyle/>
          <a:p>
            <a:r>
              <a:rPr lang="en-US" b="1" dirty="0" smtClean="0"/>
              <a:t>Support in Literature: </a:t>
            </a:r>
            <a:r>
              <a:rPr lang="en-US" dirty="0" err="1" smtClean="0"/>
              <a:t>Braucher</a:t>
            </a:r>
            <a:r>
              <a:rPr lang="en-US" dirty="0" smtClean="0"/>
              <a:t> (1953) found that “price </a:t>
            </a:r>
            <a:r>
              <a:rPr lang="en-US" dirty="0"/>
              <a:t>redetermination might be used whenever contingency charges otherwise would be included in a contract price due to such factors as prolonged delivery schedules, unstable market conditions for material or labor, or uncertainty as to cost of performance." </a:t>
            </a:r>
            <a:endParaRPr lang="en-US" dirty="0" smtClean="0"/>
          </a:p>
          <a:p>
            <a:r>
              <a:rPr lang="en-US" b="1" dirty="0" smtClean="0"/>
              <a:t>Results: </a:t>
            </a:r>
          </a:p>
          <a:p>
            <a:pPr>
              <a:buFont typeface="Arial" panose="020B0604020202020204" pitchFamily="34" charset="0"/>
              <a:buChar char="•"/>
            </a:pPr>
            <a:r>
              <a:rPr lang="en-US" b="1" dirty="0" smtClean="0"/>
              <a:t>Number of Offers: </a:t>
            </a:r>
            <a:r>
              <a:rPr lang="en-US" dirty="0" smtClean="0"/>
              <a:t>The </a:t>
            </a:r>
            <a:r>
              <a:rPr lang="en-US" dirty="0"/>
              <a:t>hypothesized relationship did not hold. Unlike Hypothesis 2, the results appeared to be fairly robust. Overall, 25.3 percent of fixed price contracts with durations greater than a year receive only one offer compared to 31.4 percent of cost-plus contracts. This gap narrows to less than a percentage point for large contracts and aircraft and drone </a:t>
            </a:r>
            <a:r>
              <a:rPr lang="en-US" dirty="0" smtClean="0"/>
              <a:t>contracts.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13</a:t>
            </a:fld>
            <a:endParaRPr lang="en-US">
              <a:solidFill>
                <a:srgbClr val="313232"/>
              </a:solidFill>
            </a:endParaRPr>
          </a:p>
        </p:txBody>
      </p:sp>
    </p:spTree>
    <p:extLst>
      <p:ext uri="{BB962C8B-B14F-4D97-AF65-F5344CB8AC3E}">
        <p14:creationId xmlns:p14="http://schemas.microsoft.com/office/powerpoint/2010/main" val="751645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1631216"/>
          </a:xfrm>
        </p:spPr>
        <p:txBody>
          <a:bodyPr/>
          <a:lstStyle/>
          <a:p>
            <a:r>
              <a:rPr lang="en-US" sz="2800" b="1" dirty="0"/>
              <a:t>Hypothesis 4: The potential for greater competition improves fixed price performance</a:t>
            </a:r>
            <a:r>
              <a:rPr lang="en-US" b="1" dirty="0"/>
              <a:t/>
            </a:r>
            <a:br>
              <a:rPr lang="en-US" b="1" dirty="0"/>
            </a:br>
            <a:endParaRPr lang="en-US" dirty="0"/>
          </a:p>
        </p:txBody>
      </p:sp>
      <p:sp>
        <p:nvSpPr>
          <p:cNvPr id="3" name="Content Placeholder 2"/>
          <p:cNvSpPr>
            <a:spLocks noGrp="1"/>
          </p:cNvSpPr>
          <p:nvPr>
            <p:ph idx="1"/>
          </p:nvPr>
        </p:nvSpPr>
        <p:spPr>
          <a:xfrm>
            <a:off x="148492" y="1295400"/>
            <a:ext cx="11484708" cy="3276600"/>
          </a:xfrm>
        </p:spPr>
        <p:txBody>
          <a:bodyPr/>
          <a:lstStyle/>
          <a:p>
            <a:r>
              <a:rPr lang="en-US" b="1" dirty="0"/>
              <a:t>Support in Literature: </a:t>
            </a:r>
            <a:r>
              <a:rPr lang="en-US" dirty="0" err="1" smtClean="0"/>
              <a:t>Goel</a:t>
            </a:r>
            <a:r>
              <a:rPr lang="en-US" dirty="0" smtClean="0"/>
              <a:t> </a:t>
            </a:r>
            <a:r>
              <a:rPr lang="en-US" dirty="0"/>
              <a:t>(2001) argues that “[Government principals] would prefer a fixed-price contract when the number of bidders increases</a:t>
            </a:r>
            <a:r>
              <a:rPr lang="en-US" dirty="0" smtClean="0"/>
              <a:t>.” The </a:t>
            </a:r>
            <a:r>
              <a:rPr lang="en-US" dirty="0"/>
              <a:t>hypothesis that fixed price contests are preferred by acquisition officials when they are likely to receive more competition may indicate that contracts that are more likely to be competed will perform better. </a:t>
            </a:r>
            <a:endParaRPr lang="en-US" dirty="0" smtClean="0"/>
          </a:p>
          <a:p>
            <a:r>
              <a:rPr lang="en-US" b="1" dirty="0" smtClean="0"/>
              <a:t>Results:  </a:t>
            </a:r>
          </a:p>
          <a:p>
            <a:pPr>
              <a:buFont typeface="Arial" panose="020B0604020202020204" pitchFamily="34" charset="0"/>
              <a:buChar char="•"/>
            </a:pPr>
            <a:r>
              <a:rPr lang="en-US" b="1" dirty="0"/>
              <a:t>Number of Offers: </a:t>
            </a:r>
            <a:r>
              <a:rPr lang="en-US" dirty="0" smtClean="0"/>
              <a:t>This </a:t>
            </a:r>
            <a:r>
              <a:rPr lang="en-US" dirty="0"/>
              <a:t>hypothesis is not testable with this dependent variable. However, given the high variability for the Number of Offers Received for fixed price contracts and the number of evidence nodes influencing both competition and number of offers, this hypothesis should be straightforward to test in future stages.</a:t>
            </a:r>
          </a:p>
          <a:p>
            <a:endParaRPr lang="en-US" b="1"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14</a:t>
            </a:fld>
            <a:endParaRPr lang="en-US">
              <a:solidFill>
                <a:srgbClr val="313232"/>
              </a:solidFill>
            </a:endParaRPr>
          </a:p>
        </p:txBody>
      </p:sp>
    </p:spTree>
    <p:extLst>
      <p:ext uri="{BB962C8B-B14F-4D97-AF65-F5344CB8AC3E}">
        <p14:creationId xmlns:p14="http://schemas.microsoft.com/office/powerpoint/2010/main" val="227443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954107"/>
          </a:xfrm>
        </p:spPr>
        <p:txBody>
          <a:bodyPr/>
          <a:lstStyle/>
          <a:p>
            <a:r>
              <a:rPr lang="en-US" sz="2800" b="1" dirty="0"/>
              <a:t>Hypothesis 5: Large software projects perform better as fixed price contracts</a:t>
            </a:r>
          </a:p>
        </p:txBody>
      </p:sp>
      <p:sp>
        <p:nvSpPr>
          <p:cNvPr id="3" name="Content Placeholder 2"/>
          <p:cNvSpPr>
            <a:spLocks noGrp="1"/>
          </p:cNvSpPr>
          <p:nvPr>
            <p:ph idx="1"/>
          </p:nvPr>
        </p:nvSpPr>
        <p:spPr>
          <a:xfrm>
            <a:off x="148492" y="1220807"/>
            <a:ext cx="11484708" cy="3276600"/>
          </a:xfrm>
        </p:spPr>
        <p:txBody>
          <a:bodyPr/>
          <a:lstStyle/>
          <a:p>
            <a:r>
              <a:rPr lang="en-US" b="1" dirty="0"/>
              <a:t>Support in Literature: </a:t>
            </a:r>
            <a:r>
              <a:rPr lang="en-US" dirty="0" smtClean="0"/>
              <a:t>Gopal </a:t>
            </a:r>
            <a:r>
              <a:rPr lang="en-US" dirty="0"/>
              <a:t>and </a:t>
            </a:r>
            <a:r>
              <a:rPr lang="en-US" dirty="0" err="1"/>
              <a:t>Sivaramakrishnan</a:t>
            </a:r>
            <a:r>
              <a:rPr lang="en-US" dirty="0"/>
              <a:t> </a:t>
            </a:r>
            <a:r>
              <a:rPr lang="en-US" dirty="0" smtClean="0"/>
              <a:t>(2006) studied whether “the </a:t>
            </a:r>
            <a:r>
              <a:rPr lang="en-US" dirty="0"/>
              <a:t>vendor's ability to leverage information asymmetry about capabilities and experiences translates into the vendor preferring Fixed-Price contract to secure larger information </a:t>
            </a:r>
            <a:r>
              <a:rPr lang="en-US" dirty="0" smtClean="0"/>
              <a:t>rents” and found support for “</a:t>
            </a:r>
            <a:r>
              <a:rPr lang="en-US" dirty="0"/>
              <a:t>larger and longer projects with larger </a:t>
            </a:r>
            <a:r>
              <a:rPr lang="en-US" dirty="0" smtClean="0"/>
              <a:t>teams.” </a:t>
            </a:r>
            <a:r>
              <a:rPr lang="en-US" dirty="0"/>
              <a:t>For this iteration, Electronics and Communications services were used as a proxy for software. </a:t>
            </a:r>
            <a:endParaRPr lang="en-US" dirty="0" smtClean="0"/>
          </a:p>
          <a:p>
            <a:r>
              <a:rPr lang="en-US" b="1" dirty="0" smtClean="0"/>
              <a:t>Results:</a:t>
            </a:r>
          </a:p>
          <a:p>
            <a:pPr>
              <a:buFont typeface="Arial" panose="020B0604020202020204" pitchFamily="34" charset="0"/>
              <a:buChar char="•"/>
            </a:pPr>
            <a:r>
              <a:rPr lang="en-US" b="1" dirty="0"/>
              <a:t>Number of Offers: </a:t>
            </a:r>
            <a:r>
              <a:rPr lang="en-US" dirty="0" smtClean="0"/>
              <a:t>Our </a:t>
            </a:r>
            <a:r>
              <a:rPr lang="en-US" dirty="0"/>
              <a:t>results surrounding this hypothesis were </a:t>
            </a:r>
            <a:r>
              <a:rPr lang="en-US" dirty="0" smtClean="0"/>
              <a:t>inconclusive. We </a:t>
            </a:r>
            <a:r>
              <a:rPr lang="en-US" dirty="0"/>
              <a:t>found that for small contracts, the hypothesis holds, with fixed price contracts nearly ten percentage points less likely to receive one offer compared to cost-based (28.8 percent versus 38.7 percent). However, this relationship reverses itself for large contracts. 29.0 percent of fixed price contracts receive only a single offer versus 21.2 percent of cost-based contracts. </a:t>
            </a:r>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15</a:t>
            </a:fld>
            <a:endParaRPr lang="en-US">
              <a:solidFill>
                <a:srgbClr val="313232"/>
              </a:solidFill>
            </a:endParaRPr>
          </a:p>
        </p:txBody>
      </p:sp>
    </p:spTree>
    <p:extLst>
      <p:ext uri="{BB962C8B-B14F-4D97-AF65-F5344CB8AC3E}">
        <p14:creationId xmlns:p14="http://schemas.microsoft.com/office/powerpoint/2010/main" val="96781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457200" lvl="1" indent="0">
              <a:buNone/>
            </a:pPr>
            <a:r>
              <a:rPr lang="en-US" altLang="en-US" sz="2200" dirty="0">
                <a:solidFill>
                  <a:srgbClr val="000000"/>
                </a:solidFill>
              </a:rPr>
              <a:t>This slide describes the overall methodology employed to develop this dataset. Aggregated data downloads from FPDS are unavailable for pre-2000 data, requiring a different approach. </a:t>
            </a:r>
            <a:endParaRPr lang="en-US" altLang="en-US" sz="2200" dirty="0" smtClean="0">
              <a:solidFill>
                <a:srgbClr val="000000"/>
              </a:solidFill>
            </a:endParaRPr>
          </a:p>
          <a:p>
            <a:pPr lvl="1">
              <a:buFont typeface="Times" pitchFamily="1" charset="0"/>
              <a:buChar char="•"/>
            </a:pPr>
            <a:r>
              <a:rPr lang="en-US" altLang="en-US" sz="2200" dirty="0" smtClean="0">
                <a:solidFill>
                  <a:srgbClr val="000000"/>
                </a:solidFill>
              </a:rPr>
              <a:t>The data set of approximately six million entries includes all contracts in the </a:t>
            </a:r>
            <a:r>
              <a:rPr lang="en-US" altLang="en-US" sz="2200" dirty="0">
                <a:solidFill>
                  <a:srgbClr val="000000"/>
                </a:solidFill>
              </a:rPr>
              <a:t>Federal Procurement Data System (FPDS) </a:t>
            </a:r>
            <a:r>
              <a:rPr lang="en-US" altLang="en-US" sz="2200" dirty="0" smtClean="0">
                <a:solidFill>
                  <a:srgbClr val="000000"/>
                </a:solidFill>
              </a:rPr>
              <a:t>completed between FY2007 and FY2013.</a:t>
            </a:r>
          </a:p>
          <a:p>
            <a:pPr lvl="1">
              <a:buFont typeface="Times" pitchFamily="1" charset="0"/>
              <a:buChar char="•"/>
            </a:pPr>
            <a:r>
              <a:rPr lang="en-US" altLang="en-US" sz="2200" dirty="0" smtClean="0">
                <a:solidFill>
                  <a:srgbClr val="E5E3E2">
                    <a:lumMod val="10000"/>
                  </a:srgbClr>
                </a:solidFill>
              </a:rPr>
              <a:t>Federal </a:t>
            </a:r>
            <a:r>
              <a:rPr lang="en-US" altLang="en-US" sz="2200" dirty="0">
                <a:solidFill>
                  <a:srgbClr val="E5E3E2">
                    <a:lumMod val="10000"/>
                  </a:srgbClr>
                </a:solidFill>
              </a:rPr>
              <a:t>regulations require only that all unclassified prime contracts worth $2,500 and above be reported to FPDS</a:t>
            </a:r>
            <a:r>
              <a:rPr lang="en-US" altLang="en-US" sz="2200" dirty="0" smtClean="0">
                <a:solidFill>
                  <a:srgbClr val="E5E3E2">
                    <a:lumMod val="10000"/>
                  </a:srgbClr>
                </a:solidFill>
              </a:rPr>
              <a:t>.</a:t>
            </a:r>
            <a:endParaRPr lang="en-US" altLang="en-US" sz="2200" dirty="0">
              <a:solidFill>
                <a:srgbClr val="E5E3E2">
                  <a:lumMod val="10000"/>
                </a:srgbClr>
              </a:solidFill>
            </a:endParaRPr>
          </a:p>
          <a:p>
            <a:pPr lvl="1">
              <a:buFont typeface="Times" pitchFamily="1" charset="0"/>
              <a:buChar char="•"/>
            </a:pPr>
            <a:r>
              <a:rPr lang="en-US" altLang="en-US" sz="2200" dirty="0">
                <a:solidFill>
                  <a:srgbClr val="000000"/>
                </a:solidFill>
              </a:rPr>
              <a:t>FPDS data are constantly being updated, including those for back years. As a consequence, the dollar totals for a given year may have changed since the data was downloaded.</a:t>
            </a:r>
          </a:p>
          <a:p>
            <a:pPr lvl="1">
              <a:buFont typeface="Times" pitchFamily="1" charset="0"/>
              <a:buChar char="•"/>
            </a:pPr>
            <a:r>
              <a:rPr lang="en-US" altLang="en-US" sz="2200" dirty="0" smtClean="0">
                <a:solidFill>
                  <a:srgbClr val="000000"/>
                </a:solidFill>
              </a:rPr>
              <a:t>All </a:t>
            </a:r>
            <a:r>
              <a:rPr lang="en-US" altLang="en-US" sz="2200" dirty="0">
                <a:solidFill>
                  <a:srgbClr val="000000"/>
                </a:solidFill>
              </a:rPr>
              <a:t>dollar figures are in </a:t>
            </a:r>
            <a:r>
              <a:rPr lang="en-US" altLang="en-US" sz="2200" dirty="0" smtClean="0">
                <a:solidFill>
                  <a:srgbClr val="000000"/>
                </a:solidFill>
              </a:rPr>
              <a:t>current dollars</a:t>
            </a:r>
            <a:r>
              <a:rPr lang="en-US" altLang="en-US" sz="2200" dirty="0">
                <a:solidFill>
                  <a:srgbClr val="000000"/>
                </a:solidFill>
              </a:rPr>
              <a:t> </a:t>
            </a:r>
            <a:r>
              <a:rPr lang="en-US" altLang="en-US" sz="2200" dirty="0" smtClean="0">
                <a:solidFill>
                  <a:srgbClr val="000000"/>
                </a:solidFill>
              </a:rPr>
              <a:t>because contract ceilings do not account for inflation.</a:t>
            </a:r>
            <a:endParaRPr lang="en-US" altLang="en-US" sz="2200" dirty="0">
              <a:solidFill>
                <a:srgbClr val="FF0000"/>
              </a:solidFill>
            </a:endParaRPr>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2</a:t>
            </a:fld>
            <a:endParaRPr lang="en-US">
              <a:solidFill>
                <a:srgbClr val="313232"/>
              </a:solidFill>
            </a:endParaRPr>
          </a:p>
        </p:txBody>
      </p:sp>
    </p:spTree>
    <p:extLst>
      <p:ext uri="{BB962C8B-B14F-4D97-AF65-F5344CB8AC3E}">
        <p14:creationId xmlns:p14="http://schemas.microsoft.com/office/powerpoint/2010/main" val="116831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523220"/>
          </a:xfrm>
        </p:spPr>
        <p:txBody>
          <a:bodyPr/>
          <a:lstStyle/>
          <a:p>
            <a:r>
              <a:rPr lang="en-US" sz="2800" dirty="0" smtClean="0"/>
              <a:t>Dependent Variable: Number of offers</a:t>
            </a:r>
            <a:endParaRPr lang="en-US" sz="2800"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3</a:t>
            </a:fld>
            <a:endParaRPr lang="en-US">
              <a:solidFill>
                <a:srgbClr val="313232"/>
              </a:solidFill>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b="1932"/>
          <a:stretch/>
        </p:blipFill>
        <p:spPr bwMode="auto">
          <a:xfrm>
            <a:off x="2438400" y="838200"/>
            <a:ext cx="7239000" cy="539021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696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523220"/>
          </a:xfrm>
        </p:spPr>
        <p:txBody>
          <a:bodyPr/>
          <a:lstStyle/>
          <a:p>
            <a:r>
              <a:rPr lang="en-US" sz="2800" dirty="0" smtClean="0"/>
              <a:t>Dependent Variable: Terminations</a:t>
            </a:r>
            <a:endParaRPr lang="en-US" sz="2800"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4</a:t>
            </a:fld>
            <a:endParaRPr lang="en-US">
              <a:solidFill>
                <a:srgbClr val="313232"/>
              </a:solidFill>
            </a:endParaRPr>
          </a:p>
        </p:txBody>
      </p:sp>
      <p:pic>
        <p:nvPicPr>
          <p:cNvPr id="12" name="Picture 11"/>
          <p:cNvPicPr>
            <a:picLocks noChangeAspect="1"/>
          </p:cNvPicPr>
          <p:nvPr/>
        </p:nvPicPr>
        <p:blipFill>
          <a:blip r:embed="rId2"/>
          <a:stretch>
            <a:fillRect/>
          </a:stretch>
        </p:blipFill>
        <p:spPr>
          <a:xfrm>
            <a:off x="0" y="699569"/>
            <a:ext cx="4115374" cy="5487166"/>
          </a:xfrm>
          <a:prstGeom prst="rect">
            <a:avLst/>
          </a:prstGeom>
        </p:spPr>
      </p:pic>
      <p:pic>
        <p:nvPicPr>
          <p:cNvPr id="13" name="Picture 12"/>
          <p:cNvPicPr>
            <a:picLocks noChangeAspect="1"/>
          </p:cNvPicPr>
          <p:nvPr/>
        </p:nvPicPr>
        <p:blipFill>
          <a:blip r:embed="rId3"/>
          <a:stretch>
            <a:fillRect/>
          </a:stretch>
        </p:blipFill>
        <p:spPr>
          <a:xfrm>
            <a:off x="4038313" y="685417"/>
            <a:ext cx="4115374" cy="5487166"/>
          </a:xfrm>
          <a:prstGeom prst="rect">
            <a:avLst/>
          </a:prstGeom>
        </p:spPr>
      </p:pic>
      <p:pic>
        <p:nvPicPr>
          <p:cNvPr id="14" name="Picture 13"/>
          <p:cNvPicPr>
            <a:picLocks noChangeAspect="1"/>
          </p:cNvPicPr>
          <p:nvPr/>
        </p:nvPicPr>
        <p:blipFill>
          <a:blip r:embed="rId4"/>
          <a:stretch>
            <a:fillRect/>
          </a:stretch>
        </p:blipFill>
        <p:spPr>
          <a:xfrm>
            <a:off x="8001000" y="685800"/>
            <a:ext cx="4115374" cy="5487166"/>
          </a:xfrm>
          <a:prstGeom prst="rect">
            <a:avLst/>
          </a:prstGeom>
        </p:spPr>
      </p:pic>
    </p:spTree>
    <p:extLst>
      <p:ext uri="{BB962C8B-B14F-4D97-AF65-F5344CB8AC3E}">
        <p14:creationId xmlns:p14="http://schemas.microsoft.com/office/powerpoint/2010/main" val="303621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774289"/>
            <a:ext cx="4114800" cy="5474111"/>
          </a:xfrm>
          <a:prstGeom prst="rect">
            <a:avLst/>
          </a:prstGeom>
        </p:spPr>
      </p:pic>
      <p:sp>
        <p:nvSpPr>
          <p:cNvPr id="2" name="Title 1"/>
          <p:cNvSpPr>
            <a:spLocks noGrp="1"/>
          </p:cNvSpPr>
          <p:nvPr>
            <p:ph type="title"/>
          </p:nvPr>
        </p:nvSpPr>
        <p:spPr>
          <a:xfrm>
            <a:off x="250092" y="228600"/>
            <a:ext cx="9931400" cy="523220"/>
          </a:xfrm>
        </p:spPr>
        <p:txBody>
          <a:bodyPr/>
          <a:lstStyle/>
          <a:p>
            <a:r>
              <a:rPr lang="en-US" sz="2800" dirty="0" smtClean="0"/>
              <a:t>Dependent Variable: Number of Change Orders</a:t>
            </a:r>
            <a:endParaRPr lang="en-US" sz="2800"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5</a:t>
            </a:fld>
            <a:endParaRPr lang="en-US">
              <a:solidFill>
                <a:srgbClr val="313232"/>
              </a:solidFill>
            </a:endParaRPr>
          </a:p>
        </p:txBody>
      </p:sp>
      <p:pic>
        <p:nvPicPr>
          <p:cNvPr id="3" name="Picture 2"/>
          <p:cNvPicPr>
            <a:picLocks noChangeAspect="1"/>
          </p:cNvPicPr>
          <p:nvPr/>
        </p:nvPicPr>
        <p:blipFill>
          <a:blip r:embed="rId3"/>
          <a:stretch>
            <a:fillRect/>
          </a:stretch>
        </p:blipFill>
        <p:spPr>
          <a:xfrm>
            <a:off x="4108860" y="788864"/>
            <a:ext cx="4114800" cy="5486401"/>
          </a:xfrm>
          <a:prstGeom prst="rect">
            <a:avLst/>
          </a:prstGeom>
        </p:spPr>
      </p:pic>
      <p:pic>
        <p:nvPicPr>
          <p:cNvPr id="8" name="Picture 7"/>
          <p:cNvPicPr>
            <a:picLocks noChangeAspect="1"/>
          </p:cNvPicPr>
          <p:nvPr/>
        </p:nvPicPr>
        <p:blipFill>
          <a:blip r:embed="rId4"/>
          <a:stretch>
            <a:fillRect/>
          </a:stretch>
        </p:blipFill>
        <p:spPr>
          <a:xfrm>
            <a:off x="8077200" y="926688"/>
            <a:ext cx="4114800" cy="5474112"/>
          </a:xfrm>
          <a:prstGeom prst="rect">
            <a:avLst/>
          </a:prstGeom>
        </p:spPr>
      </p:pic>
    </p:spTree>
    <p:extLst>
      <p:ext uri="{BB962C8B-B14F-4D97-AF65-F5344CB8AC3E}">
        <p14:creationId xmlns:p14="http://schemas.microsoft.com/office/powerpoint/2010/main" val="295490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523220"/>
          </a:xfrm>
        </p:spPr>
        <p:txBody>
          <a:bodyPr/>
          <a:lstStyle/>
          <a:p>
            <a:r>
              <a:rPr lang="en-US" sz="2800" dirty="0" smtClean="0"/>
              <a:t>Dependent Variable: Cost Ceiling-Raising Change Orders</a:t>
            </a:r>
            <a:endParaRPr lang="en-US" sz="2800"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6</a:t>
            </a:fld>
            <a:endParaRPr lang="en-US">
              <a:solidFill>
                <a:srgbClr val="313232"/>
              </a:solidFill>
            </a:endParaRPr>
          </a:p>
        </p:txBody>
      </p:sp>
      <p:pic>
        <p:nvPicPr>
          <p:cNvPr id="12" name="Picture 11"/>
          <p:cNvPicPr>
            <a:picLocks noChangeAspect="1"/>
          </p:cNvPicPr>
          <p:nvPr/>
        </p:nvPicPr>
        <p:blipFill>
          <a:blip r:embed="rId2"/>
          <a:stretch>
            <a:fillRect/>
          </a:stretch>
        </p:blipFill>
        <p:spPr>
          <a:xfrm>
            <a:off x="1600200" y="751820"/>
            <a:ext cx="8325583" cy="5542874"/>
          </a:xfrm>
          <a:prstGeom prst="rect">
            <a:avLst/>
          </a:prstGeom>
        </p:spPr>
      </p:pic>
    </p:spTree>
    <p:extLst>
      <p:ext uri="{BB962C8B-B14F-4D97-AF65-F5344CB8AC3E}">
        <p14:creationId xmlns:p14="http://schemas.microsoft.com/office/powerpoint/2010/main" val="295490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Bayesian Networks</a:t>
            </a:r>
            <a:endParaRPr lang="en-US" dirty="0"/>
          </a:p>
        </p:txBody>
      </p:sp>
      <p:sp>
        <p:nvSpPr>
          <p:cNvPr id="3" name="Content Placeholder 2"/>
          <p:cNvSpPr>
            <a:spLocks noGrp="1"/>
          </p:cNvSpPr>
          <p:nvPr>
            <p:ph idx="1"/>
          </p:nvPr>
        </p:nvSpPr>
        <p:spPr>
          <a:xfrm>
            <a:off x="250092" y="914400"/>
            <a:ext cx="11484708" cy="3276600"/>
          </a:xfrm>
        </p:spPr>
        <p:txBody>
          <a:bodyPr/>
          <a:lstStyle/>
          <a:p>
            <a:pPr>
              <a:buFont typeface="Arial" panose="020B0604020202020204" pitchFamily="34" charset="0"/>
              <a:buChar char="•"/>
            </a:pPr>
            <a:r>
              <a:rPr lang="en-US" dirty="0" smtClean="0"/>
              <a:t>The model is based on </a:t>
            </a:r>
            <a:r>
              <a:rPr lang="en-US" i="1" dirty="0" smtClean="0"/>
              <a:t>Bayesian </a:t>
            </a:r>
            <a:r>
              <a:rPr lang="en-US" i="1" dirty="0"/>
              <a:t>inferential </a:t>
            </a:r>
            <a:r>
              <a:rPr lang="en-US" dirty="0"/>
              <a:t>statistics, and </a:t>
            </a:r>
            <a:r>
              <a:rPr lang="en-US" dirty="0" smtClean="0"/>
              <a:t>relates </a:t>
            </a:r>
            <a:r>
              <a:rPr lang="en-US" dirty="0"/>
              <a:t>the odds of an event (Event A1) to the odds of another event (Event A2) before and after the occurrence of some other event (Event B). </a:t>
            </a:r>
            <a:endParaRPr lang="en-US" dirty="0" smtClean="0"/>
          </a:p>
          <a:p>
            <a:pPr>
              <a:buFont typeface="Arial" panose="020B0604020202020204" pitchFamily="34" charset="0"/>
              <a:buChar char="•"/>
            </a:pPr>
            <a:r>
              <a:rPr lang="en-US" dirty="0" smtClean="0"/>
              <a:t>It </a:t>
            </a:r>
            <a:r>
              <a:rPr lang="en-US" dirty="0"/>
              <a:t>is a way of representing a set of </a:t>
            </a:r>
            <a:r>
              <a:rPr lang="en-US" dirty="0" smtClean="0"/>
              <a:t>variables nodes and </a:t>
            </a:r>
            <a:r>
              <a:rPr lang="en-US" dirty="0"/>
              <a:t>their conditional dependencies via a directed acyclic graph (DAG). </a:t>
            </a:r>
            <a:endParaRPr lang="en-US" dirty="0" smtClean="0"/>
          </a:p>
          <a:p>
            <a:pPr>
              <a:buFont typeface="Arial" panose="020B0604020202020204" pitchFamily="34" charset="0"/>
              <a:buChar char="•"/>
            </a:pPr>
            <a:r>
              <a:rPr lang="en-US" dirty="0" smtClean="0"/>
              <a:t>Because </a:t>
            </a:r>
            <a:r>
              <a:rPr lang="en-US" dirty="0"/>
              <a:t>a Bayesian network is a complete model for variables and their relationships, it can be used to answer probabilistic queries about them. </a:t>
            </a:r>
            <a:endParaRPr lang="en-US" dirty="0" smtClean="0"/>
          </a:p>
          <a:p>
            <a:pPr>
              <a:buFont typeface="Arial" panose="020B0604020202020204" pitchFamily="34" charset="0"/>
              <a:buChar char="•"/>
            </a:pPr>
            <a:r>
              <a:rPr lang="en-US" dirty="0"/>
              <a:t>The model is built in the open source statistical programming language R using two modules. The module </a:t>
            </a:r>
            <a:r>
              <a:rPr lang="en-US" dirty="0" err="1"/>
              <a:t>BnLearn</a:t>
            </a:r>
            <a:r>
              <a:rPr lang="en-US" dirty="0"/>
              <a:t> is used for the Bayesian network learning process, which turns the collected data into a </a:t>
            </a:r>
            <a:r>
              <a:rPr lang="en-US" dirty="0" smtClean="0"/>
              <a:t>DAG. </a:t>
            </a:r>
          </a:p>
          <a:p>
            <a:pPr>
              <a:buFont typeface="Arial" panose="020B0604020202020204" pitchFamily="34" charset="0"/>
              <a:buChar char="•"/>
            </a:pPr>
            <a:r>
              <a:rPr lang="en-US" dirty="0" smtClean="0"/>
              <a:t>The </a:t>
            </a:r>
            <a:r>
              <a:rPr lang="en-US" dirty="0"/>
              <a:t>module </a:t>
            </a:r>
            <a:r>
              <a:rPr lang="en-US" dirty="0" err="1"/>
              <a:t>gRain</a:t>
            </a:r>
            <a:r>
              <a:rPr lang="en-US" dirty="0"/>
              <a:t> is used for the second part of the process, creating the conditional probability table and then querying the resulting multiples. </a:t>
            </a:r>
            <a:endParaRPr lang="en-US" dirty="0" smtClean="0"/>
          </a:p>
          <a:p>
            <a:pPr>
              <a:buFont typeface="Arial" panose="020B0604020202020204" pitchFamily="34" charset="0"/>
              <a:buChar char="•"/>
            </a:pPr>
            <a:r>
              <a:rPr lang="en-US" dirty="0" smtClean="0"/>
              <a:t>The data and the open source processing </a:t>
            </a:r>
            <a:r>
              <a:rPr lang="en-US" dirty="0"/>
              <a:t>and analytic programming code used to implement this process are available through the </a:t>
            </a:r>
            <a:r>
              <a:rPr lang="en-US" dirty="0" err="1"/>
              <a:t>CSISdefense</a:t>
            </a:r>
            <a:r>
              <a:rPr lang="en-US" dirty="0"/>
              <a:t> fixed price GitHub </a:t>
            </a:r>
            <a:r>
              <a:rPr lang="en-US" dirty="0" smtClean="0"/>
              <a:t>repository </a:t>
            </a:r>
            <a:br>
              <a:rPr lang="en-US" dirty="0" smtClean="0"/>
            </a:br>
            <a:r>
              <a:rPr lang="en-US" dirty="0" smtClean="0"/>
              <a:t>(</a:t>
            </a:r>
            <a:r>
              <a:rPr lang="en-US" dirty="0"/>
              <a:t>Available at: </a:t>
            </a:r>
            <a:r>
              <a:rPr lang="en-US" u="sng" dirty="0">
                <a:hlinkClick r:id="rId2"/>
              </a:rPr>
              <a:t>https://</a:t>
            </a:r>
            <a:r>
              <a:rPr lang="en-US" u="sng" dirty="0" smtClean="0">
                <a:hlinkClick r:id="rId2"/>
              </a:rPr>
              <a:t>github.com/CSISdefense/Fixed-price</a:t>
            </a:r>
            <a:r>
              <a:rPr lang="en-US" u="sng" dirty="0" smtClean="0"/>
              <a:t>)</a:t>
            </a:r>
            <a:endParaRPr lang="en-US" dirty="0"/>
          </a:p>
          <a:p>
            <a:pPr>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7</a:t>
            </a:fld>
            <a:endParaRPr lang="en-US">
              <a:solidFill>
                <a:srgbClr val="313232"/>
              </a:solidFill>
            </a:endParaRPr>
          </a:p>
        </p:txBody>
      </p:sp>
    </p:spTree>
    <p:extLst>
      <p:ext uri="{BB962C8B-B14F-4D97-AF65-F5344CB8AC3E}">
        <p14:creationId xmlns:p14="http://schemas.microsoft.com/office/powerpoint/2010/main" val="189754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200" b="1">
                <a:solidFill>
                  <a:schemeClr val="tx2"/>
                </a:solidFill>
                <a:latin typeface="Arial" panose="020B0604020202020204" pitchFamily="34" charset="0"/>
                <a:ea typeface="ヒラギノ角ゴ Pro W3"/>
                <a:cs typeface="ヒラギノ角ゴ Pro W3"/>
              </a:defRPr>
            </a:lvl1pPr>
            <a:lvl2pPr marL="742950" indent="-285750">
              <a:lnSpc>
                <a:spcPct val="90000"/>
              </a:lnSpc>
              <a:spcBef>
                <a:spcPct val="40000"/>
              </a:spcBef>
              <a:buFont typeface="Times" panose="02020603050405020304" pitchFamily="18" charset="0"/>
              <a:buChar char="•"/>
              <a:defRPr sz="2000">
                <a:solidFill>
                  <a:schemeClr val="tx1"/>
                </a:solidFill>
                <a:latin typeface="Arial" panose="020B0604020202020204" pitchFamily="34" charset="0"/>
                <a:ea typeface="ヒラギノ角ゴ Pro W3"/>
                <a:cs typeface="ヒラギノ角ゴ Pro W3"/>
              </a:defRPr>
            </a:lvl2pPr>
            <a:lvl3pPr marL="1143000" indent="-228600">
              <a:spcBef>
                <a:spcPct val="20000"/>
              </a:spcBef>
              <a:buChar char="o"/>
              <a:defRPr sz="1600">
                <a:solidFill>
                  <a:schemeClr val="tx1"/>
                </a:solidFill>
                <a:latin typeface="Arial" panose="020B0604020202020204" pitchFamily="34" charset="0"/>
                <a:ea typeface="ヒラギノ角ゴ Pro W3"/>
                <a:cs typeface="ヒラギノ角ゴ Pro W3"/>
              </a:defRPr>
            </a:lvl3pPr>
            <a:lvl4pPr marL="1600200" indent="-228600">
              <a:spcBef>
                <a:spcPct val="20000"/>
              </a:spcBef>
              <a:buChar char="–"/>
              <a:defRPr sz="1200" b="1">
                <a:solidFill>
                  <a:schemeClr val="tx1"/>
                </a:solidFill>
                <a:latin typeface="Arial" panose="020B0604020202020204" pitchFamily="34" charset="0"/>
                <a:ea typeface="ヒラギノ角ゴ Pro W3"/>
                <a:cs typeface="ヒラギノ角ゴ Pro W3"/>
              </a:defRPr>
            </a:lvl4pPr>
            <a:lvl5pPr marL="2057400" indent="-228600">
              <a:spcBef>
                <a:spcPct val="20000"/>
              </a:spcBef>
              <a:defRPr sz="1200" i="1">
                <a:solidFill>
                  <a:schemeClr val="tx1"/>
                </a:solidFill>
                <a:latin typeface="Arial" panose="020B0604020202020204" pitchFamily="34" charset="0"/>
                <a:ea typeface="ヒラギノ角ゴ Pro W3"/>
                <a:cs typeface="ヒラギノ角ゴ Pro W3"/>
              </a:defRPr>
            </a:lvl5pPr>
            <a:lvl6pPr marL="25146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6pPr>
            <a:lvl7pPr marL="29718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7pPr>
            <a:lvl8pPr marL="34290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8pPr>
            <a:lvl9pPr marL="38862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9pPr>
          </a:lstStyle>
          <a:p>
            <a:pPr>
              <a:spcBef>
                <a:spcPct val="0"/>
              </a:spcBef>
            </a:pPr>
            <a:fld id="{0A8438DE-6940-469C-B70C-3F45EE4867D2}" type="slidenum">
              <a:rPr lang="en-US" sz="1400" b="0">
                <a:solidFill>
                  <a:srgbClr val="55514D"/>
                </a:solidFill>
              </a:rPr>
              <a:pPr>
                <a:spcBef>
                  <a:spcPct val="0"/>
                </a:spcBef>
              </a:pPr>
              <a:t>8</a:t>
            </a:fld>
            <a:endParaRPr lang="en-US" sz="1400" b="0">
              <a:solidFill>
                <a:srgbClr val="313232"/>
              </a:solidFill>
            </a:endParaRPr>
          </a:p>
        </p:txBody>
      </p:sp>
      <p:sp>
        <p:nvSpPr>
          <p:cNvPr id="6147" name="Rectangle 2"/>
          <p:cNvSpPr>
            <a:spLocks noGrp="1" noChangeArrowheads="1"/>
          </p:cNvSpPr>
          <p:nvPr>
            <p:ph type="title"/>
          </p:nvPr>
        </p:nvSpPr>
        <p:spPr>
          <a:xfrm>
            <a:off x="250092" y="228600"/>
            <a:ext cx="11408508" cy="954107"/>
          </a:xfrm>
        </p:spPr>
        <p:txBody>
          <a:bodyPr/>
          <a:lstStyle/>
          <a:p>
            <a:r>
              <a:rPr lang="en-US" sz="2800" b="0" dirty="0" smtClean="0"/>
              <a:t>White List: Arcs which are required to present in the Bayesian model</a:t>
            </a:r>
          </a:p>
        </p:txBody>
      </p:sp>
      <p:pic>
        <p:nvPicPr>
          <p:cNvPr id="5" name="Picture 4"/>
          <p:cNvPicPr/>
          <p:nvPr/>
        </p:nvPicPr>
        <p:blipFill rotWithShape="1">
          <a:blip r:embed="rId3" cstate="print"/>
          <a:srcRect t="7795"/>
          <a:stretch/>
        </p:blipFill>
        <p:spPr bwMode="auto">
          <a:xfrm>
            <a:off x="2286000" y="1371600"/>
            <a:ext cx="6629400" cy="436605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200" b="1">
                <a:solidFill>
                  <a:schemeClr val="tx2"/>
                </a:solidFill>
                <a:latin typeface="Arial" panose="020B0604020202020204" pitchFamily="34" charset="0"/>
                <a:ea typeface="ヒラギノ角ゴ Pro W3"/>
                <a:cs typeface="ヒラギノ角ゴ Pro W3"/>
              </a:defRPr>
            </a:lvl1pPr>
            <a:lvl2pPr marL="742950" indent="-285750">
              <a:lnSpc>
                <a:spcPct val="90000"/>
              </a:lnSpc>
              <a:spcBef>
                <a:spcPct val="40000"/>
              </a:spcBef>
              <a:buFont typeface="Times" panose="02020603050405020304" pitchFamily="18" charset="0"/>
              <a:buChar char="•"/>
              <a:defRPr sz="2000">
                <a:solidFill>
                  <a:schemeClr val="tx1"/>
                </a:solidFill>
                <a:latin typeface="Arial" panose="020B0604020202020204" pitchFamily="34" charset="0"/>
                <a:ea typeface="ヒラギノ角ゴ Pro W3"/>
                <a:cs typeface="ヒラギノ角ゴ Pro W3"/>
              </a:defRPr>
            </a:lvl2pPr>
            <a:lvl3pPr marL="1143000" indent="-228600">
              <a:spcBef>
                <a:spcPct val="20000"/>
              </a:spcBef>
              <a:buChar char="o"/>
              <a:defRPr sz="1600">
                <a:solidFill>
                  <a:schemeClr val="tx1"/>
                </a:solidFill>
                <a:latin typeface="Arial" panose="020B0604020202020204" pitchFamily="34" charset="0"/>
                <a:ea typeface="ヒラギノ角ゴ Pro W3"/>
                <a:cs typeface="ヒラギノ角ゴ Pro W3"/>
              </a:defRPr>
            </a:lvl3pPr>
            <a:lvl4pPr marL="1600200" indent="-228600">
              <a:spcBef>
                <a:spcPct val="20000"/>
              </a:spcBef>
              <a:buChar char="–"/>
              <a:defRPr sz="1200" b="1">
                <a:solidFill>
                  <a:schemeClr val="tx1"/>
                </a:solidFill>
                <a:latin typeface="Arial" panose="020B0604020202020204" pitchFamily="34" charset="0"/>
                <a:ea typeface="ヒラギノ角ゴ Pro W3"/>
                <a:cs typeface="ヒラギノ角ゴ Pro W3"/>
              </a:defRPr>
            </a:lvl4pPr>
            <a:lvl5pPr marL="2057400" indent="-228600">
              <a:spcBef>
                <a:spcPct val="20000"/>
              </a:spcBef>
              <a:defRPr sz="1200" i="1">
                <a:solidFill>
                  <a:schemeClr val="tx1"/>
                </a:solidFill>
                <a:latin typeface="Arial" panose="020B0604020202020204" pitchFamily="34" charset="0"/>
                <a:ea typeface="ヒラギノ角ゴ Pro W3"/>
                <a:cs typeface="ヒラギノ角ゴ Pro W3"/>
              </a:defRPr>
            </a:lvl5pPr>
            <a:lvl6pPr marL="25146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6pPr>
            <a:lvl7pPr marL="29718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7pPr>
            <a:lvl8pPr marL="34290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8pPr>
            <a:lvl9pPr marL="38862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9pPr>
          </a:lstStyle>
          <a:p>
            <a:pPr>
              <a:spcBef>
                <a:spcPct val="0"/>
              </a:spcBef>
            </a:pPr>
            <a:fld id="{0A8438DE-6940-469C-B70C-3F45EE4867D2}" type="slidenum">
              <a:rPr lang="en-US" sz="1400" b="0">
                <a:solidFill>
                  <a:srgbClr val="55514D"/>
                </a:solidFill>
              </a:rPr>
              <a:pPr>
                <a:spcBef>
                  <a:spcPct val="0"/>
                </a:spcBef>
              </a:pPr>
              <a:t>9</a:t>
            </a:fld>
            <a:endParaRPr lang="en-US" sz="1400" b="0">
              <a:solidFill>
                <a:srgbClr val="313232"/>
              </a:solidFill>
            </a:endParaRPr>
          </a:p>
        </p:txBody>
      </p:sp>
      <p:sp>
        <p:nvSpPr>
          <p:cNvPr id="6147" name="Rectangle 2"/>
          <p:cNvSpPr>
            <a:spLocks noGrp="1" noChangeArrowheads="1"/>
          </p:cNvSpPr>
          <p:nvPr>
            <p:ph type="title"/>
          </p:nvPr>
        </p:nvSpPr>
        <p:spPr>
          <a:xfrm>
            <a:off x="250092" y="228600"/>
            <a:ext cx="9931400" cy="523220"/>
          </a:xfrm>
        </p:spPr>
        <p:txBody>
          <a:bodyPr/>
          <a:lstStyle/>
          <a:p>
            <a:r>
              <a:rPr lang="en-US" sz="2800" b="0" dirty="0" smtClean="0"/>
              <a:t>Black List: Arcs which are not allowed in the Bayesian model</a:t>
            </a:r>
          </a:p>
        </p:txBody>
      </p:sp>
      <p:pic>
        <p:nvPicPr>
          <p:cNvPr id="6" name="Picture 5"/>
          <p:cNvPicPr/>
          <p:nvPr/>
        </p:nvPicPr>
        <p:blipFill rotWithShape="1">
          <a:blip r:embed="rId3" cstate="print">
            <a:extLst>
              <a:ext uri="{28A0092B-C50C-407E-A947-70E740481C1C}">
                <a14:useLocalDpi xmlns:a14="http://schemas.microsoft.com/office/drawing/2010/main" val="0"/>
              </a:ext>
            </a:extLst>
          </a:blip>
          <a:srcRect t="15412"/>
          <a:stretch/>
        </p:blipFill>
        <p:spPr bwMode="auto">
          <a:xfrm>
            <a:off x="1828800" y="1066799"/>
            <a:ext cx="7598508" cy="51118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7549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sperity_PP_template">
  <a:themeElements>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5D8993B1-645E-44C2-B42A-88CDF9E3B516}" vid="{4854A203-E4A7-461E-8A71-E54E253E1B3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DE50B441C283468F0A19FFD0E26C8A" ma:contentTypeVersion="3" ma:contentTypeDescription="Create a new document." ma:contentTypeScope="" ma:versionID="adc46925fddeb883848e7e6db7cbe1fa">
  <xsd:schema xmlns:xsd="http://www.w3.org/2001/XMLSchema" xmlns:xs="http://www.w3.org/2001/XMLSchema" xmlns:p="http://schemas.microsoft.com/office/2006/metadata/properties" xmlns:ns2="bec14128-4b25-4ac8-9cbb-ac2bd4640a4f" targetNamespace="http://schemas.microsoft.com/office/2006/metadata/properties" ma:root="true" ma:fieldsID="04473d9ef019ebcfd38752971e9db2a9" ns2:_="">
    <xsd:import namespace="bec14128-4b25-4ac8-9cbb-ac2bd4640a4f"/>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c14128-4b25-4ac8-9cbb-ac2bd4640a4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869B58-6BB8-458E-9FB6-B2658CBDA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c14128-4b25-4ac8-9cbb-ac2bd4640a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8CDC16-7576-4218-9995-1440B57C5A06}">
  <ds:schemaRefs>
    <ds:schemaRef ds:uri="http://schemas.microsoft.com/sharepoint/v3/contenttype/forms"/>
  </ds:schemaRefs>
</ds:datastoreItem>
</file>

<file path=customXml/itemProps3.xml><?xml version="1.0" encoding="utf-8"?>
<ds:datastoreItem xmlns:ds="http://schemas.openxmlformats.org/officeDocument/2006/customXml" ds:itemID="{E3198888-94EA-44CD-9172-A17384FFA316}">
  <ds:schemaRefs>
    <ds:schemaRef ds:uri="http://schemas.microsoft.com/office/infopath/2007/PartnerControl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http://schemas.microsoft.com/office/2006/metadata/properties"/>
    <ds:schemaRef ds:uri="bec14128-4b25-4ac8-9cbb-ac2bd4640a4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pp_Proliferation_NEW_template</Template>
  <TotalTime>1500</TotalTime>
  <Words>1175</Words>
  <Application>Microsoft Office PowerPoint</Application>
  <PresentationFormat>Widescreen</PresentationFormat>
  <Paragraphs>62</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vt:lpstr>
      <vt:lpstr>ヒラギノ角ゴ Pro W3</vt:lpstr>
      <vt:lpstr>Prosperity_PP_template</vt:lpstr>
      <vt:lpstr>PowerPoint Presentation</vt:lpstr>
      <vt:lpstr>Methodology</vt:lpstr>
      <vt:lpstr>Dependent Variable: Number of offers</vt:lpstr>
      <vt:lpstr>Dependent Variable: Terminations</vt:lpstr>
      <vt:lpstr>Dependent Variable: Number of Change Orders</vt:lpstr>
      <vt:lpstr>Dependent Variable: Cost Ceiling-Raising Change Orders</vt:lpstr>
      <vt:lpstr>Introduction to Bayesian Networks</vt:lpstr>
      <vt:lpstr>White List: Arcs which are required to present in the Bayesian model</vt:lpstr>
      <vt:lpstr>Black List: Arcs which are not allowed in the Bayesian model</vt:lpstr>
      <vt:lpstr>Resulting Bayesian Model</vt:lpstr>
      <vt:lpstr>Hypothesis 1: Large R&amp;D contracts will perform better as cost-based contracts  </vt:lpstr>
      <vt:lpstr>Hypothesis 2: Complex projects, as measured by pre-milestone B major defense acquisition project status, will perform better as cost-based contracts </vt:lpstr>
      <vt:lpstr>Hypothesis 3: Contracts with a longer duration will perform better as cost-based contracts </vt:lpstr>
      <vt:lpstr>Hypothesis 4: The potential for greater competition improves fixed price performance </vt:lpstr>
      <vt:lpstr>Hypothesis 5: Large software projects perform better as fixed price contracts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Bours</dc:creator>
  <cp:lastModifiedBy>Gabriel Coll</cp:lastModifiedBy>
  <cp:revision>28</cp:revision>
  <dcterms:created xsi:type="dcterms:W3CDTF">2014-05-05T18:08:22Z</dcterms:created>
  <dcterms:modified xsi:type="dcterms:W3CDTF">2015-04-30T21:00:01Z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0x01010025DE50B441C283468F0A19FFD0E26C8A</vt:lpwstr>
  </property>
</Properties>
</file>