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67" r:id="rId5"/>
    <p:sldId id="317" r:id="rId6"/>
    <p:sldId id="329" r:id="rId7"/>
    <p:sldId id="331" r:id="rId8"/>
    <p:sldId id="332" r:id="rId9"/>
    <p:sldId id="318" r:id="rId10"/>
    <p:sldId id="330" r:id="rId11"/>
    <p:sldId id="333" r:id="rId12"/>
    <p:sldId id="342" r:id="rId13"/>
    <p:sldId id="334" r:id="rId14"/>
    <p:sldId id="336" r:id="rId15"/>
    <p:sldId id="337" r:id="rId16"/>
    <p:sldId id="335" r:id="rId17"/>
    <p:sldId id="338" r:id="rId18"/>
    <p:sldId id="343" r:id="rId19"/>
    <p:sldId id="339" r:id="rId20"/>
    <p:sldId id="340" r:id="rId21"/>
    <p:sldId id="341"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 Bell" initials="JB" lastIdx="4" clrIdx="0">
    <p:extLst/>
  </p:cmAuthor>
  <p:cmAuthor id="2" name="Jesse Ellman" initials="JE"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varScale="1">
        <p:scale>
          <a:sx n="92" d="100"/>
          <a:sy n="92" d="100"/>
        </p:scale>
        <p:origin x="492" y="90"/>
      </p:cViewPr>
      <p:guideLst>
        <p:guide orient="horz" pos="2160"/>
        <p:guide pos="2880"/>
      </p:guideLst>
    </p:cSldViewPr>
  </p:slideViewPr>
  <p:notesTextViewPr>
    <p:cViewPr>
      <p:scale>
        <a:sx n="1" d="1"/>
        <a:sy n="1" d="1"/>
      </p:scale>
      <p:origin x="0" y="0"/>
    </p:cViewPr>
  </p:notesTextViewPr>
  <p:notesViewPr>
    <p:cSldViewPr snapToGrid="0">
      <p:cViewPr varScale="1">
        <p:scale>
          <a:sx n="69" d="100"/>
          <a:sy n="69" d="100"/>
        </p:scale>
        <p:origin x="275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EC12331-5A70-48D9-84BD-30FF3EFC5C80}" type="datetimeFigureOut">
              <a:rPr lang="en-US" smtClean="0"/>
              <a:pPr/>
              <a:t>5/13/2015</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F46237F-8268-4678-8EA9-0CBCE6BA0D11}" type="slidenum">
              <a:rPr lang="en-US" smtClean="0"/>
              <a:pPr/>
              <a:t>‹#›</a:t>
            </a:fld>
            <a:endParaRPr lang="en-US" dirty="0"/>
          </a:p>
        </p:txBody>
      </p:sp>
    </p:spTree>
    <p:extLst>
      <p:ext uri="{BB962C8B-B14F-4D97-AF65-F5344CB8AC3E}">
        <p14:creationId xmlns:p14="http://schemas.microsoft.com/office/powerpoint/2010/main" val="972342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6237F-8268-4678-8EA9-0CBCE6BA0D11}" type="slidenum">
              <a:rPr lang="en-US" smtClean="0"/>
              <a:pPr/>
              <a:t>1</a:t>
            </a:fld>
            <a:endParaRPr lang="en-US" dirty="0"/>
          </a:p>
        </p:txBody>
      </p:sp>
    </p:spTree>
    <p:extLst>
      <p:ext uri="{BB962C8B-B14F-4D97-AF65-F5344CB8AC3E}">
        <p14:creationId xmlns:p14="http://schemas.microsoft.com/office/powerpoint/2010/main" val="920630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auto">
          <a:xfrm>
            <a:off x="1" y="6629400"/>
            <a:ext cx="2216150" cy="228600"/>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r>
              <a:rPr lang="en-US" altLang="en-US" sz="2400" dirty="0" smtClean="0">
                <a:solidFill>
                  <a:srgbClr val="000000"/>
                </a:solidFill>
              </a:rPr>
              <a:t> </a:t>
            </a:r>
          </a:p>
        </p:txBody>
      </p:sp>
      <p:sp>
        <p:nvSpPr>
          <p:cNvPr id="5" name="Rectangle 18"/>
          <p:cNvSpPr>
            <a:spLocks noChangeArrowheads="1"/>
          </p:cNvSpPr>
          <p:nvPr/>
        </p:nvSpPr>
        <p:spPr bwMode="auto">
          <a:xfrm>
            <a:off x="2254251" y="6629400"/>
            <a:ext cx="6889750" cy="228600"/>
          </a:xfrm>
          <a:prstGeom prst="rect">
            <a:avLst/>
          </a:prstGeom>
          <a:solidFill>
            <a:srgbClr val="0054A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endParaRPr lang="en-US" altLang="en-US" sz="2400" dirty="0" smtClean="0">
              <a:solidFill>
                <a:srgbClr val="000000"/>
              </a:solidFill>
            </a:endParaRPr>
          </a:p>
        </p:txBody>
      </p:sp>
      <p:sp>
        <p:nvSpPr>
          <p:cNvPr id="6" name="Rectangle 25"/>
          <p:cNvSpPr>
            <a:spLocks noChangeArrowheads="1"/>
          </p:cNvSpPr>
          <p:nvPr/>
        </p:nvSpPr>
        <p:spPr bwMode="auto">
          <a:xfrm>
            <a:off x="0" y="2107941"/>
            <a:ext cx="9144000" cy="76200"/>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r>
              <a:rPr lang="en-US" altLang="en-US" sz="2400" dirty="0" smtClean="0">
                <a:solidFill>
                  <a:srgbClr val="000000"/>
                </a:solidFill>
              </a:rPr>
              <a:t> </a:t>
            </a:r>
          </a:p>
        </p:txBody>
      </p:sp>
      <p:pic>
        <p:nvPicPr>
          <p:cNvPr id="7" name="Picture 26" descr="ppt_title_mas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214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Rectangle 11"/>
          <p:cNvSpPr>
            <a:spLocks noGrp="1" noChangeArrowheads="1"/>
          </p:cNvSpPr>
          <p:nvPr>
            <p:ph type="subTitle" sz="quarter" idx="1"/>
          </p:nvPr>
        </p:nvSpPr>
        <p:spPr>
          <a:xfrm>
            <a:off x="2057400" y="4343400"/>
            <a:ext cx="3124200" cy="685800"/>
          </a:xfrm>
        </p:spPr>
        <p:txBody>
          <a:bodyPr/>
          <a:lstStyle>
            <a:lvl1pPr marL="0" indent="0">
              <a:defRPr sz="1400" b="0"/>
            </a:lvl1pPr>
          </a:lstStyle>
          <a:p>
            <a:pPr lvl="0"/>
            <a:r>
              <a:rPr lang="en-US" altLang="en-US" noProof="0" smtClean="0"/>
              <a:t>Click to edit Master subtitle style</a:t>
            </a:r>
          </a:p>
        </p:txBody>
      </p:sp>
      <p:sp>
        <p:nvSpPr>
          <p:cNvPr id="3074" name="Rectangle 2"/>
          <p:cNvSpPr>
            <a:spLocks noGrp="1" noChangeArrowheads="1"/>
          </p:cNvSpPr>
          <p:nvPr>
            <p:ph type="ctrTitle"/>
          </p:nvPr>
        </p:nvSpPr>
        <p:spPr>
          <a:xfrm>
            <a:off x="2057400" y="3352800"/>
            <a:ext cx="6248400" cy="488950"/>
          </a:xfrm>
        </p:spPr>
        <p:txBody>
          <a:bodyPr/>
          <a:lstStyle>
            <a:lvl1pPr>
              <a:defRPr/>
            </a:lvl1pPr>
          </a:lstStyle>
          <a:p>
            <a:pPr lvl="0"/>
            <a:r>
              <a:rPr lang="en-US" altLang="en-US" noProof="0" smtClean="0"/>
              <a:t>Click to edit Master title style</a:t>
            </a:r>
          </a:p>
        </p:txBody>
      </p:sp>
      <p:pic>
        <p:nvPicPr>
          <p:cNvPr id="9" name="Picture 8"/>
          <p:cNvPicPr/>
          <p:nvPr userDrawn="1"/>
        </p:nvPicPr>
        <p:blipFill>
          <a:blip r:embed="rId3" cstate="print">
            <a:extLst>
              <a:ext uri="{28A0092B-C50C-407E-A947-70E740481C1C}">
                <a14:useLocalDpi xmlns:a14="http://schemas.microsoft.com/office/drawing/2010/main" val="0"/>
              </a:ext>
            </a:extLst>
          </a:blip>
          <a:stretch>
            <a:fillRect/>
          </a:stretch>
        </p:blipFill>
        <p:spPr>
          <a:xfrm>
            <a:off x="0" y="5359400"/>
            <a:ext cx="8305800" cy="1270000"/>
          </a:xfrm>
          <a:prstGeom prst="rect">
            <a:avLst/>
          </a:prstGeom>
        </p:spPr>
      </p:pic>
    </p:spTree>
    <p:extLst>
      <p:ext uri="{BB962C8B-B14F-4D97-AF65-F5344CB8AC3E}">
        <p14:creationId xmlns:p14="http://schemas.microsoft.com/office/powerpoint/2010/main" val="11251029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D88D291-CEB8-44FE-A4EC-63AF6E1A68DA}"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400189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3716" y="1447800"/>
            <a:ext cx="984885" cy="4191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447800"/>
            <a:ext cx="5048250" cy="419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A1E81CB-A601-40E8-84C0-AED693CFA646}"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128908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6934200" cy="48895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390900" cy="3276600"/>
          </a:xfrm>
        </p:spPr>
        <p:txBody>
          <a:bodyPr/>
          <a:lstStyle/>
          <a:p>
            <a:pPr lvl="0"/>
            <a:r>
              <a:rPr lang="en-US" noProof="0" dirty="0" smtClean="0"/>
              <a:t>Click icon to add chart</a:t>
            </a:r>
          </a:p>
        </p:txBody>
      </p:sp>
      <p:sp>
        <p:nvSpPr>
          <p:cNvPr id="4" name="Text Placeholder 3"/>
          <p:cNvSpPr>
            <a:spLocks noGrp="1"/>
          </p:cNvSpPr>
          <p:nvPr>
            <p:ph type="body" sz="half" idx="2"/>
          </p:nvPr>
        </p:nvSpPr>
        <p:spPr>
          <a:xfrm>
            <a:off x="4457700" y="2362200"/>
            <a:ext cx="33909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FFF3244-3D74-4EF3-A275-5160A84F1F2D}"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141640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42D8966-440F-4768-AEEE-1A54235D35B7}"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5663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23439"/>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3B0AAE7-A681-4E31-BB67-8DE62B821995}"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417209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0664696-D47F-43E5-9A7A-BD2E8D29A9CC}"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271031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92443"/>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FACB57B7-75D9-4B34-ADD7-149505D694D4}"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394547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2C76161A-2526-4B01-814A-05D59F79D0FB}"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280832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9AE5CBF-6C7C-4946-8A0B-0163D74AEFBC}"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112477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27214"/>
            <a:ext cx="3008313" cy="70788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A6FA588-B3A2-443A-BD16-1C6FC8735750}"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85544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67228"/>
            <a:ext cx="5486400" cy="40011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9FA0F57-6740-43F0-B7C8-7086A4175CAB}" type="slidenum">
              <a:rPr lang="en-US" altLang="en-US"/>
              <a:pPr>
                <a:defRPr/>
              </a:pPr>
              <a:t>‹#›</a:t>
            </a:fld>
            <a:endParaRPr lang="en-US" altLang="en-US" dirty="0">
              <a:solidFill>
                <a:srgbClr val="313232"/>
              </a:solidFill>
            </a:endParaRPr>
          </a:p>
        </p:txBody>
      </p:sp>
    </p:spTree>
    <p:extLst>
      <p:ext uri="{BB962C8B-B14F-4D97-AF65-F5344CB8AC3E}">
        <p14:creationId xmlns:p14="http://schemas.microsoft.com/office/powerpoint/2010/main" val="112856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447800"/>
            <a:ext cx="6934200" cy="48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914400" y="2362200"/>
            <a:ext cx="69342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8" name="Picture 7" descr="ppt_template_foote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416704"/>
            <a:ext cx="9144000" cy="44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
          <p:cNvSpPr>
            <a:spLocks noChangeArrowheads="1"/>
          </p:cNvSpPr>
          <p:nvPr/>
        </p:nvSpPr>
        <p:spPr bwMode="auto">
          <a:xfrm>
            <a:off x="0" y="785813"/>
            <a:ext cx="1943100" cy="228600"/>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r>
              <a:rPr lang="en-US" altLang="en-US" sz="2400" dirty="0" smtClean="0">
                <a:solidFill>
                  <a:srgbClr val="000000"/>
                </a:solidFill>
              </a:rPr>
              <a:t> </a:t>
            </a:r>
          </a:p>
        </p:txBody>
      </p:sp>
      <p:sp>
        <p:nvSpPr>
          <p:cNvPr id="1030" name="Rectangle 9"/>
          <p:cNvSpPr>
            <a:spLocks noChangeArrowheads="1"/>
          </p:cNvSpPr>
          <p:nvPr/>
        </p:nvSpPr>
        <p:spPr bwMode="auto">
          <a:xfrm>
            <a:off x="1981200" y="785813"/>
            <a:ext cx="7162800" cy="228600"/>
          </a:xfrm>
          <a:prstGeom prst="rect">
            <a:avLst/>
          </a:prstGeom>
          <a:solidFill>
            <a:srgbClr val="0054A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eaLnBrk="0" fontAlgn="base" hangingPunct="0">
              <a:spcBef>
                <a:spcPct val="0"/>
              </a:spcBef>
              <a:spcAft>
                <a:spcPct val="0"/>
              </a:spcAft>
              <a:defRPr/>
            </a:pPr>
            <a:endParaRPr lang="en-US" altLang="en-US" sz="2400" dirty="0" smtClean="0">
              <a:solidFill>
                <a:srgbClr val="000000"/>
              </a:solidFill>
            </a:endParaRPr>
          </a:p>
        </p:txBody>
      </p:sp>
      <p:sp>
        <p:nvSpPr>
          <p:cNvPr id="2" name="Rectangle 6"/>
          <p:cNvSpPr>
            <a:spLocks noGrp="1" noChangeArrowheads="1"/>
          </p:cNvSpPr>
          <p:nvPr>
            <p:ph type="sldNum" sz="quarter" idx="4"/>
          </p:nvPr>
        </p:nvSpPr>
        <p:spPr bwMode="auto">
          <a:xfrm>
            <a:off x="8534400" y="6483463"/>
            <a:ext cx="5334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solidFill>
                  <a:srgbClr val="55514D"/>
                </a:solidFill>
                <a:latin typeface="Arial" charset="0"/>
              </a:defRPr>
            </a:lvl1pPr>
          </a:lstStyle>
          <a:p>
            <a:pPr eaLnBrk="0" fontAlgn="base" hangingPunct="0">
              <a:spcBef>
                <a:spcPct val="0"/>
              </a:spcBef>
              <a:spcAft>
                <a:spcPct val="0"/>
              </a:spcAft>
              <a:defRPr/>
            </a:pPr>
            <a:fld id="{05338366-B6D4-42AF-A205-537ABDD53F17}" type="slidenum">
              <a:rPr lang="en-US" altLang="en-US"/>
              <a:pPr eaLnBrk="0" fontAlgn="base" hangingPunct="0">
                <a:spcBef>
                  <a:spcPct val="0"/>
                </a:spcBef>
                <a:spcAft>
                  <a:spcPct val="0"/>
                </a:spcAft>
                <a:defRPr/>
              </a:pPr>
              <a:t>‹#›</a:t>
            </a:fld>
            <a:endParaRPr lang="en-US" altLang="en-US" dirty="0">
              <a:solidFill>
                <a:srgbClr val="313232"/>
              </a:solidFill>
            </a:endParaRPr>
          </a:p>
        </p:txBody>
      </p:sp>
      <p:sp>
        <p:nvSpPr>
          <p:cNvPr id="1032" name="Text Box 11"/>
          <p:cNvSpPr txBox="1">
            <a:spLocks noChangeArrowheads="1"/>
          </p:cNvSpPr>
          <p:nvPr/>
        </p:nvSpPr>
        <p:spPr bwMode="auto">
          <a:xfrm>
            <a:off x="3667874" y="6483463"/>
            <a:ext cx="4866526"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r" eaLnBrk="0" fontAlgn="base" hangingPunct="0">
              <a:spcBef>
                <a:spcPct val="50000"/>
              </a:spcBef>
              <a:spcAft>
                <a:spcPct val="0"/>
              </a:spcAft>
              <a:defRPr/>
            </a:pPr>
            <a:r>
              <a:rPr lang="en-US" altLang="en-US" sz="1400" dirty="0" smtClean="0">
                <a:solidFill>
                  <a:srgbClr val="55514D"/>
                </a:solidFill>
              </a:rPr>
              <a:t>csis.org/diig |</a:t>
            </a:r>
          </a:p>
        </p:txBody>
      </p:sp>
      <p:pic>
        <p:nvPicPr>
          <p:cNvPr id="4" name="Picture 3"/>
          <p:cNvPicPr>
            <a:picLocks noChangeAspect="1"/>
          </p:cNvPicPr>
          <p:nvPr userDrawn="1"/>
        </p:nvPicPr>
        <p:blipFill>
          <a:blip r:embed="rId15"/>
          <a:stretch>
            <a:fillRect/>
          </a:stretch>
        </p:blipFill>
        <p:spPr>
          <a:xfrm>
            <a:off x="163744" y="174661"/>
            <a:ext cx="4686300" cy="450800"/>
          </a:xfrm>
          <a:prstGeom prst="rect">
            <a:avLst/>
          </a:prstGeom>
        </p:spPr>
      </p:pic>
    </p:spTree>
    <p:extLst>
      <p:ext uri="{BB962C8B-B14F-4D97-AF65-F5344CB8AC3E}">
        <p14:creationId xmlns:p14="http://schemas.microsoft.com/office/powerpoint/2010/main" val="3728566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ヒラギノ角ゴ Pro W3" pitchFamily="1" charset="-128"/>
        </a:defRPr>
      </a:lvl2pPr>
      <a:lvl3pPr algn="l" rtl="0" eaLnBrk="0" fontAlgn="base" hangingPunct="0">
        <a:spcBef>
          <a:spcPct val="0"/>
        </a:spcBef>
        <a:spcAft>
          <a:spcPct val="0"/>
        </a:spcAft>
        <a:defRPr sz="2600" b="1">
          <a:solidFill>
            <a:schemeClr val="tx2"/>
          </a:solidFill>
          <a:latin typeface="Arial" charset="0"/>
          <a:ea typeface="ヒラギノ角ゴ Pro W3" pitchFamily="1" charset="-128"/>
        </a:defRPr>
      </a:lvl3pPr>
      <a:lvl4pPr algn="l" rtl="0" eaLnBrk="0" fontAlgn="base" hangingPunct="0">
        <a:spcBef>
          <a:spcPct val="0"/>
        </a:spcBef>
        <a:spcAft>
          <a:spcPct val="0"/>
        </a:spcAft>
        <a:defRPr sz="2600" b="1">
          <a:solidFill>
            <a:schemeClr val="tx2"/>
          </a:solidFill>
          <a:latin typeface="Arial" charset="0"/>
          <a:ea typeface="ヒラギノ角ゴ Pro W3" pitchFamily="1" charset="-128"/>
        </a:defRPr>
      </a:lvl4pPr>
      <a:lvl5pPr algn="l" rtl="0" eaLnBrk="0" fontAlgn="base" hangingPunct="0">
        <a:spcBef>
          <a:spcPct val="0"/>
        </a:spcBef>
        <a:spcAft>
          <a:spcPct val="0"/>
        </a:spcAft>
        <a:defRPr sz="2600" b="1">
          <a:solidFill>
            <a:schemeClr val="tx2"/>
          </a:solidFill>
          <a:latin typeface="Arial" charset="0"/>
          <a:ea typeface="ヒラギノ角ゴ Pro W3" pitchFamily="1" charset="-128"/>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p:titleStyle>
    <p:bodyStyle>
      <a:lvl1pPr marL="342900" indent="-342900" algn="l" rtl="0" eaLnBrk="0" fontAlgn="base" hangingPunct="0">
        <a:spcBef>
          <a:spcPct val="20000"/>
        </a:spcBef>
        <a:spcAft>
          <a:spcPct val="0"/>
        </a:spcAft>
        <a:defRPr sz="2200" b="1">
          <a:solidFill>
            <a:schemeClr val="tx2"/>
          </a:solidFill>
          <a:latin typeface="+mn-lt"/>
          <a:ea typeface="+mn-ea"/>
          <a:cs typeface="+mn-cs"/>
        </a:defRPr>
      </a:lvl1pPr>
      <a:lvl2pPr marL="742950" indent="-285750" algn="l" rtl="0" eaLnBrk="0" fontAlgn="base" hangingPunct="0">
        <a:lnSpc>
          <a:spcPct val="90000"/>
        </a:lnSpc>
        <a:spcBef>
          <a:spcPct val="40000"/>
        </a:spcBef>
        <a:spcAft>
          <a:spcPct val="0"/>
        </a:spcAft>
        <a:buFont typeface="Times" pitchFamily="1" charset="0"/>
        <a:buChar char="•"/>
        <a:defRPr sz="2000">
          <a:solidFill>
            <a:schemeClr val="tx1"/>
          </a:solidFill>
          <a:latin typeface="+mn-lt"/>
          <a:ea typeface="+mn-ea"/>
        </a:defRPr>
      </a:lvl2pPr>
      <a:lvl3pPr marL="1143000" indent="-228600" algn="l" rtl="0" eaLnBrk="0" fontAlgn="base" hangingPunct="0">
        <a:spcBef>
          <a:spcPct val="20000"/>
        </a:spcBef>
        <a:spcAft>
          <a:spcPct val="0"/>
        </a:spcAft>
        <a:buChar char="o"/>
        <a:defRPr sz="1600">
          <a:solidFill>
            <a:schemeClr val="tx1"/>
          </a:solidFill>
          <a:latin typeface="+mn-lt"/>
          <a:ea typeface="+mn-ea"/>
        </a:defRPr>
      </a:lvl3pPr>
      <a:lvl4pPr marL="1600200" indent="-228600" algn="l" rtl="0" eaLnBrk="0" fontAlgn="base" hangingPunct="0">
        <a:spcBef>
          <a:spcPct val="20000"/>
        </a:spcBef>
        <a:spcAft>
          <a:spcPct val="0"/>
        </a:spcAft>
        <a:buChar char="–"/>
        <a:defRPr sz="1200" b="1">
          <a:solidFill>
            <a:schemeClr val="tx1"/>
          </a:solidFill>
          <a:latin typeface="+mn-lt"/>
          <a:ea typeface="+mn-ea"/>
        </a:defRPr>
      </a:lvl4pPr>
      <a:lvl5pPr marL="2057400" indent="-228600" algn="l" rtl="0" eaLnBrk="0" fontAlgn="base" hangingPunct="0">
        <a:spcBef>
          <a:spcPct val="20000"/>
        </a:spcBef>
        <a:spcAft>
          <a:spcPct val="0"/>
        </a:spcAft>
        <a:defRPr sz="1200" i="1">
          <a:solidFill>
            <a:schemeClr val="tx1"/>
          </a:solidFill>
          <a:latin typeface="+mn-lt"/>
          <a:ea typeface="+mn-ea"/>
        </a:defRPr>
      </a:lvl5pPr>
      <a:lvl6pPr marL="2514600" indent="-228600" algn="l" rtl="0" eaLnBrk="1" fontAlgn="base" hangingPunct="1">
        <a:spcBef>
          <a:spcPct val="20000"/>
        </a:spcBef>
        <a:spcAft>
          <a:spcPct val="0"/>
        </a:spcAft>
        <a:defRPr sz="1200" i="1">
          <a:solidFill>
            <a:schemeClr val="tx1"/>
          </a:solidFill>
          <a:latin typeface="+mn-lt"/>
          <a:ea typeface="+mn-ea"/>
        </a:defRPr>
      </a:lvl6pPr>
      <a:lvl7pPr marL="2971800" indent="-228600" algn="l" rtl="0" eaLnBrk="1" fontAlgn="base" hangingPunct="1">
        <a:spcBef>
          <a:spcPct val="20000"/>
        </a:spcBef>
        <a:spcAft>
          <a:spcPct val="0"/>
        </a:spcAft>
        <a:defRPr sz="1200" i="1">
          <a:solidFill>
            <a:schemeClr val="tx1"/>
          </a:solidFill>
          <a:latin typeface="+mn-lt"/>
          <a:ea typeface="+mn-ea"/>
        </a:defRPr>
      </a:lvl7pPr>
      <a:lvl8pPr marL="3429000" indent="-228600" algn="l" rtl="0" eaLnBrk="1" fontAlgn="base" hangingPunct="1">
        <a:spcBef>
          <a:spcPct val="20000"/>
        </a:spcBef>
        <a:spcAft>
          <a:spcPct val="0"/>
        </a:spcAft>
        <a:defRPr sz="1200" i="1">
          <a:solidFill>
            <a:schemeClr val="tx1"/>
          </a:solidFill>
          <a:latin typeface="+mn-lt"/>
          <a:ea typeface="+mn-ea"/>
        </a:defRPr>
      </a:lvl8pPr>
      <a:lvl9pPr marL="3886200" indent="-228600" algn="l" rtl="0" eaLnBrk="1" fontAlgn="base" hangingPunct="1">
        <a:spcBef>
          <a:spcPct val="20000"/>
        </a:spcBef>
        <a:spcAft>
          <a:spcPct val="0"/>
        </a:spcAft>
        <a:defRPr sz="1200" 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618502" y="3222056"/>
            <a:ext cx="5145833" cy="756962"/>
          </a:xfrm>
        </p:spPr>
        <p:txBody>
          <a:bodyPr/>
          <a:lstStyle/>
          <a:p>
            <a:r>
              <a:rPr lang="en-US" b="1" dirty="0" smtClean="0"/>
              <a:t>Principal Investigator: Andrew Hunter</a:t>
            </a:r>
          </a:p>
          <a:p>
            <a:r>
              <a:rPr lang="en-US" b="1" dirty="0" smtClean="0"/>
              <a:t>Researchers: Jesse Ellman and Gregory Sanders</a:t>
            </a:r>
          </a:p>
          <a:p>
            <a:endParaRPr lang="en-US" b="1" dirty="0" smtClean="0"/>
          </a:p>
          <a:p>
            <a:r>
              <a:rPr lang="en-US" b="1" dirty="0" smtClean="0"/>
              <a:t>May 13, 2015</a:t>
            </a:r>
          </a:p>
          <a:p>
            <a:r>
              <a:rPr lang="en-US" dirty="0" smtClean="0"/>
              <a:t>Defense-Industrial Initiatives Group</a:t>
            </a:r>
          </a:p>
          <a:p>
            <a:r>
              <a:rPr lang="en-US" dirty="0" smtClean="0"/>
              <a:t>Center for Strategic &amp; International Studies</a:t>
            </a:r>
          </a:p>
          <a:p>
            <a:r>
              <a:rPr lang="en-US" dirty="0" smtClean="0"/>
              <a:t>202-775-3183</a:t>
            </a:r>
          </a:p>
          <a:p>
            <a:r>
              <a:rPr lang="en-US" dirty="0" smtClean="0"/>
              <a:t>www.csis.org/diig</a:t>
            </a:r>
          </a:p>
          <a:p>
            <a:endParaRPr lang="en-US" dirty="0" smtClean="0"/>
          </a:p>
        </p:txBody>
      </p:sp>
      <p:sp>
        <p:nvSpPr>
          <p:cNvPr id="3" name="Title 2"/>
          <p:cNvSpPr>
            <a:spLocks noGrp="1"/>
          </p:cNvSpPr>
          <p:nvPr>
            <p:ph type="ctrTitle"/>
          </p:nvPr>
        </p:nvSpPr>
        <p:spPr>
          <a:xfrm>
            <a:off x="0" y="2307773"/>
            <a:ext cx="9144000" cy="830997"/>
          </a:xfrm>
        </p:spPr>
        <p:txBody>
          <a:bodyPr/>
          <a:lstStyle/>
          <a:p>
            <a:pPr algn="ctr"/>
            <a:r>
              <a:rPr lang="en-US" altLang="en-US" sz="2400" dirty="0"/>
              <a:t>Competition and Bidding Data as an Indicator of the Health of the U.S. Defense Industrial Base</a:t>
            </a:r>
            <a:r>
              <a:rPr lang="en-US" sz="2400" dirty="0" smtClean="0"/>
              <a:t>	</a:t>
            </a:r>
            <a:endParaRPr lang="en-US" sz="2400" dirty="0"/>
          </a:p>
        </p:txBody>
      </p:sp>
    </p:spTree>
    <p:extLst>
      <p:ext uri="{BB962C8B-B14F-4D97-AF65-F5344CB8AC3E}">
        <p14:creationId xmlns:p14="http://schemas.microsoft.com/office/powerpoint/2010/main" val="155657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1015663"/>
          </a:xfrm>
        </p:spPr>
        <p:txBody>
          <a:bodyPr/>
          <a:lstStyle/>
          <a:p>
            <a:r>
              <a:rPr lang="en-US" sz="2000" dirty="0"/>
              <a:t>DLA Aviation</a:t>
            </a:r>
            <a:br>
              <a:rPr lang="en-US" sz="2000" dirty="0"/>
            </a:br>
            <a:r>
              <a:rPr lang="en-US" sz="2000" dirty="0"/>
              <a:t/>
            </a:r>
            <a:br>
              <a:rPr lang="en-US" sz="2000" dirty="0"/>
            </a:br>
            <a:endParaRPr lang="en-US" sz="20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10</a:t>
            </a:fld>
            <a:endParaRPr lang="en-US" altLang="en-US" dirty="0">
              <a:solidFill>
                <a:srgbClr val="313232"/>
              </a:solidFill>
            </a:endParaRPr>
          </a:p>
        </p:txBody>
      </p:sp>
      <p:sp>
        <p:nvSpPr>
          <p:cNvPr id="6" name="TextBox 5"/>
          <p:cNvSpPr txBox="1"/>
          <p:nvPr/>
        </p:nvSpPr>
        <p:spPr>
          <a:xfrm>
            <a:off x="466530" y="1917654"/>
            <a:ext cx="8080310" cy="6973704"/>
          </a:xfrm>
          <a:prstGeom prst="rect">
            <a:avLst/>
          </a:prstGeom>
          <a:noFill/>
        </p:spPr>
        <p:txBody>
          <a:bodyPr wrap="square" rtlCol="0">
            <a:spAutoFit/>
          </a:bodyPr>
          <a:lstStyle/>
          <a:p>
            <a:pPr>
              <a:lnSpc>
                <a:spcPct val="115000"/>
              </a:lnSpc>
              <a:spcAft>
                <a:spcPts val="1000"/>
              </a:spcAft>
            </a:pPr>
            <a:r>
              <a:rPr lang="en-US" sz="1600" b="1" dirty="0">
                <a:ea typeface="Calibri"/>
                <a:cs typeface="Times New Roman"/>
              </a:rPr>
              <a:t>Total 2014 Contract Obligations: </a:t>
            </a:r>
            <a:r>
              <a:rPr lang="en-US" sz="1600" dirty="0">
                <a:ea typeface="Calibri"/>
                <a:cs typeface="Times New Roman"/>
              </a:rPr>
              <a:t>$4.3 billion</a:t>
            </a:r>
          </a:p>
          <a:p>
            <a:pPr>
              <a:lnSpc>
                <a:spcPct val="115000"/>
              </a:lnSpc>
              <a:spcAft>
                <a:spcPts val="1000"/>
              </a:spcAft>
            </a:pPr>
            <a:r>
              <a:rPr lang="en-US" sz="1600" b="1" dirty="0">
                <a:ea typeface="Calibri"/>
                <a:cs typeface="Times New Roman"/>
              </a:rPr>
              <a:t>“Estimated” 2014 Effective Competition Rate: </a:t>
            </a:r>
            <a:r>
              <a:rPr lang="en-US" sz="1600" dirty="0">
                <a:ea typeface="Calibri"/>
                <a:cs typeface="Times New Roman"/>
              </a:rPr>
              <a:t>42 percent</a:t>
            </a:r>
          </a:p>
          <a:p>
            <a:pPr>
              <a:lnSpc>
                <a:spcPct val="115000"/>
              </a:lnSpc>
              <a:spcAft>
                <a:spcPts val="1000"/>
              </a:spcAft>
            </a:pPr>
            <a:r>
              <a:rPr lang="en-US" sz="1600" b="1" dirty="0">
                <a:ea typeface="Calibri"/>
                <a:cs typeface="Times New Roman"/>
              </a:rPr>
              <a:t>Actual 2014 Effective Competition Rate: </a:t>
            </a:r>
            <a:r>
              <a:rPr lang="en-US" sz="1600" dirty="0">
                <a:ea typeface="Calibri"/>
                <a:cs typeface="Times New Roman"/>
              </a:rPr>
              <a:t>20 percent</a:t>
            </a:r>
          </a:p>
          <a:p>
            <a:pPr marL="342900" indent="-342900">
              <a:lnSpc>
                <a:spcPct val="115000"/>
              </a:lnSpc>
              <a:spcAft>
                <a:spcPts val="1000"/>
              </a:spcAft>
              <a:buFont typeface="Symbol"/>
              <a:buChar char=""/>
            </a:pPr>
            <a:r>
              <a:rPr lang="en-US" sz="1400" dirty="0" smtClean="0"/>
              <a:t>The </a:t>
            </a:r>
            <a:r>
              <a:rPr lang="en-US" sz="1400" dirty="0"/>
              <a:t>DLA Aviation rate of effective competition for Aircraft &amp; Drones contract obligations was low in 2014 (17 percent), but that is only slightly lower than the rate for Aircraft &amp; Drones contracts in DoD overall (21 percent). </a:t>
            </a:r>
            <a:endParaRPr lang="en-US" sz="1400" dirty="0" smtClean="0"/>
          </a:p>
          <a:p>
            <a:pPr marL="800100" lvl="1" indent="-342900">
              <a:lnSpc>
                <a:spcPct val="115000"/>
              </a:lnSpc>
              <a:spcAft>
                <a:spcPts val="1000"/>
              </a:spcAft>
              <a:buFont typeface="Symbol"/>
              <a:buChar char=""/>
            </a:pPr>
            <a:r>
              <a:rPr lang="en-US" sz="1400" dirty="0" smtClean="0"/>
              <a:t>Within </a:t>
            </a:r>
            <a:r>
              <a:rPr lang="en-US" sz="1400" dirty="0"/>
              <a:t>Aircraft &amp; Drones, only 12 percent of DLA Aviation contract obligations for products categorized as “Engines &amp; Power Plants” were awarded after effective competition, compared to 37 percent for DoD overall</a:t>
            </a:r>
            <a:r>
              <a:rPr lang="en-US" sz="1400" dirty="0" smtClean="0"/>
              <a:t>.</a:t>
            </a:r>
          </a:p>
          <a:p>
            <a:pPr marL="342900" indent="-342900">
              <a:lnSpc>
                <a:spcPct val="115000"/>
              </a:lnSpc>
              <a:spcAft>
                <a:spcPts val="1000"/>
              </a:spcAft>
              <a:buFont typeface="Symbol"/>
              <a:buChar char=""/>
            </a:pPr>
            <a:r>
              <a:rPr lang="en-US" sz="1400" dirty="0"/>
              <a:t>By contrast, the rate of effective competition for Electronics &amp; Communications within DLA Aviation (22 percent) is significantly lower than the rate for DoD overall (35 percent). </a:t>
            </a:r>
            <a:endParaRPr lang="en-US" sz="1400" dirty="0" smtClean="0"/>
          </a:p>
          <a:p>
            <a:pPr marL="342900" indent="-342900">
              <a:lnSpc>
                <a:spcPct val="115000"/>
              </a:lnSpc>
              <a:spcAft>
                <a:spcPts val="1000"/>
              </a:spcAft>
              <a:buFont typeface="Symbol"/>
              <a:buChar char=""/>
            </a:pPr>
            <a:r>
              <a:rPr lang="en-US" sz="1400" dirty="0"/>
              <a:t>W</a:t>
            </a:r>
            <a:r>
              <a:rPr lang="en-US" sz="1400" dirty="0" smtClean="0"/>
              <a:t>hile </a:t>
            </a:r>
            <a:r>
              <a:rPr lang="en-US" sz="1400" dirty="0"/>
              <a:t>73 percent of overall DoD contract obligations for products and services categorized as “Facilities &amp; Construction” (F&amp;C) are awarded after effective competition, that rate is only 36 percent for F&amp;C contract obligations within DLA Aviation.  </a:t>
            </a:r>
          </a:p>
          <a:p>
            <a:pPr marL="342900" indent="-342900">
              <a:lnSpc>
                <a:spcPct val="115000"/>
              </a:lnSpc>
              <a:spcAft>
                <a:spcPts val="1000"/>
              </a:spcAft>
              <a:buFont typeface="Symbol"/>
              <a:buChar char=""/>
            </a:pPr>
            <a:endParaRPr lang="en-US" sz="1400" dirty="0"/>
          </a:p>
          <a:p>
            <a:pPr marL="342900" indent="-342900">
              <a:lnSpc>
                <a:spcPct val="115000"/>
              </a:lnSpc>
              <a:spcAft>
                <a:spcPts val="1000"/>
              </a:spcAft>
              <a:buFont typeface="Symbol"/>
              <a:buChar char=""/>
            </a:pPr>
            <a:endParaRPr lang="en-US" sz="1400" dirty="0"/>
          </a:p>
          <a:p>
            <a:pPr marL="342900" marR="0" lvl="0" indent="-342900">
              <a:lnSpc>
                <a:spcPct val="115000"/>
              </a:lnSpc>
              <a:spcBef>
                <a:spcPts val="0"/>
              </a:spcBef>
              <a:spcAft>
                <a:spcPts val="1000"/>
              </a:spcAft>
              <a:buFont typeface="Symbol"/>
              <a:buChar char=""/>
            </a:pPr>
            <a:endParaRPr lang="en-US" sz="1600" dirty="0" smtClean="0">
              <a:ea typeface="Calibri"/>
              <a:cs typeface="Times New Roman"/>
            </a:endParaRPr>
          </a:p>
          <a:p>
            <a:pPr marL="342900" marR="0" lvl="0" indent="-342900">
              <a:lnSpc>
                <a:spcPct val="115000"/>
              </a:lnSpc>
              <a:spcBef>
                <a:spcPts val="0"/>
              </a:spcBef>
              <a:spcAft>
                <a:spcPts val="1000"/>
              </a:spcAft>
              <a:buFont typeface="Symbol"/>
              <a:buChar char=""/>
            </a:pPr>
            <a:endParaRPr lang="en-US" sz="1600" dirty="0">
              <a:ea typeface="Calibri"/>
              <a:cs typeface="Times New Roman"/>
            </a:endParaRPr>
          </a:p>
          <a:p>
            <a:endParaRPr lang="en-US" dirty="0">
              <a:latin typeface="Calibri"/>
              <a:ea typeface="Calibri"/>
              <a:cs typeface="Times New Roman"/>
            </a:endParaRPr>
          </a:p>
          <a:p>
            <a:r>
              <a:rPr lang="en-US" dirty="0">
                <a:latin typeface="Calibri"/>
                <a:ea typeface="Calibri"/>
                <a:cs typeface="Times New Roman"/>
              </a:rPr>
              <a:t> </a:t>
            </a:r>
          </a:p>
          <a:p>
            <a:pPr marL="1200150" lvl="2" indent="-285750" fontAlgn="base">
              <a:lnSpc>
                <a:spcPct val="90000"/>
              </a:lnSpc>
              <a:spcBef>
                <a:spcPct val="40000"/>
              </a:spcBef>
              <a:spcAft>
                <a:spcPct val="0"/>
              </a:spcAft>
              <a:buFont typeface="Times" pitchFamily="1" charset="0"/>
              <a:buChar char="•"/>
            </a:pPr>
            <a:endParaRPr lang="en-US" altLang="en-US" sz="1400" kern="0" dirty="0">
              <a:solidFill>
                <a:srgbClr val="000000"/>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4308"/>
          <a:stretch/>
        </p:blipFill>
        <p:spPr>
          <a:xfrm>
            <a:off x="5206474" y="1029638"/>
            <a:ext cx="3937526" cy="1371603"/>
          </a:xfrm>
          <a:prstGeom prst="rect">
            <a:avLst/>
          </a:prstGeom>
        </p:spPr>
      </p:pic>
    </p:spTree>
    <p:extLst>
      <p:ext uri="{BB962C8B-B14F-4D97-AF65-F5344CB8AC3E}">
        <p14:creationId xmlns:p14="http://schemas.microsoft.com/office/powerpoint/2010/main" val="1063287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1323439"/>
          </a:xfrm>
        </p:spPr>
        <p:txBody>
          <a:bodyPr/>
          <a:lstStyle/>
          <a:p>
            <a:r>
              <a:rPr lang="en-US" sz="2000" dirty="0"/>
              <a:t>Army Materiel Command (AMC)</a:t>
            </a:r>
            <a:br>
              <a:rPr lang="en-US" sz="2000" dirty="0"/>
            </a:br>
            <a:r>
              <a:rPr lang="en-US" sz="2000" dirty="0"/>
              <a:t/>
            </a:r>
            <a:br>
              <a:rPr lang="en-US" sz="2000" dirty="0"/>
            </a:br>
            <a:r>
              <a:rPr lang="en-US" sz="2000" dirty="0"/>
              <a:t/>
            </a:r>
            <a:br>
              <a:rPr lang="en-US" sz="2000" dirty="0"/>
            </a:br>
            <a:endParaRPr lang="en-US" sz="20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11</a:t>
            </a:fld>
            <a:endParaRPr lang="en-US" altLang="en-US" dirty="0">
              <a:solidFill>
                <a:srgbClr val="313232"/>
              </a:solidFill>
            </a:endParaRPr>
          </a:p>
        </p:txBody>
      </p:sp>
      <p:sp>
        <p:nvSpPr>
          <p:cNvPr id="6" name="TextBox 5"/>
          <p:cNvSpPr txBox="1"/>
          <p:nvPr/>
        </p:nvSpPr>
        <p:spPr>
          <a:xfrm>
            <a:off x="466530" y="1917654"/>
            <a:ext cx="8080310" cy="5973943"/>
          </a:xfrm>
          <a:prstGeom prst="rect">
            <a:avLst/>
          </a:prstGeom>
          <a:noFill/>
        </p:spPr>
        <p:txBody>
          <a:bodyPr wrap="square" rtlCol="0">
            <a:spAutoFit/>
          </a:bodyPr>
          <a:lstStyle/>
          <a:p>
            <a:pPr>
              <a:lnSpc>
                <a:spcPct val="115000"/>
              </a:lnSpc>
              <a:spcAft>
                <a:spcPts val="1000"/>
              </a:spcAft>
            </a:pPr>
            <a:r>
              <a:rPr lang="en-US" sz="1600" b="1" dirty="0">
                <a:ea typeface="Calibri"/>
                <a:cs typeface="Times New Roman"/>
              </a:rPr>
              <a:t>Total 2014 Contract Obligations: </a:t>
            </a:r>
            <a:r>
              <a:rPr lang="en-US" sz="1600" dirty="0">
                <a:ea typeface="Calibri"/>
                <a:cs typeface="Times New Roman"/>
              </a:rPr>
              <a:t>$43.6 billion</a:t>
            </a:r>
          </a:p>
          <a:p>
            <a:pPr>
              <a:lnSpc>
                <a:spcPct val="115000"/>
              </a:lnSpc>
              <a:spcAft>
                <a:spcPts val="1000"/>
              </a:spcAft>
            </a:pPr>
            <a:r>
              <a:rPr lang="en-US" sz="1600" b="1" dirty="0">
                <a:ea typeface="Calibri"/>
                <a:cs typeface="Times New Roman"/>
              </a:rPr>
              <a:t>“Estimated” 2014 Effective Competition Rate: </a:t>
            </a:r>
            <a:r>
              <a:rPr lang="en-US" sz="1600" dirty="0">
                <a:ea typeface="Calibri"/>
                <a:cs typeface="Times New Roman"/>
              </a:rPr>
              <a:t>34 percent</a:t>
            </a:r>
          </a:p>
          <a:p>
            <a:pPr>
              <a:lnSpc>
                <a:spcPct val="115000"/>
              </a:lnSpc>
              <a:spcAft>
                <a:spcPts val="1000"/>
              </a:spcAft>
            </a:pPr>
            <a:r>
              <a:rPr lang="en-US" sz="1600" b="1" dirty="0">
                <a:ea typeface="Calibri"/>
                <a:cs typeface="Times New Roman"/>
              </a:rPr>
              <a:t>Actual 2014 Effective Competition Rate: </a:t>
            </a:r>
            <a:r>
              <a:rPr lang="en-US" sz="1600" dirty="0">
                <a:ea typeface="Calibri"/>
                <a:cs typeface="Times New Roman"/>
              </a:rPr>
              <a:t>46 percent</a:t>
            </a:r>
          </a:p>
          <a:p>
            <a:pPr marL="342900" indent="-342900">
              <a:lnSpc>
                <a:spcPct val="115000"/>
              </a:lnSpc>
              <a:spcAft>
                <a:spcPts val="1000"/>
              </a:spcAft>
              <a:buFont typeface="Symbol"/>
              <a:buChar char=""/>
            </a:pPr>
            <a:r>
              <a:rPr lang="en-US" sz="1400" dirty="0"/>
              <a:t>Based solely on the correlative variables for AMC, AMC effective competition rates being higher than “estimated” in 2014 seems unusual: a nearly even mix of products and services, as well as higher-than-average shares of obligations going to Aircraft &amp; Drones and Electronics &amp; Communications, correlate with lower rates of competition</a:t>
            </a:r>
            <a:r>
              <a:rPr lang="en-US" sz="1400" dirty="0" smtClean="0"/>
              <a:t>.</a:t>
            </a:r>
          </a:p>
          <a:p>
            <a:pPr marL="342900" indent="-342900">
              <a:lnSpc>
                <a:spcPct val="115000"/>
              </a:lnSpc>
              <a:spcAft>
                <a:spcPts val="1000"/>
              </a:spcAft>
              <a:buFont typeface="Symbol"/>
              <a:buChar char=""/>
            </a:pPr>
            <a:r>
              <a:rPr lang="en-US" sz="1400" dirty="0" smtClean="0"/>
              <a:t>The </a:t>
            </a:r>
            <a:r>
              <a:rPr lang="en-US" sz="1400" dirty="0"/>
              <a:t>main driver of the </a:t>
            </a:r>
            <a:r>
              <a:rPr lang="en-US" sz="1400" dirty="0" smtClean="0"/>
              <a:t>higher than “estimated” </a:t>
            </a:r>
            <a:r>
              <a:rPr lang="en-US" sz="1400" dirty="0"/>
              <a:t>rate of effective competition for AMC seems to be in the rate of effective competition for professional, administrative, and management support services (</a:t>
            </a:r>
            <a:r>
              <a:rPr lang="en-US" sz="1400" dirty="0" smtClean="0"/>
              <a:t>PAMS): </a:t>
            </a:r>
            <a:r>
              <a:rPr lang="en-US" sz="1400" dirty="0"/>
              <a:t>PAMS account for nearly a quarter of AMC’s contract portfolio, and 66 percent were awarded after effective competition, compared to 36 percent for DoD overall.</a:t>
            </a:r>
          </a:p>
          <a:p>
            <a:pPr marL="342900" indent="-342900">
              <a:lnSpc>
                <a:spcPct val="115000"/>
              </a:lnSpc>
              <a:spcAft>
                <a:spcPts val="1000"/>
              </a:spcAft>
              <a:buFont typeface="Symbol"/>
              <a:buChar char=""/>
            </a:pPr>
            <a:endParaRPr lang="en-US" sz="1400" dirty="0"/>
          </a:p>
          <a:p>
            <a:pPr marL="342900" indent="-342900">
              <a:lnSpc>
                <a:spcPct val="115000"/>
              </a:lnSpc>
              <a:spcAft>
                <a:spcPts val="1000"/>
              </a:spcAft>
              <a:buFont typeface="Symbol"/>
              <a:buChar char=""/>
            </a:pPr>
            <a:endParaRPr lang="en-US" sz="1400" dirty="0"/>
          </a:p>
          <a:p>
            <a:pPr marL="342900" marR="0" lvl="0" indent="-342900">
              <a:lnSpc>
                <a:spcPct val="115000"/>
              </a:lnSpc>
              <a:spcBef>
                <a:spcPts val="0"/>
              </a:spcBef>
              <a:spcAft>
                <a:spcPts val="1000"/>
              </a:spcAft>
              <a:buFont typeface="Symbol"/>
              <a:buChar char=""/>
            </a:pPr>
            <a:endParaRPr lang="en-US" sz="1600" dirty="0" smtClean="0">
              <a:ea typeface="Calibri"/>
              <a:cs typeface="Times New Roman"/>
            </a:endParaRPr>
          </a:p>
          <a:p>
            <a:pPr marL="342900" marR="0" lvl="0" indent="-342900">
              <a:lnSpc>
                <a:spcPct val="115000"/>
              </a:lnSpc>
              <a:spcBef>
                <a:spcPts val="0"/>
              </a:spcBef>
              <a:spcAft>
                <a:spcPts val="1000"/>
              </a:spcAft>
              <a:buFont typeface="Symbol"/>
              <a:buChar char=""/>
            </a:pPr>
            <a:endParaRPr lang="en-US" sz="1600" dirty="0">
              <a:ea typeface="Calibri"/>
              <a:cs typeface="Times New Roman"/>
            </a:endParaRPr>
          </a:p>
          <a:p>
            <a:endParaRPr lang="en-US" dirty="0">
              <a:latin typeface="Calibri"/>
              <a:ea typeface="Calibri"/>
              <a:cs typeface="Times New Roman"/>
            </a:endParaRPr>
          </a:p>
          <a:p>
            <a:r>
              <a:rPr lang="en-US" dirty="0">
                <a:latin typeface="Calibri"/>
                <a:ea typeface="Calibri"/>
                <a:cs typeface="Times New Roman"/>
              </a:rPr>
              <a:t> </a:t>
            </a:r>
          </a:p>
          <a:p>
            <a:pPr marL="1200150" lvl="2" indent="-285750" fontAlgn="base">
              <a:lnSpc>
                <a:spcPct val="90000"/>
              </a:lnSpc>
              <a:spcBef>
                <a:spcPct val="40000"/>
              </a:spcBef>
              <a:spcAft>
                <a:spcPct val="0"/>
              </a:spcAft>
              <a:buFont typeface="Times" pitchFamily="1" charset="0"/>
              <a:buChar char="•"/>
            </a:pPr>
            <a:endParaRPr lang="en-US" altLang="en-US" sz="1400" kern="0" dirty="0">
              <a:solidFill>
                <a:srgbClr val="000000"/>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6061"/>
          <a:stretch/>
        </p:blipFill>
        <p:spPr>
          <a:xfrm>
            <a:off x="5268184" y="1028698"/>
            <a:ext cx="3865425" cy="1371603"/>
          </a:xfrm>
          <a:prstGeom prst="rect">
            <a:avLst/>
          </a:prstGeom>
        </p:spPr>
      </p:pic>
    </p:spTree>
    <p:extLst>
      <p:ext uri="{BB962C8B-B14F-4D97-AF65-F5344CB8AC3E}">
        <p14:creationId xmlns:p14="http://schemas.microsoft.com/office/powerpoint/2010/main" val="2964566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1938992"/>
          </a:xfrm>
        </p:spPr>
        <p:txBody>
          <a:bodyPr/>
          <a:lstStyle/>
          <a:p>
            <a:r>
              <a:rPr lang="en-US" sz="2000" dirty="0"/>
              <a:t>Naval Supply Systems Command </a:t>
            </a:r>
            <a:r>
              <a:rPr lang="en-US" sz="2000" dirty="0" smtClean="0"/>
              <a:t/>
            </a:r>
            <a:br>
              <a:rPr lang="en-US" sz="2000" dirty="0" smtClean="0"/>
            </a:br>
            <a:r>
              <a:rPr lang="en-US" sz="2000" dirty="0" smtClean="0"/>
              <a:t>(</a:t>
            </a:r>
            <a:r>
              <a:rPr lang="en-US" sz="2000" dirty="0"/>
              <a:t>NAVSUP)</a:t>
            </a:r>
            <a:br>
              <a:rPr lang="en-US" sz="2000" dirty="0"/>
            </a:br>
            <a:r>
              <a:rPr lang="en-US" sz="2000" dirty="0"/>
              <a:t/>
            </a:r>
            <a:br>
              <a:rPr lang="en-US" sz="2000" dirty="0"/>
            </a:br>
            <a:r>
              <a:rPr lang="en-US" sz="2000" dirty="0"/>
              <a:t/>
            </a:r>
            <a:br>
              <a:rPr lang="en-US" sz="2000" dirty="0"/>
            </a:br>
            <a:r>
              <a:rPr lang="en-US" sz="2000" dirty="0"/>
              <a:t/>
            </a:r>
            <a:br>
              <a:rPr lang="en-US" sz="2000" dirty="0"/>
            </a:br>
            <a:endParaRPr lang="en-US" sz="20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12</a:t>
            </a:fld>
            <a:endParaRPr lang="en-US" altLang="en-US" dirty="0">
              <a:solidFill>
                <a:srgbClr val="313232"/>
              </a:solidFill>
            </a:endParaRPr>
          </a:p>
        </p:txBody>
      </p:sp>
      <p:sp>
        <p:nvSpPr>
          <p:cNvPr id="6" name="TextBox 5"/>
          <p:cNvSpPr txBox="1"/>
          <p:nvPr/>
        </p:nvSpPr>
        <p:spPr>
          <a:xfrm>
            <a:off x="466530" y="1969607"/>
            <a:ext cx="8080310" cy="7101944"/>
          </a:xfrm>
          <a:prstGeom prst="rect">
            <a:avLst/>
          </a:prstGeom>
          <a:noFill/>
        </p:spPr>
        <p:txBody>
          <a:bodyPr wrap="square" rtlCol="0">
            <a:spAutoFit/>
          </a:bodyPr>
          <a:lstStyle/>
          <a:p>
            <a:pPr>
              <a:lnSpc>
                <a:spcPct val="115000"/>
              </a:lnSpc>
              <a:spcAft>
                <a:spcPts val="1000"/>
              </a:spcAft>
            </a:pPr>
            <a:r>
              <a:rPr lang="en-US" sz="1600" b="1" dirty="0">
                <a:ea typeface="Calibri"/>
                <a:cs typeface="Times New Roman"/>
              </a:rPr>
              <a:t>Total 2014 Contract Obligations: </a:t>
            </a:r>
            <a:r>
              <a:rPr lang="en-US" sz="1600" dirty="0">
                <a:ea typeface="Calibri"/>
                <a:cs typeface="Times New Roman"/>
              </a:rPr>
              <a:t>$7.1 billion</a:t>
            </a:r>
          </a:p>
          <a:p>
            <a:pPr>
              <a:lnSpc>
                <a:spcPct val="115000"/>
              </a:lnSpc>
              <a:spcAft>
                <a:spcPts val="1000"/>
              </a:spcAft>
            </a:pPr>
            <a:r>
              <a:rPr lang="en-US" sz="1600" b="1" dirty="0">
                <a:ea typeface="Calibri"/>
                <a:cs typeface="Times New Roman"/>
              </a:rPr>
              <a:t>“Estimated” 2014 Effective Competition Rate: </a:t>
            </a:r>
            <a:r>
              <a:rPr lang="en-US" sz="1600" dirty="0">
                <a:ea typeface="Calibri"/>
                <a:cs typeface="Times New Roman"/>
              </a:rPr>
              <a:t>52 percent</a:t>
            </a:r>
          </a:p>
          <a:p>
            <a:pPr>
              <a:lnSpc>
                <a:spcPct val="115000"/>
              </a:lnSpc>
              <a:spcAft>
                <a:spcPts val="1000"/>
              </a:spcAft>
            </a:pPr>
            <a:r>
              <a:rPr lang="en-US" sz="1600" b="1" dirty="0">
                <a:ea typeface="Calibri"/>
                <a:cs typeface="Times New Roman"/>
              </a:rPr>
              <a:t>Actual 2014 Effective Competition Rate: </a:t>
            </a:r>
            <a:r>
              <a:rPr lang="en-US" sz="1600" dirty="0">
                <a:ea typeface="Calibri"/>
                <a:cs typeface="Times New Roman"/>
              </a:rPr>
              <a:t>33 percent</a:t>
            </a:r>
          </a:p>
          <a:p>
            <a:pPr marL="342900" indent="-342900">
              <a:lnSpc>
                <a:spcPct val="115000"/>
              </a:lnSpc>
              <a:spcAft>
                <a:spcPts val="1000"/>
              </a:spcAft>
              <a:buFont typeface="Symbol"/>
              <a:buChar char=""/>
            </a:pPr>
            <a:r>
              <a:rPr lang="en-US" sz="1400" dirty="0"/>
              <a:t>The relevant correlative variables for NAVSUP are a mixed bag: </a:t>
            </a:r>
            <a:endParaRPr lang="en-US" sz="1400" dirty="0" smtClean="0"/>
          </a:p>
          <a:p>
            <a:pPr marL="800100" lvl="1" indent="-342900">
              <a:lnSpc>
                <a:spcPct val="115000"/>
              </a:lnSpc>
              <a:spcAft>
                <a:spcPts val="1000"/>
              </a:spcAft>
              <a:buFont typeface="Symbol"/>
              <a:buChar char=""/>
            </a:pPr>
            <a:r>
              <a:rPr lang="en-US" sz="1400" dirty="0"/>
              <a:t>A</a:t>
            </a:r>
            <a:r>
              <a:rPr lang="en-US" sz="1400" dirty="0" smtClean="0"/>
              <a:t> </a:t>
            </a:r>
            <a:r>
              <a:rPr lang="en-US" sz="1400" dirty="0"/>
              <a:t>relatively even mix of products and services, along with slightly higher-than-average shares of obligations going to Aircraft &amp; Drones and Electronics &amp; Communications, correlate with lower rates of effective competition. </a:t>
            </a:r>
            <a:endParaRPr lang="en-US" sz="1400" dirty="0" smtClean="0"/>
          </a:p>
          <a:p>
            <a:pPr marL="800100" lvl="1" indent="-342900">
              <a:lnSpc>
                <a:spcPct val="115000"/>
              </a:lnSpc>
              <a:spcAft>
                <a:spcPts val="1000"/>
              </a:spcAft>
              <a:buFont typeface="Symbol"/>
              <a:buChar char=""/>
            </a:pPr>
            <a:r>
              <a:rPr lang="en-US" sz="1400" dirty="0" smtClean="0"/>
              <a:t>Meanwhile</a:t>
            </a:r>
            <a:r>
              <a:rPr lang="en-US" sz="1400" dirty="0"/>
              <a:t>, higher-than-average usage of IDV contract types, especially alongside the aforementioned even mix of products and services, correlate with higher rates of effective competition</a:t>
            </a:r>
            <a:r>
              <a:rPr lang="en-US" sz="1400" dirty="0" smtClean="0"/>
              <a:t>.</a:t>
            </a:r>
          </a:p>
          <a:p>
            <a:pPr marL="342900" indent="-342900">
              <a:lnSpc>
                <a:spcPct val="115000"/>
              </a:lnSpc>
              <a:spcAft>
                <a:spcPts val="1000"/>
              </a:spcAft>
              <a:buFont typeface="Symbol"/>
              <a:buChar char=""/>
            </a:pPr>
            <a:r>
              <a:rPr lang="en-US" sz="1400" dirty="0" smtClean="0"/>
              <a:t>Only </a:t>
            </a:r>
            <a:r>
              <a:rPr lang="en-US" sz="1400" dirty="0"/>
              <a:t>3 percent of NAVSUP contract obligations for Aircraft &amp; Drones in 2014 were awarded after effective competition, compared to 21 percent for DoD overall</a:t>
            </a:r>
            <a:r>
              <a:rPr lang="en-US" sz="1400" dirty="0" smtClean="0"/>
              <a:t>.</a:t>
            </a:r>
          </a:p>
          <a:p>
            <a:pPr marL="342900" indent="-342900">
              <a:lnSpc>
                <a:spcPct val="115000"/>
              </a:lnSpc>
              <a:spcAft>
                <a:spcPts val="1000"/>
              </a:spcAft>
              <a:buFont typeface="Symbol"/>
              <a:buChar char=""/>
            </a:pPr>
            <a:r>
              <a:rPr lang="en-US" sz="1400" dirty="0"/>
              <a:t>O</a:t>
            </a:r>
            <a:r>
              <a:rPr lang="en-US" sz="1400" dirty="0" smtClean="0"/>
              <a:t>nly </a:t>
            </a:r>
            <a:r>
              <a:rPr lang="en-US" sz="1400" dirty="0"/>
              <a:t>23 percent of NAVSUP contract obligations for Electronics &amp; Communications were awarded after effective competition, compared to 45 percent for DoD overall.</a:t>
            </a:r>
          </a:p>
          <a:p>
            <a:pPr marL="342900" indent="-342900">
              <a:lnSpc>
                <a:spcPct val="115000"/>
              </a:lnSpc>
              <a:spcAft>
                <a:spcPts val="1000"/>
              </a:spcAft>
              <a:buFont typeface="Symbol"/>
              <a:buChar char=""/>
            </a:pPr>
            <a:endParaRPr lang="en-US" sz="1400" dirty="0"/>
          </a:p>
          <a:p>
            <a:pPr marL="342900" indent="-342900">
              <a:lnSpc>
                <a:spcPct val="115000"/>
              </a:lnSpc>
              <a:spcAft>
                <a:spcPts val="1000"/>
              </a:spcAft>
              <a:buFont typeface="Symbol"/>
              <a:buChar char=""/>
            </a:pPr>
            <a:endParaRPr lang="en-US" sz="1400" dirty="0"/>
          </a:p>
          <a:p>
            <a:pPr marL="342900" marR="0" lvl="0" indent="-342900">
              <a:lnSpc>
                <a:spcPct val="115000"/>
              </a:lnSpc>
              <a:spcBef>
                <a:spcPts val="0"/>
              </a:spcBef>
              <a:spcAft>
                <a:spcPts val="1000"/>
              </a:spcAft>
              <a:buFont typeface="Symbol"/>
              <a:buChar char=""/>
            </a:pPr>
            <a:endParaRPr lang="en-US" sz="1600" dirty="0" smtClean="0">
              <a:ea typeface="Calibri"/>
              <a:cs typeface="Times New Roman"/>
            </a:endParaRPr>
          </a:p>
          <a:p>
            <a:pPr marL="342900" marR="0" lvl="0" indent="-342900">
              <a:lnSpc>
                <a:spcPct val="115000"/>
              </a:lnSpc>
              <a:spcBef>
                <a:spcPts val="0"/>
              </a:spcBef>
              <a:spcAft>
                <a:spcPts val="1000"/>
              </a:spcAft>
              <a:buFont typeface="Symbol"/>
              <a:buChar char=""/>
            </a:pPr>
            <a:endParaRPr lang="en-US" sz="1600" dirty="0">
              <a:ea typeface="Calibri"/>
              <a:cs typeface="Times New Roman"/>
            </a:endParaRPr>
          </a:p>
          <a:p>
            <a:endParaRPr lang="en-US" dirty="0">
              <a:latin typeface="Calibri"/>
              <a:ea typeface="Calibri"/>
              <a:cs typeface="Times New Roman"/>
            </a:endParaRPr>
          </a:p>
          <a:p>
            <a:r>
              <a:rPr lang="en-US" dirty="0">
                <a:latin typeface="Calibri"/>
                <a:ea typeface="Calibri"/>
                <a:cs typeface="Times New Roman"/>
              </a:rPr>
              <a:t> </a:t>
            </a:r>
          </a:p>
          <a:p>
            <a:pPr marL="1200150" lvl="2" indent="-285750" fontAlgn="base">
              <a:lnSpc>
                <a:spcPct val="90000"/>
              </a:lnSpc>
              <a:spcBef>
                <a:spcPct val="40000"/>
              </a:spcBef>
              <a:spcAft>
                <a:spcPct val="0"/>
              </a:spcAft>
              <a:buFont typeface="Times" pitchFamily="1" charset="0"/>
              <a:buChar char="•"/>
            </a:pPr>
            <a:endParaRPr lang="en-US" altLang="en-US" sz="1400" kern="0" dirty="0">
              <a:solidFill>
                <a:srgbClr val="000000"/>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5066"/>
          <a:stretch/>
        </p:blipFill>
        <p:spPr>
          <a:xfrm>
            <a:off x="5227256" y="1030806"/>
            <a:ext cx="3906353" cy="1371603"/>
          </a:xfrm>
          <a:prstGeom prst="rect">
            <a:avLst/>
          </a:prstGeom>
        </p:spPr>
      </p:pic>
    </p:spTree>
    <p:extLst>
      <p:ext uri="{BB962C8B-B14F-4D97-AF65-F5344CB8AC3E}">
        <p14:creationId xmlns:p14="http://schemas.microsoft.com/office/powerpoint/2010/main" val="2245263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707886"/>
          </a:xfrm>
        </p:spPr>
        <p:txBody>
          <a:bodyPr/>
          <a:lstStyle/>
          <a:p>
            <a:r>
              <a:rPr lang="en-US" sz="2000" dirty="0"/>
              <a:t>Air Force Materiel Command (AFMC)</a:t>
            </a:r>
            <a:br>
              <a:rPr lang="en-US" sz="2000" dirty="0"/>
            </a:br>
            <a:endParaRPr lang="en-US" sz="20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13</a:t>
            </a:fld>
            <a:endParaRPr lang="en-US" altLang="en-US" dirty="0">
              <a:solidFill>
                <a:srgbClr val="313232"/>
              </a:solidFill>
            </a:endParaRPr>
          </a:p>
        </p:txBody>
      </p:sp>
      <p:sp>
        <p:nvSpPr>
          <p:cNvPr id="6" name="TextBox 5"/>
          <p:cNvSpPr txBox="1"/>
          <p:nvPr/>
        </p:nvSpPr>
        <p:spPr>
          <a:xfrm>
            <a:off x="466530" y="1928045"/>
            <a:ext cx="8080310" cy="6221703"/>
          </a:xfrm>
          <a:prstGeom prst="rect">
            <a:avLst/>
          </a:prstGeom>
          <a:noFill/>
        </p:spPr>
        <p:txBody>
          <a:bodyPr wrap="square" rtlCol="0">
            <a:spAutoFit/>
          </a:bodyPr>
          <a:lstStyle/>
          <a:p>
            <a:pPr>
              <a:lnSpc>
                <a:spcPct val="115000"/>
              </a:lnSpc>
              <a:spcAft>
                <a:spcPts val="1000"/>
              </a:spcAft>
            </a:pPr>
            <a:r>
              <a:rPr lang="en-US" sz="1600" b="1" dirty="0">
                <a:ea typeface="Calibri"/>
                <a:cs typeface="Times New Roman"/>
              </a:rPr>
              <a:t>Total 2014 Contract Obligations: </a:t>
            </a:r>
            <a:r>
              <a:rPr lang="en-US" sz="1600" dirty="0">
                <a:ea typeface="Calibri"/>
                <a:cs typeface="Times New Roman"/>
              </a:rPr>
              <a:t>$36.7 billion</a:t>
            </a:r>
          </a:p>
          <a:p>
            <a:pPr>
              <a:lnSpc>
                <a:spcPct val="115000"/>
              </a:lnSpc>
              <a:spcAft>
                <a:spcPts val="1000"/>
              </a:spcAft>
            </a:pPr>
            <a:r>
              <a:rPr lang="en-US" sz="1600" b="1" dirty="0">
                <a:ea typeface="Calibri"/>
                <a:cs typeface="Times New Roman"/>
              </a:rPr>
              <a:t>“Estimated” 2014 Effective Competition Rate: </a:t>
            </a:r>
            <a:r>
              <a:rPr lang="en-US" sz="1600" dirty="0">
                <a:ea typeface="Calibri"/>
                <a:cs typeface="Times New Roman"/>
              </a:rPr>
              <a:t>30 percent</a:t>
            </a:r>
          </a:p>
          <a:p>
            <a:pPr>
              <a:lnSpc>
                <a:spcPct val="115000"/>
              </a:lnSpc>
              <a:spcAft>
                <a:spcPts val="1000"/>
              </a:spcAft>
            </a:pPr>
            <a:r>
              <a:rPr lang="en-US" sz="1600" b="1" dirty="0">
                <a:ea typeface="Calibri"/>
                <a:cs typeface="Times New Roman"/>
              </a:rPr>
              <a:t>Actual 2014 Effective Competition Rate: </a:t>
            </a:r>
            <a:r>
              <a:rPr lang="en-US" sz="1600" dirty="0">
                <a:ea typeface="Calibri"/>
                <a:cs typeface="Times New Roman"/>
              </a:rPr>
              <a:t>30 percent</a:t>
            </a:r>
          </a:p>
          <a:p>
            <a:pPr marL="342900" indent="-342900">
              <a:lnSpc>
                <a:spcPct val="115000"/>
              </a:lnSpc>
              <a:spcAft>
                <a:spcPts val="1000"/>
              </a:spcAft>
              <a:buFont typeface="Symbol"/>
              <a:buChar char=""/>
            </a:pPr>
            <a:r>
              <a:rPr lang="en-US" sz="1400" dirty="0"/>
              <a:t>AFMC has a high percentage of contract obligations going to Aircraft &amp; Drones (though, at 38 percent, not as high as one might assume), which correlates with lower rates of effective competition. </a:t>
            </a:r>
            <a:endParaRPr lang="en-US" sz="1400" dirty="0" smtClean="0"/>
          </a:p>
          <a:p>
            <a:pPr marL="342900" indent="-342900">
              <a:lnSpc>
                <a:spcPct val="115000"/>
              </a:lnSpc>
              <a:spcAft>
                <a:spcPts val="1000"/>
              </a:spcAft>
              <a:buFont typeface="Symbol"/>
              <a:buChar char=""/>
            </a:pPr>
            <a:r>
              <a:rPr lang="en-US" sz="1400" dirty="0" smtClean="0"/>
              <a:t>AFMC has </a:t>
            </a:r>
            <a:r>
              <a:rPr lang="en-US" sz="1400" dirty="0"/>
              <a:t>a relatively even mix of products and services in its contracting portfolio, which similarly correlates with lower competition rates</a:t>
            </a:r>
            <a:r>
              <a:rPr lang="en-US" sz="1400" dirty="0" smtClean="0"/>
              <a:t>.</a:t>
            </a:r>
          </a:p>
          <a:p>
            <a:pPr marL="342900" indent="-342900">
              <a:lnSpc>
                <a:spcPct val="115000"/>
              </a:lnSpc>
              <a:spcAft>
                <a:spcPts val="1000"/>
              </a:spcAft>
              <a:buFont typeface="Symbol"/>
              <a:buChar char=""/>
            </a:pPr>
            <a:r>
              <a:rPr lang="en-US" sz="1400" dirty="0" smtClean="0"/>
              <a:t>Only </a:t>
            </a:r>
            <a:r>
              <a:rPr lang="en-US" sz="1400" dirty="0"/>
              <a:t>26 percent of AFMC contract obligations for </a:t>
            </a:r>
            <a:r>
              <a:rPr lang="en-US" sz="1400" dirty="0" smtClean="0"/>
              <a:t>PAMS in </a:t>
            </a:r>
            <a:r>
              <a:rPr lang="en-US" sz="1400" dirty="0"/>
              <a:t>2014 were awarded after effective competition, compared to 36 </a:t>
            </a:r>
            <a:r>
              <a:rPr lang="en-US" sz="1400" dirty="0" smtClean="0"/>
              <a:t>percent for DoD </a:t>
            </a:r>
            <a:r>
              <a:rPr lang="en-US" sz="1400" dirty="0"/>
              <a:t>overall. By contrast, for AFMC equipment-related services (ERS), 33 percent of contract obligations were awarded after effective competition, compared to 26 percent overall. </a:t>
            </a:r>
            <a:endParaRPr lang="en-US" sz="1400" dirty="0" smtClean="0"/>
          </a:p>
          <a:p>
            <a:pPr marL="342900" indent="-342900">
              <a:lnSpc>
                <a:spcPct val="115000"/>
              </a:lnSpc>
              <a:spcAft>
                <a:spcPts val="1000"/>
              </a:spcAft>
              <a:buFont typeface="Symbol"/>
              <a:buChar char=""/>
            </a:pPr>
            <a:r>
              <a:rPr lang="en-US" sz="1400" dirty="0" smtClean="0"/>
              <a:t>This </a:t>
            </a:r>
            <a:r>
              <a:rPr lang="en-US" sz="1400" dirty="0"/>
              <a:t>lack of unidirectional deviations from “estimated” rates of competition is likely a significant factor enabling the predictive model to accurately estimate 2014 effective competition rates.</a:t>
            </a:r>
          </a:p>
          <a:p>
            <a:pPr marL="342900" marR="0" lvl="0" indent="-342900">
              <a:lnSpc>
                <a:spcPct val="115000"/>
              </a:lnSpc>
              <a:spcBef>
                <a:spcPts val="0"/>
              </a:spcBef>
              <a:spcAft>
                <a:spcPts val="1000"/>
              </a:spcAft>
              <a:buFont typeface="Symbol"/>
              <a:buChar char=""/>
            </a:pPr>
            <a:endParaRPr lang="en-US" sz="1600" dirty="0" smtClean="0">
              <a:ea typeface="Calibri"/>
              <a:cs typeface="Times New Roman"/>
            </a:endParaRPr>
          </a:p>
          <a:p>
            <a:pPr marL="342900" marR="0" lvl="0" indent="-342900">
              <a:lnSpc>
                <a:spcPct val="115000"/>
              </a:lnSpc>
              <a:spcBef>
                <a:spcPts val="0"/>
              </a:spcBef>
              <a:spcAft>
                <a:spcPts val="1000"/>
              </a:spcAft>
              <a:buFont typeface="Symbol"/>
              <a:buChar char=""/>
            </a:pPr>
            <a:endParaRPr lang="en-US" sz="1600" dirty="0">
              <a:ea typeface="Calibri"/>
              <a:cs typeface="Times New Roman"/>
            </a:endParaRPr>
          </a:p>
          <a:p>
            <a:endParaRPr lang="en-US" dirty="0">
              <a:latin typeface="Calibri"/>
              <a:ea typeface="Calibri"/>
              <a:cs typeface="Times New Roman"/>
            </a:endParaRPr>
          </a:p>
          <a:p>
            <a:r>
              <a:rPr lang="en-US" dirty="0">
                <a:latin typeface="Calibri"/>
                <a:ea typeface="Calibri"/>
                <a:cs typeface="Times New Roman"/>
              </a:rPr>
              <a:t> </a:t>
            </a:r>
          </a:p>
          <a:p>
            <a:pPr marL="1200150" lvl="2" indent="-285750" fontAlgn="base">
              <a:lnSpc>
                <a:spcPct val="90000"/>
              </a:lnSpc>
              <a:spcBef>
                <a:spcPct val="40000"/>
              </a:spcBef>
              <a:spcAft>
                <a:spcPct val="0"/>
              </a:spcAft>
              <a:buFont typeface="Times" pitchFamily="1" charset="0"/>
              <a:buChar char="•"/>
            </a:pPr>
            <a:endParaRPr lang="en-US" altLang="en-US" sz="1400" kern="0" dirty="0">
              <a:solidFill>
                <a:srgbClr val="000000"/>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5051"/>
          <a:stretch/>
        </p:blipFill>
        <p:spPr>
          <a:xfrm>
            <a:off x="5237014" y="1028698"/>
            <a:ext cx="3906986" cy="1371603"/>
          </a:xfrm>
          <a:prstGeom prst="rect">
            <a:avLst/>
          </a:prstGeom>
        </p:spPr>
      </p:pic>
    </p:spTree>
    <p:extLst>
      <p:ext uri="{BB962C8B-B14F-4D97-AF65-F5344CB8AC3E}">
        <p14:creationId xmlns:p14="http://schemas.microsoft.com/office/powerpoint/2010/main" val="3679184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400110"/>
          </a:xfrm>
        </p:spPr>
        <p:txBody>
          <a:bodyPr/>
          <a:lstStyle/>
          <a:p>
            <a:r>
              <a:rPr lang="en-US" sz="2000" dirty="0" smtClean="0"/>
              <a:t>Place of Performance (States): Variables</a:t>
            </a:r>
            <a:endParaRPr lang="en-US" sz="20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14</a:t>
            </a:fld>
            <a:endParaRPr lang="en-US" altLang="en-US" dirty="0">
              <a:solidFill>
                <a:srgbClr val="313232"/>
              </a:solidFill>
            </a:endParaRPr>
          </a:p>
        </p:txBody>
      </p:sp>
      <p:sp>
        <p:nvSpPr>
          <p:cNvPr id="6" name="TextBox 5"/>
          <p:cNvSpPr txBox="1"/>
          <p:nvPr/>
        </p:nvSpPr>
        <p:spPr>
          <a:xfrm>
            <a:off x="466530" y="1595533"/>
            <a:ext cx="8080310" cy="4965462"/>
          </a:xfrm>
          <a:prstGeom prst="rect">
            <a:avLst/>
          </a:prstGeom>
          <a:noFill/>
        </p:spPr>
        <p:txBody>
          <a:bodyPr wrap="square" rtlCol="0">
            <a:spAutoFit/>
          </a:bodyPr>
          <a:lstStyle/>
          <a:p>
            <a:pPr>
              <a:lnSpc>
                <a:spcPct val="115000"/>
              </a:lnSpc>
              <a:spcAft>
                <a:spcPts val="1000"/>
              </a:spcAft>
            </a:pPr>
            <a:r>
              <a:rPr lang="en-US" sz="1600" b="1" dirty="0">
                <a:ea typeface="Calibri"/>
                <a:cs typeface="Times New Roman"/>
              </a:rPr>
              <a:t>Variables that correlate with lower rate of effective competition:</a:t>
            </a:r>
          </a:p>
          <a:p>
            <a:pPr marL="342900" marR="0" lvl="0" indent="-342900">
              <a:lnSpc>
                <a:spcPct val="115000"/>
              </a:lnSpc>
              <a:spcBef>
                <a:spcPts val="0"/>
              </a:spcBef>
              <a:spcAft>
                <a:spcPts val="0"/>
              </a:spcAft>
              <a:buFont typeface="Symbol"/>
              <a:buChar char=""/>
            </a:pPr>
            <a:r>
              <a:rPr lang="en-US" sz="1600" dirty="0">
                <a:ea typeface="Calibri"/>
                <a:cs typeface="Times New Roman"/>
              </a:rPr>
              <a:t>Greater percentage of contract obligations awarded for products (</a:t>
            </a:r>
            <a:r>
              <a:rPr lang="en-US" sz="1600" dirty="0" err="1">
                <a:ea typeface="Calibri"/>
                <a:cs typeface="Times New Roman"/>
              </a:rPr>
              <a:t>pProduct</a:t>
            </a:r>
            <a:r>
              <a:rPr lang="en-US" sz="1600" dirty="0">
                <a:ea typeface="Calibri"/>
                <a:cs typeface="Times New Roman"/>
              </a:rPr>
              <a:t>),</a:t>
            </a:r>
          </a:p>
          <a:p>
            <a:pPr marL="342900" marR="0" lvl="0" indent="-342900">
              <a:lnSpc>
                <a:spcPct val="115000"/>
              </a:lnSpc>
              <a:spcBef>
                <a:spcPts val="0"/>
              </a:spcBef>
              <a:spcAft>
                <a:spcPts val="1000"/>
              </a:spcAft>
              <a:buFont typeface="Symbol"/>
              <a:buChar char=""/>
            </a:pPr>
            <a:r>
              <a:rPr lang="en-US" sz="1600" dirty="0">
                <a:ea typeface="Calibri"/>
                <a:cs typeface="Times New Roman"/>
              </a:rPr>
              <a:t>Greater percentage of contract obligations related to Aircraft &amp; Drone programs (</a:t>
            </a:r>
            <a:r>
              <a:rPr lang="en-US" sz="1600" dirty="0" err="1">
                <a:ea typeface="Calibri"/>
                <a:cs typeface="Times New Roman"/>
              </a:rPr>
              <a:t>pAir</a:t>
            </a:r>
            <a:r>
              <a:rPr lang="en-US" sz="1600" dirty="0">
                <a:ea typeface="Calibri"/>
                <a:cs typeface="Times New Roman"/>
              </a:rPr>
              <a:t>); Missile &amp; Space programs (</a:t>
            </a:r>
            <a:r>
              <a:rPr lang="en-US" sz="1600" dirty="0" err="1">
                <a:ea typeface="Calibri"/>
                <a:cs typeface="Times New Roman"/>
              </a:rPr>
              <a:t>pMnS</a:t>
            </a:r>
            <a:r>
              <a:rPr lang="en-US" sz="1600" dirty="0">
                <a:ea typeface="Calibri"/>
                <a:cs typeface="Times New Roman"/>
              </a:rPr>
              <a:t>); Ships programs (</a:t>
            </a:r>
            <a:r>
              <a:rPr lang="en-US" sz="1600" dirty="0" err="1">
                <a:ea typeface="Calibri"/>
                <a:cs typeface="Times New Roman"/>
              </a:rPr>
              <a:t>pVessel</a:t>
            </a:r>
            <a:r>
              <a:rPr lang="en-US" sz="1600" dirty="0">
                <a:ea typeface="Calibri"/>
                <a:cs typeface="Times New Roman"/>
              </a:rPr>
              <a:t>); and Electronics &amp; Communications (E&amp;C) programs (</a:t>
            </a:r>
            <a:r>
              <a:rPr lang="en-US" sz="1600" dirty="0" err="1">
                <a:ea typeface="Calibri"/>
                <a:cs typeface="Times New Roman"/>
              </a:rPr>
              <a:t>pEnC</a:t>
            </a:r>
            <a:r>
              <a:rPr lang="en-US" sz="1600" dirty="0">
                <a:ea typeface="Calibri"/>
                <a:cs typeface="Times New Roman"/>
              </a:rPr>
              <a:t>).</a:t>
            </a:r>
          </a:p>
          <a:p>
            <a:pPr>
              <a:lnSpc>
                <a:spcPct val="115000"/>
              </a:lnSpc>
              <a:spcAft>
                <a:spcPts val="1000"/>
              </a:spcAft>
            </a:pPr>
            <a:r>
              <a:rPr lang="en-US" sz="1600" b="1" dirty="0">
                <a:ea typeface="Calibri"/>
                <a:cs typeface="Times New Roman"/>
              </a:rPr>
              <a:t>Variables that correlate with greater rate of effective competition:</a:t>
            </a:r>
          </a:p>
          <a:p>
            <a:pPr marL="342900" marR="0" lvl="0" indent="-342900">
              <a:lnSpc>
                <a:spcPct val="115000"/>
              </a:lnSpc>
              <a:spcBef>
                <a:spcPts val="0"/>
              </a:spcBef>
              <a:spcAft>
                <a:spcPts val="0"/>
              </a:spcAft>
              <a:buFont typeface="Symbol"/>
              <a:buChar char=""/>
            </a:pPr>
            <a:r>
              <a:rPr lang="en-US" sz="1600" dirty="0">
                <a:ea typeface="Calibri"/>
                <a:cs typeface="Times New Roman"/>
              </a:rPr>
              <a:t>Greater percentage of contract obligations awarded under Indefinite Delivery Vehicle (IDV) contract types.</a:t>
            </a:r>
          </a:p>
          <a:p>
            <a:pPr marL="342900" marR="0" lvl="0" indent="-342900">
              <a:lnSpc>
                <a:spcPct val="115000"/>
              </a:lnSpc>
              <a:spcBef>
                <a:spcPts val="0"/>
              </a:spcBef>
              <a:spcAft>
                <a:spcPts val="1000"/>
              </a:spcAft>
              <a:buFont typeface="Symbol"/>
              <a:buChar char=""/>
            </a:pPr>
            <a:r>
              <a:rPr lang="en-US" sz="1600" dirty="0">
                <a:ea typeface="Calibri"/>
                <a:cs typeface="Times New Roman"/>
              </a:rPr>
              <a:t>Greater percentage of contract obligations awarded for both products and Electronics &amp; Communications (</a:t>
            </a:r>
            <a:r>
              <a:rPr lang="en-US" sz="1600" dirty="0" err="1">
                <a:ea typeface="Calibri"/>
                <a:cs typeface="Times New Roman"/>
              </a:rPr>
              <a:t>pProducts:pEnC</a:t>
            </a:r>
            <a:r>
              <a:rPr lang="en-US" sz="1600" dirty="0">
                <a:ea typeface="Calibri"/>
                <a:cs typeface="Times New Roman"/>
              </a:rPr>
              <a:t>) (competition increases when both increase).</a:t>
            </a:r>
          </a:p>
          <a:p>
            <a:pPr marL="342900" marR="0" lvl="0" indent="-342900">
              <a:lnSpc>
                <a:spcPct val="115000"/>
              </a:lnSpc>
              <a:spcBef>
                <a:spcPts val="0"/>
              </a:spcBef>
              <a:spcAft>
                <a:spcPts val="1000"/>
              </a:spcAft>
              <a:buFont typeface="Symbol"/>
              <a:buChar char=""/>
            </a:pPr>
            <a:endParaRPr lang="en-US" sz="1600" dirty="0">
              <a:ea typeface="Calibri"/>
              <a:cs typeface="Times New Roman"/>
            </a:endParaRPr>
          </a:p>
          <a:p>
            <a:endParaRPr lang="en-US" dirty="0">
              <a:latin typeface="Calibri"/>
              <a:ea typeface="Calibri"/>
              <a:cs typeface="Times New Roman"/>
            </a:endParaRPr>
          </a:p>
          <a:p>
            <a:r>
              <a:rPr lang="en-US" dirty="0">
                <a:latin typeface="Calibri"/>
                <a:ea typeface="Calibri"/>
                <a:cs typeface="Times New Roman"/>
              </a:rPr>
              <a:t> </a:t>
            </a:r>
          </a:p>
          <a:p>
            <a:pPr marL="1200150" lvl="2" indent="-285750" fontAlgn="base">
              <a:lnSpc>
                <a:spcPct val="90000"/>
              </a:lnSpc>
              <a:spcBef>
                <a:spcPct val="40000"/>
              </a:spcBef>
              <a:spcAft>
                <a:spcPct val="0"/>
              </a:spcAft>
              <a:buFont typeface="Times" pitchFamily="1" charset="0"/>
              <a:buChar char="•"/>
            </a:pPr>
            <a:endParaRPr lang="en-US" altLang="en-US" sz="1400" kern="0" dirty="0">
              <a:solidFill>
                <a:srgbClr val="000000"/>
              </a:solidFill>
            </a:endParaRPr>
          </a:p>
        </p:txBody>
      </p:sp>
    </p:spTree>
    <p:extLst>
      <p:ext uri="{BB962C8B-B14F-4D97-AF65-F5344CB8AC3E}">
        <p14:creationId xmlns:p14="http://schemas.microsoft.com/office/powerpoint/2010/main" val="2095781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1325856"/>
            <a:ext cx="6934200" cy="400110"/>
          </a:xfrm>
        </p:spPr>
        <p:txBody>
          <a:bodyPr/>
          <a:lstStyle/>
          <a:p>
            <a:r>
              <a:rPr lang="en-US" sz="2000" dirty="0" smtClean="0"/>
              <a:t>U.S. State </a:t>
            </a:r>
            <a:r>
              <a:rPr lang="en-US" sz="2000" dirty="0" smtClean="0"/>
              <a:t>Regression: Details</a:t>
            </a:r>
            <a:endParaRPr lang="en-US" sz="20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15</a:t>
            </a:fld>
            <a:endParaRPr lang="en-US" altLang="en-US" dirty="0">
              <a:solidFill>
                <a:srgbClr val="313232"/>
              </a:solidFill>
            </a:endParaRPr>
          </a:p>
        </p:txBody>
      </p:sp>
      <p:sp>
        <p:nvSpPr>
          <p:cNvPr id="7" name="TextBox 6"/>
          <p:cNvSpPr txBox="1"/>
          <p:nvPr/>
        </p:nvSpPr>
        <p:spPr>
          <a:xfrm>
            <a:off x="263189" y="1725966"/>
            <a:ext cx="8880811" cy="584775"/>
          </a:xfrm>
          <a:prstGeom prst="rect">
            <a:avLst/>
          </a:prstGeom>
          <a:noFill/>
        </p:spPr>
        <p:txBody>
          <a:bodyPr wrap="square" rtlCol="0">
            <a:spAutoFit/>
          </a:bodyPr>
          <a:lstStyle/>
          <a:p>
            <a:r>
              <a:rPr lang="en-US" sz="1600" dirty="0"/>
              <a:t>The following variables have been evaluated as being part of a statistically significant causal model for competition in U.S. states; however, significance varies across variables. </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798" y="2310741"/>
            <a:ext cx="8753202" cy="3734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92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707886"/>
          </a:xfrm>
        </p:spPr>
        <p:txBody>
          <a:bodyPr/>
          <a:lstStyle/>
          <a:p>
            <a:r>
              <a:rPr lang="en-US" sz="2000" dirty="0" smtClean="0"/>
              <a:t>Washington</a:t>
            </a:r>
            <a:r>
              <a:rPr lang="en-US" sz="2000" dirty="0"/>
              <a:t/>
            </a:r>
            <a:br>
              <a:rPr lang="en-US" sz="2000" dirty="0"/>
            </a:br>
            <a:endParaRPr lang="en-US" sz="20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16</a:t>
            </a:fld>
            <a:endParaRPr lang="en-US" altLang="en-US" dirty="0">
              <a:solidFill>
                <a:srgbClr val="313232"/>
              </a:solidFill>
            </a:endParaRPr>
          </a:p>
        </p:txBody>
      </p:sp>
      <p:sp>
        <p:nvSpPr>
          <p:cNvPr id="6" name="TextBox 5"/>
          <p:cNvSpPr txBox="1"/>
          <p:nvPr/>
        </p:nvSpPr>
        <p:spPr>
          <a:xfrm>
            <a:off x="466530" y="1595533"/>
            <a:ext cx="8080310" cy="6186309"/>
          </a:xfrm>
          <a:prstGeom prst="rect">
            <a:avLst/>
          </a:prstGeom>
          <a:noFill/>
        </p:spPr>
        <p:txBody>
          <a:bodyPr wrap="square" rtlCol="0">
            <a:spAutoFit/>
          </a:bodyPr>
          <a:lstStyle/>
          <a:p>
            <a:pPr>
              <a:lnSpc>
                <a:spcPct val="115000"/>
              </a:lnSpc>
              <a:spcAft>
                <a:spcPts val="1000"/>
              </a:spcAft>
            </a:pPr>
            <a:r>
              <a:rPr lang="en-US" sz="1400" b="1" dirty="0">
                <a:ea typeface="Calibri"/>
                <a:cs typeface="Times New Roman"/>
              </a:rPr>
              <a:t>Total 2014 Contract Obligations: </a:t>
            </a:r>
            <a:r>
              <a:rPr lang="en-US" sz="1400" dirty="0">
                <a:ea typeface="Calibri"/>
                <a:cs typeface="Times New Roman"/>
              </a:rPr>
              <a:t>$7.5 billion</a:t>
            </a:r>
          </a:p>
          <a:p>
            <a:pPr>
              <a:lnSpc>
                <a:spcPct val="115000"/>
              </a:lnSpc>
              <a:spcAft>
                <a:spcPts val="1000"/>
              </a:spcAft>
            </a:pPr>
            <a:r>
              <a:rPr lang="en-US" sz="1400" b="1" dirty="0">
                <a:ea typeface="Calibri"/>
                <a:cs typeface="Times New Roman"/>
              </a:rPr>
              <a:t>“Estimated” 2014 Effective Competition Rate: </a:t>
            </a:r>
            <a:r>
              <a:rPr lang="en-US" sz="1400" dirty="0">
                <a:ea typeface="Calibri"/>
                <a:cs typeface="Times New Roman"/>
              </a:rPr>
              <a:t>13 percent</a:t>
            </a:r>
          </a:p>
          <a:p>
            <a:pPr>
              <a:lnSpc>
                <a:spcPct val="115000"/>
              </a:lnSpc>
              <a:spcAft>
                <a:spcPts val="1000"/>
              </a:spcAft>
            </a:pPr>
            <a:r>
              <a:rPr lang="en-US" sz="1400" b="1" dirty="0">
                <a:ea typeface="Calibri"/>
                <a:cs typeface="Times New Roman"/>
              </a:rPr>
              <a:t>Actual 2014 Effective Competition Rate: </a:t>
            </a:r>
            <a:r>
              <a:rPr lang="en-US" sz="1400" dirty="0">
                <a:ea typeface="Calibri"/>
                <a:cs typeface="Times New Roman"/>
              </a:rPr>
              <a:t>45 percent </a:t>
            </a:r>
            <a:r>
              <a:rPr lang="en-US" sz="1400" i="1" dirty="0">
                <a:ea typeface="Calibri"/>
                <a:cs typeface="Times New Roman"/>
              </a:rPr>
              <a:t>(Upper limit of 95% confidence interval: 37 percent)</a:t>
            </a:r>
            <a:endParaRPr lang="en-US" sz="1400" dirty="0">
              <a:ea typeface="Calibri"/>
              <a:cs typeface="Times New Roman"/>
            </a:endParaRPr>
          </a:p>
          <a:p>
            <a:pPr marL="285750" indent="-285750">
              <a:lnSpc>
                <a:spcPct val="115000"/>
              </a:lnSpc>
              <a:spcAft>
                <a:spcPts val="1000"/>
              </a:spcAft>
              <a:buSzPct val="175000"/>
              <a:buFont typeface="Arial" panose="020B0604020202020204" pitchFamily="34" charset="0"/>
              <a:buChar char="•"/>
            </a:pPr>
            <a:r>
              <a:rPr lang="en-US" sz="1200" dirty="0" smtClean="0"/>
              <a:t>A high </a:t>
            </a:r>
            <a:r>
              <a:rPr lang="en-US" sz="1200" dirty="0"/>
              <a:t>share (66 percent) of obligations for contracts performed in Washington go to Aircraft &amp; Drones programs, </a:t>
            </a:r>
            <a:r>
              <a:rPr lang="en-US" sz="1200" dirty="0" smtClean="0"/>
              <a:t>and a </a:t>
            </a:r>
            <a:r>
              <a:rPr lang="en-US" sz="1200" dirty="0"/>
              <a:t>below-average share (26 percent) of Washington contract obligations are IDV-type contracts, which </a:t>
            </a:r>
            <a:r>
              <a:rPr lang="en-US" sz="1200" dirty="0" smtClean="0"/>
              <a:t>both correlate </a:t>
            </a:r>
            <a:r>
              <a:rPr lang="en-US" sz="1200" dirty="0"/>
              <a:t>with </a:t>
            </a:r>
            <a:r>
              <a:rPr lang="en-US" sz="1200" dirty="0" smtClean="0"/>
              <a:t>lower rates of effective competition.</a:t>
            </a:r>
            <a:endParaRPr lang="en-US" sz="1200" dirty="0"/>
          </a:p>
          <a:p>
            <a:pPr marL="285750" indent="-285750">
              <a:lnSpc>
                <a:spcPct val="115000"/>
              </a:lnSpc>
              <a:spcAft>
                <a:spcPts val="1000"/>
              </a:spcAft>
              <a:buSzPct val="175000"/>
              <a:buFont typeface="Arial" panose="020B0604020202020204" pitchFamily="34" charset="0"/>
              <a:buChar char="•"/>
            </a:pPr>
            <a:r>
              <a:rPr lang="en-US" sz="1200" dirty="0"/>
              <a:t>The source of the higher-than-“estimated“ rate of competition for contracts performed in Washington appears to be </a:t>
            </a:r>
            <a:r>
              <a:rPr lang="en-US" sz="1200" dirty="0" smtClean="0"/>
              <a:t>tied to Aircraft-related </a:t>
            </a:r>
            <a:r>
              <a:rPr lang="en-US" sz="1200" dirty="0"/>
              <a:t>products: while only 10 percent of those contract obligations </a:t>
            </a:r>
            <a:r>
              <a:rPr lang="en-US" sz="1200" dirty="0" smtClean="0"/>
              <a:t>were </a:t>
            </a:r>
            <a:r>
              <a:rPr lang="en-US" sz="1200" dirty="0"/>
              <a:t>awarded after effective competition in </a:t>
            </a:r>
            <a:r>
              <a:rPr lang="en-US" sz="1200" dirty="0" smtClean="0"/>
              <a:t>2014 nationwide, </a:t>
            </a:r>
            <a:r>
              <a:rPr lang="en-US" sz="1200" dirty="0"/>
              <a:t>35 percent of those contracts performed in Washington were awarded after effective competition</a:t>
            </a:r>
            <a:r>
              <a:rPr lang="en-US" sz="1200" dirty="0" smtClean="0"/>
              <a:t>.</a:t>
            </a:r>
          </a:p>
          <a:p>
            <a:pPr marL="742950" lvl="1" indent="-285750">
              <a:lnSpc>
                <a:spcPct val="115000"/>
              </a:lnSpc>
              <a:spcAft>
                <a:spcPts val="1000"/>
              </a:spcAft>
              <a:buSzPct val="125000"/>
              <a:buFont typeface="Courier New" panose="02070309020205020404" pitchFamily="49" charset="0"/>
              <a:buChar char="o"/>
            </a:pPr>
            <a:r>
              <a:rPr lang="en-US" sz="1200" dirty="0" smtClean="0">
                <a:ea typeface="Calibri"/>
                <a:cs typeface="Times New Roman"/>
              </a:rPr>
              <a:t>Due to poor data labeling, the competed portion of </a:t>
            </a:r>
            <a:r>
              <a:rPr lang="en-US" sz="1200" dirty="0"/>
              <a:t>Washington’s Aircraft contract obligations are labeled as being associated with the Shillelagh Missile, a 1970s Army anti-tank missile program. </a:t>
            </a:r>
            <a:endParaRPr lang="en-US" sz="1200" dirty="0" smtClean="0"/>
          </a:p>
          <a:p>
            <a:pPr marL="285750" indent="-285750">
              <a:lnSpc>
                <a:spcPct val="115000"/>
              </a:lnSpc>
              <a:spcAft>
                <a:spcPts val="1000"/>
              </a:spcAft>
              <a:buSzPct val="175000"/>
              <a:buFont typeface="Arial" panose="020B0604020202020204" pitchFamily="34" charset="0"/>
              <a:buChar char="•"/>
            </a:pPr>
            <a:r>
              <a:rPr lang="en-US" sz="1200" dirty="0"/>
              <a:t>88 percent of Washington </a:t>
            </a:r>
            <a:r>
              <a:rPr lang="en-US" sz="1200" dirty="0" smtClean="0"/>
              <a:t>facilities-related services and construction (FRS&amp;C) </a:t>
            </a:r>
            <a:r>
              <a:rPr lang="en-US" sz="1200" dirty="0"/>
              <a:t>contract obligations were awarded after effective competition in 2014, compared to 70 percent for DoD </a:t>
            </a:r>
            <a:r>
              <a:rPr lang="en-US" sz="1200" dirty="0" smtClean="0"/>
              <a:t>overall, with nearly 90 percent of the effectively competed Washington FRS&amp;C contracts receiving 3 or more offers.</a:t>
            </a:r>
            <a:endParaRPr lang="en-US" sz="1200" dirty="0">
              <a:ea typeface="Calibri"/>
              <a:cs typeface="Times New Roman"/>
            </a:endParaRPr>
          </a:p>
          <a:p>
            <a:pPr marL="342900" marR="0" lvl="0" indent="-342900">
              <a:lnSpc>
                <a:spcPct val="115000"/>
              </a:lnSpc>
              <a:spcBef>
                <a:spcPts val="0"/>
              </a:spcBef>
              <a:spcAft>
                <a:spcPts val="1000"/>
              </a:spcAft>
              <a:buFont typeface="Symbol"/>
              <a:buChar char=""/>
            </a:pPr>
            <a:endParaRPr lang="en-US" sz="1600" dirty="0" smtClean="0">
              <a:ea typeface="Calibri"/>
              <a:cs typeface="Times New Roman"/>
            </a:endParaRPr>
          </a:p>
          <a:p>
            <a:pPr marL="342900" marR="0" lvl="0" indent="-342900">
              <a:lnSpc>
                <a:spcPct val="115000"/>
              </a:lnSpc>
              <a:spcBef>
                <a:spcPts val="0"/>
              </a:spcBef>
              <a:spcAft>
                <a:spcPts val="1000"/>
              </a:spcAft>
              <a:buFont typeface="Symbol"/>
              <a:buChar char=""/>
            </a:pPr>
            <a:endParaRPr lang="en-US" sz="1600" dirty="0">
              <a:ea typeface="Calibri"/>
              <a:cs typeface="Times New Roman"/>
            </a:endParaRPr>
          </a:p>
          <a:p>
            <a:endParaRPr lang="en-US" dirty="0">
              <a:latin typeface="Calibri"/>
              <a:ea typeface="Calibri"/>
              <a:cs typeface="Times New Roman"/>
            </a:endParaRPr>
          </a:p>
          <a:p>
            <a:r>
              <a:rPr lang="en-US" dirty="0">
                <a:latin typeface="Calibri"/>
                <a:ea typeface="Calibri"/>
                <a:cs typeface="Times New Roman"/>
              </a:rPr>
              <a:t> </a:t>
            </a:r>
          </a:p>
          <a:p>
            <a:pPr marL="1200150" lvl="2" indent="-285750" fontAlgn="base">
              <a:lnSpc>
                <a:spcPct val="90000"/>
              </a:lnSpc>
              <a:spcBef>
                <a:spcPct val="40000"/>
              </a:spcBef>
              <a:spcAft>
                <a:spcPct val="0"/>
              </a:spcAft>
              <a:buFont typeface="Times" pitchFamily="1" charset="0"/>
              <a:buChar char="•"/>
            </a:pPr>
            <a:endParaRPr lang="en-US" altLang="en-US" sz="1400" kern="0" dirty="0">
              <a:solidFill>
                <a:srgbClr val="000000"/>
              </a:solidFill>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006" r="4560"/>
          <a:stretch/>
        </p:blipFill>
        <p:spPr>
          <a:xfrm>
            <a:off x="5288973" y="1049480"/>
            <a:ext cx="3844636" cy="1371603"/>
          </a:xfrm>
          <a:prstGeom prst="rect">
            <a:avLst/>
          </a:prstGeom>
        </p:spPr>
      </p:pic>
    </p:spTree>
    <p:extLst>
      <p:ext uri="{BB962C8B-B14F-4D97-AF65-F5344CB8AC3E}">
        <p14:creationId xmlns:p14="http://schemas.microsoft.com/office/powerpoint/2010/main" val="1568115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707886"/>
          </a:xfrm>
        </p:spPr>
        <p:txBody>
          <a:bodyPr/>
          <a:lstStyle/>
          <a:p>
            <a:r>
              <a:rPr lang="en-US" sz="2000" dirty="0" smtClean="0"/>
              <a:t>Mississippi</a:t>
            </a:r>
            <a:r>
              <a:rPr lang="en-US" sz="2000" dirty="0"/>
              <a:t/>
            </a:r>
            <a:br>
              <a:rPr lang="en-US" sz="2000" dirty="0"/>
            </a:br>
            <a:endParaRPr lang="en-US" sz="20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17</a:t>
            </a:fld>
            <a:endParaRPr lang="en-US" altLang="en-US" dirty="0">
              <a:solidFill>
                <a:srgbClr val="313232"/>
              </a:solidFill>
            </a:endParaRPr>
          </a:p>
        </p:txBody>
      </p:sp>
      <p:sp>
        <p:nvSpPr>
          <p:cNvPr id="6" name="TextBox 5"/>
          <p:cNvSpPr txBox="1"/>
          <p:nvPr/>
        </p:nvSpPr>
        <p:spPr>
          <a:xfrm>
            <a:off x="466530" y="1896872"/>
            <a:ext cx="8080310" cy="5186548"/>
          </a:xfrm>
          <a:prstGeom prst="rect">
            <a:avLst/>
          </a:prstGeom>
          <a:noFill/>
        </p:spPr>
        <p:txBody>
          <a:bodyPr wrap="square" rtlCol="0">
            <a:spAutoFit/>
          </a:bodyPr>
          <a:lstStyle/>
          <a:p>
            <a:pPr>
              <a:lnSpc>
                <a:spcPct val="115000"/>
              </a:lnSpc>
              <a:spcAft>
                <a:spcPts val="1000"/>
              </a:spcAft>
            </a:pPr>
            <a:r>
              <a:rPr lang="en-US" sz="1600" b="1" dirty="0" smtClean="0">
                <a:ea typeface="Calibri"/>
                <a:cs typeface="Times New Roman"/>
              </a:rPr>
              <a:t>Total </a:t>
            </a:r>
            <a:r>
              <a:rPr lang="en-US" sz="1600" b="1" dirty="0">
                <a:ea typeface="Calibri"/>
                <a:cs typeface="Times New Roman"/>
              </a:rPr>
              <a:t>2014 Contract Obligations: </a:t>
            </a:r>
            <a:r>
              <a:rPr lang="en-US" sz="1600" dirty="0">
                <a:ea typeface="Calibri"/>
                <a:cs typeface="Times New Roman"/>
              </a:rPr>
              <a:t>$2.3 billion</a:t>
            </a:r>
          </a:p>
          <a:p>
            <a:pPr>
              <a:lnSpc>
                <a:spcPct val="115000"/>
              </a:lnSpc>
              <a:spcAft>
                <a:spcPts val="1000"/>
              </a:spcAft>
            </a:pPr>
            <a:r>
              <a:rPr lang="en-US" sz="1600" b="1" dirty="0">
                <a:ea typeface="Calibri"/>
                <a:cs typeface="Times New Roman"/>
              </a:rPr>
              <a:t>“Estimated” 2014 </a:t>
            </a:r>
            <a:r>
              <a:rPr lang="en-US" sz="1600" b="1" dirty="0" smtClean="0">
                <a:ea typeface="Calibri"/>
                <a:cs typeface="Times New Roman"/>
              </a:rPr>
              <a:t>Effective </a:t>
            </a:r>
            <a:r>
              <a:rPr lang="en-US" sz="1600" b="1" dirty="0">
                <a:ea typeface="Calibri"/>
                <a:cs typeface="Times New Roman"/>
              </a:rPr>
              <a:t>Competition Rate: </a:t>
            </a:r>
            <a:r>
              <a:rPr lang="en-US" sz="1600" dirty="0">
                <a:ea typeface="Calibri"/>
                <a:cs typeface="Times New Roman"/>
              </a:rPr>
              <a:t>44 percent</a:t>
            </a:r>
          </a:p>
          <a:p>
            <a:pPr>
              <a:lnSpc>
                <a:spcPct val="115000"/>
              </a:lnSpc>
              <a:spcAft>
                <a:spcPts val="1000"/>
              </a:spcAft>
            </a:pPr>
            <a:r>
              <a:rPr lang="en-US" sz="1600" b="1" dirty="0">
                <a:ea typeface="Calibri"/>
                <a:cs typeface="Times New Roman"/>
              </a:rPr>
              <a:t>Actual 2014 Effective Competition Rate: </a:t>
            </a:r>
            <a:r>
              <a:rPr lang="en-US" sz="1600" dirty="0">
                <a:ea typeface="Calibri"/>
                <a:cs typeface="Times New Roman"/>
              </a:rPr>
              <a:t>71 percent </a:t>
            </a:r>
            <a:r>
              <a:rPr lang="en-US" sz="1600" i="1" dirty="0">
                <a:ea typeface="Calibri"/>
                <a:cs typeface="Times New Roman"/>
              </a:rPr>
              <a:t>(Upper limit of 95% confidence interval: 67 percent</a:t>
            </a:r>
            <a:r>
              <a:rPr lang="en-US" sz="1600" i="1" dirty="0" smtClean="0">
                <a:ea typeface="Calibri"/>
                <a:cs typeface="Times New Roman"/>
              </a:rPr>
              <a:t>)</a:t>
            </a:r>
            <a:endParaRPr lang="en-US" sz="1600" dirty="0" smtClean="0">
              <a:ea typeface="Calibri"/>
              <a:cs typeface="Times New Roman"/>
            </a:endParaRPr>
          </a:p>
          <a:p>
            <a:pPr marL="285750" indent="-285750">
              <a:lnSpc>
                <a:spcPct val="115000"/>
              </a:lnSpc>
              <a:spcAft>
                <a:spcPts val="1000"/>
              </a:spcAft>
              <a:buSzPct val="175000"/>
              <a:buFont typeface="Arial" panose="020B0604020202020204" pitchFamily="34" charset="0"/>
              <a:buChar char="•"/>
            </a:pPr>
            <a:r>
              <a:rPr lang="en-US" sz="1400" dirty="0"/>
              <a:t>Nearly three-quarters of </a:t>
            </a:r>
            <a:r>
              <a:rPr lang="en-US" sz="1400" dirty="0" smtClean="0"/>
              <a:t>Ships contract obligations in Mississippi </a:t>
            </a:r>
            <a:r>
              <a:rPr lang="en-US" sz="1400" dirty="0"/>
              <a:t>were awarded after effective </a:t>
            </a:r>
            <a:r>
              <a:rPr lang="en-US" sz="1400" dirty="0" smtClean="0"/>
              <a:t>competition in 2014 (almost </a:t>
            </a:r>
            <a:r>
              <a:rPr lang="en-US" sz="1400" dirty="0"/>
              <a:t>entirely with only 2 </a:t>
            </a:r>
            <a:r>
              <a:rPr lang="en-US" sz="1400" dirty="0" smtClean="0"/>
              <a:t>offers), compared to 37 percent nationwide.</a:t>
            </a:r>
          </a:p>
          <a:p>
            <a:pPr marL="285750" indent="-285750">
              <a:lnSpc>
                <a:spcPct val="115000"/>
              </a:lnSpc>
              <a:spcAft>
                <a:spcPts val="1000"/>
              </a:spcAft>
              <a:buSzPct val="175000"/>
              <a:buFont typeface="Arial" panose="020B0604020202020204" pitchFamily="34" charset="0"/>
              <a:buChar char="•"/>
            </a:pPr>
            <a:r>
              <a:rPr lang="en-US" sz="1400" dirty="0"/>
              <a:t>Approximately 30 percent of contract obligations performed in Mississippi were related to Aircraft </a:t>
            </a:r>
            <a:r>
              <a:rPr lang="en-US" sz="1400" dirty="0" smtClean="0"/>
              <a:t>programs in 2014. While only 20 percent of such contracts were awarded after effective competition nationwide, 76 percent of Aircraft contract obligations in Mississippi were awarded after effective competition.</a:t>
            </a:r>
          </a:p>
          <a:p>
            <a:pPr marL="742950" lvl="1" indent="-285750">
              <a:lnSpc>
                <a:spcPct val="115000"/>
              </a:lnSpc>
              <a:spcAft>
                <a:spcPts val="1000"/>
              </a:spcAft>
              <a:buFont typeface="Courier New" panose="02070309020205020404" pitchFamily="49" charset="0"/>
              <a:buChar char="o"/>
            </a:pPr>
            <a:r>
              <a:rPr lang="en-US" sz="1400" dirty="0" smtClean="0">
                <a:ea typeface="Calibri"/>
                <a:cs typeface="Times New Roman"/>
              </a:rPr>
              <a:t>Most of the Aircraft contract obligations in Mississippi were for “logistics support services”, </a:t>
            </a:r>
            <a:r>
              <a:rPr lang="en-US" sz="1400" dirty="0"/>
              <a:t>likely related to Columbus Air Force Base, a major Air Force pilot training installation.</a:t>
            </a:r>
          </a:p>
          <a:p>
            <a:pPr marL="742950" lvl="1" indent="-285750">
              <a:lnSpc>
                <a:spcPct val="115000"/>
              </a:lnSpc>
              <a:spcAft>
                <a:spcPts val="1000"/>
              </a:spcAft>
              <a:buFont typeface="Arial" panose="020B0604020202020204" pitchFamily="34" charset="0"/>
              <a:buChar char="•"/>
            </a:pPr>
            <a:endParaRPr lang="en-US" sz="1400" dirty="0">
              <a:ea typeface="Calibri"/>
              <a:cs typeface="Times New Roman"/>
            </a:endParaRPr>
          </a:p>
          <a:p>
            <a:endParaRPr lang="en-US" dirty="0">
              <a:latin typeface="Calibri"/>
              <a:ea typeface="Calibri"/>
              <a:cs typeface="Times New Roman"/>
            </a:endParaRPr>
          </a:p>
          <a:p>
            <a:r>
              <a:rPr lang="en-US" dirty="0">
                <a:latin typeface="Calibri"/>
                <a:ea typeface="Calibri"/>
                <a:cs typeface="Times New Roman"/>
              </a:rPr>
              <a:t> </a:t>
            </a:r>
          </a:p>
          <a:p>
            <a:pPr marL="1200150" lvl="2" indent="-285750" fontAlgn="base">
              <a:lnSpc>
                <a:spcPct val="90000"/>
              </a:lnSpc>
              <a:spcBef>
                <a:spcPct val="40000"/>
              </a:spcBef>
              <a:spcAft>
                <a:spcPct val="0"/>
              </a:spcAft>
              <a:buFont typeface="Times" pitchFamily="1" charset="0"/>
              <a:buChar char="•"/>
            </a:pPr>
            <a:endParaRPr lang="en-US" altLang="en-US" sz="1400" kern="0" dirty="0">
              <a:solidFill>
                <a:srgbClr val="000000"/>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4308"/>
          <a:stretch/>
        </p:blipFill>
        <p:spPr>
          <a:xfrm>
            <a:off x="5206474" y="1018307"/>
            <a:ext cx="3937526" cy="1371603"/>
          </a:xfrm>
          <a:prstGeom prst="rect">
            <a:avLst/>
          </a:prstGeom>
        </p:spPr>
      </p:pic>
    </p:spTree>
    <p:extLst>
      <p:ext uri="{BB962C8B-B14F-4D97-AF65-F5344CB8AC3E}">
        <p14:creationId xmlns:p14="http://schemas.microsoft.com/office/powerpoint/2010/main" val="1115665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707886"/>
          </a:xfrm>
        </p:spPr>
        <p:txBody>
          <a:bodyPr/>
          <a:lstStyle/>
          <a:p>
            <a:r>
              <a:rPr lang="en-US" sz="2000" dirty="0" smtClean="0"/>
              <a:t>Virginia</a:t>
            </a:r>
            <a:r>
              <a:rPr lang="en-US" sz="2000" dirty="0"/>
              <a:t/>
            </a:r>
            <a:br>
              <a:rPr lang="en-US" sz="2000" dirty="0"/>
            </a:br>
            <a:endParaRPr lang="en-US" sz="20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18</a:t>
            </a:fld>
            <a:endParaRPr lang="en-US" altLang="en-US" dirty="0">
              <a:solidFill>
                <a:srgbClr val="313232"/>
              </a:solidFill>
            </a:endParaRPr>
          </a:p>
        </p:txBody>
      </p:sp>
      <p:sp>
        <p:nvSpPr>
          <p:cNvPr id="6" name="TextBox 5"/>
          <p:cNvSpPr txBox="1"/>
          <p:nvPr/>
        </p:nvSpPr>
        <p:spPr>
          <a:xfrm>
            <a:off x="466530" y="1595533"/>
            <a:ext cx="8080310" cy="6172972"/>
          </a:xfrm>
          <a:prstGeom prst="rect">
            <a:avLst/>
          </a:prstGeom>
          <a:noFill/>
        </p:spPr>
        <p:txBody>
          <a:bodyPr wrap="square" rtlCol="0">
            <a:spAutoFit/>
          </a:bodyPr>
          <a:lstStyle/>
          <a:p>
            <a:pPr>
              <a:lnSpc>
                <a:spcPct val="115000"/>
              </a:lnSpc>
              <a:spcAft>
                <a:spcPts val="1000"/>
              </a:spcAft>
            </a:pPr>
            <a:r>
              <a:rPr lang="en-US" sz="1400" b="1" dirty="0">
                <a:ea typeface="Calibri"/>
                <a:cs typeface="Times New Roman"/>
              </a:rPr>
              <a:t>Total 2014 Contract Obligations: </a:t>
            </a:r>
            <a:r>
              <a:rPr lang="en-US" sz="1400" dirty="0">
                <a:ea typeface="Calibri"/>
                <a:cs typeface="Times New Roman"/>
              </a:rPr>
              <a:t>$33.6 billion</a:t>
            </a:r>
          </a:p>
          <a:p>
            <a:pPr>
              <a:lnSpc>
                <a:spcPct val="115000"/>
              </a:lnSpc>
              <a:spcAft>
                <a:spcPts val="1000"/>
              </a:spcAft>
            </a:pPr>
            <a:r>
              <a:rPr lang="en-US" sz="1400" b="1" dirty="0">
                <a:ea typeface="Calibri"/>
                <a:cs typeface="Times New Roman"/>
              </a:rPr>
              <a:t>“Estimated” 2014 Effective Competition Rate: </a:t>
            </a:r>
            <a:r>
              <a:rPr lang="en-US" sz="1400" dirty="0">
                <a:ea typeface="Calibri"/>
                <a:cs typeface="Times New Roman"/>
              </a:rPr>
              <a:t>54 percent</a:t>
            </a:r>
          </a:p>
          <a:p>
            <a:pPr>
              <a:lnSpc>
                <a:spcPct val="115000"/>
              </a:lnSpc>
              <a:spcAft>
                <a:spcPts val="1000"/>
              </a:spcAft>
            </a:pPr>
            <a:r>
              <a:rPr lang="en-US" sz="1400" b="1" dirty="0">
                <a:ea typeface="Calibri"/>
                <a:cs typeface="Times New Roman"/>
              </a:rPr>
              <a:t>Actual 2014 Effective Competition Rate: </a:t>
            </a:r>
            <a:r>
              <a:rPr lang="en-US" sz="1400" dirty="0">
                <a:ea typeface="Calibri"/>
                <a:cs typeface="Times New Roman"/>
              </a:rPr>
              <a:t>55 percent </a:t>
            </a:r>
          </a:p>
          <a:p>
            <a:pPr marL="342900" marR="0" lvl="0" indent="-342900">
              <a:lnSpc>
                <a:spcPct val="115000"/>
              </a:lnSpc>
              <a:spcBef>
                <a:spcPts val="0"/>
              </a:spcBef>
              <a:spcAft>
                <a:spcPts val="1000"/>
              </a:spcAft>
              <a:buFont typeface="Symbol"/>
              <a:buChar char=""/>
            </a:pPr>
            <a:r>
              <a:rPr lang="en-US" sz="1200" dirty="0"/>
              <a:t>Only 32 percent of obligations for contracts performed in Virginia were for products, compared to 41 percent overall, which would tend to correlate with higher rates of effective competition. Similarly, 67 percent of Virginia contract obligations were awarded under IDV contract types, notably higher than the rate for DoD overall. </a:t>
            </a:r>
            <a:endParaRPr lang="en-US" sz="1200" dirty="0" smtClean="0"/>
          </a:p>
          <a:p>
            <a:pPr marL="342900" indent="-342900">
              <a:lnSpc>
                <a:spcPct val="115000"/>
              </a:lnSpc>
              <a:spcAft>
                <a:spcPts val="1000"/>
              </a:spcAft>
              <a:buFont typeface="Symbol"/>
              <a:buChar char=""/>
            </a:pPr>
            <a:r>
              <a:rPr lang="en-US" sz="1200" dirty="0" smtClean="0"/>
              <a:t>The </a:t>
            </a:r>
            <a:r>
              <a:rPr lang="en-US" sz="1200" dirty="0"/>
              <a:t>market for PAMS in Virginia is significantly more competitive than it is nationwide: 61 percent of PAMS contract obligations performed in Virginia were awarded after effective competition, compared to 36 percent nationwide. </a:t>
            </a:r>
            <a:endParaRPr lang="en-US" sz="1200" dirty="0" smtClean="0"/>
          </a:p>
          <a:p>
            <a:pPr marL="342900" indent="-342900">
              <a:lnSpc>
                <a:spcPct val="115000"/>
              </a:lnSpc>
              <a:spcAft>
                <a:spcPts val="1000"/>
              </a:spcAft>
              <a:buFont typeface="Symbol"/>
              <a:buChar char=""/>
            </a:pPr>
            <a:r>
              <a:rPr lang="en-US" sz="1200" dirty="0"/>
              <a:t>F</a:t>
            </a:r>
            <a:r>
              <a:rPr lang="en-US" sz="1200" dirty="0" smtClean="0"/>
              <a:t>or </a:t>
            </a:r>
            <a:r>
              <a:rPr lang="en-US" sz="1200" dirty="0"/>
              <a:t>R&amp;D contract obligations performed in Virginia, 36 percent awarded after competitions received only a single offer - over twice the rate for R&amp;D nationwide. As a result, the rate of effective competition for R&amp;D contracts performed in Virginia was only 32 percent in 2014, compared to 46 percent nationwide</a:t>
            </a:r>
            <a:r>
              <a:rPr lang="en-US" sz="1200" dirty="0" smtClean="0"/>
              <a:t>.</a:t>
            </a:r>
          </a:p>
          <a:p>
            <a:pPr marL="800100" lvl="1" indent="-342900">
              <a:lnSpc>
                <a:spcPct val="115000"/>
              </a:lnSpc>
              <a:spcAft>
                <a:spcPts val="1000"/>
              </a:spcAft>
              <a:buFont typeface="Courier New" panose="02070309020205020404" pitchFamily="49" charset="0"/>
              <a:buChar char="o"/>
            </a:pPr>
            <a:r>
              <a:rPr lang="en-US" sz="1200" dirty="0" smtClean="0"/>
              <a:t>Given </a:t>
            </a:r>
            <a:r>
              <a:rPr lang="en-US" sz="1200" dirty="0"/>
              <a:t>the heavy concentration of major R&amp;D vendors in Virginia, this high rate of single-offer competition is likely masking contracts that would be more properly classified as non-competitive.</a:t>
            </a:r>
          </a:p>
          <a:p>
            <a:pPr marL="800100" lvl="1" indent="-342900">
              <a:lnSpc>
                <a:spcPct val="115000"/>
              </a:lnSpc>
              <a:spcAft>
                <a:spcPts val="1000"/>
              </a:spcAft>
              <a:buFont typeface="Symbol"/>
              <a:buChar char=""/>
            </a:pPr>
            <a:endParaRPr lang="en-US" sz="1400" dirty="0"/>
          </a:p>
          <a:p>
            <a:pPr marL="342900" marR="0" lvl="0" indent="-342900">
              <a:lnSpc>
                <a:spcPct val="115000"/>
              </a:lnSpc>
              <a:spcBef>
                <a:spcPts val="0"/>
              </a:spcBef>
              <a:spcAft>
                <a:spcPts val="1000"/>
              </a:spcAft>
              <a:buFont typeface="Symbol"/>
              <a:buChar char=""/>
            </a:pPr>
            <a:endParaRPr lang="en-US" sz="1400" dirty="0" smtClean="0">
              <a:ea typeface="Calibri"/>
              <a:cs typeface="Times New Roman"/>
            </a:endParaRPr>
          </a:p>
          <a:p>
            <a:pPr marL="342900" marR="0" lvl="0" indent="-342900">
              <a:lnSpc>
                <a:spcPct val="115000"/>
              </a:lnSpc>
              <a:spcBef>
                <a:spcPts val="0"/>
              </a:spcBef>
              <a:spcAft>
                <a:spcPts val="1000"/>
              </a:spcAft>
              <a:buFont typeface="Symbol"/>
              <a:buChar char=""/>
            </a:pPr>
            <a:endParaRPr lang="en-US" sz="1600" dirty="0">
              <a:ea typeface="Calibri"/>
              <a:cs typeface="Times New Roman"/>
            </a:endParaRPr>
          </a:p>
          <a:p>
            <a:endParaRPr lang="en-US" dirty="0">
              <a:latin typeface="Calibri"/>
              <a:ea typeface="Calibri"/>
              <a:cs typeface="Times New Roman"/>
            </a:endParaRPr>
          </a:p>
          <a:p>
            <a:r>
              <a:rPr lang="en-US" dirty="0">
                <a:latin typeface="Calibri"/>
                <a:ea typeface="Calibri"/>
                <a:cs typeface="Times New Roman"/>
              </a:rPr>
              <a:t> </a:t>
            </a:r>
          </a:p>
          <a:p>
            <a:pPr marL="1200150" lvl="2" indent="-285750" fontAlgn="base">
              <a:lnSpc>
                <a:spcPct val="90000"/>
              </a:lnSpc>
              <a:spcBef>
                <a:spcPct val="40000"/>
              </a:spcBef>
              <a:spcAft>
                <a:spcPct val="0"/>
              </a:spcAft>
              <a:buFont typeface="Times" pitchFamily="1" charset="0"/>
              <a:buChar char="•"/>
            </a:pPr>
            <a:endParaRPr lang="en-US" altLang="en-US" sz="1400" kern="0" dirty="0">
              <a:solidFill>
                <a:srgbClr val="000000"/>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4308"/>
          <a:stretch/>
        </p:blipFill>
        <p:spPr>
          <a:xfrm>
            <a:off x="5185692" y="1028698"/>
            <a:ext cx="3937526" cy="1371603"/>
          </a:xfrm>
          <a:prstGeom prst="rect">
            <a:avLst/>
          </a:prstGeom>
        </p:spPr>
      </p:pic>
    </p:spTree>
    <p:extLst>
      <p:ext uri="{BB962C8B-B14F-4D97-AF65-F5344CB8AC3E}">
        <p14:creationId xmlns:p14="http://schemas.microsoft.com/office/powerpoint/2010/main" val="439474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400110"/>
          </a:xfrm>
        </p:spPr>
        <p:txBody>
          <a:bodyPr/>
          <a:lstStyle/>
          <a:p>
            <a:r>
              <a:rPr lang="en-US" sz="2000" dirty="0" smtClean="0">
                <a:solidFill>
                  <a:schemeClr val="accent2">
                    <a:lumMod val="90000"/>
                    <a:lumOff val="10000"/>
                  </a:schemeClr>
                </a:solidFill>
              </a:rPr>
              <a:t>Methodology</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2</a:t>
            </a:fld>
            <a:endParaRPr lang="en-US" altLang="en-US" dirty="0">
              <a:solidFill>
                <a:srgbClr val="313232"/>
              </a:solidFill>
            </a:endParaRPr>
          </a:p>
        </p:txBody>
      </p:sp>
      <p:sp>
        <p:nvSpPr>
          <p:cNvPr id="6" name="TextBox 5"/>
          <p:cNvSpPr txBox="1"/>
          <p:nvPr/>
        </p:nvSpPr>
        <p:spPr>
          <a:xfrm>
            <a:off x="466530" y="1726162"/>
            <a:ext cx="8080310" cy="3564053"/>
          </a:xfrm>
          <a:prstGeom prst="rect">
            <a:avLst/>
          </a:prstGeom>
          <a:noFill/>
        </p:spPr>
        <p:txBody>
          <a:bodyPr wrap="square" rtlCol="0">
            <a:spAutoFit/>
          </a:bodyPr>
          <a:lstStyle/>
          <a:p>
            <a:pPr lvl="1" fontAlgn="base">
              <a:lnSpc>
                <a:spcPct val="90000"/>
              </a:lnSpc>
              <a:spcBef>
                <a:spcPct val="40000"/>
              </a:spcBef>
              <a:spcAft>
                <a:spcPct val="0"/>
              </a:spcAft>
            </a:pPr>
            <a:r>
              <a:rPr lang="en-US" altLang="en-US" sz="1600" kern="0" dirty="0">
                <a:solidFill>
                  <a:srgbClr val="000000"/>
                </a:solidFill>
              </a:rPr>
              <a:t>This slide describes the overall methodology employed to develop this dataset. </a:t>
            </a:r>
            <a:endParaRPr lang="en-US" altLang="en-US" sz="1600" kern="0" dirty="0" smtClean="0">
              <a:solidFill>
                <a:srgbClr val="000000"/>
              </a:solidFill>
            </a:endParaRPr>
          </a:p>
          <a:p>
            <a:pPr marL="742950" lvl="1" indent="-285750" fontAlgn="base">
              <a:lnSpc>
                <a:spcPct val="90000"/>
              </a:lnSpc>
              <a:spcBef>
                <a:spcPct val="40000"/>
              </a:spcBef>
              <a:spcAft>
                <a:spcPct val="0"/>
              </a:spcAft>
              <a:buFont typeface="Arial" panose="020B0604020202020204" pitchFamily="34" charset="0"/>
              <a:buChar char="•"/>
            </a:pPr>
            <a:r>
              <a:rPr lang="en-US" altLang="en-US" sz="1600" kern="0" dirty="0" smtClean="0">
                <a:solidFill>
                  <a:srgbClr val="000000"/>
                </a:solidFill>
              </a:rPr>
              <a:t>The </a:t>
            </a:r>
            <a:r>
              <a:rPr lang="en-US" altLang="en-US" sz="1600" kern="0" dirty="0">
                <a:solidFill>
                  <a:srgbClr val="000000"/>
                </a:solidFill>
              </a:rPr>
              <a:t>Federal Procurement Data System (FPDS) was the primary source for this </a:t>
            </a:r>
            <a:r>
              <a:rPr lang="en-US" altLang="en-US" sz="1600" kern="0" dirty="0">
                <a:solidFill>
                  <a:srgbClr val="E5E3E2">
                    <a:lumMod val="10000"/>
                  </a:srgbClr>
                </a:solidFill>
              </a:rPr>
              <a:t>electronic data summary for </a:t>
            </a:r>
            <a:r>
              <a:rPr lang="en-US" altLang="en-US" sz="1600" kern="0" dirty="0" smtClean="0">
                <a:solidFill>
                  <a:srgbClr val="E5E3E2">
                    <a:lumMod val="10000"/>
                  </a:srgbClr>
                </a:solidFill>
              </a:rPr>
              <a:t>2000-2014. </a:t>
            </a:r>
          </a:p>
          <a:p>
            <a:pPr marL="742950" lvl="1" indent="-285750" fontAlgn="base">
              <a:lnSpc>
                <a:spcPct val="90000"/>
              </a:lnSpc>
              <a:spcBef>
                <a:spcPct val="40000"/>
              </a:spcBef>
              <a:spcAft>
                <a:spcPct val="0"/>
              </a:spcAft>
              <a:buFont typeface="Times" pitchFamily="1" charset="0"/>
              <a:buChar char="•"/>
            </a:pPr>
            <a:r>
              <a:rPr lang="en-US" altLang="en-US" sz="1600" kern="0" dirty="0" smtClean="0">
                <a:solidFill>
                  <a:srgbClr val="E5E3E2">
                    <a:lumMod val="10000"/>
                  </a:srgbClr>
                </a:solidFill>
              </a:rPr>
              <a:t>Federal </a:t>
            </a:r>
            <a:r>
              <a:rPr lang="en-US" altLang="en-US" sz="1600" kern="0" dirty="0">
                <a:solidFill>
                  <a:srgbClr val="E5E3E2">
                    <a:lumMod val="10000"/>
                  </a:srgbClr>
                </a:solidFill>
              </a:rPr>
              <a:t>regulations require only that all unclassified prime contracts worth $2,500 and above be reported to FPDS.</a:t>
            </a:r>
          </a:p>
          <a:p>
            <a:pPr marL="742950" lvl="1" indent="-285750" fontAlgn="base">
              <a:lnSpc>
                <a:spcPct val="90000"/>
              </a:lnSpc>
              <a:spcBef>
                <a:spcPct val="40000"/>
              </a:spcBef>
              <a:spcAft>
                <a:spcPct val="0"/>
              </a:spcAft>
              <a:buFont typeface="Times" pitchFamily="1" charset="0"/>
              <a:buChar char="•"/>
            </a:pPr>
            <a:r>
              <a:rPr lang="en-US" altLang="en-US" sz="1600" kern="0" dirty="0">
                <a:solidFill>
                  <a:srgbClr val="000000"/>
                </a:solidFill>
              </a:rPr>
              <a:t>FPDS data are constantly being updated, including those for back years. As a consequence, the dollar totals for a given year may </a:t>
            </a:r>
            <a:r>
              <a:rPr lang="en-US" altLang="en-US" sz="1600" kern="0" dirty="0" smtClean="0">
                <a:solidFill>
                  <a:srgbClr val="000000"/>
                </a:solidFill>
              </a:rPr>
              <a:t>have changed since the data was downloaded.</a:t>
            </a:r>
            <a:endParaRPr lang="en-US" altLang="en-US" sz="1600" kern="0" dirty="0">
              <a:solidFill>
                <a:srgbClr val="000000"/>
              </a:solidFill>
            </a:endParaRPr>
          </a:p>
          <a:p>
            <a:pPr marL="742950" lvl="1" indent="-285750" fontAlgn="base">
              <a:lnSpc>
                <a:spcPct val="90000"/>
              </a:lnSpc>
              <a:spcBef>
                <a:spcPct val="40000"/>
              </a:spcBef>
              <a:spcAft>
                <a:spcPct val="0"/>
              </a:spcAft>
              <a:buFont typeface="Times" pitchFamily="1" charset="0"/>
              <a:buChar char="•"/>
            </a:pPr>
            <a:r>
              <a:rPr lang="en-US" altLang="en-US" sz="1600" kern="0" dirty="0" smtClean="0">
                <a:solidFill>
                  <a:srgbClr val="000000"/>
                </a:solidFill>
              </a:rPr>
              <a:t>Overseas </a:t>
            </a:r>
            <a:r>
              <a:rPr lang="en-US" altLang="en-US" sz="1600" kern="0" dirty="0">
                <a:solidFill>
                  <a:srgbClr val="000000"/>
                </a:solidFill>
              </a:rPr>
              <a:t>Contingency Operations funding and other supplemental appropriations are not separately classified in FPDS</a:t>
            </a:r>
            <a:r>
              <a:rPr lang="en-US" altLang="en-US" sz="1600" kern="0" dirty="0" smtClean="0">
                <a:solidFill>
                  <a:srgbClr val="000000"/>
                </a:solidFill>
              </a:rPr>
              <a:t>.</a:t>
            </a:r>
          </a:p>
          <a:p>
            <a:pPr marL="742950" lvl="1" indent="-285750" fontAlgn="base">
              <a:lnSpc>
                <a:spcPct val="90000"/>
              </a:lnSpc>
              <a:spcBef>
                <a:spcPct val="40000"/>
              </a:spcBef>
              <a:spcAft>
                <a:spcPct val="0"/>
              </a:spcAft>
              <a:buFont typeface="Times" pitchFamily="1" charset="0"/>
              <a:buChar char="•"/>
            </a:pPr>
            <a:r>
              <a:rPr lang="en-US" altLang="en-US" sz="1600" kern="0" dirty="0" smtClean="0">
                <a:solidFill>
                  <a:srgbClr val="000000"/>
                </a:solidFill>
              </a:rPr>
              <a:t>CSIS defines “effective competition” as competitively sourced contracts that receive two or more offers.</a:t>
            </a:r>
            <a:endParaRPr lang="en-US" altLang="en-US" sz="1600" kern="0" dirty="0">
              <a:solidFill>
                <a:srgbClr val="000000"/>
              </a:solidFill>
            </a:endParaRPr>
          </a:p>
          <a:p>
            <a:pPr marL="742950" lvl="1" indent="-285750" fontAlgn="base">
              <a:lnSpc>
                <a:spcPct val="90000"/>
              </a:lnSpc>
              <a:spcBef>
                <a:spcPct val="40000"/>
              </a:spcBef>
              <a:spcAft>
                <a:spcPct val="0"/>
              </a:spcAft>
              <a:buFont typeface="Times" pitchFamily="1" charset="0"/>
              <a:buChar char="•"/>
            </a:pPr>
            <a:r>
              <a:rPr lang="en-US" altLang="en-US" sz="1600" kern="0" dirty="0">
                <a:solidFill>
                  <a:srgbClr val="000000"/>
                </a:solidFill>
              </a:rPr>
              <a:t>All dollar figures are in constant </a:t>
            </a:r>
            <a:r>
              <a:rPr lang="en-US" altLang="en-US" sz="1600" kern="0" dirty="0" smtClean="0">
                <a:solidFill>
                  <a:srgbClr val="000000"/>
                </a:solidFill>
              </a:rPr>
              <a:t>2014 dollars.</a:t>
            </a:r>
            <a:endParaRPr lang="en-US" altLang="en-US" sz="1600" kern="0" dirty="0">
              <a:solidFill>
                <a:srgbClr val="FF0000"/>
              </a:solidFill>
            </a:endParaRPr>
          </a:p>
        </p:txBody>
      </p:sp>
    </p:spTree>
    <p:extLst>
      <p:ext uri="{BB962C8B-B14F-4D97-AF65-F5344CB8AC3E}">
        <p14:creationId xmlns:p14="http://schemas.microsoft.com/office/powerpoint/2010/main" val="806744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7609"/>
            <a:ext cx="9144000" cy="400110"/>
          </a:xfrm>
        </p:spPr>
        <p:txBody>
          <a:bodyPr/>
          <a:lstStyle/>
          <a:p>
            <a:pPr algn="ctr"/>
            <a:r>
              <a:rPr lang="en-US" sz="2000" dirty="0" smtClean="0">
                <a:solidFill>
                  <a:schemeClr val="accent2">
                    <a:lumMod val="90000"/>
                    <a:lumOff val="10000"/>
                  </a:schemeClr>
                </a:solidFill>
              </a:rPr>
              <a:t>Level of Competition for Overall Defense Contract Obligations, 2000-2014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3</a:t>
            </a:fld>
            <a:endParaRPr lang="en-US" altLang="en-US" dirty="0">
              <a:solidFill>
                <a:srgbClr val="31323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1814209"/>
            <a:ext cx="822483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136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7609"/>
            <a:ext cx="9144000" cy="707886"/>
          </a:xfrm>
        </p:spPr>
        <p:txBody>
          <a:bodyPr/>
          <a:lstStyle/>
          <a:p>
            <a:pPr algn="ctr"/>
            <a:r>
              <a:rPr lang="en-US" sz="2000" dirty="0" smtClean="0">
                <a:solidFill>
                  <a:schemeClr val="accent2">
                    <a:lumMod val="90000"/>
                    <a:lumOff val="10000"/>
                  </a:schemeClr>
                </a:solidFill>
              </a:rPr>
              <a:t>Rate of Effective Competition for Defense Contract Obligations</a:t>
            </a:r>
            <a:br>
              <a:rPr lang="en-US" sz="2000" dirty="0" smtClean="0">
                <a:solidFill>
                  <a:schemeClr val="accent2">
                    <a:lumMod val="90000"/>
                    <a:lumOff val="10000"/>
                  </a:schemeClr>
                </a:solidFill>
              </a:rPr>
            </a:br>
            <a:r>
              <a:rPr lang="en-US" sz="2000" dirty="0" smtClean="0">
                <a:solidFill>
                  <a:schemeClr val="accent2">
                    <a:lumMod val="90000"/>
                    <a:lumOff val="10000"/>
                  </a:schemeClr>
                </a:solidFill>
              </a:rPr>
              <a:t>by Area, 2000-2014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4</a:t>
            </a:fld>
            <a:endParaRPr lang="en-US" altLang="en-US" dirty="0">
              <a:solidFill>
                <a:srgbClr val="31323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33664"/>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056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7609"/>
            <a:ext cx="9144000" cy="400110"/>
          </a:xfrm>
        </p:spPr>
        <p:txBody>
          <a:bodyPr/>
          <a:lstStyle/>
          <a:p>
            <a:pPr algn="ctr"/>
            <a:r>
              <a:rPr lang="en-US" sz="2000" dirty="0" smtClean="0">
                <a:solidFill>
                  <a:schemeClr val="accent2">
                    <a:lumMod val="90000"/>
                    <a:lumOff val="10000"/>
                  </a:schemeClr>
                </a:solidFill>
              </a:rPr>
              <a:t>Number of Offers Received by Contract Size and Contract Vehicle, 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5</a:t>
            </a:fld>
            <a:endParaRPr lang="en-US" altLang="en-US" dirty="0">
              <a:solidFill>
                <a:srgbClr val="313232"/>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106" y="1809411"/>
            <a:ext cx="8550613" cy="457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475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7609"/>
            <a:ext cx="9144000" cy="400110"/>
          </a:xfrm>
        </p:spPr>
        <p:txBody>
          <a:bodyPr/>
          <a:lstStyle/>
          <a:p>
            <a:pPr algn="ctr"/>
            <a:r>
              <a:rPr lang="en-US" sz="2000" dirty="0" smtClean="0">
                <a:solidFill>
                  <a:schemeClr val="accent2">
                    <a:lumMod val="90000"/>
                    <a:lumOff val="10000"/>
                  </a:schemeClr>
                </a:solidFill>
              </a:rPr>
              <a:t>Rate of Effective Competition by Platform Portfolio, 2000-2014</a:t>
            </a:r>
            <a:endParaRPr lang="en-US" sz="2000" dirty="0">
              <a:solidFill>
                <a:schemeClr val="accent2">
                  <a:lumMod val="90000"/>
                  <a:lumOff val="10000"/>
                </a:schemeClr>
              </a:solidFill>
            </a:endParaRP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6</a:t>
            </a:fld>
            <a:endParaRPr lang="en-US" altLang="en-US" dirty="0">
              <a:solidFill>
                <a:srgbClr val="313232"/>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1" y="1652154"/>
            <a:ext cx="8229617" cy="4572009"/>
          </a:xfrm>
          <a:prstGeom prst="rect">
            <a:avLst/>
          </a:prstGeom>
        </p:spPr>
      </p:pic>
      <p:sp>
        <p:nvSpPr>
          <p:cNvPr id="5" name="Rectangle 4"/>
          <p:cNvSpPr/>
          <p:nvPr/>
        </p:nvSpPr>
        <p:spPr bwMode="auto">
          <a:xfrm>
            <a:off x="4769427" y="4561609"/>
            <a:ext cx="2213264" cy="145472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2582141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400110"/>
          </a:xfrm>
        </p:spPr>
        <p:txBody>
          <a:bodyPr/>
          <a:lstStyle/>
          <a:p>
            <a:r>
              <a:rPr lang="en-US" sz="2000" dirty="0"/>
              <a:t>Modeling DoD Effective Competition Rates using Regression</a:t>
            </a:r>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7</a:t>
            </a:fld>
            <a:endParaRPr lang="en-US" altLang="en-US" dirty="0">
              <a:solidFill>
                <a:srgbClr val="313232"/>
              </a:solidFill>
            </a:endParaRPr>
          </a:p>
        </p:txBody>
      </p:sp>
      <p:sp>
        <p:nvSpPr>
          <p:cNvPr id="6" name="TextBox 5"/>
          <p:cNvSpPr txBox="1"/>
          <p:nvPr/>
        </p:nvSpPr>
        <p:spPr>
          <a:xfrm>
            <a:off x="466530" y="1595533"/>
            <a:ext cx="8080310" cy="6124754"/>
          </a:xfrm>
          <a:prstGeom prst="rect">
            <a:avLst/>
          </a:prstGeom>
          <a:noFill/>
        </p:spPr>
        <p:txBody>
          <a:bodyPr wrap="square" rtlCol="0">
            <a:spAutoFit/>
          </a:bodyPr>
          <a:lstStyle/>
          <a:p>
            <a:pPr marR="0" lvl="0">
              <a:lnSpc>
                <a:spcPct val="115000"/>
              </a:lnSpc>
              <a:spcBef>
                <a:spcPts val="0"/>
              </a:spcBef>
              <a:spcAft>
                <a:spcPts val="0"/>
              </a:spcAft>
            </a:pPr>
            <a:r>
              <a:rPr lang="en-US" sz="1600" dirty="0" smtClean="0">
                <a:ea typeface="Calibri"/>
                <a:cs typeface="Times New Roman"/>
              </a:rPr>
              <a:t>In order to delve deeper into trends in competition for DoD contracts, CSIS constructed a regression-based model, using competition data from FY2000-FY2013, to predict levels of effective competition in FY2014 at two levels of DoD contracting:</a:t>
            </a:r>
          </a:p>
          <a:p>
            <a:pPr marR="0" lvl="0">
              <a:lnSpc>
                <a:spcPct val="115000"/>
              </a:lnSpc>
              <a:spcBef>
                <a:spcPts val="0"/>
              </a:spcBef>
              <a:spcAft>
                <a:spcPts val="0"/>
              </a:spcAft>
            </a:pPr>
            <a:endParaRPr lang="en-US" sz="1600" dirty="0">
              <a:ea typeface="Calibri"/>
              <a:cs typeface="Times New Roman"/>
            </a:endParaRPr>
          </a:p>
          <a:p>
            <a:pPr marL="342900" indent="-342900">
              <a:lnSpc>
                <a:spcPct val="115000"/>
              </a:lnSpc>
              <a:spcAft>
                <a:spcPts val="1000"/>
              </a:spcAft>
              <a:buFont typeface="Symbol"/>
              <a:buChar char=""/>
            </a:pPr>
            <a:r>
              <a:rPr lang="en-US" sz="1600" b="1" dirty="0" smtClean="0">
                <a:ea typeface="Calibri"/>
                <a:cs typeface="Times New Roman"/>
              </a:rPr>
              <a:t>Major </a:t>
            </a:r>
            <a:r>
              <a:rPr lang="en-US" sz="1600" b="1" dirty="0">
                <a:ea typeface="Calibri"/>
                <a:cs typeface="Times New Roman"/>
              </a:rPr>
              <a:t>Contracting Command (MCC): </a:t>
            </a:r>
            <a:r>
              <a:rPr lang="en-US" sz="1600" dirty="0">
                <a:ea typeface="Calibri"/>
                <a:cs typeface="Times New Roman"/>
              </a:rPr>
              <a:t>Going a level below the usual analytic level of “component”, this breakdown allows for analysis of how successful different major contracting commands have been in promoting effective competition relative to the goods or services for which they are contracting and the types of contracts for which they are responsible.  This is done by using each MCC as an observation and aggregating the data from each MCC for each variable over the time period from 2000 to 2013</a:t>
            </a:r>
            <a:r>
              <a:rPr lang="en-US" sz="1600" dirty="0" smtClean="0">
                <a:ea typeface="Calibri"/>
                <a:cs typeface="Times New Roman"/>
              </a:rPr>
              <a:t>.</a:t>
            </a:r>
            <a:r>
              <a:rPr lang="en-US" sz="1600" b="1" dirty="0">
                <a:ea typeface="Calibri"/>
                <a:cs typeface="Times New Roman"/>
              </a:rPr>
              <a:t> </a:t>
            </a:r>
            <a:endParaRPr lang="en-US" sz="1600" b="1" dirty="0" smtClean="0">
              <a:ea typeface="Calibri"/>
              <a:cs typeface="Times New Roman"/>
            </a:endParaRPr>
          </a:p>
          <a:p>
            <a:pPr marL="342900" indent="-342900">
              <a:lnSpc>
                <a:spcPct val="115000"/>
              </a:lnSpc>
              <a:spcAft>
                <a:spcPts val="1000"/>
              </a:spcAft>
              <a:buFont typeface="Symbol"/>
              <a:buChar char=""/>
            </a:pPr>
            <a:r>
              <a:rPr lang="en-US" sz="1600" b="1" dirty="0" smtClean="0">
                <a:ea typeface="Calibri"/>
                <a:cs typeface="Times New Roman"/>
              </a:rPr>
              <a:t>Place </a:t>
            </a:r>
            <a:r>
              <a:rPr lang="en-US" sz="1600" b="1" dirty="0">
                <a:ea typeface="Calibri"/>
                <a:cs typeface="Times New Roman"/>
              </a:rPr>
              <a:t>of Performance: </a:t>
            </a:r>
            <a:r>
              <a:rPr lang="en-US" sz="1600" dirty="0">
                <a:ea typeface="Calibri"/>
                <a:cs typeface="Times New Roman"/>
              </a:rPr>
              <a:t>This breakdown examines in which state a contract is to be performed.  This is done by using each state as an observation and aggregating the data from each state for each variable over the time period from 2000 to 2013. This can provide indications of the vibrancy of the industrial base available to perform contracts activity that takes place within a particular state.</a:t>
            </a:r>
          </a:p>
          <a:p>
            <a:pPr marL="342900" marR="0" lvl="0" indent="-342900">
              <a:lnSpc>
                <a:spcPct val="115000"/>
              </a:lnSpc>
              <a:spcBef>
                <a:spcPts val="0"/>
              </a:spcBef>
              <a:spcAft>
                <a:spcPts val="1000"/>
              </a:spcAft>
              <a:buFont typeface="Symbol"/>
              <a:buChar char=""/>
            </a:pPr>
            <a:endParaRPr lang="en-US" sz="1600" dirty="0">
              <a:ea typeface="Calibri"/>
              <a:cs typeface="Times New Roman"/>
            </a:endParaRPr>
          </a:p>
          <a:p>
            <a:endParaRPr lang="en-US" dirty="0">
              <a:latin typeface="Calibri"/>
              <a:ea typeface="Calibri"/>
              <a:cs typeface="Times New Roman"/>
            </a:endParaRPr>
          </a:p>
          <a:p>
            <a:r>
              <a:rPr lang="en-US" dirty="0">
                <a:latin typeface="Calibri"/>
                <a:ea typeface="Calibri"/>
                <a:cs typeface="Times New Roman"/>
              </a:rPr>
              <a:t> </a:t>
            </a:r>
          </a:p>
          <a:p>
            <a:pPr marL="1200150" lvl="2" indent="-285750" fontAlgn="base">
              <a:lnSpc>
                <a:spcPct val="90000"/>
              </a:lnSpc>
              <a:spcBef>
                <a:spcPct val="40000"/>
              </a:spcBef>
              <a:spcAft>
                <a:spcPct val="0"/>
              </a:spcAft>
              <a:buFont typeface="Times" pitchFamily="1" charset="0"/>
              <a:buChar char="•"/>
            </a:pPr>
            <a:endParaRPr lang="en-US" altLang="en-US" sz="1400" kern="0" dirty="0">
              <a:solidFill>
                <a:srgbClr val="000000"/>
              </a:solidFill>
            </a:endParaRPr>
          </a:p>
        </p:txBody>
      </p:sp>
    </p:spTree>
    <p:extLst>
      <p:ext uri="{BB962C8B-B14F-4D97-AF65-F5344CB8AC3E}">
        <p14:creationId xmlns:p14="http://schemas.microsoft.com/office/powerpoint/2010/main" val="2780845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207609"/>
            <a:ext cx="8500188" cy="400110"/>
          </a:xfrm>
        </p:spPr>
        <p:txBody>
          <a:bodyPr/>
          <a:lstStyle/>
          <a:p>
            <a:r>
              <a:rPr lang="en-US" sz="2000" dirty="0" smtClean="0"/>
              <a:t>Major Contracting Command: Variables</a:t>
            </a:r>
            <a:endParaRPr lang="en-US" sz="20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8</a:t>
            </a:fld>
            <a:endParaRPr lang="en-US" altLang="en-US" dirty="0">
              <a:solidFill>
                <a:srgbClr val="313232"/>
              </a:solidFill>
            </a:endParaRPr>
          </a:p>
        </p:txBody>
      </p:sp>
      <p:sp>
        <p:nvSpPr>
          <p:cNvPr id="6" name="TextBox 5"/>
          <p:cNvSpPr txBox="1"/>
          <p:nvPr/>
        </p:nvSpPr>
        <p:spPr>
          <a:xfrm>
            <a:off x="466530" y="1595533"/>
            <a:ext cx="8080310" cy="5319405"/>
          </a:xfrm>
          <a:prstGeom prst="rect">
            <a:avLst/>
          </a:prstGeom>
          <a:noFill/>
        </p:spPr>
        <p:txBody>
          <a:bodyPr wrap="square" rtlCol="0">
            <a:spAutoFit/>
          </a:bodyPr>
          <a:lstStyle/>
          <a:p>
            <a:pPr>
              <a:lnSpc>
                <a:spcPct val="115000"/>
              </a:lnSpc>
              <a:spcAft>
                <a:spcPts val="1000"/>
              </a:spcAft>
            </a:pPr>
            <a:r>
              <a:rPr lang="en-US" sz="1400" b="1" dirty="0">
                <a:ea typeface="Calibri"/>
                <a:cs typeface="Times New Roman"/>
              </a:rPr>
              <a:t>Variables that correlate with lower rate of effective competition:</a:t>
            </a:r>
          </a:p>
          <a:p>
            <a:pPr marL="342900" marR="0" lvl="0" indent="-342900">
              <a:lnSpc>
                <a:spcPct val="115000"/>
              </a:lnSpc>
              <a:spcBef>
                <a:spcPts val="0"/>
              </a:spcBef>
              <a:spcAft>
                <a:spcPts val="0"/>
              </a:spcAft>
              <a:buFont typeface="Symbol"/>
              <a:buChar char=""/>
            </a:pPr>
            <a:r>
              <a:rPr lang="en-US" sz="1400" dirty="0">
                <a:ea typeface="Calibri"/>
                <a:cs typeface="Times New Roman"/>
              </a:rPr>
              <a:t>Greater percentage of contract obligations related to Aircraft &amp; Drone programs (</a:t>
            </a:r>
            <a:r>
              <a:rPr lang="en-US" sz="1400" dirty="0" err="1">
                <a:ea typeface="Calibri"/>
                <a:cs typeface="Times New Roman"/>
              </a:rPr>
              <a:t>pAir</a:t>
            </a:r>
            <a:r>
              <a:rPr lang="en-US" sz="1400" dirty="0">
                <a:ea typeface="Calibri"/>
                <a:cs typeface="Times New Roman"/>
              </a:rPr>
              <a:t>); Missile &amp; Space programs (</a:t>
            </a:r>
            <a:r>
              <a:rPr lang="en-US" sz="1400" dirty="0" err="1">
                <a:ea typeface="Calibri"/>
                <a:cs typeface="Times New Roman"/>
              </a:rPr>
              <a:t>pMnS</a:t>
            </a:r>
            <a:r>
              <a:rPr lang="en-US" sz="1400" dirty="0">
                <a:ea typeface="Calibri"/>
                <a:cs typeface="Times New Roman"/>
              </a:rPr>
              <a:t>); Weapons &amp; Ammunition programs (</a:t>
            </a:r>
            <a:r>
              <a:rPr lang="en-US" sz="1400" dirty="0" err="1">
                <a:ea typeface="Calibri"/>
                <a:cs typeface="Times New Roman"/>
              </a:rPr>
              <a:t>pWnA</a:t>
            </a:r>
            <a:r>
              <a:rPr lang="en-US" sz="1400" dirty="0">
                <a:ea typeface="Calibri"/>
                <a:cs typeface="Times New Roman"/>
              </a:rPr>
              <a:t>); and Electronics &amp; Communications programs (</a:t>
            </a:r>
            <a:r>
              <a:rPr lang="en-US" sz="1400" dirty="0" err="1">
                <a:ea typeface="Calibri"/>
                <a:cs typeface="Times New Roman"/>
              </a:rPr>
              <a:t>pEnC</a:t>
            </a:r>
            <a:r>
              <a:rPr lang="en-US" sz="1400" dirty="0">
                <a:ea typeface="Calibri"/>
                <a:cs typeface="Times New Roman"/>
              </a:rPr>
              <a:t>).</a:t>
            </a:r>
          </a:p>
          <a:p>
            <a:pPr marL="342900" marR="0" lvl="0" indent="-342900">
              <a:lnSpc>
                <a:spcPct val="115000"/>
              </a:lnSpc>
              <a:spcBef>
                <a:spcPts val="0"/>
              </a:spcBef>
              <a:spcAft>
                <a:spcPts val="0"/>
              </a:spcAft>
              <a:buFont typeface="Symbol"/>
              <a:buChar char=""/>
            </a:pPr>
            <a:r>
              <a:rPr lang="en-US" sz="1400" dirty="0">
                <a:ea typeface="Calibri"/>
                <a:cs typeface="Times New Roman"/>
              </a:rPr>
              <a:t>Greater mix of contract obligations for products and services (</a:t>
            </a:r>
            <a:r>
              <a:rPr lang="en-US" sz="1400" dirty="0" err="1">
                <a:ea typeface="Calibri"/>
                <a:cs typeface="Times New Roman"/>
              </a:rPr>
              <a:t>pService:pProduct</a:t>
            </a:r>
            <a:r>
              <a:rPr lang="en-US" sz="1400" dirty="0">
                <a:ea typeface="Calibri"/>
                <a:cs typeface="Times New Roman"/>
              </a:rPr>
              <a:t>). As the contracting portfolio becomes more mixed, rates of effective competition decrease.</a:t>
            </a:r>
          </a:p>
          <a:p>
            <a:pPr marL="342900" marR="0" lvl="0" indent="-342900">
              <a:lnSpc>
                <a:spcPct val="115000"/>
              </a:lnSpc>
              <a:spcBef>
                <a:spcPts val="0"/>
              </a:spcBef>
              <a:spcAft>
                <a:spcPts val="1000"/>
              </a:spcAft>
              <a:buFont typeface="Symbol"/>
              <a:buChar char=""/>
            </a:pPr>
            <a:r>
              <a:rPr lang="en-US" sz="1400" dirty="0">
                <a:ea typeface="Calibri"/>
                <a:cs typeface="Times New Roman"/>
              </a:rPr>
              <a:t>Percentage of contract obligations for services and awarded under IDV contract types (</a:t>
            </a:r>
            <a:r>
              <a:rPr lang="en-US" sz="1400" dirty="0" err="1">
                <a:ea typeface="Calibri"/>
                <a:cs typeface="Times New Roman"/>
              </a:rPr>
              <a:t>pService:pIDV</a:t>
            </a:r>
            <a:r>
              <a:rPr lang="en-US" sz="1400" dirty="0">
                <a:ea typeface="Calibri"/>
                <a:cs typeface="Times New Roman"/>
              </a:rPr>
              <a:t>). </a:t>
            </a:r>
            <a:r>
              <a:rPr lang="en-US" sz="1400" dirty="0" err="1">
                <a:ea typeface="Calibri"/>
                <a:cs typeface="Times New Roman"/>
              </a:rPr>
              <a:t>Ccompetition</a:t>
            </a:r>
            <a:r>
              <a:rPr lang="en-US" sz="1400" dirty="0">
                <a:ea typeface="Calibri"/>
                <a:cs typeface="Times New Roman"/>
              </a:rPr>
              <a:t> decreases when both increase.</a:t>
            </a:r>
          </a:p>
          <a:p>
            <a:pPr>
              <a:lnSpc>
                <a:spcPct val="115000"/>
              </a:lnSpc>
              <a:spcAft>
                <a:spcPts val="1000"/>
              </a:spcAft>
            </a:pPr>
            <a:r>
              <a:rPr lang="en-US" sz="1400" b="1" dirty="0">
                <a:ea typeface="Calibri"/>
                <a:cs typeface="Times New Roman"/>
              </a:rPr>
              <a:t>Variables that correlate with higher rate of effective competition:</a:t>
            </a:r>
          </a:p>
          <a:p>
            <a:pPr marL="342900" marR="0" lvl="0" indent="-342900">
              <a:lnSpc>
                <a:spcPct val="115000"/>
              </a:lnSpc>
              <a:spcBef>
                <a:spcPts val="0"/>
              </a:spcBef>
              <a:spcAft>
                <a:spcPts val="0"/>
              </a:spcAft>
              <a:buFont typeface="Symbol"/>
              <a:buChar char=""/>
            </a:pPr>
            <a:r>
              <a:rPr lang="en-US" sz="1400" dirty="0">
                <a:ea typeface="Calibri"/>
                <a:cs typeface="Times New Roman"/>
              </a:rPr>
              <a:t>Greater percentage of contract obligations awarded under Indefinite Delivery Vehicle (IDV) contract types (</a:t>
            </a:r>
            <a:r>
              <a:rPr lang="en-US" sz="1400" dirty="0" err="1">
                <a:ea typeface="Calibri"/>
                <a:cs typeface="Times New Roman"/>
              </a:rPr>
              <a:t>pIDV</a:t>
            </a:r>
            <a:r>
              <a:rPr lang="en-US" sz="1400" dirty="0">
                <a:ea typeface="Calibri"/>
                <a:cs typeface="Times New Roman"/>
              </a:rPr>
              <a:t>).</a:t>
            </a:r>
          </a:p>
          <a:p>
            <a:pPr marL="342900" marR="0" lvl="0" indent="-342900">
              <a:lnSpc>
                <a:spcPct val="115000"/>
              </a:lnSpc>
              <a:spcBef>
                <a:spcPts val="0"/>
              </a:spcBef>
              <a:spcAft>
                <a:spcPts val="0"/>
              </a:spcAft>
              <a:buFont typeface="Symbol"/>
              <a:buChar char=""/>
            </a:pPr>
            <a:r>
              <a:rPr lang="en-US" sz="1400" dirty="0">
                <a:ea typeface="Calibri"/>
                <a:cs typeface="Times New Roman"/>
              </a:rPr>
              <a:t>Greater percentage of contract obligations awarded for services (</a:t>
            </a:r>
            <a:r>
              <a:rPr lang="en-US" sz="1400" dirty="0" err="1">
                <a:ea typeface="Calibri"/>
                <a:cs typeface="Times New Roman"/>
              </a:rPr>
              <a:t>pService</a:t>
            </a:r>
            <a:r>
              <a:rPr lang="en-US" sz="1400" dirty="0">
                <a:ea typeface="Calibri"/>
                <a:cs typeface="Times New Roman"/>
              </a:rPr>
              <a:t>).</a:t>
            </a:r>
          </a:p>
          <a:p>
            <a:pPr marL="342900" marR="0" lvl="0" indent="-342900">
              <a:lnSpc>
                <a:spcPct val="115000"/>
              </a:lnSpc>
              <a:spcBef>
                <a:spcPts val="0"/>
              </a:spcBef>
              <a:spcAft>
                <a:spcPts val="1000"/>
              </a:spcAft>
              <a:buFont typeface="Symbol"/>
              <a:buChar char=""/>
            </a:pPr>
            <a:r>
              <a:rPr lang="en-US" sz="1400" dirty="0">
                <a:ea typeface="Calibri"/>
                <a:cs typeface="Times New Roman"/>
              </a:rPr>
              <a:t>Greater mix of contracting obligations for products and services, along with greater percentage of contracts awarded under IDV contract types (</a:t>
            </a:r>
            <a:r>
              <a:rPr lang="en-US" sz="1400" dirty="0" err="1">
                <a:ea typeface="Calibri"/>
                <a:cs typeface="Times New Roman"/>
              </a:rPr>
              <a:t>pService:pProduct:pIDV</a:t>
            </a:r>
            <a:r>
              <a:rPr lang="en-US" sz="1400" dirty="0">
                <a:ea typeface="Calibri"/>
                <a:cs typeface="Times New Roman"/>
              </a:rPr>
              <a:t>).</a:t>
            </a:r>
          </a:p>
          <a:p>
            <a:pPr marL="342900" marR="0" lvl="0" indent="-342900">
              <a:lnSpc>
                <a:spcPct val="115000"/>
              </a:lnSpc>
              <a:spcBef>
                <a:spcPts val="0"/>
              </a:spcBef>
              <a:spcAft>
                <a:spcPts val="1000"/>
              </a:spcAft>
              <a:buFont typeface="Symbol"/>
              <a:buChar char=""/>
            </a:pPr>
            <a:endParaRPr lang="en-US" sz="1600" dirty="0">
              <a:ea typeface="Calibri"/>
              <a:cs typeface="Times New Roman"/>
            </a:endParaRPr>
          </a:p>
          <a:p>
            <a:endParaRPr lang="en-US" dirty="0">
              <a:latin typeface="Calibri"/>
              <a:ea typeface="Calibri"/>
              <a:cs typeface="Times New Roman"/>
            </a:endParaRPr>
          </a:p>
          <a:p>
            <a:r>
              <a:rPr lang="en-US" dirty="0">
                <a:latin typeface="Calibri"/>
                <a:ea typeface="Calibri"/>
                <a:cs typeface="Times New Roman"/>
              </a:rPr>
              <a:t> </a:t>
            </a:r>
          </a:p>
          <a:p>
            <a:pPr marL="1200150" lvl="2" indent="-285750" fontAlgn="base">
              <a:lnSpc>
                <a:spcPct val="90000"/>
              </a:lnSpc>
              <a:spcBef>
                <a:spcPct val="40000"/>
              </a:spcBef>
              <a:spcAft>
                <a:spcPct val="0"/>
              </a:spcAft>
              <a:buFont typeface="Times" pitchFamily="1" charset="0"/>
              <a:buChar char="•"/>
            </a:pPr>
            <a:endParaRPr lang="en-US" altLang="en-US" sz="1400" kern="0" dirty="0">
              <a:solidFill>
                <a:srgbClr val="000000"/>
              </a:solidFill>
            </a:endParaRPr>
          </a:p>
        </p:txBody>
      </p:sp>
    </p:spTree>
    <p:extLst>
      <p:ext uri="{BB962C8B-B14F-4D97-AF65-F5344CB8AC3E}">
        <p14:creationId xmlns:p14="http://schemas.microsoft.com/office/powerpoint/2010/main" val="2665332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1226127"/>
            <a:ext cx="8707582" cy="400110"/>
          </a:xfrm>
        </p:spPr>
        <p:txBody>
          <a:bodyPr/>
          <a:lstStyle/>
          <a:p>
            <a:r>
              <a:rPr lang="en-US" sz="2000" dirty="0"/>
              <a:t>Major Command </a:t>
            </a:r>
            <a:r>
              <a:rPr lang="en-US" sz="2000" dirty="0" smtClean="0"/>
              <a:t>Regression: Statistical Details</a:t>
            </a:r>
            <a:endParaRPr lang="en-US" sz="2000" dirty="0"/>
          </a:p>
        </p:txBody>
      </p:sp>
      <p:sp>
        <p:nvSpPr>
          <p:cNvPr id="4" name="Slide Number Placeholder 3"/>
          <p:cNvSpPr>
            <a:spLocks noGrp="1"/>
          </p:cNvSpPr>
          <p:nvPr>
            <p:ph type="sldNum" sz="quarter" idx="10"/>
          </p:nvPr>
        </p:nvSpPr>
        <p:spPr/>
        <p:txBody>
          <a:bodyPr/>
          <a:lstStyle/>
          <a:p>
            <a:pPr>
              <a:defRPr/>
            </a:pPr>
            <a:fld id="{A42D8966-440F-4768-AEEE-1A54235D35B7}" type="slidenum">
              <a:rPr lang="en-US" altLang="en-US" smtClean="0"/>
              <a:pPr>
                <a:defRPr/>
              </a:pPr>
              <a:t>9</a:t>
            </a:fld>
            <a:endParaRPr lang="en-US" altLang="en-US" dirty="0">
              <a:solidFill>
                <a:srgbClr val="313232"/>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418" y="2202886"/>
            <a:ext cx="8707582" cy="40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4017" y="1607720"/>
            <a:ext cx="8683337" cy="584775"/>
          </a:xfrm>
          <a:prstGeom prst="rect">
            <a:avLst/>
          </a:prstGeom>
          <a:noFill/>
        </p:spPr>
        <p:txBody>
          <a:bodyPr wrap="square" rtlCol="0">
            <a:spAutoFit/>
          </a:bodyPr>
          <a:lstStyle/>
          <a:p>
            <a:r>
              <a:rPr lang="en-US" sz="1600" dirty="0" smtClean="0"/>
              <a:t>The following variables have been evaluated as being part of a statistically </a:t>
            </a:r>
            <a:r>
              <a:rPr lang="en-US" sz="1600" dirty="0" smtClean="0"/>
              <a:t>significant </a:t>
            </a:r>
            <a:r>
              <a:rPr lang="en-US" sz="1600" dirty="0" smtClean="0"/>
              <a:t>causal model for competition; however, significance varies across </a:t>
            </a:r>
            <a:r>
              <a:rPr lang="en-US" sz="1600" dirty="0" smtClean="0"/>
              <a:t>Variables</a:t>
            </a:r>
            <a:r>
              <a:rPr lang="en-US" sz="1600" dirty="0" smtClean="0"/>
              <a:t>. </a:t>
            </a:r>
            <a:endParaRPr lang="en-US" sz="1600" dirty="0"/>
          </a:p>
        </p:txBody>
      </p:sp>
    </p:spTree>
    <p:extLst>
      <p:ext uri="{BB962C8B-B14F-4D97-AF65-F5344CB8AC3E}">
        <p14:creationId xmlns:p14="http://schemas.microsoft.com/office/powerpoint/2010/main" val="171635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Africa_PP_template">
  <a:themeElements>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DE50B441C283468F0A19FFD0E26C8A" ma:contentTypeVersion="3" ma:contentTypeDescription="Create a new document." ma:contentTypeScope="" ma:versionID="adc46925fddeb883848e7e6db7cbe1fa">
  <xsd:schema xmlns:xsd="http://www.w3.org/2001/XMLSchema" xmlns:xs="http://www.w3.org/2001/XMLSchema" xmlns:p="http://schemas.microsoft.com/office/2006/metadata/properties" xmlns:ns2="bec14128-4b25-4ac8-9cbb-ac2bd4640a4f" targetNamespace="http://schemas.microsoft.com/office/2006/metadata/properties" ma:root="true" ma:fieldsID="04473d9ef019ebcfd38752971e9db2a9" ns2:_="">
    <xsd:import namespace="bec14128-4b25-4ac8-9cbb-ac2bd4640a4f"/>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c14128-4b25-4ac8-9cbb-ac2bd4640a4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CD1CF2-1887-45DB-B3D8-2AC226D4E2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c14128-4b25-4ac8-9cbb-ac2bd4640a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59267D-9B89-4F79-B903-1E38E41BEE54}">
  <ds:schemaRefs>
    <ds:schemaRef ds:uri="http://schemas.microsoft.com/office/infopath/2007/PartnerControls"/>
    <ds:schemaRef ds:uri="http://purl.org/dc/elements/1.1/"/>
    <ds:schemaRef ds:uri="http://purl.org/dc/terms/"/>
    <ds:schemaRef ds:uri="http://purl.org/dc/dcmitype/"/>
    <ds:schemaRef ds:uri="http://schemas.microsoft.com/office/2006/metadata/properties"/>
    <ds:schemaRef ds:uri="bec14128-4b25-4ac8-9cbb-ac2bd4640a4f"/>
    <ds:schemaRef ds:uri="http://schemas.microsoft.com/office/2006/documentManagement/types"/>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5051AA47-C883-4121-8F4A-E0EEBBEC0A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7936</TotalTime>
  <Words>2002</Words>
  <Application>Microsoft Office PowerPoint</Application>
  <PresentationFormat>On-screen Show (4:3)</PresentationFormat>
  <Paragraphs>161</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Symbol</vt:lpstr>
      <vt:lpstr>Times</vt:lpstr>
      <vt:lpstr>Times New Roman</vt:lpstr>
      <vt:lpstr>ヒラギノ角ゴ Pro W3</vt:lpstr>
      <vt:lpstr>Africa_PP_template</vt:lpstr>
      <vt:lpstr>Competition and Bidding Data as an Indicator of the Health of the U.S. Defense Industrial Base </vt:lpstr>
      <vt:lpstr>Methodology</vt:lpstr>
      <vt:lpstr>Level of Competition for Overall Defense Contract Obligations, 2000-2014</vt:lpstr>
      <vt:lpstr>Rate of Effective Competition for Defense Contract Obligations by Area, 2000-2014</vt:lpstr>
      <vt:lpstr>Number of Offers Received by Contract Size and Contract Vehicle, 2014</vt:lpstr>
      <vt:lpstr>Rate of Effective Competition by Platform Portfolio, 2000-2014</vt:lpstr>
      <vt:lpstr>Modeling DoD Effective Competition Rates using Regression</vt:lpstr>
      <vt:lpstr>Major Contracting Command: Variables</vt:lpstr>
      <vt:lpstr>Major Command Regression: Statistical Details</vt:lpstr>
      <vt:lpstr>DLA Aviation  </vt:lpstr>
      <vt:lpstr>Army Materiel Command (AMC)   </vt:lpstr>
      <vt:lpstr>Naval Supply Systems Command  (NAVSUP)    </vt:lpstr>
      <vt:lpstr>Air Force Materiel Command (AFMC) </vt:lpstr>
      <vt:lpstr>Place of Performance (States): Variables</vt:lpstr>
      <vt:lpstr>U.S. State Regression: Details</vt:lpstr>
      <vt:lpstr>Washington </vt:lpstr>
      <vt:lpstr>Mississippi </vt:lpstr>
      <vt:lpstr>Virginia </vt:lpstr>
    </vt:vector>
  </TitlesOfParts>
  <Company>CSIS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DLA PBL Deliverable - Draft 20140926</dc:title>
  <dc:creator>CSIS NSPIR</dc:creator>
  <cp:lastModifiedBy>Greg Sanders</cp:lastModifiedBy>
  <cp:revision>96</cp:revision>
  <cp:lastPrinted>2015-05-06T18:00:22Z</cp:lastPrinted>
  <dcterms:created xsi:type="dcterms:W3CDTF">2012-07-27T01:16:44Z</dcterms:created>
  <dcterms:modified xsi:type="dcterms:W3CDTF">2015-05-13T16:59:01Z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0x01010025DE50B441C283468F0A19FFD0E26C8A</vt:lpwstr>
  </property>
</Properties>
</file>