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67" r:id="rId5"/>
    <p:sldId id="317" r:id="rId6"/>
    <p:sldId id="318" r:id="rId7"/>
    <p:sldId id="320" r:id="rId8"/>
    <p:sldId id="324" r:id="rId9"/>
    <p:sldId id="323" r:id="rId10"/>
    <p:sldId id="328" r:id="rId11"/>
    <p:sldId id="326" r:id="rId12"/>
    <p:sldId id="325" r:id="rId13"/>
    <p:sldId id="327" r:id="rId14"/>
    <p:sldId id="321" r:id="rId15"/>
    <p:sldId id="332" r:id="rId16"/>
    <p:sldId id="334" r:id="rId17"/>
    <p:sldId id="329" r:id="rId18"/>
    <p:sldId id="331" r:id="rId19"/>
    <p:sldId id="330" r:id="rId20"/>
    <p:sldId id="333" r:id="rId21"/>
    <p:sldId id="322" r:id="rId22"/>
    <p:sldId id="338" r:id="rId23"/>
    <p:sldId id="339" r:id="rId24"/>
    <p:sldId id="341" r:id="rId25"/>
    <p:sldId id="342" r:id="rId26"/>
    <p:sldId id="340" r:id="rId27"/>
    <p:sldId id="337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54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C12331-5A70-48D9-84BD-30FF3EFC5C80}" type="datetimeFigureOut">
              <a:rPr lang="en-US" smtClean="0"/>
              <a:pPr/>
              <a:t>5/13/2015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46237F-8268-4678-8EA9-0CBCE6BA0D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3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0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5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0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6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0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5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7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 BBP In Pre-BBP Out BBP 1.0 In BBP 1.0 Out BBP 2.0</a:t>
            </a:r>
          </a:p>
          <a:p>
            <a:r>
              <a:rPr lang="en-US"/>
              <a:t>1 Offer 15% 14% 12% 11% 9%</a:t>
            </a:r>
          </a:p>
          <a:p>
            <a:r>
              <a:rPr lang="en-US"/>
              <a:t>2 Offers 10% 11% 11% 11% 14%</a:t>
            </a:r>
          </a:p>
          <a:p>
            <a:r>
              <a:rPr lang="en-US"/>
              <a:t>3+ Offers 43% 46% 39% 39% 42%</a:t>
            </a:r>
          </a:p>
          <a:p>
            <a:r>
              <a:rPr lang="en-US"/>
              <a:t>No Comp. 29% 28% 37% 37% 34%</a:t>
            </a:r>
          </a:p>
          <a:p>
            <a:r>
              <a:rPr lang="en-US"/>
              <a:t>Unlabeled 2% 2% 1% 1% 1%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4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3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2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1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237F-8268-4678-8EA9-0CBCE6BA0D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9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" y="6629400"/>
            <a:ext cx="2216150" cy="228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254251" y="6629400"/>
            <a:ext cx="6889750" cy="228600"/>
          </a:xfrm>
          <a:prstGeom prst="rect">
            <a:avLst/>
          </a:prstGeom>
          <a:solidFill>
            <a:srgbClr val="005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3032125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26" descr="ppt_title_ma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343400"/>
            <a:ext cx="3124200" cy="685800"/>
          </a:xfrm>
        </p:spPr>
        <p:txBody>
          <a:bodyPr/>
          <a:lstStyle>
            <a:lvl1pPr marL="0" indent="0">
              <a:defRPr sz="1400" b="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3352800"/>
            <a:ext cx="6248400" cy="4889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pic>
        <p:nvPicPr>
          <p:cNvPr id="9" name="Picture 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400"/>
            <a:ext cx="8305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D291-CEB8-44FE-A4EC-63AF6E1A68DA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3716" y="1447800"/>
            <a:ext cx="984885" cy="419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47800"/>
            <a:ext cx="5048250" cy="4191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81CB-A601-40E8-84C0-AED693CFA646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8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6934200" cy="488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390900" cy="32766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0" y="2362200"/>
            <a:ext cx="33909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F3244-3D74-4EF3-A275-5160A84F1F2D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8966-440F-4768-AEEE-1A54235D35B7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0AAE7-A681-4E31-BB67-8DE62B821995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23622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64696-D47F-43E5-9A7A-BD2E8D29A9CC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244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B57B7-75D9-4B34-ADD7-149505D694D4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7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161A-2526-4B01-814A-05D59F79D0FB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2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E5CBF-6C7C-4946-8A0B-0163D74AEFBC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A588-B3A2-443A-BD16-1C6FC8735750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4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A0F57-6740-43F0-B7C8-7086A4175CAB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6934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6934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7" descr="ppt_template_foot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6704"/>
            <a:ext cx="9144000" cy="44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785813"/>
            <a:ext cx="1943100" cy="228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1981200" y="785813"/>
            <a:ext cx="7162800" cy="228600"/>
          </a:xfrm>
          <a:prstGeom prst="rect">
            <a:avLst/>
          </a:prstGeom>
          <a:solidFill>
            <a:srgbClr val="005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8346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5514D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338366-B6D4-42AF-A205-537ABDD53F17}" type="slidenum">
              <a:rPr lang="en-US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3667874" y="6483463"/>
            <a:ext cx="4866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55514D"/>
                </a:solidFill>
              </a:rPr>
              <a:t>csis.org/diig |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3744" y="174661"/>
            <a:ext cx="4686300" cy="4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6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200" 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200" 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200" 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200" 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2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057400" y="4245352"/>
            <a:ext cx="5145833" cy="1044866"/>
          </a:xfrm>
        </p:spPr>
        <p:txBody>
          <a:bodyPr/>
          <a:lstStyle/>
          <a:p>
            <a:r>
              <a:rPr lang="en-US" dirty="0" smtClean="0"/>
              <a:t>Andrew Hunter</a:t>
            </a:r>
            <a:r>
              <a:rPr lang="en-US" i="1" dirty="0" smtClean="0"/>
              <a:t>, Director, Defense-Industrial Initiatives Group and Senior Fellow, International Security Program</a:t>
            </a:r>
          </a:p>
          <a:p>
            <a:r>
              <a:rPr lang="en-US" dirty="0" smtClean="0"/>
              <a:t>Rhys McCormick</a:t>
            </a:r>
            <a:r>
              <a:rPr lang="en-US" i="1" dirty="0" smtClean="0"/>
              <a:t>, Research Assistant, Defense-Industrial Initiatives Group</a:t>
            </a:r>
          </a:p>
          <a:p>
            <a:r>
              <a:rPr lang="en-US" i="1" dirty="0" smtClean="0"/>
              <a:t>May 13, 2015	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7400" y="3352800"/>
            <a:ext cx="6248400" cy="892552"/>
          </a:xfrm>
        </p:spPr>
        <p:txBody>
          <a:bodyPr/>
          <a:lstStyle/>
          <a:p>
            <a:r>
              <a:rPr lang="en-US" dirty="0" smtClean="0"/>
              <a:t>Measuring the Success of Acquisition Reform by Major DoD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8229600" cy="892552"/>
          </a:xfrm>
        </p:spPr>
        <p:txBody>
          <a:bodyPr/>
          <a:lstStyle/>
          <a:p>
            <a:r>
              <a:rPr lang="en-US" dirty="0" smtClean="0"/>
              <a:t>Military Health Competition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10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" y="2015409"/>
            <a:ext cx="8257593" cy="41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6934200" cy="584775"/>
          </a:xfrm>
        </p:spPr>
        <p:txBody>
          <a:bodyPr/>
          <a:lstStyle/>
          <a:p>
            <a:r>
              <a:rPr lang="en-US" sz="3200" dirty="0" smtClean="0"/>
              <a:t>Vendor Size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2575"/>
            <a:ext cx="6934200" cy="3276600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lang="en-US" b="0" dirty="0" smtClean="0"/>
              <a:t>How successful have the components been at promoting contracting opportunities for small businesses?</a:t>
            </a:r>
            <a:endParaRPr lang="en-US" dirty="0"/>
          </a:p>
          <a:p>
            <a:r>
              <a:rPr lang="en-US" dirty="0" smtClean="0"/>
              <a:t>Reform Periods</a:t>
            </a:r>
            <a:endParaRPr lang="en-US" b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/>
              <a:t>Pre-Small </a:t>
            </a:r>
            <a:r>
              <a:rPr lang="en-US" sz="1600" b="0" dirty="0"/>
              <a:t>Business Task Force: April 27, 2009 – September 22, 2010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/>
              <a:t>Small </a:t>
            </a:r>
            <a:r>
              <a:rPr lang="en-US" sz="1600" b="0" dirty="0"/>
              <a:t>Business Task </a:t>
            </a:r>
            <a:r>
              <a:rPr lang="en-US" sz="1600" b="0" dirty="0" smtClean="0"/>
              <a:t>Force: </a:t>
            </a:r>
            <a:r>
              <a:rPr lang="en-US" sz="1600" b="0" dirty="0"/>
              <a:t>September 23, 2010 – April 23, 2013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/>
              <a:t>Better </a:t>
            </a:r>
            <a:r>
              <a:rPr lang="en-US" sz="1600" b="0" dirty="0"/>
              <a:t>Buying Power 2.0: April 24, 2013- September 21, 2014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11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9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6934200" cy="492443"/>
          </a:xfrm>
        </p:spPr>
        <p:txBody>
          <a:bodyPr/>
          <a:lstStyle/>
          <a:p>
            <a:r>
              <a:rPr lang="en-US" dirty="0" smtClean="0"/>
              <a:t>Army Vendor Size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12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40243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Navy Vendor Size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13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0" y="1870788"/>
            <a:ext cx="7931020" cy="39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3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Force Vendor Size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14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936750"/>
            <a:ext cx="8591937" cy="42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6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DLA Vendor Size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15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0" y="1936750"/>
            <a:ext cx="7969120" cy="39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0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MDA Vendor Size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16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1" y="1936750"/>
            <a:ext cx="8350898" cy="41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4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447800"/>
            <a:ext cx="7620001" cy="892552"/>
          </a:xfrm>
        </p:spPr>
        <p:txBody>
          <a:bodyPr/>
          <a:lstStyle/>
          <a:p>
            <a:r>
              <a:rPr lang="en-US" dirty="0" smtClean="0"/>
              <a:t>Military Health Vendor Size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17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7" y="2026297"/>
            <a:ext cx="7987004" cy="39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6934200" cy="584775"/>
          </a:xfrm>
        </p:spPr>
        <p:txBody>
          <a:bodyPr/>
          <a:lstStyle/>
          <a:p>
            <a:r>
              <a:rPr lang="en-US" sz="3200" dirty="0" smtClean="0"/>
              <a:t>Pricing Mechanism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2575"/>
            <a:ext cx="6934200" cy="3276600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lang="en-US" b="0" dirty="0" smtClean="0"/>
              <a:t>Have </a:t>
            </a:r>
            <a:r>
              <a:rPr lang="en-US" b="0" dirty="0"/>
              <a:t>the DoD components implemented the guidance in BBP 2.0 regarding </a:t>
            </a:r>
            <a:r>
              <a:rPr lang="en-US" b="0" dirty="0" smtClean="0"/>
              <a:t>the proper </a:t>
            </a:r>
            <a:r>
              <a:rPr lang="en-US" b="0" dirty="0"/>
              <a:t>mix of fixed price and cost plus contracts? </a:t>
            </a:r>
          </a:p>
          <a:p>
            <a:r>
              <a:rPr lang="en-US" dirty="0" smtClean="0"/>
              <a:t>Reform Periods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dirty="0"/>
              <a:t>Pre-NDAA: April 27, 2009 – March 15, 2011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dirty="0" smtClean="0"/>
              <a:t>2009 </a:t>
            </a:r>
            <a:r>
              <a:rPr lang="en-US" sz="1600" b="0" dirty="0"/>
              <a:t>NDAA Section 864: March 16, 2011 – April 23, 2013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dirty="0" smtClean="0"/>
              <a:t>Better </a:t>
            </a:r>
            <a:r>
              <a:rPr lang="en-US" sz="1600" b="0" dirty="0"/>
              <a:t>Buying Power 2.0: April 24, 2013- September 21, 2014 </a:t>
            </a:r>
          </a:p>
          <a:p>
            <a:pPr marL="0" indent="0"/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18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7620000" cy="892552"/>
          </a:xfrm>
        </p:spPr>
        <p:txBody>
          <a:bodyPr/>
          <a:lstStyle/>
          <a:p>
            <a:r>
              <a:rPr lang="en-US" dirty="0" smtClean="0"/>
              <a:t>Army Pricing Mechanism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19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1" y="1982756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54282"/>
            <a:ext cx="6934200" cy="584775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39057"/>
            <a:ext cx="6934200" cy="40074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dirty="0" smtClean="0"/>
              <a:t>The </a:t>
            </a:r>
            <a:r>
              <a:rPr lang="en-US" sz="1900" b="0" dirty="0"/>
              <a:t>Federal Procurement Data System (FPDS) was the primary source for this report. </a:t>
            </a:r>
            <a:endParaRPr lang="en-US" sz="19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dirty="0"/>
              <a:t>Federal regulations only require that all unclassified prime contracts worth $2,500 and above be reported to FPDS</a:t>
            </a:r>
            <a:r>
              <a:rPr lang="en-US" sz="19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dirty="0" smtClean="0"/>
              <a:t>Overseas Contingency Operations funding </a:t>
            </a:r>
            <a:r>
              <a:rPr lang="en-US" sz="1900" b="0" dirty="0"/>
              <a:t>and </a:t>
            </a:r>
            <a:r>
              <a:rPr lang="en-US" sz="1900" b="0" dirty="0" smtClean="0"/>
              <a:t>other supplementals </a:t>
            </a:r>
            <a:r>
              <a:rPr lang="en-US" sz="1900" b="0" dirty="0"/>
              <a:t>are not separately classified in FPDS</a:t>
            </a:r>
            <a:r>
              <a:rPr lang="en-US" sz="1900" dirty="0"/>
              <a:t>. </a:t>
            </a:r>
            <a:endParaRPr lang="en-US" sz="19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dirty="0" smtClean="0"/>
              <a:t>The study team analyzed contracts using contract signed dates to divide the contracts into reform periods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dirty="0" smtClean="0"/>
              <a:t>The reform periods were determined by the date the final implementing guidelines were issued.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dirty="0"/>
              <a:t>All dollar figures are in constant 2014 dollars.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2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7620000" cy="892552"/>
          </a:xfrm>
        </p:spPr>
        <p:txBody>
          <a:bodyPr/>
          <a:lstStyle/>
          <a:p>
            <a:r>
              <a:rPr lang="en-US" dirty="0" smtClean="0"/>
              <a:t>Navy Pricing Mechanism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20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1985827"/>
            <a:ext cx="8251371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447800"/>
            <a:ext cx="7870678" cy="892552"/>
          </a:xfrm>
        </p:spPr>
        <p:txBody>
          <a:bodyPr/>
          <a:lstStyle/>
          <a:p>
            <a:r>
              <a:rPr lang="en-US" dirty="0" smtClean="0"/>
              <a:t>Air Force Pricing Mechanism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21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0" y="2010708"/>
            <a:ext cx="8630816" cy="43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447800"/>
            <a:ext cx="7385957" cy="892552"/>
          </a:xfrm>
        </p:spPr>
        <p:txBody>
          <a:bodyPr/>
          <a:lstStyle/>
          <a:p>
            <a:r>
              <a:rPr lang="en-US" dirty="0" smtClean="0"/>
              <a:t>DLA Pricing Mechanism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22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" y="2049042"/>
            <a:ext cx="8414267" cy="42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35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447800"/>
            <a:ext cx="7385958" cy="892552"/>
          </a:xfrm>
        </p:spPr>
        <p:txBody>
          <a:bodyPr/>
          <a:lstStyle/>
          <a:p>
            <a:r>
              <a:rPr lang="en-US" dirty="0" smtClean="0"/>
              <a:t>MDA Pricing Mechanism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23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2" y="1968721"/>
            <a:ext cx="8610211" cy="43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9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7620000" cy="400110"/>
          </a:xfrm>
        </p:spPr>
        <p:txBody>
          <a:bodyPr/>
          <a:lstStyle/>
          <a:p>
            <a:r>
              <a:rPr lang="en-US" sz="2000" dirty="0" smtClean="0"/>
              <a:t>Military Health Pricing Mechanism by Starting Regime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24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3" y="1988647"/>
            <a:ext cx="8479971" cy="42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1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6934200" cy="584775"/>
          </a:xfrm>
        </p:spPr>
        <p:txBody>
          <a:bodyPr/>
          <a:lstStyle/>
          <a:p>
            <a:r>
              <a:rPr lang="en-US" sz="3200" dirty="0" smtClean="0"/>
              <a:t>Study 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2575"/>
            <a:ext cx="6934200" cy="3276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Have </a:t>
            </a:r>
            <a:r>
              <a:rPr lang="en-US" b="0" dirty="0"/>
              <a:t>the DoD components increased their rate of effective competition since the introduction of BBP in 2010? 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How </a:t>
            </a:r>
            <a:r>
              <a:rPr lang="en-US" b="0" dirty="0"/>
              <a:t>successful have the components been at promoting contracting opportunities for small businesses?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Contract Type: Have </a:t>
            </a:r>
            <a:r>
              <a:rPr lang="en-US" b="0" dirty="0"/>
              <a:t>the DoD components implemented the guidance in BBP 2.0 regarding the proper mix of fixed price and cost plus contracts?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3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6934200" cy="584775"/>
          </a:xfrm>
        </p:spPr>
        <p:txBody>
          <a:bodyPr/>
          <a:lstStyle/>
          <a:p>
            <a:r>
              <a:rPr lang="en-US" sz="3200" dirty="0" smtClean="0"/>
              <a:t>Competition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2575"/>
            <a:ext cx="6934200" cy="3276600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lang="en-US" b="0" dirty="0" smtClean="0"/>
              <a:t>Have the DoD components increased their rate of effective competition since the introduction of BBP in 2010?</a:t>
            </a:r>
            <a:endParaRPr lang="en-US" dirty="0"/>
          </a:p>
          <a:p>
            <a:r>
              <a:rPr lang="en-US" dirty="0" smtClean="0"/>
              <a:t>Reform Periods</a:t>
            </a:r>
            <a:endParaRPr lang="en-US" b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/>
              <a:t>Pre-Better </a:t>
            </a:r>
            <a:r>
              <a:rPr lang="en-US" sz="1600" b="0" dirty="0"/>
              <a:t>Buying Power 1.0: April 27, 2009 – November 2, 2010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/>
              <a:t>Better </a:t>
            </a:r>
            <a:r>
              <a:rPr lang="en-US" sz="1600" b="0" dirty="0"/>
              <a:t>Buying Power 1.0: November 3, 2010 – April 23, 2013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/>
              <a:t>Better </a:t>
            </a:r>
            <a:r>
              <a:rPr lang="en-US" sz="1600" b="0" dirty="0"/>
              <a:t>Buying Power 2.0: April 24, 2013- September 21, 2014 </a:t>
            </a:r>
            <a:endParaRPr lang="en-US" sz="1600" b="0" dirty="0" smtClean="0"/>
          </a:p>
          <a:p>
            <a:pPr marL="0" indent="0"/>
            <a:endParaRPr lang="en-US" sz="1600" b="0" dirty="0" smtClean="0"/>
          </a:p>
          <a:p>
            <a:pPr marL="0" indent="0"/>
            <a:endParaRPr lang="en-US" sz="16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4</a:t>
            </a:fld>
            <a:endParaRPr lang="en-US" altLang="en-US" dirty="0">
              <a:solidFill>
                <a:srgbClr val="31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7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6934200" cy="492443"/>
          </a:xfrm>
        </p:spPr>
        <p:txBody>
          <a:bodyPr/>
          <a:lstStyle/>
          <a:p>
            <a:r>
              <a:rPr lang="en-US" dirty="0" smtClean="0"/>
              <a:t>Army Competition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5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2" y="2080203"/>
            <a:ext cx="8192276" cy="40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Navy Competition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6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4" y="2079414"/>
            <a:ext cx="8416212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Force Competition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7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8" y="2053382"/>
            <a:ext cx="8126963" cy="40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DLA Competition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8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8" y="2024743"/>
            <a:ext cx="7828384" cy="39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MDA Competition by Starting Regime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D8966-440F-4768-AEEE-1A54235D35B7}" type="slidenum">
              <a:rPr lang="en-US" altLang="en-US" smtClean="0"/>
              <a:pPr>
                <a:defRPr/>
              </a:pPr>
              <a:t>9</a:t>
            </a:fld>
            <a:endParaRPr lang="en-US" altLang="en-US" dirty="0">
              <a:solidFill>
                <a:srgbClr val="31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0" y="1936750"/>
            <a:ext cx="7912359" cy="39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5085"/>
      </p:ext>
    </p:extLst>
  </p:cSld>
  <p:clrMapOvr>
    <a:masterClrMapping/>
  </p:clrMapOvr>
</p:sld>
</file>

<file path=ppt/theme/theme1.xml><?xml version="1.0" encoding="utf-8"?>
<a:theme xmlns:a="http://schemas.openxmlformats.org/drawingml/2006/main" name="Africa_PP_template">
  <a:themeElements>
    <a:clrScheme name="Blank Presentation 13">
      <a:dk1>
        <a:srgbClr val="000000"/>
      </a:dk1>
      <a:lt1>
        <a:srgbClr val="FFFFFF"/>
      </a:lt1>
      <a:dk2>
        <a:srgbClr val="004165"/>
      </a:dk2>
      <a:lt2>
        <a:srgbClr val="808080"/>
      </a:lt2>
      <a:accent1>
        <a:srgbClr val="D1CECB"/>
      </a:accent1>
      <a:accent2>
        <a:srgbClr val="004165"/>
      </a:accent2>
      <a:accent3>
        <a:srgbClr val="FFFFFF"/>
      </a:accent3>
      <a:accent4>
        <a:srgbClr val="000000"/>
      </a:accent4>
      <a:accent5>
        <a:srgbClr val="E5E3E2"/>
      </a:accent5>
      <a:accent6>
        <a:srgbClr val="003A5B"/>
      </a:accent6>
      <a:hlink>
        <a:srgbClr val="78A0B2"/>
      </a:hlink>
      <a:folHlink>
        <a:srgbClr val="AA272F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4165"/>
        </a:dk2>
        <a:lt2>
          <a:srgbClr val="808080"/>
        </a:lt2>
        <a:accent1>
          <a:srgbClr val="D1CECB"/>
        </a:accent1>
        <a:accent2>
          <a:srgbClr val="004165"/>
        </a:accent2>
        <a:accent3>
          <a:srgbClr val="FFFFFF"/>
        </a:accent3>
        <a:accent4>
          <a:srgbClr val="000000"/>
        </a:accent4>
        <a:accent5>
          <a:srgbClr val="E5E3E2"/>
        </a:accent5>
        <a:accent6>
          <a:srgbClr val="003A5B"/>
        </a:accent6>
        <a:hlink>
          <a:srgbClr val="78A0B2"/>
        </a:hlink>
        <a:folHlink>
          <a:srgbClr val="AA27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E50B441C283468F0A19FFD0E26C8A" ma:contentTypeVersion="3" ma:contentTypeDescription="Create a new document." ma:contentTypeScope="" ma:versionID="adc46925fddeb883848e7e6db7cbe1fa">
  <xsd:schema xmlns:xsd="http://www.w3.org/2001/XMLSchema" xmlns:xs="http://www.w3.org/2001/XMLSchema" xmlns:p="http://schemas.microsoft.com/office/2006/metadata/properties" xmlns:ns2="bec14128-4b25-4ac8-9cbb-ac2bd4640a4f" targetNamespace="http://schemas.microsoft.com/office/2006/metadata/properties" ma:root="true" ma:fieldsID="04473d9ef019ebcfd38752971e9db2a9" ns2:_="">
    <xsd:import namespace="bec14128-4b25-4ac8-9cbb-ac2bd4640a4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14128-4b25-4ac8-9cbb-ac2bd4640a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51AA47-C883-4121-8F4A-E0EEBBEC0A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7E93CC-18BB-4000-835F-79D83C119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c14128-4b25-4ac8-9cbb-ac2bd4640a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59267D-9B89-4F79-B903-1E38E41BEE54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ec14128-4b25-4ac8-9cbb-ac2bd4640a4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597</Words>
  <Application>Microsoft Office PowerPoint</Application>
  <PresentationFormat>On-screen Show (4:3)</PresentationFormat>
  <Paragraphs>98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</vt:lpstr>
      <vt:lpstr>Wingdings</vt:lpstr>
      <vt:lpstr>ヒラギノ角ゴ Pro W3</vt:lpstr>
      <vt:lpstr>Africa_PP_template</vt:lpstr>
      <vt:lpstr>Measuring the Success of Acquisition Reform by Major DoD Components</vt:lpstr>
      <vt:lpstr>Methodology</vt:lpstr>
      <vt:lpstr>Study Questions</vt:lpstr>
      <vt:lpstr>Competition </vt:lpstr>
      <vt:lpstr>Army Competition by Starting Regime</vt:lpstr>
      <vt:lpstr>Navy Competition by Starting Regime</vt:lpstr>
      <vt:lpstr>Air Force Competition by Starting Regime</vt:lpstr>
      <vt:lpstr>DLA Competition by Starting Regime</vt:lpstr>
      <vt:lpstr>MDA Competition by Starting Regime</vt:lpstr>
      <vt:lpstr>Military Health Competition by Starting Regime</vt:lpstr>
      <vt:lpstr>Vendor Size</vt:lpstr>
      <vt:lpstr>Army Vendor Size by Starting Regime</vt:lpstr>
      <vt:lpstr>Navy Vendor Size by Starting Regime</vt:lpstr>
      <vt:lpstr>Air Force Vendor Size by Starting Regime</vt:lpstr>
      <vt:lpstr>DLA Vendor Size by Starting Regime</vt:lpstr>
      <vt:lpstr>MDA Vendor Size by Starting Regime</vt:lpstr>
      <vt:lpstr>Military Health Vendor Size by Starting Regime</vt:lpstr>
      <vt:lpstr>Pricing Mechanism</vt:lpstr>
      <vt:lpstr>Army Pricing Mechanism by Starting Regime</vt:lpstr>
      <vt:lpstr>Navy Pricing Mechanism by Starting Regime</vt:lpstr>
      <vt:lpstr>Air Force Pricing Mechanism by Starting Regime</vt:lpstr>
      <vt:lpstr>DLA Pricing Mechanism by Starting Regime</vt:lpstr>
      <vt:lpstr>MDA Pricing Mechanism by Starting Regime</vt:lpstr>
      <vt:lpstr>Military Health Pricing Mechanism by Starting Regime</vt:lpstr>
    </vt:vector>
  </TitlesOfParts>
  <Company>CSIS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Success of Acquisition Reform by Major DoD Components</dc:title>
  <dc:creator>CSIS DIIG</dc:creator>
  <cp:lastModifiedBy>Samantha Cohen</cp:lastModifiedBy>
  <cp:revision>88</cp:revision>
  <cp:lastPrinted>2014-09-26T22:45:44Z</cp:lastPrinted>
  <dcterms:created xsi:type="dcterms:W3CDTF">2012-07-27T01:16:44Z</dcterms:created>
  <dcterms:modified xsi:type="dcterms:W3CDTF">2015-05-13T13:38:44Z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0x01010025DE50B441C283468F0A19FFD0E26C8A</vt:lpwstr>
  </property>
</Properties>
</file>