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350" r:id="rId2"/>
    <p:sldId id="259" r:id="rId3"/>
    <p:sldId id="287" r:id="rId4"/>
    <p:sldId id="311" r:id="rId5"/>
    <p:sldId id="289" r:id="rId6"/>
    <p:sldId id="290" r:id="rId7"/>
    <p:sldId id="349" r:id="rId8"/>
    <p:sldId id="261" r:id="rId9"/>
    <p:sldId id="308" r:id="rId10"/>
    <p:sldId id="258" r:id="rId11"/>
    <p:sldId id="313" r:id="rId12"/>
    <p:sldId id="291" r:id="rId13"/>
    <p:sldId id="301" r:id="rId14"/>
    <p:sldId id="262" r:id="rId15"/>
    <p:sldId id="263" r:id="rId16"/>
    <p:sldId id="264" r:id="rId17"/>
    <p:sldId id="265" r:id="rId18"/>
    <p:sldId id="268" r:id="rId19"/>
    <p:sldId id="327" r:id="rId20"/>
    <p:sldId id="294" r:id="rId21"/>
    <p:sldId id="297" r:id="rId22"/>
    <p:sldId id="298" r:id="rId23"/>
    <p:sldId id="299" r:id="rId24"/>
    <p:sldId id="300" r:id="rId25"/>
    <p:sldId id="296" r:id="rId26"/>
    <p:sldId id="305" r:id="rId27"/>
    <p:sldId id="302" r:id="rId28"/>
    <p:sldId id="303" r:id="rId29"/>
    <p:sldId id="304" r:id="rId30"/>
    <p:sldId id="330" r:id="rId31"/>
    <p:sldId id="342" r:id="rId32"/>
    <p:sldId id="343" r:id="rId33"/>
    <p:sldId id="344" r:id="rId34"/>
    <p:sldId id="345"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317" r:id="rId50"/>
    <p:sldId id="283" r:id="rId51"/>
    <p:sldId id="284" r:id="rId52"/>
    <p:sldId id="285" r:id="rId53"/>
    <p:sldId id="286" r:id="rId54"/>
    <p:sldId id="314" r:id="rId55"/>
    <p:sldId id="316" r:id="rId56"/>
    <p:sldId id="320" r:id="rId57"/>
    <p:sldId id="321" r:id="rId58"/>
    <p:sldId id="322" r:id="rId59"/>
    <p:sldId id="324" r:id="rId60"/>
    <p:sldId id="323" r:id="rId61"/>
    <p:sldId id="325" r:id="rId62"/>
    <p:sldId id="295" r:id="rId63"/>
    <p:sldId id="306" r:id="rId64"/>
    <p:sldId id="318" r:id="rId65"/>
    <p:sldId id="332" r:id="rId66"/>
    <p:sldId id="333" r:id="rId67"/>
    <p:sldId id="334" r:id="rId68"/>
    <p:sldId id="335" r:id="rId69"/>
    <p:sldId id="336" r:id="rId70"/>
    <p:sldId id="337" r:id="rId71"/>
    <p:sldId id="338" r:id="rId72"/>
    <p:sldId id="339" r:id="rId73"/>
    <p:sldId id="340" r:id="rId74"/>
    <p:sldId id="319" r:id="rId75"/>
    <p:sldId id="326" r:id="rId76"/>
    <p:sldId id="329" r:id="rId77"/>
    <p:sldId id="341" r:id="rId78"/>
    <p:sldId id="307" r:id="rId79"/>
    <p:sldId id="309" r:id="rId80"/>
    <p:sldId id="267" r:id="rId81"/>
    <p:sldId id="346" r:id="rId82"/>
    <p:sldId id="347" r:id="rId83"/>
    <p:sldId id="328" r:id="rId84"/>
    <p:sldId id="348"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80" d="100"/>
          <a:sy n="80" d="100"/>
        </p:scale>
        <p:origin x="-864" y="-78"/>
      </p:cViewPr>
      <p:guideLst>
        <p:guide orient="horz" pos="2160"/>
        <p:guide pos="2880"/>
      </p:guideLst>
    </p:cSldViewPr>
  </p:slideViewPr>
  <p:outlineViewPr>
    <p:cViewPr>
      <p:scale>
        <a:sx n="33" d="100"/>
        <a:sy n="33" d="100"/>
      </p:scale>
      <p:origin x="0" y="596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C13AA2-7794-4F76-89AC-6FF19C80841A}" type="datetimeFigureOut">
              <a:rPr lang="en-US" smtClean="0"/>
              <a:t>5/29/2012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Prepared By: Bijay Mishra</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997A5F-1763-4CDC-8933-759ACAA3AEE0}" type="slidenum">
              <a:rPr lang="en-US" smtClean="0"/>
              <a:t>‹#›</a:t>
            </a:fld>
            <a:endParaRPr lang="en-US"/>
          </a:p>
        </p:txBody>
      </p:sp>
    </p:spTree>
    <p:extLst>
      <p:ext uri="{BB962C8B-B14F-4D97-AF65-F5344CB8AC3E}">
        <p14:creationId xmlns:p14="http://schemas.microsoft.com/office/powerpoint/2010/main" val="41107453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3228D3-0F12-4EE3-9630-33E3B9CA232F}" type="datetimeFigureOut">
              <a:rPr lang="en-US" smtClean="0"/>
              <a:t>5/29/2012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Prepared By: Bijay Mishra</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F3BA80-AB40-4A55-A8B1-62A619F90C75}" type="slidenum">
              <a:rPr lang="en-US" smtClean="0"/>
              <a:t>‹#›</a:t>
            </a:fld>
            <a:endParaRPr lang="en-US"/>
          </a:p>
        </p:txBody>
      </p:sp>
    </p:spTree>
    <p:extLst>
      <p:ext uri="{BB962C8B-B14F-4D97-AF65-F5344CB8AC3E}">
        <p14:creationId xmlns:p14="http://schemas.microsoft.com/office/powerpoint/2010/main" val="295184731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9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252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427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78F0D8-2CDB-4DA6-BD6E-5B677D4055A1}" type="datetime1">
              <a:rPr lang="en-US" smtClean="0"/>
              <a:t>5/29/2012</a:t>
            </a:fld>
            <a:endParaRPr lang="en-US"/>
          </a:p>
        </p:txBody>
      </p:sp>
      <p:sp>
        <p:nvSpPr>
          <p:cNvPr id="5" name="Footer Placeholder 4"/>
          <p:cNvSpPr>
            <a:spLocks noGrp="1"/>
          </p:cNvSpPr>
          <p:nvPr>
            <p:ph type="ftr" sz="quarter" idx="11"/>
          </p:nvPr>
        </p:nvSpPr>
        <p:spPr/>
        <p:txBody>
          <a:bodyPr/>
          <a:lstStyle/>
          <a:p>
            <a:r>
              <a:rPr lang="en-US" smtClean="0"/>
              <a:t>Prepared By: Bijay Mishra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D52AF-688C-42A0-903A-2D79EFB2091D}" type="datetime1">
              <a:rPr lang="en-US" smtClean="0"/>
              <a:t>5/29/2012</a:t>
            </a:fld>
            <a:endParaRPr lang="en-US"/>
          </a:p>
        </p:txBody>
      </p:sp>
      <p:sp>
        <p:nvSpPr>
          <p:cNvPr id="5" name="Footer Placeholder 4"/>
          <p:cNvSpPr>
            <a:spLocks noGrp="1"/>
          </p:cNvSpPr>
          <p:nvPr>
            <p:ph type="ftr" sz="quarter" idx="11"/>
          </p:nvPr>
        </p:nvSpPr>
        <p:spPr/>
        <p:txBody>
          <a:bodyPr/>
          <a:lstStyle/>
          <a:p>
            <a:r>
              <a:rPr lang="en-US" smtClean="0"/>
              <a:t>Prepared By: Bijay Mishra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CFBB6-BF65-47CF-9C37-1C7C55EE82AF}" type="datetime1">
              <a:rPr lang="en-US" smtClean="0"/>
              <a:t>5/29/2012</a:t>
            </a:fld>
            <a:endParaRPr lang="en-US"/>
          </a:p>
        </p:txBody>
      </p:sp>
      <p:sp>
        <p:nvSpPr>
          <p:cNvPr id="5" name="Footer Placeholder 4"/>
          <p:cNvSpPr>
            <a:spLocks noGrp="1"/>
          </p:cNvSpPr>
          <p:nvPr>
            <p:ph type="ftr" sz="quarter" idx="11"/>
          </p:nvPr>
        </p:nvSpPr>
        <p:spPr/>
        <p:txBody>
          <a:bodyPr/>
          <a:lstStyle/>
          <a:p>
            <a:r>
              <a:rPr lang="en-US" smtClean="0"/>
              <a:t>Prepared By: Bijay Mishra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61F8C-551C-4197-8175-4274BE31C7B1}" type="datetime1">
              <a:rPr lang="en-US" smtClean="0"/>
              <a:t>5/29/2012</a:t>
            </a:fld>
            <a:endParaRPr lang="en-US"/>
          </a:p>
        </p:txBody>
      </p:sp>
      <p:sp>
        <p:nvSpPr>
          <p:cNvPr id="5" name="Footer Placeholder 4"/>
          <p:cNvSpPr>
            <a:spLocks noGrp="1"/>
          </p:cNvSpPr>
          <p:nvPr>
            <p:ph type="ftr" sz="quarter" idx="11"/>
          </p:nvPr>
        </p:nvSpPr>
        <p:spPr/>
        <p:txBody>
          <a:bodyPr/>
          <a:lstStyle/>
          <a:p>
            <a:r>
              <a:rPr lang="en-US" smtClean="0"/>
              <a:t>Prepared By: Bijay Mishra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D3591-B7A0-48F9-B174-F409CFC82433}" type="datetime1">
              <a:rPr lang="en-US" smtClean="0"/>
              <a:t>5/29/2012</a:t>
            </a:fld>
            <a:endParaRPr lang="en-US"/>
          </a:p>
        </p:txBody>
      </p:sp>
      <p:sp>
        <p:nvSpPr>
          <p:cNvPr id="5" name="Footer Placeholder 4"/>
          <p:cNvSpPr>
            <a:spLocks noGrp="1"/>
          </p:cNvSpPr>
          <p:nvPr>
            <p:ph type="ftr" sz="quarter" idx="11"/>
          </p:nvPr>
        </p:nvSpPr>
        <p:spPr/>
        <p:txBody>
          <a:bodyPr/>
          <a:lstStyle/>
          <a:p>
            <a:r>
              <a:rPr lang="en-US" smtClean="0"/>
              <a:t>Prepared By: Bijay Mishra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FD948E-5925-4C1C-80B3-301339A235C7}" type="datetime1">
              <a:rPr lang="en-US" smtClean="0"/>
              <a:t>5/29/2012</a:t>
            </a:fld>
            <a:endParaRPr lang="en-US"/>
          </a:p>
        </p:txBody>
      </p:sp>
      <p:sp>
        <p:nvSpPr>
          <p:cNvPr id="6" name="Footer Placeholder 5"/>
          <p:cNvSpPr>
            <a:spLocks noGrp="1"/>
          </p:cNvSpPr>
          <p:nvPr>
            <p:ph type="ftr" sz="quarter" idx="11"/>
          </p:nvPr>
        </p:nvSpPr>
        <p:spPr/>
        <p:txBody>
          <a:bodyPr/>
          <a:lstStyle/>
          <a:p>
            <a:r>
              <a:rPr lang="en-US" smtClean="0"/>
              <a:t>Prepared By: Bijay Mishra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C8DB3C-ECB9-48A2-A667-95DFF793538F}" type="datetime1">
              <a:rPr lang="en-US" smtClean="0"/>
              <a:t>5/29/2012</a:t>
            </a:fld>
            <a:endParaRPr lang="en-US"/>
          </a:p>
        </p:txBody>
      </p:sp>
      <p:sp>
        <p:nvSpPr>
          <p:cNvPr id="8" name="Footer Placeholder 7"/>
          <p:cNvSpPr>
            <a:spLocks noGrp="1"/>
          </p:cNvSpPr>
          <p:nvPr>
            <p:ph type="ftr" sz="quarter" idx="11"/>
          </p:nvPr>
        </p:nvSpPr>
        <p:spPr/>
        <p:txBody>
          <a:bodyPr/>
          <a:lstStyle/>
          <a:p>
            <a:r>
              <a:rPr lang="en-US" smtClean="0"/>
              <a:t>Prepared By: Bijay Mishra</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7B26C0-5E66-44EB-90D7-FB0053323159}" type="datetime1">
              <a:rPr lang="en-US" smtClean="0"/>
              <a:t>5/29/2012</a:t>
            </a:fld>
            <a:endParaRPr lang="en-US"/>
          </a:p>
        </p:txBody>
      </p:sp>
      <p:sp>
        <p:nvSpPr>
          <p:cNvPr id="4" name="Footer Placeholder 3"/>
          <p:cNvSpPr>
            <a:spLocks noGrp="1"/>
          </p:cNvSpPr>
          <p:nvPr>
            <p:ph type="ftr" sz="quarter" idx="11"/>
          </p:nvPr>
        </p:nvSpPr>
        <p:spPr/>
        <p:txBody>
          <a:bodyPr/>
          <a:lstStyle/>
          <a:p>
            <a:r>
              <a:rPr lang="en-US" smtClean="0"/>
              <a:t>Prepared By: Bijay Mishra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8305C-AA7D-4F8B-8116-0298D5749F83}" type="datetime1">
              <a:rPr lang="en-US" smtClean="0"/>
              <a:t>5/29/2012</a:t>
            </a:fld>
            <a:endParaRPr lang="en-US"/>
          </a:p>
        </p:txBody>
      </p:sp>
      <p:sp>
        <p:nvSpPr>
          <p:cNvPr id="3" name="Footer Placeholder 2"/>
          <p:cNvSpPr>
            <a:spLocks noGrp="1"/>
          </p:cNvSpPr>
          <p:nvPr>
            <p:ph type="ftr" sz="quarter" idx="11"/>
          </p:nvPr>
        </p:nvSpPr>
        <p:spPr/>
        <p:txBody>
          <a:bodyPr/>
          <a:lstStyle/>
          <a:p>
            <a:r>
              <a:rPr lang="en-US" smtClean="0"/>
              <a:t>Prepared By: Bijay Mishra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E5C5D-89E8-4822-AD5C-E4EF4A0E42D1}" type="datetime1">
              <a:rPr lang="en-US" smtClean="0"/>
              <a:t>5/29/2012</a:t>
            </a:fld>
            <a:endParaRPr lang="en-US"/>
          </a:p>
        </p:txBody>
      </p:sp>
      <p:sp>
        <p:nvSpPr>
          <p:cNvPr id="6" name="Footer Placeholder 5"/>
          <p:cNvSpPr>
            <a:spLocks noGrp="1"/>
          </p:cNvSpPr>
          <p:nvPr>
            <p:ph type="ftr" sz="quarter" idx="11"/>
          </p:nvPr>
        </p:nvSpPr>
        <p:spPr/>
        <p:txBody>
          <a:bodyPr/>
          <a:lstStyle/>
          <a:p>
            <a:r>
              <a:rPr lang="en-US" smtClean="0"/>
              <a:t>Prepared By: Bijay Mishra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AE7664-13BD-412C-94ED-BF59F6E536E9}" type="datetime1">
              <a:rPr lang="en-US" smtClean="0"/>
              <a:t>5/29/2012</a:t>
            </a:fld>
            <a:endParaRPr lang="en-US"/>
          </a:p>
        </p:txBody>
      </p:sp>
      <p:sp>
        <p:nvSpPr>
          <p:cNvPr id="6" name="Footer Placeholder 5"/>
          <p:cNvSpPr>
            <a:spLocks noGrp="1"/>
          </p:cNvSpPr>
          <p:nvPr>
            <p:ph type="ftr" sz="quarter" idx="11"/>
          </p:nvPr>
        </p:nvSpPr>
        <p:spPr/>
        <p:txBody>
          <a:bodyPr/>
          <a:lstStyle/>
          <a:p>
            <a:r>
              <a:rPr lang="en-US" smtClean="0"/>
              <a:t>Prepared By: Bijay Mishra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5C68E-32D6-47F5-8706-9DF53EA46BC8}" type="datetime1">
              <a:rPr lang="en-US" smtClean="0"/>
              <a:t>5/29/2012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Bijay Mishra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0.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2667000"/>
          </a:xfrm>
        </p:spPr>
        <p:txBody>
          <a:bodyPr>
            <a:normAutofit/>
          </a:bodyPr>
          <a:lstStyle/>
          <a:p>
            <a:r>
              <a:rPr lang="en-US" sz="7200" b="1" dirty="0"/>
              <a:t>Data Warehousing and Data </a:t>
            </a:r>
            <a:r>
              <a:rPr lang="en-US" sz="7200" b="1" dirty="0" smtClean="0"/>
              <a:t>Mining</a:t>
            </a:r>
            <a:endParaRPr lang="en-US" sz="7200" b="1" dirty="0"/>
          </a:p>
        </p:txBody>
      </p:sp>
      <p:sp>
        <p:nvSpPr>
          <p:cNvPr id="4" name="Title 1"/>
          <p:cNvSpPr txBox="1">
            <a:spLocks/>
          </p:cNvSpPr>
          <p:nvPr/>
        </p:nvSpPr>
        <p:spPr>
          <a:xfrm>
            <a:off x="533400" y="4648200"/>
            <a:ext cx="8229600" cy="6096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rPr>
              <a:t>Lecturer : Bijay Mishra</a:t>
            </a:r>
            <a:endParaRPr lang="en-US" b="1" dirty="0">
              <a:solidFill>
                <a:srgbClr val="002060"/>
              </a:solidFill>
            </a:endParaRPr>
          </a:p>
        </p:txBody>
      </p:sp>
      <p:sp>
        <p:nvSpPr>
          <p:cNvPr id="5" name="Title 1"/>
          <p:cNvSpPr txBox="1">
            <a:spLocks/>
          </p:cNvSpPr>
          <p:nvPr/>
        </p:nvSpPr>
        <p:spPr>
          <a:xfrm>
            <a:off x="2057400" y="2819400"/>
            <a:ext cx="5181600" cy="6096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err="1" smtClean="0">
                <a:solidFill>
                  <a:schemeClr val="accent4">
                    <a:lumMod val="50000"/>
                  </a:schemeClr>
                </a:solidFill>
              </a:rPr>
              <a:t>BScCSIT</a:t>
            </a:r>
            <a:r>
              <a:rPr lang="en-US" b="1" dirty="0" smtClean="0">
                <a:solidFill>
                  <a:schemeClr val="accent4">
                    <a:lumMod val="50000"/>
                  </a:schemeClr>
                </a:solidFill>
              </a:rPr>
              <a:t> 8</a:t>
            </a:r>
            <a:r>
              <a:rPr lang="en-US" b="1" baseline="30000" dirty="0" smtClean="0">
                <a:solidFill>
                  <a:schemeClr val="accent4">
                    <a:lumMod val="50000"/>
                  </a:schemeClr>
                </a:solidFill>
              </a:rPr>
              <a:t>th</a:t>
            </a:r>
            <a:r>
              <a:rPr lang="en-US" b="1" dirty="0" smtClean="0">
                <a:solidFill>
                  <a:schemeClr val="accent4">
                    <a:lumMod val="50000"/>
                  </a:schemeClr>
                </a:solidFill>
              </a:rPr>
              <a:t> Semester</a:t>
            </a:r>
            <a:endParaRPr lang="en-US" b="1" dirty="0">
              <a:solidFill>
                <a:schemeClr val="accent4">
                  <a:lumMod val="50000"/>
                </a:schemeClr>
              </a:solidFill>
            </a:endParaRPr>
          </a:p>
        </p:txBody>
      </p:sp>
    </p:spTree>
    <p:extLst>
      <p:ext uri="{BB962C8B-B14F-4D97-AF65-F5344CB8AC3E}">
        <p14:creationId xmlns:p14="http://schemas.microsoft.com/office/powerpoint/2010/main" val="62619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solidFill>
                  <a:schemeClr val="accent2">
                    <a:lumMod val="75000"/>
                  </a:schemeClr>
                </a:solidFill>
              </a:rPr>
              <a:t>Review  of basic concepts of data warehousing and data mining</a:t>
            </a:r>
            <a:r>
              <a:rPr lang="en-US" dirty="0"/>
              <a:t/>
            </a:r>
            <a:br>
              <a:rPr lang="en-US" dirty="0"/>
            </a:br>
            <a:endParaRPr lang="en-US" dirty="0"/>
          </a:p>
        </p:txBody>
      </p:sp>
      <p:sp>
        <p:nvSpPr>
          <p:cNvPr id="3" name="Content Placeholder 2"/>
          <p:cNvSpPr>
            <a:spLocks noGrp="1"/>
          </p:cNvSpPr>
          <p:nvPr>
            <p:ph idx="1"/>
          </p:nvPr>
        </p:nvSpPr>
        <p:spPr>
          <a:xfrm>
            <a:off x="457200" y="1600200"/>
            <a:ext cx="8229600" cy="4876800"/>
          </a:xfrm>
        </p:spPr>
        <p:txBody>
          <a:bodyPr>
            <a:noAutofit/>
          </a:bodyPr>
          <a:lstStyle/>
          <a:p>
            <a:pPr algn="just"/>
            <a:r>
              <a:rPr lang="en-US" sz="2400" dirty="0">
                <a:latin typeface="+mj-lt"/>
              </a:rPr>
              <a:t>The Explosive Growth of Data: from terabytes to petabytes</a:t>
            </a:r>
          </a:p>
          <a:p>
            <a:pPr algn="just"/>
            <a:r>
              <a:rPr lang="en-US" sz="2400" dirty="0" smtClean="0">
                <a:latin typeface="+mj-lt"/>
              </a:rPr>
              <a:t>Data </a:t>
            </a:r>
            <a:r>
              <a:rPr lang="en-US" sz="2400" dirty="0">
                <a:latin typeface="+mj-lt"/>
              </a:rPr>
              <a:t>accumulate and double every 9 </a:t>
            </a:r>
            <a:r>
              <a:rPr lang="en-US" sz="2400" dirty="0" smtClean="0">
                <a:latin typeface="+mj-lt"/>
              </a:rPr>
              <a:t>months</a:t>
            </a:r>
          </a:p>
          <a:p>
            <a:pPr algn="just"/>
            <a:r>
              <a:rPr lang="en-US" sz="2400" dirty="0" smtClean="0">
                <a:latin typeface="+mj-lt"/>
              </a:rPr>
              <a:t>High-dimensionality </a:t>
            </a:r>
            <a:r>
              <a:rPr lang="en-US" sz="2400" dirty="0">
                <a:latin typeface="+mj-lt"/>
              </a:rPr>
              <a:t>of </a:t>
            </a:r>
            <a:r>
              <a:rPr lang="en-US" sz="2400" dirty="0" smtClean="0">
                <a:latin typeface="+mj-lt"/>
              </a:rPr>
              <a:t>data</a:t>
            </a:r>
          </a:p>
          <a:p>
            <a:pPr algn="just"/>
            <a:r>
              <a:rPr lang="en-US" sz="2400" dirty="0"/>
              <a:t>High complexity of data</a:t>
            </a:r>
          </a:p>
          <a:p>
            <a:pPr algn="just"/>
            <a:r>
              <a:rPr lang="en-US" sz="2400" dirty="0"/>
              <a:t>New and sophisticated applications</a:t>
            </a:r>
          </a:p>
          <a:p>
            <a:pPr algn="just"/>
            <a:r>
              <a:rPr lang="en-US" sz="2400" dirty="0" smtClean="0">
                <a:latin typeface="+mj-lt"/>
              </a:rPr>
              <a:t>There </a:t>
            </a:r>
            <a:r>
              <a:rPr lang="en-US" sz="2400" dirty="0">
                <a:latin typeface="+mj-lt"/>
              </a:rPr>
              <a:t>is a big gap from stored data to knowledge; and the transition won’t occur automatically.</a:t>
            </a:r>
          </a:p>
          <a:p>
            <a:pPr algn="just"/>
            <a:r>
              <a:rPr lang="en-US" sz="2400" dirty="0">
                <a:latin typeface="+mj-lt"/>
              </a:rPr>
              <a:t>Manual data analysis is not new but a bottleneck</a:t>
            </a:r>
          </a:p>
          <a:p>
            <a:pPr algn="just"/>
            <a:r>
              <a:rPr lang="en-US" sz="2400" dirty="0">
                <a:latin typeface="+mj-lt"/>
              </a:rPr>
              <a:t>Fast developing Computer Science and Engineering generates new demands</a:t>
            </a:r>
          </a:p>
          <a:p>
            <a:pPr marL="0" indent="0" algn="just">
              <a:buNone/>
            </a:pPr>
            <a:endParaRPr lang="en-US" sz="2400" dirty="0">
              <a:latin typeface="+mj-lt"/>
            </a:endParaRPr>
          </a:p>
        </p:txBody>
      </p:sp>
    </p:spTree>
    <p:extLst>
      <p:ext uri="{BB962C8B-B14F-4D97-AF65-F5344CB8AC3E}">
        <p14:creationId xmlns:p14="http://schemas.microsoft.com/office/powerpoint/2010/main" val="380155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a:solidFill>
                  <a:schemeClr val="accent2">
                    <a:lumMod val="75000"/>
                  </a:schemeClr>
                </a:solidFill>
              </a:rPr>
              <a:t>Evolution of Database Technology</a:t>
            </a:r>
          </a:p>
        </p:txBody>
      </p:sp>
      <p:sp>
        <p:nvSpPr>
          <p:cNvPr id="3" name="Content Placeholder 2"/>
          <p:cNvSpPr>
            <a:spLocks noGrp="1"/>
          </p:cNvSpPr>
          <p:nvPr>
            <p:ph idx="1"/>
          </p:nvPr>
        </p:nvSpPr>
        <p:spPr>
          <a:xfrm>
            <a:off x="381000" y="1066800"/>
            <a:ext cx="8229600" cy="5486400"/>
          </a:xfrm>
        </p:spPr>
        <p:txBody>
          <a:bodyPr>
            <a:normAutofit fontScale="85000" lnSpcReduction="10000"/>
          </a:bodyPr>
          <a:lstStyle/>
          <a:p>
            <a:pPr algn="just">
              <a:lnSpc>
                <a:spcPct val="110000"/>
              </a:lnSpc>
            </a:pPr>
            <a:r>
              <a:rPr lang="en-US" dirty="0"/>
              <a:t>1960s:</a:t>
            </a:r>
          </a:p>
          <a:p>
            <a:pPr lvl="1" algn="just">
              <a:lnSpc>
                <a:spcPct val="110000"/>
              </a:lnSpc>
            </a:pPr>
            <a:r>
              <a:rPr lang="en-US" dirty="0"/>
              <a:t>Data collection, database creation, IMS and network DBMS</a:t>
            </a:r>
          </a:p>
          <a:p>
            <a:pPr algn="just">
              <a:lnSpc>
                <a:spcPct val="110000"/>
              </a:lnSpc>
            </a:pPr>
            <a:r>
              <a:rPr lang="en-US" dirty="0"/>
              <a:t>1970s: </a:t>
            </a:r>
          </a:p>
          <a:p>
            <a:pPr lvl="1" algn="just">
              <a:lnSpc>
                <a:spcPct val="110000"/>
              </a:lnSpc>
            </a:pPr>
            <a:r>
              <a:rPr lang="en-US" dirty="0"/>
              <a:t>Relational data model, relational DBMS implementation</a:t>
            </a:r>
          </a:p>
          <a:p>
            <a:pPr algn="just">
              <a:lnSpc>
                <a:spcPct val="110000"/>
              </a:lnSpc>
            </a:pPr>
            <a:r>
              <a:rPr lang="en-US" dirty="0"/>
              <a:t>1980s: </a:t>
            </a:r>
          </a:p>
          <a:p>
            <a:pPr lvl="1" algn="just">
              <a:lnSpc>
                <a:spcPct val="110000"/>
              </a:lnSpc>
            </a:pPr>
            <a:r>
              <a:rPr lang="en-US" dirty="0"/>
              <a:t>RDBMS, advanced data models (extended-relational, OO, deductive, etc.) and application-oriented DBMS (spatial, scientific, engineering, etc.)</a:t>
            </a:r>
          </a:p>
          <a:p>
            <a:pPr algn="just">
              <a:lnSpc>
                <a:spcPct val="110000"/>
              </a:lnSpc>
            </a:pPr>
            <a:r>
              <a:rPr lang="en-US" dirty="0"/>
              <a:t>1990s—2000s: </a:t>
            </a:r>
          </a:p>
          <a:p>
            <a:pPr lvl="1" algn="just">
              <a:lnSpc>
                <a:spcPct val="110000"/>
              </a:lnSpc>
            </a:pPr>
            <a:r>
              <a:rPr lang="en-US" dirty="0"/>
              <a:t>Data mining and data warehousing, multimedia databases, and Web databases</a:t>
            </a:r>
          </a:p>
          <a:p>
            <a:pPr algn="just"/>
            <a:endParaRPr lang="en-US" dirty="0"/>
          </a:p>
        </p:txBody>
      </p:sp>
    </p:spTree>
    <p:extLst>
      <p:ext uri="{BB962C8B-B14F-4D97-AF65-F5344CB8AC3E}">
        <p14:creationId xmlns:p14="http://schemas.microsoft.com/office/powerpoint/2010/main" val="86235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76199"/>
            <a:ext cx="6172200" cy="6627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072463" y="6550223"/>
            <a:ext cx="4092274" cy="307777"/>
          </a:xfrm>
          <a:prstGeom prst="rect">
            <a:avLst/>
          </a:prstGeom>
        </p:spPr>
        <p:txBody>
          <a:bodyPr wrap="none">
            <a:spAutoFit/>
          </a:bodyPr>
          <a:lstStyle/>
          <a:p>
            <a:r>
              <a:rPr lang="en-US" sz="1400" b="1" dirty="0" smtClean="0"/>
              <a:t>Figure: The </a:t>
            </a:r>
            <a:r>
              <a:rPr lang="en-US" sz="1400" b="1" dirty="0"/>
              <a:t>evolution of database system technology</a:t>
            </a:r>
          </a:p>
        </p:txBody>
      </p:sp>
    </p:spTree>
    <p:extLst>
      <p:ext uri="{BB962C8B-B14F-4D97-AF65-F5344CB8AC3E}">
        <p14:creationId xmlns:p14="http://schemas.microsoft.com/office/powerpoint/2010/main" val="706106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Very Large </a:t>
            </a:r>
            <a:r>
              <a:rPr lang="en-US" dirty="0" smtClean="0"/>
              <a:t>Databases</a:t>
            </a:r>
            <a:endParaRPr lang="en-US" dirty="0"/>
          </a:p>
        </p:txBody>
      </p:sp>
      <p:sp>
        <p:nvSpPr>
          <p:cNvPr id="3" name="Content Placeholder 2"/>
          <p:cNvSpPr>
            <a:spLocks noGrp="1"/>
          </p:cNvSpPr>
          <p:nvPr>
            <p:ph idx="1"/>
          </p:nvPr>
        </p:nvSpPr>
        <p:spPr>
          <a:xfrm>
            <a:off x="457200" y="1600200"/>
            <a:ext cx="3810000" cy="4525963"/>
          </a:xfrm>
        </p:spPr>
        <p:txBody>
          <a:bodyPr/>
          <a:lstStyle/>
          <a:p>
            <a:r>
              <a:rPr lang="en-US" sz="2400" dirty="0" smtClean="0"/>
              <a:t>Terabytes -- 10^12 bytes:</a:t>
            </a:r>
            <a:br>
              <a:rPr lang="en-US" sz="2400" dirty="0" smtClean="0"/>
            </a:br>
            <a:endParaRPr lang="en-US" sz="2400" dirty="0" smtClean="0"/>
          </a:p>
          <a:p>
            <a:r>
              <a:rPr lang="en-US" sz="2400" dirty="0" smtClean="0"/>
              <a:t>Petabytes </a:t>
            </a:r>
            <a:r>
              <a:rPr lang="en-US" sz="2400" dirty="0"/>
              <a:t>-- 10^15 bytes:</a:t>
            </a:r>
            <a:br>
              <a:rPr lang="en-US" sz="2400" dirty="0"/>
            </a:br>
            <a:endParaRPr lang="en-US" sz="2400" dirty="0"/>
          </a:p>
          <a:p>
            <a:r>
              <a:rPr lang="en-US" sz="2400" dirty="0" err="1"/>
              <a:t>Exabytes</a:t>
            </a:r>
            <a:r>
              <a:rPr lang="en-US" sz="2400" dirty="0"/>
              <a:t> -- 10^18 bytes:</a:t>
            </a:r>
            <a:br>
              <a:rPr lang="en-US" sz="2400" dirty="0"/>
            </a:br>
            <a:endParaRPr lang="en-US" sz="2400" dirty="0"/>
          </a:p>
          <a:p>
            <a:r>
              <a:rPr lang="en-US" sz="2400" dirty="0" err="1"/>
              <a:t>Zettabytes</a:t>
            </a:r>
            <a:r>
              <a:rPr lang="en-US" sz="2400" dirty="0"/>
              <a:t> -- 10^21 bytes:</a:t>
            </a:r>
            <a:br>
              <a:rPr lang="en-US" sz="2400" dirty="0"/>
            </a:br>
            <a:endParaRPr lang="en-US" sz="2400" dirty="0"/>
          </a:p>
          <a:p>
            <a:r>
              <a:rPr lang="en-US" sz="2400" dirty="0" err="1"/>
              <a:t>Zottabytes</a:t>
            </a:r>
            <a:r>
              <a:rPr lang="en-US" sz="2400" dirty="0"/>
              <a:t> -- 10^24 bytes:</a:t>
            </a:r>
          </a:p>
          <a:p>
            <a:pPr lvl="1"/>
            <a:endParaRPr lang="en-US" dirty="0"/>
          </a:p>
          <a:p>
            <a:endParaRPr lang="en-US" dirty="0"/>
          </a:p>
        </p:txBody>
      </p:sp>
      <p:sp>
        <p:nvSpPr>
          <p:cNvPr id="4" name="Rectangle 3"/>
          <p:cNvSpPr/>
          <p:nvPr/>
        </p:nvSpPr>
        <p:spPr>
          <a:xfrm>
            <a:off x="4114800" y="1649813"/>
            <a:ext cx="4648200" cy="3653308"/>
          </a:xfrm>
          <a:prstGeom prst="rect">
            <a:avLst/>
          </a:prstGeom>
        </p:spPr>
        <p:txBody>
          <a:bodyPr wrap="square">
            <a:spAutoFit/>
          </a:bodyPr>
          <a:lstStyle/>
          <a:p>
            <a:pPr>
              <a:buFont typeface="Monotype Sorts" pitchFamily="2" charset="2"/>
              <a:buNone/>
            </a:pPr>
            <a:r>
              <a:rPr lang="en-US" sz="2600" dirty="0" err="1">
                <a:solidFill>
                  <a:schemeClr val="accent2">
                    <a:lumMod val="50000"/>
                  </a:schemeClr>
                </a:solidFill>
              </a:rPr>
              <a:t>Walmart</a:t>
            </a:r>
            <a:r>
              <a:rPr lang="en-US" sz="2600" dirty="0">
                <a:solidFill>
                  <a:schemeClr val="accent2">
                    <a:lumMod val="50000"/>
                  </a:schemeClr>
                </a:solidFill>
              </a:rPr>
              <a:t> -- 24 Terabytes</a:t>
            </a:r>
          </a:p>
          <a:p>
            <a:pPr>
              <a:buFont typeface="Monotype Sorts" pitchFamily="2" charset="2"/>
              <a:buNone/>
            </a:pPr>
            <a:endParaRPr lang="en-US" sz="2600" dirty="0">
              <a:solidFill>
                <a:schemeClr val="accent2">
                  <a:lumMod val="50000"/>
                </a:schemeClr>
              </a:solidFill>
            </a:endParaRPr>
          </a:p>
          <a:p>
            <a:pPr>
              <a:lnSpc>
                <a:spcPct val="90000"/>
              </a:lnSpc>
              <a:buFont typeface="Monotype Sorts" pitchFamily="2" charset="2"/>
              <a:buNone/>
            </a:pPr>
            <a:r>
              <a:rPr lang="en-US" sz="2600" dirty="0" smtClean="0">
                <a:solidFill>
                  <a:schemeClr val="accent2">
                    <a:lumMod val="50000"/>
                  </a:schemeClr>
                </a:solidFill>
              </a:rPr>
              <a:t>Geographic </a:t>
            </a:r>
            <a:r>
              <a:rPr lang="en-US" sz="2600" dirty="0">
                <a:solidFill>
                  <a:schemeClr val="accent2">
                    <a:lumMod val="50000"/>
                  </a:schemeClr>
                </a:solidFill>
              </a:rPr>
              <a:t>Information Systems</a:t>
            </a:r>
          </a:p>
          <a:p>
            <a:pPr>
              <a:buFont typeface="Monotype Sorts" pitchFamily="2" charset="2"/>
              <a:buNone/>
            </a:pPr>
            <a:endParaRPr lang="en-US" sz="2600" dirty="0" smtClean="0">
              <a:solidFill>
                <a:schemeClr val="accent2">
                  <a:lumMod val="50000"/>
                </a:schemeClr>
              </a:solidFill>
            </a:endParaRPr>
          </a:p>
          <a:p>
            <a:pPr>
              <a:buFont typeface="Monotype Sorts" pitchFamily="2" charset="2"/>
              <a:buNone/>
            </a:pPr>
            <a:r>
              <a:rPr lang="en-US" sz="2600" dirty="0" smtClean="0">
                <a:solidFill>
                  <a:schemeClr val="accent2">
                    <a:lumMod val="50000"/>
                  </a:schemeClr>
                </a:solidFill>
              </a:rPr>
              <a:t>National </a:t>
            </a:r>
            <a:r>
              <a:rPr lang="en-US" sz="2600" dirty="0">
                <a:solidFill>
                  <a:schemeClr val="accent2">
                    <a:lumMod val="50000"/>
                  </a:schemeClr>
                </a:solidFill>
              </a:rPr>
              <a:t>Medical Records </a:t>
            </a:r>
          </a:p>
          <a:p>
            <a:pPr>
              <a:buFont typeface="Monotype Sorts" pitchFamily="2" charset="2"/>
              <a:buNone/>
            </a:pPr>
            <a:endParaRPr lang="en-US" sz="2600" dirty="0">
              <a:solidFill>
                <a:schemeClr val="accent2">
                  <a:lumMod val="50000"/>
                </a:schemeClr>
              </a:solidFill>
            </a:endParaRPr>
          </a:p>
          <a:p>
            <a:pPr>
              <a:buFont typeface="Monotype Sorts" pitchFamily="2" charset="2"/>
              <a:buNone/>
            </a:pPr>
            <a:r>
              <a:rPr lang="en-US" sz="2600" dirty="0" smtClean="0">
                <a:solidFill>
                  <a:schemeClr val="accent2">
                    <a:lumMod val="50000"/>
                  </a:schemeClr>
                </a:solidFill>
              </a:rPr>
              <a:t>Weather </a:t>
            </a:r>
            <a:r>
              <a:rPr lang="en-US" sz="2600" dirty="0">
                <a:solidFill>
                  <a:schemeClr val="accent2">
                    <a:lumMod val="50000"/>
                  </a:schemeClr>
                </a:solidFill>
              </a:rPr>
              <a:t>images</a:t>
            </a:r>
            <a:br>
              <a:rPr lang="en-US" sz="2600" dirty="0">
                <a:solidFill>
                  <a:schemeClr val="accent2">
                    <a:lumMod val="50000"/>
                  </a:schemeClr>
                </a:solidFill>
              </a:rPr>
            </a:br>
            <a:endParaRPr lang="en-US" sz="2600" dirty="0">
              <a:solidFill>
                <a:schemeClr val="accent2">
                  <a:lumMod val="50000"/>
                </a:schemeClr>
              </a:solidFill>
            </a:endParaRPr>
          </a:p>
          <a:p>
            <a:pPr>
              <a:buFont typeface="Monotype Sorts" pitchFamily="2" charset="2"/>
              <a:buNone/>
            </a:pPr>
            <a:r>
              <a:rPr lang="en-US" sz="2600" dirty="0">
                <a:solidFill>
                  <a:schemeClr val="accent2">
                    <a:lumMod val="50000"/>
                  </a:schemeClr>
                </a:solidFill>
              </a:rPr>
              <a:t>Intelligence Agency Videos</a:t>
            </a:r>
          </a:p>
        </p:txBody>
      </p:sp>
    </p:spTree>
    <p:extLst>
      <p:ext uri="{BB962C8B-B14F-4D97-AF65-F5344CB8AC3E}">
        <p14:creationId xmlns:p14="http://schemas.microsoft.com/office/powerpoint/2010/main" val="239922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153400" cy="6352508"/>
          </a:xfrm>
          <a:prstGeom prst="rect">
            <a:avLst/>
          </a:prstGeom>
        </p:spPr>
        <p:txBody>
          <a:bodyPr wrap="square">
            <a:spAutoFit/>
          </a:bodyPr>
          <a:lstStyle/>
          <a:p>
            <a:pPr algn="just">
              <a:lnSpc>
                <a:spcPct val="90000"/>
              </a:lnSpc>
            </a:pPr>
            <a:r>
              <a:rPr lang="en-US" sz="3600" dirty="0">
                <a:solidFill>
                  <a:srgbClr val="0070C0"/>
                </a:solidFill>
              </a:rPr>
              <a:t>Data explosion problem </a:t>
            </a:r>
            <a:endParaRPr lang="en-US" sz="3600" dirty="0" smtClean="0">
              <a:solidFill>
                <a:srgbClr val="0070C0"/>
              </a:solidFill>
            </a:endParaRPr>
          </a:p>
          <a:p>
            <a:pPr algn="just">
              <a:lnSpc>
                <a:spcPct val="90000"/>
              </a:lnSpc>
            </a:pPr>
            <a:r>
              <a:rPr lang="en-US" sz="3200" dirty="0" smtClean="0"/>
              <a:t>Automated </a:t>
            </a:r>
            <a:r>
              <a:rPr lang="en-US" sz="3200" dirty="0"/>
              <a:t>data collection tools and mature database technology lead to tremendous amounts of data accumulated and/or to be analyzed in databases, data warehouses, and other information </a:t>
            </a:r>
            <a:r>
              <a:rPr lang="en-US" sz="3200" dirty="0" smtClean="0"/>
              <a:t>repositories</a:t>
            </a:r>
          </a:p>
          <a:p>
            <a:pPr algn="just">
              <a:lnSpc>
                <a:spcPct val="90000"/>
              </a:lnSpc>
            </a:pPr>
            <a:endParaRPr lang="en-US" sz="3200" dirty="0"/>
          </a:p>
          <a:p>
            <a:pPr algn="just">
              <a:lnSpc>
                <a:spcPct val="90000"/>
              </a:lnSpc>
            </a:pPr>
            <a:r>
              <a:rPr lang="en-US" sz="3200" dirty="0" smtClean="0"/>
              <a:t>We </a:t>
            </a:r>
            <a:r>
              <a:rPr lang="en-US" sz="3200" dirty="0"/>
              <a:t>are drowning in data, but starving for knowledge! </a:t>
            </a:r>
            <a:endParaRPr lang="en-US" sz="3200" dirty="0" smtClean="0"/>
          </a:p>
          <a:p>
            <a:pPr algn="just">
              <a:lnSpc>
                <a:spcPct val="90000"/>
              </a:lnSpc>
            </a:pPr>
            <a:endParaRPr lang="en-US" sz="3200" b="1" dirty="0"/>
          </a:p>
          <a:p>
            <a:pPr algn="just">
              <a:lnSpc>
                <a:spcPct val="90000"/>
              </a:lnSpc>
            </a:pPr>
            <a:r>
              <a:rPr lang="en-US" sz="3200" b="1" dirty="0" smtClean="0"/>
              <a:t>Solution:</a:t>
            </a:r>
          </a:p>
          <a:p>
            <a:pPr algn="just">
              <a:lnSpc>
                <a:spcPct val="90000"/>
              </a:lnSpc>
            </a:pPr>
            <a:r>
              <a:rPr lang="en-US" sz="3200" dirty="0" smtClean="0"/>
              <a:t>“</a:t>
            </a:r>
            <a:r>
              <a:rPr lang="en-US" sz="3200" dirty="0"/>
              <a:t>Necessity is the mother of invention”</a:t>
            </a:r>
            <a:r>
              <a:rPr lang="en-US" sz="3200" dirty="0">
                <a:cs typeface="Tahoma" pitchFamily="34" charset="0"/>
              </a:rPr>
              <a:t>—</a:t>
            </a:r>
            <a:r>
              <a:rPr lang="en-US" sz="3200" b="1" dirty="0">
                <a:solidFill>
                  <a:schemeClr val="accent2">
                    <a:lumMod val="75000"/>
                  </a:schemeClr>
                </a:solidFill>
              </a:rPr>
              <a:t>Data Warehousing and Data Mining</a:t>
            </a:r>
          </a:p>
          <a:p>
            <a:pPr algn="just">
              <a:lnSpc>
                <a:spcPct val="90000"/>
              </a:lnSpc>
            </a:pPr>
            <a:r>
              <a:rPr lang="en-US" sz="3200" dirty="0" smtClean="0"/>
              <a:t>      </a:t>
            </a:r>
            <a:endParaRPr lang="en-US" sz="3200" dirty="0"/>
          </a:p>
        </p:txBody>
      </p:sp>
    </p:spTree>
    <p:extLst>
      <p:ext uri="{BB962C8B-B14F-4D97-AF65-F5344CB8AC3E}">
        <p14:creationId xmlns:p14="http://schemas.microsoft.com/office/powerpoint/2010/main" val="2212910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dirty="0" smtClean="0">
                <a:solidFill>
                  <a:schemeClr val="accent2">
                    <a:lumMod val="75000"/>
                  </a:schemeClr>
                </a:solidFill>
              </a:rPr>
              <a:t>What is Data Mining?</a:t>
            </a:r>
            <a:endParaRPr lang="en-US" dirty="0">
              <a:solidFill>
                <a:schemeClr val="accent2">
                  <a:lumMod val="75000"/>
                </a:schemeClr>
              </a:solidFill>
            </a:endParaRPr>
          </a:p>
        </p:txBody>
      </p:sp>
      <p:sp>
        <p:nvSpPr>
          <p:cNvPr id="4" name="Rectangle 4"/>
          <p:cNvSpPr>
            <a:spLocks noChangeArrowheads="1"/>
          </p:cNvSpPr>
          <p:nvPr/>
        </p:nvSpPr>
        <p:spPr bwMode="auto">
          <a:xfrm>
            <a:off x="838200" y="4724400"/>
            <a:ext cx="7239000" cy="2057400"/>
          </a:xfrm>
          <a:prstGeom prst="rect">
            <a:avLst/>
          </a:prstGeom>
          <a:solidFill>
            <a:srgbClr val="FFFF66"/>
          </a:solidFill>
          <a:ln w="9525">
            <a:solidFill>
              <a:schemeClr val="tx1"/>
            </a:solidFill>
            <a:miter lim="800000"/>
            <a:headEnd/>
            <a:tailEnd/>
          </a:ln>
        </p:spPr>
        <p:txBody>
          <a:bodyPr wrap="none" anchor="ctr"/>
          <a:lstStyle/>
          <a:p>
            <a:pPr algn="ctr"/>
            <a:r>
              <a:rPr lang="es-ES_tradnl" sz="2800" b="1" dirty="0">
                <a:solidFill>
                  <a:srgbClr val="800000"/>
                </a:solidFill>
              </a:rPr>
              <a:t>Art/</a:t>
            </a:r>
            <a:r>
              <a:rPr lang="es-ES_tradnl" sz="2800" b="1" dirty="0" err="1">
                <a:solidFill>
                  <a:srgbClr val="800000"/>
                </a:solidFill>
              </a:rPr>
              <a:t>Science</a:t>
            </a:r>
            <a:r>
              <a:rPr lang="es-ES_tradnl" sz="2800" b="1" dirty="0">
                <a:solidFill>
                  <a:srgbClr val="800000"/>
                </a:solidFill>
              </a:rPr>
              <a:t> of </a:t>
            </a:r>
            <a:r>
              <a:rPr lang="es-ES_tradnl" sz="2800" b="1" dirty="0" err="1" smtClean="0">
                <a:solidFill>
                  <a:srgbClr val="800000"/>
                </a:solidFill>
              </a:rPr>
              <a:t>extracting</a:t>
            </a:r>
            <a:r>
              <a:rPr lang="es-ES_tradnl" sz="2800" b="1" dirty="0" smtClean="0">
                <a:solidFill>
                  <a:srgbClr val="800000"/>
                </a:solidFill>
              </a:rPr>
              <a:t> </a:t>
            </a:r>
            <a:r>
              <a:rPr lang="es-ES_tradnl" sz="2800" b="1" dirty="0">
                <a:solidFill>
                  <a:srgbClr val="800000"/>
                </a:solidFill>
              </a:rPr>
              <a:t>non-trivial, </a:t>
            </a:r>
            <a:r>
              <a:rPr lang="es-ES_tradnl" sz="2800" b="1" dirty="0" err="1" smtClean="0">
                <a:solidFill>
                  <a:srgbClr val="800000"/>
                </a:solidFill>
              </a:rPr>
              <a:t>implicit</a:t>
            </a:r>
            <a:r>
              <a:rPr lang="es-ES_tradnl" sz="2800" b="1" dirty="0" smtClean="0">
                <a:solidFill>
                  <a:srgbClr val="800000"/>
                </a:solidFill>
              </a:rPr>
              <a:t>, </a:t>
            </a:r>
          </a:p>
          <a:p>
            <a:pPr algn="ctr"/>
            <a:r>
              <a:rPr lang="es-ES_tradnl" sz="2800" b="1" dirty="0" err="1" smtClean="0">
                <a:solidFill>
                  <a:srgbClr val="800000"/>
                </a:solidFill>
              </a:rPr>
              <a:t>previously</a:t>
            </a:r>
            <a:r>
              <a:rPr lang="es-ES_tradnl" sz="2800" b="1" dirty="0" smtClean="0">
                <a:solidFill>
                  <a:srgbClr val="800000"/>
                </a:solidFill>
              </a:rPr>
              <a:t> </a:t>
            </a:r>
            <a:r>
              <a:rPr lang="es-ES_tradnl" sz="2800" b="1" dirty="0" err="1" smtClean="0">
                <a:solidFill>
                  <a:srgbClr val="800000"/>
                </a:solidFill>
              </a:rPr>
              <a:t>unknown</a:t>
            </a:r>
            <a:r>
              <a:rPr lang="es-ES_tradnl" sz="2800" b="1" dirty="0" smtClean="0">
                <a:solidFill>
                  <a:srgbClr val="800000"/>
                </a:solidFill>
              </a:rPr>
              <a:t>, </a:t>
            </a:r>
            <a:r>
              <a:rPr lang="es-ES_tradnl" sz="2800" b="1" dirty="0" err="1" smtClean="0">
                <a:solidFill>
                  <a:srgbClr val="800000"/>
                </a:solidFill>
              </a:rPr>
              <a:t>valuable</a:t>
            </a:r>
            <a:r>
              <a:rPr lang="es-ES_tradnl" sz="2800" b="1" dirty="0" smtClean="0">
                <a:solidFill>
                  <a:srgbClr val="800000"/>
                </a:solidFill>
              </a:rPr>
              <a:t>, and </a:t>
            </a:r>
            <a:r>
              <a:rPr lang="es-ES_tradnl" sz="2800" b="1" dirty="0" err="1" smtClean="0">
                <a:solidFill>
                  <a:srgbClr val="800000"/>
                </a:solidFill>
              </a:rPr>
              <a:t>potentially</a:t>
            </a:r>
            <a:r>
              <a:rPr lang="es-ES_tradnl" sz="2800" b="1" dirty="0" smtClean="0">
                <a:solidFill>
                  <a:srgbClr val="800000"/>
                </a:solidFill>
              </a:rPr>
              <a:t> </a:t>
            </a:r>
          </a:p>
          <a:p>
            <a:pPr algn="ctr"/>
            <a:r>
              <a:rPr lang="es-ES_tradnl" sz="2800" b="1" dirty="0" err="1" smtClean="0">
                <a:solidFill>
                  <a:srgbClr val="800000"/>
                </a:solidFill>
              </a:rPr>
              <a:t>Useful</a:t>
            </a:r>
            <a:r>
              <a:rPr lang="es-ES_tradnl" sz="2800" b="1" dirty="0" smtClean="0">
                <a:solidFill>
                  <a:srgbClr val="800000"/>
                </a:solidFill>
              </a:rPr>
              <a:t> </a:t>
            </a:r>
            <a:r>
              <a:rPr lang="es-ES_tradnl" sz="2800" b="1" dirty="0" err="1" smtClean="0">
                <a:solidFill>
                  <a:srgbClr val="800000"/>
                </a:solidFill>
              </a:rPr>
              <a:t>information</a:t>
            </a:r>
            <a:r>
              <a:rPr lang="es-ES_tradnl" sz="2800" b="1" dirty="0" smtClean="0">
                <a:solidFill>
                  <a:srgbClr val="800000"/>
                </a:solidFill>
              </a:rPr>
              <a:t> </a:t>
            </a:r>
            <a:r>
              <a:rPr lang="es-ES_tradnl" sz="2800" b="1" dirty="0" err="1">
                <a:solidFill>
                  <a:srgbClr val="800000"/>
                </a:solidFill>
              </a:rPr>
              <a:t>from</a:t>
            </a:r>
            <a:r>
              <a:rPr lang="es-ES_tradnl" sz="2800" b="1" dirty="0">
                <a:solidFill>
                  <a:srgbClr val="800000"/>
                </a:solidFill>
              </a:rPr>
              <a:t> a </a:t>
            </a:r>
            <a:r>
              <a:rPr lang="es-ES_tradnl" sz="2800" b="1" dirty="0" err="1">
                <a:solidFill>
                  <a:srgbClr val="800000"/>
                </a:solidFill>
              </a:rPr>
              <a:t>large</a:t>
            </a:r>
            <a:r>
              <a:rPr lang="es-ES_tradnl" sz="2800" b="1" dirty="0">
                <a:solidFill>
                  <a:srgbClr val="800000"/>
                </a:solidFill>
              </a:rPr>
              <a:t> </a:t>
            </a:r>
            <a:r>
              <a:rPr lang="es-ES_tradnl" sz="2800" b="1" dirty="0" err="1">
                <a:solidFill>
                  <a:srgbClr val="800000"/>
                </a:solidFill>
              </a:rPr>
              <a:t>database</a:t>
            </a:r>
            <a:endParaRPr lang="es-ES" sz="2800" b="1" dirty="0">
              <a:solidFill>
                <a:srgbClr val="800000"/>
              </a:solidFill>
            </a:endParaRPr>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1793386543"/>
              </p:ext>
            </p:extLst>
          </p:nvPr>
        </p:nvGraphicFramePr>
        <p:xfrm>
          <a:off x="1012825" y="1319212"/>
          <a:ext cx="3025775" cy="3252788"/>
        </p:xfrm>
        <a:graphic>
          <a:graphicData uri="http://schemas.openxmlformats.org/presentationml/2006/ole">
            <mc:AlternateContent xmlns:mc="http://schemas.openxmlformats.org/markup-compatibility/2006">
              <mc:Choice xmlns:v="urn:schemas-microsoft-com:vml" Requires="v">
                <p:oleObj spid="_x0000_s1308" name="Clip" r:id="rId3" imgW="3025775" imgH="3252788" progId="MS_ClipArt_Gallery.5">
                  <p:embed/>
                </p:oleObj>
              </mc:Choice>
              <mc:Fallback>
                <p:oleObj name="Clip" r:id="rId3" imgW="3025775" imgH="3252788" progId="MS_ClipArt_Gallery.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25" y="1319212"/>
                        <a:ext cx="3025775" cy="3252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078"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990600"/>
            <a:ext cx="38862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420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92500"/>
          </a:bodyPr>
          <a:lstStyle/>
          <a:p>
            <a:pPr marL="0" indent="0" algn="just"/>
            <a:r>
              <a:rPr lang="en-US" dirty="0"/>
              <a:t>A hot buzzword for a class of techniques that find patterns in data</a:t>
            </a:r>
          </a:p>
          <a:p>
            <a:pPr marL="0" indent="0" algn="just"/>
            <a:r>
              <a:rPr lang="en-US" dirty="0"/>
              <a:t>A user-centric, interactive process which leverages analysis technologies and computing power</a:t>
            </a:r>
          </a:p>
          <a:p>
            <a:pPr marL="0" indent="0" algn="just"/>
            <a:r>
              <a:rPr lang="en-US" dirty="0"/>
              <a:t>A group of techniques that find relationships that have not previously been discovered</a:t>
            </a:r>
          </a:p>
          <a:p>
            <a:pPr marL="0" indent="0" algn="just"/>
            <a:r>
              <a:rPr lang="en-US" dirty="0"/>
              <a:t>Not reliant on an existing database</a:t>
            </a:r>
          </a:p>
          <a:p>
            <a:pPr marL="0" indent="0" algn="just"/>
            <a:r>
              <a:rPr lang="en-US" dirty="0"/>
              <a:t>A relatively easy task that requires knowledge of the business problem/subject matter expertise</a:t>
            </a:r>
          </a:p>
          <a:p>
            <a:pPr marL="0" indent="0" algn="just">
              <a:buNone/>
            </a:pPr>
            <a:endParaRPr lang="en-US" dirty="0"/>
          </a:p>
        </p:txBody>
      </p:sp>
      <p:sp>
        <p:nvSpPr>
          <p:cNvPr id="4" name="Title 1"/>
          <p:cNvSpPr>
            <a:spLocks noGrp="1"/>
          </p:cNvSpPr>
          <p:nvPr>
            <p:ph type="title"/>
          </p:nvPr>
        </p:nvSpPr>
        <p:spPr>
          <a:xfrm>
            <a:off x="457200" y="228600"/>
            <a:ext cx="8229600" cy="685800"/>
          </a:xfrm>
        </p:spPr>
        <p:txBody>
          <a:bodyPr>
            <a:normAutofit fontScale="90000"/>
          </a:bodyPr>
          <a:lstStyle/>
          <a:p>
            <a:r>
              <a:rPr lang="en-US" dirty="0"/>
              <a:t>Data mining </a:t>
            </a:r>
            <a:r>
              <a:rPr lang="en-US" dirty="0" smtClean="0">
                <a:solidFill>
                  <a:srgbClr val="FF0000"/>
                </a:solidFill>
              </a:rPr>
              <a:t>is</a:t>
            </a:r>
            <a:endParaRPr lang="en-US" dirty="0">
              <a:solidFill>
                <a:srgbClr val="FF0000"/>
              </a:solidFill>
            </a:endParaRPr>
          </a:p>
        </p:txBody>
      </p:sp>
    </p:spTree>
    <p:extLst>
      <p:ext uri="{BB962C8B-B14F-4D97-AF65-F5344CB8AC3E}">
        <p14:creationId xmlns:p14="http://schemas.microsoft.com/office/powerpoint/2010/main" val="1811340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t>Data mining is </a:t>
            </a:r>
            <a:r>
              <a:rPr lang="en-US" u="sng" dirty="0">
                <a:solidFill>
                  <a:srgbClr val="FF0000"/>
                </a:solidFill>
              </a:rPr>
              <a:t>not</a:t>
            </a:r>
            <a:endParaRPr lang="en-US" dirty="0">
              <a:solidFill>
                <a:srgbClr val="FF0000"/>
              </a:solidFill>
            </a:endParaRP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129030472"/>
              </p:ext>
            </p:extLst>
          </p:nvPr>
        </p:nvGraphicFramePr>
        <p:xfrm>
          <a:off x="6203675" y="1752601"/>
          <a:ext cx="2635525" cy="3276599"/>
        </p:xfrm>
        <a:graphic>
          <a:graphicData uri="http://schemas.openxmlformats.org/presentationml/2006/ole">
            <mc:AlternateContent xmlns:mc="http://schemas.openxmlformats.org/markup-compatibility/2006">
              <mc:Choice xmlns:v="urn:schemas-microsoft-com:vml" Requires="v">
                <p:oleObj spid="_x0000_s2328" name="Clip" r:id="rId3" imgW="4000500" imgH="3148013" progId="MS_ClipArt_Gallery.5">
                  <p:embed/>
                </p:oleObj>
              </mc:Choice>
              <mc:Fallback>
                <p:oleObj name="Clip" r:id="rId3" imgW="4000500" imgH="3148013" progId="MS_ClipArt_Gallery.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675" y="1752601"/>
                        <a:ext cx="2635525" cy="3276599"/>
                      </a:xfrm>
                      <a:prstGeom prst="rect">
                        <a:avLst/>
                      </a:prstGeom>
                      <a:noFill/>
                      <a:ln>
                        <a:noFill/>
                      </a:ln>
                    </p:spPr>
                  </p:pic>
                </p:oleObj>
              </mc:Fallback>
            </mc:AlternateContent>
          </a:graphicData>
        </a:graphic>
      </p:graphicFrame>
      <p:sp>
        <p:nvSpPr>
          <p:cNvPr id="6" name="Content Placeholder 2"/>
          <p:cNvSpPr txBox="1">
            <a:spLocks/>
          </p:cNvSpPr>
          <p:nvPr/>
        </p:nvSpPr>
        <p:spPr>
          <a:xfrm>
            <a:off x="152400" y="1600200"/>
            <a:ext cx="6019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pPr>
            <a:r>
              <a:rPr lang="en-US" dirty="0"/>
              <a:t>Brute-force crunching of bulk data </a:t>
            </a:r>
          </a:p>
          <a:p>
            <a:pPr marL="0" indent="0">
              <a:lnSpc>
                <a:spcPct val="80000"/>
              </a:lnSpc>
            </a:pPr>
            <a:r>
              <a:rPr lang="en-US" dirty="0"/>
              <a:t>“Blind” application of algorithms</a:t>
            </a:r>
          </a:p>
          <a:p>
            <a:pPr marL="0" indent="0">
              <a:lnSpc>
                <a:spcPct val="80000"/>
              </a:lnSpc>
            </a:pPr>
            <a:r>
              <a:rPr lang="en-US" dirty="0"/>
              <a:t>Going to find relationships where none exist</a:t>
            </a:r>
          </a:p>
          <a:p>
            <a:pPr marL="0" indent="0">
              <a:lnSpc>
                <a:spcPct val="80000"/>
              </a:lnSpc>
            </a:pPr>
            <a:r>
              <a:rPr lang="en-US" dirty="0"/>
              <a:t>Presenting data in different ways</a:t>
            </a:r>
          </a:p>
          <a:p>
            <a:pPr marL="0" indent="0">
              <a:lnSpc>
                <a:spcPct val="80000"/>
              </a:lnSpc>
            </a:pPr>
            <a:r>
              <a:rPr lang="en-US" dirty="0" smtClean="0"/>
              <a:t>A </a:t>
            </a:r>
            <a:r>
              <a:rPr lang="en-US" dirty="0"/>
              <a:t>difficult to understand technology requiring an advanced degree in computer science</a:t>
            </a:r>
          </a:p>
          <a:p>
            <a:pPr marL="0" indent="0">
              <a:lnSpc>
                <a:spcPct val="130000"/>
              </a:lnSpc>
              <a:buNone/>
              <a:defRPr/>
            </a:pPr>
            <a:endParaRPr lang="en-US" dirty="0"/>
          </a:p>
        </p:txBody>
      </p:sp>
    </p:spTree>
    <p:extLst>
      <p:ext uri="{BB962C8B-B14F-4D97-AF65-F5344CB8AC3E}">
        <p14:creationId xmlns:p14="http://schemas.microsoft.com/office/powerpoint/2010/main" val="1739418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is </a:t>
            </a:r>
            <a:r>
              <a:rPr lang="en-US" u="sng" dirty="0">
                <a:solidFill>
                  <a:srgbClr val="FF0000"/>
                </a:solidFill>
              </a:rPr>
              <a:t>not</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A </a:t>
            </a:r>
            <a:r>
              <a:rPr lang="en-US" dirty="0"/>
              <a:t>cybernetic magic that will turn your data into gold. It’s the process and result of </a:t>
            </a:r>
            <a:r>
              <a:rPr lang="en-US" dirty="0">
                <a:solidFill>
                  <a:schemeClr val="accent2">
                    <a:lumMod val="75000"/>
                  </a:schemeClr>
                </a:solidFill>
              </a:rPr>
              <a:t>knowledge production, knowledge discovery </a:t>
            </a:r>
            <a:r>
              <a:rPr lang="en-US" dirty="0"/>
              <a:t>and</a:t>
            </a:r>
            <a:r>
              <a:rPr lang="en-US" dirty="0">
                <a:solidFill>
                  <a:schemeClr val="accent2">
                    <a:lumMod val="75000"/>
                  </a:schemeClr>
                </a:solidFill>
              </a:rPr>
              <a:t> knowledge management</a:t>
            </a:r>
            <a:r>
              <a:rPr lang="en-US" dirty="0" smtClean="0">
                <a:solidFill>
                  <a:schemeClr val="accent2">
                    <a:lumMod val="75000"/>
                  </a:schemeClr>
                </a:solidFill>
              </a:rPr>
              <a:t>.</a:t>
            </a:r>
          </a:p>
          <a:p>
            <a:pPr algn="just"/>
            <a:r>
              <a:rPr lang="es-ES_tradnl" dirty="0"/>
              <a:t>Once </a:t>
            </a:r>
            <a:r>
              <a:rPr lang="es-ES_tradnl" dirty="0" err="1"/>
              <a:t>the</a:t>
            </a:r>
            <a:r>
              <a:rPr lang="es-ES_tradnl" dirty="0"/>
              <a:t> </a:t>
            </a:r>
            <a:r>
              <a:rPr lang="es-ES_tradnl" dirty="0" err="1"/>
              <a:t>patterns</a:t>
            </a:r>
            <a:r>
              <a:rPr lang="es-ES_tradnl" dirty="0"/>
              <a:t> are </a:t>
            </a:r>
            <a:r>
              <a:rPr lang="es-ES_tradnl" dirty="0" err="1"/>
              <a:t>found</a:t>
            </a:r>
            <a:r>
              <a:rPr lang="es-ES_tradnl" dirty="0"/>
              <a:t> Data </a:t>
            </a:r>
            <a:r>
              <a:rPr lang="es-ES_tradnl" dirty="0" err="1"/>
              <a:t>Mining</a:t>
            </a:r>
            <a:r>
              <a:rPr lang="es-ES_tradnl" dirty="0"/>
              <a:t> </a:t>
            </a:r>
            <a:r>
              <a:rPr lang="es-ES_tradnl" dirty="0" err="1"/>
              <a:t>process</a:t>
            </a:r>
            <a:r>
              <a:rPr lang="es-ES_tradnl" dirty="0"/>
              <a:t> </a:t>
            </a:r>
            <a:r>
              <a:rPr lang="es-ES_tradnl" dirty="0" err="1"/>
              <a:t>is</a:t>
            </a:r>
            <a:r>
              <a:rPr lang="es-ES_tradnl" dirty="0"/>
              <a:t> </a:t>
            </a:r>
            <a:r>
              <a:rPr lang="es-ES_tradnl" dirty="0" err="1" smtClean="0"/>
              <a:t>finished</a:t>
            </a:r>
            <a:r>
              <a:rPr lang="es-ES_tradnl" dirty="0" smtClean="0"/>
              <a:t>.</a:t>
            </a:r>
            <a:endParaRPr lang="es-ES_tradnl" dirty="0"/>
          </a:p>
          <a:p>
            <a:pPr algn="just"/>
            <a:r>
              <a:rPr lang="es-ES_tradnl" dirty="0" err="1" smtClean="0"/>
              <a:t>Queries</a:t>
            </a:r>
            <a:r>
              <a:rPr lang="es-ES_tradnl" dirty="0" smtClean="0"/>
              <a:t> </a:t>
            </a:r>
            <a:r>
              <a:rPr lang="es-ES_tradnl" dirty="0" err="1"/>
              <a:t>to</a:t>
            </a:r>
            <a:r>
              <a:rPr lang="es-ES_tradnl" dirty="0"/>
              <a:t> </a:t>
            </a:r>
            <a:r>
              <a:rPr lang="es-ES_tradnl" dirty="0" err="1"/>
              <a:t>the</a:t>
            </a:r>
            <a:r>
              <a:rPr lang="es-ES_tradnl" dirty="0"/>
              <a:t> </a:t>
            </a:r>
            <a:r>
              <a:rPr lang="es-ES_tradnl" dirty="0" err="1"/>
              <a:t>database</a:t>
            </a:r>
            <a:r>
              <a:rPr lang="es-ES_tradnl" dirty="0"/>
              <a:t> are </a:t>
            </a:r>
            <a:r>
              <a:rPr lang="es-ES_tradnl" dirty="0" err="1"/>
              <a:t>not</a:t>
            </a:r>
            <a:r>
              <a:rPr lang="es-ES_tradnl" dirty="0"/>
              <a:t> </a:t>
            </a:r>
            <a:r>
              <a:rPr lang="es-ES_tradnl" dirty="0" smtClean="0"/>
              <a:t>DM.</a:t>
            </a:r>
            <a:endParaRPr lang="es-ES_tradnl" dirty="0"/>
          </a:p>
          <a:p>
            <a:pPr marL="0" indent="0" algn="just">
              <a:buNone/>
            </a:pP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792097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Data Warehouse</a:t>
            </a:r>
            <a:endParaRPr lang="en-US" dirty="0">
              <a:solidFill>
                <a:schemeClr val="accent2">
                  <a:lumMod val="75000"/>
                </a:schemeClr>
              </a:solidFill>
            </a:endParaRPr>
          </a:p>
        </p:txBody>
      </p:sp>
      <p:pic>
        <p:nvPicPr>
          <p:cNvPr id="4" name="Picture 4" descr="j023353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1457339"/>
            <a:ext cx="6553200" cy="46386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0259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86800" cy="5715000"/>
          </a:xfrm>
        </p:spPr>
        <p:txBody>
          <a:bodyPr>
            <a:noAutofit/>
          </a:bodyPr>
          <a:lstStyle/>
          <a:p>
            <a:pPr marL="0" indent="0" algn="just">
              <a:buNone/>
            </a:pPr>
            <a:r>
              <a:rPr lang="en-US" sz="3600" b="1" dirty="0"/>
              <a:t>Course Title: Data Warehousing and Data </a:t>
            </a:r>
            <a:r>
              <a:rPr lang="en-US" sz="3600" b="1" dirty="0" smtClean="0"/>
              <a:t>Mining</a:t>
            </a:r>
            <a:endParaRPr lang="en-US" sz="3600" dirty="0"/>
          </a:p>
          <a:p>
            <a:pPr marL="0" indent="0" algn="just">
              <a:buNone/>
            </a:pPr>
            <a:r>
              <a:rPr lang="en-US" sz="3600" b="1" dirty="0"/>
              <a:t>Course no:</a:t>
            </a:r>
            <a:r>
              <a:rPr lang="en-US" sz="3600" dirty="0"/>
              <a:t> CSC-459				</a:t>
            </a:r>
          </a:p>
          <a:p>
            <a:pPr marL="0" indent="0" algn="just">
              <a:buNone/>
            </a:pPr>
            <a:r>
              <a:rPr lang="en-US" sz="3600" b="1" dirty="0" smtClean="0"/>
              <a:t>Credit </a:t>
            </a:r>
            <a:r>
              <a:rPr lang="en-US" sz="3600" b="1" dirty="0"/>
              <a:t>hours</a:t>
            </a:r>
            <a:r>
              <a:rPr lang="en-US" sz="3600" dirty="0"/>
              <a:t>: </a:t>
            </a:r>
            <a:r>
              <a:rPr lang="en-US" sz="3600" dirty="0" smtClean="0"/>
              <a:t>3</a:t>
            </a:r>
          </a:p>
          <a:p>
            <a:pPr marL="0" indent="0" algn="just">
              <a:buNone/>
            </a:pPr>
            <a:r>
              <a:rPr lang="en-US" sz="3600" b="1" dirty="0"/>
              <a:t>Nature of course</a:t>
            </a:r>
            <a:r>
              <a:rPr lang="en-US" sz="3600" dirty="0"/>
              <a:t>: Theory (3 Hrs.) + Lab (3 Hrs.)</a:t>
            </a:r>
          </a:p>
          <a:p>
            <a:pPr marL="0" indent="0" algn="just">
              <a:buNone/>
            </a:pPr>
            <a:r>
              <a:rPr lang="en-US" sz="3600" b="1" dirty="0" smtClean="0"/>
              <a:t>Full </a:t>
            </a:r>
            <a:r>
              <a:rPr lang="en-US" sz="3600" b="1" dirty="0"/>
              <a:t>Marks</a:t>
            </a:r>
            <a:r>
              <a:rPr lang="en-US" sz="3600" dirty="0"/>
              <a:t>: 60+20+20</a:t>
            </a:r>
            <a:endParaRPr lang="en-US" sz="3600" b="1" dirty="0" smtClean="0"/>
          </a:p>
          <a:p>
            <a:pPr marL="0" indent="0" algn="just">
              <a:buNone/>
            </a:pPr>
            <a:r>
              <a:rPr lang="en-US" sz="3600" b="1" dirty="0" smtClean="0"/>
              <a:t>Pass </a:t>
            </a:r>
            <a:r>
              <a:rPr lang="en-US" sz="3600" b="1" dirty="0"/>
              <a:t>Marks</a:t>
            </a:r>
            <a:r>
              <a:rPr lang="en-US" sz="3600" dirty="0"/>
              <a:t>: </a:t>
            </a:r>
            <a:r>
              <a:rPr lang="en-US" sz="3600" dirty="0" smtClean="0"/>
              <a:t>24+8+8</a:t>
            </a:r>
          </a:p>
          <a:p>
            <a:pPr marL="0" indent="0" algn="just">
              <a:buNone/>
            </a:pPr>
            <a:r>
              <a:rPr lang="en-US" sz="3600" b="1" dirty="0" smtClean="0"/>
              <a:t>Prerequisite: </a:t>
            </a:r>
            <a:r>
              <a:rPr lang="en-US" sz="3600" dirty="0"/>
              <a:t>C</a:t>
            </a:r>
            <a:r>
              <a:rPr lang="en-US" sz="3600" dirty="0" smtClean="0"/>
              <a:t>, Data Structure, Database</a:t>
            </a:r>
            <a:endParaRPr lang="en-US" sz="3600" b="1" dirty="0"/>
          </a:p>
          <a:p>
            <a:pPr marL="0" indent="0" algn="just">
              <a:buNone/>
            </a:pPr>
            <a:endParaRPr lang="en-US" sz="3600" dirty="0"/>
          </a:p>
        </p:txBody>
      </p:sp>
      <p:sp>
        <p:nvSpPr>
          <p:cNvPr id="4" name="Title 1"/>
          <p:cNvSpPr txBox="1">
            <a:spLocks/>
          </p:cNvSpPr>
          <p:nvPr/>
        </p:nvSpPr>
        <p:spPr>
          <a:xfrm>
            <a:off x="381000" y="228600"/>
            <a:ext cx="8229600" cy="6096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6">
                    <a:lumMod val="75000"/>
                  </a:schemeClr>
                </a:solidFill>
              </a:rPr>
              <a:t>Course Overview</a:t>
            </a:r>
            <a:endParaRPr lang="en-US" b="1" dirty="0">
              <a:solidFill>
                <a:schemeClr val="accent6">
                  <a:lumMod val="75000"/>
                </a:schemeClr>
              </a:solidFill>
            </a:endParaRPr>
          </a:p>
        </p:txBody>
      </p:sp>
    </p:spTree>
    <p:extLst>
      <p:ext uri="{BB962C8B-B14F-4D97-AF65-F5344CB8AC3E}">
        <p14:creationId xmlns:p14="http://schemas.microsoft.com/office/powerpoint/2010/main" val="1755354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solidFill>
                  <a:schemeClr val="accent2">
                    <a:lumMod val="75000"/>
                  </a:schemeClr>
                </a:solidFill>
              </a:rPr>
              <a:t>What is Data </a:t>
            </a:r>
            <a:r>
              <a:rPr lang="en-US" dirty="0" smtClean="0">
                <a:solidFill>
                  <a:schemeClr val="accent2">
                    <a:lumMod val="75000"/>
                  </a:schemeClr>
                </a:solidFill>
              </a:rPr>
              <a:t>Warehouse?</a:t>
            </a:r>
            <a:endParaRPr lang="en-US" dirty="0">
              <a:solidFill>
                <a:schemeClr val="accent2">
                  <a:lumMod val="75000"/>
                </a:schemeClr>
              </a:solidFill>
            </a:endParaRPr>
          </a:p>
        </p:txBody>
      </p:sp>
      <p:sp>
        <p:nvSpPr>
          <p:cNvPr id="3" name="Content Placeholder 2"/>
          <p:cNvSpPr>
            <a:spLocks noGrp="1"/>
          </p:cNvSpPr>
          <p:nvPr>
            <p:ph idx="1"/>
          </p:nvPr>
        </p:nvSpPr>
        <p:spPr>
          <a:xfrm>
            <a:off x="457200" y="1219200"/>
            <a:ext cx="8229600" cy="4953000"/>
          </a:xfrm>
        </p:spPr>
        <p:txBody>
          <a:bodyPr>
            <a:noAutofit/>
          </a:bodyPr>
          <a:lstStyle/>
          <a:p>
            <a:pPr algn="just"/>
            <a:r>
              <a:rPr lang="en-US" sz="2800" dirty="0"/>
              <a:t>According to </a:t>
            </a:r>
            <a:r>
              <a:rPr lang="en-US" sz="2800" dirty="0" smtClean="0"/>
              <a:t>W. H. </a:t>
            </a:r>
            <a:r>
              <a:rPr lang="en-US" sz="2800" dirty="0" err="1"/>
              <a:t>Inmon</a:t>
            </a:r>
            <a:r>
              <a:rPr lang="en-US" sz="2800" dirty="0"/>
              <a:t>, </a:t>
            </a:r>
            <a:r>
              <a:rPr lang="en-US" sz="2800" dirty="0" smtClean="0"/>
              <a:t>a </a:t>
            </a:r>
            <a:r>
              <a:rPr lang="en-US" sz="2800" b="1" dirty="0"/>
              <a:t>data warehouse </a:t>
            </a:r>
            <a:r>
              <a:rPr lang="en-US" sz="2800" dirty="0"/>
              <a:t>is a </a:t>
            </a:r>
            <a:r>
              <a:rPr lang="en-US" sz="2800" dirty="0" smtClean="0">
                <a:solidFill>
                  <a:srgbClr val="C00000"/>
                </a:solidFill>
              </a:rPr>
              <a:t>subject-oriented</a:t>
            </a:r>
            <a:r>
              <a:rPr lang="en-US" sz="2800" dirty="0">
                <a:solidFill>
                  <a:srgbClr val="C00000"/>
                </a:solidFill>
              </a:rPr>
              <a:t>, integrated, time-variant, nonvolatile </a:t>
            </a:r>
            <a:r>
              <a:rPr lang="en-US" sz="2800" dirty="0"/>
              <a:t>collection of data in support of management decisions</a:t>
            </a:r>
            <a:r>
              <a:rPr lang="en-US" sz="2800" dirty="0" smtClean="0"/>
              <a:t>.</a:t>
            </a:r>
          </a:p>
          <a:p>
            <a:pPr algn="just"/>
            <a:r>
              <a:rPr lang="en-US" sz="2800" dirty="0"/>
              <a:t>“A data warehouse is a copy of transaction data specifically structured for querying and reporting” – Ralph Kimball</a:t>
            </a:r>
          </a:p>
          <a:p>
            <a:pPr algn="just"/>
            <a:r>
              <a:rPr lang="en-US" sz="2800" b="1" dirty="0" smtClean="0"/>
              <a:t>Data Warehousing </a:t>
            </a:r>
            <a:r>
              <a:rPr lang="en-US" sz="2800" dirty="0" smtClean="0"/>
              <a:t>is the process of building a data warehouse for an organization.</a:t>
            </a:r>
          </a:p>
          <a:p>
            <a:pPr algn="just"/>
            <a:r>
              <a:rPr lang="en-US" sz="2800" dirty="0" smtClean="0"/>
              <a:t>Data Warehousing is a </a:t>
            </a:r>
            <a:r>
              <a:rPr lang="en-US" sz="2800" dirty="0"/>
              <a:t>process of transforming data into information and making it available to users in a timely enough manner to make a difference</a:t>
            </a:r>
          </a:p>
          <a:p>
            <a:pPr algn="just"/>
            <a:endParaRPr lang="en-US" sz="2800" dirty="0"/>
          </a:p>
          <a:p>
            <a:pPr marL="0" indent="0" algn="just">
              <a:buNone/>
            </a:pPr>
            <a:endParaRPr lang="en-US" sz="2800" dirty="0"/>
          </a:p>
        </p:txBody>
      </p:sp>
    </p:spTree>
    <p:extLst>
      <p:ext uri="{BB962C8B-B14F-4D97-AF65-F5344CB8AC3E}">
        <p14:creationId xmlns:p14="http://schemas.microsoft.com/office/powerpoint/2010/main" val="386055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a:t>Subject Oriented</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81033100"/>
              </p:ext>
            </p:extLst>
          </p:nvPr>
        </p:nvGraphicFramePr>
        <p:xfrm>
          <a:off x="228601" y="1066800"/>
          <a:ext cx="4114800" cy="5029200"/>
        </p:xfrm>
        <a:graphic>
          <a:graphicData uri="http://schemas.openxmlformats.org/presentationml/2006/ole">
            <mc:AlternateContent xmlns:mc="http://schemas.openxmlformats.org/markup-compatibility/2006">
              <mc:Choice xmlns:v="urn:schemas-microsoft-com:vml" Requires="v">
                <p:oleObj spid="_x0000_s6355" name="Bitmap Image" r:id="rId3" imgW="4048426" imgH="3809370" progId="PBrush">
                  <p:embed/>
                </p:oleObj>
              </mc:Choice>
              <mc:Fallback>
                <p:oleObj name="Bitmap Image" r:id="rId3" imgW="4048426" imgH="3809370"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1" y="1066800"/>
                        <a:ext cx="4114800" cy="5029200"/>
                      </a:xfrm>
                      <a:prstGeom prst="rect">
                        <a:avLst/>
                      </a:prstGeom>
                      <a:noFill/>
                      <a:ln>
                        <a:noFill/>
                      </a:ln>
                    </p:spPr>
                  </p:pic>
                </p:oleObj>
              </mc:Fallback>
            </mc:AlternateContent>
          </a:graphicData>
        </a:graphic>
      </p:graphicFrame>
      <p:sp>
        <p:nvSpPr>
          <p:cNvPr id="5" name="Rectangle 4"/>
          <p:cNvSpPr/>
          <p:nvPr/>
        </p:nvSpPr>
        <p:spPr>
          <a:xfrm>
            <a:off x="4343400" y="1240334"/>
            <a:ext cx="4572000" cy="5693866"/>
          </a:xfrm>
          <a:prstGeom prst="rect">
            <a:avLst/>
          </a:prstGeom>
        </p:spPr>
        <p:txBody>
          <a:bodyPr wrap="square">
            <a:spAutoFit/>
          </a:bodyPr>
          <a:lstStyle/>
          <a:p>
            <a:pPr marL="457200" indent="-457200" eaLnBrk="0" hangingPunct="0">
              <a:buFont typeface="Arial" pitchFamily="34" charset="0"/>
              <a:buChar char="•"/>
            </a:pPr>
            <a:r>
              <a:rPr lang="en-US" sz="2800" dirty="0" smtClean="0"/>
              <a:t>Focus </a:t>
            </a:r>
            <a:r>
              <a:rPr lang="en-US" sz="2800" dirty="0"/>
              <a:t>is on Subject Areas rather than </a:t>
            </a:r>
            <a:r>
              <a:rPr lang="en-US" sz="2800" dirty="0" smtClean="0"/>
              <a:t>Applications</a:t>
            </a:r>
          </a:p>
          <a:p>
            <a:pPr marL="457200" indent="-457200" eaLnBrk="0" hangingPunct="0">
              <a:buFont typeface="Arial" pitchFamily="34" charset="0"/>
              <a:buChar char="•"/>
            </a:pPr>
            <a:r>
              <a:rPr lang="en-US" sz="2800" dirty="0"/>
              <a:t>Organized around major subjects, such as customer, product, sales</a:t>
            </a:r>
            <a:r>
              <a:rPr lang="en-US" sz="2800" dirty="0" smtClean="0"/>
              <a:t>.</a:t>
            </a:r>
          </a:p>
          <a:p>
            <a:pPr marL="457200" indent="-457200" eaLnBrk="0" hangingPunct="0">
              <a:buFont typeface="Arial" pitchFamily="34" charset="0"/>
              <a:buChar char="•"/>
            </a:pPr>
            <a:r>
              <a:rPr lang="en-US" sz="2800" dirty="0"/>
              <a:t>Provide a simple and concise view around particular subject issues by excluding data that are not useful in the decision support </a:t>
            </a:r>
            <a:r>
              <a:rPr lang="en-US" sz="2800" dirty="0" smtClean="0"/>
              <a:t>process.</a:t>
            </a:r>
            <a:endParaRPr lang="en-US" sz="2800" dirty="0"/>
          </a:p>
          <a:p>
            <a:pPr algn="ctr" eaLnBrk="0" hangingPunct="0"/>
            <a:endParaRPr lang="en-US" sz="2800" dirty="0" smtClean="0">
              <a:solidFill>
                <a:srgbClr val="0070C0"/>
              </a:solidFill>
            </a:endParaRPr>
          </a:p>
          <a:p>
            <a:pPr algn="ctr" eaLnBrk="0" hangingPunct="0"/>
            <a:endParaRPr lang="en-US" sz="2800" dirty="0">
              <a:solidFill>
                <a:srgbClr val="0070C0"/>
              </a:solidFill>
            </a:endParaRPr>
          </a:p>
        </p:txBody>
      </p:sp>
    </p:spTree>
    <p:extLst>
      <p:ext uri="{BB962C8B-B14F-4D97-AF65-F5344CB8AC3E}">
        <p14:creationId xmlns:p14="http://schemas.microsoft.com/office/powerpoint/2010/main" val="3114558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Integrated</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434602092"/>
              </p:ext>
            </p:extLst>
          </p:nvPr>
        </p:nvGraphicFramePr>
        <p:xfrm>
          <a:off x="228600" y="1143000"/>
          <a:ext cx="4953000" cy="5410200"/>
        </p:xfrm>
        <a:graphic>
          <a:graphicData uri="http://schemas.openxmlformats.org/presentationml/2006/ole">
            <mc:AlternateContent xmlns:mc="http://schemas.openxmlformats.org/markup-compatibility/2006">
              <mc:Choice xmlns:v="urn:schemas-microsoft-com:vml" Requires="v">
                <p:oleObj spid="_x0000_s7378" name="Bitmap Image" r:id="rId3" imgW="4448026" imgH="4152729" progId="PBrush">
                  <p:embed/>
                </p:oleObj>
              </mc:Choice>
              <mc:Fallback>
                <p:oleObj name="Bitmap Image" r:id="rId3" imgW="4448026" imgH="4152729"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4953000" cy="5410200"/>
                      </a:xfrm>
                      <a:prstGeom prst="rect">
                        <a:avLst/>
                      </a:prstGeom>
                      <a:noFill/>
                      <a:ln>
                        <a:noFill/>
                      </a:ln>
                    </p:spPr>
                  </p:pic>
                </p:oleObj>
              </mc:Fallback>
            </mc:AlternateContent>
          </a:graphicData>
        </a:graphic>
      </p:graphicFrame>
      <p:sp>
        <p:nvSpPr>
          <p:cNvPr id="5" name="Rectangle 4"/>
          <p:cNvSpPr/>
          <p:nvPr/>
        </p:nvSpPr>
        <p:spPr>
          <a:xfrm>
            <a:off x="5410200" y="1143000"/>
            <a:ext cx="3581400" cy="6124754"/>
          </a:xfrm>
          <a:prstGeom prst="rect">
            <a:avLst/>
          </a:prstGeom>
        </p:spPr>
        <p:txBody>
          <a:bodyPr wrap="square">
            <a:spAutoFit/>
          </a:bodyPr>
          <a:lstStyle/>
          <a:p>
            <a:pPr>
              <a:spcBef>
                <a:spcPct val="50000"/>
              </a:spcBef>
              <a:buFontTx/>
              <a:buChar char="•"/>
            </a:pPr>
            <a:r>
              <a:rPr lang="en-US" sz="2800" dirty="0"/>
              <a:t>Constructed by integrating multiple, heterogeneous data sources</a:t>
            </a:r>
          </a:p>
          <a:p>
            <a:pPr>
              <a:spcBef>
                <a:spcPct val="50000"/>
              </a:spcBef>
              <a:buFontTx/>
              <a:buChar char="•"/>
            </a:pPr>
            <a:r>
              <a:rPr lang="en-US" sz="2800" dirty="0" smtClean="0"/>
              <a:t>Integration </a:t>
            </a:r>
            <a:r>
              <a:rPr lang="en-US" sz="2800" dirty="0"/>
              <a:t>tasks handles  naming conventions, physical attributes of </a:t>
            </a:r>
            <a:r>
              <a:rPr lang="en-US" sz="2800" dirty="0" smtClean="0"/>
              <a:t>data</a:t>
            </a:r>
          </a:p>
          <a:p>
            <a:pPr>
              <a:spcBef>
                <a:spcPct val="50000"/>
              </a:spcBef>
              <a:buFontTx/>
              <a:buChar char="•"/>
            </a:pPr>
            <a:r>
              <a:rPr lang="en-GB" sz="2800" dirty="0"/>
              <a:t>Must be made consistent.</a:t>
            </a:r>
          </a:p>
          <a:p>
            <a:pPr>
              <a:spcBef>
                <a:spcPct val="50000"/>
              </a:spcBef>
            </a:pPr>
            <a:endParaRPr lang="en-US" sz="2800" dirty="0" smtClean="0"/>
          </a:p>
          <a:p>
            <a:pPr>
              <a:spcBef>
                <a:spcPct val="50000"/>
              </a:spcBef>
              <a:buFontTx/>
              <a:buChar char="•"/>
            </a:pPr>
            <a:endParaRPr lang="en-US" sz="2800" dirty="0">
              <a:solidFill>
                <a:schemeClr val="hlink"/>
              </a:solidFill>
            </a:endParaRPr>
          </a:p>
        </p:txBody>
      </p:sp>
    </p:spTree>
    <p:extLst>
      <p:ext uri="{BB962C8B-B14F-4D97-AF65-F5344CB8AC3E}">
        <p14:creationId xmlns:p14="http://schemas.microsoft.com/office/powerpoint/2010/main" val="2010181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Time Variant</a:t>
            </a:r>
          </a:p>
        </p:txBody>
      </p:sp>
      <p:pic>
        <p:nvPicPr>
          <p:cNvPr id="4" name="Picture 7" descr="C:\My Documents\Time Variant.bm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838201"/>
            <a:ext cx="5791200" cy="324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81000" y="4114800"/>
            <a:ext cx="8229600" cy="3416320"/>
          </a:xfrm>
          <a:prstGeom prst="rect">
            <a:avLst/>
          </a:prstGeom>
        </p:spPr>
        <p:txBody>
          <a:bodyPr wrap="square">
            <a:spAutoFit/>
          </a:bodyPr>
          <a:lstStyle/>
          <a:p>
            <a:pPr marL="342900" indent="-342900" algn="just">
              <a:buFont typeface="Arial" pitchFamily="34" charset="0"/>
              <a:buChar char="•"/>
            </a:pPr>
            <a:r>
              <a:rPr lang="en-GB" sz="2400" dirty="0" smtClean="0"/>
              <a:t>Only </a:t>
            </a:r>
            <a:r>
              <a:rPr lang="en-GB" sz="2400" dirty="0"/>
              <a:t>accurate and valid at some point in time or over some time interval. </a:t>
            </a:r>
            <a:endParaRPr lang="en-GB" sz="2400" dirty="0">
              <a:solidFill>
                <a:srgbClr val="FFFF99"/>
              </a:solidFill>
            </a:endParaRPr>
          </a:p>
          <a:p>
            <a:pPr marL="342900" indent="-342900" algn="just">
              <a:buFont typeface="Arial" pitchFamily="34" charset="0"/>
              <a:buChar char="•"/>
            </a:pPr>
            <a:r>
              <a:rPr lang="en-US" sz="2400" dirty="0" smtClean="0"/>
              <a:t>The </a:t>
            </a:r>
            <a:r>
              <a:rPr lang="en-US" sz="2400" dirty="0"/>
              <a:t>time horizon for the data warehouse is significantly longer than that of operational systems</a:t>
            </a:r>
            <a:r>
              <a:rPr lang="en-US" sz="2400" dirty="0" smtClean="0"/>
              <a:t>.</a:t>
            </a:r>
          </a:p>
          <a:p>
            <a:pPr lvl="1" algn="just"/>
            <a:r>
              <a:rPr lang="en-US" sz="2400" dirty="0"/>
              <a:t>Operational </a:t>
            </a:r>
            <a:r>
              <a:rPr lang="en-US" sz="2400" dirty="0" smtClean="0"/>
              <a:t>database provides current </a:t>
            </a:r>
            <a:r>
              <a:rPr lang="en-US" sz="2400" dirty="0"/>
              <a:t>value data.</a:t>
            </a:r>
          </a:p>
          <a:p>
            <a:pPr lvl="1" algn="just"/>
            <a:r>
              <a:rPr lang="en-US" sz="2400" dirty="0"/>
              <a:t>Data warehouse </a:t>
            </a:r>
            <a:r>
              <a:rPr lang="en-US" sz="2400" dirty="0" smtClean="0"/>
              <a:t>data provide </a:t>
            </a:r>
            <a:r>
              <a:rPr lang="en-US" sz="2400" dirty="0"/>
              <a:t>information from a historical perspective (e.g., past 5-10 years</a:t>
            </a:r>
            <a:r>
              <a:rPr lang="en-US" sz="2400" dirty="0" smtClean="0"/>
              <a:t>)</a:t>
            </a:r>
          </a:p>
          <a:p>
            <a:pPr lvl="1" algn="just"/>
            <a:endParaRPr lang="en-US" sz="2400" dirty="0"/>
          </a:p>
          <a:p>
            <a:pPr marL="342900" indent="-342900">
              <a:buFont typeface="Arial" pitchFamily="34" charset="0"/>
              <a:buChar char="•"/>
            </a:pPr>
            <a:endParaRPr lang="en-US" sz="2400" dirty="0"/>
          </a:p>
        </p:txBody>
      </p:sp>
    </p:spTree>
    <p:extLst>
      <p:ext uri="{BB962C8B-B14F-4D97-AF65-F5344CB8AC3E}">
        <p14:creationId xmlns:p14="http://schemas.microsoft.com/office/powerpoint/2010/main" val="1674576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a:t>Non Volatile</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158123626"/>
              </p:ext>
            </p:extLst>
          </p:nvPr>
        </p:nvGraphicFramePr>
        <p:xfrm>
          <a:off x="1447800" y="838200"/>
          <a:ext cx="6400800" cy="3319645"/>
        </p:xfrm>
        <a:graphic>
          <a:graphicData uri="http://schemas.openxmlformats.org/presentationml/2006/ole">
            <mc:AlternateContent xmlns:mc="http://schemas.openxmlformats.org/markup-compatibility/2006">
              <mc:Choice xmlns:v="urn:schemas-microsoft-com:vml" Requires="v">
                <p:oleObj spid="_x0000_s8399" name="Bitmap Image" r:id="rId3" imgW="3828756" imgH="2085816" progId="PBrush">
                  <p:embed/>
                </p:oleObj>
              </mc:Choice>
              <mc:Fallback>
                <p:oleObj name="Bitmap Image" r:id="rId3" imgW="3828756" imgH="2085816"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838200"/>
                        <a:ext cx="6400800" cy="3319645"/>
                      </a:xfrm>
                      <a:prstGeom prst="rect">
                        <a:avLst/>
                      </a:prstGeom>
                      <a:noFill/>
                      <a:ln>
                        <a:noFill/>
                      </a:ln>
                    </p:spPr>
                  </p:pic>
                </p:oleObj>
              </mc:Fallback>
            </mc:AlternateContent>
          </a:graphicData>
        </a:graphic>
      </p:graphicFrame>
      <p:sp>
        <p:nvSpPr>
          <p:cNvPr id="5" name="Rectangle 4"/>
          <p:cNvSpPr/>
          <p:nvPr/>
        </p:nvSpPr>
        <p:spPr>
          <a:xfrm>
            <a:off x="76200" y="4267200"/>
            <a:ext cx="8763000" cy="3416320"/>
          </a:xfrm>
          <a:prstGeom prst="rect">
            <a:avLst/>
          </a:prstGeom>
        </p:spPr>
        <p:txBody>
          <a:bodyPr wrap="square">
            <a:spAutoFit/>
          </a:bodyPr>
          <a:lstStyle/>
          <a:p>
            <a:pPr marL="342900" indent="-342900" algn="just">
              <a:spcBef>
                <a:spcPct val="50000"/>
              </a:spcBef>
              <a:buFont typeface="Arial" pitchFamily="34" charset="0"/>
              <a:buChar char="•"/>
            </a:pPr>
            <a:r>
              <a:rPr lang="en-US" sz="2400" dirty="0" smtClean="0"/>
              <a:t>Data </a:t>
            </a:r>
            <a:r>
              <a:rPr lang="en-US" sz="2400" dirty="0"/>
              <a:t>Warehouse </a:t>
            </a:r>
            <a:r>
              <a:rPr lang="en-US" sz="2400" dirty="0" smtClean="0"/>
              <a:t>is relatively </a:t>
            </a:r>
            <a:r>
              <a:rPr lang="en-US" sz="2400" dirty="0">
                <a:solidFill>
                  <a:srgbClr val="FF0000"/>
                </a:solidFill>
              </a:rPr>
              <a:t>Static </a:t>
            </a:r>
            <a:r>
              <a:rPr lang="en-US" sz="2400" dirty="0"/>
              <a:t>i</a:t>
            </a:r>
            <a:r>
              <a:rPr lang="en-US" sz="2400" dirty="0" smtClean="0"/>
              <a:t>n nature.</a:t>
            </a:r>
          </a:p>
          <a:p>
            <a:pPr marL="342900" indent="-342900" algn="just">
              <a:spcBef>
                <a:spcPct val="50000"/>
              </a:spcBef>
              <a:buFont typeface="Arial" pitchFamily="34" charset="0"/>
              <a:buChar char="•"/>
            </a:pPr>
            <a:r>
              <a:rPr lang="en-GB" sz="2400" dirty="0" smtClean="0"/>
              <a:t>Not </a:t>
            </a:r>
            <a:r>
              <a:rPr lang="en-GB" sz="2400" dirty="0"/>
              <a:t>updated in real-time but </a:t>
            </a:r>
            <a:r>
              <a:rPr lang="en-GB" sz="2400" dirty="0" smtClean="0"/>
              <a:t>d</a:t>
            </a:r>
            <a:r>
              <a:rPr lang="en-US" sz="2400" dirty="0" err="1" smtClean="0"/>
              <a:t>ata</a:t>
            </a:r>
            <a:r>
              <a:rPr lang="en-US" sz="2400" dirty="0" smtClean="0"/>
              <a:t> </a:t>
            </a:r>
            <a:r>
              <a:rPr lang="en-US" sz="2400" dirty="0"/>
              <a:t>in the data warehouse is loaded and refreshed from operational systems, it is not updated by end users.</a:t>
            </a:r>
          </a:p>
          <a:p>
            <a:pPr marL="342900" indent="-342900" algn="just">
              <a:spcBef>
                <a:spcPct val="50000"/>
              </a:spcBef>
              <a:buFont typeface="Arial" pitchFamily="34" charset="0"/>
              <a:buChar char="•"/>
            </a:pPr>
            <a:endParaRPr lang="en-US" sz="2400" dirty="0"/>
          </a:p>
          <a:p>
            <a:pPr algn="just">
              <a:spcBef>
                <a:spcPct val="50000"/>
              </a:spcBef>
            </a:pPr>
            <a:endParaRPr lang="en-US" sz="2400" dirty="0"/>
          </a:p>
          <a:p>
            <a:pPr algn="just">
              <a:spcBef>
                <a:spcPct val="50000"/>
              </a:spcBef>
              <a:buFontTx/>
              <a:buChar char="•"/>
            </a:pPr>
            <a:endParaRPr lang="en-US" sz="2400" dirty="0">
              <a:solidFill>
                <a:schemeClr val="hlink"/>
              </a:solidFill>
            </a:endParaRPr>
          </a:p>
        </p:txBody>
      </p:sp>
    </p:spTree>
    <p:extLst>
      <p:ext uri="{BB962C8B-B14F-4D97-AF65-F5344CB8AC3E}">
        <p14:creationId xmlns:p14="http://schemas.microsoft.com/office/powerpoint/2010/main" val="1194698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just">
              <a:buFontTx/>
              <a:buNone/>
            </a:pPr>
            <a:r>
              <a:rPr lang="en-US" sz="2800" dirty="0"/>
              <a:t>Data warehousing helps business managers to :</a:t>
            </a:r>
          </a:p>
          <a:p>
            <a:pPr lvl="1" algn="just"/>
            <a:r>
              <a:rPr lang="en-US" dirty="0">
                <a:solidFill>
                  <a:schemeClr val="tx2">
                    <a:lumMod val="60000"/>
                    <a:lumOff val="40000"/>
                  </a:schemeClr>
                </a:solidFill>
              </a:rPr>
              <a:t>Extract</a:t>
            </a:r>
            <a:r>
              <a:rPr lang="en-US" dirty="0"/>
              <a:t> data from various source systems on different platforms</a:t>
            </a:r>
          </a:p>
          <a:p>
            <a:pPr lvl="1" algn="just"/>
            <a:r>
              <a:rPr lang="en-US" dirty="0">
                <a:solidFill>
                  <a:schemeClr val="accent2">
                    <a:lumMod val="75000"/>
                  </a:schemeClr>
                </a:solidFill>
              </a:rPr>
              <a:t>Transform</a:t>
            </a:r>
            <a:r>
              <a:rPr lang="en-US" dirty="0"/>
              <a:t> huge data volumes into meaningful information</a:t>
            </a:r>
          </a:p>
          <a:p>
            <a:pPr lvl="1" algn="just"/>
            <a:r>
              <a:rPr lang="en-US" dirty="0">
                <a:solidFill>
                  <a:schemeClr val="accent4">
                    <a:lumMod val="75000"/>
                  </a:schemeClr>
                </a:solidFill>
              </a:rPr>
              <a:t>Analyze</a:t>
            </a:r>
            <a:r>
              <a:rPr lang="en-US" dirty="0"/>
              <a:t> integrated data across multiple business dimensions</a:t>
            </a:r>
          </a:p>
          <a:p>
            <a:pPr lvl="1" algn="just"/>
            <a:r>
              <a:rPr lang="en-US" dirty="0"/>
              <a:t>Provide </a:t>
            </a:r>
            <a:r>
              <a:rPr lang="en-US" dirty="0">
                <a:solidFill>
                  <a:schemeClr val="accent6">
                    <a:lumMod val="75000"/>
                  </a:schemeClr>
                </a:solidFill>
              </a:rPr>
              <a:t>access</a:t>
            </a:r>
            <a:r>
              <a:rPr lang="en-US" dirty="0"/>
              <a:t> of the analyzed information to the business users anytime anywhere</a:t>
            </a:r>
          </a:p>
          <a:p>
            <a:pPr algn="just"/>
            <a:endParaRPr lang="en-US" dirty="0"/>
          </a:p>
        </p:txBody>
      </p:sp>
    </p:spTree>
    <p:extLst>
      <p:ext uri="{BB962C8B-B14F-4D97-AF65-F5344CB8AC3E}">
        <p14:creationId xmlns:p14="http://schemas.microsoft.com/office/powerpoint/2010/main" val="2519315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lnSpcReduction="10000"/>
          </a:bodyPr>
          <a:lstStyle/>
          <a:p>
            <a:pPr algn="just"/>
            <a:r>
              <a:rPr lang="en-US" sz="2800" dirty="0" smtClean="0"/>
              <a:t>Online Transaction Processing (OLTP) </a:t>
            </a:r>
            <a:r>
              <a:rPr lang="en-US" sz="2800" dirty="0"/>
              <a:t>systems are tuned for known transactions and workloads while workload is not known a priori in a data </a:t>
            </a:r>
            <a:r>
              <a:rPr lang="en-US" sz="2800" dirty="0" smtClean="0"/>
              <a:t>warehouse</a:t>
            </a:r>
          </a:p>
          <a:p>
            <a:pPr algn="just"/>
            <a:r>
              <a:rPr lang="en-US" sz="2800" dirty="0" smtClean="0">
                <a:solidFill>
                  <a:srgbClr val="000000"/>
                </a:solidFill>
                <a:cs typeface="Times New Roman" pitchFamily="18" charset="0"/>
              </a:rPr>
              <a:t>OLTP </a:t>
            </a:r>
            <a:r>
              <a:rPr lang="en-US" sz="2800" dirty="0">
                <a:solidFill>
                  <a:srgbClr val="000000"/>
                </a:solidFill>
                <a:cs typeface="Times New Roman" pitchFamily="18" charset="0"/>
              </a:rPr>
              <a:t>applications normally automate clerical data processing tasks of an organization, like data entry and enquiry, transaction handling, etc. (access, read, update)</a:t>
            </a:r>
            <a:endParaRPr lang="en-US" sz="2800" dirty="0">
              <a:cs typeface="Times New Roman" pitchFamily="18" charset="0"/>
            </a:endParaRPr>
          </a:p>
          <a:p>
            <a:pPr algn="just"/>
            <a:r>
              <a:rPr lang="en-US" sz="2800" dirty="0" smtClean="0"/>
              <a:t>Special </a:t>
            </a:r>
            <a:r>
              <a:rPr lang="en-US" sz="2800" dirty="0"/>
              <a:t>data organization, access methods and implementation methods are needed to support data warehouse queries (typically multidimensional queries)</a:t>
            </a:r>
          </a:p>
          <a:p>
            <a:pPr lvl="1" algn="just"/>
            <a:r>
              <a:rPr lang="en-US" sz="2400" dirty="0"/>
              <a:t>e.g</a:t>
            </a:r>
            <a:r>
              <a:rPr lang="en-US" sz="2400" i="1" dirty="0"/>
              <a:t>., average amount spent on phone calls between 9AM-5PM in </a:t>
            </a:r>
            <a:r>
              <a:rPr lang="en-US" sz="2400" i="1" dirty="0" smtClean="0"/>
              <a:t>Kathmandu during </a:t>
            </a:r>
            <a:r>
              <a:rPr lang="en-US" sz="2400" i="1" dirty="0"/>
              <a:t>the month of </a:t>
            </a:r>
            <a:r>
              <a:rPr lang="en-US" sz="2400" i="1" dirty="0" smtClean="0"/>
              <a:t>March, 2012</a:t>
            </a:r>
            <a:endParaRPr lang="en-US" sz="2400" dirty="0"/>
          </a:p>
          <a:p>
            <a:pPr lvl="1" algn="just"/>
            <a:endParaRPr lang="en-US" sz="2400" dirty="0"/>
          </a:p>
          <a:p>
            <a:pPr algn="just"/>
            <a:endParaRPr lang="en-US" dirty="0"/>
          </a:p>
        </p:txBody>
      </p:sp>
      <p:sp>
        <p:nvSpPr>
          <p:cNvPr id="4" name="Title 1"/>
          <p:cNvSpPr>
            <a:spLocks noGrp="1"/>
          </p:cNvSpPr>
          <p:nvPr>
            <p:ph type="title"/>
          </p:nvPr>
        </p:nvSpPr>
        <p:spPr>
          <a:xfrm>
            <a:off x="457200" y="76200"/>
            <a:ext cx="8229600" cy="990600"/>
          </a:xfrm>
        </p:spPr>
        <p:txBody>
          <a:bodyPr/>
          <a:lstStyle/>
          <a:p>
            <a:r>
              <a:rPr lang="en-US" dirty="0">
                <a:solidFill>
                  <a:schemeClr val="accent4">
                    <a:lumMod val="75000"/>
                  </a:schemeClr>
                </a:solidFill>
              </a:rPr>
              <a:t>OLTP </a:t>
            </a:r>
            <a:r>
              <a:rPr lang="en-US" dirty="0" smtClean="0">
                <a:solidFill>
                  <a:schemeClr val="accent4">
                    <a:lumMod val="75000"/>
                  </a:schemeClr>
                </a:solidFill>
              </a:rPr>
              <a:t>vs. </a:t>
            </a:r>
            <a:r>
              <a:rPr lang="en-US" dirty="0">
                <a:solidFill>
                  <a:schemeClr val="accent4">
                    <a:lumMod val="75000"/>
                  </a:schemeClr>
                </a:solidFill>
              </a:rPr>
              <a:t>Data Warehouse</a:t>
            </a:r>
          </a:p>
        </p:txBody>
      </p:sp>
    </p:spTree>
    <p:extLst>
      <p:ext uri="{BB962C8B-B14F-4D97-AF65-F5344CB8AC3E}">
        <p14:creationId xmlns:p14="http://schemas.microsoft.com/office/powerpoint/2010/main" val="1439856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884237"/>
            <a:ext cx="3352800" cy="4525963"/>
          </a:xfrm>
        </p:spPr>
        <p:txBody>
          <a:bodyPr>
            <a:normAutofit fontScale="92500" lnSpcReduction="20000"/>
          </a:bodyPr>
          <a:lstStyle/>
          <a:p>
            <a:r>
              <a:rPr lang="en-US" dirty="0">
                <a:solidFill>
                  <a:srgbClr val="C00000"/>
                </a:solidFill>
              </a:rPr>
              <a:t>OLTP</a:t>
            </a:r>
          </a:p>
          <a:p>
            <a:pPr lvl="1"/>
            <a:r>
              <a:rPr lang="en-US" dirty="0"/>
              <a:t>Application Oriented</a:t>
            </a:r>
          </a:p>
          <a:p>
            <a:pPr lvl="1"/>
            <a:r>
              <a:rPr lang="en-US" dirty="0"/>
              <a:t>Used to run business</a:t>
            </a:r>
          </a:p>
          <a:p>
            <a:pPr lvl="1"/>
            <a:r>
              <a:rPr lang="en-US" dirty="0"/>
              <a:t>Detailed data</a:t>
            </a:r>
          </a:p>
          <a:p>
            <a:pPr lvl="1"/>
            <a:r>
              <a:rPr lang="en-US" dirty="0"/>
              <a:t>Current up to date</a:t>
            </a:r>
          </a:p>
          <a:p>
            <a:pPr lvl="1"/>
            <a:r>
              <a:rPr lang="en-US" dirty="0"/>
              <a:t>Isolated Data</a:t>
            </a:r>
          </a:p>
          <a:p>
            <a:pPr lvl="1"/>
            <a:r>
              <a:rPr lang="en-US" dirty="0"/>
              <a:t>Repetitive access</a:t>
            </a:r>
          </a:p>
          <a:p>
            <a:pPr lvl="1"/>
            <a:r>
              <a:rPr lang="en-US" dirty="0"/>
              <a:t>Clerical User</a:t>
            </a:r>
          </a:p>
          <a:p>
            <a:endParaRPr lang="en-US" dirty="0"/>
          </a:p>
        </p:txBody>
      </p:sp>
      <p:sp>
        <p:nvSpPr>
          <p:cNvPr id="4" name="Content Placeholder 2"/>
          <p:cNvSpPr txBox="1">
            <a:spLocks/>
          </p:cNvSpPr>
          <p:nvPr/>
        </p:nvSpPr>
        <p:spPr>
          <a:xfrm>
            <a:off x="4114800" y="838200"/>
            <a:ext cx="31242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solidFill>
                  <a:srgbClr val="C00000"/>
                </a:solidFill>
              </a:rPr>
              <a:t>Data Warehouse</a:t>
            </a:r>
          </a:p>
          <a:p>
            <a:pPr lvl="1"/>
            <a:r>
              <a:rPr lang="en-US" sz="2400" dirty="0" smtClean="0"/>
              <a:t>Subject Oriented</a:t>
            </a:r>
          </a:p>
          <a:p>
            <a:pPr lvl="1"/>
            <a:r>
              <a:rPr lang="en-US" sz="2400" dirty="0" smtClean="0"/>
              <a:t>Used </a:t>
            </a:r>
            <a:r>
              <a:rPr lang="en-US" sz="2400" dirty="0"/>
              <a:t>to analyze business</a:t>
            </a:r>
          </a:p>
          <a:p>
            <a:pPr lvl="1"/>
            <a:r>
              <a:rPr lang="en-US" sz="2400" dirty="0"/>
              <a:t>Summarized and refined</a:t>
            </a:r>
          </a:p>
          <a:p>
            <a:pPr lvl="1"/>
            <a:r>
              <a:rPr lang="en-US" sz="2400" dirty="0"/>
              <a:t>Snapshot data</a:t>
            </a:r>
          </a:p>
          <a:p>
            <a:pPr lvl="1"/>
            <a:r>
              <a:rPr lang="en-US" sz="2400" dirty="0"/>
              <a:t>Integrated Data</a:t>
            </a:r>
          </a:p>
          <a:p>
            <a:pPr lvl="1"/>
            <a:r>
              <a:rPr lang="en-US" sz="2400" dirty="0"/>
              <a:t>Ad-hoc access</a:t>
            </a:r>
          </a:p>
          <a:p>
            <a:pPr lvl="1"/>
            <a:r>
              <a:rPr lang="en-US" sz="2400" dirty="0"/>
              <a:t>Knowledge User (Manager)</a:t>
            </a:r>
          </a:p>
          <a:p>
            <a:endParaRPr lang="en-US" sz="2800" dirty="0"/>
          </a:p>
        </p:txBody>
      </p:sp>
    </p:spTree>
    <p:extLst>
      <p:ext uri="{BB962C8B-B14F-4D97-AF65-F5344CB8AC3E}">
        <p14:creationId xmlns:p14="http://schemas.microsoft.com/office/powerpoint/2010/main" val="2973077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50837"/>
            <a:ext cx="2971800" cy="5287963"/>
          </a:xfrm>
        </p:spPr>
        <p:txBody>
          <a:bodyPr>
            <a:noAutofit/>
          </a:bodyPr>
          <a:lstStyle/>
          <a:p>
            <a:r>
              <a:rPr lang="en-US" sz="2800" dirty="0">
                <a:solidFill>
                  <a:srgbClr val="C00000"/>
                </a:solidFill>
              </a:rPr>
              <a:t>OLTP</a:t>
            </a:r>
          </a:p>
          <a:p>
            <a:pPr lvl="1"/>
            <a:r>
              <a:rPr lang="en-US" sz="2400" dirty="0"/>
              <a:t>Performance Sensitive</a:t>
            </a:r>
          </a:p>
          <a:p>
            <a:pPr lvl="1"/>
            <a:r>
              <a:rPr lang="en-US" sz="2400" dirty="0"/>
              <a:t>Few Records accessed at a time (</a:t>
            </a:r>
            <a:r>
              <a:rPr lang="en-US" sz="2400" dirty="0" smtClean="0"/>
              <a:t>tens)</a:t>
            </a:r>
          </a:p>
          <a:p>
            <a:pPr lvl="1"/>
            <a:r>
              <a:rPr lang="en-US" sz="2400" dirty="0" smtClean="0"/>
              <a:t>Read/Update Access</a:t>
            </a:r>
          </a:p>
          <a:p>
            <a:pPr lvl="1"/>
            <a:r>
              <a:rPr lang="en-US" sz="2400" dirty="0" smtClean="0"/>
              <a:t>No </a:t>
            </a:r>
            <a:r>
              <a:rPr lang="en-US" sz="2400" dirty="0"/>
              <a:t>data redundancy</a:t>
            </a:r>
          </a:p>
          <a:p>
            <a:pPr lvl="1"/>
            <a:r>
              <a:rPr lang="en-US" sz="2400" dirty="0"/>
              <a:t>Database Size     100MB -100 GB</a:t>
            </a:r>
            <a:endParaRPr lang="en-US" sz="3200" dirty="0"/>
          </a:p>
          <a:p>
            <a:endParaRPr lang="en-US" sz="3600" dirty="0"/>
          </a:p>
        </p:txBody>
      </p:sp>
      <p:sp>
        <p:nvSpPr>
          <p:cNvPr id="4" name="Content Placeholder 2"/>
          <p:cNvSpPr txBox="1">
            <a:spLocks/>
          </p:cNvSpPr>
          <p:nvPr/>
        </p:nvSpPr>
        <p:spPr>
          <a:xfrm>
            <a:off x="4343400" y="304800"/>
            <a:ext cx="3429000" cy="563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rgbClr val="C00000"/>
                </a:solidFill>
              </a:rPr>
              <a:t>Data Warehouse</a:t>
            </a:r>
          </a:p>
          <a:p>
            <a:pPr lvl="1"/>
            <a:r>
              <a:rPr lang="en-US" sz="2400" dirty="0"/>
              <a:t>Performance relaxed</a:t>
            </a:r>
          </a:p>
          <a:p>
            <a:pPr lvl="1"/>
            <a:r>
              <a:rPr lang="en-US" sz="2400" dirty="0"/>
              <a:t>Large volumes accessed at a time(millions)</a:t>
            </a:r>
          </a:p>
          <a:p>
            <a:pPr lvl="1"/>
            <a:r>
              <a:rPr lang="en-US" sz="2400" dirty="0"/>
              <a:t>Mostly Read (Batch Update)</a:t>
            </a:r>
          </a:p>
          <a:p>
            <a:pPr lvl="1"/>
            <a:r>
              <a:rPr lang="en-US" sz="2400" dirty="0"/>
              <a:t>Redundancy present</a:t>
            </a:r>
          </a:p>
          <a:p>
            <a:pPr lvl="1"/>
            <a:r>
              <a:rPr lang="en-US" sz="2400" dirty="0"/>
              <a:t>Database Size          100 GB - few terabytes</a:t>
            </a:r>
          </a:p>
          <a:p>
            <a:endParaRPr lang="en-US" sz="3600" dirty="0"/>
          </a:p>
        </p:txBody>
      </p:sp>
    </p:spTree>
    <p:extLst>
      <p:ext uri="{BB962C8B-B14F-4D97-AF65-F5344CB8AC3E}">
        <p14:creationId xmlns:p14="http://schemas.microsoft.com/office/powerpoint/2010/main" val="2593497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914400"/>
            <a:ext cx="2895600" cy="4525963"/>
          </a:xfrm>
        </p:spPr>
        <p:txBody>
          <a:bodyPr>
            <a:normAutofit lnSpcReduction="10000"/>
          </a:bodyPr>
          <a:lstStyle/>
          <a:p>
            <a:r>
              <a:rPr lang="en-US" dirty="0">
                <a:solidFill>
                  <a:srgbClr val="C00000"/>
                </a:solidFill>
              </a:rPr>
              <a:t>OLTP</a:t>
            </a:r>
          </a:p>
          <a:p>
            <a:pPr lvl="1"/>
            <a:r>
              <a:rPr lang="en-US" dirty="0"/>
              <a:t>Transaction throughput is the performance metric</a:t>
            </a:r>
          </a:p>
          <a:p>
            <a:pPr lvl="1"/>
            <a:r>
              <a:rPr lang="en-US" dirty="0"/>
              <a:t>Thousands of users</a:t>
            </a:r>
          </a:p>
          <a:p>
            <a:pPr lvl="1"/>
            <a:r>
              <a:rPr lang="en-US" dirty="0"/>
              <a:t>Managed in entirety</a:t>
            </a:r>
          </a:p>
          <a:p>
            <a:pPr lvl="1"/>
            <a:endParaRPr lang="en-US" dirty="0"/>
          </a:p>
        </p:txBody>
      </p:sp>
      <p:sp>
        <p:nvSpPr>
          <p:cNvPr id="4" name="Content Placeholder 2"/>
          <p:cNvSpPr txBox="1">
            <a:spLocks/>
          </p:cNvSpPr>
          <p:nvPr/>
        </p:nvSpPr>
        <p:spPr>
          <a:xfrm>
            <a:off x="4572000" y="914400"/>
            <a:ext cx="3276600"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C00000"/>
                </a:solidFill>
              </a:rPr>
              <a:t>Data Warehouse</a:t>
            </a:r>
          </a:p>
          <a:p>
            <a:pPr lvl="1"/>
            <a:r>
              <a:rPr lang="en-US" dirty="0"/>
              <a:t>Query throughput is the performance metric</a:t>
            </a:r>
          </a:p>
          <a:p>
            <a:pPr lvl="1"/>
            <a:r>
              <a:rPr lang="en-US" dirty="0"/>
              <a:t>Hundreds of users</a:t>
            </a:r>
          </a:p>
          <a:p>
            <a:pPr lvl="1"/>
            <a:r>
              <a:rPr lang="en-US" dirty="0"/>
              <a:t>Managed by subsets</a:t>
            </a:r>
          </a:p>
          <a:p>
            <a:pPr lvl="1"/>
            <a:endParaRPr lang="en-US" dirty="0"/>
          </a:p>
        </p:txBody>
      </p:sp>
    </p:spTree>
    <p:extLst>
      <p:ext uri="{BB962C8B-B14F-4D97-AF65-F5344CB8AC3E}">
        <p14:creationId xmlns:p14="http://schemas.microsoft.com/office/powerpoint/2010/main" val="302052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solidFill>
                  <a:schemeClr val="accent6">
                    <a:lumMod val="75000"/>
                  </a:schemeClr>
                </a:solidFill>
              </a:rPr>
              <a:t>Text Books</a:t>
            </a:r>
            <a:endParaRPr lang="en-US" b="1" dirty="0">
              <a:solidFill>
                <a:schemeClr val="accent6">
                  <a:lumMod val="75000"/>
                </a:schemeClr>
              </a:solidFill>
            </a:endParaRP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1185" y="914400"/>
            <a:ext cx="461441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459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solidFill>
                  <a:schemeClr val="accent2">
                    <a:lumMod val="75000"/>
                  </a:schemeClr>
                </a:solidFill>
              </a:rPr>
              <a:t>Why </a:t>
            </a:r>
            <a:r>
              <a:rPr lang="en-US" dirty="0" smtClean="0">
                <a:solidFill>
                  <a:schemeClr val="accent2">
                    <a:lumMod val="75000"/>
                  </a:schemeClr>
                </a:solidFill>
              </a:rPr>
              <a:t>Data Mining?</a:t>
            </a:r>
            <a:endParaRPr lang="en-US" dirty="0">
              <a:solidFill>
                <a:schemeClr val="accent2">
                  <a:lumMod val="75000"/>
                </a:schemeClr>
              </a:solidFill>
            </a:endParaRPr>
          </a:p>
        </p:txBody>
      </p:sp>
      <p:sp>
        <p:nvSpPr>
          <p:cNvPr id="3" name="Content Placeholder 2"/>
          <p:cNvSpPr>
            <a:spLocks noGrp="1"/>
          </p:cNvSpPr>
          <p:nvPr>
            <p:ph idx="1"/>
          </p:nvPr>
        </p:nvSpPr>
        <p:spPr>
          <a:xfrm>
            <a:off x="152400" y="914400"/>
            <a:ext cx="8763000" cy="5638800"/>
          </a:xfrm>
        </p:spPr>
        <p:txBody>
          <a:bodyPr>
            <a:noAutofit/>
          </a:bodyPr>
          <a:lstStyle/>
          <a:p>
            <a:pPr marL="0" indent="0" algn="just">
              <a:buNone/>
            </a:pPr>
            <a:r>
              <a:rPr lang="en-US" sz="2200" dirty="0"/>
              <a:t>Because it can improve customer service, better target marketing campaigns, identify high-risk clients, and improve production processes. In short, because it can help you or your company make or save money</a:t>
            </a:r>
            <a:r>
              <a:rPr lang="en-US" sz="2200" dirty="0" smtClean="0"/>
              <a:t>.</a:t>
            </a:r>
          </a:p>
          <a:p>
            <a:pPr marL="0" indent="0" algn="just">
              <a:buNone/>
            </a:pPr>
            <a:endParaRPr lang="en-US" sz="2200" dirty="0" smtClean="0"/>
          </a:p>
          <a:p>
            <a:pPr marL="0" indent="0" algn="just">
              <a:buNone/>
            </a:pPr>
            <a:r>
              <a:rPr lang="en-US" sz="2200" dirty="0" smtClean="0"/>
              <a:t>Data </a:t>
            </a:r>
            <a:r>
              <a:rPr lang="en-US" sz="2200" dirty="0"/>
              <a:t>mining has been used to:</a:t>
            </a:r>
          </a:p>
          <a:p>
            <a:pPr algn="just"/>
            <a:r>
              <a:rPr lang="en-US" sz="2200" dirty="0"/>
              <a:t>Identify unexpected shopping patterns in supermarkets.</a:t>
            </a:r>
          </a:p>
          <a:p>
            <a:pPr algn="just"/>
            <a:r>
              <a:rPr lang="en-US" sz="2200" dirty="0"/>
              <a:t>Optimize website profitability by making appropriate offers to each visitor.</a:t>
            </a:r>
          </a:p>
          <a:p>
            <a:pPr algn="just"/>
            <a:r>
              <a:rPr lang="en-US" sz="2200" dirty="0"/>
              <a:t>Predict customer response rates in marketing campaigns.</a:t>
            </a:r>
          </a:p>
          <a:p>
            <a:pPr algn="just"/>
            <a:r>
              <a:rPr lang="en-US" sz="2200" dirty="0"/>
              <a:t>Defining new customer groups for marketing purposes.</a:t>
            </a:r>
          </a:p>
          <a:p>
            <a:pPr algn="just"/>
            <a:r>
              <a:rPr lang="en-US" sz="2200" dirty="0"/>
              <a:t>Predict customer defections: which customers are likely to switch to an alternative supplier in the near future.</a:t>
            </a:r>
          </a:p>
          <a:p>
            <a:pPr algn="just"/>
            <a:r>
              <a:rPr lang="en-US" sz="2200" dirty="0"/>
              <a:t>Distinguish between profitable and unprofitable customers.</a:t>
            </a:r>
          </a:p>
          <a:p>
            <a:pPr algn="just"/>
            <a:r>
              <a:rPr lang="en-US" sz="2200" dirty="0" smtClean="0"/>
              <a:t>Identify </a:t>
            </a:r>
            <a:r>
              <a:rPr lang="en-US" sz="2200" dirty="0"/>
              <a:t>suspicious (unusual) behavior, as part of a fraud detection process.</a:t>
            </a:r>
          </a:p>
          <a:p>
            <a:pPr marL="0" indent="0" algn="just">
              <a:buNone/>
            </a:pPr>
            <a:endParaRPr lang="en-US" sz="2200" dirty="0"/>
          </a:p>
        </p:txBody>
      </p:sp>
    </p:spTree>
    <p:extLst>
      <p:ext uri="{BB962C8B-B14F-4D97-AF65-F5344CB8AC3E}">
        <p14:creationId xmlns:p14="http://schemas.microsoft.com/office/powerpoint/2010/main" val="2484121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265113" indent="-265113" algn="just" eaLnBrk="0" hangingPunct="0">
              <a:lnSpc>
                <a:spcPct val="120000"/>
              </a:lnSpc>
              <a:spcBef>
                <a:spcPts val="250"/>
              </a:spcBef>
              <a:buClr>
                <a:schemeClr val="accent1"/>
              </a:buClr>
              <a:buSzPct val="80000"/>
              <a:buFont typeface="Wingdings 2" pitchFamily="18" charset="2"/>
              <a:buChar char=""/>
              <a:defRPr/>
            </a:pPr>
            <a:r>
              <a:rPr lang="en-US" sz="2000" dirty="0"/>
              <a:t>Data analysis and decision support</a:t>
            </a:r>
          </a:p>
          <a:p>
            <a:pPr marL="547688" lvl="1" indent="-200025" algn="just" eaLnBrk="0" hangingPunct="0">
              <a:lnSpc>
                <a:spcPct val="120000"/>
              </a:lnSpc>
              <a:spcBef>
                <a:spcPts val="250"/>
              </a:spcBef>
              <a:buClr>
                <a:schemeClr val="accent1"/>
              </a:buClr>
              <a:buSzPct val="100000"/>
              <a:buFont typeface="Verdana" pitchFamily="34" charset="0"/>
              <a:buChar char="◦"/>
              <a:defRPr/>
            </a:pPr>
            <a:r>
              <a:rPr lang="en-US" sz="2000" dirty="0"/>
              <a:t>Market analysis and management</a:t>
            </a:r>
          </a:p>
          <a:p>
            <a:pPr marL="785813" lvl="2" indent="-182563" eaLnBrk="0" hangingPunct="0">
              <a:lnSpc>
                <a:spcPct val="120000"/>
              </a:lnSpc>
              <a:spcBef>
                <a:spcPts val="250"/>
              </a:spcBef>
              <a:buClr>
                <a:srgbClr val="ED3742"/>
              </a:buClr>
              <a:buSzPct val="100000"/>
              <a:buFont typeface="Wingdings 2" pitchFamily="18" charset="2"/>
              <a:buChar char=""/>
              <a:defRPr/>
            </a:pPr>
            <a:r>
              <a:rPr lang="en-US" sz="2000" dirty="0"/>
              <a:t>Target marketing, customer relationship management (CRM),  market basket analysis, cross selling, market segmentation</a:t>
            </a:r>
          </a:p>
          <a:p>
            <a:pPr marL="547688" lvl="1" indent="-200025" algn="just" eaLnBrk="0" hangingPunct="0">
              <a:lnSpc>
                <a:spcPct val="120000"/>
              </a:lnSpc>
              <a:spcBef>
                <a:spcPts val="250"/>
              </a:spcBef>
              <a:buClr>
                <a:schemeClr val="accent1"/>
              </a:buClr>
              <a:buSzPct val="100000"/>
              <a:buFont typeface="Verdana" pitchFamily="34" charset="0"/>
              <a:buChar char="◦"/>
              <a:defRPr/>
            </a:pPr>
            <a:r>
              <a:rPr lang="en-US" sz="2000" dirty="0"/>
              <a:t>Risk analysis and management</a:t>
            </a:r>
          </a:p>
          <a:p>
            <a:pPr marL="785813" lvl="2" indent="-182563" eaLnBrk="0" hangingPunct="0">
              <a:lnSpc>
                <a:spcPct val="120000"/>
              </a:lnSpc>
              <a:spcBef>
                <a:spcPts val="250"/>
              </a:spcBef>
              <a:buClr>
                <a:srgbClr val="ED3742"/>
              </a:buClr>
              <a:buSzPct val="100000"/>
              <a:buFont typeface="Wingdings 2" pitchFamily="18" charset="2"/>
              <a:buChar char=""/>
              <a:defRPr/>
            </a:pPr>
            <a:r>
              <a:rPr lang="en-US" sz="2000" dirty="0"/>
              <a:t>Forecasting, customer retention, improved underwriting, quality control, competitive analysis</a:t>
            </a:r>
          </a:p>
          <a:p>
            <a:pPr marL="547688" lvl="1" indent="-200025" algn="just" eaLnBrk="0" hangingPunct="0">
              <a:lnSpc>
                <a:spcPct val="120000"/>
              </a:lnSpc>
              <a:spcBef>
                <a:spcPts val="250"/>
              </a:spcBef>
              <a:buClr>
                <a:schemeClr val="accent1"/>
              </a:buClr>
              <a:buSzPct val="100000"/>
              <a:buFont typeface="Verdana" pitchFamily="34" charset="0"/>
              <a:buChar char="◦"/>
              <a:defRPr/>
            </a:pPr>
            <a:r>
              <a:rPr lang="en-US" sz="2000" dirty="0"/>
              <a:t>Fraud detection and detection of unusual patterns (outliers)</a:t>
            </a:r>
          </a:p>
          <a:p>
            <a:pPr marL="265113" indent="-265113" algn="just" eaLnBrk="0" hangingPunct="0">
              <a:lnSpc>
                <a:spcPct val="120000"/>
              </a:lnSpc>
              <a:spcBef>
                <a:spcPts val="250"/>
              </a:spcBef>
              <a:buClr>
                <a:schemeClr val="accent1"/>
              </a:buClr>
              <a:buSzPct val="80000"/>
              <a:buFont typeface="Wingdings 2" pitchFamily="18" charset="2"/>
              <a:buChar char=""/>
              <a:defRPr/>
            </a:pPr>
            <a:r>
              <a:rPr lang="en-US" sz="2000" dirty="0"/>
              <a:t>Other Applications</a:t>
            </a:r>
          </a:p>
          <a:p>
            <a:pPr marL="547688" lvl="1" indent="-200025" algn="just" eaLnBrk="0" hangingPunct="0">
              <a:lnSpc>
                <a:spcPct val="120000"/>
              </a:lnSpc>
              <a:spcBef>
                <a:spcPts val="250"/>
              </a:spcBef>
              <a:buClr>
                <a:schemeClr val="accent1"/>
              </a:buClr>
              <a:buSzPct val="100000"/>
              <a:buFont typeface="Verdana" pitchFamily="34" charset="0"/>
              <a:buChar char="◦"/>
              <a:defRPr/>
            </a:pPr>
            <a:r>
              <a:rPr lang="en-US" sz="2000" dirty="0"/>
              <a:t>Text mining (news group, email, documents) and Web mining</a:t>
            </a:r>
          </a:p>
          <a:p>
            <a:pPr marL="547688" lvl="1" indent="-200025" algn="just" eaLnBrk="0" hangingPunct="0">
              <a:lnSpc>
                <a:spcPct val="120000"/>
              </a:lnSpc>
              <a:spcBef>
                <a:spcPts val="250"/>
              </a:spcBef>
              <a:buClr>
                <a:schemeClr val="accent1"/>
              </a:buClr>
              <a:buSzPct val="100000"/>
              <a:buFont typeface="Verdana" pitchFamily="34" charset="0"/>
              <a:buChar char="◦"/>
              <a:defRPr/>
            </a:pPr>
            <a:r>
              <a:rPr lang="en-US" sz="2000" dirty="0"/>
              <a:t>Stream data mining</a:t>
            </a:r>
          </a:p>
          <a:p>
            <a:pPr marL="547688" lvl="1" indent="-200025" algn="just" eaLnBrk="0" hangingPunct="0">
              <a:lnSpc>
                <a:spcPct val="120000"/>
              </a:lnSpc>
              <a:spcBef>
                <a:spcPts val="250"/>
              </a:spcBef>
              <a:buClr>
                <a:schemeClr val="accent1"/>
              </a:buClr>
              <a:buSzPct val="100000"/>
              <a:buFont typeface="Verdana" pitchFamily="34" charset="0"/>
              <a:buChar char="◦"/>
              <a:defRPr/>
            </a:pPr>
            <a:r>
              <a:rPr lang="en-US" sz="2000" dirty="0"/>
              <a:t>Bioinformatics and bio-data analysis</a:t>
            </a:r>
          </a:p>
        </p:txBody>
      </p:sp>
    </p:spTree>
    <p:extLst>
      <p:ext uri="{BB962C8B-B14F-4D97-AF65-F5344CB8AC3E}">
        <p14:creationId xmlns:p14="http://schemas.microsoft.com/office/powerpoint/2010/main" val="2200025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8D3E"/>
                </a:solidFill>
                <a:effectLst>
                  <a:outerShdw blurRad="53975" dist="22860" dir="5400000" algn="tl" rotWithShape="0">
                    <a:srgbClr val="000000">
                      <a:alpha val="55000"/>
                    </a:srgbClr>
                  </a:outerShdw>
                </a:effectLst>
              </a:rPr>
              <a:t>Market Analysis and Management</a:t>
            </a:r>
            <a:br>
              <a:rPr lang="en-US" b="1" dirty="0">
                <a:solidFill>
                  <a:srgbClr val="FF8D3E"/>
                </a:solidFill>
                <a:effectLst>
                  <a:outerShdw blurRad="53975" dist="22860" dir="5400000" algn="tl" rotWithShape="0">
                    <a:srgbClr val="000000">
                      <a:alpha val="55000"/>
                    </a:srgbClr>
                  </a:outerShdw>
                </a:effectLst>
              </a:rPr>
            </a:br>
            <a:endParaRPr lang="en-US" dirty="0"/>
          </a:p>
        </p:txBody>
      </p:sp>
      <p:sp>
        <p:nvSpPr>
          <p:cNvPr id="3" name="Content Placeholder 2"/>
          <p:cNvSpPr>
            <a:spLocks noGrp="1"/>
          </p:cNvSpPr>
          <p:nvPr>
            <p:ph idx="1"/>
          </p:nvPr>
        </p:nvSpPr>
        <p:spPr>
          <a:xfrm>
            <a:off x="457200" y="762000"/>
            <a:ext cx="8229600" cy="5364163"/>
          </a:xfrm>
        </p:spPr>
        <p:txBody>
          <a:bodyPr>
            <a:normAutofit lnSpcReduction="10000"/>
          </a:bodyPr>
          <a:lstStyle/>
          <a:p>
            <a:pPr marL="265113" indent="-265113" eaLnBrk="0" hangingPunct="0">
              <a:lnSpc>
                <a:spcPct val="110000"/>
              </a:lnSpc>
              <a:spcBef>
                <a:spcPts val="250"/>
              </a:spcBef>
              <a:buClr>
                <a:schemeClr val="accent1"/>
              </a:buClr>
              <a:buSzPct val="80000"/>
              <a:buFont typeface="Wingdings 2" pitchFamily="18" charset="2"/>
              <a:buChar char=""/>
              <a:defRPr/>
            </a:pPr>
            <a:r>
              <a:rPr lang="en-US" sz="1900" dirty="0"/>
              <a:t>Where does the data come from?</a:t>
            </a:r>
            <a:r>
              <a:rPr lang="en-US" sz="1900" dirty="0">
                <a:latin typeface="Tahoma"/>
              </a:rPr>
              <a:t>—</a:t>
            </a:r>
            <a:r>
              <a:rPr lang="en-US" sz="1900" dirty="0"/>
              <a:t>Credit card transactions, loyalty cards, discount coupons, customer complaint calls, plus (public) lifestyle studies</a:t>
            </a:r>
          </a:p>
          <a:p>
            <a:pPr marL="265113" indent="-265113" eaLnBrk="0" hangingPunct="0">
              <a:lnSpc>
                <a:spcPct val="110000"/>
              </a:lnSpc>
              <a:spcBef>
                <a:spcPts val="250"/>
              </a:spcBef>
              <a:buClr>
                <a:schemeClr val="accent1"/>
              </a:buClr>
              <a:buSzPct val="80000"/>
              <a:buFont typeface="Wingdings 2" pitchFamily="18" charset="2"/>
              <a:buChar char=""/>
              <a:defRPr/>
            </a:pPr>
            <a:r>
              <a:rPr lang="en-US" sz="1900" dirty="0"/>
              <a:t>Target marketing</a:t>
            </a:r>
          </a:p>
          <a:p>
            <a:pPr marL="547688" lvl="1" indent="-200025" eaLnBrk="0" hangingPunct="0">
              <a:lnSpc>
                <a:spcPct val="110000"/>
              </a:lnSpc>
              <a:spcBef>
                <a:spcPts val="250"/>
              </a:spcBef>
              <a:buClr>
                <a:schemeClr val="accent1"/>
              </a:buClr>
              <a:buSzPct val="100000"/>
              <a:buFont typeface="Verdana" pitchFamily="34" charset="0"/>
              <a:buChar char="◦"/>
              <a:defRPr/>
            </a:pPr>
            <a:r>
              <a:rPr lang="en-US" sz="1700" dirty="0"/>
              <a:t>Find clusters of “model” customers who share the same characteristics: interest, income level, spending habits, etc.</a:t>
            </a:r>
          </a:p>
          <a:p>
            <a:pPr marL="547688" lvl="1" indent="-200025" eaLnBrk="0" hangingPunct="0">
              <a:lnSpc>
                <a:spcPct val="110000"/>
              </a:lnSpc>
              <a:spcBef>
                <a:spcPts val="250"/>
              </a:spcBef>
              <a:buClr>
                <a:schemeClr val="accent1"/>
              </a:buClr>
              <a:buSzPct val="100000"/>
              <a:buFont typeface="Verdana" pitchFamily="34" charset="0"/>
              <a:buChar char="◦"/>
              <a:defRPr/>
            </a:pPr>
            <a:r>
              <a:rPr lang="en-US" sz="1700" dirty="0"/>
              <a:t>Determine customer purchasing patterns over time</a:t>
            </a:r>
          </a:p>
          <a:p>
            <a:pPr marL="265113" indent="-265113" eaLnBrk="0" hangingPunct="0">
              <a:lnSpc>
                <a:spcPct val="110000"/>
              </a:lnSpc>
              <a:spcBef>
                <a:spcPts val="250"/>
              </a:spcBef>
              <a:buClr>
                <a:schemeClr val="accent1"/>
              </a:buClr>
              <a:buSzPct val="80000"/>
              <a:buFont typeface="Wingdings 2" pitchFamily="18" charset="2"/>
              <a:buChar char=""/>
              <a:defRPr/>
            </a:pPr>
            <a:r>
              <a:rPr lang="en-US" sz="1900" dirty="0"/>
              <a:t>Cross-market analysis</a:t>
            </a:r>
            <a:r>
              <a:rPr lang="en-US" sz="1900" dirty="0">
                <a:latin typeface="Tahoma"/>
              </a:rPr>
              <a:t>—</a:t>
            </a:r>
            <a:r>
              <a:rPr lang="en-US" sz="1900" dirty="0"/>
              <a:t>Find associations/co-relations between product sales, &amp; predict based on such association </a:t>
            </a:r>
          </a:p>
          <a:p>
            <a:pPr marL="265113" indent="-265113" eaLnBrk="0" hangingPunct="0">
              <a:lnSpc>
                <a:spcPct val="110000"/>
              </a:lnSpc>
              <a:spcBef>
                <a:spcPts val="250"/>
              </a:spcBef>
              <a:buClr>
                <a:schemeClr val="accent1"/>
              </a:buClr>
              <a:buSzPct val="80000"/>
              <a:buFont typeface="Wingdings 2" pitchFamily="18" charset="2"/>
              <a:buChar char=""/>
              <a:defRPr/>
            </a:pPr>
            <a:r>
              <a:rPr lang="en-US" sz="1900" dirty="0"/>
              <a:t>Customer profiling</a:t>
            </a:r>
            <a:r>
              <a:rPr lang="en-US" sz="1900" dirty="0">
                <a:latin typeface="Tahoma"/>
              </a:rPr>
              <a:t>—</a:t>
            </a:r>
            <a:r>
              <a:rPr lang="en-US" sz="1900" dirty="0"/>
              <a:t>What types of customers buy what products (clustering or classification)</a:t>
            </a:r>
          </a:p>
          <a:p>
            <a:pPr marL="265113" indent="-265113" eaLnBrk="0" hangingPunct="0">
              <a:lnSpc>
                <a:spcPct val="110000"/>
              </a:lnSpc>
              <a:spcBef>
                <a:spcPts val="250"/>
              </a:spcBef>
              <a:buClr>
                <a:schemeClr val="accent1"/>
              </a:buClr>
              <a:buSzPct val="80000"/>
              <a:buFont typeface="Wingdings 2" pitchFamily="18" charset="2"/>
              <a:buChar char=""/>
              <a:defRPr/>
            </a:pPr>
            <a:r>
              <a:rPr lang="en-US" sz="1900" dirty="0"/>
              <a:t>Customer requirement analysis</a:t>
            </a:r>
          </a:p>
          <a:p>
            <a:pPr marL="547688" lvl="1" indent="-200025" eaLnBrk="0" hangingPunct="0">
              <a:lnSpc>
                <a:spcPct val="110000"/>
              </a:lnSpc>
              <a:spcBef>
                <a:spcPts val="250"/>
              </a:spcBef>
              <a:buClr>
                <a:schemeClr val="accent1"/>
              </a:buClr>
              <a:buSzPct val="100000"/>
              <a:buFont typeface="Verdana" pitchFamily="34" charset="0"/>
              <a:buChar char="◦"/>
              <a:defRPr/>
            </a:pPr>
            <a:r>
              <a:rPr lang="en-US" sz="1700" dirty="0"/>
              <a:t>Identify the best products for different groups of customers</a:t>
            </a:r>
          </a:p>
          <a:p>
            <a:pPr marL="547688" lvl="1" indent="-200025" eaLnBrk="0" hangingPunct="0">
              <a:lnSpc>
                <a:spcPct val="110000"/>
              </a:lnSpc>
              <a:spcBef>
                <a:spcPts val="250"/>
              </a:spcBef>
              <a:buClr>
                <a:schemeClr val="accent1"/>
              </a:buClr>
              <a:buSzPct val="100000"/>
              <a:buFont typeface="Verdana" pitchFamily="34" charset="0"/>
              <a:buChar char="◦"/>
              <a:defRPr/>
            </a:pPr>
            <a:r>
              <a:rPr lang="en-US" sz="1700" dirty="0"/>
              <a:t>Predict what factors will attract new customers</a:t>
            </a:r>
          </a:p>
          <a:p>
            <a:pPr marL="265113" indent="-265113" eaLnBrk="0" hangingPunct="0">
              <a:lnSpc>
                <a:spcPct val="110000"/>
              </a:lnSpc>
              <a:spcBef>
                <a:spcPts val="250"/>
              </a:spcBef>
              <a:buClr>
                <a:schemeClr val="accent1"/>
              </a:buClr>
              <a:buSzPct val="80000"/>
              <a:buFont typeface="Wingdings 2" pitchFamily="18" charset="2"/>
              <a:buChar char=""/>
              <a:defRPr/>
            </a:pPr>
            <a:r>
              <a:rPr lang="en-US" sz="1900" dirty="0"/>
              <a:t>Provision of summary information</a:t>
            </a:r>
          </a:p>
          <a:p>
            <a:pPr marL="547688" lvl="1" indent="-200025" eaLnBrk="0" hangingPunct="0">
              <a:lnSpc>
                <a:spcPct val="110000"/>
              </a:lnSpc>
              <a:spcBef>
                <a:spcPts val="250"/>
              </a:spcBef>
              <a:buClr>
                <a:schemeClr val="accent1"/>
              </a:buClr>
              <a:buSzPct val="100000"/>
              <a:buFont typeface="Verdana" pitchFamily="34" charset="0"/>
              <a:buChar char="◦"/>
              <a:defRPr/>
            </a:pPr>
            <a:r>
              <a:rPr lang="en-US" sz="1700" dirty="0"/>
              <a:t>Multidimensional summary reports</a:t>
            </a:r>
          </a:p>
          <a:p>
            <a:pPr marL="547688" lvl="1" indent="-200025" eaLnBrk="0" hangingPunct="0">
              <a:lnSpc>
                <a:spcPct val="110000"/>
              </a:lnSpc>
              <a:spcBef>
                <a:spcPts val="250"/>
              </a:spcBef>
              <a:buClr>
                <a:schemeClr val="accent1"/>
              </a:buClr>
              <a:buSzPct val="100000"/>
              <a:buFont typeface="Verdana" pitchFamily="34" charset="0"/>
              <a:buChar char="◦"/>
              <a:defRPr/>
            </a:pPr>
            <a:r>
              <a:rPr lang="en-US" sz="1700" dirty="0"/>
              <a:t>Statistical summary information (data central tendency and variation)</a:t>
            </a:r>
          </a:p>
        </p:txBody>
      </p:sp>
    </p:spTree>
    <p:extLst>
      <p:ext uri="{BB962C8B-B14F-4D97-AF65-F5344CB8AC3E}">
        <p14:creationId xmlns:p14="http://schemas.microsoft.com/office/powerpoint/2010/main" val="2225738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715962"/>
          </a:xfrm>
        </p:spPr>
        <p:txBody>
          <a:bodyPr>
            <a:normAutofit fontScale="90000"/>
          </a:bodyPr>
          <a:lstStyle/>
          <a:p>
            <a:r>
              <a:rPr lang="en-US" b="1" dirty="0">
                <a:solidFill>
                  <a:srgbClr val="FF8D3E"/>
                </a:solidFill>
                <a:effectLst>
                  <a:outerShdw blurRad="53975" dist="22860" dir="5400000" algn="tl" rotWithShape="0">
                    <a:srgbClr val="000000">
                      <a:alpha val="55000"/>
                    </a:srgbClr>
                  </a:outerShdw>
                </a:effectLst>
              </a:rPr>
              <a:t>Corporate Analysis &amp; Risk Management</a:t>
            </a:r>
            <a:br>
              <a:rPr lang="en-US" b="1" dirty="0">
                <a:solidFill>
                  <a:srgbClr val="FF8D3E"/>
                </a:solidFill>
                <a:effectLst>
                  <a:outerShdw blurRad="53975" dist="22860" dir="5400000" algn="tl" rotWithShape="0">
                    <a:srgbClr val="000000">
                      <a:alpha val="55000"/>
                    </a:srgbClr>
                  </a:outerShdw>
                </a:effectLst>
              </a:rPr>
            </a:br>
            <a:endParaRPr lang="en-US" dirty="0"/>
          </a:p>
        </p:txBody>
      </p:sp>
      <p:sp>
        <p:nvSpPr>
          <p:cNvPr id="3" name="Content Placeholder 2"/>
          <p:cNvSpPr>
            <a:spLocks noGrp="1"/>
          </p:cNvSpPr>
          <p:nvPr>
            <p:ph idx="1"/>
          </p:nvPr>
        </p:nvSpPr>
        <p:spPr>
          <a:xfrm>
            <a:off x="457200" y="762000"/>
            <a:ext cx="8229600" cy="5364163"/>
          </a:xfrm>
        </p:spPr>
        <p:txBody>
          <a:bodyPr/>
          <a:lstStyle/>
          <a:p>
            <a:pPr marL="265113" indent="-265113" eaLnBrk="0" hangingPunct="0">
              <a:lnSpc>
                <a:spcPct val="130000"/>
              </a:lnSpc>
              <a:spcBef>
                <a:spcPts val="250"/>
              </a:spcBef>
              <a:buClr>
                <a:schemeClr val="accent1"/>
              </a:buClr>
              <a:buSzPct val="80000"/>
              <a:buFont typeface="Wingdings 2" pitchFamily="18" charset="2"/>
              <a:buChar char=""/>
              <a:defRPr/>
            </a:pPr>
            <a:r>
              <a:rPr lang="en-US" sz="2000" dirty="0"/>
              <a:t>Finance planning and asset evaluation</a:t>
            </a:r>
          </a:p>
          <a:p>
            <a:pPr marL="547688" lvl="1" indent="-200025" eaLnBrk="0" hangingPunct="0">
              <a:lnSpc>
                <a:spcPct val="130000"/>
              </a:lnSpc>
              <a:spcBef>
                <a:spcPts val="250"/>
              </a:spcBef>
              <a:buClr>
                <a:schemeClr val="accent1"/>
              </a:buClr>
              <a:buSzPct val="100000"/>
              <a:buFont typeface="Verdana" pitchFamily="34" charset="0"/>
              <a:buChar char="◦"/>
              <a:defRPr/>
            </a:pPr>
            <a:r>
              <a:rPr lang="en-US" sz="2000" dirty="0"/>
              <a:t>cash flow analysis and prediction</a:t>
            </a:r>
          </a:p>
          <a:p>
            <a:pPr marL="547688" lvl="1" indent="-200025" eaLnBrk="0" hangingPunct="0">
              <a:lnSpc>
                <a:spcPct val="130000"/>
              </a:lnSpc>
              <a:spcBef>
                <a:spcPts val="250"/>
              </a:spcBef>
              <a:buClr>
                <a:schemeClr val="accent1"/>
              </a:buClr>
              <a:buSzPct val="100000"/>
              <a:buFont typeface="Verdana" pitchFamily="34" charset="0"/>
              <a:buChar char="◦"/>
              <a:defRPr/>
            </a:pPr>
            <a:r>
              <a:rPr lang="en-US" sz="2000" dirty="0"/>
              <a:t>contingent claim analysis to evaluate assets </a:t>
            </a:r>
          </a:p>
          <a:p>
            <a:pPr marL="547688" lvl="1" indent="-200025" eaLnBrk="0" hangingPunct="0">
              <a:lnSpc>
                <a:spcPct val="130000"/>
              </a:lnSpc>
              <a:spcBef>
                <a:spcPts val="250"/>
              </a:spcBef>
              <a:buClr>
                <a:schemeClr val="accent1"/>
              </a:buClr>
              <a:buSzPct val="100000"/>
              <a:buFont typeface="Verdana" pitchFamily="34" charset="0"/>
              <a:buChar char="◦"/>
              <a:defRPr/>
            </a:pPr>
            <a:r>
              <a:rPr lang="en-US" sz="2000" dirty="0"/>
              <a:t>cross-sectional and time series analysis (financial-ratio, trend analysis, etc.)</a:t>
            </a:r>
          </a:p>
          <a:p>
            <a:pPr marL="265113" indent="-265113" eaLnBrk="0" hangingPunct="0">
              <a:lnSpc>
                <a:spcPct val="130000"/>
              </a:lnSpc>
              <a:spcBef>
                <a:spcPts val="250"/>
              </a:spcBef>
              <a:buClr>
                <a:schemeClr val="accent1"/>
              </a:buClr>
              <a:buSzPct val="80000"/>
              <a:buFont typeface="Wingdings 2" pitchFamily="18" charset="2"/>
              <a:buChar char=""/>
              <a:defRPr/>
            </a:pPr>
            <a:r>
              <a:rPr lang="en-US" sz="2000" dirty="0"/>
              <a:t>Resource planning</a:t>
            </a:r>
          </a:p>
          <a:p>
            <a:pPr marL="547688" lvl="1" indent="-200025" eaLnBrk="0" hangingPunct="0">
              <a:lnSpc>
                <a:spcPct val="130000"/>
              </a:lnSpc>
              <a:spcBef>
                <a:spcPts val="250"/>
              </a:spcBef>
              <a:buClr>
                <a:schemeClr val="accent1"/>
              </a:buClr>
              <a:buSzPct val="100000"/>
              <a:buFont typeface="Verdana" pitchFamily="34" charset="0"/>
              <a:buChar char="◦"/>
              <a:defRPr/>
            </a:pPr>
            <a:r>
              <a:rPr lang="en-US" sz="2000" dirty="0"/>
              <a:t>summarize and compare the resources and spending</a:t>
            </a:r>
          </a:p>
          <a:p>
            <a:pPr marL="265113" indent="-265113" eaLnBrk="0" hangingPunct="0">
              <a:lnSpc>
                <a:spcPct val="130000"/>
              </a:lnSpc>
              <a:spcBef>
                <a:spcPts val="250"/>
              </a:spcBef>
              <a:buClr>
                <a:schemeClr val="accent1"/>
              </a:buClr>
              <a:buSzPct val="80000"/>
              <a:buFont typeface="Wingdings 2" pitchFamily="18" charset="2"/>
              <a:buChar char=""/>
              <a:defRPr/>
            </a:pPr>
            <a:r>
              <a:rPr lang="en-US" sz="2000" dirty="0"/>
              <a:t>Competition</a:t>
            </a:r>
          </a:p>
          <a:p>
            <a:pPr marL="547688" lvl="1" indent="-200025" eaLnBrk="0" hangingPunct="0">
              <a:lnSpc>
                <a:spcPct val="130000"/>
              </a:lnSpc>
              <a:spcBef>
                <a:spcPts val="250"/>
              </a:spcBef>
              <a:buClr>
                <a:schemeClr val="accent1"/>
              </a:buClr>
              <a:buSzPct val="100000"/>
              <a:buFont typeface="Verdana" pitchFamily="34" charset="0"/>
              <a:buChar char="◦"/>
              <a:defRPr/>
            </a:pPr>
            <a:r>
              <a:rPr lang="en-US" sz="2000" dirty="0"/>
              <a:t>monitor competitors and market directions </a:t>
            </a:r>
          </a:p>
          <a:p>
            <a:pPr marL="547688" lvl="1" indent="-200025" eaLnBrk="0" hangingPunct="0">
              <a:lnSpc>
                <a:spcPct val="130000"/>
              </a:lnSpc>
              <a:spcBef>
                <a:spcPts val="250"/>
              </a:spcBef>
              <a:buClr>
                <a:schemeClr val="accent1"/>
              </a:buClr>
              <a:buSzPct val="100000"/>
              <a:buFont typeface="Verdana" pitchFamily="34" charset="0"/>
              <a:buChar char="◦"/>
              <a:defRPr/>
            </a:pPr>
            <a:r>
              <a:rPr lang="en-US" sz="2000" dirty="0"/>
              <a:t>group customers into classes and a class-based pricing procedure</a:t>
            </a:r>
          </a:p>
          <a:p>
            <a:pPr marL="547688" lvl="1" indent="-200025" eaLnBrk="0" hangingPunct="0">
              <a:lnSpc>
                <a:spcPct val="130000"/>
              </a:lnSpc>
              <a:spcBef>
                <a:spcPts val="250"/>
              </a:spcBef>
              <a:buClr>
                <a:schemeClr val="accent1"/>
              </a:buClr>
              <a:buSzPct val="100000"/>
              <a:buFont typeface="Verdana" pitchFamily="34" charset="0"/>
              <a:buChar char="◦"/>
              <a:defRPr/>
            </a:pPr>
            <a:r>
              <a:rPr lang="en-US" sz="2000" dirty="0"/>
              <a:t>set pricing strategy in a highly competitive </a:t>
            </a:r>
            <a:r>
              <a:rPr lang="en-US" sz="2000" dirty="0" smtClean="0"/>
              <a:t>market</a:t>
            </a:r>
            <a:endParaRPr lang="en-US" sz="2000" dirty="0"/>
          </a:p>
        </p:txBody>
      </p:sp>
    </p:spTree>
    <p:extLst>
      <p:ext uri="{BB962C8B-B14F-4D97-AF65-F5344CB8AC3E}">
        <p14:creationId xmlns:p14="http://schemas.microsoft.com/office/powerpoint/2010/main" val="1644960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27038"/>
            <a:ext cx="8839200" cy="944562"/>
          </a:xfrm>
        </p:spPr>
        <p:txBody>
          <a:bodyPr>
            <a:normAutofit fontScale="90000"/>
          </a:bodyPr>
          <a:lstStyle/>
          <a:p>
            <a:r>
              <a:rPr lang="en-US" b="1" dirty="0">
                <a:solidFill>
                  <a:srgbClr val="FF8D3E"/>
                </a:solidFill>
                <a:effectLst>
                  <a:outerShdw blurRad="53975" dist="22860" dir="5400000" algn="tl" rotWithShape="0">
                    <a:srgbClr val="000000">
                      <a:alpha val="55000"/>
                    </a:srgbClr>
                  </a:outerShdw>
                </a:effectLst>
              </a:rPr>
              <a:t>Fraud Detection &amp; Mining Unusual Patterns</a:t>
            </a:r>
            <a:br>
              <a:rPr lang="en-US" b="1" dirty="0">
                <a:solidFill>
                  <a:srgbClr val="FF8D3E"/>
                </a:solidFill>
                <a:effectLst>
                  <a:outerShdw blurRad="53975" dist="22860" dir="5400000" algn="tl" rotWithShape="0">
                    <a:srgbClr val="000000">
                      <a:alpha val="55000"/>
                    </a:srgbClr>
                  </a:outerShdw>
                </a:effectLst>
              </a:rPr>
            </a:br>
            <a:endParaRPr lang="en-US" dirty="0"/>
          </a:p>
        </p:txBody>
      </p:sp>
      <p:sp>
        <p:nvSpPr>
          <p:cNvPr id="3" name="Content Placeholder 2"/>
          <p:cNvSpPr>
            <a:spLocks noGrp="1"/>
          </p:cNvSpPr>
          <p:nvPr>
            <p:ph idx="1"/>
          </p:nvPr>
        </p:nvSpPr>
        <p:spPr>
          <a:xfrm>
            <a:off x="457200" y="1371600"/>
            <a:ext cx="8229600" cy="5257800"/>
          </a:xfrm>
        </p:spPr>
        <p:txBody>
          <a:bodyPr/>
          <a:lstStyle/>
          <a:p>
            <a:pPr marL="265113" indent="-265113" eaLnBrk="0" hangingPunct="0">
              <a:lnSpc>
                <a:spcPct val="110000"/>
              </a:lnSpc>
              <a:spcBef>
                <a:spcPts val="250"/>
              </a:spcBef>
              <a:buClr>
                <a:schemeClr val="accent1"/>
              </a:buClr>
              <a:buSzPct val="80000"/>
              <a:buFont typeface="Wingdings 2" pitchFamily="18" charset="2"/>
              <a:buChar char=""/>
              <a:defRPr/>
            </a:pPr>
            <a:r>
              <a:rPr lang="en-US" sz="2100" dirty="0"/>
              <a:t>Approaches: </a:t>
            </a:r>
            <a:r>
              <a:rPr lang="en-US" sz="1900" dirty="0"/>
              <a:t>Clustering &amp; model construction for frauds, outlier analysis</a:t>
            </a:r>
          </a:p>
          <a:p>
            <a:pPr marL="265113" indent="-265113" eaLnBrk="0" hangingPunct="0">
              <a:lnSpc>
                <a:spcPct val="110000"/>
              </a:lnSpc>
              <a:spcBef>
                <a:spcPts val="250"/>
              </a:spcBef>
              <a:buClr>
                <a:schemeClr val="accent1"/>
              </a:buClr>
              <a:buSzPct val="80000"/>
              <a:buFont typeface="Wingdings 2" pitchFamily="18" charset="2"/>
              <a:buChar char=""/>
              <a:defRPr/>
            </a:pPr>
            <a:r>
              <a:rPr lang="en-US" sz="2100" dirty="0"/>
              <a:t>Applications: Health care, retail, credit card service, telecomm.</a:t>
            </a:r>
          </a:p>
          <a:p>
            <a:pPr marL="547688" lvl="1" indent="-200025" eaLnBrk="0" hangingPunct="0">
              <a:lnSpc>
                <a:spcPct val="110000"/>
              </a:lnSpc>
              <a:spcBef>
                <a:spcPts val="250"/>
              </a:spcBef>
              <a:buClr>
                <a:schemeClr val="accent1"/>
              </a:buClr>
              <a:buSzPct val="100000"/>
              <a:buFont typeface="Verdana" pitchFamily="34" charset="0"/>
              <a:buChar char="◦"/>
              <a:defRPr/>
            </a:pPr>
            <a:r>
              <a:rPr lang="en-US" sz="2000" u="sng" dirty="0"/>
              <a:t>Auto insurance</a:t>
            </a:r>
            <a:r>
              <a:rPr lang="en-US" sz="2000" dirty="0"/>
              <a:t>: ring of collisions </a:t>
            </a:r>
          </a:p>
          <a:p>
            <a:pPr marL="547688" lvl="1" indent="-200025" eaLnBrk="0" hangingPunct="0">
              <a:lnSpc>
                <a:spcPct val="110000"/>
              </a:lnSpc>
              <a:spcBef>
                <a:spcPts val="250"/>
              </a:spcBef>
              <a:buClr>
                <a:schemeClr val="accent1"/>
              </a:buClr>
              <a:buSzPct val="100000"/>
              <a:buFont typeface="Verdana" pitchFamily="34" charset="0"/>
              <a:buChar char="◦"/>
              <a:defRPr/>
            </a:pPr>
            <a:r>
              <a:rPr lang="en-US" sz="2000" u="sng" dirty="0"/>
              <a:t>Money laundering:</a:t>
            </a:r>
            <a:r>
              <a:rPr lang="en-US" sz="2000" dirty="0"/>
              <a:t> suspicious monetary transactions </a:t>
            </a:r>
          </a:p>
          <a:p>
            <a:pPr marL="547688" lvl="1" indent="-200025" eaLnBrk="0" hangingPunct="0">
              <a:lnSpc>
                <a:spcPct val="110000"/>
              </a:lnSpc>
              <a:spcBef>
                <a:spcPts val="250"/>
              </a:spcBef>
              <a:buClr>
                <a:schemeClr val="accent1"/>
              </a:buClr>
              <a:buSzPct val="100000"/>
              <a:buFont typeface="Verdana" pitchFamily="34" charset="0"/>
              <a:buChar char="◦"/>
              <a:defRPr/>
            </a:pPr>
            <a:r>
              <a:rPr lang="en-US" sz="2000" u="sng" dirty="0"/>
              <a:t>Medical insurance</a:t>
            </a:r>
            <a:endParaRPr lang="en-US" sz="2000" dirty="0"/>
          </a:p>
          <a:p>
            <a:pPr marL="785813" lvl="2" indent="-182563" eaLnBrk="0" hangingPunct="0">
              <a:lnSpc>
                <a:spcPct val="110000"/>
              </a:lnSpc>
              <a:spcBef>
                <a:spcPts val="250"/>
              </a:spcBef>
              <a:buClr>
                <a:srgbClr val="ED3742"/>
              </a:buClr>
              <a:buSzPct val="100000"/>
              <a:buFont typeface="Wingdings 2" pitchFamily="18" charset="2"/>
              <a:buChar char=""/>
              <a:defRPr/>
            </a:pPr>
            <a:r>
              <a:rPr lang="en-US" sz="1800" dirty="0"/>
              <a:t>Professional patients, ring of doctors, and ring of references</a:t>
            </a:r>
          </a:p>
          <a:p>
            <a:pPr marL="785813" lvl="2" indent="-182563" eaLnBrk="0" hangingPunct="0">
              <a:lnSpc>
                <a:spcPct val="110000"/>
              </a:lnSpc>
              <a:spcBef>
                <a:spcPts val="250"/>
              </a:spcBef>
              <a:buClr>
                <a:srgbClr val="ED3742"/>
              </a:buClr>
              <a:buSzPct val="100000"/>
              <a:buFont typeface="Wingdings 2" pitchFamily="18" charset="2"/>
              <a:buChar char=""/>
              <a:defRPr/>
            </a:pPr>
            <a:r>
              <a:rPr lang="en-US" sz="1800" dirty="0"/>
              <a:t>Unnecessary or correlated screening tests</a:t>
            </a:r>
            <a:endParaRPr lang="en-US" sz="1500" dirty="0"/>
          </a:p>
          <a:p>
            <a:pPr marL="547688" lvl="1" indent="-200025" eaLnBrk="0" hangingPunct="0">
              <a:lnSpc>
                <a:spcPct val="110000"/>
              </a:lnSpc>
              <a:spcBef>
                <a:spcPts val="250"/>
              </a:spcBef>
              <a:buClr>
                <a:schemeClr val="accent1"/>
              </a:buClr>
              <a:buSzPct val="100000"/>
              <a:buFont typeface="Verdana" pitchFamily="34" charset="0"/>
              <a:buChar char="◦"/>
              <a:defRPr/>
            </a:pPr>
            <a:r>
              <a:rPr lang="en-US" sz="2000" u="sng" dirty="0"/>
              <a:t>Telecommunications: phone-call fraud</a:t>
            </a:r>
            <a:endParaRPr lang="en-US" sz="1700" dirty="0"/>
          </a:p>
          <a:p>
            <a:pPr marL="785813" lvl="2" indent="-182563" eaLnBrk="0" hangingPunct="0">
              <a:lnSpc>
                <a:spcPct val="110000"/>
              </a:lnSpc>
              <a:spcBef>
                <a:spcPts val="250"/>
              </a:spcBef>
              <a:buClr>
                <a:srgbClr val="ED3742"/>
              </a:buClr>
              <a:buSzPct val="100000"/>
              <a:buFont typeface="Wingdings 2" pitchFamily="18" charset="2"/>
              <a:buChar char=""/>
              <a:defRPr/>
            </a:pPr>
            <a:r>
              <a:rPr lang="en-US" sz="1800" dirty="0"/>
              <a:t>Phone call model: destination of the call, duration, time of day or week.  Analyze patterns that deviate from an expected norm</a:t>
            </a:r>
          </a:p>
          <a:p>
            <a:pPr marL="547688" lvl="1" indent="-200025" eaLnBrk="0" hangingPunct="0">
              <a:lnSpc>
                <a:spcPct val="110000"/>
              </a:lnSpc>
              <a:spcBef>
                <a:spcPts val="250"/>
              </a:spcBef>
              <a:buClr>
                <a:schemeClr val="accent1"/>
              </a:buClr>
              <a:buSzPct val="100000"/>
              <a:buFont typeface="Verdana" pitchFamily="34" charset="0"/>
              <a:buChar char="◦"/>
              <a:defRPr/>
            </a:pPr>
            <a:r>
              <a:rPr lang="en-US" sz="2000" u="sng" dirty="0"/>
              <a:t>Retail industry</a:t>
            </a:r>
          </a:p>
          <a:p>
            <a:pPr marL="785813" lvl="2" indent="-182563" eaLnBrk="0" hangingPunct="0">
              <a:lnSpc>
                <a:spcPct val="110000"/>
              </a:lnSpc>
              <a:spcBef>
                <a:spcPts val="250"/>
              </a:spcBef>
              <a:buClr>
                <a:srgbClr val="ED3742"/>
              </a:buClr>
              <a:buSzPct val="100000"/>
              <a:buFont typeface="Wingdings 2" pitchFamily="18" charset="2"/>
              <a:buChar char=""/>
              <a:defRPr/>
            </a:pPr>
            <a:r>
              <a:rPr lang="en-US" sz="1800" dirty="0"/>
              <a:t>Analysts estimate that 38% of retail shrink is due to dishonest employees</a:t>
            </a:r>
          </a:p>
          <a:p>
            <a:pPr marL="547688" lvl="1" indent="-200025" eaLnBrk="0" hangingPunct="0">
              <a:lnSpc>
                <a:spcPct val="110000"/>
              </a:lnSpc>
              <a:spcBef>
                <a:spcPts val="250"/>
              </a:spcBef>
              <a:buClr>
                <a:schemeClr val="accent1"/>
              </a:buClr>
              <a:buSzPct val="100000"/>
              <a:buFont typeface="Verdana" pitchFamily="34" charset="0"/>
              <a:buChar char="◦"/>
              <a:defRPr/>
            </a:pPr>
            <a:r>
              <a:rPr lang="en-US" sz="2000" u="sng" dirty="0"/>
              <a:t>Anti-terrorism</a:t>
            </a:r>
          </a:p>
          <a:p>
            <a:pPr marL="0" indent="0">
              <a:buNone/>
            </a:pPr>
            <a:endParaRPr lang="en-US" dirty="0"/>
          </a:p>
        </p:txBody>
      </p:sp>
    </p:spTree>
    <p:extLst>
      <p:ext uri="{BB962C8B-B14F-4D97-AF65-F5344CB8AC3E}">
        <p14:creationId xmlns:p14="http://schemas.microsoft.com/office/powerpoint/2010/main" val="472229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altLang="zh-TW" b="1" dirty="0">
                <a:solidFill>
                  <a:srgbClr val="C00000"/>
                </a:solidFill>
                <a:ea typeface="新細明體" pitchFamily="18" charset="-120"/>
              </a:rPr>
              <a:t>Knowledge Discovery </a:t>
            </a:r>
            <a:r>
              <a:rPr lang="en-US" altLang="zh-TW" b="1" dirty="0" smtClean="0">
                <a:solidFill>
                  <a:srgbClr val="C00000"/>
                </a:solidFill>
                <a:ea typeface="新細明體" pitchFamily="18" charset="-120"/>
              </a:rPr>
              <a:t>in Databases Process</a:t>
            </a:r>
            <a:endParaRPr lang="en-US" b="1" dirty="0">
              <a:solidFill>
                <a:srgbClr val="C00000"/>
              </a:solidFill>
            </a:endParaRPr>
          </a:p>
        </p:txBody>
      </p:sp>
      <p:sp>
        <p:nvSpPr>
          <p:cNvPr id="3" name="Content Placeholder 2"/>
          <p:cNvSpPr>
            <a:spLocks noGrp="1"/>
          </p:cNvSpPr>
          <p:nvPr>
            <p:ph idx="1"/>
          </p:nvPr>
        </p:nvSpPr>
        <p:spPr/>
        <p:txBody>
          <a:bodyPr/>
          <a:lstStyle/>
          <a:p>
            <a:r>
              <a:rPr lang="en-US" altLang="zh-TW" dirty="0">
                <a:ea typeface="新細明體" pitchFamily="18" charset="-120"/>
              </a:rPr>
              <a:t>Data selection</a:t>
            </a:r>
          </a:p>
          <a:p>
            <a:r>
              <a:rPr lang="en-US" altLang="zh-TW" dirty="0">
                <a:ea typeface="新細明體" pitchFamily="18" charset="-120"/>
              </a:rPr>
              <a:t>Cleaning</a:t>
            </a:r>
          </a:p>
          <a:p>
            <a:r>
              <a:rPr lang="en-US" altLang="zh-TW" dirty="0">
                <a:ea typeface="新細明體" pitchFamily="18" charset="-120"/>
              </a:rPr>
              <a:t>Enrichment</a:t>
            </a:r>
          </a:p>
          <a:p>
            <a:r>
              <a:rPr lang="en-US" altLang="zh-TW" dirty="0">
                <a:ea typeface="新細明體" pitchFamily="18" charset="-120"/>
              </a:rPr>
              <a:t>Coding</a:t>
            </a:r>
          </a:p>
          <a:p>
            <a:r>
              <a:rPr lang="en-US" altLang="zh-TW" dirty="0">
                <a:ea typeface="新細明體" pitchFamily="18" charset="-120"/>
              </a:rPr>
              <a:t>Data Mining</a:t>
            </a:r>
          </a:p>
          <a:p>
            <a:r>
              <a:rPr lang="en-US" altLang="zh-TW" dirty="0">
                <a:ea typeface="新細明體" pitchFamily="18" charset="-120"/>
              </a:rPr>
              <a:t>Reporting</a:t>
            </a:r>
          </a:p>
          <a:p>
            <a:pPr marL="0" indent="0">
              <a:buNone/>
            </a:pPr>
            <a:endParaRPr lang="en-US" dirty="0"/>
          </a:p>
        </p:txBody>
      </p:sp>
    </p:spTree>
    <p:extLst>
      <p:ext uri="{BB962C8B-B14F-4D97-AF65-F5344CB8AC3E}">
        <p14:creationId xmlns:p14="http://schemas.microsoft.com/office/powerpoint/2010/main" val="1032228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562600"/>
            <a:ext cx="8839200" cy="838200"/>
          </a:xfrm>
        </p:spPr>
        <p:txBody>
          <a:bodyPr>
            <a:normAutofit/>
          </a:bodyPr>
          <a:lstStyle/>
          <a:p>
            <a:r>
              <a:rPr lang="en-US" sz="2800" dirty="0" smtClean="0"/>
              <a:t>Figure: Knowledge Discovery in Databases (KDD) Process</a:t>
            </a:r>
            <a:endParaRPr lang="en-US" sz="2800" dirty="0"/>
          </a:p>
        </p:txBody>
      </p:sp>
      <p:pic>
        <p:nvPicPr>
          <p:cNvPr id="4098" name="Picture 2" descr="D:\Academic\Data Mining &amp; Data Warehousing\Images\KDD.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609600"/>
            <a:ext cx="8839200" cy="506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8116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ea typeface="新細明體" pitchFamily="18" charset="-120"/>
              </a:rPr>
              <a:t>Data Selection</a:t>
            </a:r>
            <a:endParaRPr lang="en-US" dirty="0"/>
          </a:p>
        </p:txBody>
      </p:sp>
      <p:sp>
        <p:nvSpPr>
          <p:cNvPr id="3" name="Content Placeholder 2"/>
          <p:cNvSpPr>
            <a:spLocks noGrp="1"/>
          </p:cNvSpPr>
          <p:nvPr>
            <p:ph idx="1"/>
          </p:nvPr>
        </p:nvSpPr>
        <p:spPr/>
        <p:txBody>
          <a:bodyPr/>
          <a:lstStyle/>
          <a:p>
            <a:pPr marL="0" indent="0" algn="just">
              <a:buNone/>
            </a:pPr>
            <a:r>
              <a:rPr lang="en-US" altLang="zh-TW" dirty="0">
                <a:ea typeface="新細明體" pitchFamily="18" charset="-120"/>
              </a:rPr>
              <a:t>Once you have formulated your informational requirements, the nest logical step is to collect and select the data you need. Setting up a KDD activity is also a long term investment. A data environment will need to download from operational data on a regular basis, therefore investing in a data warehouse is an important aspect of the whole process.</a:t>
            </a:r>
          </a:p>
          <a:p>
            <a:pPr algn="just"/>
            <a:endParaRPr lang="en-US" dirty="0"/>
          </a:p>
        </p:txBody>
      </p:sp>
    </p:spTree>
    <p:extLst>
      <p:ext uri="{BB962C8B-B14F-4D97-AF65-F5344CB8AC3E}">
        <p14:creationId xmlns:p14="http://schemas.microsoft.com/office/powerpoint/2010/main" val="3502133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648200"/>
            <a:ext cx="8229600" cy="762000"/>
          </a:xfrm>
        </p:spPr>
        <p:txBody>
          <a:bodyPr>
            <a:normAutofit/>
          </a:bodyPr>
          <a:lstStyle/>
          <a:p>
            <a:r>
              <a:rPr lang="en-US" sz="2400" dirty="0" smtClean="0"/>
              <a:t>Figure: Original Data</a:t>
            </a:r>
            <a:endParaRPr lang="en-US" sz="24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305799" cy="381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474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ea typeface="新細明體" pitchFamily="18" charset="-120"/>
              </a:rPr>
              <a:t>Cleaning</a:t>
            </a:r>
            <a:r>
              <a:rPr lang="en-US" altLang="zh-TW" dirty="0">
                <a:ea typeface="新細明體" pitchFamily="18" charset="-120"/>
              </a:rPr>
              <a:t>	</a:t>
            </a:r>
            <a:endParaRPr lang="en-US" dirty="0"/>
          </a:p>
        </p:txBody>
      </p:sp>
      <p:sp>
        <p:nvSpPr>
          <p:cNvPr id="3" name="Content Placeholder 2"/>
          <p:cNvSpPr>
            <a:spLocks noGrp="1"/>
          </p:cNvSpPr>
          <p:nvPr>
            <p:ph idx="1"/>
          </p:nvPr>
        </p:nvSpPr>
        <p:spPr/>
        <p:txBody>
          <a:bodyPr/>
          <a:lstStyle/>
          <a:p>
            <a:pPr marL="0" indent="0" algn="just">
              <a:buNone/>
            </a:pPr>
            <a:r>
              <a:rPr lang="en-US" altLang="zh-TW" dirty="0">
                <a:ea typeface="新細明體" pitchFamily="18" charset="-120"/>
              </a:rPr>
              <a:t>Almost all databases in large organizations are polluted and when we start to look at the data from a data mining perspective, ideas concerning consistency of data change. Therefore, before we start the data mining process, we have to clean up the data as much as possible, and this can be done automatically in many cases.</a:t>
            </a:r>
          </a:p>
          <a:p>
            <a:pPr algn="just"/>
            <a:endParaRPr lang="en-US" dirty="0"/>
          </a:p>
        </p:txBody>
      </p:sp>
    </p:spTree>
    <p:extLst>
      <p:ext uri="{BB962C8B-B14F-4D97-AF65-F5344CB8AC3E}">
        <p14:creationId xmlns:p14="http://schemas.microsoft.com/office/powerpoint/2010/main" val="291901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52400"/>
            <a:ext cx="48768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114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24400"/>
            <a:ext cx="8229600" cy="762000"/>
          </a:xfrm>
        </p:spPr>
        <p:txBody>
          <a:bodyPr>
            <a:normAutofit/>
          </a:bodyPr>
          <a:lstStyle/>
          <a:p>
            <a:r>
              <a:rPr lang="en-US" sz="3200" dirty="0" smtClean="0"/>
              <a:t>Figure: De-duplication</a:t>
            </a:r>
            <a:endParaRPr lang="en-US" sz="32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417964" cy="383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621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800600"/>
            <a:ext cx="8229600" cy="609600"/>
          </a:xfrm>
        </p:spPr>
        <p:txBody>
          <a:bodyPr>
            <a:normAutofit/>
          </a:bodyPr>
          <a:lstStyle/>
          <a:p>
            <a:r>
              <a:rPr lang="en-US" sz="2800" dirty="0" smtClean="0"/>
              <a:t>Figure: Domain Consistency</a:t>
            </a:r>
            <a:endParaRPr lang="en-US" sz="28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229600" cy="4187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977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ea typeface="新細明體" pitchFamily="18" charset="-120"/>
              </a:rPr>
              <a:t>Enrichment</a:t>
            </a:r>
            <a:endParaRPr lang="en-US" dirty="0"/>
          </a:p>
        </p:txBody>
      </p:sp>
      <p:sp>
        <p:nvSpPr>
          <p:cNvPr id="3" name="Content Placeholder 2"/>
          <p:cNvSpPr>
            <a:spLocks noGrp="1"/>
          </p:cNvSpPr>
          <p:nvPr>
            <p:ph idx="1"/>
          </p:nvPr>
        </p:nvSpPr>
        <p:spPr/>
        <p:txBody>
          <a:bodyPr/>
          <a:lstStyle/>
          <a:p>
            <a:pPr marL="0" indent="0" algn="just">
              <a:buNone/>
            </a:pPr>
            <a:r>
              <a:rPr lang="en-US" altLang="zh-TW" dirty="0">
                <a:ea typeface="新細明體" pitchFamily="18" charset="-120"/>
              </a:rPr>
              <a:t>Matching the information from bought-in databases with your own databases can be difficult. A well-known problem is the reconstruction of family relationships in databases. In a relational environment, we can simply join this information with our original data.</a:t>
            </a:r>
          </a:p>
          <a:p>
            <a:endParaRPr lang="en-US" dirty="0"/>
          </a:p>
        </p:txBody>
      </p:sp>
    </p:spTree>
    <p:extLst>
      <p:ext uri="{BB962C8B-B14F-4D97-AF65-F5344CB8AC3E}">
        <p14:creationId xmlns:p14="http://schemas.microsoft.com/office/powerpoint/2010/main" val="1117185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52800"/>
            <a:ext cx="8229600" cy="609600"/>
          </a:xfrm>
        </p:spPr>
        <p:txBody>
          <a:bodyPr>
            <a:noAutofit/>
          </a:bodyPr>
          <a:lstStyle/>
          <a:p>
            <a:r>
              <a:rPr lang="en-US" sz="2800" dirty="0" smtClean="0"/>
              <a:t>Figure: Enrichment</a:t>
            </a:r>
            <a:endParaRPr lang="en-US" sz="28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914400"/>
            <a:ext cx="8950197"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7071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8600"/>
            <a:ext cx="8229600" cy="685800"/>
          </a:xfrm>
        </p:spPr>
        <p:txBody>
          <a:bodyPr>
            <a:normAutofit/>
          </a:bodyPr>
          <a:lstStyle/>
          <a:p>
            <a:r>
              <a:rPr lang="en-US" sz="2800" dirty="0" smtClean="0"/>
              <a:t>Figure: Enriched Table</a:t>
            </a:r>
            <a:endParaRPr lang="en-US" sz="2800"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610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475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Content Placeholder 2"/>
          <p:cNvSpPr>
            <a:spLocks noGrp="1"/>
          </p:cNvSpPr>
          <p:nvPr>
            <p:ph idx="1"/>
          </p:nvPr>
        </p:nvSpPr>
        <p:spPr/>
        <p:txBody>
          <a:bodyPr/>
          <a:lstStyle/>
          <a:p>
            <a:pPr marL="0" indent="0" algn="just">
              <a:buNone/>
            </a:pPr>
            <a:r>
              <a:rPr lang="en-US" dirty="0" smtClean="0"/>
              <a:t>We can apply following coding technique:</a:t>
            </a:r>
          </a:p>
          <a:p>
            <a:pPr marL="514350" indent="-514350" algn="just">
              <a:buAutoNum type="arabicParenBoth"/>
            </a:pPr>
            <a:r>
              <a:rPr lang="en-US" dirty="0" smtClean="0"/>
              <a:t>Address to regions</a:t>
            </a:r>
          </a:p>
          <a:p>
            <a:pPr marL="514350" indent="-514350" algn="just">
              <a:buAutoNum type="arabicParenBoth"/>
            </a:pPr>
            <a:r>
              <a:rPr lang="en-US" dirty="0" smtClean="0"/>
              <a:t>Birthdate to age</a:t>
            </a:r>
          </a:p>
          <a:p>
            <a:pPr marL="514350" indent="-514350" algn="just">
              <a:buAutoNum type="arabicParenBoth"/>
            </a:pPr>
            <a:r>
              <a:rPr lang="en-US" dirty="0" smtClean="0"/>
              <a:t>Divide income by 1000</a:t>
            </a:r>
          </a:p>
          <a:p>
            <a:pPr marL="514350" indent="-514350" algn="just">
              <a:buAutoNum type="arabicParenBoth"/>
            </a:pPr>
            <a:r>
              <a:rPr lang="en-US" dirty="0" smtClean="0"/>
              <a:t>Divide credit by 1000</a:t>
            </a:r>
          </a:p>
          <a:p>
            <a:pPr marL="514350" indent="-514350" algn="just">
              <a:buAutoNum type="arabicParenBoth"/>
            </a:pPr>
            <a:r>
              <a:rPr lang="en-US" dirty="0" smtClean="0"/>
              <a:t>Convert cars yes/no to 1/0</a:t>
            </a:r>
          </a:p>
          <a:p>
            <a:pPr marL="514350" indent="-514350" algn="just">
              <a:buAutoNum type="arabicParenBoth"/>
            </a:pPr>
            <a:r>
              <a:rPr lang="en-US" dirty="0" smtClean="0"/>
              <a:t>Convert purchased date to months numbers</a:t>
            </a:r>
            <a:endParaRPr lang="en-US" dirty="0"/>
          </a:p>
        </p:txBody>
      </p:sp>
    </p:spTree>
    <p:extLst>
      <p:ext uri="{BB962C8B-B14F-4D97-AF65-F5344CB8AC3E}">
        <p14:creationId xmlns:p14="http://schemas.microsoft.com/office/powerpoint/2010/main" val="3487383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495800"/>
            <a:ext cx="8229600" cy="762000"/>
          </a:xfrm>
        </p:spPr>
        <p:txBody>
          <a:bodyPr>
            <a:normAutofit/>
          </a:bodyPr>
          <a:lstStyle/>
          <a:p>
            <a:r>
              <a:rPr lang="en-US" sz="3200" dirty="0" smtClean="0"/>
              <a:t>Figure: After Coding Stage</a:t>
            </a:r>
            <a:endParaRPr lang="en-US" sz="3200"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078" y="762000"/>
            <a:ext cx="8394722"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494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962400"/>
            <a:ext cx="8229600" cy="685800"/>
          </a:xfrm>
        </p:spPr>
        <p:txBody>
          <a:bodyPr>
            <a:normAutofit/>
          </a:bodyPr>
          <a:lstStyle/>
          <a:p>
            <a:r>
              <a:rPr lang="en-US" sz="3200" dirty="0" smtClean="0"/>
              <a:t>Figure: Final Table</a:t>
            </a:r>
            <a:endParaRPr lang="en-US" sz="32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382000" cy="279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6053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It is a discovery stage in KDD process.</a:t>
            </a:r>
          </a:p>
          <a:p>
            <a:pPr algn="just"/>
            <a:r>
              <a:rPr lang="en-US" dirty="0" smtClean="0"/>
              <a:t>Data </a:t>
            </a:r>
            <a:r>
              <a:rPr lang="en-US" dirty="0"/>
              <a:t>mining refers to extracting or “mining” knowledge from large amounts of data</a:t>
            </a:r>
            <a:r>
              <a:rPr lang="en-US" dirty="0" smtClean="0"/>
              <a:t>.</a:t>
            </a:r>
          </a:p>
          <a:p>
            <a:pPr algn="just"/>
            <a:r>
              <a:rPr lang="en-US" dirty="0"/>
              <a:t>Many people treat data mining as a </a:t>
            </a:r>
            <a:r>
              <a:rPr lang="en-US" dirty="0">
                <a:solidFill>
                  <a:schemeClr val="tx2">
                    <a:lumMod val="60000"/>
                    <a:lumOff val="40000"/>
                  </a:schemeClr>
                </a:solidFill>
              </a:rPr>
              <a:t>synonym</a:t>
            </a:r>
            <a:r>
              <a:rPr lang="en-US" dirty="0"/>
              <a:t> for another popularly used term, Knowledge Discovery from </a:t>
            </a:r>
            <a:r>
              <a:rPr lang="en-US" dirty="0" smtClean="0"/>
              <a:t>Database, </a:t>
            </a:r>
            <a:r>
              <a:rPr lang="en-US" dirty="0"/>
              <a:t>or KDD. </a:t>
            </a:r>
          </a:p>
          <a:p>
            <a:pPr algn="just"/>
            <a:r>
              <a:rPr lang="en-US" dirty="0"/>
              <a:t>Alternatively, others view data mining as simply an essential </a:t>
            </a:r>
            <a:r>
              <a:rPr lang="en-US" dirty="0">
                <a:solidFill>
                  <a:schemeClr val="tx2">
                    <a:lumMod val="60000"/>
                    <a:lumOff val="40000"/>
                  </a:schemeClr>
                </a:solidFill>
              </a:rPr>
              <a:t>step</a:t>
            </a:r>
            <a:r>
              <a:rPr lang="en-US" dirty="0"/>
              <a:t> in the process of knowledge discovery.</a:t>
            </a:r>
          </a:p>
          <a:p>
            <a:pPr marL="0" indent="0" algn="just">
              <a:buNone/>
            </a:pPr>
            <a:endParaRPr lang="en-US" dirty="0"/>
          </a:p>
        </p:txBody>
      </p:sp>
    </p:spTree>
    <p:extLst>
      <p:ext uri="{BB962C8B-B14F-4D97-AF65-F5344CB8AC3E}">
        <p14:creationId xmlns:p14="http://schemas.microsoft.com/office/powerpoint/2010/main" val="38044953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257800"/>
          </a:xfrm>
        </p:spPr>
        <p:txBody>
          <a:bodyPr>
            <a:normAutofit/>
          </a:bodyPr>
          <a:lstStyle/>
          <a:p>
            <a:pPr marL="457200" lvl="1" indent="0" algn="just">
              <a:lnSpc>
                <a:spcPct val="80000"/>
              </a:lnSpc>
              <a:buNone/>
            </a:pPr>
            <a:r>
              <a:rPr lang="en-US" sz="3200" dirty="0" smtClean="0"/>
              <a:t>Some Alternative names to data mining are:</a:t>
            </a:r>
          </a:p>
          <a:p>
            <a:pPr lvl="1" algn="just">
              <a:lnSpc>
                <a:spcPct val="80000"/>
              </a:lnSpc>
            </a:pPr>
            <a:r>
              <a:rPr lang="en-US" sz="3200" dirty="0" smtClean="0"/>
              <a:t>Knowledge </a:t>
            </a:r>
            <a:r>
              <a:rPr lang="en-US" sz="3200" dirty="0"/>
              <a:t>discovery (mining) in databases (</a:t>
            </a:r>
            <a:r>
              <a:rPr lang="en-US" sz="3200" dirty="0" smtClean="0"/>
              <a:t>KDD)</a:t>
            </a:r>
          </a:p>
          <a:p>
            <a:pPr lvl="1" algn="just">
              <a:lnSpc>
                <a:spcPct val="80000"/>
              </a:lnSpc>
            </a:pPr>
            <a:r>
              <a:rPr lang="en-US" sz="3200" dirty="0" smtClean="0"/>
              <a:t>Knowledge extraction </a:t>
            </a:r>
          </a:p>
          <a:p>
            <a:pPr lvl="1" algn="just">
              <a:lnSpc>
                <a:spcPct val="80000"/>
              </a:lnSpc>
            </a:pPr>
            <a:r>
              <a:rPr lang="en-US" sz="3200" dirty="0" smtClean="0"/>
              <a:t>Data/pattern analysis </a:t>
            </a:r>
          </a:p>
          <a:p>
            <a:pPr lvl="1" algn="just">
              <a:lnSpc>
                <a:spcPct val="80000"/>
              </a:lnSpc>
            </a:pPr>
            <a:r>
              <a:rPr lang="en-US" sz="3200" dirty="0" smtClean="0"/>
              <a:t>Data archeology </a:t>
            </a:r>
          </a:p>
          <a:p>
            <a:pPr lvl="1" algn="just">
              <a:lnSpc>
                <a:spcPct val="80000"/>
              </a:lnSpc>
            </a:pPr>
            <a:r>
              <a:rPr lang="en-US" sz="3200" dirty="0" smtClean="0"/>
              <a:t>Data Dredging </a:t>
            </a:r>
          </a:p>
          <a:p>
            <a:pPr lvl="1" algn="just">
              <a:lnSpc>
                <a:spcPct val="80000"/>
              </a:lnSpc>
            </a:pPr>
            <a:r>
              <a:rPr lang="en-US" sz="3200" dirty="0" smtClean="0"/>
              <a:t>Information Harvesting </a:t>
            </a:r>
          </a:p>
          <a:p>
            <a:pPr lvl="1" algn="just">
              <a:lnSpc>
                <a:spcPct val="80000"/>
              </a:lnSpc>
            </a:pPr>
            <a:r>
              <a:rPr lang="en-US" sz="3200" dirty="0" smtClean="0"/>
              <a:t>Business </a:t>
            </a:r>
            <a:r>
              <a:rPr lang="en-US" sz="3200" dirty="0"/>
              <a:t>intelligence, etc.</a:t>
            </a:r>
          </a:p>
          <a:p>
            <a:pPr algn="just"/>
            <a:endParaRPr lang="en-US" sz="4400" dirty="0"/>
          </a:p>
        </p:txBody>
      </p:sp>
    </p:spTree>
    <p:extLst>
      <p:ext uri="{BB962C8B-B14F-4D97-AF65-F5344CB8AC3E}">
        <p14:creationId xmlns:p14="http://schemas.microsoft.com/office/powerpoint/2010/main" val="71269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a:solidFill>
                  <a:schemeClr val="accent6">
                    <a:lumMod val="75000"/>
                  </a:schemeClr>
                </a:solidFill>
              </a:rPr>
              <a:t>Reference Books</a:t>
            </a:r>
          </a:p>
        </p:txBody>
      </p:sp>
      <p:pic>
        <p:nvPicPr>
          <p:cNvPr id="1638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1200" y="762000"/>
            <a:ext cx="48006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452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81600"/>
            <a:ext cx="8229600" cy="685800"/>
          </a:xfrm>
        </p:spPr>
        <p:txBody>
          <a:bodyPr>
            <a:normAutofit/>
          </a:bodyPr>
          <a:lstStyle/>
          <a:p>
            <a:r>
              <a:rPr lang="en-US" sz="2800" dirty="0" smtClean="0"/>
              <a:t>Figure: Averages</a:t>
            </a:r>
            <a:endParaRPr lang="en-US" sz="2800"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52400"/>
            <a:ext cx="4419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309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10200"/>
            <a:ext cx="8229600" cy="762000"/>
          </a:xfrm>
        </p:spPr>
        <p:txBody>
          <a:bodyPr>
            <a:normAutofit/>
          </a:bodyPr>
          <a:lstStyle/>
          <a:p>
            <a:r>
              <a:rPr lang="en-US" sz="2800" dirty="0" smtClean="0"/>
              <a:t>Figure: Age distribution of readers</a:t>
            </a:r>
            <a:endParaRPr lang="en-US" sz="2800"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8077200"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792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0"/>
            <a:ext cx="8229600" cy="685800"/>
          </a:xfrm>
        </p:spPr>
        <p:txBody>
          <a:bodyPr>
            <a:normAutofit/>
          </a:bodyPr>
          <a:lstStyle/>
          <a:p>
            <a:r>
              <a:rPr lang="en-US" sz="2800" dirty="0" smtClean="0"/>
              <a:t>Figure: Age distribution of readers of sports magazines</a:t>
            </a:r>
            <a:endParaRPr lang="en-US" sz="2800"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3061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US" dirty="0"/>
          </a:p>
        </p:txBody>
      </p:sp>
      <p:sp>
        <p:nvSpPr>
          <p:cNvPr id="3" name="Content Placeholder 2"/>
          <p:cNvSpPr>
            <a:spLocks noGrp="1"/>
          </p:cNvSpPr>
          <p:nvPr>
            <p:ph idx="1"/>
          </p:nvPr>
        </p:nvSpPr>
        <p:spPr/>
        <p:txBody>
          <a:bodyPr/>
          <a:lstStyle/>
          <a:p>
            <a:pPr algn="just"/>
            <a:r>
              <a:rPr lang="en-US" dirty="0" smtClean="0"/>
              <a:t>It uses two functions:</a:t>
            </a:r>
          </a:p>
          <a:p>
            <a:pPr marL="914400" lvl="1" indent="-514350" algn="just">
              <a:buFont typeface="+mj-lt"/>
              <a:buAutoNum type="arabicPeriod"/>
            </a:pPr>
            <a:r>
              <a:rPr lang="en-US" dirty="0" smtClean="0"/>
              <a:t>Analysis of the results</a:t>
            </a:r>
          </a:p>
          <a:p>
            <a:pPr marL="914400" lvl="1" indent="-514350" algn="just">
              <a:buFont typeface="+mj-lt"/>
              <a:buAutoNum type="arabicPeriod"/>
            </a:pPr>
            <a:r>
              <a:rPr lang="en-US" dirty="0" smtClean="0"/>
              <a:t>Application of results</a:t>
            </a:r>
          </a:p>
          <a:p>
            <a:pPr algn="just"/>
            <a:r>
              <a:rPr lang="en-US" dirty="0" smtClean="0"/>
              <a:t>Visualization </a:t>
            </a:r>
            <a:r>
              <a:rPr lang="en-US" dirty="0"/>
              <a:t>and knowledge representation </a:t>
            </a:r>
            <a:r>
              <a:rPr lang="en-US" dirty="0" smtClean="0"/>
              <a:t>techniques are </a:t>
            </a:r>
            <a:r>
              <a:rPr lang="en-US" dirty="0"/>
              <a:t>used to present the mined knowledge to the </a:t>
            </a:r>
            <a:r>
              <a:rPr lang="en-US" dirty="0" smtClean="0"/>
              <a:t>user.</a:t>
            </a:r>
            <a:endParaRPr lang="en-US" dirty="0"/>
          </a:p>
        </p:txBody>
      </p:sp>
    </p:spTree>
    <p:extLst>
      <p:ext uri="{BB962C8B-B14F-4D97-AF65-F5344CB8AC3E}">
        <p14:creationId xmlns:p14="http://schemas.microsoft.com/office/powerpoint/2010/main" val="18076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324600"/>
            <a:ext cx="8229600" cy="474023"/>
          </a:xfrm>
        </p:spPr>
        <p:txBody>
          <a:bodyPr>
            <a:noAutofit/>
          </a:bodyPr>
          <a:lstStyle/>
          <a:p>
            <a:r>
              <a:rPr lang="en-US" sz="2000" dirty="0"/>
              <a:t>Figure: Data mining as a step in the process of knowledge discovery.</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52400"/>
            <a:ext cx="58674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9798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2">
                    <a:lumMod val="75000"/>
                  </a:schemeClr>
                </a:solidFill>
              </a:rPr>
              <a:t>Data Mining: Confluence of </a:t>
            </a:r>
            <a:r>
              <a:rPr lang="en-US" dirty="0" smtClean="0">
                <a:solidFill>
                  <a:schemeClr val="accent2">
                    <a:lumMod val="75000"/>
                  </a:schemeClr>
                </a:solidFill>
              </a:rPr>
              <a:t>Multiple Disciplines</a:t>
            </a:r>
            <a:r>
              <a:rPr lang="en-US" sz="4800" b="1" dirty="0" smtClean="0">
                <a:solidFill>
                  <a:schemeClr val="accent2">
                    <a:lumMod val="75000"/>
                  </a:schemeClr>
                </a:solidFill>
              </a:rPr>
              <a:t> </a:t>
            </a:r>
            <a:endParaRPr lang="en-US" dirty="0">
              <a:solidFill>
                <a:schemeClr val="accent2">
                  <a:lumMod val="75000"/>
                </a:schemeClr>
              </a:solidFill>
            </a:endParaRPr>
          </a:p>
        </p:txBody>
      </p:sp>
      <p:sp>
        <p:nvSpPr>
          <p:cNvPr id="4" name="Rectangle 3"/>
          <p:cNvSpPr>
            <a:spLocks noChangeArrowheads="1"/>
          </p:cNvSpPr>
          <p:nvPr/>
        </p:nvSpPr>
        <p:spPr bwMode="auto">
          <a:xfrm>
            <a:off x="3429000" y="3429000"/>
            <a:ext cx="2209800" cy="914400"/>
          </a:xfrm>
          <a:prstGeom prst="rect">
            <a:avLst/>
          </a:prstGeom>
          <a:solidFill>
            <a:schemeClr val="accent2"/>
          </a:solidFill>
          <a:ln w="38100">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Tahoma" pitchFamily="34" charset="0"/>
              </a:rPr>
              <a:t>Data Mining</a:t>
            </a:r>
          </a:p>
        </p:txBody>
      </p:sp>
      <p:sp>
        <p:nvSpPr>
          <p:cNvPr id="5" name="Rectangle 4"/>
          <p:cNvSpPr>
            <a:spLocks noChangeArrowheads="1"/>
          </p:cNvSpPr>
          <p:nvPr/>
        </p:nvSpPr>
        <p:spPr bwMode="auto">
          <a:xfrm>
            <a:off x="1752600" y="1905000"/>
            <a:ext cx="1981200" cy="762000"/>
          </a:xfrm>
          <a:prstGeom prst="rect">
            <a:avLst/>
          </a:prstGeom>
          <a:solidFill>
            <a:schemeClr val="accent1"/>
          </a:solidFill>
          <a:ln w="38100">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Database </a:t>
            </a:r>
          </a:p>
          <a:p>
            <a:pPr algn="ctr"/>
            <a:r>
              <a:rPr lang="en-US" sz="2400">
                <a:latin typeface="Tahoma" pitchFamily="34" charset="0"/>
              </a:rPr>
              <a:t>Systems</a:t>
            </a:r>
          </a:p>
        </p:txBody>
      </p:sp>
      <p:sp>
        <p:nvSpPr>
          <p:cNvPr id="6" name="Rectangle 5"/>
          <p:cNvSpPr>
            <a:spLocks noChangeArrowheads="1"/>
          </p:cNvSpPr>
          <p:nvPr/>
        </p:nvSpPr>
        <p:spPr bwMode="auto">
          <a:xfrm>
            <a:off x="5105400" y="1905000"/>
            <a:ext cx="1981200" cy="762000"/>
          </a:xfrm>
          <a:prstGeom prst="rect">
            <a:avLst/>
          </a:prstGeom>
          <a:solidFill>
            <a:schemeClr val="accent1"/>
          </a:solidFill>
          <a:ln w="38100">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Statistics</a:t>
            </a:r>
          </a:p>
        </p:txBody>
      </p:sp>
      <p:sp>
        <p:nvSpPr>
          <p:cNvPr id="7" name="Rectangle 6"/>
          <p:cNvSpPr>
            <a:spLocks noChangeArrowheads="1"/>
          </p:cNvSpPr>
          <p:nvPr/>
        </p:nvSpPr>
        <p:spPr bwMode="auto">
          <a:xfrm>
            <a:off x="5638800" y="5257800"/>
            <a:ext cx="1981200" cy="762000"/>
          </a:xfrm>
          <a:prstGeom prst="rect">
            <a:avLst/>
          </a:prstGeom>
          <a:solidFill>
            <a:schemeClr val="accent1"/>
          </a:solidFill>
          <a:ln w="38100">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latin typeface="Tahoma" pitchFamily="34" charset="0"/>
              </a:rPr>
              <a:t>Other</a:t>
            </a:r>
          </a:p>
          <a:p>
            <a:pPr algn="ctr"/>
            <a:r>
              <a:rPr lang="en-US" sz="2400" dirty="0">
                <a:latin typeface="Tahoma" pitchFamily="34" charset="0"/>
              </a:rPr>
              <a:t>Disciplines</a:t>
            </a:r>
          </a:p>
        </p:txBody>
      </p:sp>
      <p:sp>
        <p:nvSpPr>
          <p:cNvPr id="8" name="Rectangle 7"/>
          <p:cNvSpPr>
            <a:spLocks noChangeArrowheads="1"/>
          </p:cNvSpPr>
          <p:nvPr/>
        </p:nvSpPr>
        <p:spPr bwMode="auto">
          <a:xfrm>
            <a:off x="1371600" y="5181600"/>
            <a:ext cx="1981200" cy="762000"/>
          </a:xfrm>
          <a:prstGeom prst="rect">
            <a:avLst/>
          </a:prstGeom>
          <a:solidFill>
            <a:schemeClr val="accent1"/>
          </a:solidFill>
          <a:ln w="38100">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ahoma" pitchFamily="34" charset="0"/>
              </a:rPr>
              <a:t>Algorithm</a:t>
            </a:r>
          </a:p>
        </p:txBody>
      </p:sp>
      <p:sp>
        <p:nvSpPr>
          <p:cNvPr id="9" name="Rectangle 8"/>
          <p:cNvSpPr>
            <a:spLocks noChangeArrowheads="1"/>
          </p:cNvSpPr>
          <p:nvPr/>
        </p:nvSpPr>
        <p:spPr bwMode="auto">
          <a:xfrm>
            <a:off x="381000" y="3505200"/>
            <a:ext cx="1981200" cy="762000"/>
          </a:xfrm>
          <a:prstGeom prst="rect">
            <a:avLst/>
          </a:prstGeom>
          <a:solidFill>
            <a:schemeClr val="accent1"/>
          </a:solidFill>
          <a:ln w="38100">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latin typeface="Tahoma" pitchFamily="34" charset="0"/>
              </a:rPr>
              <a:t>Machine</a:t>
            </a:r>
          </a:p>
          <a:p>
            <a:pPr algn="ctr"/>
            <a:r>
              <a:rPr lang="en-US" sz="2400" dirty="0" smtClean="0">
                <a:latin typeface="Tahoma" pitchFamily="34" charset="0"/>
              </a:rPr>
              <a:t>Learning</a:t>
            </a:r>
            <a:endParaRPr lang="en-US" sz="2400" dirty="0">
              <a:latin typeface="Tahoma" pitchFamily="34" charset="0"/>
            </a:endParaRPr>
          </a:p>
        </p:txBody>
      </p:sp>
      <p:sp>
        <p:nvSpPr>
          <p:cNvPr id="10" name="Rectangle 9"/>
          <p:cNvSpPr>
            <a:spLocks noChangeArrowheads="1"/>
          </p:cNvSpPr>
          <p:nvPr/>
        </p:nvSpPr>
        <p:spPr bwMode="auto">
          <a:xfrm>
            <a:off x="6781800" y="3505200"/>
            <a:ext cx="1981200" cy="762000"/>
          </a:xfrm>
          <a:prstGeom prst="rect">
            <a:avLst/>
          </a:prstGeom>
          <a:solidFill>
            <a:schemeClr val="accent1"/>
          </a:solidFill>
          <a:ln w="38100">
            <a:solidFill>
              <a:srgbClr val="FF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en-US" sz="2400">
                <a:latin typeface="Tahoma" pitchFamily="34" charset="0"/>
              </a:rPr>
              <a:t>Visualization</a:t>
            </a:r>
            <a:endParaRPr lang="en-US" sz="2800">
              <a:latin typeface="Tahoma" pitchFamily="34" charset="0"/>
            </a:endParaRPr>
          </a:p>
        </p:txBody>
      </p:sp>
      <p:sp>
        <p:nvSpPr>
          <p:cNvPr id="11" name="Line 10"/>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1"/>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12"/>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3"/>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4"/>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15"/>
          <p:cNvSpPr>
            <a:spLocks noChangeShapeType="1"/>
          </p:cNvSpPr>
          <p:nvPr/>
        </p:nvSpPr>
        <p:spPr bwMode="auto">
          <a:xfrm flipV="1">
            <a:off x="2438400" y="4419600"/>
            <a:ext cx="16002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882171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fontScale="90000"/>
          </a:bodyPr>
          <a:lstStyle/>
          <a:p>
            <a:r>
              <a:rPr lang="en-GB" b="1" dirty="0">
                <a:solidFill>
                  <a:schemeClr val="accent2">
                    <a:lumMod val="50000"/>
                  </a:schemeClr>
                </a:solidFill>
                <a:latin typeface="Tahoma" pitchFamily="34" charset="0"/>
              </a:rPr>
              <a:t>Data Warehouse Architecture</a:t>
            </a:r>
            <a:endParaRPr lang="en-US" b="1" dirty="0">
              <a:solidFill>
                <a:schemeClr val="accent2">
                  <a:lumMod val="50000"/>
                </a:schemeClr>
              </a:solidFill>
            </a:endParaRPr>
          </a:p>
        </p:txBody>
      </p:sp>
      <p:pic>
        <p:nvPicPr>
          <p:cNvPr id="4" name="Picture 9" descr="D:\Database System 3e_tiff\Ch30-tif\DS3-Figure 30-01.ti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066799"/>
            <a:ext cx="8610599" cy="5459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96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534400" cy="5638800"/>
          </a:xfrm>
        </p:spPr>
        <p:txBody>
          <a:bodyPr>
            <a:noAutofit/>
          </a:bodyPr>
          <a:lstStyle/>
          <a:p>
            <a:pPr algn="just">
              <a:lnSpc>
                <a:spcPct val="90000"/>
              </a:lnSpc>
              <a:spcBef>
                <a:spcPct val="0"/>
              </a:spcBef>
              <a:buFontTx/>
              <a:buNone/>
            </a:pPr>
            <a:r>
              <a:rPr lang="en-GB" sz="2400" b="1" dirty="0">
                <a:solidFill>
                  <a:schemeClr val="accent5">
                    <a:lumMod val="50000"/>
                  </a:schemeClr>
                </a:solidFill>
              </a:rPr>
              <a:t>Operational Data </a:t>
            </a:r>
            <a:r>
              <a:rPr lang="en-GB" sz="2400" b="1" dirty="0" smtClean="0">
                <a:solidFill>
                  <a:schemeClr val="accent5">
                    <a:lumMod val="50000"/>
                  </a:schemeClr>
                </a:solidFill>
              </a:rPr>
              <a:t>Sources: </a:t>
            </a:r>
            <a:r>
              <a:rPr lang="en-GB" sz="2400" b="1" dirty="0" smtClean="0"/>
              <a:t> </a:t>
            </a:r>
            <a:r>
              <a:rPr lang="en-GB" sz="2400" dirty="0" smtClean="0"/>
              <a:t>It</a:t>
            </a:r>
            <a:r>
              <a:rPr lang="en-GB" sz="2400" b="1" dirty="0" smtClean="0"/>
              <a:t> </a:t>
            </a:r>
            <a:r>
              <a:rPr lang="en-GB" sz="2400" dirty="0" smtClean="0"/>
              <a:t>may </a:t>
            </a:r>
            <a:r>
              <a:rPr lang="en-GB" sz="2400" dirty="0"/>
              <a:t>include: </a:t>
            </a:r>
          </a:p>
          <a:p>
            <a:pPr algn="just">
              <a:lnSpc>
                <a:spcPct val="90000"/>
              </a:lnSpc>
              <a:spcBef>
                <a:spcPct val="25000"/>
              </a:spcBef>
            </a:pPr>
            <a:r>
              <a:rPr lang="en-GB" sz="2400" dirty="0"/>
              <a:t>N</a:t>
            </a:r>
            <a:r>
              <a:rPr lang="en-GB" sz="2400" dirty="0" smtClean="0"/>
              <a:t>etwork </a:t>
            </a:r>
            <a:r>
              <a:rPr lang="en-GB" sz="2400" dirty="0"/>
              <a:t>databases.</a:t>
            </a:r>
          </a:p>
          <a:p>
            <a:pPr algn="just">
              <a:lnSpc>
                <a:spcPct val="90000"/>
              </a:lnSpc>
              <a:spcBef>
                <a:spcPct val="25000"/>
              </a:spcBef>
            </a:pPr>
            <a:r>
              <a:rPr lang="en-GB" sz="2400" dirty="0"/>
              <a:t>Departmental </a:t>
            </a:r>
            <a:r>
              <a:rPr lang="en-GB" sz="2400" dirty="0" smtClean="0"/>
              <a:t>file </a:t>
            </a:r>
            <a:r>
              <a:rPr lang="en-GB" sz="2400" dirty="0"/>
              <a:t>systems and RDBMSs.</a:t>
            </a:r>
          </a:p>
          <a:p>
            <a:pPr algn="just">
              <a:lnSpc>
                <a:spcPct val="90000"/>
              </a:lnSpc>
              <a:spcBef>
                <a:spcPct val="25000"/>
              </a:spcBef>
            </a:pPr>
            <a:r>
              <a:rPr lang="en-GB" sz="2400" dirty="0"/>
              <a:t>Private workstations and servers.</a:t>
            </a:r>
          </a:p>
          <a:p>
            <a:pPr algn="just">
              <a:lnSpc>
                <a:spcPct val="90000"/>
              </a:lnSpc>
              <a:spcBef>
                <a:spcPct val="25000"/>
              </a:spcBef>
            </a:pPr>
            <a:r>
              <a:rPr lang="en-GB" sz="2400" dirty="0"/>
              <a:t>External systems (Internet, commercially available databases).</a:t>
            </a:r>
          </a:p>
          <a:p>
            <a:pPr algn="just">
              <a:lnSpc>
                <a:spcPct val="90000"/>
              </a:lnSpc>
              <a:spcBef>
                <a:spcPct val="0"/>
              </a:spcBef>
              <a:buFontTx/>
              <a:buNone/>
            </a:pPr>
            <a:endParaRPr lang="en-GB" sz="2400" dirty="0"/>
          </a:p>
          <a:p>
            <a:pPr algn="just" eaLnBrk="0" hangingPunct="0">
              <a:lnSpc>
                <a:spcPct val="90000"/>
              </a:lnSpc>
              <a:buClr>
                <a:schemeClr val="accent2"/>
              </a:buClr>
              <a:buFontTx/>
              <a:buNone/>
            </a:pPr>
            <a:r>
              <a:rPr lang="en-US" sz="2400" b="1" dirty="0">
                <a:solidFill>
                  <a:schemeClr val="accent5">
                    <a:lumMod val="50000"/>
                  </a:schemeClr>
                </a:solidFill>
              </a:rPr>
              <a:t>Operational </a:t>
            </a:r>
            <a:r>
              <a:rPr lang="en-US" sz="2400" b="1" dirty="0" smtClean="0">
                <a:solidFill>
                  <a:schemeClr val="accent5">
                    <a:lumMod val="50000"/>
                  </a:schemeClr>
                </a:solidFill>
              </a:rPr>
              <a:t>Data Store </a:t>
            </a:r>
            <a:r>
              <a:rPr lang="en-US" sz="2400" b="1" dirty="0">
                <a:solidFill>
                  <a:schemeClr val="accent5">
                    <a:lumMod val="50000"/>
                  </a:schemeClr>
                </a:solidFill>
              </a:rPr>
              <a:t>(ODS): </a:t>
            </a:r>
            <a:r>
              <a:rPr lang="en-US" sz="2400" dirty="0" smtClean="0"/>
              <a:t>It is a r</a:t>
            </a:r>
            <a:r>
              <a:rPr lang="en-US" sz="2400" dirty="0" smtClean="0">
                <a:cs typeface="Times New Roman" pitchFamily="18" charset="0"/>
              </a:rPr>
              <a:t>epository </a:t>
            </a:r>
            <a:r>
              <a:rPr lang="en-US" sz="2400" dirty="0">
                <a:cs typeface="Times New Roman" pitchFamily="18" charset="0"/>
              </a:rPr>
              <a:t>of current and integrated operational data used for analysis. </a:t>
            </a:r>
            <a:endParaRPr lang="en-GB" sz="2400" dirty="0"/>
          </a:p>
          <a:p>
            <a:pPr algn="just" eaLnBrk="0" hangingPunct="0">
              <a:lnSpc>
                <a:spcPct val="90000"/>
              </a:lnSpc>
            </a:pPr>
            <a:r>
              <a:rPr lang="en-US" sz="2400" dirty="0">
                <a:cs typeface="Times New Roman" pitchFamily="18" charset="0"/>
              </a:rPr>
              <a:t>Often structured and supplied with data in same way as DW.</a:t>
            </a:r>
            <a:r>
              <a:rPr lang="en-GB" sz="2400" dirty="0"/>
              <a:t> </a:t>
            </a:r>
          </a:p>
          <a:p>
            <a:pPr algn="just" eaLnBrk="0" hangingPunct="0">
              <a:lnSpc>
                <a:spcPct val="90000"/>
              </a:lnSpc>
            </a:pPr>
            <a:r>
              <a:rPr lang="en-US" sz="2400" dirty="0">
                <a:cs typeface="Times New Roman" pitchFamily="18" charset="0"/>
              </a:rPr>
              <a:t>May act simply as staging area for data to be moved into the warehouse.</a:t>
            </a:r>
          </a:p>
          <a:p>
            <a:pPr algn="just" eaLnBrk="0" hangingPunct="0">
              <a:lnSpc>
                <a:spcPct val="90000"/>
              </a:lnSpc>
            </a:pPr>
            <a:r>
              <a:rPr lang="en-US" sz="2400" dirty="0" smtClean="0">
                <a:cs typeface="Times New Roman" pitchFamily="18" charset="0"/>
              </a:rPr>
              <a:t>Provides </a:t>
            </a:r>
            <a:r>
              <a:rPr lang="en-US" sz="2400" dirty="0">
                <a:cs typeface="Times New Roman" pitchFamily="18" charset="0"/>
              </a:rPr>
              <a:t>users with the ease of use of a relational database while remaining distant from decision support functions of the DW.</a:t>
            </a:r>
          </a:p>
          <a:p>
            <a:pPr algn="just">
              <a:lnSpc>
                <a:spcPct val="90000"/>
              </a:lnSpc>
              <a:buFontTx/>
              <a:buNone/>
            </a:pPr>
            <a:endParaRPr lang="en-US" sz="2400" dirty="0"/>
          </a:p>
          <a:p>
            <a:pPr algn="just"/>
            <a:endParaRPr lang="en-US" sz="2400" dirty="0"/>
          </a:p>
        </p:txBody>
      </p:sp>
    </p:spTree>
    <p:extLst>
      <p:ext uri="{BB962C8B-B14F-4D97-AF65-F5344CB8AC3E}">
        <p14:creationId xmlns:p14="http://schemas.microsoft.com/office/powerpoint/2010/main" val="3390361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5410200"/>
          </a:xfrm>
        </p:spPr>
        <p:txBody>
          <a:bodyPr>
            <a:normAutofit/>
          </a:bodyPr>
          <a:lstStyle/>
          <a:p>
            <a:pPr algn="just">
              <a:lnSpc>
                <a:spcPct val="90000"/>
              </a:lnSpc>
              <a:buFontTx/>
              <a:buNone/>
            </a:pPr>
            <a:r>
              <a:rPr lang="en-GB" sz="2400" b="1" dirty="0">
                <a:solidFill>
                  <a:schemeClr val="accent5">
                    <a:lumMod val="75000"/>
                  </a:schemeClr>
                </a:solidFill>
              </a:rPr>
              <a:t>Warehouse Manager </a:t>
            </a:r>
            <a:r>
              <a:rPr lang="en-GB" sz="2400" dirty="0" smtClean="0"/>
              <a:t>(Data Manager</a:t>
            </a:r>
            <a:r>
              <a:rPr lang="en-GB" sz="2400" dirty="0"/>
              <a:t>): </a:t>
            </a:r>
          </a:p>
          <a:p>
            <a:pPr algn="just">
              <a:lnSpc>
                <a:spcPct val="90000"/>
              </a:lnSpc>
            </a:pPr>
            <a:r>
              <a:rPr lang="en-GB" sz="2400" dirty="0"/>
              <a:t>Operations performed include:</a:t>
            </a:r>
          </a:p>
          <a:p>
            <a:pPr lvl="1" algn="just">
              <a:lnSpc>
                <a:spcPct val="90000"/>
              </a:lnSpc>
            </a:pPr>
            <a:r>
              <a:rPr lang="en-GB" sz="2000" dirty="0"/>
              <a:t>Analysis of data to ensure consistency.</a:t>
            </a:r>
          </a:p>
          <a:p>
            <a:pPr lvl="1" algn="just">
              <a:lnSpc>
                <a:spcPct val="90000"/>
              </a:lnSpc>
            </a:pPr>
            <a:r>
              <a:rPr lang="en-GB" sz="2000" dirty="0"/>
              <a:t>Transformation/merging of source data from temp storage into DW</a:t>
            </a:r>
          </a:p>
          <a:p>
            <a:pPr lvl="1" algn="just">
              <a:lnSpc>
                <a:spcPct val="90000"/>
              </a:lnSpc>
            </a:pPr>
            <a:r>
              <a:rPr lang="en-GB" sz="2000" dirty="0"/>
              <a:t>Creation of </a:t>
            </a:r>
            <a:r>
              <a:rPr lang="en-GB" sz="2000" dirty="0" smtClean="0"/>
              <a:t>indexes.</a:t>
            </a:r>
            <a:endParaRPr lang="en-GB" sz="2000" dirty="0"/>
          </a:p>
          <a:p>
            <a:pPr lvl="1" algn="just">
              <a:lnSpc>
                <a:spcPct val="90000"/>
              </a:lnSpc>
            </a:pPr>
            <a:r>
              <a:rPr lang="en-GB" sz="2000" dirty="0"/>
              <a:t>Backing-up and archiving data. </a:t>
            </a:r>
          </a:p>
          <a:p>
            <a:pPr marL="0" indent="0" algn="just">
              <a:lnSpc>
                <a:spcPct val="90000"/>
              </a:lnSpc>
              <a:buNone/>
            </a:pPr>
            <a:endParaRPr lang="en-GB" sz="2400" dirty="0"/>
          </a:p>
          <a:p>
            <a:pPr algn="just">
              <a:lnSpc>
                <a:spcPct val="90000"/>
              </a:lnSpc>
              <a:spcBef>
                <a:spcPct val="25000"/>
              </a:spcBef>
              <a:buFontTx/>
              <a:buNone/>
            </a:pPr>
            <a:r>
              <a:rPr lang="en-GB" sz="2400" b="1" dirty="0">
                <a:solidFill>
                  <a:schemeClr val="accent5">
                    <a:lumMod val="75000"/>
                  </a:schemeClr>
                </a:solidFill>
              </a:rPr>
              <a:t>Query Manager </a:t>
            </a:r>
            <a:r>
              <a:rPr lang="en-GB" sz="2400" dirty="0" smtClean="0"/>
              <a:t>(Manages User Queries</a:t>
            </a:r>
            <a:r>
              <a:rPr lang="en-GB" sz="2400" dirty="0"/>
              <a:t>):</a:t>
            </a:r>
          </a:p>
          <a:p>
            <a:pPr algn="just">
              <a:lnSpc>
                <a:spcPct val="90000"/>
              </a:lnSpc>
            </a:pPr>
            <a:r>
              <a:rPr lang="en-GB" sz="2400" dirty="0"/>
              <a:t>Operations include:</a:t>
            </a:r>
          </a:p>
          <a:p>
            <a:pPr lvl="1" algn="just">
              <a:lnSpc>
                <a:spcPct val="90000"/>
              </a:lnSpc>
            </a:pPr>
            <a:r>
              <a:rPr lang="en-GB" sz="2000" dirty="0"/>
              <a:t>directing queries to the appropriate tables and </a:t>
            </a:r>
          </a:p>
          <a:p>
            <a:pPr lvl="1" algn="just">
              <a:lnSpc>
                <a:spcPct val="90000"/>
              </a:lnSpc>
            </a:pPr>
            <a:r>
              <a:rPr lang="en-GB" sz="2000" dirty="0"/>
              <a:t>scheduling the execution of queries.</a:t>
            </a:r>
          </a:p>
          <a:p>
            <a:pPr algn="just">
              <a:lnSpc>
                <a:spcPct val="90000"/>
              </a:lnSpc>
            </a:pPr>
            <a:r>
              <a:rPr lang="en-GB" sz="2400" dirty="0"/>
              <a:t>In some cases, the query manager also generates query profiles to allow the warehouse manager to determine which indexes and aggregations are appropriate.</a:t>
            </a:r>
          </a:p>
          <a:p>
            <a:pPr algn="just"/>
            <a:endParaRPr lang="en-US" sz="3600" dirty="0"/>
          </a:p>
        </p:txBody>
      </p:sp>
    </p:spTree>
    <p:extLst>
      <p:ext uri="{BB962C8B-B14F-4D97-AF65-F5344CB8AC3E}">
        <p14:creationId xmlns:p14="http://schemas.microsoft.com/office/powerpoint/2010/main" val="23960019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a:bodyPr>
          <a:lstStyle/>
          <a:p>
            <a:pPr algn="just">
              <a:spcBef>
                <a:spcPct val="0"/>
              </a:spcBef>
              <a:buFontTx/>
              <a:buNone/>
            </a:pPr>
            <a:r>
              <a:rPr lang="en-GB" b="1" dirty="0">
                <a:solidFill>
                  <a:schemeClr val="accent5">
                    <a:lumMod val="75000"/>
                  </a:schemeClr>
                </a:solidFill>
              </a:rPr>
              <a:t>Meta Data</a:t>
            </a:r>
            <a:r>
              <a:rPr lang="en-GB" b="1" dirty="0"/>
              <a:t>: </a:t>
            </a:r>
            <a:r>
              <a:rPr lang="en-GB" dirty="0" smtClean="0"/>
              <a:t>This </a:t>
            </a:r>
            <a:r>
              <a:rPr lang="en-GB" dirty="0"/>
              <a:t>area of the DW stores all the meta-data (</a:t>
            </a:r>
            <a:r>
              <a:rPr lang="en-GB" dirty="0" smtClean="0"/>
              <a:t>data about </a:t>
            </a:r>
            <a:r>
              <a:rPr lang="en-GB" dirty="0"/>
              <a:t>data) definitions used by all the processes in </a:t>
            </a:r>
            <a:r>
              <a:rPr lang="en-GB" dirty="0" smtClean="0"/>
              <a:t>the warehouse</a:t>
            </a:r>
            <a:r>
              <a:rPr lang="en-GB" dirty="0"/>
              <a:t>. </a:t>
            </a:r>
          </a:p>
          <a:p>
            <a:pPr algn="just"/>
            <a:r>
              <a:rPr lang="en-GB" dirty="0"/>
              <a:t>Used for a variety of purposes:</a:t>
            </a:r>
          </a:p>
          <a:p>
            <a:pPr lvl="1" algn="just">
              <a:lnSpc>
                <a:spcPct val="90000"/>
              </a:lnSpc>
              <a:buFontTx/>
              <a:buChar char="–"/>
            </a:pPr>
            <a:r>
              <a:rPr lang="en-GB" sz="2200" dirty="0">
                <a:latin typeface="Tahoma" pitchFamily="34" charset="0"/>
              </a:rPr>
              <a:t>Extraction and loading processes </a:t>
            </a:r>
          </a:p>
          <a:p>
            <a:pPr lvl="1" algn="just">
              <a:lnSpc>
                <a:spcPct val="90000"/>
              </a:lnSpc>
              <a:buFontTx/>
              <a:buChar char="–"/>
            </a:pPr>
            <a:r>
              <a:rPr lang="en-GB" sz="2200" dirty="0">
                <a:latin typeface="Tahoma" pitchFamily="34" charset="0"/>
              </a:rPr>
              <a:t> Warehouse management process </a:t>
            </a:r>
          </a:p>
          <a:p>
            <a:pPr lvl="1" algn="just">
              <a:lnSpc>
                <a:spcPct val="90000"/>
              </a:lnSpc>
              <a:buFontTx/>
              <a:buChar char="–"/>
            </a:pPr>
            <a:r>
              <a:rPr lang="en-GB" sz="2200" dirty="0">
                <a:latin typeface="Tahoma" pitchFamily="34" charset="0"/>
              </a:rPr>
              <a:t> Query management process</a:t>
            </a:r>
            <a:endParaRPr lang="en-US" sz="2200" dirty="0">
              <a:latin typeface="Tahoma" pitchFamily="34" charset="0"/>
            </a:endParaRPr>
          </a:p>
          <a:p>
            <a:pPr algn="just"/>
            <a:r>
              <a:rPr lang="en-GB" dirty="0" smtClean="0"/>
              <a:t>End-user </a:t>
            </a:r>
            <a:r>
              <a:rPr lang="en-GB" dirty="0"/>
              <a:t>access tools use meta-data to understand how to build a query. </a:t>
            </a:r>
          </a:p>
          <a:p>
            <a:pPr algn="just"/>
            <a:r>
              <a:rPr lang="en-GB" dirty="0"/>
              <a:t>Most vendor tools for copy management and end-user data access use their own versions of meta-data. </a:t>
            </a:r>
          </a:p>
          <a:p>
            <a:pPr algn="just"/>
            <a:endParaRPr lang="en-US" dirty="0"/>
          </a:p>
        </p:txBody>
      </p:sp>
    </p:spTree>
    <p:extLst>
      <p:ext uri="{BB962C8B-B14F-4D97-AF65-F5344CB8AC3E}">
        <p14:creationId xmlns:p14="http://schemas.microsoft.com/office/powerpoint/2010/main" val="242279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609600"/>
            <a:ext cx="4572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92500" lnSpcReduction="20000"/>
          </a:bodyPr>
          <a:lstStyle/>
          <a:p>
            <a:pPr algn="just">
              <a:lnSpc>
                <a:spcPct val="90000"/>
              </a:lnSpc>
              <a:spcBef>
                <a:spcPct val="0"/>
              </a:spcBef>
              <a:buFontTx/>
              <a:buNone/>
            </a:pPr>
            <a:r>
              <a:rPr lang="en-GB" b="1" dirty="0">
                <a:solidFill>
                  <a:schemeClr val="accent5">
                    <a:lumMod val="75000"/>
                  </a:schemeClr>
                </a:solidFill>
              </a:rPr>
              <a:t>Lightly and Highly Summarized Data</a:t>
            </a:r>
            <a:r>
              <a:rPr lang="en-GB" b="1" dirty="0"/>
              <a:t>: </a:t>
            </a:r>
            <a:r>
              <a:rPr lang="en-GB" dirty="0" smtClean="0"/>
              <a:t>It stores </a:t>
            </a:r>
            <a:r>
              <a:rPr lang="en-GB" dirty="0"/>
              <a:t>all the pre-defined lightly and highly aggregated data generated by the warehouse manager. </a:t>
            </a:r>
          </a:p>
          <a:p>
            <a:pPr algn="just">
              <a:lnSpc>
                <a:spcPct val="90000"/>
              </a:lnSpc>
            </a:pPr>
            <a:r>
              <a:rPr lang="en-GB" dirty="0" smtClean="0"/>
              <a:t>The </a:t>
            </a:r>
            <a:r>
              <a:rPr lang="en-GB" dirty="0"/>
              <a:t>purpose of summary info is to speed up the performance of queries.</a:t>
            </a:r>
          </a:p>
          <a:p>
            <a:pPr algn="just">
              <a:lnSpc>
                <a:spcPct val="90000"/>
              </a:lnSpc>
            </a:pPr>
            <a:r>
              <a:rPr lang="en-GB" dirty="0"/>
              <a:t>Removes the requirement to continually perform summary operations (such as sort or group by) in answering user queries. </a:t>
            </a:r>
          </a:p>
          <a:p>
            <a:pPr algn="just">
              <a:lnSpc>
                <a:spcPct val="90000"/>
              </a:lnSpc>
              <a:buFontTx/>
              <a:buNone/>
            </a:pPr>
            <a:endParaRPr lang="en-GB" b="1" dirty="0"/>
          </a:p>
          <a:p>
            <a:pPr algn="just">
              <a:lnSpc>
                <a:spcPct val="90000"/>
              </a:lnSpc>
              <a:buFontTx/>
              <a:buNone/>
            </a:pPr>
            <a:r>
              <a:rPr lang="en-GB" b="1" dirty="0">
                <a:solidFill>
                  <a:schemeClr val="accent5">
                    <a:lumMod val="75000"/>
                  </a:schemeClr>
                </a:solidFill>
              </a:rPr>
              <a:t>Archive/Backup Data</a:t>
            </a:r>
            <a:r>
              <a:rPr lang="en-GB" b="1" dirty="0"/>
              <a:t>: </a:t>
            </a:r>
            <a:r>
              <a:rPr lang="en-GB" dirty="0" smtClean="0"/>
              <a:t>It stores </a:t>
            </a:r>
            <a:r>
              <a:rPr lang="en-GB" dirty="0"/>
              <a:t>detailed and summarized data for the purposes of archiving and backup. </a:t>
            </a:r>
          </a:p>
          <a:p>
            <a:pPr algn="just">
              <a:lnSpc>
                <a:spcPct val="90000"/>
              </a:lnSpc>
            </a:pPr>
            <a:r>
              <a:rPr lang="en-GB" dirty="0"/>
              <a:t>May be necessary to backup online summary data if this data is kept beyond the retention period for detailed data. </a:t>
            </a:r>
          </a:p>
          <a:p>
            <a:pPr algn="just">
              <a:lnSpc>
                <a:spcPct val="90000"/>
              </a:lnSpc>
            </a:pPr>
            <a:r>
              <a:rPr lang="en-GB" dirty="0"/>
              <a:t>The data is transferred to storage archives such as magnetic tape or optical disk.</a:t>
            </a:r>
          </a:p>
          <a:p>
            <a:pPr algn="just"/>
            <a:endParaRPr lang="en-US" dirty="0"/>
          </a:p>
        </p:txBody>
      </p:sp>
    </p:spTree>
    <p:extLst>
      <p:ext uri="{BB962C8B-B14F-4D97-AF65-F5344CB8AC3E}">
        <p14:creationId xmlns:p14="http://schemas.microsoft.com/office/powerpoint/2010/main" val="18536656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096000"/>
          </a:xfrm>
        </p:spPr>
        <p:txBody>
          <a:bodyPr>
            <a:normAutofit/>
          </a:bodyPr>
          <a:lstStyle/>
          <a:p>
            <a:pPr marL="609600" indent="-609600" algn="just">
              <a:buFontTx/>
              <a:buNone/>
            </a:pPr>
            <a:r>
              <a:rPr lang="en-GB" b="1" dirty="0">
                <a:solidFill>
                  <a:schemeClr val="accent5">
                    <a:lumMod val="75000"/>
                  </a:schemeClr>
                </a:solidFill>
              </a:rPr>
              <a:t>End-User Access Tools: </a:t>
            </a:r>
          </a:p>
          <a:p>
            <a:pPr algn="just"/>
            <a:r>
              <a:rPr lang="en-GB" dirty="0" smtClean="0"/>
              <a:t>The </a:t>
            </a:r>
            <a:r>
              <a:rPr lang="en-GB" dirty="0"/>
              <a:t>principal purpose of data warehousing is to provide information to business users for strategic decision-making. </a:t>
            </a:r>
          </a:p>
          <a:p>
            <a:pPr algn="just"/>
            <a:r>
              <a:rPr lang="en-GB" dirty="0"/>
              <a:t>Users interact with the warehouse using end-user access tools. </a:t>
            </a:r>
          </a:p>
          <a:p>
            <a:pPr algn="just"/>
            <a:r>
              <a:rPr lang="en-GB" dirty="0"/>
              <a:t>There are </a:t>
            </a:r>
            <a:r>
              <a:rPr lang="en-GB" dirty="0" smtClean="0"/>
              <a:t>three main </a:t>
            </a:r>
            <a:r>
              <a:rPr lang="en-GB" dirty="0"/>
              <a:t>groups of access tools:   </a:t>
            </a:r>
          </a:p>
          <a:p>
            <a:pPr marL="857250" lvl="1" indent="-457200" algn="just">
              <a:buFont typeface="+mj-lt"/>
              <a:buAutoNum type="arabicPeriod"/>
            </a:pPr>
            <a:r>
              <a:rPr lang="en-GB" sz="2400" dirty="0"/>
              <a:t>Data reporting, query tools</a:t>
            </a:r>
          </a:p>
          <a:p>
            <a:pPr marL="857250" lvl="1" indent="-457200" algn="just">
              <a:buFont typeface="+mj-lt"/>
              <a:buAutoNum type="arabicPeriod"/>
            </a:pPr>
            <a:r>
              <a:rPr lang="en-GB" sz="2400" dirty="0" smtClean="0"/>
              <a:t>Online </a:t>
            </a:r>
            <a:r>
              <a:rPr lang="en-GB" sz="2400" dirty="0"/>
              <a:t>analytical processing (OLAP) tools  </a:t>
            </a:r>
            <a:r>
              <a:rPr lang="en-GB" sz="2400" i="1" dirty="0" smtClean="0"/>
              <a:t>(</a:t>
            </a:r>
            <a:r>
              <a:rPr lang="en-GB" sz="2400" i="1" dirty="0"/>
              <a:t>Discussed </a:t>
            </a:r>
            <a:r>
              <a:rPr lang="en-GB" sz="2400" i="1" dirty="0" smtClean="0"/>
              <a:t>later</a:t>
            </a:r>
            <a:r>
              <a:rPr lang="en-GB" sz="2400" i="1" dirty="0"/>
              <a:t>)</a:t>
            </a:r>
          </a:p>
          <a:p>
            <a:pPr marL="857250" lvl="1" indent="-457200" algn="just">
              <a:buFont typeface="+mj-lt"/>
              <a:buAutoNum type="arabicPeriod"/>
            </a:pPr>
            <a:r>
              <a:rPr lang="en-GB" sz="2400" dirty="0"/>
              <a:t>Data mining tools  </a:t>
            </a:r>
            <a:r>
              <a:rPr lang="en-GB" sz="2400" i="1" dirty="0" smtClean="0"/>
              <a:t>(Discussed </a:t>
            </a:r>
            <a:r>
              <a:rPr lang="en-GB" sz="2400" i="1" dirty="0"/>
              <a:t>later)</a:t>
            </a:r>
          </a:p>
          <a:p>
            <a:pPr algn="just"/>
            <a:endParaRPr lang="en-US" dirty="0"/>
          </a:p>
        </p:txBody>
      </p:sp>
    </p:spTree>
    <p:extLst>
      <p:ext uri="{BB962C8B-B14F-4D97-AF65-F5344CB8AC3E}">
        <p14:creationId xmlns:p14="http://schemas.microsoft.com/office/powerpoint/2010/main" val="2253340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C00000"/>
                </a:solidFill>
              </a:rPr>
              <a:t>Benefits of Data Warehousing</a:t>
            </a:r>
            <a:endParaRPr lang="en-US" b="1" dirty="0">
              <a:solidFill>
                <a:srgbClr val="C00000"/>
              </a:solidFill>
            </a:endParaRPr>
          </a:p>
        </p:txBody>
      </p:sp>
      <p:sp>
        <p:nvSpPr>
          <p:cNvPr id="3" name="Content Placeholder 2"/>
          <p:cNvSpPr>
            <a:spLocks noGrp="1"/>
          </p:cNvSpPr>
          <p:nvPr>
            <p:ph idx="1"/>
          </p:nvPr>
        </p:nvSpPr>
        <p:spPr>
          <a:xfrm>
            <a:off x="457200" y="1295400"/>
            <a:ext cx="8229600" cy="4525963"/>
          </a:xfrm>
        </p:spPr>
        <p:txBody>
          <a:bodyPr>
            <a:normAutofit fontScale="92500" lnSpcReduction="20000"/>
          </a:bodyPr>
          <a:lstStyle/>
          <a:p>
            <a:pPr algn="just"/>
            <a:r>
              <a:rPr lang="en-US" dirty="0"/>
              <a:t>Queries do not impact Operational systems</a:t>
            </a:r>
          </a:p>
          <a:p>
            <a:pPr algn="just"/>
            <a:r>
              <a:rPr lang="en-US" dirty="0"/>
              <a:t>Provides quick response to queries for reporting</a:t>
            </a:r>
          </a:p>
          <a:p>
            <a:pPr algn="just"/>
            <a:r>
              <a:rPr lang="en-US" dirty="0"/>
              <a:t>Enables Subject Area Orientation</a:t>
            </a:r>
          </a:p>
          <a:p>
            <a:pPr algn="just"/>
            <a:r>
              <a:rPr lang="en-US" dirty="0"/>
              <a:t>Integrates data from multiple, diverse sources</a:t>
            </a:r>
          </a:p>
          <a:p>
            <a:pPr algn="just"/>
            <a:r>
              <a:rPr lang="en-US" dirty="0"/>
              <a:t>Enables multiple interpretations of same data by different users or groups</a:t>
            </a:r>
          </a:p>
          <a:p>
            <a:pPr algn="just"/>
            <a:r>
              <a:rPr lang="en-US" dirty="0"/>
              <a:t>Provides thorough analysis of data over a period of time</a:t>
            </a:r>
          </a:p>
          <a:p>
            <a:pPr algn="just"/>
            <a:r>
              <a:rPr lang="en-US" dirty="0"/>
              <a:t>Accuracy of Operational systems can be checked</a:t>
            </a:r>
          </a:p>
          <a:p>
            <a:pPr algn="just"/>
            <a:r>
              <a:rPr lang="en-US" dirty="0"/>
              <a:t>Provides analysis capabilities to decision makers</a:t>
            </a:r>
          </a:p>
          <a:p>
            <a:pPr algn="just"/>
            <a:endParaRPr lang="en-US" dirty="0"/>
          </a:p>
        </p:txBody>
      </p:sp>
    </p:spTree>
    <p:extLst>
      <p:ext uri="{BB962C8B-B14F-4D97-AF65-F5344CB8AC3E}">
        <p14:creationId xmlns:p14="http://schemas.microsoft.com/office/powerpoint/2010/main" val="6722178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lvl="1" algn="just">
              <a:lnSpc>
                <a:spcPct val="165000"/>
              </a:lnSpc>
              <a:buFontTx/>
              <a:buChar char="•"/>
            </a:pPr>
            <a:r>
              <a:rPr lang="en-US" dirty="0">
                <a:solidFill>
                  <a:srgbClr val="000000"/>
                </a:solidFill>
                <a:cs typeface="Times New Roman" pitchFamily="18" charset="0"/>
              </a:rPr>
              <a:t>Increase customer profitability</a:t>
            </a:r>
          </a:p>
          <a:p>
            <a:pPr lvl="1" algn="just">
              <a:lnSpc>
                <a:spcPct val="165000"/>
              </a:lnSpc>
              <a:buFontTx/>
              <a:buChar char="•"/>
            </a:pPr>
            <a:r>
              <a:rPr lang="en-US" dirty="0">
                <a:solidFill>
                  <a:srgbClr val="000000"/>
                </a:solidFill>
                <a:cs typeface="Times New Roman" pitchFamily="18" charset="0"/>
              </a:rPr>
              <a:t>Cost effective decision making</a:t>
            </a:r>
            <a:endParaRPr lang="en-US" dirty="0">
              <a:cs typeface="Times New Roman" pitchFamily="18" charset="0"/>
            </a:endParaRPr>
          </a:p>
          <a:p>
            <a:pPr lvl="1" algn="just">
              <a:lnSpc>
                <a:spcPct val="165000"/>
              </a:lnSpc>
              <a:buFontTx/>
              <a:buChar char="•"/>
            </a:pPr>
            <a:r>
              <a:rPr lang="en-US" dirty="0">
                <a:solidFill>
                  <a:srgbClr val="000000"/>
                </a:solidFill>
                <a:cs typeface="Times New Roman" pitchFamily="18" charset="0"/>
              </a:rPr>
              <a:t>Manage customer and business partner relationships</a:t>
            </a:r>
            <a:endParaRPr lang="en-US" dirty="0">
              <a:cs typeface="Times New Roman" pitchFamily="18" charset="0"/>
            </a:endParaRPr>
          </a:p>
          <a:p>
            <a:pPr lvl="1" algn="just">
              <a:lnSpc>
                <a:spcPct val="165000"/>
              </a:lnSpc>
              <a:buFontTx/>
              <a:buChar char="•"/>
            </a:pPr>
            <a:r>
              <a:rPr lang="en-US" dirty="0">
                <a:solidFill>
                  <a:srgbClr val="000000"/>
                </a:solidFill>
                <a:cs typeface="Times New Roman" pitchFamily="18" charset="0"/>
              </a:rPr>
              <a:t>Manage risk, assets and liabilities</a:t>
            </a:r>
            <a:endParaRPr lang="en-US" dirty="0">
              <a:cs typeface="Times New Roman" pitchFamily="18" charset="0"/>
            </a:endParaRPr>
          </a:p>
          <a:p>
            <a:pPr lvl="1" algn="just">
              <a:lnSpc>
                <a:spcPct val="165000"/>
              </a:lnSpc>
              <a:buFontTx/>
              <a:buChar char="•"/>
            </a:pPr>
            <a:r>
              <a:rPr lang="en-US" dirty="0">
                <a:solidFill>
                  <a:srgbClr val="000000"/>
                </a:solidFill>
                <a:cs typeface="Times New Roman" pitchFamily="18" charset="0"/>
              </a:rPr>
              <a:t>Integrate inventory, operations and manufacturing</a:t>
            </a:r>
          </a:p>
          <a:p>
            <a:pPr lvl="1" algn="just">
              <a:lnSpc>
                <a:spcPct val="165000"/>
              </a:lnSpc>
              <a:buFontTx/>
              <a:buChar char="•"/>
            </a:pPr>
            <a:r>
              <a:rPr lang="en-US" dirty="0">
                <a:cs typeface="Times New Roman" pitchFamily="18" charset="0"/>
              </a:rPr>
              <a:t>Reduction in time to locate, access, and analyze information (</a:t>
            </a:r>
            <a:r>
              <a:rPr lang="en-US" dirty="0">
                <a:solidFill>
                  <a:srgbClr val="000000"/>
                </a:solidFill>
                <a:cs typeface="Times New Roman" pitchFamily="18" charset="0"/>
              </a:rPr>
              <a:t>Link multiple locations and geographies)</a:t>
            </a:r>
            <a:endParaRPr lang="en-US" dirty="0">
              <a:cs typeface="Times New Roman" pitchFamily="18" charset="0"/>
            </a:endParaRPr>
          </a:p>
          <a:p>
            <a:pPr lvl="1" algn="just">
              <a:lnSpc>
                <a:spcPct val="165000"/>
              </a:lnSpc>
              <a:buFontTx/>
              <a:buChar char="•"/>
            </a:pPr>
            <a:r>
              <a:rPr lang="en-US" dirty="0">
                <a:solidFill>
                  <a:srgbClr val="000000"/>
                </a:solidFill>
                <a:cs typeface="Times New Roman" pitchFamily="18" charset="0"/>
              </a:rPr>
              <a:t>Identify developing trends and reduce time to market</a:t>
            </a:r>
            <a:endParaRPr lang="en-US" dirty="0">
              <a:cs typeface="Times New Roman" pitchFamily="18" charset="0"/>
            </a:endParaRPr>
          </a:p>
          <a:p>
            <a:pPr lvl="1" algn="just">
              <a:lnSpc>
                <a:spcPct val="165000"/>
              </a:lnSpc>
              <a:buFontTx/>
              <a:buChar char="•"/>
            </a:pPr>
            <a:r>
              <a:rPr lang="en-US" dirty="0">
                <a:cs typeface="Times New Roman" pitchFamily="18" charset="0"/>
              </a:rPr>
              <a:t>Strategic advantage over competitors</a:t>
            </a:r>
            <a:endParaRPr lang="en-US" dirty="0"/>
          </a:p>
          <a:p>
            <a:pPr algn="just"/>
            <a:endParaRPr lang="en-US" dirty="0"/>
          </a:p>
        </p:txBody>
      </p:sp>
    </p:spTree>
    <p:extLst>
      <p:ext uri="{BB962C8B-B14F-4D97-AF65-F5344CB8AC3E}">
        <p14:creationId xmlns:p14="http://schemas.microsoft.com/office/powerpoint/2010/main" val="15600662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Autofit/>
          </a:bodyPr>
          <a:lstStyle/>
          <a:p>
            <a:pPr marL="609600" indent="-609600" algn="just"/>
            <a:r>
              <a:rPr lang="en-GB" dirty="0"/>
              <a:t>Potential high returns on investment</a:t>
            </a:r>
          </a:p>
          <a:p>
            <a:pPr marL="609600" indent="-609600" algn="just"/>
            <a:r>
              <a:rPr lang="en-GB" dirty="0"/>
              <a:t>Competitive advantage</a:t>
            </a:r>
            <a:endParaRPr lang="en-GB" dirty="0">
              <a:solidFill>
                <a:srgbClr val="000000"/>
              </a:solidFill>
            </a:endParaRPr>
          </a:p>
          <a:p>
            <a:pPr marL="609600" indent="-609600" algn="just"/>
            <a:r>
              <a:rPr lang="en-GB" dirty="0"/>
              <a:t>Increased productivity of corporate </a:t>
            </a:r>
            <a:r>
              <a:rPr lang="en-GB" dirty="0" smtClean="0"/>
              <a:t>decision-makers</a:t>
            </a:r>
          </a:p>
          <a:p>
            <a:pPr marL="609600" indent="-609600" algn="just"/>
            <a:r>
              <a:rPr lang="en-US" dirty="0" smtClean="0"/>
              <a:t>Provide </a:t>
            </a:r>
            <a:r>
              <a:rPr lang="en-US" dirty="0"/>
              <a:t>reliable, High performance </a:t>
            </a:r>
            <a:r>
              <a:rPr lang="en-US" dirty="0" smtClean="0"/>
              <a:t>access</a:t>
            </a:r>
          </a:p>
          <a:p>
            <a:pPr marL="609600" indent="-609600" algn="just"/>
            <a:r>
              <a:rPr lang="en-US" dirty="0" smtClean="0"/>
              <a:t>Consistent </a:t>
            </a:r>
            <a:r>
              <a:rPr lang="en-US" dirty="0"/>
              <a:t>view of Data: Same query, same data. All users should be warned if data load has not come </a:t>
            </a:r>
            <a:r>
              <a:rPr lang="en-US" dirty="0" smtClean="0"/>
              <a:t>in.</a:t>
            </a:r>
          </a:p>
          <a:p>
            <a:pPr marL="609600" indent="-609600" algn="just"/>
            <a:r>
              <a:rPr lang="en-US" dirty="0" smtClean="0"/>
              <a:t>Quality </a:t>
            </a:r>
            <a:r>
              <a:rPr lang="en-US" dirty="0"/>
              <a:t>of data is a driver for business re-engineering</a:t>
            </a:r>
            <a:r>
              <a:rPr lang="en-US" dirty="0" smtClean="0"/>
              <a:t>.</a:t>
            </a:r>
            <a:endParaRPr lang="en-GB" dirty="0"/>
          </a:p>
          <a:p>
            <a:pPr algn="just"/>
            <a:endParaRPr lang="en-US" dirty="0"/>
          </a:p>
        </p:txBody>
      </p:sp>
    </p:spTree>
    <p:extLst>
      <p:ext uri="{BB962C8B-B14F-4D97-AF65-F5344CB8AC3E}">
        <p14:creationId xmlns:p14="http://schemas.microsoft.com/office/powerpoint/2010/main" val="25478970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50000"/>
                  </a:schemeClr>
                </a:solidFill>
              </a:rPr>
              <a:t>Applications of </a:t>
            </a:r>
            <a:r>
              <a:rPr lang="en-US" b="1" dirty="0">
                <a:solidFill>
                  <a:schemeClr val="accent6">
                    <a:lumMod val="50000"/>
                  </a:schemeClr>
                </a:solidFill>
              </a:rPr>
              <a:t>Data Mining </a:t>
            </a:r>
          </a:p>
        </p:txBody>
      </p:sp>
      <p:sp>
        <p:nvSpPr>
          <p:cNvPr id="3" name="Content Placeholder 2"/>
          <p:cNvSpPr>
            <a:spLocks noGrp="1"/>
          </p:cNvSpPr>
          <p:nvPr>
            <p:ph idx="1"/>
          </p:nvPr>
        </p:nvSpPr>
        <p:spPr/>
        <p:txBody>
          <a:bodyPr/>
          <a:lstStyle/>
          <a:p>
            <a:pPr algn="just"/>
            <a:r>
              <a:rPr lang="en-US" sz="2800" dirty="0"/>
              <a:t>Data mining is an interdisciplinary field with wide and diverse applications</a:t>
            </a:r>
          </a:p>
          <a:p>
            <a:pPr lvl="1" algn="just"/>
            <a:r>
              <a:rPr lang="en-US" dirty="0"/>
              <a:t>There exist nontrivial gaps between data mining principles and domain-specific applications</a:t>
            </a:r>
          </a:p>
          <a:p>
            <a:pPr algn="just"/>
            <a:r>
              <a:rPr lang="en-US" sz="2800" dirty="0"/>
              <a:t>Some application domains </a:t>
            </a:r>
          </a:p>
          <a:p>
            <a:pPr lvl="1" algn="just"/>
            <a:r>
              <a:rPr lang="en-US" dirty="0"/>
              <a:t>Financial data analysis</a:t>
            </a:r>
          </a:p>
          <a:p>
            <a:pPr lvl="1" algn="just"/>
            <a:r>
              <a:rPr lang="en-US" dirty="0"/>
              <a:t>Retail industry</a:t>
            </a:r>
          </a:p>
          <a:p>
            <a:pPr lvl="1" algn="just"/>
            <a:r>
              <a:rPr lang="en-US" dirty="0"/>
              <a:t>Telecommunication industry</a:t>
            </a:r>
          </a:p>
          <a:p>
            <a:pPr lvl="1" algn="just"/>
            <a:r>
              <a:rPr lang="en-US" dirty="0"/>
              <a:t>Biological data analysis</a:t>
            </a:r>
          </a:p>
          <a:p>
            <a:pPr algn="just"/>
            <a:endParaRPr lang="en-US" dirty="0"/>
          </a:p>
        </p:txBody>
      </p:sp>
    </p:spTree>
    <p:extLst>
      <p:ext uri="{BB962C8B-B14F-4D97-AF65-F5344CB8AC3E}">
        <p14:creationId xmlns:p14="http://schemas.microsoft.com/office/powerpoint/2010/main" val="18009161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686800" cy="884238"/>
          </a:xfrm>
        </p:spPr>
        <p:txBody>
          <a:bodyPr>
            <a:normAutofit fontScale="90000"/>
          </a:bodyPr>
          <a:lstStyle/>
          <a:p>
            <a:r>
              <a:rPr lang="en-US" b="1" dirty="0">
                <a:solidFill>
                  <a:srgbClr val="0070C0"/>
                </a:solidFill>
              </a:rPr>
              <a:t>Data Mining for Financial Data Analysis</a:t>
            </a:r>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algn="just">
              <a:lnSpc>
                <a:spcPct val="95000"/>
              </a:lnSpc>
              <a:spcBef>
                <a:spcPct val="25000"/>
              </a:spcBef>
            </a:pPr>
            <a:r>
              <a:rPr lang="en-US" dirty="0"/>
              <a:t>Financial data collected in banks and financial institutions are often relatively complete, reliable, and of high quality</a:t>
            </a:r>
          </a:p>
          <a:p>
            <a:pPr algn="just">
              <a:lnSpc>
                <a:spcPct val="95000"/>
              </a:lnSpc>
              <a:spcBef>
                <a:spcPct val="25000"/>
              </a:spcBef>
            </a:pPr>
            <a:r>
              <a:rPr lang="en-US" dirty="0"/>
              <a:t>Design and construction of data warehouses for multidimensional data analysis and data mining</a:t>
            </a:r>
          </a:p>
          <a:p>
            <a:pPr lvl="1" algn="just">
              <a:lnSpc>
                <a:spcPct val="95000"/>
              </a:lnSpc>
              <a:spcBef>
                <a:spcPct val="25000"/>
              </a:spcBef>
            </a:pPr>
            <a:r>
              <a:rPr lang="en-US" dirty="0"/>
              <a:t>View the debt and revenue changes by month, by region, by sector, and by other factors</a:t>
            </a:r>
          </a:p>
          <a:p>
            <a:pPr lvl="1" algn="just">
              <a:lnSpc>
                <a:spcPct val="95000"/>
              </a:lnSpc>
              <a:spcBef>
                <a:spcPct val="25000"/>
              </a:spcBef>
            </a:pPr>
            <a:r>
              <a:rPr lang="en-US" dirty="0"/>
              <a:t>Access statistical information such as max, min, total, average, trend, etc.</a:t>
            </a:r>
          </a:p>
          <a:p>
            <a:pPr algn="just">
              <a:lnSpc>
                <a:spcPct val="95000"/>
              </a:lnSpc>
            </a:pPr>
            <a:r>
              <a:rPr lang="en-US" dirty="0"/>
              <a:t>Loan payment prediction/consumer credit policy analysis</a:t>
            </a:r>
          </a:p>
          <a:p>
            <a:pPr lvl="1" algn="just">
              <a:lnSpc>
                <a:spcPct val="95000"/>
              </a:lnSpc>
            </a:pPr>
            <a:r>
              <a:rPr lang="en-US" dirty="0"/>
              <a:t>feature selection and attribute relevance ranking</a:t>
            </a:r>
          </a:p>
          <a:p>
            <a:pPr lvl="1" algn="just">
              <a:lnSpc>
                <a:spcPct val="95000"/>
              </a:lnSpc>
            </a:pPr>
            <a:r>
              <a:rPr lang="en-US" dirty="0"/>
              <a:t>Loan payment performance</a:t>
            </a:r>
          </a:p>
          <a:p>
            <a:pPr lvl="1" algn="just">
              <a:lnSpc>
                <a:spcPct val="95000"/>
              </a:lnSpc>
            </a:pPr>
            <a:r>
              <a:rPr lang="en-US" dirty="0"/>
              <a:t>Consumer credit rating</a:t>
            </a:r>
          </a:p>
          <a:p>
            <a:pPr algn="just"/>
            <a:endParaRPr lang="en-US" dirty="0"/>
          </a:p>
        </p:txBody>
      </p:sp>
    </p:spTree>
    <p:extLst>
      <p:ext uri="{BB962C8B-B14F-4D97-AF65-F5344CB8AC3E}">
        <p14:creationId xmlns:p14="http://schemas.microsoft.com/office/powerpoint/2010/main" val="25273231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r>
              <a:rPr lang="en-US" dirty="0"/>
              <a:t>Classification and clustering of customers for targeted marketing</a:t>
            </a:r>
          </a:p>
          <a:p>
            <a:pPr lvl="1" algn="just"/>
            <a:r>
              <a:rPr lang="en-US" dirty="0"/>
              <a:t>multidimensional segmentation by nearest-neighbor, classification, decision trees, etc. to identify customer groups or associate a new customer to an appropriate customer group</a:t>
            </a:r>
          </a:p>
          <a:p>
            <a:pPr algn="just">
              <a:spcBef>
                <a:spcPct val="10000"/>
              </a:spcBef>
            </a:pPr>
            <a:r>
              <a:rPr lang="en-US" dirty="0"/>
              <a:t>Detection of money laundering and other financial crimes</a:t>
            </a:r>
          </a:p>
          <a:p>
            <a:pPr lvl="1" algn="just">
              <a:spcBef>
                <a:spcPct val="10000"/>
              </a:spcBef>
            </a:pPr>
            <a:r>
              <a:rPr lang="en-US" dirty="0"/>
              <a:t>integration of from multiple DBs (e.g., bank transactions, federal/state crime history DBs)</a:t>
            </a:r>
          </a:p>
          <a:p>
            <a:pPr lvl="1" algn="just">
              <a:spcBef>
                <a:spcPct val="10000"/>
              </a:spcBef>
            </a:pPr>
            <a:r>
              <a:rPr lang="en-US" dirty="0"/>
              <a:t>Tools: data visualization, linkage analysis, classification, clustering tools, outlier analysis, and sequential pattern analysis tools (find unusual access sequences)</a:t>
            </a:r>
          </a:p>
          <a:p>
            <a:pPr algn="just"/>
            <a:endParaRPr lang="en-US" dirty="0"/>
          </a:p>
        </p:txBody>
      </p:sp>
    </p:spTree>
    <p:extLst>
      <p:ext uri="{BB962C8B-B14F-4D97-AF65-F5344CB8AC3E}">
        <p14:creationId xmlns:p14="http://schemas.microsoft.com/office/powerpoint/2010/main" val="36575211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Data Mining for Retail Industry</a:t>
            </a:r>
          </a:p>
        </p:txBody>
      </p:sp>
      <p:sp>
        <p:nvSpPr>
          <p:cNvPr id="3" name="Content Placeholder 2"/>
          <p:cNvSpPr>
            <a:spLocks noGrp="1"/>
          </p:cNvSpPr>
          <p:nvPr>
            <p:ph idx="1"/>
          </p:nvPr>
        </p:nvSpPr>
        <p:spPr/>
        <p:txBody>
          <a:bodyPr>
            <a:normAutofit fontScale="85000" lnSpcReduction="20000"/>
          </a:bodyPr>
          <a:lstStyle/>
          <a:p>
            <a:pPr algn="just">
              <a:lnSpc>
                <a:spcPct val="120000"/>
              </a:lnSpc>
            </a:pPr>
            <a:r>
              <a:rPr lang="en-US" dirty="0"/>
              <a:t>Retail industry: huge amounts of data on sales, customer shopping history, etc.</a:t>
            </a:r>
          </a:p>
          <a:p>
            <a:pPr algn="just">
              <a:lnSpc>
                <a:spcPct val="120000"/>
              </a:lnSpc>
            </a:pPr>
            <a:r>
              <a:rPr lang="en-US" dirty="0"/>
              <a:t>Applications of retail data mining </a:t>
            </a:r>
          </a:p>
          <a:p>
            <a:pPr lvl="1" algn="just">
              <a:lnSpc>
                <a:spcPct val="120000"/>
              </a:lnSpc>
            </a:pPr>
            <a:r>
              <a:rPr lang="en-US" dirty="0"/>
              <a:t>Identify customer buying behaviors</a:t>
            </a:r>
          </a:p>
          <a:p>
            <a:pPr lvl="1" algn="just">
              <a:lnSpc>
                <a:spcPct val="120000"/>
              </a:lnSpc>
            </a:pPr>
            <a:r>
              <a:rPr lang="en-US" dirty="0"/>
              <a:t>Discover customer shopping patterns and trends</a:t>
            </a:r>
          </a:p>
          <a:p>
            <a:pPr lvl="1" algn="just">
              <a:lnSpc>
                <a:spcPct val="120000"/>
              </a:lnSpc>
            </a:pPr>
            <a:r>
              <a:rPr lang="en-US" dirty="0"/>
              <a:t>Improve the quality of customer service</a:t>
            </a:r>
          </a:p>
          <a:p>
            <a:pPr lvl="1" algn="just">
              <a:lnSpc>
                <a:spcPct val="120000"/>
              </a:lnSpc>
            </a:pPr>
            <a:r>
              <a:rPr lang="en-US" dirty="0"/>
              <a:t>Achieve better customer retention and satisfaction</a:t>
            </a:r>
          </a:p>
          <a:p>
            <a:pPr lvl="1" algn="just">
              <a:lnSpc>
                <a:spcPct val="120000"/>
              </a:lnSpc>
            </a:pPr>
            <a:r>
              <a:rPr lang="en-US" dirty="0"/>
              <a:t>Enhance goods consumption ratios</a:t>
            </a:r>
          </a:p>
          <a:p>
            <a:pPr lvl="1" algn="just">
              <a:lnSpc>
                <a:spcPct val="120000"/>
              </a:lnSpc>
            </a:pPr>
            <a:r>
              <a:rPr lang="en-US" dirty="0"/>
              <a:t>Design more effective goods transportation and distribution policies</a:t>
            </a:r>
          </a:p>
          <a:p>
            <a:pPr algn="just"/>
            <a:endParaRPr lang="en-US" dirty="0"/>
          </a:p>
        </p:txBody>
      </p:sp>
    </p:spTree>
    <p:extLst>
      <p:ext uri="{BB962C8B-B14F-4D97-AF65-F5344CB8AC3E}">
        <p14:creationId xmlns:p14="http://schemas.microsoft.com/office/powerpoint/2010/main" val="42107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92500" lnSpcReduction="10000"/>
          </a:bodyPr>
          <a:lstStyle/>
          <a:p>
            <a:pPr algn="just">
              <a:lnSpc>
                <a:spcPct val="90000"/>
              </a:lnSpc>
            </a:pPr>
            <a:r>
              <a:rPr lang="en-US" dirty="0" smtClean="0"/>
              <a:t>Example </a:t>
            </a:r>
            <a:r>
              <a:rPr lang="en-US" dirty="0"/>
              <a:t>1.  Design and construction of data warehouses based on the benefits of data mining</a:t>
            </a:r>
          </a:p>
          <a:p>
            <a:pPr lvl="1" algn="just">
              <a:lnSpc>
                <a:spcPct val="90000"/>
              </a:lnSpc>
            </a:pPr>
            <a:r>
              <a:rPr lang="en-US" dirty="0"/>
              <a:t>Multidimensional analysis of sales, customers, products, time, and region</a:t>
            </a:r>
          </a:p>
          <a:p>
            <a:pPr algn="just">
              <a:lnSpc>
                <a:spcPct val="90000"/>
              </a:lnSpc>
            </a:pPr>
            <a:r>
              <a:rPr lang="en-US" dirty="0" smtClean="0"/>
              <a:t>Example 2</a:t>
            </a:r>
            <a:r>
              <a:rPr lang="en-US" dirty="0"/>
              <a:t>.  Analysis of the effectiveness of sales campaigns</a:t>
            </a:r>
          </a:p>
          <a:p>
            <a:pPr algn="just">
              <a:lnSpc>
                <a:spcPct val="90000"/>
              </a:lnSpc>
            </a:pPr>
            <a:r>
              <a:rPr lang="en-US" dirty="0" smtClean="0"/>
              <a:t>Example </a:t>
            </a:r>
            <a:r>
              <a:rPr lang="en-US" dirty="0"/>
              <a:t>3.  Customer retention: Analysis of customer loyalty</a:t>
            </a:r>
          </a:p>
          <a:p>
            <a:pPr lvl="1" algn="just">
              <a:lnSpc>
                <a:spcPct val="90000"/>
              </a:lnSpc>
            </a:pPr>
            <a:r>
              <a:rPr lang="en-US" dirty="0"/>
              <a:t>Use customer loyalty card information to register sequences of purchases of particular customers</a:t>
            </a:r>
          </a:p>
          <a:p>
            <a:pPr lvl="1" algn="just">
              <a:lnSpc>
                <a:spcPct val="90000"/>
              </a:lnSpc>
            </a:pPr>
            <a:r>
              <a:rPr lang="en-US" dirty="0"/>
              <a:t>Use sequential pattern mining to investigate changes in customer consumption or loyalty</a:t>
            </a:r>
          </a:p>
          <a:p>
            <a:pPr lvl="1" algn="just">
              <a:lnSpc>
                <a:spcPct val="90000"/>
              </a:lnSpc>
            </a:pPr>
            <a:r>
              <a:rPr lang="en-US" dirty="0"/>
              <a:t>Suggest adjustments on the pricing and variety of goods</a:t>
            </a:r>
          </a:p>
          <a:p>
            <a:pPr algn="just">
              <a:lnSpc>
                <a:spcPct val="90000"/>
              </a:lnSpc>
            </a:pPr>
            <a:r>
              <a:rPr lang="en-US" dirty="0" smtClean="0"/>
              <a:t>Example </a:t>
            </a:r>
            <a:r>
              <a:rPr lang="en-US" dirty="0"/>
              <a:t>4. Purchase recommendation and cross-reference of items</a:t>
            </a:r>
          </a:p>
          <a:p>
            <a:pPr algn="just"/>
            <a:endParaRPr lang="en-US" dirty="0"/>
          </a:p>
        </p:txBody>
      </p:sp>
    </p:spTree>
    <p:extLst>
      <p:ext uri="{BB962C8B-B14F-4D97-AF65-F5344CB8AC3E}">
        <p14:creationId xmlns:p14="http://schemas.microsoft.com/office/powerpoint/2010/main" val="339688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09800"/>
            <a:ext cx="8229600" cy="2133600"/>
          </a:xfrm>
        </p:spPr>
        <p:txBody>
          <a:bodyPr>
            <a:normAutofit/>
          </a:bodyPr>
          <a:lstStyle/>
          <a:p>
            <a:r>
              <a:rPr lang="en-US" b="1" dirty="0"/>
              <a:t>Unit 1 </a:t>
            </a:r>
            <a:r>
              <a:rPr lang="en-US" b="1" dirty="0" smtClean="0"/>
              <a:t>: </a:t>
            </a:r>
            <a:r>
              <a:rPr lang="en-US" b="1" dirty="0"/>
              <a:t>Introduction to Data Mining and Data Warehousing</a:t>
            </a:r>
            <a:endParaRPr lang="en-US" dirty="0"/>
          </a:p>
        </p:txBody>
      </p:sp>
    </p:spTree>
    <p:extLst>
      <p:ext uri="{BB962C8B-B14F-4D97-AF65-F5344CB8AC3E}">
        <p14:creationId xmlns:p14="http://schemas.microsoft.com/office/powerpoint/2010/main" val="25286815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b="1" dirty="0">
                <a:solidFill>
                  <a:srgbClr val="0070C0"/>
                </a:solidFill>
              </a:rPr>
              <a:t>Data Mining for </a:t>
            </a:r>
            <a:r>
              <a:rPr lang="en-US" b="1" dirty="0" smtClean="0">
                <a:solidFill>
                  <a:srgbClr val="0070C0"/>
                </a:solidFill>
              </a:rPr>
              <a:t>Telecommunication </a:t>
            </a:r>
            <a:r>
              <a:rPr lang="en-US" b="1" dirty="0">
                <a:solidFill>
                  <a:srgbClr val="0070C0"/>
                </a:solidFill>
              </a:rPr>
              <a:t>Industry</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algn="just">
              <a:lnSpc>
                <a:spcPct val="110000"/>
              </a:lnSpc>
            </a:pPr>
            <a:r>
              <a:rPr lang="en-US" dirty="0"/>
              <a:t>A rapidly expanding and highly competitive industry and a great demand for data mining</a:t>
            </a:r>
          </a:p>
          <a:p>
            <a:pPr lvl="1" algn="just">
              <a:lnSpc>
                <a:spcPct val="110000"/>
              </a:lnSpc>
            </a:pPr>
            <a:r>
              <a:rPr lang="en-US" dirty="0"/>
              <a:t>Understand the business involved</a:t>
            </a:r>
          </a:p>
          <a:p>
            <a:pPr lvl="1" algn="just">
              <a:lnSpc>
                <a:spcPct val="110000"/>
              </a:lnSpc>
            </a:pPr>
            <a:r>
              <a:rPr lang="en-US" dirty="0"/>
              <a:t>Identify telecommunication patterns</a:t>
            </a:r>
          </a:p>
          <a:p>
            <a:pPr lvl="1" algn="just">
              <a:lnSpc>
                <a:spcPct val="110000"/>
              </a:lnSpc>
            </a:pPr>
            <a:r>
              <a:rPr lang="en-US" dirty="0"/>
              <a:t>Catch fraudulent activities</a:t>
            </a:r>
          </a:p>
          <a:p>
            <a:pPr lvl="1" algn="just">
              <a:lnSpc>
                <a:spcPct val="110000"/>
              </a:lnSpc>
            </a:pPr>
            <a:r>
              <a:rPr lang="en-US" dirty="0"/>
              <a:t>Make better use of resources</a:t>
            </a:r>
          </a:p>
          <a:p>
            <a:pPr lvl="1" algn="just">
              <a:lnSpc>
                <a:spcPct val="110000"/>
              </a:lnSpc>
            </a:pPr>
            <a:r>
              <a:rPr lang="en-US" dirty="0"/>
              <a:t>Improve the quality of service</a:t>
            </a:r>
          </a:p>
          <a:p>
            <a:pPr algn="just">
              <a:lnSpc>
                <a:spcPct val="110000"/>
              </a:lnSpc>
            </a:pPr>
            <a:r>
              <a:rPr lang="en-US" dirty="0"/>
              <a:t>Multidimensional analysis of telecommunication data</a:t>
            </a:r>
          </a:p>
          <a:p>
            <a:pPr lvl="1" algn="just">
              <a:lnSpc>
                <a:spcPct val="110000"/>
              </a:lnSpc>
            </a:pPr>
            <a:r>
              <a:rPr lang="en-US" dirty="0"/>
              <a:t>Intrinsically multidimensional: calling-time, duration, location of caller, location of </a:t>
            </a:r>
            <a:r>
              <a:rPr lang="en-US" dirty="0" err="1"/>
              <a:t>callee</a:t>
            </a:r>
            <a:r>
              <a:rPr lang="en-US" dirty="0"/>
              <a:t>, type of call, etc.</a:t>
            </a:r>
          </a:p>
          <a:p>
            <a:pPr algn="just"/>
            <a:endParaRPr lang="en-US" dirty="0"/>
          </a:p>
        </p:txBody>
      </p:sp>
    </p:spTree>
    <p:extLst>
      <p:ext uri="{BB962C8B-B14F-4D97-AF65-F5344CB8AC3E}">
        <p14:creationId xmlns:p14="http://schemas.microsoft.com/office/powerpoint/2010/main" val="3984632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6096000"/>
          </a:xfrm>
        </p:spPr>
        <p:txBody>
          <a:bodyPr>
            <a:noAutofit/>
          </a:bodyPr>
          <a:lstStyle/>
          <a:p>
            <a:pPr algn="just">
              <a:lnSpc>
                <a:spcPct val="130000"/>
              </a:lnSpc>
            </a:pPr>
            <a:r>
              <a:rPr lang="en-US" sz="2200" dirty="0"/>
              <a:t>Fraudulent pattern analysis and the identification of unusual patterns</a:t>
            </a:r>
          </a:p>
          <a:p>
            <a:pPr lvl="1" algn="just">
              <a:lnSpc>
                <a:spcPct val="130000"/>
              </a:lnSpc>
            </a:pPr>
            <a:r>
              <a:rPr lang="en-US" sz="2200" dirty="0"/>
              <a:t>Identify potentially fraudulent users and their </a:t>
            </a:r>
            <a:r>
              <a:rPr lang="en-US" sz="2200" dirty="0" smtClean="0"/>
              <a:t>typical </a:t>
            </a:r>
            <a:r>
              <a:rPr lang="en-US" sz="2200" dirty="0"/>
              <a:t>usage patterns</a:t>
            </a:r>
          </a:p>
          <a:p>
            <a:pPr lvl="1" algn="just">
              <a:lnSpc>
                <a:spcPct val="130000"/>
              </a:lnSpc>
            </a:pPr>
            <a:r>
              <a:rPr lang="en-US" sz="2200" dirty="0"/>
              <a:t>Detect attempts to gain fraudulent entry to customer accounts</a:t>
            </a:r>
          </a:p>
          <a:p>
            <a:pPr lvl="1" algn="just">
              <a:lnSpc>
                <a:spcPct val="130000"/>
              </a:lnSpc>
            </a:pPr>
            <a:r>
              <a:rPr lang="en-US" sz="2200" dirty="0"/>
              <a:t>Discover unusual patterns which may need special attention</a:t>
            </a:r>
          </a:p>
          <a:p>
            <a:pPr algn="just">
              <a:lnSpc>
                <a:spcPct val="130000"/>
              </a:lnSpc>
            </a:pPr>
            <a:r>
              <a:rPr lang="en-US" sz="2200" dirty="0"/>
              <a:t>Multidimensional association and sequential pattern analysis</a:t>
            </a:r>
          </a:p>
          <a:p>
            <a:pPr lvl="1" algn="just">
              <a:lnSpc>
                <a:spcPct val="130000"/>
              </a:lnSpc>
            </a:pPr>
            <a:r>
              <a:rPr lang="en-US" sz="2200" dirty="0"/>
              <a:t>Find usage patterns for a set of communication services by customer group, by month, etc.</a:t>
            </a:r>
          </a:p>
          <a:p>
            <a:pPr lvl="1" algn="just">
              <a:lnSpc>
                <a:spcPct val="130000"/>
              </a:lnSpc>
            </a:pPr>
            <a:r>
              <a:rPr lang="en-US" sz="2200" dirty="0"/>
              <a:t>Promote the sales of specific services</a:t>
            </a:r>
          </a:p>
          <a:p>
            <a:pPr lvl="1" algn="just">
              <a:lnSpc>
                <a:spcPct val="130000"/>
              </a:lnSpc>
            </a:pPr>
            <a:r>
              <a:rPr lang="en-US" sz="2200" dirty="0"/>
              <a:t>Improve the availability of particular services in a region</a:t>
            </a:r>
          </a:p>
          <a:p>
            <a:pPr algn="just">
              <a:lnSpc>
                <a:spcPct val="130000"/>
              </a:lnSpc>
            </a:pPr>
            <a:r>
              <a:rPr lang="en-US" sz="2200" dirty="0"/>
              <a:t>Use of visualization tools in telecommunication data analysis</a:t>
            </a:r>
          </a:p>
          <a:p>
            <a:pPr algn="just"/>
            <a:endParaRPr lang="en-US" sz="2200" dirty="0"/>
          </a:p>
        </p:txBody>
      </p:sp>
    </p:spTree>
    <p:extLst>
      <p:ext uri="{BB962C8B-B14F-4D97-AF65-F5344CB8AC3E}">
        <p14:creationId xmlns:p14="http://schemas.microsoft.com/office/powerpoint/2010/main" val="25485724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08038"/>
          </a:xfrm>
        </p:spPr>
        <p:txBody>
          <a:bodyPr/>
          <a:lstStyle/>
          <a:p>
            <a:r>
              <a:rPr lang="en-US" b="1" dirty="0">
                <a:solidFill>
                  <a:srgbClr val="0070C0"/>
                </a:solidFill>
              </a:rPr>
              <a:t>Biomedical Data Analysis</a:t>
            </a:r>
          </a:p>
        </p:txBody>
      </p:sp>
      <p:sp>
        <p:nvSpPr>
          <p:cNvPr id="3" name="Content Placeholder 2"/>
          <p:cNvSpPr>
            <a:spLocks noGrp="1"/>
          </p:cNvSpPr>
          <p:nvPr>
            <p:ph idx="1"/>
          </p:nvPr>
        </p:nvSpPr>
        <p:spPr>
          <a:xfrm>
            <a:off x="457200" y="1219200"/>
            <a:ext cx="8229600" cy="5181600"/>
          </a:xfrm>
        </p:spPr>
        <p:txBody>
          <a:bodyPr>
            <a:normAutofit fontScale="85000" lnSpcReduction="10000"/>
          </a:bodyPr>
          <a:lstStyle/>
          <a:p>
            <a:pPr algn="just">
              <a:lnSpc>
                <a:spcPct val="90000"/>
              </a:lnSpc>
            </a:pPr>
            <a:r>
              <a:rPr lang="en-US" dirty="0"/>
              <a:t>DNA sequences:  4 basic building blocks (nucleotides): adenine (A), cytosine (C), guanine (G), and thymine (T).  </a:t>
            </a:r>
          </a:p>
          <a:p>
            <a:pPr algn="just">
              <a:lnSpc>
                <a:spcPct val="90000"/>
              </a:lnSpc>
            </a:pPr>
            <a:r>
              <a:rPr lang="en-US" dirty="0"/>
              <a:t>Gene: a sequence of hundreds of individual nucleotides arranged in a particular order</a:t>
            </a:r>
          </a:p>
          <a:p>
            <a:pPr algn="just">
              <a:lnSpc>
                <a:spcPct val="90000"/>
              </a:lnSpc>
            </a:pPr>
            <a:r>
              <a:rPr lang="en-US" dirty="0"/>
              <a:t>Humans have around 30,000 genes</a:t>
            </a:r>
          </a:p>
          <a:p>
            <a:pPr algn="just">
              <a:lnSpc>
                <a:spcPct val="90000"/>
              </a:lnSpc>
            </a:pPr>
            <a:r>
              <a:rPr lang="en-US" dirty="0"/>
              <a:t>Tremendous number of ways that the nucleotides can be ordered and sequenced to form distinct genes</a:t>
            </a:r>
          </a:p>
          <a:p>
            <a:pPr algn="just">
              <a:lnSpc>
                <a:spcPct val="90000"/>
              </a:lnSpc>
            </a:pPr>
            <a:r>
              <a:rPr lang="en-US" dirty="0"/>
              <a:t>Semantic integration of heterogeneous, distributed genome databases</a:t>
            </a:r>
          </a:p>
          <a:p>
            <a:pPr lvl="1" algn="just">
              <a:lnSpc>
                <a:spcPct val="90000"/>
              </a:lnSpc>
            </a:pPr>
            <a:r>
              <a:rPr lang="en-US" dirty="0"/>
              <a:t>Current: highly distributed, uncontrolled generation and use of a wide variety of DNA data</a:t>
            </a:r>
          </a:p>
          <a:p>
            <a:pPr lvl="1" algn="just">
              <a:lnSpc>
                <a:spcPct val="90000"/>
              </a:lnSpc>
            </a:pPr>
            <a:r>
              <a:rPr lang="en-US" dirty="0"/>
              <a:t>Data cleaning and data integration methods developed in data mining will help</a:t>
            </a:r>
          </a:p>
          <a:p>
            <a:pPr algn="just"/>
            <a:endParaRPr lang="en-US" dirty="0"/>
          </a:p>
        </p:txBody>
      </p:sp>
    </p:spTree>
    <p:extLst>
      <p:ext uri="{BB962C8B-B14F-4D97-AF65-F5344CB8AC3E}">
        <p14:creationId xmlns:p14="http://schemas.microsoft.com/office/powerpoint/2010/main" val="40703675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lgn="just"/>
            <a:r>
              <a:rPr lang="en-US" sz="2200" dirty="0"/>
              <a:t>Similarity search and comparison among DNA sequences</a:t>
            </a:r>
          </a:p>
          <a:p>
            <a:pPr lvl="1" algn="just"/>
            <a:r>
              <a:rPr lang="en-US" sz="2200" dirty="0"/>
              <a:t>Compare the frequently occurring patterns of each class (e.g., diseased and healthy)</a:t>
            </a:r>
          </a:p>
          <a:p>
            <a:pPr lvl="1" algn="just"/>
            <a:r>
              <a:rPr lang="en-US" sz="2200" dirty="0"/>
              <a:t>Identify gene sequence patterns that play roles in various diseases </a:t>
            </a:r>
          </a:p>
          <a:p>
            <a:pPr algn="just"/>
            <a:r>
              <a:rPr lang="en-US" sz="2200" dirty="0"/>
              <a:t>Association analysis: identification of co-occurring gene sequences</a:t>
            </a:r>
          </a:p>
          <a:p>
            <a:pPr lvl="1" algn="just"/>
            <a:r>
              <a:rPr lang="en-US" sz="2200" dirty="0"/>
              <a:t>Most diseases are not triggered by a single gene but by a combination of genes acting together</a:t>
            </a:r>
          </a:p>
          <a:p>
            <a:pPr lvl="1" algn="just"/>
            <a:r>
              <a:rPr lang="en-US" sz="2200" dirty="0"/>
              <a:t>Association analysis may help determine the kinds of genes that are likely to co-occur together in target samples</a:t>
            </a:r>
          </a:p>
          <a:p>
            <a:pPr algn="just"/>
            <a:r>
              <a:rPr lang="en-US" sz="2200" dirty="0"/>
              <a:t>Path analysis: linking genes to different disease development stages</a:t>
            </a:r>
          </a:p>
          <a:p>
            <a:pPr lvl="1" algn="just"/>
            <a:r>
              <a:rPr lang="en-US" sz="2200" dirty="0"/>
              <a:t>Different genes may become active at different stages of the disease</a:t>
            </a:r>
          </a:p>
          <a:p>
            <a:pPr lvl="1" algn="just"/>
            <a:r>
              <a:rPr lang="en-US" sz="2200" dirty="0"/>
              <a:t>Develop pharmaceutical interventions that target the different stages separately</a:t>
            </a:r>
          </a:p>
          <a:p>
            <a:pPr algn="just"/>
            <a:r>
              <a:rPr lang="en-US" sz="2200" dirty="0"/>
              <a:t>Visualization tools and genetic data analysis</a:t>
            </a:r>
          </a:p>
          <a:p>
            <a:pPr algn="just"/>
            <a:endParaRPr lang="en-US" sz="2200" dirty="0"/>
          </a:p>
        </p:txBody>
      </p:sp>
    </p:spTree>
    <p:extLst>
      <p:ext uri="{BB962C8B-B14F-4D97-AF65-F5344CB8AC3E}">
        <p14:creationId xmlns:p14="http://schemas.microsoft.com/office/powerpoint/2010/main" val="18828287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31838"/>
          </a:xfrm>
        </p:spPr>
        <p:txBody>
          <a:bodyPr>
            <a:normAutofit fontScale="90000"/>
          </a:bodyPr>
          <a:lstStyle/>
          <a:p>
            <a:r>
              <a:rPr lang="en-GB" b="1" dirty="0">
                <a:solidFill>
                  <a:schemeClr val="accent2">
                    <a:lumMod val="50000"/>
                  </a:schemeClr>
                </a:solidFill>
              </a:rPr>
              <a:t>Problems </a:t>
            </a:r>
            <a:r>
              <a:rPr lang="en-GB" b="1" dirty="0" smtClean="0">
                <a:solidFill>
                  <a:schemeClr val="accent2">
                    <a:lumMod val="50000"/>
                  </a:schemeClr>
                </a:solidFill>
              </a:rPr>
              <a:t>in Data Warehousing</a:t>
            </a:r>
            <a:endParaRPr lang="en-US" dirty="0">
              <a:solidFill>
                <a:schemeClr val="accent2">
                  <a:lumMod val="50000"/>
                </a:schemeClr>
              </a:solidFill>
            </a:endParaRPr>
          </a:p>
        </p:txBody>
      </p:sp>
      <p:sp>
        <p:nvSpPr>
          <p:cNvPr id="3" name="Content Placeholder 2"/>
          <p:cNvSpPr>
            <a:spLocks noGrp="1"/>
          </p:cNvSpPr>
          <p:nvPr>
            <p:ph idx="1"/>
          </p:nvPr>
        </p:nvSpPr>
        <p:spPr>
          <a:xfrm>
            <a:off x="457200" y="1219200"/>
            <a:ext cx="8229600" cy="5334000"/>
          </a:xfrm>
        </p:spPr>
        <p:txBody>
          <a:bodyPr>
            <a:normAutofit lnSpcReduction="10000"/>
          </a:bodyPr>
          <a:lstStyle/>
          <a:p>
            <a:pPr algn="just">
              <a:lnSpc>
                <a:spcPct val="90000"/>
              </a:lnSpc>
            </a:pPr>
            <a:r>
              <a:rPr lang="en-GB" dirty="0" smtClean="0"/>
              <a:t>Underestimation </a:t>
            </a:r>
            <a:r>
              <a:rPr lang="en-GB" dirty="0"/>
              <a:t>of resources for data loading</a:t>
            </a:r>
          </a:p>
          <a:p>
            <a:pPr algn="just">
              <a:lnSpc>
                <a:spcPct val="90000"/>
              </a:lnSpc>
            </a:pPr>
            <a:r>
              <a:rPr lang="en-GB" dirty="0"/>
              <a:t>Hidden problems with source systems</a:t>
            </a:r>
          </a:p>
          <a:p>
            <a:pPr algn="just">
              <a:lnSpc>
                <a:spcPct val="90000"/>
              </a:lnSpc>
            </a:pPr>
            <a:r>
              <a:rPr lang="en-GB" dirty="0"/>
              <a:t>Required data not captured</a:t>
            </a:r>
          </a:p>
          <a:p>
            <a:pPr algn="just">
              <a:lnSpc>
                <a:spcPct val="90000"/>
              </a:lnSpc>
            </a:pPr>
            <a:r>
              <a:rPr lang="en-GB" dirty="0"/>
              <a:t>Increased end-user demands</a:t>
            </a:r>
          </a:p>
          <a:p>
            <a:pPr algn="just">
              <a:lnSpc>
                <a:spcPct val="90000"/>
              </a:lnSpc>
            </a:pPr>
            <a:r>
              <a:rPr lang="en-GB" dirty="0"/>
              <a:t>Data homogenization</a:t>
            </a:r>
          </a:p>
          <a:p>
            <a:pPr algn="just">
              <a:lnSpc>
                <a:spcPct val="90000"/>
              </a:lnSpc>
            </a:pPr>
            <a:r>
              <a:rPr lang="en-GB" dirty="0"/>
              <a:t>High demand for resources</a:t>
            </a:r>
          </a:p>
          <a:p>
            <a:pPr algn="just">
              <a:lnSpc>
                <a:spcPct val="90000"/>
              </a:lnSpc>
            </a:pPr>
            <a:r>
              <a:rPr lang="en-GB" dirty="0"/>
              <a:t>Data ownership</a:t>
            </a:r>
          </a:p>
          <a:p>
            <a:pPr algn="just">
              <a:lnSpc>
                <a:spcPct val="90000"/>
              </a:lnSpc>
            </a:pPr>
            <a:r>
              <a:rPr lang="en-GB" dirty="0"/>
              <a:t>High maintenance</a:t>
            </a:r>
          </a:p>
          <a:p>
            <a:pPr algn="just">
              <a:lnSpc>
                <a:spcPct val="90000"/>
              </a:lnSpc>
            </a:pPr>
            <a:r>
              <a:rPr lang="en-GB" dirty="0"/>
              <a:t>Long duration projects</a:t>
            </a:r>
          </a:p>
          <a:p>
            <a:pPr algn="just">
              <a:lnSpc>
                <a:spcPct val="90000"/>
              </a:lnSpc>
            </a:pPr>
            <a:r>
              <a:rPr lang="en-GB" dirty="0"/>
              <a:t>Complexity of integration</a:t>
            </a:r>
          </a:p>
          <a:p>
            <a:pPr marL="609600" indent="-609600" algn="just">
              <a:lnSpc>
                <a:spcPct val="90000"/>
              </a:lnSpc>
              <a:buFontTx/>
              <a:buNone/>
            </a:pPr>
            <a:endParaRPr lang="en-GB" dirty="0"/>
          </a:p>
          <a:p>
            <a:pPr algn="just"/>
            <a:endParaRPr lang="en-US" dirty="0"/>
          </a:p>
        </p:txBody>
      </p:sp>
    </p:spTree>
    <p:extLst>
      <p:ext uri="{BB962C8B-B14F-4D97-AF65-F5344CB8AC3E}">
        <p14:creationId xmlns:p14="http://schemas.microsoft.com/office/powerpoint/2010/main" val="10229218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685800"/>
          </a:xfrm>
        </p:spPr>
        <p:txBody>
          <a:bodyPr>
            <a:normAutofit fontScale="90000"/>
          </a:bodyPr>
          <a:lstStyle/>
          <a:p>
            <a:r>
              <a:rPr lang="en-GB" b="1" dirty="0" smtClean="0">
                <a:solidFill>
                  <a:schemeClr val="accent2">
                    <a:lumMod val="75000"/>
                  </a:schemeClr>
                </a:solidFill>
              </a:rPr>
              <a:t>Major Challenges in Data Warehousing</a:t>
            </a:r>
            <a:endParaRPr lang="en-US" b="1" dirty="0">
              <a:solidFill>
                <a:schemeClr val="accent2">
                  <a:lumMod val="75000"/>
                </a:schemeClr>
              </a:solidFill>
            </a:endParaRPr>
          </a:p>
        </p:txBody>
      </p:sp>
      <p:sp>
        <p:nvSpPr>
          <p:cNvPr id="3" name="Content Placeholder 2"/>
          <p:cNvSpPr>
            <a:spLocks noGrp="1"/>
          </p:cNvSpPr>
          <p:nvPr>
            <p:ph idx="1"/>
          </p:nvPr>
        </p:nvSpPr>
        <p:spPr>
          <a:xfrm>
            <a:off x="228600" y="1219200"/>
            <a:ext cx="8686800" cy="5410200"/>
          </a:xfrm>
        </p:spPr>
        <p:txBody>
          <a:bodyPr>
            <a:normAutofit/>
          </a:bodyPr>
          <a:lstStyle/>
          <a:p>
            <a:pPr algn="just">
              <a:lnSpc>
                <a:spcPct val="90000"/>
              </a:lnSpc>
            </a:pPr>
            <a:r>
              <a:rPr lang="en-GB" sz="2400" dirty="0"/>
              <a:t>Data mining requires </a:t>
            </a:r>
            <a:r>
              <a:rPr lang="en-GB" sz="2400" u="sng" dirty="0"/>
              <a:t>single, separate, clean, integrated, and self-consistent</a:t>
            </a:r>
            <a:r>
              <a:rPr lang="en-GB" sz="2400" dirty="0"/>
              <a:t> source of data. </a:t>
            </a:r>
          </a:p>
          <a:p>
            <a:pPr lvl="1" algn="just">
              <a:lnSpc>
                <a:spcPct val="90000"/>
              </a:lnSpc>
            </a:pPr>
            <a:r>
              <a:rPr lang="en-GB" sz="2000" dirty="0"/>
              <a:t>A DW is </a:t>
            </a:r>
            <a:r>
              <a:rPr lang="en-GB" sz="2000" u="sng" dirty="0"/>
              <a:t>well equipped</a:t>
            </a:r>
            <a:r>
              <a:rPr lang="en-GB" sz="2000" dirty="0"/>
              <a:t> for providing data for mining.</a:t>
            </a:r>
          </a:p>
          <a:p>
            <a:pPr algn="just">
              <a:lnSpc>
                <a:spcPct val="90000"/>
              </a:lnSpc>
            </a:pPr>
            <a:r>
              <a:rPr lang="en-GB" sz="2400" dirty="0"/>
              <a:t>Data </a:t>
            </a:r>
            <a:r>
              <a:rPr lang="en-GB" sz="2400" u="sng" dirty="0"/>
              <a:t>quality and consistency</a:t>
            </a:r>
            <a:r>
              <a:rPr lang="en-GB" sz="2400" dirty="0"/>
              <a:t> is essential to ensure the accuracy of the predictive models. </a:t>
            </a:r>
          </a:p>
          <a:p>
            <a:pPr lvl="1" algn="just">
              <a:lnSpc>
                <a:spcPct val="90000"/>
              </a:lnSpc>
            </a:pPr>
            <a:r>
              <a:rPr lang="en-GB" sz="2400" dirty="0"/>
              <a:t>DWs are populated with clean, consistent data</a:t>
            </a:r>
          </a:p>
          <a:p>
            <a:pPr algn="just">
              <a:lnSpc>
                <a:spcPct val="90000"/>
              </a:lnSpc>
            </a:pPr>
            <a:r>
              <a:rPr lang="en-GB" sz="2400" u="sng" dirty="0"/>
              <a:t>Advantageous</a:t>
            </a:r>
            <a:r>
              <a:rPr lang="en-GB" sz="2400" dirty="0"/>
              <a:t> to mine data from </a:t>
            </a:r>
            <a:r>
              <a:rPr lang="en-GB" sz="2400" u="sng" dirty="0"/>
              <a:t>multiple sources</a:t>
            </a:r>
            <a:r>
              <a:rPr lang="en-GB" sz="2400" dirty="0"/>
              <a:t> to discover as many interrelationships as possible. </a:t>
            </a:r>
          </a:p>
          <a:p>
            <a:pPr lvl="1" algn="just">
              <a:lnSpc>
                <a:spcPct val="90000"/>
              </a:lnSpc>
            </a:pPr>
            <a:r>
              <a:rPr lang="en-GB" sz="2400" dirty="0"/>
              <a:t>DWs contain data from a number of sources. </a:t>
            </a:r>
          </a:p>
          <a:p>
            <a:pPr algn="just">
              <a:lnSpc>
                <a:spcPct val="90000"/>
              </a:lnSpc>
            </a:pPr>
            <a:r>
              <a:rPr lang="en-GB" sz="2400" u="sng" dirty="0"/>
              <a:t>Selecting relevant subsets</a:t>
            </a:r>
            <a:r>
              <a:rPr lang="en-GB" sz="2400" dirty="0"/>
              <a:t> of records and fields for data mining</a:t>
            </a:r>
          </a:p>
          <a:p>
            <a:pPr lvl="1" algn="just">
              <a:lnSpc>
                <a:spcPct val="90000"/>
              </a:lnSpc>
            </a:pPr>
            <a:r>
              <a:rPr lang="en-GB" sz="2000" dirty="0"/>
              <a:t>requires query capabilities of the DW. </a:t>
            </a:r>
          </a:p>
          <a:p>
            <a:pPr algn="just">
              <a:lnSpc>
                <a:spcPct val="90000"/>
              </a:lnSpc>
            </a:pPr>
            <a:r>
              <a:rPr lang="en-GB" sz="2400" dirty="0"/>
              <a:t>Results of a data mining study are useful if can </a:t>
            </a:r>
            <a:r>
              <a:rPr lang="en-GB" sz="2400" u="sng" dirty="0"/>
              <a:t>further investigate</a:t>
            </a:r>
            <a:r>
              <a:rPr lang="en-GB" sz="2400" dirty="0"/>
              <a:t> the uncovered patterns. </a:t>
            </a:r>
          </a:p>
          <a:p>
            <a:pPr lvl="1" algn="just">
              <a:lnSpc>
                <a:spcPct val="90000"/>
              </a:lnSpc>
            </a:pPr>
            <a:r>
              <a:rPr lang="en-GB" sz="2000" dirty="0"/>
              <a:t>DWs provide capability to go back to the data source.</a:t>
            </a:r>
          </a:p>
          <a:p>
            <a:pPr algn="just"/>
            <a:endParaRPr lang="en-US" sz="3600" dirty="0"/>
          </a:p>
        </p:txBody>
      </p:sp>
    </p:spTree>
    <p:extLst>
      <p:ext uri="{BB962C8B-B14F-4D97-AF65-F5344CB8AC3E}">
        <p14:creationId xmlns:p14="http://schemas.microsoft.com/office/powerpoint/2010/main" val="5016139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a:t>The largest challenge a data miner may face is the sheer volume of data in the data warehouse.</a:t>
            </a:r>
          </a:p>
          <a:p>
            <a:pPr algn="just"/>
            <a:r>
              <a:rPr lang="en-US" dirty="0"/>
              <a:t>It is quite important, then, that summary data also be available to get the analysis started.</a:t>
            </a:r>
          </a:p>
          <a:p>
            <a:pPr algn="just"/>
            <a:r>
              <a:rPr lang="en-US" dirty="0"/>
              <a:t>A major problem is that this sheer volume may mask the important relationships the data miner is interested in.</a:t>
            </a:r>
          </a:p>
          <a:p>
            <a:pPr algn="just"/>
            <a:r>
              <a:rPr lang="en-US" dirty="0"/>
              <a:t>The ability to overcome the volume and be able to interpret the data is quite important.</a:t>
            </a:r>
          </a:p>
          <a:p>
            <a:pPr algn="just"/>
            <a:endParaRPr lang="en-US" dirty="0"/>
          </a:p>
        </p:txBody>
      </p:sp>
    </p:spTree>
    <p:extLst>
      <p:ext uri="{BB962C8B-B14F-4D97-AF65-F5344CB8AC3E}">
        <p14:creationId xmlns:p14="http://schemas.microsoft.com/office/powerpoint/2010/main" val="17312506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7331"/>
            <a:ext cx="8229600" cy="5754469"/>
          </a:xfrm>
        </p:spPr>
        <p:txBody>
          <a:bodyPr>
            <a:normAutofit fontScale="70000" lnSpcReduction="20000"/>
          </a:bodyPr>
          <a:lstStyle/>
          <a:p>
            <a:pPr marL="265176" indent="-265176" algn="just">
              <a:lnSpc>
                <a:spcPct val="120000"/>
              </a:lnSpc>
              <a:buFont typeface="Wingdings 2"/>
              <a:buChar char=""/>
              <a:defRPr/>
            </a:pPr>
            <a:r>
              <a:rPr lang="en-US" dirty="0"/>
              <a:t>Efficiency and scalability of data mining algorithms</a:t>
            </a:r>
          </a:p>
          <a:p>
            <a:pPr marL="265176" indent="-265176" algn="just">
              <a:lnSpc>
                <a:spcPct val="120000"/>
              </a:lnSpc>
              <a:buFont typeface="Wingdings 2"/>
              <a:buChar char=""/>
              <a:defRPr/>
            </a:pPr>
            <a:r>
              <a:rPr lang="en-US" dirty="0"/>
              <a:t>Parallel, distributed, stream, and incremental mining methods</a:t>
            </a:r>
          </a:p>
          <a:p>
            <a:pPr marL="265176" indent="-265176" algn="just">
              <a:lnSpc>
                <a:spcPct val="120000"/>
              </a:lnSpc>
              <a:buFont typeface="Wingdings 2"/>
              <a:buChar char=""/>
              <a:defRPr/>
            </a:pPr>
            <a:r>
              <a:rPr lang="en-US" dirty="0"/>
              <a:t>Handling high-dimensionality</a:t>
            </a:r>
          </a:p>
          <a:p>
            <a:pPr marL="265176" indent="-265176" algn="just">
              <a:lnSpc>
                <a:spcPct val="120000"/>
              </a:lnSpc>
              <a:buFont typeface="Wingdings 2"/>
              <a:buChar char=""/>
              <a:defRPr/>
            </a:pPr>
            <a:r>
              <a:rPr lang="en-US" dirty="0"/>
              <a:t>Handling noise, uncertainty, and incompleteness of data</a:t>
            </a:r>
          </a:p>
          <a:p>
            <a:pPr marL="265176" indent="-265176" algn="just">
              <a:lnSpc>
                <a:spcPct val="120000"/>
              </a:lnSpc>
              <a:buFont typeface="Wingdings 2"/>
              <a:buChar char=""/>
              <a:defRPr/>
            </a:pPr>
            <a:r>
              <a:rPr lang="en-US" dirty="0"/>
              <a:t>Incorporation of constraints, expert knowledge, and background knowledge in data mining</a:t>
            </a:r>
          </a:p>
          <a:p>
            <a:pPr marL="265176" indent="-265176" algn="just">
              <a:lnSpc>
                <a:spcPct val="120000"/>
              </a:lnSpc>
              <a:buFont typeface="Wingdings 2"/>
              <a:buChar char=""/>
              <a:defRPr/>
            </a:pPr>
            <a:r>
              <a:rPr lang="en-US" dirty="0"/>
              <a:t>Pattern evaluation and knowledge integration</a:t>
            </a:r>
          </a:p>
          <a:p>
            <a:pPr marL="265176" indent="-265176" algn="just">
              <a:lnSpc>
                <a:spcPct val="120000"/>
              </a:lnSpc>
              <a:buFont typeface="Wingdings 2"/>
              <a:buChar char=""/>
              <a:defRPr/>
            </a:pPr>
            <a:r>
              <a:rPr lang="en-US" dirty="0"/>
              <a:t>Mining diverse and heterogeneous kinds of data: e.g., bioinformatics, Web, software/system engineering, information networks</a:t>
            </a:r>
          </a:p>
          <a:p>
            <a:pPr marL="265176" indent="-265176" algn="just">
              <a:lnSpc>
                <a:spcPct val="120000"/>
              </a:lnSpc>
              <a:buFont typeface="Wingdings 2"/>
              <a:buChar char=""/>
              <a:defRPr/>
            </a:pPr>
            <a:r>
              <a:rPr lang="en-US" dirty="0"/>
              <a:t>Application-oriented and domain-specific data mining</a:t>
            </a:r>
          </a:p>
          <a:p>
            <a:pPr marL="265176" indent="-265176" algn="just">
              <a:lnSpc>
                <a:spcPct val="120000"/>
              </a:lnSpc>
              <a:buFont typeface="Wingdings 2"/>
              <a:buChar char=""/>
              <a:defRPr/>
            </a:pPr>
            <a:r>
              <a:rPr lang="en-US" dirty="0"/>
              <a:t>Invisible data mining (embedded in other functional modules)</a:t>
            </a:r>
          </a:p>
          <a:p>
            <a:pPr marL="265176" indent="-265176" algn="just">
              <a:lnSpc>
                <a:spcPct val="120000"/>
              </a:lnSpc>
              <a:buFont typeface="Wingdings 2"/>
              <a:buChar char=""/>
              <a:defRPr/>
            </a:pPr>
            <a:r>
              <a:rPr lang="en-US" dirty="0"/>
              <a:t>Protection of security, integrity, and privacy in data mining</a:t>
            </a:r>
          </a:p>
          <a:p>
            <a:pPr algn="just"/>
            <a:endParaRPr lang="en-US" dirty="0"/>
          </a:p>
        </p:txBody>
      </p:sp>
      <p:sp>
        <p:nvSpPr>
          <p:cNvPr id="4" name="Rectangle 3"/>
          <p:cNvSpPr/>
          <p:nvPr/>
        </p:nvSpPr>
        <p:spPr>
          <a:xfrm>
            <a:off x="685800" y="228600"/>
            <a:ext cx="7391400" cy="646331"/>
          </a:xfrm>
          <a:prstGeom prst="rect">
            <a:avLst/>
          </a:prstGeom>
        </p:spPr>
        <p:txBody>
          <a:bodyPr wrap="square">
            <a:spAutoFit/>
          </a:bodyPr>
          <a:lstStyle/>
          <a:p>
            <a:pPr algn="ctr"/>
            <a:r>
              <a:rPr lang="en-US" sz="3600" b="1" dirty="0">
                <a:solidFill>
                  <a:schemeClr val="accent2">
                    <a:lumMod val="75000"/>
                  </a:schemeClr>
                </a:solidFill>
              </a:rPr>
              <a:t>Major Challenges in Data Mining</a:t>
            </a:r>
          </a:p>
        </p:txBody>
      </p:sp>
    </p:spTree>
    <p:extLst>
      <p:ext uri="{BB962C8B-B14F-4D97-AF65-F5344CB8AC3E}">
        <p14:creationId xmlns:p14="http://schemas.microsoft.com/office/powerpoint/2010/main" val="36303126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b="1" dirty="0">
                <a:solidFill>
                  <a:schemeClr val="accent6">
                    <a:lumMod val="50000"/>
                  </a:schemeClr>
                </a:solidFill>
              </a:rPr>
              <a:t>Warehouse Products</a:t>
            </a:r>
          </a:p>
        </p:txBody>
      </p:sp>
      <p:sp>
        <p:nvSpPr>
          <p:cNvPr id="3" name="Content Placeholder 2"/>
          <p:cNvSpPr>
            <a:spLocks noGrp="1"/>
          </p:cNvSpPr>
          <p:nvPr>
            <p:ph idx="1"/>
          </p:nvPr>
        </p:nvSpPr>
        <p:spPr>
          <a:xfrm>
            <a:off x="457200" y="1066800"/>
            <a:ext cx="8229600" cy="5562600"/>
          </a:xfrm>
        </p:spPr>
        <p:txBody>
          <a:bodyPr>
            <a:normAutofit/>
          </a:bodyPr>
          <a:lstStyle/>
          <a:p>
            <a:pPr algn="just">
              <a:lnSpc>
                <a:spcPct val="90000"/>
              </a:lnSpc>
              <a:spcBef>
                <a:spcPts val="500"/>
              </a:spcBef>
              <a:spcAft>
                <a:spcPts val="500"/>
              </a:spcAft>
            </a:pPr>
            <a:r>
              <a:rPr lang="en-US" dirty="0"/>
              <a:t>Computer Associates -- CA-Ingres 	</a:t>
            </a:r>
          </a:p>
          <a:p>
            <a:pPr algn="just">
              <a:lnSpc>
                <a:spcPct val="90000"/>
              </a:lnSpc>
              <a:spcBef>
                <a:spcPts val="500"/>
              </a:spcBef>
              <a:spcAft>
                <a:spcPts val="500"/>
              </a:spcAft>
            </a:pPr>
            <a:r>
              <a:rPr lang="en-US" dirty="0"/>
              <a:t>Hewlett-Packard -- </a:t>
            </a:r>
            <a:r>
              <a:rPr lang="en-US" dirty="0" err="1"/>
              <a:t>Allbase</a:t>
            </a:r>
            <a:r>
              <a:rPr lang="en-US" dirty="0"/>
              <a:t>/SQL 	</a:t>
            </a:r>
          </a:p>
          <a:p>
            <a:pPr algn="just">
              <a:lnSpc>
                <a:spcPct val="90000"/>
              </a:lnSpc>
              <a:spcBef>
                <a:spcPts val="500"/>
              </a:spcBef>
              <a:spcAft>
                <a:spcPts val="500"/>
              </a:spcAft>
            </a:pPr>
            <a:r>
              <a:rPr lang="en-US" dirty="0"/>
              <a:t>Informix -- Informix, Informix XPS</a:t>
            </a:r>
          </a:p>
          <a:p>
            <a:pPr algn="just">
              <a:lnSpc>
                <a:spcPct val="90000"/>
              </a:lnSpc>
              <a:spcBef>
                <a:spcPts val="500"/>
              </a:spcBef>
              <a:spcAft>
                <a:spcPts val="500"/>
              </a:spcAft>
            </a:pPr>
            <a:r>
              <a:rPr lang="en-US" dirty="0"/>
              <a:t>Microsoft -- SQL Server 	</a:t>
            </a:r>
          </a:p>
          <a:p>
            <a:pPr algn="just">
              <a:lnSpc>
                <a:spcPct val="90000"/>
              </a:lnSpc>
              <a:spcBef>
                <a:spcPts val="500"/>
              </a:spcBef>
              <a:spcAft>
                <a:spcPts val="500"/>
              </a:spcAft>
            </a:pPr>
            <a:r>
              <a:rPr lang="en-US" dirty="0"/>
              <a:t>Oracle -- Oracle7, Oracle Parallel Server</a:t>
            </a:r>
          </a:p>
          <a:p>
            <a:pPr algn="just">
              <a:lnSpc>
                <a:spcPct val="90000"/>
              </a:lnSpc>
              <a:spcBef>
                <a:spcPts val="500"/>
              </a:spcBef>
              <a:spcAft>
                <a:spcPts val="500"/>
              </a:spcAft>
            </a:pPr>
            <a:r>
              <a:rPr lang="en-US" dirty="0"/>
              <a:t>Red Brick -- Red Brick Warehouse 	</a:t>
            </a:r>
          </a:p>
          <a:p>
            <a:pPr algn="just">
              <a:lnSpc>
                <a:spcPct val="90000"/>
              </a:lnSpc>
              <a:spcBef>
                <a:spcPts val="500"/>
              </a:spcBef>
              <a:spcAft>
                <a:spcPts val="500"/>
              </a:spcAft>
            </a:pPr>
            <a:r>
              <a:rPr lang="en-US" dirty="0"/>
              <a:t>SAS Institute -- SAS 	</a:t>
            </a:r>
          </a:p>
          <a:p>
            <a:pPr algn="just">
              <a:lnSpc>
                <a:spcPct val="90000"/>
              </a:lnSpc>
              <a:spcBef>
                <a:spcPts val="500"/>
              </a:spcBef>
              <a:spcAft>
                <a:spcPts val="500"/>
              </a:spcAft>
            </a:pPr>
            <a:r>
              <a:rPr lang="en-US" dirty="0"/>
              <a:t>Software AG 	-- ADABAS 	</a:t>
            </a:r>
          </a:p>
          <a:p>
            <a:pPr algn="just">
              <a:lnSpc>
                <a:spcPct val="90000"/>
              </a:lnSpc>
              <a:spcBef>
                <a:spcPts val="500"/>
              </a:spcBef>
              <a:spcAft>
                <a:spcPts val="500"/>
              </a:spcAft>
            </a:pPr>
            <a:r>
              <a:rPr lang="en-US" dirty="0"/>
              <a:t>Sybase 	-- SQL Server, IQ, MPP 	</a:t>
            </a:r>
          </a:p>
          <a:p>
            <a:pPr marL="0" indent="0" algn="just">
              <a:buNone/>
            </a:pPr>
            <a:endParaRPr lang="en-US" dirty="0"/>
          </a:p>
        </p:txBody>
      </p:sp>
    </p:spTree>
    <p:extLst>
      <p:ext uri="{BB962C8B-B14F-4D97-AF65-F5344CB8AC3E}">
        <p14:creationId xmlns:p14="http://schemas.microsoft.com/office/powerpoint/2010/main" val="15839334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6">
                    <a:lumMod val="50000"/>
                  </a:schemeClr>
                </a:solidFill>
                <a:latin typeface="Verdana" pitchFamily="34" charset="0"/>
              </a:rPr>
              <a:t>Data Mining  </a:t>
            </a:r>
            <a:r>
              <a:rPr lang="en-US" b="1" dirty="0" smtClean="0">
                <a:solidFill>
                  <a:schemeClr val="accent6">
                    <a:lumMod val="50000"/>
                  </a:schemeClr>
                </a:solidFill>
                <a:latin typeface="Verdana" pitchFamily="34" charset="0"/>
              </a:rPr>
              <a:t>Products</a:t>
            </a:r>
            <a:endParaRPr lang="en-US" dirty="0">
              <a:solidFill>
                <a:schemeClr val="accent6">
                  <a:lumMod val="50000"/>
                </a:schemeClr>
              </a:solidFill>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6288" y="1905000"/>
            <a:ext cx="6954712" cy="294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99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28600" y="1295400"/>
            <a:ext cx="8686800" cy="4648200"/>
            <a:chOff x="457200" y="1676400"/>
            <a:chExt cx="7696200" cy="3754582"/>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001982"/>
              <a:ext cx="383528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676400"/>
              <a:ext cx="3429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242576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1143000"/>
          </a:xfrm>
        </p:spPr>
        <p:txBody>
          <a:bodyPr/>
          <a:lstStyle/>
          <a:p>
            <a:r>
              <a:rPr lang="en-US" b="1" dirty="0">
                <a:solidFill>
                  <a:schemeClr val="accent2">
                    <a:lumMod val="75000"/>
                  </a:schemeClr>
                </a:solidFill>
              </a:rPr>
              <a:t>Questions?</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81103701"/>
              </p:ext>
            </p:extLst>
          </p:nvPr>
        </p:nvGraphicFramePr>
        <p:xfrm>
          <a:off x="2209801" y="1676400"/>
          <a:ext cx="4419600" cy="4267200"/>
        </p:xfrm>
        <a:graphic>
          <a:graphicData uri="http://schemas.openxmlformats.org/presentationml/2006/ole">
            <mc:AlternateContent xmlns:mc="http://schemas.openxmlformats.org/markup-compatibility/2006">
              <mc:Choice xmlns:v="urn:schemas-microsoft-com:vml" Requires="v">
                <p:oleObj spid="_x0000_s3349" name="Clip" r:id="rId3" imgW="2525917" imgH="3407121" progId="MS_ClipArt_Gallery.5">
                  <p:embed/>
                </p:oleObj>
              </mc:Choice>
              <mc:Fallback>
                <p:oleObj name="Clip" r:id="rId3" imgW="2525917" imgH="3407121" progId="MS_ClipArt_Gallery.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1676400"/>
                        <a:ext cx="4419600" cy="4267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2111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1"/>
            <a:ext cx="8077200" cy="5333999"/>
          </a:xfrm>
        </p:spPr>
        <p:txBody>
          <a:bodyPr>
            <a:noAutofit/>
          </a:bodyPr>
          <a:lstStyle/>
          <a:p>
            <a:pPr marL="0" indent="0">
              <a:spcBef>
                <a:spcPts val="600"/>
              </a:spcBef>
              <a:spcAft>
                <a:spcPts val="600"/>
              </a:spcAft>
              <a:buNone/>
            </a:pPr>
            <a:r>
              <a:rPr lang="en-US" sz="2600" dirty="0"/>
              <a:t>1. </a:t>
            </a:r>
            <a:r>
              <a:rPr lang="en-US" sz="2600" dirty="0" smtClean="0"/>
              <a:t>“Knowledge </a:t>
            </a:r>
            <a:r>
              <a:rPr lang="en-US" sz="2600" dirty="0"/>
              <a:t>Discovery </a:t>
            </a:r>
            <a:r>
              <a:rPr lang="en-US" sz="2600" dirty="0" smtClean="0"/>
              <a:t>Nuggets”: http</a:t>
            </a:r>
            <a:r>
              <a:rPr lang="en-US" sz="2600" dirty="0"/>
              <a:t>://www.kdnuggets.com/</a:t>
            </a:r>
          </a:p>
          <a:p>
            <a:pPr marL="0" indent="0">
              <a:spcBef>
                <a:spcPts val="600"/>
              </a:spcBef>
              <a:spcAft>
                <a:spcPts val="600"/>
              </a:spcAft>
              <a:buNone/>
            </a:pPr>
            <a:r>
              <a:rPr lang="en-US" sz="2600" dirty="0"/>
              <a:t>2</a:t>
            </a:r>
            <a:r>
              <a:rPr lang="en-US" sz="2600" dirty="0" smtClean="0"/>
              <a:t>. </a:t>
            </a:r>
            <a:r>
              <a:rPr lang="en-US" sz="2600" dirty="0"/>
              <a:t>T. </a:t>
            </a:r>
            <a:r>
              <a:rPr lang="en-US" sz="2600" dirty="0" err="1"/>
              <a:t>Bhavani</a:t>
            </a:r>
            <a:r>
              <a:rPr lang="en-US" sz="2600" dirty="0"/>
              <a:t>. </a:t>
            </a:r>
            <a:r>
              <a:rPr lang="en-US" sz="2600" dirty="0" smtClean="0"/>
              <a:t>“Data </a:t>
            </a:r>
            <a:r>
              <a:rPr lang="en-US" sz="2600" dirty="0"/>
              <a:t>Mining: Technologies, Techniques, Tools and </a:t>
            </a:r>
            <a:r>
              <a:rPr lang="en-US" sz="2600" dirty="0" smtClean="0"/>
              <a:t>Trends”, </a:t>
            </a:r>
            <a:r>
              <a:rPr lang="en-US" sz="2600" dirty="0"/>
              <a:t>CRC Press 1999.</a:t>
            </a:r>
          </a:p>
          <a:p>
            <a:pPr marL="0" indent="0">
              <a:spcBef>
                <a:spcPts val="600"/>
              </a:spcBef>
              <a:spcAft>
                <a:spcPts val="600"/>
              </a:spcAft>
              <a:buNone/>
            </a:pPr>
            <a:r>
              <a:rPr lang="en-US" sz="2600" dirty="0" smtClean="0"/>
              <a:t>3. </a:t>
            </a:r>
            <a:r>
              <a:rPr lang="en-US" sz="2600" dirty="0"/>
              <a:t>H. David, M. </a:t>
            </a:r>
            <a:r>
              <a:rPr lang="en-US" sz="2600" dirty="0" err="1"/>
              <a:t>Heikki</a:t>
            </a:r>
            <a:r>
              <a:rPr lang="en-US" sz="2600" dirty="0"/>
              <a:t> and S. </a:t>
            </a:r>
            <a:r>
              <a:rPr lang="en-US" sz="2600" dirty="0" err="1"/>
              <a:t>Padhraic</a:t>
            </a:r>
            <a:r>
              <a:rPr lang="en-US" sz="2600" dirty="0"/>
              <a:t>. </a:t>
            </a:r>
            <a:r>
              <a:rPr lang="en-US" sz="2600" dirty="0" smtClean="0"/>
              <a:t>“</a:t>
            </a:r>
            <a:r>
              <a:rPr lang="en-US" sz="2600" i="1" dirty="0" smtClean="0"/>
              <a:t>Principles </a:t>
            </a:r>
            <a:r>
              <a:rPr lang="en-US" sz="2600" i="1" dirty="0"/>
              <a:t>of Data </a:t>
            </a:r>
            <a:r>
              <a:rPr lang="en-US" sz="2600" i="1" dirty="0" smtClean="0"/>
              <a:t>Mining”, </a:t>
            </a:r>
            <a:r>
              <a:rPr lang="en-US" sz="2600" i="1" dirty="0"/>
              <a:t>MIT Press 2001.</a:t>
            </a:r>
          </a:p>
          <a:p>
            <a:pPr marL="0" indent="0">
              <a:spcBef>
                <a:spcPts val="600"/>
              </a:spcBef>
              <a:spcAft>
                <a:spcPts val="600"/>
              </a:spcAft>
              <a:buNone/>
            </a:pPr>
            <a:r>
              <a:rPr lang="en-US" sz="2600" dirty="0"/>
              <a:t>4</a:t>
            </a:r>
            <a:r>
              <a:rPr lang="en-US" sz="2600" dirty="0" smtClean="0"/>
              <a:t>. </a:t>
            </a:r>
            <a:r>
              <a:rPr lang="en-US" sz="2600" dirty="0"/>
              <a:t>U. M. Fayyad, G. </a:t>
            </a:r>
            <a:r>
              <a:rPr lang="en-US" sz="2600" dirty="0" err="1"/>
              <a:t>Piatetsky</a:t>
            </a:r>
            <a:r>
              <a:rPr lang="en-US" sz="2600" dirty="0"/>
              <a:t>-Shapiro, P. Smyth, and R. </a:t>
            </a:r>
            <a:r>
              <a:rPr lang="en-US" sz="2600" dirty="0" err="1"/>
              <a:t>Uthurusamy</a:t>
            </a:r>
            <a:r>
              <a:rPr lang="en-US" sz="2600" dirty="0"/>
              <a:t>. </a:t>
            </a:r>
            <a:r>
              <a:rPr lang="en-US" sz="2600" dirty="0" smtClean="0"/>
              <a:t>“Advances </a:t>
            </a:r>
            <a:r>
              <a:rPr lang="en-US" sz="2600" dirty="0"/>
              <a:t>in Knowledge Discovery and Data </a:t>
            </a:r>
            <a:r>
              <a:rPr lang="en-US" sz="2600" dirty="0" smtClean="0"/>
              <a:t>Mining”, </a:t>
            </a:r>
            <a:r>
              <a:rPr lang="en-US" sz="2600" i="1" dirty="0"/>
              <a:t>AAAI/MIT Press, </a:t>
            </a:r>
            <a:r>
              <a:rPr lang="en-US" sz="2600" i="1" dirty="0" smtClean="0"/>
              <a:t>1996.</a:t>
            </a:r>
          </a:p>
          <a:p>
            <a:pPr marL="0" indent="0">
              <a:spcBef>
                <a:spcPts val="600"/>
              </a:spcBef>
              <a:spcAft>
                <a:spcPts val="600"/>
              </a:spcAft>
              <a:buNone/>
            </a:pPr>
            <a:r>
              <a:rPr lang="en-US" sz="2600" i="1" dirty="0" smtClean="0"/>
              <a:t>5. </a:t>
            </a:r>
            <a:r>
              <a:rPr lang="en-US" sz="2600" dirty="0" smtClean="0"/>
              <a:t>Sam </a:t>
            </a:r>
            <a:r>
              <a:rPr lang="en-US" sz="2600" dirty="0" err="1"/>
              <a:t>Anahory</a:t>
            </a:r>
            <a:r>
              <a:rPr lang="en-US" sz="2600" dirty="0"/>
              <a:t>, Dennis Murray, “Data warehousing In the Real World”, Pearson </a:t>
            </a:r>
            <a:r>
              <a:rPr lang="en-US" sz="2600" dirty="0" smtClean="0"/>
              <a:t>Education. </a:t>
            </a:r>
          </a:p>
          <a:p>
            <a:pPr marL="0" indent="0">
              <a:spcBef>
                <a:spcPts val="600"/>
              </a:spcBef>
              <a:spcAft>
                <a:spcPts val="600"/>
              </a:spcAft>
              <a:buNone/>
            </a:pPr>
            <a:endParaRPr lang="en-US" sz="2600" dirty="0"/>
          </a:p>
          <a:p>
            <a:pPr marL="0" indent="0">
              <a:spcBef>
                <a:spcPts val="600"/>
              </a:spcBef>
              <a:spcAft>
                <a:spcPts val="600"/>
              </a:spcAft>
              <a:buNone/>
            </a:pPr>
            <a:endParaRPr lang="en-US" sz="2600" i="1" dirty="0"/>
          </a:p>
          <a:p>
            <a:pPr marL="0" indent="0">
              <a:buNone/>
            </a:pPr>
            <a:endParaRPr lang="en-US" sz="2600" dirty="0"/>
          </a:p>
        </p:txBody>
      </p:sp>
      <p:sp>
        <p:nvSpPr>
          <p:cNvPr id="4" name="Rectangle 2"/>
          <p:cNvSpPr txBox="1">
            <a:spLocks noChangeArrowheads="1"/>
          </p:cNvSpPr>
          <p:nvPr/>
        </p:nvSpPr>
        <p:spPr>
          <a:xfrm>
            <a:off x="990600" y="304800"/>
            <a:ext cx="7010400" cy="381000"/>
          </a:xfrm>
          <a:prstGeom prst="rect">
            <a:avLst/>
          </a:prstGeom>
        </p:spPr>
        <p:txBody>
          <a:bodyPr lIns="92075" tIns="46038" rIns="92075" bIns="46038" anchor="ctr">
            <a:noAutofit/>
          </a:bodyPr>
          <a:lstStyle/>
          <a:p>
            <a:pPr algn="ctr" fontAlgn="auto">
              <a:spcAft>
                <a:spcPts val="0"/>
              </a:spcAft>
              <a:defRPr/>
            </a:pPr>
            <a:r>
              <a:rPr lang="en-US" sz="3600" b="1" dirty="0">
                <a:solidFill>
                  <a:schemeClr val="accent6">
                    <a:lumMod val="50000"/>
                  </a:schemeClr>
                </a:solidFill>
                <a:effectLst>
                  <a:outerShdw blurRad="53975" dist="22860" dir="5400000" algn="tl" rotWithShape="0">
                    <a:srgbClr val="000000">
                      <a:alpha val="55000"/>
                    </a:srgbClr>
                  </a:outerShdw>
                </a:effectLst>
                <a:latin typeface="+mj-lt"/>
                <a:ea typeface="+mj-ea"/>
                <a:cs typeface="+mj-cs"/>
              </a:rPr>
              <a:t>References</a:t>
            </a:r>
            <a:endParaRPr lang="en-US" sz="2000" dirty="0">
              <a:solidFill>
                <a:schemeClr val="accent6">
                  <a:lumMod val="50000"/>
                </a:schemeClr>
              </a:solidFill>
              <a:effectLst>
                <a:outerShdw blurRad="53975" dist="22860" dir="5400000" algn="tl" rotWithShape="0">
                  <a:srgbClr val="000000">
                    <a:alpha val="55000"/>
                  </a:srgbClr>
                </a:outerShdw>
              </a:effectLst>
              <a:latin typeface="+mj-lt"/>
              <a:ea typeface="+mj-ea"/>
              <a:cs typeface="+mj-cs"/>
            </a:endParaRPr>
          </a:p>
        </p:txBody>
      </p:sp>
    </p:spTree>
    <p:extLst>
      <p:ext uri="{BB962C8B-B14F-4D97-AF65-F5344CB8AC3E}">
        <p14:creationId xmlns:p14="http://schemas.microsoft.com/office/powerpoint/2010/main" val="32036941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172200"/>
          </a:xfrm>
        </p:spPr>
        <p:txBody>
          <a:bodyPr>
            <a:normAutofit fontScale="92500" lnSpcReduction="10000"/>
          </a:bodyPr>
          <a:lstStyle/>
          <a:p>
            <a:pPr marL="0" indent="0" algn="just">
              <a:spcBef>
                <a:spcPts val="600"/>
              </a:spcBef>
              <a:spcAft>
                <a:spcPts val="600"/>
              </a:spcAft>
              <a:buNone/>
            </a:pPr>
            <a:r>
              <a:rPr lang="en-US" dirty="0"/>
              <a:t>6. </a:t>
            </a:r>
            <a:r>
              <a:rPr lang="en-US" dirty="0" err="1"/>
              <a:t>Adriaans</a:t>
            </a:r>
            <a:r>
              <a:rPr lang="en-US" dirty="0"/>
              <a:t>, P. and D. </a:t>
            </a:r>
            <a:r>
              <a:rPr lang="en-US" dirty="0" err="1"/>
              <a:t>Zatinge</a:t>
            </a:r>
            <a:r>
              <a:rPr lang="en-US" dirty="0"/>
              <a:t>, “ Data Mining” , Addison Wesley, 1996</a:t>
            </a:r>
          </a:p>
          <a:p>
            <a:pPr marL="0" indent="0" algn="just">
              <a:spcBef>
                <a:spcPts val="600"/>
              </a:spcBef>
              <a:spcAft>
                <a:spcPts val="600"/>
              </a:spcAft>
              <a:buNone/>
            </a:pPr>
            <a:r>
              <a:rPr lang="en-US" dirty="0"/>
              <a:t>7. Kimball, R. “The Data Warehouse Toolkit”, Wiley, 1996.</a:t>
            </a:r>
          </a:p>
          <a:p>
            <a:pPr marL="0" indent="0" algn="just">
              <a:spcBef>
                <a:spcPts val="600"/>
              </a:spcBef>
              <a:spcAft>
                <a:spcPts val="600"/>
              </a:spcAft>
              <a:buNone/>
            </a:pPr>
            <a:r>
              <a:rPr lang="en-US" dirty="0"/>
              <a:t>8. “Data Mining Concepts and Techniques”, Morgan Kaufmann J. Han, M </a:t>
            </a:r>
            <a:r>
              <a:rPr lang="en-US" dirty="0" err="1"/>
              <a:t>Kamber</a:t>
            </a:r>
            <a:r>
              <a:rPr lang="en-US" dirty="0"/>
              <a:t> Second Edition ISBN : 978-1-55860-901-3</a:t>
            </a:r>
          </a:p>
          <a:p>
            <a:pPr marL="0" indent="0" algn="just">
              <a:spcBef>
                <a:spcPts val="600"/>
              </a:spcBef>
              <a:spcAft>
                <a:spcPts val="600"/>
              </a:spcAft>
              <a:buNone/>
            </a:pPr>
            <a:r>
              <a:rPr lang="en-US" dirty="0"/>
              <a:t>9</a:t>
            </a:r>
            <a:r>
              <a:rPr lang="en-US" dirty="0" smtClean="0"/>
              <a:t>. </a:t>
            </a:r>
            <a:r>
              <a:rPr lang="en-US" dirty="0"/>
              <a:t>U. Fayyad, G. Grinstein, and A. </a:t>
            </a:r>
            <a:r>
              <a:rPr lang="en-US" dirty="0" err="1"/>
              <a:t>Wierse</a:t>
            </a:r>
            <a:r>
              <a:rPr lang="en-US" dirty="0"/>
              <a:t>. </a:t>
            </a:r>
            <a:r>
              <a:rPr lang="en-US" dirty="0" smtClean="0"/>
              <a:t>“</a:t>
            </a:r>
            <a:r>
              <a:rPr lang="en-US" i="1" dirty="0" smtClean="0"/>
              <a:t>Information </a:t>
            </a:r>
            <a:r>
              <a:rPr lang="en-US" i="1" dirty="0"/>
              <a:t>Visualization in Data Mining and Knowledge Discovery. Morgan </a:t>
            </a:r>
            <a:r>
              <a:rPr lang="en-US" i="1" dirty="0" smtClean="0"/>
              <a:t>Kaufmann”, </a:t>
            </a:r>
            <a:r>
              <a:rPr lang="en-US" i="1" dirty="0"/>
              <a:t>2001.</a:t>
            </a:r>
          </a:p>
          <a:p>
            <a:pPr marL="0" indent="0" algn="just">
              <a:spcBef>
                <a:spcPts val="600"/>
              </a:spcBef>
              <a:spcAft>
                <a:spcPts val="600"/>
              </a:spcAft>
              <a:buNone/>
            </a:pPr>
            <a:r>
              <a:rPr lang="en-US" dirty="0" smtClean="0"/>
              <a:t>10. </a:t>
            </a:r>
            <a:r>
              <a:rPr lang="en-US" dirty="0"/>
              <a:t>H. Witten and E. Frank. </a:t>
            </a:r>
            <a:r>
              <a:rPr lang="en-US" dirty="0" smtClean="0"/>
              <a:t>“Data </a:t>
            </a:r>
            <a:r>
              <a:rPr lang="en-US" dirty="0"/>
              <a:t>Mining: Practical Machine Learning Tools and Techniques </a:t>
            </a:r>
            <a:r>
              <a:rPr lang="sv-SE" dirty="0"/>
              <a:t>with Java </a:t>
            </a:r>
            <a:r>
              <a:rPr lang="sv-SE" dirty="0" smtClean="0"/>
              <a:t>Implementations”, </a:t>
            </a:r>
            <a:r>
              <a:rPr lang="sv-SE" dirty="0"/>
              <a:t>Morgan Kaufmann, 2001.</a:t>
            </a:r>
          </a:p>
          <a:p>
            <a:pPr marL="0" indent="0" algn="just">
              <a:buNone/>
            </a:pPr>
            <a:endParaRPr lang="en-US" dirty="0"/>
          </a:p>
        </p:txBody>
      </p:sp>
    </p:spTree>
    <p:extLst>
      <p:ext uri="{BB962C8B-B14F-4D97-AF65-F5344CB8AC3E}">
        <p14:creationId xmlns:p14="http://schemas.microsoft.com/office/powerpoint/2010/main" val="17243609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End of </a:t>
            </a:r>
            <a:r>
              <a:rPr lang="en-US" b="1" dirty="0" smtClean="0">
                <a:solidFill>
                  <a:schemeClr val="accent2">
                    <a:lumMod val="75000"/>
                  </a:schemeClr>
                </a:solidFill>
              </a:rPr>
              <a:t>Unit </a:t>
            </a:r>
            <a:r>
              <a:rPr lang="en-US" b="1" dirty="0">
                <a:solidFill>
                  <a:schemeClr val="accent2">
                    <a:lumMod val="75000"/>
                  </a:schemeClr>
                </a:solidFill>
              </a:rPr>
              <a:t>1</a:t>
            </a:r>
          </a:p>
        </p:txBody>
      </p:sp>
      <p:pic>
        <p:nvPicPr>
          <p:cNvPr id="4" name="Picture 4" descr="j0189242"/>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3276600" y="1809398"/>
            <a:ext cx="2438400" cy="24667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678167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1600"/>
            <a:ext cx="8229600" cy="1143000"/>
          </a:xfrm>
        </p:spPr>
        <p:txBody>
          <a:bodyPr>
            <a:noAutofit/>
          </a:bodyPr>
          <a:lstStyle/>
          <a:p>
            <a:r>
              <a:rPr lang="en-US" sz="5400" b="1" dirty="0">
                <a:solidFill>
                  <a:schemeClr val="hlink"/>
                </a:solidFill>
                <a:effectLst>
                  <a:outerShdw blurRad="38100" dist="38100" dir="2700000" algn="tl">
                    <a:srgbClr val="FFFFFF"/>
                  </a:outerShdw>
                </a:effectLst>
                <a:latin typeface="Arial" charset="0"/>
              </a:rPr>
              <a:t>Thank you !!!</a:t>
            </a:r>
            <a:r>
              <a:rPr lang="en-US" sz="1100" b="1" dirty="0"/>
              <a:t/>
            </a:r>
            <a:br>
              <a:rPr lang="en-US" sz="1100" b="1" dirty="0"/>
            </a:br>
            <a:endParaRPr lang="en-US" sz="5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5579186"/>
              </p:ext>
            </p:extLst>
          </p:nvPr>
        </p:nvGraphicFramePr>
        <p:xfrm>
          <a:off x="2182387" y="381000"/>
          <a:ext cx="4523213" cy="4525963"/>
        </p:xfrm>
        <a:graphic>
          <a:graphicData uri="http://schemas.openxmlformats.org/presentationml/2006/ole">
            <mc:AlternateContent xmlns:mc="http://schemas.openxmlformats.org/markup-compatibility/2006">
              <mc:Choice xmlns:v="urn:schemas-microsoft-com:vml" Requires="v">
                <p:oleObj spid="_x0000_s9267" name="Clip" r:id="rId3" imgW="7833665" imgH="7839151" progId="MS_ClipArt_Gallery.2">
                  <p:embed/>
                </p:oleObj>
              </mc:Choice>
              <mc:Fallback>
                <p:oleObj name="Clip" r:id="rId3" imgW="7833665" imgH="7839151" progId="MS_ClipArt_Gallery.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387" y="381000"/>
                        <a:ext cx="45232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2020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latin typeface="Verdana" pitchFamily="34" charset="0"/>
              </a:rPr>
              <a:t>What is Data</a:t>
            </a:r>
            <a:r>
              <a:rPr lang="en-US" b="1" dirty="0" smtClean="0">
                <a:solidFill>
                  <a:schemeClr val="accent2">
                    <a:lumMod val="75000"/>
                  </a:schemeClr>
                </a:solidFill>
                <a:latin typeface="Verdana" pitchFamily="34" charset="0"/>
              </a:rPr>
              <a:t>?</a:t>
            </a:r>
            <a:endParaRPr lang="en-US" dirty="0">
              <a:solidFill>
                <a:schemeClr val="accent2">
                  <a:lumMod val="75000"/>
                </a:schemeClr>
              </a:solidFill>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800" dirty="0">
                <a:latin typeface="Verdana" pitchFamily="34" charset="0"/>
              </a:rPr>
              <a:t>A representation of facts, concepts, or instructions in a formal manner suitable for communication, interpretation, or processing by human beings or by computers.</a:t>
            </a:r>
            <a:endParaRPr lang="en-US" sz="2800" dirty="0"/>
          </a:p>
        </p:txBody>
      </p:sp>
      <p:grpSp>
        <p:nvGrpSpPr>
          <p:cNvPr id="5" name="Diagram 2"/>
          <p:cNvGrpSpPr>
            <a:grpSpLocks/>
          </p:cNvGrpSpPr>
          <p:nvPr/>
        </p:nvGrpSpPr>
        <p:grpSpPr bwMode="auto">
          <a:xfrm>
            <a:off x="2895600" y="3352800"/>
            <a:ext cx="3721100" cy="3200401"/>
            <a:chOff x="1752" y="1343"/>
            <a:chExt cx="2256" cy="1894"/>
          </a:xfrm>
        </p:grpSpPr>
        <p:sp>
          <p:nvSpPr>
            <p:cNvPr id="6" name="_s10244"/>
            <p:cNvSpPr>
              <a:spLocks noChangeArrowheads="1"/>
            </p:cNvSpPr>
            <p:nvPr/>
          </p:nvSpPr>
          <p:spPr bwMode="auto">
            <a:xfrm flipV="1">
              <a:off x="2512" y="1343"/>
              <a:ext cx="740" cy="591"/>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chemeClr val="accent1"/>
            </a:solidFill>
            <a:ln w="4699" algn="in">
              <a:solidFill>
                <a:schemeClr val="tx1"/>
              </a:solidFill>
              <a:miter lim="800000"/>
              <a:headEnd/>
              <a:tailEnd/>
            </a:ln>
          </p:spPr>
          <p:txBody>
            <a:bodyPr rot="10800000" vert="horz" wrap="none" lIns="0" tIns="47549" rIns="0" bIns="4754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chemeClr val="tx1"/>
                  </a:solidFill>
                  <a:effectLst/>
                  <a:latin typeface="Verdana" pitchFamily="34" charset="0"/>
                </a:rPr>
                <a:t>??</a:t>
              </a:r>
            </a:p>
          </p:txBody>
        </p:sp>
        <p:sp>
          <p:nvSpPr>
            <p:cNvPr id="8" name="_s10246"/>
            <p:cNvSpPr>
              <a:spLocks noChangeArrowheads="1"/>
            </p:cNvSpPr>
            <p:nvPr/>
          </p:nvSpPr>
          <p:spPr bwMode="auto">
            <a:xfrm flipV="1">
              <a:off x="2316" y="1934"/>
              <a:ext cx="1128" cy="326"/>
            </a:xfrm>
            <a:custGeom>
              <a:avLst/>
              <a:gdLst>
                <a:gd name="G0" fmla="+- 3600 0 0"/>
                <a:gd name="G1" fmla="+- 21600 0 3600"/>
                <a:gd name="G2" fmla="*/ 3600 1 2"/>
                <a:gd name="G3" fmla="+- 21600 0 G2"/>
                <a:gd name="G4" fmla="+/ 3600 21600 2"/>
                <a:gd name="G5" fmla="+/ G1 0 2"/>
                <a:gd name="G6" fmla="*/ 21600 21600 3600"/>
                <a:gd name="G7" fmla="*/ G6 1 2"/>
                <a:gd name="G8" fmla="+- 21600 0 G7"/>
                <a:gd name="G9" fmla="*/ 21600 1 2"/>
                <a:gd name="G10" fmla="+- 3600 0 G9"/>
                <a:gd name="G11" fmla="?: G10 G8 0"/>
                <a:gd name="G12" fmla="?: G10 G7 21600"/>
                <a:gd name="T0" fmla="*/ 19800 w 21600"/>
                <a:gd name="T1" fmla="*/ 10800 h 21600"/>
                <a:gd name="T2" fmla="*/ 10800 w 21600"/>
                <a:gd name="T3" fmla="*/ 21600 h 21600"/>
                <a:gd name="T4" fmla="*/ 1800 w 21600"/>
                <a:gd name="T5" fmla="*/ 10800 h 21600"/>
                <a:gd name="T6" fmla="*/ 10800 w 21600"/>
                <a:gd name="T7" fmla="*/ 0 h 21600"/>
                <a:gd name="T8" fmla="*/ 3600 w 21600"/>
                <a:gd name="T9" fmla="*/ 3600 h 21600"/>
                <a:gd name="T10" fmla="*/ 18000 w 21600"/>
                <a:gd name="T11" fmla="*/ 18000 h 21600"/>
              </a:gdLst>
              <a:ahLst/>
              <a:cxnLst>
                <a:cxn ang="0">
                  <a:pos x="T0" y="T1"/>
                </a:cxn>
                <a:cxn ang="0">
                  <a:pos x="T2" y="T3"/>
                </a:cxn>
                <a:cxn ang="0">
                  <a:pos x="T4" y="T5"/>
                </a:cxn>
                <a:cxn ang="0">
                  <a:pos x="T6" y="T7"/>
                </a:cxn>
              </a:cxnLst>
              <a:rect l="T8" t="T9" r="T10" b="T11"/>
              <a:pathLst>
                <a:path w="21600" h="21600">
                  <a:moveTo>
                    <a:pt x="0" y="0"/>
                  </a:moveTo>
                  <a:lnTo>
                    <a:pt x="3600" y="21600"/>
                  </a:lnTo>
                  <a:lnTo>
                    <a:pt x="18000" y="21600"/>
                  </a:lnTo>
                  <a:lnTo>
                    <a:pt x="21600" y="0"/>
                  </a:lnTo>
                  <a:close/>
                </a:path>
              </a:pathLst>
            </a:custGeom>
            <a:solidFill>
              <a:schemeClr val="accent1"/>
            </a:solidFill>
            <a:ln w="4670" algn="in">
              <a:solidFill>
                <a:schemeClr val="tx1"/>
              </a:solidFill>
              <a:miter lim="800000"/>
              <a:headEnd/>
              <a:tailEnd/>
            </a:ln>
          </p:spPr>
          <p:txBody>
            <a:bodyPr rot="10800000" vert="horz" wrap="none" lIns="95098" tIns="47549" rIns="95098" bIns="4754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chemeClr val="tx1"/>
                  </a:solidFill>
                  <a:effectLst/>
                  <a:latin typeface="Verdana" pitchFamily="34" charset="0"/>
                </a:rPr>
                <a:t>Wisdom</a:t>
              </a:r>
            </a:p>
          </p:txBody>
        </p:sp>
        <p:sp>
          <p:nvSpPr>
            <p:cNvPr id="9" name="_s10247"/>
            <p:cNvSpPr>
              <a:spLocks noChangeArrowheads="1"/>
            </p:cNvSpPr>
            <p:nvPr/>
          </p:nvSpPr>
          <p:spPr bwMode="auto">
            <a:xfrm flipV="1">
              <a:off x="2128" y="2260"/>
              <a:ext cx="1504" cy="326"/>
            </a:xfrm>
            <a:custGeom>
              <a:avLst/>
              <a:gdLst>
                <a:gd name="G0" fmla="+- 2700 0 0"/>
                <a:gd name="G1" fmla="+- 21600 0 2700"/>
                <a:gd name="G2" fmla="*/ 2700 1 2"/>
                <a:gd name="G3" fmla="+- 21600 0 G2"/>
                <a:gd name="G4" fmla="+/ 2700 21600 2"/>
                <a:gd name="G5" fmla="+/ G1 0 2"/>
                <a:gd name="G6" fmla="*/ 21600 21600 2700"/>
                <a:gd name="G7" fmla="*/ G6 1 2"/>
                <a:gd name="G8" fmla="+- 21600 0 G7"/>
                <a:gd name="G9" fmla="*/ 21600 1 2"/>
                <a:gd name="G10" fmla="+- 2700 0 G9"/>
                <a:gd name="G11" fmla="?: G10 G8 0"/>
                <a:gd name="G12" fmla="?: G10 G7 21600"/>
                <a:gd name="T0" fmla="*/ 20250 w 21600"/>
                <a:gd name="T1" fmla="*/ 10800 h 21600"/>
                <a:gd name="T2" fmla="*/ 10800 w 21600"/>
                <a:gd name="T3" fmla="*/ 21600 h 21600"/>
                <a:gd name="T4" fmla="*/ 1350 w 21600"/>
                <a:gd name="T5" fmla="*/ 10800 h 21600"/>
                <a:gd name="T6" fmla="*/ 10800 w 21600"/>
                <a:gd name="T7" fmla="*/ 0 h 21600"/>
                <a:gd name="T8" fmla="*/ 3150 w 21600"/>
                <a:gd name="T9" fmla="*/ 3150 h 21600"/>
                <a:gd name="T10" fmla="*/ 18450 w 21600"/>
                <a:gd name="T11" fmla="*/ 18450 h 21600"/>
              </a:gdLst>
              <a:ahLst/>
              <a:cxnLst>
                <a:cxn ang="0">
                  <a:pos x="T0" y="T1"/>
                </a:cxn>
                <a:cxn ang="0">
                  <a:pos x="T2" y="T3"/>
                </a:cxn>
                <a:cxn ang="0">
                  <a:pos x="T4" y="T5"/>
                </a:cxn>
                <a:cxn ang="0">
                  <a:pos x="T6" y="T7"/>
                </a:cxn>
              </a:cxnLst>
              <a:rect l="T8" t="T9" r="T10" b="T11"/>
              <a:pathLst>
                <a:path w="21600" h="21600">
                  <a:moveTo>
                    <a:pt x="0" y="0"/>
                  </a:moveTo>
                  <a:lnTo>
                    <a:pt x="2700" y="21600"/>
                  </a:lnTo>
                  <a:lnTo>
                    <a:pt x="18900" y="21600"/>
                  </a:lnTo>
                  <a:lnTo>
                    <a:pt x="21600" y="0"/>
                  </a:lnTo>
                  <a:close/>
                </a:path>
              </a:pathLst>
            </a:custGeom>
            <a:solidFill>
              <a:schemeClr val="accent1"/>
            </a:solidFill>
            <a:ln w="4670" algn="in">
              <a:solidFill>
                <a:schemeClr val="tx1"/>
              </a:solidFill>
              <a:miter lim="800000"/>
              <a:headEnd/>
              <a:tailEnd/>
            </a:ln>
          </p:spPr>
          <p:txBody>
            <a:bodyPr rot="10800000" vert="horz" wrap="none" lIns="95098" tIns="47549" rIns="95098" bIns="4754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chemeClr val="tx1"/>
                  </a:solidFill>
                  <a:effectLst/>
                  <a:latin typeface="Verdana" pitchFamily="34" charset="0"/>
                </a:rPr>
                <a:t>Knowledge</a:t>
              </a:r>
            </a:p>
          </p:txBody>
        </p:sp>
        <p:sp>
          <p:nvSpPr>
            <p:cNvPr id="10" name="_s10248"/>
            <p:cNvSpPr>
              <a:spLocks noChangeArrowheads="1"/>
            </p:cNvSpPr>
            <p:nvPr/>
          </p:nvSpPr>
          <p:spPr bwMode="auto">
            <a:xfrm flipV="1">
              <a:off x="1940" y="2586"/>
              <a:ext cx="1880" cy="325"/>
            </a:xfrm>
            <a:custGeom>
              <a:avLst/>
              <a:gdLst>
                <a:gd name="G0" fmla="+- 2160 0 0"/>
                <a:gd name="G1" fmla="+- 21600 0 2160"/>
                <a:gd name="G2" fmla="*/ 2160 1 2"/>
                <a:gd name="G3" fmla="+- 21600 0 G2"/>
                <a:gd name="G4" fmla="+/ 2160 21600 2"/>
                <a:gd name="G5" fmla="+/ G1 0 2"/>
                <a:gd name="G6" fmla="*/ 21600 21600 2160"/>
                <a:gd name="G7" fmla="*/ G6 1 2"/>
                <a:gd name="G8" fmla="+- 21600 0 G7"/>
                <a:gd name="G9" fmla="*/ 21600 1 2"/>
                <a:gd name="G10" fmla="+- 2160 0 G9"/>
                <a:gd name="G11" fmla="?: G10 G8 0"/>
                <a:gd name="G12" fmla="?: G10 G7 21600"/>
                <a:gd name="T0" fmla="*/ 20520 w 21600"/>
                <a:gd name="T1" fmla="*/ 10800 h 21600"/>
                <a:gd name="T2" fmla="*/ 10800 w 21600"/>
                <a:gd name="T3" fmla="*/ 21600 h 21600"/>
                <a:gd name="T4" fmla="*/ 1080 w 21600"/>
                <a:gd name="T5" fmla="*/ 10800 h 21600"/>
                <a:gd name="T6" fmla="*/ 10800 w 21600"/>
                <a:gd name="T7" fmla="*/ 0 h 21600"/>
                <a:gd name="T8" fmla="*/ 2880 w 21600"/>
                <a:gd name="T9" fmla="*/ 2880 h 21600"/>
                <a:gd name="T10" fmla="*/ 18720 w 21600"/>
                <a:gd name="T11" fmla="*/ 18720 h 21600"/>
              </a:gdLst>
              <a:ahLst/>
              <a:cxnLst>
                <a:cxn ang="0">
                  <a:pos x="T0" y="T1"/>
                </a:cxn>
                <a:cxn ang="0">
                  <a:pos x="T2" y="T3"/>
                </a:cxn>
                <a:cxn ang="0">
                  <a:pos x="T4" y="T5"/>
                </a:cxn>
                <a:cxn ang="0">
                  <a:pos x="T6" y="T7"/>
                </a:cxn>
              </a:cxnLst>
              <a:rect l="T8" t="T9" r="T10" b="T11"/>
              <a:pathLst>
                <a:path w="21600" h="21600">
                  <a:moveTo>
                    <a:pt x="0" y="0"/>
                  </a:moveTo>
                  <a:lnTo>
                    <a:pt x="2160" y="21600"/>
                  </a:lnTo>
                  <a:lnTo>
                    <a:pt x="19440" y="21600"/>
                  </a:lnTo>
                  <a:lnTo>
                    <a:pt x="21600" y="0"/>
                  </a:lnTo>
                  <a:close/>
                </a:path>
              </a:pathLst>
            </a:custGeom>
            <a:solidFill>
              <a:schemeClr val="accent1"/>
            </a:solidFill>
            <a:ln w="4670" algn="in">
              <a:solidFill>
                <a:schemeClr val="tx1"/>
              </a:solidFill>
              <a:miter lim="800000"/>
              <a:headEnd/>
              <a:tailEnd/>
            </a:ln>
          </p:spPr>
          <p:txBody>
            <a:bodyPr rot="10800000" vert="horz" wrap="none" lIns="95098" tIns="47549" rIns="95098" bIns="4754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chemeClr val="tx1"/>
                  </a:solidFill>
                  <a:effectLst/>
                  <a:latin typeface="Verdana" pitchFamily="34" charset="0"/>
                </a:rPr>
                <a:t>Information</a:t>
              </a:r>
            </a:p>
          </p:txBody>
        </p:sp>
        <p:sp>
          <p:nvSpPr>
            <p:cNvPr id="11" name="_s10249"/>
            <p:cNvSpPr>
              <a:spLocks noChangeArrowheads="1"/>
            </p:cNvSpPr>
            <p:nvPr/>
          </p:nvSpPr>
          <p:spPr bwMode="auto">
            <a:xfrm flipV="1">
              <a:off x="1752" y="2911"/>
              <a:ext cx="2256" cy="326"/>
            </a:xfrm>
            <a:custGeom>
              <a:avLst/>
              <a:gdLst>
                <a:gd name="G0" fmla="+- 1800 0 0"/>
                <a:gd name="G1" fmla="+- 21600 0 1800"/>
                <a:gd name="G2" fmla="*/ 1800 1 2"/>
                <a:gd name="G3" fmla="+- 21600 0 G2"/>
                <a:gd name="G4" fmla="+/ 1800 21600 2"/>
                <a:gd name="G5" fmla="+/ G1 0 2"/>
                <a:gd name="G6" fmla="*/ 21600 21600 1800"/>
                <a:gd name="G7" fmla="*/ G6 1 2"/>
                <a:gd name="G8" fmla="+- 21600 0 G7"/>
                <a:gd name="G9" fmla="*/ 21600 1 2"/>
                <a:gd name="G10" fmla="+- 1800 0 G9"/>
                <a:gd name="G11" fmla="?: G10 G8 0"/>
                <a:gd name="G12" fmla="?: G10 G7 21600"/>
                <a:gd name="T0" fmla="*/ 20700 w 21600"/>
                <a:gd name="T1" fmla="*/ 10800 h 21600"/>
                <a:gd name="T2" fmla="*/ 10800 w 21600"/>
                <a:gd name="T3" fmla="*/ 21600 h 21600"/>
                <a:gd name="T4" fmla="*/ 900 w 21600"/>
                <a:gd name="T5" fmla="*/ 10800 h 21600"/>
                <a:gd name="T6" fmla="*/ 10800 w 21600"/>
                <a:gd name="T7" fmla="*/ 0 h 21600"/>
                <a:gd name="T8" fmla="*/ 2700 w 21600"/>
                <a:gd name="T9" fmla="*/ 2700 h 21600"/>
                <a:gd name="T10" fmla="*/ 18900 w 21600"/>
                <a:gd name="T11" fmla="*/ 18900 h 21600"/>
              </a:gdLst>
              <a:ahLst/>
              <a:cxnLst>
                <a:cxn ang="0">
                  <a:pos x="T0" y="T1"/>
                </a:cxn>
                <a:cxn ang="0">
                  <a:pos x="T2" y="T3"/>
                </a:cxn>
                <a:cxn ang="0">
                  <a:pos x="T4" y="T5"/>
                </a:cxn>
                <a:cxn ang="0">
                  <a:pos x="T6" y="T7"/>
                </a:cxn>
              </a:cxnLst>
              <a:rect l="T8" t="T9" r="T10" b="T11"/>
              <a:pathLst>
                <a:path w="21600" h="21600">
                  <a:moveTo>
                    <a:pt x="0" y="0"/>
                  </a:moveTo>
                  <a:lnTo>
                    <a:pt x="1800" y="21600"/>
                  </a:lnTo>
                  <a:lnTo>
                    <a:pt x="19800" y="21600"/>
                  </a:lnTo>
                  <a:lnTo>
                    <a:pt x="21600" y="0"/>
                  </a:lnTo>
                  <a:close/>
                </a:path>
              </a:pathLst>
            </a:custGeom>
            <a:solidFill>
              <a:schemeClr val="accent1"/>
            </a:solidFill>
            <a:ln w="4670" algn="in">
              <a:solidFill>
                <a:schemeClr val="tx1"/>
              </a:solidFill>
              <a:miter lim="800000"/>
              <a:headEnd/>
              <a:tailEnd/>
            </a:ln>
          </p:spPr>
          <p:txBody>
            <a:bodyPr rot="10800000" vert="horz" wrap="none" lIns="95098" tIns="47549" rIns="95098" bIns="4754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chemeClr val="tx1"/>
                  </a:solidFill>
                  <a:effectLst/>
                  <a:latin typeface="Verdana" pitchFamily="34" charset="0"/>
                </a:rPr>
                <a:t>Data</a:t>
              </a:r>
            </a:p>
          </p:txBody>
        </p:sp>
      </p:grpSp>
    </p:spTree>
    <p:extLst>
      <p:ext uri="{BB962C8B-B14F-4D97-AF65-F5344CB8AC3E}">
        <p14:creationId xmlns:p14="http://schemas.microsoft.com/office/powerpoint/2010/main" val="3877902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3834</Words>
  <Application>Microsoft Office PowerPoint</Application>
  <PresentationFormat>On-screen Show (4:3)</PresentationFormat>
  <Paragraphs>476</Paragraphs>
  <Slides>84</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84</vt:i4>
      </vt:variant>
    </vt:vector>
  </HeadingPairs>
  <TitlesOfParts>
    <vt:vector size="87" baseType="lpstr">
      <vt:lpstr>Office Theme</vt:lpstr>
      <vt:lpstr>Clip</vt:lpstr>
      <vt:lpstr>Bitmap Image</vt:lpstr>
      <vt:lpstr>Data Warehousing and Data Mining</vt:lpstr>
      <vt:lpstr>PowerPoint Presentation</vt:lpstr>
      <vt:lpstr>Text Books</vt:lpstr>
      <vt:lpstr>PowerPoint Presentation</vt:lpstr>
      <vt:lpstr>Reference Books</vt:lpstr>
      <vt:lpstr>PowerPoint Presentation</vt:lpstr>
      <vt:lpstr>Unit 1 : Introduction to Data Mining and Data Warehousing</vt:lpstr>
      <vt:lpstr>PowerPoint Presentation</vt:lpstr>
      <vt:lpstr>What is Data?</vt:lpstr>
      <vt:lpstr>Review  of basic concepts of data warehousing and data mining </vt:lpstr>
      <vt:lpstr>Evolution of Database Technology</vt:lpstr>
      <vt:lpstr>PowerPoint Presentation</vt:lpstr>
      <vt:lpstr>Very Large Databases</vt:lpstr>
      <vt:lpstr>PowerPoint Presentation</vt:lpstr>
      <vt:lpstr>What is Data Mining?</vt:lpstr>
      <vt:lpstr>Data mining is</vt:lpstr>
      <vt:lpstr>Data mining is not</vt:lpstr>
      <vt:lpstr>Data mining is not</vt:lpstr>
      <vt:lpstr>Data Warehouse</vt:lpstr>
      <vt:lpstr>What is Data Warehouse?</vt:lpstr>
      <vt:lpstr>Subject Oriented</vt:lpstr>
      <vt:lpstr>Integrated</vt:lpstr>
      <vt:lpstr>Time Variant</vt:lpstr>
      <vt:lpstr>Non Volatile</vt:lpstr>
      <vt:lpstr>PowerPoint Presentation</vt:lpstr>
      <vt:lpstr>OLTP vs. Data Warehouse</vt:lpstr>
      <vt:lpstr>PowerPoint Presentation</vt:lpstr>
      <vt:lpstr>PowerPoint Presentation</vt:lpstr>
      <vt:lpstr>PowerPoint Presentation</vt:lpstr>
      <vt:lpstr>Why Data Mining?</vt:lpstr>
      <vt:lpstr>PowerPoint Presentation</vt:lpstr>
      <vt:lpstr>Market Analysis and Management </vt:lpstr>
      <vt:lpstr>Corporate Analysis &amp; Risk Management </vt:lpstr>
      <vt:lpstr>Fraud Detection &amp; Mining Unusual Patterns </vt:lpstr>
      <vt:lpstr>Knowledge Discovery in Databases Process</vt:lpstr>
      <vt:lpstr>Figure: Knowledge Discovery in Databases (KDD) Process</vt:lpstr>
      <vt:lpstr>Data Selection</vt:lpstr>
      <vt:lpstr>Figure: Original Data</vt:lpstr>
      <vt:lpstr>Cleaning </vt:lpstr>
      <vt:lpstr>Figure: De-duplication</vt:lpstr>
      <vt:lpstr>Figure: Domain Consistency</vt:lpstr>
      <vt:lpstr>Enrichment</vt:lpstr>
      <vt:lpstr>Figure: Enrichment</vt:lpstr>
      <vt:lpstr>Figure: Enriched Table</vt:lpstr>
      <vt:lpstr>Coding</vt:lpstr>
      <vt:lpstr>Figure: After Coding Stage</vt:lpstr>
      <vt:lpstr>Figure: Final Table</vt:lpstr>
      <vt:lpstr>Data Mining</vt:lpstr>
      <vt:lpstr>PowerPoint Presentation</vt:lpstr>
      <vt:lpstr>Figure: Averages</vt:lpstr>
      <vt:lpstr>Figure: Age distribution of readers</vt:lpstr>
      <vt:lpstr>Figure: Age distribution of readers of sports magazines</vt:lpstr>
      <vt:lpstr>Reporting</vt:lpstr>
      <vt:lpstr>Figure: Data mining as a step in the process of knowledge discovery.</vt:lpstr>
      <vt:lpstr>Data Mining: Confluence of Multiple Disciplines </vt:lpstr>
      <vt:lpstr>Data Warehouse Architecture</vt:lpstr>
      <vt:lpstr>PowerPoint Presentation</vt:lpstr>
      <vt:lpstr>PowerPoint Presentation</vt:lpstr>
      <vt:lpstr>PowerPoint Presentation</vt:lpstr>
      <vt:lpstr>PowerPoint Presentation</vt:lpstr>
      <vt:lpstr>PowerPoint Presentation</vt:lpstr>
      <vt:lpstr>Benefits of Data Warehousing</vt:lpstr>
      <vt:lpstr>PowerPoint Presentation</vt:lpstr>
      <vt:lpstr>PowerPoint Presentation</vt:lpstr>
      <vt:lpstr>Applications of Data Mining </vt:lpstr>
      <vt:lpstr>Data Mining for Financial Data Analysis</vt:lpstr>
      <vt:lpstr>PowerPoint Presentation</vt:lpstr>
      <vt:lpstr>Data Mining for Retail Industry</vt:lpstr>
      <vt:lpstr>PowerPoint Presentation</vt:lpstr>
      <vt:lpstr>Data Mining for Telecommunication Industry</vt:lpstr>
      <vt:lpstr>PowerPoint Presentation</vt:lpstr>
      <vt:lpstr>Biomedical Data Analysis</vt:lpstr>
      <vt:lpstr>PowerPoint Presentation</vt:lpstr>
      <vt:lpstr>Problems in Data Warehousing</vt:lpstr>
      <vt:lpstr>Major Challenges in Data Warehousing</vt:lpstr>
      <vt:lpstr>PowerPoint Presentation</vt:lpstr>
      <vt:lpstr>PowerPoint Presentation</vt:lpstr>
      <vt:lpstr>Warehouse Products</vt:lpstr>
      <vt:lpstr>Data Mining  Products</vt:lpstr>
      <vt:lpstr>Questions?</vt:lpstr>
      <vt:lpstr>PowerPoint Presentation</vt:lpstr>
      <vt:lpstr>PowerPoint Presentation</vt:lpstr>
      <vt:lpstr>End of Unit 1</vt:lpstr>
      <vt:lpstr>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 Introduction to Data Mining and Data Warehousing</dc:title>
  <dc:creator>Bijay</dc:creator>
  <cp:lastModifiedBy>Bijay</cp:lastModifiedBy>
  <cp:revision>241</cp:revision>
  <dcterms:created xsi:type="dcterms:W3CDTF">2006-08-16T00:00:00Z</dcterms:created>
  <dcterms:modified xsi:type="dcterms:W3CDTF">2012-05-29T15:47:08Z</dcterms:modified>
</cp:coreProperties>
</file>