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5" r:id="rId4"/>
    <p:sldId id="316" r:id="rId5"/>
    <p:sldId id="258" r:id="rId6"/>
    <p:sldId id="264" r:id="rId7"/>
    <p:sldId id="334" r:id="rId8"/>
    <p:sldId id="265" r:id="rId9"/>
    <p:sldId id="266" r:id="rId10"/>
    <p:sldId id="277" r:id="rId11"/>
    <p:sldId id="273" r:id="rId12"/>
    <p:sldId id="262" r:id="rId13"/>
    <p:sldId id="269" r:id="rId14"/>
    <p:sldId id="270" r:id="rId15"/>
    <p:sldId id="271" r:id="rId16"/>
    <p:sldId id="263" r:id="rId17"/>
    <p:sldId id="289" r:id="rId18"/>
    <p:sldId id="301" r:id="rId19"/>
    <p:sldId id="302" r:id="rId20"/>
    <p:sldId id="267" r:id="rId21"/>
    <p:sldId id="293" r:id="rId22"/>
    <p:sldId id="294" r:id="rId23"/>
    <p:sldId id="292" r:id="rId24"/>
    <p:sldId id="290" r:id="rId25"/>
    <p:sldId id="305" r:id="rId26"/>
    <p:sldId id="300" r:id="rId27"/>
    <p:sldId id="278" r:id="rId28"/>
    <p:sldId id="268" r:id="rId29"/>
    <p:sldId id="283" r:id="rId30"/>
    <p:sldId id="299" r:id="rId31"/>
    <p:sldId id="306" r:id="rId32"/>
    <p:sldId id="284" r:id="rId33"/>
    <p:sldId id="282" r:id="rId34"/>
    <p:sldId id="276" r:id="rId35"/>
    <p:sldId id="286" r:id="rId36"/>
    <p:sldId id="303" r:id="rId37"/>
    <p:sldId id="307" r:id="rId38"/>
    <p:sldId id="297" r:id="rId39"/>
    <p:sldId id="287" r:id="rId40"/>
    <p:sldId id="288" r:id="rId41"/>
    <p:sldId id="281" r:id="rId42"/>
    <p:sldId id="296" r:id="rId43"/>
    <p:sldId id="304" r:id="rId44"/>
    <p:sldId id="308" r:id="rId45"/>
    <p:sldId id="298" r:id="rId46"/>
    <p:sldId id="291" r:id="rId47"/>
    <p:sldId id="295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20" r:id="rId56"/>
    <p:sldId id="321" r:id="rId57"/>
    <p:sldId id="322" r:id="rId58"/>
    <p:sldId id="323" r:id="rId59"/>
    <p:sldId id="324" r:id="rId60"/>
    <p:sldId id="326" r:id="rId61"/>
    <p:sldId id="325" r:id="rId62"/>
    <p:sldId id="327" r:id="rId63"/>
    <p:sldId id="328" r:id="rId64"/>
    <p:sldId id="336" r:id="rId65"/>
    <p:sldId id="329" r:id="rId66"/>
    <p:sldId id="330" r:id="rId67"/>
    <p:sldId id="331" r:id="rId68"/>
    <p:sldId id="332" r:id="rId69"/>
    <p:sldId id="333" r:id="rId70"/>
    <p:sldId id="317" r:id="rId71"/>
    <p:sldId id="318" r:id="rId72"/>
    <p:sldId id="319" r:id="rId73"/>
    <p:sldId id="337" r:id="rId74"/>
    <p:sldId id="342" r:id="rId75"/>
    <p:sldId id="339" r:id="rId76"/>
    <p:sldId id="338" r:id="rId77"/>
    <p:sldId id="340" r:id="rId78"/>
    <p:sldId id="341" r:id="rId79"/>
    <p:sldId id="260" r:id="rId80"/>
    <p:sldId id="261" r:id="rId81"/>
    <p:sldId id="257" r:id="rId82"/>
    <p:sldId id="259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876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2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B10501_01/server.920/a96520/glossary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sdn.microsoft.com/library/en-us/dnsql2k/html/sql_dwdesign06.g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Unit 2: </a:t>
            </a:r>
            <a:r>
              <a:rPr lang="en-US" sz="6000" b="1" dirty="0"/>
              <a:t>Data Warehouse Logical Design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510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Lecturer : Bijay Mishra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08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Logical Design compared </a:t>
            </a:r>
            <a:r>
              <a:rPr lang="en-US" b="1" dirty="0">
                <a:solidFill>
                  <a:srgbClr val="C00000"/>
                </a:solidFill>
              </a:rPr>
              <a:t>with </a:t>
            </a:r>
            <a:r>
              <a:rPr lang="en-US" b="1" dirty="0" smtClean="0">
                <a:solidFill>
                  <a:srgbClr val="C00000"/>
                </a:solidFill>
              </a:rPr>
              <a:t>Physical Design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211" name="Picture 115" descr="C:\Users\Bijay\Desktop\BSCCSIT\chapt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900" y="1600200"/>
            <a:ext cx="7848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765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00496"/>
            <a:ext cx="6858000" cy="560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From Tables and Spreadsheets to Data Cubes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009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process of logical design involves arranging data into a series of logical relationships called entities and attributes.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entity</a:t>
            </a:r>
            <a:r>
              <a:rPr lang="en-US" dirty="0"/>
              <a:t> represents a chunk of information. In relational databases, an entity often maps to a table.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attribute</a:t>
            </a:r>
            <a:r>
              <a:rPr lang="en-US" dirty="0"/>
              <a:t> is a component of an entity that helps define the uniqueness of the entity. In relational databases, an attribute maps to a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30107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6172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Relational database model’s structural and data independence enables us to view data </a:t>
            </a:r>
            <a:r>
              <a:rPr lang="en-US" sz="2800" i="1" dirty="0">
                <a:solidFill>
                  <a:srgbClr val="0070C0"/>
                </a:solidFill>
              </a:rPr>
              <a:t>logically</a:t>
            </a:r>
            <a:r>
              <a:rPr lang="en-US" sz="2800" dirty="0"/>
              <a:t> rather than </a:t>
            </a:r>
            <a:r>
              <a:rPr lang="en-US" sz="2800" i="1" dirty="0" smtClean="0">
                <a:solidFill>
                  <a:srgbClr val="0070C0"/>
                </a:solidFill>
              </a:rPr>
              <a:t>physically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logical view allows a simpler file concept of data storage.</a:t>
            </a:r>
          </a:p>
          <a:p>
            <a:pPr algn="just">
              <a:spcAft>
                <a:spcPct val="40000"/>
              </a:spcAft>
            </a:pPr>
            <a:r>
              <a:rPr lang="en-US" sz="2800" dirty="0"/>
              <a:t>The use of logically independent tables is easier to understand.</a:t>
            </a:r>
          </a:p>
          <a:p>
            <a:pPr algn="just">
              <a:spcAft>
                <a:spcPct val="40000"/>
              </a:spcAft>
            </a:pPr>
            <a:r>
              <a:rPr lang="en-US" sz="2800" dirty="0"/>
              <a:t>Logical simplicity yields simpler and more effective database design methodologies. 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906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2300" b="1" dirty="0"/>
              <a:t>An </a:t>
            </a:r>
            <a:r>
              <a:rPr lang="en-US" sz="2300" b="1" dirty="0">
                <a:solidFill>
                  <a:srgbClr val="0070C0"/>
                </a:solidFill>
              </a:rPr>
              <a:t>entity </a:t>
            </a:r>
            <a:r>
              <a:rPr lang="en-US" sz="2300" b="1" dirty="0"/>
              <a:t>is a person, place, event, or thing for which we intend to collect data.</a:t>
            </a:r>
          </a:p>
          <a:p>
            <a:pPr lvl="2" algn="just"/>
            <a:r>
              <a:rPr lang="en-US" sz="2300" b="1" dirty="0"/>
              <a:t>University</a:t>
            </a:r>
            <a:r>
              <a:rPr lang="en-US" sz="2300" dirty="0"/>
              <a:t> -- Students, Faculty Members, Courses</a:t>
            </a:r>
          </a:p>
          <a:p>
            <a:pPr lvl="2" algn="just"/>
            <a:r>
              <a:rPr lang="en-US" sz="2300" b="1" dirty="0"/>
              <a:t>Airlines</a:t>
            </a:r>
            <a:r>
              <a:rPr lang="en-US" sz="2300" dirty="0"/>
              <a:t> -- Pilots, Aircraft, Routes, Suppliers</a:t>
            </a:r>
            <a:br>
              <a:rPr lang="en-US" sz="2300" dirty="0"/>
            </a:br>
            <a:endParaRPr lang="en-US" sz="2300" dirty="0" smtClean="0"/>
          </a:p>
          <a:p>
            <a:pPr marL="457200" lvl="1" indent="0" algn="just">
              <a:buNone/>
            </a:pPr>
            <a:r>
              <a:rPr lang="en-US" sz="2300" b="1" dirty="0" smtClean="0"/>
              <a:t>Each entity has certain characteristics known as </a:t>
            </a:r>
            <a:r>
              <a:rPr lang="en-US" sz="2300" b="1" dirty="0" smtClean="0">
                <a:solidFill>
                  <a:srgbClr val="0070C0"/>
                </a:solidFill>
              </a:rPr>
              <a:t>attributes</a:t>
            </a:r>
            <a:r>
              <a:rPr lang="en-US" sz="2300" b="1" dirty="0" smtClean="0"/>
              <a:t>.</a:t>
            </a:r>
            <a:endParaRPr lang="en-US" sz="2300" dirty="0" smtClean="0"/>
          </a:p>
          <a:p>
            <a:pPr lvl="2" algn="just"/>
            <a:r>
              <a:rPr lang="en-US" sz="2300" b="1" dirty="0" smtClean="0"/>
              <a:t>Student</a:t>
            </a:r>
            <a:r>
              <a:rPr lang="en-US" sz="2300" dirty="0" smtClean="0"/>
              <a:t> </a:t>
            </a:r>
            <a:r>
              <a:rPr lang="en-US" sz="2300" dirty="0"/>
              <a:t>-- Student Number, Name, GPA, Date of Enrollment, Data of Birth, Home Address, Phone Number, Major</a:t>
            </a:r>
          </a:p>
          <a:p>
            <a:pPr lvl="2" algn="just"/>
            <a:r>
              <a:rPr lang="en-US" sz="2300" b="1" dirty="0"/>
              <a:t>Aircraft</a:t>
            </a:r>
            <a:r>
              <a:rPr lang="en-US" sz="2300" dirty="0"/>
              <a:t> -- Aircraft Number, Date of Last Maintenance, Total Hours Flown, Hours Flown since Last </a:t>
            </a:r>
            <a:r>
              <a:rPr lang="en-US" sz="2300" dirty="0" smtClean="0"/>
              <a:t>Maintenance</a:t>
            </a:r>
            <a:endParaRPr lang="en-US" sz="2300" b="1" dirty="0" smtClean="0"/>
          </a:p>
          <a:p>
            <a:pPr marL="457200" lvl="1" indent="0" algn="just">
              <a:spcBef>
                <a:spcPct val="60000"/>
              </a:spcBef>
              <a:buNone/>
            </a:pPr>
            <a:r>
              <a:rPr lang="en-US" sz="2300" b="1" dirty="0" smtClean="0"/>
              <a:t>A </a:t>
            </a:r>
            <a:r>
              <a:rPr lang="en-US" sz="2300" b="1" dirty="0"/>
              <a:t>grouping of related entities becomes an </a:t>
            </a:r>
            <a:r>
              <a:rPr lang="en-US" sz="2300" b="1" dirty="0">
                <a:solidFill>
                  <a:srgbClr val="0070C0"/>
                </a:solidFill>
              </a:rPr>
              <a:t>entity set</a:t>
            </a:r>
            <a:r>
              <a:rPr lang="en-US" sz="2300" b="1" dirty="0"/>
              <a:t>.</a:t>
            </a:r>
          </a:p>
          <a:p>
            <a:pPr lvl="2" algn="just">
              <a:spcBef>
                <a:spcPct val="60000"/>
              </a:spcBef>
            </a:pPr>
            <a:r>
              <a:rPr lang="en-US" sz="2300" dirty="0"/>
              <a:t>The STUDENT entity set contains all student entities.</a:t>
            </a:r>
          </a:p>
          <a:p>
            <a:pPr lvl="2" algn="just">
              <a:spcBef>
                <a:spcPct val="60000"/>
              </a:spcBef>
            </a:pPr>
            <a:r>
              <a:rPr lang="en-US" sz="2300" dirty="0"/>
              <a:t>The FACULTY entity set contains all faculty entities.</a:t>
            </a:r>
          </a:p>
          <a:p>
            <a:pPr lvl="2" algn="just">
              <a:spcBef>
                <a:spcPct val="60000"/>
              </a:spcBef>
            </a:pPr>
            <a:r>
              <a:rPr lang="en-US" sz="2300" dirty="0"/>
              <a:t>The AIRCRAFT entity set contains all aircraft entities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05140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096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table </a:t>
            </a:r>
            <a:r>
              <a:rPr lang="en-US" dirty="0"/>
              <a:t>contains a group of related entities -- i.e. an </a:t>
            </a:r>
            <a:r>
              <a:rPr lang="en-US" dirty="0">
                <a:solidFill>
                  <a:srgbClr val="0070C0"/>
                </a:solidFill>
              </a:rPr>
              <a:t>entity </a:t>
            </a:r>
            <a:r>
              <a:rPr lang="en-US" dirty="0" smtClean="0">
                <a:solidFill>
                  <a:srgbClr val="0070C0"/>
                </a:solidFill>
              </a:rPr>
              <a:t>set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terms entity set and table are often used </a:t>
            </a:r>
            <a:r>
              <a:rPr lang="en-US" dirty="0" smtClean="0"/>
              <a:t>interchangeably.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table is also called a </a:t>
            </a:r>
            <a:r>
              <a:rPr lang="en-US" dirty="0" smtClean="0">
                <a:solidFill>
                  <a:srgbClr val="0070C0"/>
                </a:solidFill>
              </a:rPr>
              <a:t>relation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While entity-relationship diagramming has traditionally been associated with highly normalized models such as OLTP applications, the technique is still useful for data warehouse design in the form of </a:t>
            </a:r>
            <a:r>
              <a:rPr lang="en-US" dirty="0" smtClean="0">
                <a:solidFill>
                  <a:srgbClr val="0070C0"/>
                </a:solidFill>
              </a:rPr>
              <a:t>dimensional modeling</a:t>
            </a:r>
            <a:r>
              <a:rPr lang="en-US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3024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814950" y="304800"/>
            <a:ext cx="1524000" cy="4572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Supplier_ID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667500" y="971800"/>
            <a:ext cx="1628900" cy="4953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Supplier_Name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8800" y="1705100"/>
            <a:ext cx="1612075" cy="533400"/>
          </a:xfrm>
          <a:prstGeom prst="ellipse">
            <a:avLst/>
          </a:prstGeom>
          <a:noFill/>
          <a:ln w="1905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 err="1"/>
              <a:t>Supplier_Address</a:t>
            </a:r>
            <a:endParaRPr lang="en-US" sz="1400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222175" y="538350"/>
            <a:ext cx="6096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217225" y="709550"/>
            <a:ext cx="533400" cy="3810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210300" y="997525"/>
            <a:ext cx="533400" cy="838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3276601" y="6333012"/>
            <a:ext cx="3216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Figure: Sample </a:t>
            </a:r>
            <a:r>
              <a:rPr lang="en-US" dirty="0"/>
              <a:t>E-R Diagram </a:t>
            </a:r>
          </a:p>
        </p:txBody>
      </p:sp>
    </p:spTree>
    <p:extLst>
      <p:ext uri="{BB962C8B-B14F-4D97-AF65-F5344CB8AC3E}">
        <p14:creationId xmlns:p14="http://schemas.microsoft.com/office/powerpoint/2010/main" xmlns="" val="87931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69289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86313" y="5791200"/>
            <a:ext cx="3695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Figure: Sample E-R Diagram </a:t>
            </a:r>
          </a:p>
        </p:txBody>
      </p:sp>
    </p:spTree>
    <p:extLst>
      <p:ext uri="{BB962C8B-B14F-4D97-AF65-F5344CB8AC3E}">
        <p14:creationId xmlns:p14="http://schemas.microsoft.com/office/powerpoint/2010/main" xmlns="" val="396839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9436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/>
              <a:t>A data warehouse is based on a </a:t>
            </a:r>
            <a:r>
              <a:rPr lang="en-US" sz="2800" dirty="0">
                <a:solidFill>
                  <a:schemeClr val="hlink"/>
                </a:solidFill>
              </a:rPr>
              <a:t>multidimensional data model</a:t>
            </a:r>
            <a:r>
              <a:rPr lang="en-US" sz="2800" dirty="0"/>
              <a:t> which views data in the form of a data cube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A data cube, such as </a:t>
            </a:r>
            <a:r>
              <a:rPr lang="en-US" sz="2800" dirty="0">
                <a:solidFill>
                  <a:schemeClr val="folHlink"/>
                </a:solidFill>
              </a:rPr>
              <a:t>sales</a:t>
            </a:r>
            <a:r>
              <a:rPr lang="en-US" sz="2800" dirty="0"/>
              <a:t>, allows data to be modeled and viewed in multiple dimensions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Dimension tables, such as </a:t>
            </a:r>
            <a:r>
              <a:rPr lang="en-US" dirty="0">
                <a:solidFill>
                  <a:schemeClr val="folHlink"/>
                </a:solidFill>
              </a:rPr>
              <a:t>item (</a:t>
            </a:r>
            <a:r>
              <a:rPr lang="en-US" dirty="0" err="1">
                <a:solidFill>
                  <a:schemeClr val="folHlink"/>
                </a:solidFill>
              </a:rPr>
              <a:t>item_name</a:t>
            </a:r>
            <a:r>
              <a:rPr lang="en-US" dirty="0">
                <a:solidFill>
                  <a:schemeClr val="folHlink"/>
                </a:solidFill>
              </a:rPr>
              <a:t>, brand, type), </a:t>
            </a:r>
            <a:r>
              <a:rPr lang="en-US" dirty="0"/>
              <a:t>or</a:t>
            </a:r>
            <a:r>
              <a:rPr lang="en-US" dirty="0">
                <a:solidFill>
                  <a:schemeClr val="folHlink"/>
                </a:solidFill>
              </a:rPr>
              <a:t> time(day, week, month, quarter, year) 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Fact table contains measures (such as </a:t>
            </a:r>
            <a:r>
              <a:rPr lang="en-US" dirty="0" err="1">
                <a:solidFill>
                  <a:schemeClr val="folHlink"/>
                </a:solidFill>
              </a:rPr>
              <a:t>dollars_sold</a:t>
            </a:r>
            <a:r>
              <a:rPr lang="en-US" dirty="0"/>
              <a:t>) and keys to each of the related dimension tables</a:t>
            </a:r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lattice of cuboids forms a </a:t>
            </a:r>
            <a:r>
              <a:rPr lang="en-US" sz="2800" dirty="0">
                <a:solidFill>
                  <a:schemeClr val="hlink"/>
                </a:solidFill>
              </a:rPr>
              <a:t>data cube.</a:t>
            </a:r>
          </a:p>
          <a:p>
            <a:pPr marL="0" indent="0" algn="just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01890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a typeface="宋体" pitchFamily="2" charset="-122"/>
              </a:rPr>
              <a:t>Cube: A Lattice of Cuboids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971800" y="18145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95400" y="26527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38400" y="26527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581400" y="26527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7432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244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8100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6764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096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72000" y="27289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295400" y="47101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638800" y="36433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3048000" y="57007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4419600" y="47101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352800" y="47101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286000" y="4710112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803525" y="1447800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2000">
                <a:latin typeface="Times New Roman" charset="0"/>
                <a:ea typeface="宋体" pitchFamily="2" charset="-122"/>
              </a:rPr>
              <a:t>all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203325" y="2286000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宋体" pitchFamily="2" charset="-122"/>
              </a:rPr>
              <a:t>time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346325" y="2286000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宋体" pitchFamily="2" charset="-122"/>
              </a:rPr>
              <a:t>item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489325" y="2286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宋体" pitchFamily="2" charset="-122"/>
              </a:rPr>
              <a:t>location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632325" y="2286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2000">
                <a:latin typeface="Times New Roman" charset="0"/>
                <a:ea typeface="宋体" pitchFamily="2" charset="-122"/>
              </a:rPr>
              <a:t>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1371600" y="1890712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590800" y="1890712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48000" y="1890712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048000" y="1890712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H="1">
            <a:off x="685800" y="2728912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1371600" y="2728912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1371600" y="2728912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>
            <a:off x="685800" y="2728912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590800" y="2728912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590800" y="2728912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3657600" y="2728912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3657600" y="2728912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1752600" y="2728912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2819400" y="2805112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4724400" y="2805112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4724400" y="2805112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85800" y="3719512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685800" y="3719512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1371600" y="3719512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1752600" y="3719512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2362200" y="3719512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2819400" y="3719512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1371600" y="3719512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3886200" y="3719512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2362200" y="3719512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4495800" y="3719512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H="1">
            <a:off x="4495800" y="3719512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3429000" y="3719512"/>
            <a:ext cx="228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1371600" y="4862512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2362200" y="4786312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3200400" y="4786312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3124200" y="4862512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136525" y="3248025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time,item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279525" y="3248025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time,location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2270125" y="3781425"/>
            <a:ext cx="133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time,supplier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3336925" y="3248025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item,location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4251325" y="3857625"/>
            <a:ext cx="133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item,supplier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5394325" y="3248025"/>
            <a:ext cx="163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location,supplier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136525" y="4467225"/>
            <a:ext cx="1747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time,item,location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660525" y="5026025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400" b="1">
                <a:latin typeface="Times New Roman" charset="0"/>
                <a:ea typeface="宋体" pitchFamily="2" charset="-122"/>
              </a:rPr>
              <a:t>time,item,supplier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2727325" y="4340225"/>
            <a:ext cx="1831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400" b="1">
                <a:latin typeface="Times New Roman" charset="0"/>
                <a:ea typeface="宋体" pitchFamily="2" charset="-122"/>
              </a:rPr>
              <a:t>time,location,supplier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3946525" y="5000625"/>
            <a:ext cx="207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item,location,supplier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1965325" y="5838825"/>
            <a:ext cx="2663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zh-CN" sz="1600" b="1">
                <a:latin typeface="Times New Roman" charset="0"/>
                <a:ea typeface="宋体" pitchFamily="2" charset="-122"/>
              </a:rPr>
              <a:t>time, item, location, supplier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8" name="Text Box 68"/>
          <p:cNvSpPr txBox="1">
            <a:spLocks noChangeArrowheads="1"/>
          </p:cNvSpPr>
          <p:nvPr/>
        </p:nvSpPr>
        <p:spPr bwMode="auto">
          <a:xfrm>
            <a:off x="6858000" y="1585912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zh-CN" altLang="en-US" sz="2000">
                <a:latin typeface="Times New Roman" charset="0"/>
                <a:ea typeface="宋体" pitchFamily="2" charset="-122"/>
              </a:rPr>
              <a:t>0-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D(apex) cuboid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>
            <a:off x="6842125" y="2514600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zh-CN" altLang="en-US" sz="2000">
                <a:latin typeface="Times New Roman" charset="0"/>
                <a:ea typeface="宋体" pitchFamily="2" charset="-122"/>
              </a:rPr>
              <a:t>1-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6842125" y="3581400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zh-CN" altLang="en-US" sz="2000">
                <a:latin typeface="Times New Roman" charset="0"/>
                <a:ea typeface="宋体" pitchFamily="2" charset="-122"/>
              </a:rPr>
              <a:t>2-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6842125" y="4495800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zh-CN" altLang="en-US" sz="2000">
                <a:latin typeface="Times New Roman" charset="0"/>
                <a:ea typeface="宋体" pitchFamily="2" charset="-122"/>
              </a:rPr>
              <a:t>3-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 cuboids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6918325" y="5410200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zh-CN" altLang="en-US" sz="2000">
                <a:latin typeface="Times New Roman" charset="0"/>
                <a:ea typeface="宋体" pitchFamily="2" charset="-122"/>
              </a:rPr>
              <a:t>4-</a:t>
            </a:r>
            <a:r>
              <a:rPr lang="en-US" altLang="zh-CN" sz="2000">
                <a:latin typeface="Times New Roman" charset="0"/>
                <a:ea typeface="宋体" pitchFamily="2" charset="-122"/>
              </a:rPr>
              <a:t>D(base) cuboid</a:t>
            </a:r>
            <a:endParaRPr lang="en-US" altLang="zh-CN" sz="2400"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29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Database Development Process </a:t>
            </a:r>
            <a:endParaRPr lang="en-US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819400" y="1295400"/>
            <a:ext cx="3276600" cy="6858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Enterprise modeling</a:t>
            </a: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2819400" y="2097975"/>
            <a:ext cx="3276600" cy="1219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Conceptual data modeling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2819400" y="3457700"/>
            <a:ext cx="3276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Logical database design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819400" y="4043550"/>
            <a:ext cx="3276600" cy="6096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Physical database design and definition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819400" y="4788725"/>
            <a:ext cx="3276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Database implementation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819400" y="5374575"/>
            <a:ext cx="32766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ahoma" pitchFamily="34" charset="0"/>
              </a:rPr>
              <a:t>Database maintenance</a:t>
            </a:r>
          </a:p>
        </p:txBody>
      </p:sp>
    </p:spTree>
    <p:extLst>
      <p:ext uri="{BB962C8B-B14F-4D97-AF65-F5344CB8AC3E}">
        <p14:creationId xmlns:p14="http://schemas.microsoft.com/office/powerpoint/2010/main" xmlns="" val="10699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Dimensions and Measures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AU" dirty="0">
                <a:cs typeface="Times New Roman" pitchFamily="18" charset="0"/>
              </a:rPr>
              <a:t>The database component of a data warehouse is described using a technique called </a:t>
            </a:r>
            <a:r>
              <a:rPr lang="en-AU">
                <a:cs typeface="Times New Roman" pitchFamily="18" charset="0"/>
              </a:rPr>
              <a:t>dimensionality </a:t>
            </a:r>
            <a:r>
              <a:rPr lang="en-AU" smtClean="0">
                <a:cs typeface="Times New Roman" pitchFamily="18" charset="0"/>
              </a:rPr>
              <a:t>modelling. </a:t>
            </a:r>
            <a:endParaRPr lang="en-GB" dirty="0">
              <a:cs typeface="Times New Roman" pitchFamily="18" charset="0"/>
            </a:endParaRPr>
          </a:p>
          <a:p>
            <a:pPr marL="0" indent="0" algn="just">
              <a:buNone/>
            </a:pPr>
            <a:endParaRPr lang="en-AU" dirty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AU" dirty="0" smtClean="0">
                <a:cs typeface="Times New Roman" pitchFamily="18" charset="0"/>
              </a:rPr>
              <a:t>Every </a:t>
            </a:r>
            <a:r>
              <a:rPr lang="en-AU" dirty="0">
                <a:cs typeface="Times New Roman" pitchFamily="18" charset="0"/>
              </a:rPr>
              <a:t>dimensional model (DM) is composed of one table with a composite primary key, called the </a:t>
            </a:r>
            <a:r>
              <a:rPr lang="en-AU" dirty="0">
                <a:solidFill>
                  <a:srgbClr val="0070C0"/>
                </a:solidFill>
                <a:cs typeface="Times New Roman" pitchFamily="18" charset="0"/>
              </a:rPr>
              <a:t>fact table</a:t>
            </a:r>
            <a:r>
              <a:rPr lang="en-AU" dirty="0">
                <a:cs typeface="Times New Roman" pitchFamily="18" charset="0"/>
              </a:rPr>
              <a:t>, and a set of smaller tables called </a:t>
            </a:r>
            <a:r>
              <a:rPr lang="en-AU" dirty="0">
                <a:solidFill>
                  <a:srgbClr val="0070C0"/>
                </a:solidFill>
                <a:cs typeface="Times New Roman" pitchFamily="18" charset="0"/>
              </a:rPr>
              <a:t>dimension tables</a:t>
            </a:r>
            <a:r>
              <a:rPr lang="en-AU" dirty="0">
                <a:cs typeface="Times New Roman" pitchFamily="18" charset="0"/>
              </a:rPr>
              <a:t>.</a:t>
            </a:r>
            <a:r>
              <a:rPr lang="en-AU" sz="2800" dirty="0">
                <a:cs typeface="Times New Roman" pitchFamily="18" charset="0"/>
              </a:rPr>
              <a:t> </a:t>
            </a:r>
            <a:endParaRPr lang="en-AU" sz="2800" dirty="0" smtClean="0">
              <a:cs typeface="Times New Roman" pitchFamily="18" charset="0"/>
            </a:endParaRPr>
          </a:p>
          <a:p>
            <a:pPr marL="0" indent="0" algn="just">
              <a:buNone/>
            </a:pPr>
            <a:endParaRPr lang="en-GB" sz="2800" dirty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AU" dirty="0">
                <a:cs typeface="Times New Roman" pitchFamily="18" charset="0"/>
              </a:rPr>
              <a:t>Each dimension table has a simple (non-composite) primary key that corresponds exactly to one of the components of the composite key in the fact table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91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Fact Tables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A fact table is composed of two or more primary keys and usually also contains numeric data.  Because it always contains at least two primary keys it is always a M-M relationship.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Fact </a:t>
            </a:r>
            <a:r>
              <a:rPr lang="en-US" sz="2800" dirty="0"/>
              <a:t>tables contain business event details for summarization.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Because </a:t>
            </a:r>
            <a:r>
              <a:rPr lang="en-US" sz="2800" dirty="0"/>
              <a:t>dimension tables contain records that describe facts, the fact table can be reduced to columns for dimension foreign keys and numeric fact values. </a:t>
            </a:r>
            <a:r>
              <a:rPr lang="en-US" sz="2800" dirty="0" smtClean="0"/>
              <a:t>Text and </a:t>
            </a:r>
            <a:r>
              <a:rPr lang="en-US" sz="2800" dirty="0"/>
              <a:t>de-normalized data are typically not stored in the fact table. </a:t>
            </a:r>
          </a:p>
        </p:txBody>
      </p:sp>
    </p:spTree>
    <p:extLst>
      <p:ext uri="{BB962C8B-B14F-4D97-AF65-F5344CB8AC3E}">
        <p14:creationId xmlns:p14="http://schemas.microsoft.com/office/powerpoint/2010/main" xmlns="" val="469903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logical model for a fact table contains a foreign key column for the primary keys of each dimension.</a:t>
            </a:r>
          </a:p>
          <a:p>
            <a:pPr>
              <a:lnSpc>
                <a:spcPct val="90000"/>
              </a:lnSpc>
            </a:pPr>
            <a:r>
              <a:rPr lang="en-US" dirty="0"/>
              <a:t>The combination of these foreign keys defines the primary key for the fact table.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/>
              <a:t>Fact tables are often very large, containing hundreds of millions of rows and consuming hundreds of gigabytes or multiple terabytes of storage.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418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Dimension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Dimension tables encapsulate the attributes associated with facts and separate these attributes into logically distinct groupings, such as time, geography, products, customers, and so forth.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 dimension table may be used in multiple places if the data warehouse contains multiple fact tables or contributes data to data marts.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data in a dimension is usually hierarchical in nature.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Hierarchies are determined by the business need to group and summarize data into usable information.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For example, a time dimension often contains the hierarchy elements: (all time), Year, Quarter, Month, Day, or (all time), Year Quarter, Week, Day.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064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197600"/>
            <a:ext cx="8229600" cy="279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Figure: Dimensional </a:t>
            </a:r>
            <a:r>
              <a:rPr lang="en-US" sz="2800" dirty="0"/>
              <a:t>Model</a:t>
            </a: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571500" y="350838"/>
            <a:ext cx="1657350" cy="1443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Product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Name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Description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Size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Price</a:t>
            </a: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33400" y="2351088"/>
            <a:ext cx="1657350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Promotion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Description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Discount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Media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6210300" y="388938"/>
            <a:ext cx="1943100" cy="1443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Market Region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Description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District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Region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Demographics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6248400" y="2122488"/>
            <a:ext cx="1943100" cy="1230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Time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Weekday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Holiday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Fiscal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3181350" y="401638"/>
            <a:ext cx="1943100" cy="260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Sale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endParaRPr lang="en-US" sz="1800"/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Product 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Market 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Promotion 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</a:pPr>
            <a:r>
              <a:rPr lang="en-US" sz="1800"/>
              <a:t>Time Key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Dollars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Units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Price</a:t>
            </a:r>
          </a:p>
          <a:p>
            <a:pPr marL="342900" indent="-342900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sz="1400"/>
              <a:t>Cost</a:t>
            </a: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>
            <a:off x="3203575" y="101282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>
            <a:off x="3203575" y="129857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5"/>
          <p:cNvSpPr>
            <a:spLocks noChangeShapeType="1"/>
          </p:cNvSpPr>
          <p:nvPr/>
        </p:nvSpPr>
        <p:spPr bwMode="auto">
          <a:xfrm>
            <a:off x="3203575" y="156527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6"/>
          <p:cNvSpPr>
            <a:spLocks noChangeShapeType="1"/>
          </p:cNvSpPr>
          <p:nvPr/>
        </p:nvSpPr>
        <p:spPr bwMode="auto">
          <a:xfrm>
            <a:off x="3203575" y="185102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3203575" y="211772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39"/>
          <p:cNvSpPr>
            <a:spLocks noChangeShapeType="1"/>
          </p:cNvSpPr>
          <p:nvPr/>
        </p:nvSpPr>
        <p:spPr bwMode="auto">
          <a:xfrm>
            <a:off x="2251075" y="631825"/>
            <a:ext cx="914400" cy="508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40"/>
          <p:cNvSpPr>
            <a:spLocks noChangeShapeType="1"/>
          </p:cNvSpPr>
          <p:nvPr/>
        </p:nvSpPr>
        <p:spPr bwMode="auto">
          <a:xfrm flipV="1">
            <a:off x="2212975" y="1717675"/>
            <a:ext cx="952500" cy="10477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41"/>
          <p:cNvSpPr>
            <a:spLocks noChangeShapeType="1"/>
          </p:cNvSpPr>
          <p:nvPr/>
        </p:nvSpPr>
        <p:spPr bwMode="auto">
          <a:xfrm flipH="1" flipV="1">
            <a:off x="5121275" y="1990725"/>
            <a:ext cx="1130300" cy="203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042"/>
          <p:cNvSpPr>
            <a:spLocks noChangeShapeType="1"/>
          </p:cNvSpPr>
          <p:nvPr/>
        </p:nvSpPr>
        <p:spPr bwMode="auto">
          <a:xfrm flipH="1">
            <a:off x="5108575" y="574675"/>
            <a:ext cx="1104900" cy="590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043"/>
          <p:cNvGrpSpPr>
            <a:grpSpLocks/>
          </p:cNvGrpSpPr>
          <p:nvPr/>
        </p:nvGrpSpPr>
        <p:grpSpPr bwMode="auto">
          <a:xfrm>
            <a:off x="3460750" y="4618037"/>
            <a:ext cx="1806575" cy="649288"/>
            <a:chOff x="2557" y="3436"/>
            <a:chExt cx="1138" cy="409"/>
          </a:xfrm>
        </p:grpSpPr>
        <p:sp>
          <p:nvSpPr>
            <p:cNvPr id="19" name="AutoShape 1044"/>
            <p:cNvSpPr>
              <a:spLocks noChangeArrowheads="1"/>
            </p:cNvSpPr>
            <p:nvPr/>
          </p:nvSpPr>
          <p:spPr bwMode="auto">
            <a:xfrm>
              <a:off x="2806" y="3436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045"/>
            <p:cNvSpPr>
              <a:spLocks noChangeArrowheads="1"/>
            </p:cNvSpPr>
            <p:nvPr/>
          </p:nvSpPr>
          <p:spPr bwMode="auto">
            <a:xfrm>
              <a:off x="2746" y="3493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046"/>
            <p:cNvSpPr>
              <a:spLocks noChangeArrowheads="1"/>
            </p:cNvSpPr>
            <p:nvPr/>
          </p:nvSpPr>
          <p:spPr bwMode="auto">
            <a:xfrm>
              <a:off x="2689" y="3556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047"/>
            <p:cNvSpPr>
              <a:spLocks noChangeArrowheads="1"/>
            </p:cNvSpPr>
            <p:nvPr/>
          </p:nvSpPr>
          <p:spPr bwMode="auto">
            <a:xfrm>
              <a:off x="2620" y="3619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048"/>
            <p:cNvSpPr>
              <a:spLocks noChangeArrowheads="1"/>
            </p:cNvSpPr>
            <p:nvPr/>
          </p:nvSpPr>
          <p:spPr bwMode="auto">
            <a:xfrm>
              <a:off x="2557" y="3673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1049"/>
            <p:cNvSpPr>
              <a:spLocks noChangeArrowheads="1"/>
            </p:cNvSpPr>
            <p:nvPr/>
          </p:nvSpPr>
          <p:spPr bwMode="auto">
            <a:xfrm>
              <a:off x="3037" y="3436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050"/>
            <p:cNvSpPr>
              <a:spLocks noChangeArrowheads="1"/>
            </p:cNvSpPr>
            <p:nvPr/>
          </p:nvSpPr>
          <p:spPr bwMode="auto">
            <a:xfrm>
              <a:off x="2977" y="3493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1051"/>
            <p:cNvSpPr>
              <a:spLocks noChangeArrowheads="1"/>
            </p:cNvSpPr>
            <p:nvPr/>
          </p:nvSpPr>
          <p:spPr bwMode="auto">
            <a:xfrm>
              <a:off x="2920" y="3556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052"/>
            <p:cNvSpPr>
              <a:spLocks noChangeArrowheads="1"/>
            </p:cNvSpPr>
            <p:nvPr/>
          </p:nvSpPr>
          <p:spPr bwMode="auto">
            <a:xfrm>
              <a:off x="2851" y="3619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053"/>
            <p:cNvSpPr>
              <a:spLocks noChangeArrowheads="1"/>
            </p:cNvSpPr>
            <p:nvPr/>
          </p:nvSpPr>
          <p:spPr bwMode="auto">
            <a:xfrm>
              <a:off x="2788" y="3673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1054"/>
            <p:cNvSpPr>
              <a:spLocks noChangeArrowheads="1"/>
            </p:cNvSpPr>
            <p:nvPr/>
          </p:nvSpPr>
          <p:spPr bwMode="auto">
            <a:xfrm>
              <a:off x="3268" y="3436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055"/>
            <p:cNvSpPr>
              <a:spLocks noChangeArrowheads="1"/>
            </p:cNvSpPr>
            <p:nvPr/>
          </p:nvSpPr>
          <p:spPr bwMode="auto">
            <a:xfrm>
              <a:off x="3208" y="3493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56"/>
            <p:cNvSpPr>
              <a:spLocks noChangeArrowheads="1"/>
            </p:cNvSpPr>
            <p:nvPr/>
          </p:nvSpPr>
          <p:spPr bwMode="auto">
            <a:xfrm>
              <a:off x="3151" y="3556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57"/>
            <p:cNvSpPr>
              <a:spLocks noChangeArrowheads="1"/>
            </p:cNvSpPr>
            <p:nvPr/>
          </p:nvSpPr>
          <p:spPr bwMode="auto">
            <a:xfrm>
              <a:off x="3082" y="3619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58"/>
            <p:cNvSpPr>
              <a:spLocks noChangeArrowheads="1"/>
            </p:cNvSpPr>
            <p:nvPr/>
          </p:nvSpPr>
          <p:spPr bwMode="auto">
            <a:xfrm>
              <a:off x="3019" y="3673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59"/>
            <p:cNvSpPr>
              <a:spLocks noChangeArrowheads="1"/>
            </p:cNvSpPr>
            <p:nvPr/>
          </p:nvSpPr>
          <p:spPr bwMode="auto">
            <a:xfrm>
              <a:off x="3499" y="3436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60"/>
            <p:cNvSpPr>
              <a:spLocks noChangeArrowheads="1"/>
            </p:cNvSpPr>
            <p:nvPr/>
          </p:nvSpPr>
          <p:spPr bwMode="auto">
            <a:xfrm>
              <a:off x="3439" y="3493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61"/>
            <p:cNvSpPr>
              <a:spLocks noChangeArrowheads="1"/>
            </p:cNvSpPr>
            <p:nvPr/>
          </p:nvSpPr>
          <p:spPr bwMode="auto">
            <a:xfrm>
              <a:off x="3382" y="3556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2"/>
            <p:cNvSpPr>
              <a:spLocks noChangeArrowheads="1"/>
            </p:cNvSpPr>
            <p:nvPr/>
          </p:nvSpPr>
          <p:spPr bwMode="auto">
            <a:xfrm>
              <a:off x="3313" y="3619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63"/>
            <p:cNvSpPr>
              <a:spLocks noChangeArrowheads="1"/>
            </p:cNvSpPr>
            <p:nvPr/>
          </p:nvSpPr>
          <p:spPr bwMode="auto">
            <a:xfrm>
              <a:off x="3250" y="3673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064"/>
          <p:cNvGrpSpPr>
            <a:grpSpLocks/>
          </p:cNvGrpSpPr>
          <p:nvPr/>
        </p:nvGrpSpPr>
        <p:grpSpPr bwMode="auto">
          <a:xfrm>
            <a:off x="3470275" y="4365625"/>
            <a:ext cx="1806575" cy="649287"/>
            <a:chOff x="2563" y="3277"/>
            <a:chExt cx="1138" cy="409"/>
          </a:xfrm>
        </p:grpSpPr>
        <p:sp>
          <p:nvSpPr>
            <p:cNvPr id="40" name="AutoShape 1065"/>
            <p:cNvSpPr>
              <a:spLocks noChangeArrowheads="1"/>
            </p:cNvSpPr>
            <p:nvPr/>
          </p:nvSpPr>
          <p:spPr bwMode="auto">
            <a:xfrm>
              <a:off x="2812" y="3277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066"/>
            <p:cNvSpPr>
              <a:spLocks noChangeArrowheads="1"/>
            </p:cNvSpPr>
            <p:nvPr/>
          </p:nvSpPr>
          <p:spPr bwMode="auto">
            <a:xfrm>
              <a:off x="2752" y="3334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067"/>
            <p:cNvSpPr>
              <a:spLocks noChangeArrowheads="1"/>
            </p:cNvSpPr>
            <p:nvPr/>
          </p:nvSpPr>
          <p:spPr bwMode="auto">
            <a:xfrm>
              <a:off x="2695" y="3397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068"/>
            <p:cNvSpPr>
              <a:spLocks noChangeArrowheads="1"/>
            </p:cNvSpPr>
            <p:nvPr/>
          </p:nvSpPr>
          <p:spPr bwMode="auto">
            <a:xfrm>
              <a:off x="2626" y="3460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069"/>
            <p:cNvSpPr>
              <a:spLocks noChangeArrowheads="1"/>
            </p:cNvSpPr>
            <p:nvPr/>
          </p:nvSpPr>
          <p:spPr bwMode="auto">
            <a:xfrm>
              <a:off x="2563" y="3514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070"/>
            <p:cNvSpPr>
              <a:spLocks noChangeArrowheads="1"/>
            </p:cNvSpPr>
            <p:nvPr/>
          </p:nvSpPr>
          <p:spPr bwMode="auto">
            <a:xfrm>
              <a:off x="3043" y="3277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071"/>
            <p:cNvSpPr>
              <a:spLocks noChangeArrowheads="1"/>
            </p:cNvSpPr>
            <p:nvPr/>
          </p:nvSpPr>
          <p:spPr bwMode="auto">
            <a:xfrm>
              <a:off x="2983" y="3334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072"/>
            <p:cNvSpPr>
              <a:spLocks noChangeArrowheads="1"/>
            </p:cNvSpPr>
            <p:nvPr/>
          </p:nvSpPr>
          <p:spPr bwMode="auto">
            <a:xfrm>
              <a:off x="2926" y="3397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73"/>
            <p:cNvSpPr>
              <a:spLocks noChangeArrowheads="1"/>
            </p:cNvSpPr>
            <p:nvPr/>
          </p:nvSpPr>
          <p:spPr bwMode="auto">
            <a:xfrm>
              <a:off x="2857" y="3460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074"/>
            <p:cNvSpPr>
              <a:spLocks noChangeArrowheads="1"/>
            </p:cNvSpPr>
            <p:nvPr/>
          </p:nvSpPr>
          <p:spPr bwMode="auto">
            <a:xfrm>
              <a:off x="2794" y="3514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075"/>
            <p:cNvSpPr>
              <a:spLocks noChangeArrowheads="1"/>
            </p:cNvSpPr>
            <p:nvPr/>
          </p:nvSpPr>
          <p:spPr bwMode="auto">
            <a:xfrm>
              <a:off x="3274" y="3277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076"/>
            <p:cNvSpPr>
              <a:spLocks noChangeArrowheads="1"/>
            </p:cNvSpPr>
            <p:nvPr/>
          </p:nvSpPr>
          <p:spPr bwMode="auto">
            <a:xfrm>
              <a:off x="3214" y="3334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077"/>
            <p:cNvSpPr>
              <a:spLocks noChangeArrowheads="1"/>
            </p:cNvSpPr>
            <p:nvPr/>
          </p:nvSpPr>
          <p:spPr bwMode="auto">
            <a:xfrm>
              <a:off x="3157" y="3397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078"/>
            <p:cNvSpPr>
              <a:spLocks noChangeArrowheads="1"/>
            </p:cNvSpPr>
            <p:nvPr/>
          </p:nvSpPr>
          <p:spPr bwMode="auto">
            <a:xfrm>
              <a:off x="3088" y="3460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079"/>
            <p:cNvSpPr>
              <a:spLocks noChangeArrowheads="1"/>
            </p:cNvSpPr>
            <p:nvPr/>
          </p:nvSpPr>
          <p:spPr bwMode="auto">
            <a:xfrm>
              <a:off x="3025" y="3514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080"/>
            <p:cNvSpPr>
              <a:spLocks noChangeArrowheads="1"/>
            </p:cNvSpPr>
            <p:nvPr/>
          </p:nvSpPr>
          <p:spPr bwMode="auto">
            <a:xfrm>
              <a:off x="3505" y="3277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081"/>
            <p:cNvSpPr>
              <a:spLocks noChangeArrowheads="1"/>
            </p:cNvSpPr>
            <p:nvPr/>
          </p:nvSpPr>
          <p:spPr bwMode="auto">
            <a:xfrm>
              <a:off x="3445" y="3334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1082"/>
            <p:cNvSpPr>
              <a:spLocks noChangeArrowheads="1"/>
            </p:cNvSpPr>
            <p:nvPr/>
          </p:nvSpPr>
          <p:spPr bwMode="auto">
            <a:xfrm>
              <a:off x="3388" y="3397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1083"/>
            <p:cNvSpPr>
              <a:spLocks noChangeArrowheads="1"/>
            </p:cNvSpPr>
            <p:nvPr/>
          </p:nvSpPr>
          <p:spPr bwMode="auto">
            <a:xfrm>
              <a:off x="3319" y="3460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1084"/>
            <p:cNvSpPr>
              <a:spLocks noChangeArrowheads="1"/>
            </p:cNvSpPr>
            <p:nvPr/>
          </p:nvSpPr>
          <p:spPr bwMode="auto">
            <a:xfrm>
              <a:off x="3256" y="3514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085"/>
          <p:cNvGrpSpPr>
            <a:grpSpLocks/>
          </p:cNvGrpSpPr>
          <p:nvPr/>
        </p:nvGrpSpPr>
        <p:grpSpPr bwMode="auto">
          <a:xfrm>
            <a:off x="3479800" y="4113212"/>
            <a:ext cx="1806575" cy="649288"/>
            <a:chOff x="2569" y="3118"/>
            <a:chExt cx="1138" cy="409"/>
          </a:xfrm>
        </p:grpSpPr>
        <p:sp>
          <p:nvSpPr>
            <p:cNvPr id="61" name="AutoShape 1086"/>
            <p:cNvSpPr>
              <a:spLocks noChangeArrowheads="1"/>
            </p:cNvSpPr>
            <p:nvPr/>
          </p:nvSpPr>
          <p:spPr bwMode="auto">
            <a:xfrm>
              <a:off x="2818" y="3118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1087"/>
            <p:cNvSpPr>
              <a:spLocks noChangeArrowheads="1"/>
            </p:cNvSpPr>
            <p:nvPr/>
          </p:nvSpPr>
          <p:spPr bwMode="auto">
            <a:xfrm>
              <a:off x="2758" y="3175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088"/>
            <p:cNvSpPr>
              <a:spLocks noChangeArrowheads="1"/>
            </p:cNvSpPr>
            <p:nvPr/>
          </p:nvSpPr>
          <p:spPr bwMode="auto">
            <a:xfrm>
              <a:off x="2701" y="3238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1089"/>
            <p:cNvSpPr>
              <a:spLocks noChangeArrowheads="1"/>
            </p:cNvSpPr>
            <p:nvPr/>
          </p:nvSpPr>
          <p:spPr bwMode="auto">
            <a:xfrm>
              <a:off x="2632" y="3301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090"/>
            <p:cNvSpPr>
              <a:spLocks noChangeArrowheads="1"/>
            </p:cNvSpPr>
            <p:nvPr/>
          </p:nvSpPr>
          <p:spPr bwMode="auto">
            <a:xfrm>
              <a:off x="2569" y="3355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1091"/>
            <p:cNvSpPr>
              <a:spLocks noChangeArrowheads="1"/>
            </p:cNvSpPr>
            <p:nvPr/>
          </p:nvSpPr>
          <p:spPr bwMode="auto">
            <a:xfrm>
              <a:off x="3049" y="3118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1092"/>
            <p:cNvSpPr>
              <a:spLocks noChangeArrowheads="1"/>
            </p:cNvSpPr>
            <p:nvPr/>
          </p:nvSpPr>
          <p:spPr bwMode="auto">
            <a:xfrm>
              <a:off x="2989" y="3175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093"/>
            <p:cNvSpPr>
              <a:spLocks noChangeArrowheads="1"/>
            </p:cNvSpPr>
            <p:nvPr/>
          </p:nvSpPr>
          <p:spPr bwMode="auto">
            <a:xfrm>
              <a:off x="2932" y="3238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AutoShape 1094"/>
            <p:cNvSpPr>
              <a:spLocks noChangeArrowheads="1"/>
            </p:cNvSpPr>
            <p:nvPr/>
          </p:nvSpPr>
          <p:spPr bwMode="auto">
            <a:xfrm>
              <a:off x="2863" y="3301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1095"/>
            <p:cNvSpPr>
              <a:spLocks noChangeArrowheads="1"/>
            </p:cNvSpPr>
            <p:nvPr/>
          </p:nvSpPr>
          <p:spPr bwMode="auto">
            <a:xfrm>
              <a:off x="2800" y="3355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1096"/>
            <p:cNvSpPr>
              <a:spLocks noChangeArrowheads="1"/>
            </p:cNvSpPr>
            <p:nvPr/>
          </p:nvSpPr>
          <p:spPr bwMode="auto">
            <a:xfrm>
              <a:off x="3280" y="3118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1097"/>
            <p:cNvSpPr>
              <a:spLocks noChangeArrowheads="1"/>
            </p:cNvSpPr>
            <p:nvPr/>
          </p:nvSpPr>
          <p:spPr bwMode="auto">
            <a:xfrm>
              <a:off x="3220" y="3175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1098"/>
            <p:cNvSpPr>
              <a:spLocks noChangeArrowheads="1"/>
            </p:cNvSpPr>
            <p:nvPr/>
          </p:nvSpPr>
          <p:spPr bwMode="auto">
            <a:xfrm>
              <a:off x="3163" y="3238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1099"/>
            <p:cNvSpPr>
              <a:spLocks noChangeArrowheads="1"/>
            </p:cNvSpPr>
            <p:nvPr/>
          </p:nvSpPr>
          <p:spPr bwMode="auto">
            <a:xfrm>
              <a:off x="3094" y="3301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1100"/>
            <p:cNvSpPr>
              <a:spLocks noChangeArrowheads="1"/>
            </p:cNvSpPr>
            <p:nvPr/>
          </p:nvSpPr>
          <p:spPr bwMode="auto">
            <a:xfrm>
              <a:off x="3031" y="3355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utoShape 1101"/>
            <p:cNvSpPr>
              <a:spLocks noChangeArrowheads="1"/>
            </p:cNvSpPr>
            <p:nvPr/>
          </p:nvSpPr>
          <p:spPr bwMode="auto">
            <a:xfrm>
              <a:off x="3511" y="3118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2"/>
            <p:cNvSpPr>
              <a:spLocks noChangeArrowheads="1"/>
            </p:cNvSpPr>
            <p:nvPr/>
          </p:nvSpPr>
          <p:spPr bwMode="auto">
            <a:xfrm>
              <a:off x="3451" y="3175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1103"/>
            <p:cNvSpPr>
              <a:spLocks noChangeArrowheads="1"/>
            </p:cNvSpPr>
            <p:nvPr/>
          </p:nvSpPr>
          <p:spPr bwMode="auto">
            <a:xfrm>
              <a:off x="3394" y="3238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utoShape 1104"/>
            <p:cNvSpPr>
              <a:spLocks noChangeArrowheads="1"/>
            </p:cNvSpPr>
            <p:nvPr/>
          </p:nvSpPr>
          <p:spPr bwMode="auto">
            <a:xfrm>
              <a:off x="3325" y="3301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1105"/>
            <p:cNvSpPr>
              <a:spLocks noChangeArrowheads="1"/>
            </p:cNvSpPr>
            <p:nvPr/>
          </p:nvSpPr>
          <p:spPr bwMode="auto">
            <a:xfrm>
              <a:off x="3262" y="3355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1106"/>
          <p:cNvGrpSpPr>
            <a:grpSpLocks/>
          </p:cNvGrpSpPr>
          <p:nvPr/>
        </p:nvGrpSpPr>
        <p:grpSpPr bwMode="auto">
          <a:xfrm>
            <a:off x="3489325" y="3860800"/>
            <a:ext cx="1806575" cy="649287"/>
            <a:chOff x="2575" y="2959"/>
            <a:chExt cx="1138" cy="409"/>
          </a:xfrm>
        </p:grpSpPr>
        <p:sp>
          <p:nvSpPr>
            <p:cNvPr id="82" name="AutoShape 1107"/>
            <p:cNvSpPr>
              <a:spLocks noChangeArrowheads="1"/>
            </p:cNvSpPr>
            <p:nvPr/>
          </p:nvSpPr>
          <p:spPr bwMode="auto">
            <a:xfrm>
              <a:off x="2824" y="2959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utoShape 1108"/>
            <p:cNvSpPr>
              <a:spLocks noChangeArrowheads="1"/>
            </p:cNvSpPr>
            <p:nvPr/>
          </p:nvSpPr>
          <p:spPr bwMode="auto">
            <a:xfrm>
              <a:off x="2764" y="3016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1109"/>
            <p:cNvSpPr>
              <a:spLocks noChangeArrowheads="1"/>
            </p:cNvSpPr>
            <p:nvPr/>
          </p:nvSpPr>
          <p:spPr bwMode="auto">
            <a:xfrm>
              <a:off x="2707" y="3079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1110"/>
            <p:cNvSpPr>
              <a:spLocks noChangeArrowheads="1"/>
            </p:cNvSpPr>
            <p:nvPr/>
          </p:nvSpPr>
          <p:spPr bwMode="auto">
            <a:xfrm>
              <a:off x="2638" y="3142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1111"/>
            <p:cNvSpPr>
              <a:spLocks noChangeArrowheads="1"/>
            </p:cNvSpPr>
            <p:nvPr/>
          </p:nvSpPr>
          <p:spPr bwMode="auto">
            <a:xfrm>
              <a:off x="2575" y="3196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1112"/>
            <p:cNvSpPr>
              <a:spLocks noChangeArrowheads="1"/>
            </p:cNvSpPr>
            <p:nvPr/>
          </p:nvSpPr>
          <p:spPr bwMode="auto">
            <a:xfrm>
              <a:off x="3055" y="2959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1113"/>
            <p:cNvSpPr>
              <a:spLocks noChangeArrowheads="1"/>
            </p:cNvSpPr>
            <p:nvPr/>
          </p:nvSpPr>
          <p:spPr bwMode="auto">
            <a:xfrm>
              <a:off x="2995" y="3016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AutoShape 1114"/>
            <p:cNvSpPr>
              <a:spLocks noChangeArrowheads="1"/>
            </p:cNvSpPr>
            <p:nvPr/>
          </p:nvSpPr>
          <p:spPr bwMode="auto">
            <a:xfrm>
              <a:off x="2938" y="3079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1115"/>
            <p:cNvSpPr>
              <a:spLocks noChangeArrowheads="1"/>
            </p:cNvSpPr>
            <p:nvPr/>
          </p:nvSpPr>
          <p:spPr bwMode="auto">
            <a:xfrm>
              <a:off x="2869" y="3142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utoShape 1116"/>
            <p:cNvSpPr>
              <a:spLocks noChangeArrowheads="1"/>
            </p:cNvSpPr>
            <p:nvPr/>
          </p:nvSpPr>
          <p:spPr bwMode="auto">
            <a:xfrm>
              <a:off x="2806" y="3196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1117"/>
            <p:cNvSpPr>
              <a:spLocks noChangeArrowheads="1"/>
            </p:cNvSpPr>
            <p:nvPr/>
          </p:nvSpPr>
          <p:spPr bwMode="auto">
            <a:xfrm>
              <a:off x="3286" y="2959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1118"/>
            <p:cNvSpPr>
              <a:spLocks noChangeArrowheads="1"/>
            </p:cNvSpPr>
            <p:nvPr/>
          </p:nvSpPr>
          <p:spPr bwMode="auto">
            <a:xfrm>
              <a:off x="3226" y="3016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utoShape 1119"/>
            <p:cNvSpPr>
              <a:spLocks noChangeArrowheads="1"/>
            </p:cNvSpPr>
            <p:nvPr/>
          </p:nvSpPr>
          <p:spPr bwMode="auto">
            <a:xfrm>
              <a:off x="3169" y="3079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1120"/>
            <p:cNvSpPr>
              <a:spLocks noChangeArrowheads="1"/>
            </p:cNvSpPr>
            <p:nvPr/>
          </p:nvSpPr>
          <p:spPr bwMode="auto">
            <a:xfrm>
              <a:off x="3100" y="3142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utoShape 1121"/>
            <p:cNvSpPr>
              <a:spLocks noChangeArrowheads="1"/>
            </p:cNvSpPr>
            <p:nvPr/>
          </p:nvSpPr>
          <p:spPr bwMode="auto">
            <a:xfrm>
              <a:off x="3037" y="3196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utoShape 1122"/>
            <p:cNvSpPr>
              <a:spLocks noChangeArrowheads="1"/>
            </p:cNvSpPr>
            <p:nvPr/>
          </p:nvSpPr>
          <p:spPr bwMode="auto">
            <a:xfrm>
              <a:off x="3517" y="2959"/>
              <a:ext cx="196" cy="130"/>
            </a:xfrm>
            <a:prstGeom prst="cube">
              <a:avLst>
                <a:gd name="adj" fmla="val 2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utoShape 1123"/>
            <p:cNvSpPr>
              <a:spLocks noChangeArrowheads="1"/>
            </p:cNvSpPr>
            <p:nvPr/>
          </p:nvSpPr>
          <p:spPr bwMode="auto">
            <a:xfrm>
              <a:off x="3457" y="3016"/>
              <a:ext cx="211" cy="136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utoShape 1124"/>
            <p:cNvSpPr>
              <a:spLocks noChangeArrowheads="1"/>
            </p:cNvSpPr>
            <p:nvPr/>
          </p:nvSpPr>
          <p:spPr bwMode="auto">
            <a:xfrm>
              <a:off x="3400" y="3079"/>
              <a:ext cx="217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utoShape 1125"/>
            <p:cNvSpPr>
              <a:spLocks noChangeArrowheads="1"/>
            </p:cNvSpPr>
            <p:nvPr/>
          </p:nvSpPr>
          <p:spPr bwMode="auto">
            <a:xfrm>
              <a:off x="3331" y="3142"/>
              <a:ext cx="238" cy="14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utoShape 1126"/>
            <p:cNvSpPr>
              <a:spLocks noChangeArrowheads="1"/>
            </p:cNvSpPr>
            <p:nvPr/>
          </p:nvSpPr>
          <p:spPr bwMode="auto">
            <a:xfrm>
              <a:off x="3268" y="3196"/>
              <a:ext cx="241" cy="17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Line 1127"/>
          <p:cNvSpPr>
            <a:spLocks noChangeShapeType="1"/>
          </p:cNvSpPr>
          <p:nvPr/>
        </p:nvSpPr>
        <p:spPr bwMode="auto">
          <a:xfrm>
            <a:off x="3430587" y="5492750"/>
            <a:ext cx="155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1128"/>
          <p:cNvSpPr>
            <a:spLocks noChangeArrowheads="1"/>
          </p:cNvSpPr>
          <p:nvPr/>
        </p:nvSpPr>
        <p:spPr bwMode="auto">
          <a:xfrm>
            <a:off x="3895725" y="5562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Time</a:t>
            </a:r>
          </a:p>
        </p:txBody>
      </p:sp>
      <p:sp>
        <p:nvSpPr>
          <p:cNvPr id="104" name="Line 1129"/>
          <p:cNvSpPr>
            <a:spLocks noChangeShapeType="1"/>
          </p:cNvSpPr>
          <p:nvPr/>
        </p:nvSpPr>
        <p:spPr bwMode="auto">
          <a:xfrm flipH="1">
            <a:off x="3130550" y="3721100"/>
            <a:ext cx="557212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1130"/>
          <p:cNvSpPr>
            <a:spLocks noChangeArrowheads="1"/>
          </p:cNvSpPr>
          <p:nvPr/>
        </p:nvSpPr>
        <p:spPr bwMode="auto">
          <a:xfrm>
            <a:off x="2057400" y="3667125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Region</a:t>
            </a:r>
          </a:p>
        </p:txBody>
      </p:sp>
      <p:sp>
        <p:nvSpPr>
          <p:cNvPr id="106" name="Line 1131"/>
          <p:cNvSpPr>
            <a:spLocks noChangeShapeType="1"/>
          </p:cNvSpPr>
          <p:nvPr/>
        </p:nvSpPr>
        <p:spPr bwMode="auto">
          <a:xfrm>
            <a:off x="5502275" y="3892550"/>
            <a:ext cx="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1132"/>
          <p:cNvSpPr>
            <a:spLocks noChangeArrowheads="1"/>
          </p:cNvSpPr>
          <p:nvPr/>
        </p:nvSpPr>
        <p:spPr bwMode="auto">
          <a:xfrm>
            <a:off x="5581650" y="3997325"/>
            <a:ext cx="152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xmlns="" val="9654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Data Mining Query Language, DMQL: Language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Cube Definition (Fact Table)</a:t>
            </a:r>
          </a:p>
          <a:p>
            <a:pPr lvl="1">
              <a:buNone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&lt;</a:t>
            </a:r>
            <a:r>
              <a:rPr lang="en-US" sz="2400" dirty="0" err="1"/>
              <a:t>cube_name</a:t>
            </a:r>
            <a:r>
              <a:rPr lang="en-US" sz="2400" dirty="0"/>
              <a:t>&gt; [&lt;</a:t>
            </a:r>
            <a:r>
              <a:rPr lang="en-US" sz="2400" dirty="0" err="1"/>
              <a:t>dimension_list</a:t>
            </a:r>
            <a:r>
              <a:rPr lang="en-US" sz="2400" dirty="0"/>
              <a:t>&gt;]: </a:t>
            </a:r>
            <a:r>
              <a:rPr lang="en-US" sz="2400" dirty="0" smtClean="0"/>
              <a:t>&lt;</a:t>
            </a:r>
            <a:r>
              <a:rPr lang="en-US" sz="2400" dirty="0" err="1"/>
              <a:t>measure_list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Dimension </a:t>
            </a:r>
            <a:r>
              <a:rPr lang="en-US" sz="2400" b="1" dirty="0"/>
              <a:t>Definition ( Dimension Table )</a:t>
            </a:r>
          </a:p>
          <a:p>
            <a:pPr lvl="1"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&lt;</a:t>
            </a:r>
            <a:r>
              <a:rPr lang="en-US" sz="2400" dirty="0" err="1"/>
              <a:t>dimension_name</a:t>
            </a:r>
            <a:r>
              <a:rPr lang="en-US" sz="2400" dirty="0"/>
              <a:t>&gt; </a:t>
            </a:r>
            <a:r>
              <a:rPr lang="en-US" sz="2400" dirty="0" smtClean="0">
                <a:solidFill>
                  <a:schemeClr val="hlink"/>
                </a:solidFill>
              </a:rPr>
              <a:t>as</a:t>
            </a:r>
            <a:r>
              <a:rPr lang="en-US" sz="2400" dirty="0"/>
              <a:t> </a:t>
            </a:r>
            <a:r>
              <a:rPr lang="en-US" sz="2400" dirty="0" smtClean="0"/>
              <a:t>(&lt;</a:t>
            </a:r>
            <a:r>
              <a:rPr lang="en-US" sz="2400" dirty="0" err="1"/>
              <a:t>attribute_or_subdimension_list</a:t>
            </a:r>
            <a:r>
              <a:rPr lang="en-US" sz="2400" dirty="0"/>
              <a:t>&gt;)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Special </a:t>
            </a:r>
            <a:r>
              <a:rPr lang="en-US" sz="2400" b="1" dirty="0"/>
              <a:t>Case (Shared Dimension Tables)</a:t>
            </a:r>
            <a:endParaRPr lang="en-US" sz="2400" b="1" dirty="0">
              <a:solidFill>
                <a:schemeClr val="hlink"/>
              </a:solidFill>
            </a:endParaRPr>
          </a:p>
          <a:p>
            <a:pPr lvl="1"/>
            <a:r>
              <a:rPr lang="en-US" sz="2400" dirty="0">
                <a:solidFill>
                  <a:srgbClr val="121328"/>
                </a:solidFill>
              </a:rPr>
              <a:t>First time as “cube definition”</a:t>
            </a:r>
          </a:p>
          <a:p>
            <a:pPr lvl="1"/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&lt;</a:t>
            </a:r>
            <a:r>
              <a:rPr lang="en-US" sz="2400" dirty="0" err="1"/>
              <a:t>dimension_name</a:t>
            </a:r>
            <a:r>
              <a:rPr lang="en-US" sz="2400" dirty="0"/>
              <a:t>&gt;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&lt;</a:t>
            </a:r>
            <a:r>
              <a:rPr lang="en-US" sz="2400" dirty="0" err="1"/>
              <a:t>dimension_name_first_time</a:t>
            </a:r>
            <a:r>
              <a:rPr lang="en-US" sz="2400" dirty="0"/>
              <a:t>&gt; </a:t>
            </a:r>
            <a:r>
              <a:rPr lang="en-US" sz="2400" dirty="0">
                <a:solidFill>
                  <a:schemeClr val="hlink"/>
                </a:solidFill>
              </a:rPr>
              <a:t>in cube</a:t>
            </a:r>
            <a:r>
              <a:rPr lang="en-US" sz="2400" dirty="0"/>
              <a:t> &lt;</a:t>
            </a:r>
            <a:r>
              <a:rPr lang="en-US" sz="2400" dirty="0" err="1"/>
              <a:t>cube_name_first_time</a:t>
            </a:r>
            <a:r>
              <a:rPr lang="en-US" sz="2400" dirty="0"/>
              <a:t>&gt;</a:t>
            </a:r>
          </a:p>
          <a:p>
            <a:pPr lvl="2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315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data warehouse, however, requires a concise, subject-oriented schema that facilitates on-line data </a:t>
            </a:r>
            <a:r>
              <a:rPr lang="en-US" dirty="0" smtClean="0"/>
              <a:t>processing </a:t>
            </a:r>
            <a:r>
              <a:rPr lang="en-US" dirty="0"/>
              <a:t>(OLAP).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popular data model for a data warehouse is </a:t>
            </a:r>
            <a:r>
              <a:rPr lang="en-US" b="1" dirty="0"/>
              <a:t>a multidimensional model.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Such a model can exist in the following forms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star schema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snowflake schema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fact constellation schema.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major focus will be on the star schema which is commonly used in the design of many data warehouse.</a:t>
            </a:r>
          </a:p>
          <a:p>
            <a:pPr algn="just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 Warehouse 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32846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star schema is a data modeling technique used to map multidimensional decision support into a relational database.</a:t>
            </a:r>
          </a:p>
          <a:p>
            <a:pPr algn="just"/>
            <a:r>
              <a:rPr lang="en-US" dirty="0"/>
              <a:t>Star schemas yield an easily implemented model for multidimensional data analysis while still preserving the relational structure of the operational database.</a:t>
            </a:r>
          </a:p>
          <a:p>
            <a:pPr algn="just"/>
            <a:r>
              <a:rPr lang="en-US" dirty="0"/>
              <a:t>Others name: star-join schema, data cube, data list, grid file and multi-dimension schema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15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ona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593" y="152400"/>
            <a:ext cx="777660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057400" y="6172200"/>
            <a:ext cx="5084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</a:rPr>
              <a:t>Figure: </a:t>
            </a:r>
            <a:r>
              <a:rPr lang="en-US" sz="2400" dirty="0">
                <a:solidFill>
                  <a:srgbClr val="000000"/>
                </a:solidFill>
              </a:rPr>
              <a:t>Components of a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star schema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200400" y="485775"/>
            <a:ext cx="289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1" i="1" dirty="0">
                <a:solidFill>
                  <a:srgbClr val="C00000"/>
                </a:solidFill>
                <a:latin typeface="Tahoma" charset="0"/>
              </a:rPr>
              <a:t>Fact tables</a:t>
            </a:r>
            <a:r>
              <a:rPr lang="en-US" sz="1600" dirty="0">
                <a:solidFill>
                  <a:srgbClr val="C00000"/>
                </a:solidFill>
                <a:latin typeface="Tahoma" charset="0"/>
              </a:rPr>
              <a:t> contain factual or quantitative data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5562600" y="2895600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Tahoma" charset="0"/>
              </a:rPr>
              <a:t>Dimension tables are </a:t>
            </a:r>
            <a:r>
              <a:rPr lang="en-US" sz="1600" dirty="0" err="1">
                <a:solidFill>
                  <a:srgbClr val="C00000"/>
                </a:solidFill>
                <a:latin typeface="Tahoma" charset="0"/>
              </a:rPr>
              <a:t>denormalized</a:t>
            </a:r>
            <a:r>
              <a:rPr lang="en-US" sz="1600" dirty="0">
                <a:solidFill>
                  <a:srgbClr val="C00000"/>
                </a:solidFill>
                <a:latin typeface="Tahoma" charset="0"/>
              </a:rPr>
              <a:t> to maximize performance 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514600" y="5410200"/>
            <a:ext cx="3886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b="1" i="1" dirty="0">
                <a:solidFill>
                  <a:srgbClr val="C00000"/>
                </a:solidFill>
                <a:latin typeface="Tahoma" charset="0"/>
              </a:rPr>
              <a:t>Dimension tables</a:t>
            </a:r>
            <a:r>
              <a:rPr lang="en-US" sz="1600" dirty="0">
                <a:solidFill>
                  <a:srgbClr val="C00000"/>
                </a:solidFill>
                <a:latin typeface="Tahoma" charset="0"/>
              </a:rPr>
              <a:t> contain descriptions about the subjects of the business 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6200" y="2895600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Tahoma" charset="0"/>
              </a:rPr>
              <a:t>1:N relationship between dimension tables and fact tables 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62100" y="85790"/>
            <a:ext cx="815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90000"/>
                </a:solidFill>
                <a:latin typeface="Tahoma" charset="0"/>
              </a:rPr>
              <a:t>Excellent for ad-hoc queries, but bad for online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xmlns="" val="41739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22998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Figure: Star </a:t>
            </a:r>
            <a:r>
              <a:rPr lang="en-US" sz="2800" dirty="0"/>
              <a:t>schema of a data warehouse for sales</a:t>
            </a:r>
            <a:endParaRPr 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598" y="228600"/>
            <a:ext cx="8039892" cy="5818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631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conceptual </a:t>
            </a:r>
            <a:r>
              <a:rPr lang="en-US" dirty="0">
                <a:solidFill>
                  <a:srgbClr val="0070C0"/>
                </a:solidFill>
              </a:rPr>
              <a:t>data model </a:t>
            </a:r>
            <a:r>
              <a:rPr lang="en-US" dirty="0"/>
              <a:t>include identification of important entities and the </a:t>
            </a:r>
            <a:r>
              <a:rPr lang="en-US" dirty="0" smtClean="0"/>
              <a:t>relationships among </a:t>
            </a:r>
            <a:r>
              <a:rPr lang="en-US" dirty="0"/>
              <a:t>them. At this level, the objective is to identify the relationships among the </a:t>
            </a:r>
            <a:r>
              <a:rPr lang="en-US" dirty="0" smtClean="0"/>
              <a:t>different entities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1475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 schema contains a central fact table for </a:t>
            </a:r>
            <a:r>
              <a:rPr lang="en-US" i="1" dirty="0"/>
              <a:t>sales </a:t>
            </a:r>
            <a:r>
              <a:rPr lang="en-US" dirty="0"/>
              <a:t>that contains keys to each of the four dimensions, along with two measures: </a:t>
            </a:r>
            <a:r>
              <a:rPr lang="en-US" i="1" dirty="0" err="1" smtClean="0"/>
              <a:t>dollars_sold</a:t>
            </a:r>
            <a:r>
              <a:rPr lang="en-US" i="1" dirty="0" smtClean="0"/>
              <a:t>, </a:t>
            </a:r>
            <a:r>
              <a:rPr lang="en-US" i="1" dirty="0" err="1" smtClean="0"/>
              <a:t>avg_sales</a:t>
            </a:r>
            <a:r>
              <a:rPr lang="en-US" i="1" dirty="0" smtClean="0"/>
              <a:t>, </a:t>
            </a:r>
            <a:r>
              <a:rPr lang="en-US" dirty="0"/>
              <a:t>and </a:t>
            </a:r>
            <a:r>
              <a:rPr lang="en-US" i="1" dirty="0" err="1" smtClean="0"/>
              <a:t>units_sold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To minimize the size of the fact table, dimension identifiers (such as </a:t>
            </a:r>
            <a:r>
              <a:rPr lang="en-US" i="1" dirty="0"/>
              <a:t>time key </a:t>
            </a:r>
            <a:r>
              <a:rPr lang="en-US" dirty="0"/>
              <a:t>and </a:t>
            </a:r>
            <a:r>
              <a:rPr lang="en-US" i="1" dirty="0"/>
              <a:t>item key</a:t>
            </a:r>
            <a:r>
              <a:rPr lang="en-US" dirty="0"/>
              <a:t>) are system-generated identifiers.</a:t>
            </a:r>
          </a:p>
          <a:p>
            <a:pPr algn="just"/>
            <a:r>
              <a:rPr lang="en-US" dirty="0"/>
              <a:t>Notice that in the star schema, each dimension is represented by only one table, and each table contains a set of attributes.</a:t>
            </a:r>
          </a:p>
          <a:p>
            <a:pPr algn="just"/>
            <a:r>
              <a:rPr lang="en-US" dirty="0"/>
              <a:t>For example, the </a:t>
            </a:r>
            <a:r>
              <a:rPr lang="en-US" i="1" dirty="0"/>
              <a:t>location </a:t>
            </a:r>
            <a:r>
              <a:rPr lang="en-US" dirty="0"/>
              <a:t>dimension table contains the attribute set {</a:t>
            </a:r>
            <a:r>
              <a:rPr lang="en-US" i="1" dirty="0"/>
              <a:t>location key, street, city, province or state, country</a:t>
            </a:r>
            <a:r>
              <a:rPr lang="en-US" dirty="0"/>
              <a:t>}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708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Star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</a:t>
            </a:r>
            <a:r>
              <a:rPr lang="en-US" sz="2400" dirty="0" err="1"/>
              <a:t>sales_star</a:t>
            </a:r>
            <a:r>
              <a:rPr lang="en-US" sz="2400" dirty="0"/>
              <a:t> [time, item, branch, location]:</a:t>
            </a:r>
          </a:p>
          <a:p>
            <a:pPr lvl="2">
              <a:buNone/>
            </a:pPr>
            <a:r>
              <a:rPr lang="en-US" dirty="0" err="1">
                <a:solidFill>
                  <a:srgbClr val="006666"/>
                </a:solidFill>
              </a:rPr>
              <a:t>dollars_sold</a:t>
            </a:r>
            <a:r>
              <a:rPr lang="en-US" dirty="0">
                <a:solidFill>
                  <a:srgbClr val="006666"/>
                </a:solidFill>
              </a:rPr>
              <a:t> = sum(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avg_sales</a:t>
            </a:r>
            <a:r>
              <a:rPr lang="en-US" dirty="0">
                <a:solidFill>
                  <a:srgbClr val="006666"/>
                </a:solidFill>
              </a:rPr>
              <a:t> = </a:t>
            </a:r>
            <a:r>
              <a:rPr lang="en-US" dirty="0" err="1">
                <a:solidFill>
                  <a:srgbClr val="006666"/>
                </a:solidFill>
              </a:rPr>
              <a:t>avg</a:t>
            </a:r>
            <a:r>
              <a:rPr lang="en-US" dirty="0">
                <a:solidFill>
                  <a:srgbClr val="006666"/>
                </a:solidFill>
              </a:rPr>
              <a:t>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units_sold</a:t>
            </a:r>
            <a:r>
              <a:rPr lang="en-US" dirty="0">
                <a:solidFill>
                  <a:srgbClr val="006666"/>
                </a:solidFill>
              </a:rPr>
              <a:t> = count(*)</a:t>
            </a:r>
          </a:p>
          <a:p>
            <a:pPr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time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 err="1"/>
              <a:t>supplier_type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location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city, </a:t>
            </a:r>
            <a:r>
              <a:rPr lang="en-US" sz="2400" dirty="0" err="1"/>
              <a:t>province_or_state</a:t>
            </a:r>
            <a:r>
              <a:rPr lang="en-US" sz="2400" dirty="0"/>
              <a:t>, country)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52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61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Figure: Star Schema for Sales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133"/>
            <a:ext cx="7010400" cy="54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7801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 is very easy to understand, even for non technical business manager.</a:t>
            </a:r>
          </a:p>
          <a:p>
            <a:r>
              <a:rPr lang="en-US" dirty="0"/>
              <a:t>Star Schema provides better performance and smaller query times</a:t>
            </a:r>
          </a:p>
          <a:p>
            <a:r>
              <a:rPr lang="en-US" dirty="0"/>
              <a:t>Star Schema is easily extensible and will handle future changes easily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7872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Regarding 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562600"/>
          </a:xfrm>
        </p:spPr>
        <p:txBody>
          <a:bodyPr>
            <a:normAutofit/>
          </a:bodyPr>
          <a:lstStyle/>
          <a:p>
            <a:pPr algn="just"/>
            <a:r>
              <a:rPr lang="en-US" sz="2300" dirty="0"/>
              <a:t>Dimension table keys must be </a:t>
            </a:r>
            <a:r>
              <a:rPr lang="en-US" sz="2300" b="1" i="1" dirty="0"/>
              <a:t>surrogate</a:t>
            </a:r>
            <a:r>
              <a:rPr lang="en-US" sz="2300" dirty="0"/>
              <a:t> (non-intelligent and non-business related), because:</a:t>
            </a:r>
          </a:p>
          <a:p>
            <a:pPr lvl="1" algn="just"/>
            <a:r>
              <a:rPr lang="en-US" sz="2300" dirty="0"/>
              <a:t>Keys may change over time</a:t>
            </a:r>
          </a:p>
          <a:p>
            <a:pPr lvl="1" algn="just"/>
            <a:r>
              <a:rPr lang="en-US" sz="2300" dirty="0"/>
              <a:t>Length/format consistency</a:t>
            </a:r>
          </a:p>
          <a:p>
            <a:pPr algn="just"/>
            <a:r>
              <a:rPr lang="en-US" sz="2300" dirty="0"/>
              <a:t>Granularity of Fact Table–what level of detail do you want? </a:t>
            </a:r>
          </a:p>
          <a:p>
            <a:pPr lvl="1" algn="just"/>
            <a:r>
              <a:rPr lang="en-US" sz="2300" dirty="0"/>
              <a:t>Transactional grain–finest level</a:t>
            </a:r>
          </a:p>
          <a:p>
            <a:pPr lvl="1" algn="just"/>
            <a:r>
              <a:rPr lang="en-US" sz="2300" dirty="0"/>
              <a:t>Aggregated grain–more summarized</a:t>
            </a:r>
          </a:p>
          <a:p>
            <a:pPr lvl="1" algn="just"/>
            <a:r>
              <a:rPr lang="en-US" sz="2300" dirty="0"/>
              <a:t>Finer grains </a:t>
            </a:r>
            <a:r>
              <a:rPr lang="en-US" sz="2300" dirty="0">
                <a:sym typeface="Wingdings" pitchFamily="2" charset="2"/>
              </a:rPr>
              <a:t> better </a:t>
            </a:r>
            <a:r>
              <a:rPr lang="en-US" sz="2300" b="1" i="1" dirty="0">
                <a:sym typeface="Wingdings" pitchFamily="2" charset="2"/>
              </a:rPr>
              <a:t>market basket analysis</a:t>
            </a:r>
            <a:r>
              <a:rPr lang="en-US" sz="2300" dirty="0">
                <a:sym typeface="Wingdings" pitchFamily="2" charset="2"/>
              </a:rPr>
              <a:t> capability</a:t>
            </a:r>
          </a:p>
          <a:p>
            <a:pPr lvl="1" algn="just"/>
            <a:r>
              <a:rPr lang="en-US" sz="2300" dirty="0">
                <a:sym typeface="Wingdings" pitchFamily="2" charset="2"/>
              </a:rPr>
              <a:t>Finer grain  more dimension tables, more rows in fact table</a:t>
            </a:r>
          </a:p>
          <a:p>
            <a:pPr algn="just"/>
            <a:r>
              <a:rPr lang="en-US" sz="2300" dirty="0"/>
              <a:t>Duration of the database–how much history should be kept?</a:t>
            </a:r>
          </a:p>
          <a:p>
            <a:pPr lvl="1" algn="just"/>
            <a:r>
              <a:rPr lang="en-US" sz="2300" dirty="0"/>
              <a:t>Natural duration–13 months or 5 quarters</a:t>
            </a:r>
          </a:p>
          <a:p>
            <a:pPr lvl="1" algn="just"/>
            <a:r>
              <a:rPr lang="en-US" sz="2300" dirty="0"/>
              <a:t>Financial institutions may need longer duration</a:t>
            </a:r>
          </a:p>
          <a:p>
            <a:pPr lvl="1" algn="just"/>
            <a:r>
              <a:rPr lang="en-US" sz="2300" dirty="0"/>
              <a:t>Older data is more difficult to source and </a:t>
            </a:r>
            <a:r>
              <a:rPr lang="en-US" sz="2300" dirty="0" smtClean="0"/>
              <a:t>cleanse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43281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Snowflake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/>
              <a:t>A schema is called a </a:t>
            </a:r>
            <a:r>
              <a:rPr lang="en-US" i="1" dirty="0"/>
              <a:t>snowflake schema</a:t>
            </a:r>
            <a:r>
              <a:rPr lang="en-US" dirty="0"/>
              <a:t> if one or </a:t>
            </a:r>
            <a:r>
              <a:rPr lang="en-US" dirty="0" smtClean="0"/>
              <a:t>more dimension </a:t>
            </a:r>
            <a:r>
              <a:rPr lang="en-US" dirty="0"/>
              <a:t>tables do not join directly to the fact table but must join through other dimension tables.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is a variant </a:t>
            </a:r>
            <a:r>
              <a:rPr lang="en-US" dirty="0"/>
              <a:t>of star schema </a:t>
            </a:r>
            <a:r>
              <a:rPr lang="en-US" dirty="0" smtClean="0"/>
              <a:t>model. It has a </a:t>
            </a:r>
            <a:r>
              <a:rPr lang="en-US" dirty="0"/>
              <a:t>single</a:t>
            </a:r>
            <a:r>
              <a:rPr lang="en-US" dirty="0" smtClean="0"/>
              <a:t>, large </a:t>
            </a:r>
            <a:r>
              <a:rPr lang="en-US" dirty="0"/>
              <a:t>and central fact table and one or more tables for each dimension.</a:t>
            </a:r>
          </a:p>
          <a:p>
            <a:pPr algn="just">
              <a:buFont typeface="Wingdings" pitchFamily="2" charset="2"/>
              <a:buNone/>
            </a:pPr>
            <a:endParaRPr lang="en-US" dirty="0" smtClean="0"/>
          </a:p>
          <a:p>
            <a:pPr algn="just">
              <a:buFont typeface="Wingdings" pitchFamily="2" charset="2"/>
              <a:buNone/>
            </a:pPr>
            <a:r>
              <a:rPr lang="en-US" dirty="0" smtClean="0"/>
              <a:t>Characteristics:</a:t>
            </a:r>
            <a:endParaRPr lang="en-US" dirty="0"/>
          </a:p>
          <a:p>
            <a:pPr algn="just">
              <a:buFontTx/>
              <a:buChar char="-"/>
            </a:pPr>
            <a:r>
              <a:rPr lang="tr-TR" dirty="0" smtClean="0"/>
              <a:t>Normalization </a:t>
            </a:r>
            <a:r>
              <a:rPr lang="tr-TR" dirty="0"/>
              <a:t>of dimension </a:t>
            </a:r>
            <a:r>
              <a:rPr lang="tr-TR" dirty="0" smtClean="0"/>
              <a:t>tables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tr-TR" dirty="0" smtClean="0"/>
              <a:t>Each </a:t>
            </a:r>
            <a:r>
              <a:rPr lang="tr-TR" dirty="0"/>
              <a:t>hierarchical level has its own </a:t>
            </a:r>
            <a:r>
              <a:rPr lang="tr-TR" dirty="0" smtClean="0"/>
              <a:t>table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less memory space is </a:t>
            </a:r>
            <a:r>
              <a:rPr lang="en-US" dirty="0" smtClean="0"/>
              <a:t>required</a:t>
            </a:r>
          </a:p>
          <a:p>
            <a:pPr algn="just">
              <a:buFontTx/>
              <a:buChar char="-"/>
            </a:pPr>
            <a:r>
              <a:rPr lang="en-US" dirty="0" smtClean="0"/>
              <a:t>a </a:t>
            </a:r>
            <a:r>
              <a:rPr lang="en-US" dirty="0"/>
              <a:t>lot of joins can be required if they involve attributes </a:t>
            </a:r>
            <a:r>
              <a:rPr lang="en-US" dirty="0" smtClean="0"/>
              <a:t>in secondary </a:t>
            </a:r>
            <a:r>
              <a:rPr lang="en-US" dirty="0"/>
              <a:t>dimension 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4885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142038"/>
            <a:ext cx="8229600" cy="411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Figure: </a:t>
            </a:r>
            <a:r>
              <a:rPr lang="en-US" sz="2800" dirty="0"/>
              <a:t>Snowflake schema of a data warehouse for sales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1059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4663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Snowflake Schema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define cube</a:t>
            </a:r>
            <a:r>
              <a:rPr lang="en-US" sz="2400" dirty="0"/>
              <a:t> </a:t>
            </a:r>
            <a:r>
              <a:rPr lang="en-US" sz="2400" dirty="0" err="1"/>
              <a:t>sales_snowflake</a:t>
            </a:r>
            <a:r>
              <a:rPr lang="en-US" sz="2400" dirty="0"/>
              <a:t> [time, item, branch, location]:</a:t>
            </a:r>
          </a:p>
          <a:p>
            <a:pPr lvl="2">
              <a:lnSpc>
                <a:spcPct val="110000"/>
              </a:lnSpc>
              <a:buNone/>
            </a:pPr>
            <a:r>
              <a:rPr lang="en-US" dirty="0" err="1">
                <a:solidFill>
                  <a:srgbClr val="006666"/>
                </a:solidFill>
              </a:rPr>
              <a:t>dollars_sold</a:t>
            </a:r>
            <a:r>
              <a:rPr lang="en-US" dirty="0">
                <a:solidFill>
                  <a:srgbClr val="006666"/>
                </a:solidFill>
              </a:rPr>
              <a:t> = sum(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avg_sales</a:t>
            </a:r>
            <a:r>
              <a:rPr lang="en-US" dirty="0">
                <a:solidFill>
                  <a:srgbClr val="006666"/>
                </a:solidFill>
              </a:rPr>
              <a:t> = </a:t>
            </a:r>
            <a:r>
              <a:rPr lang="en-US" dirty="0" err="1">
                <a:solidFill>
                  <a:srgbClr val="006666"/>
                </a:solidFill>
              </a:rPr>
              <a:t>avg</a:t>
            </a:r>
            <a:r>
              <a:rPr lang="en-US" dirty="0">
                <a:solidFill>
                  <a:srgbClr val="006666"/>
                </a:solidFill>
              </a:rPr>
              <a:t>(</a:t>
            </a:r>
            <a:r>
              <a:rPr lang="en-US" dirty="0" err="1">
                <a:solidFill>
                  <a:srgbClr val="006666"/>
                </a:solidFill>
              </a:rPr>
              <a:t>sales_in_dollars</a:t>
            </a:r>
            <a:r>
              <a:rPr lang="en-US" dirty="0">
                <a:solidFill>
                  <a:srgbClr val="006666"/>
                </a:solidFill>
              </a:rPr>
              <a:t>), </a:t>
            </a:r>
            <a:r>
              <a:rPr lang="en-US" dirty="0" err="1">
                <a:solidFill>
                  <a:srgbClr val="006666"/>
                </a:solidFill>
              </a:rPr>
              <a:t>units_sold</a:t>
            </a:r>
            <a:r>
              <a:rPr lang="en-US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time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time_key</a:t>
            </a:r>
            <a:r>
              <a:rPr lang="en-US" sz="2400" dirty="0"/>
              <a:t>, day, </a:t>
            </a:r>
            <a:r>
              <a:rPr lang="en-US" sz="2400" dirty="0" err="1"/>
              <a:t>day_of_week</a:t>
            </a:r>
            <a:r>
              <a:rPr lang="en-US" sz="2400" dirty="0"/>
              <a:t>, month, quarter, year)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item </a:t>
            </a:r>
            <a:r>
              <a:rPr lang="en-US" sz="2400" dirty="0">
                <a:solidFill>
                  <a:schemeClr val="hlink"/>
                </a:solidFill>
              </a:rPr>
              <a:t>as </a:t>
            </a:r>
            <a:r>
              <a:rPr lang="en-US" sz="2400" dirty="0"/>
              <a:t>(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item_name</a:t>
            </a:r>
            <a:r>
              <a:rPr lang="en-US" sz="2400" dirty="0"/>
              <a:t>, brand, type, </a:t>
            </a:r>
            <a:r>
              <a:rPr lang="en-US" sz="2400" dirty="0">
                <a:solidFill>
                  <a:schemeClr val="tx2"/>
                </a:solidFill>
              </a:rPr>
              <a:t>supplier(</a:t>
            </a:r>
            <a:r>
              <a:rPr lang="en-US" sz="2400" dirty="0" err="1">
                <a:solidFill>
                  <a:schemeClr val="tx2"/>
                </a:solidFill>
              </a:rPr>
              <a:t>supplier_key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supplier_type</a:t>
            </a:r>
            <a:r>
              <a:rPr lang="en-US" sz="2400" dirty="0">
                <a:solidFill>
                  <a:schemeClr val="tx2"/>
                </a:solidFill>
              </a:rPr>
              <a:t>))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 </a:t>
            </a:r>
            <a:r>
              <a:rPr lang="en-US" sz="2400" dirty="0"/>
              <a:t>branch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branch_key</a:t>
            </a:r>
            <a:r>
              <a:rPr lang="en-US" sz="2400" dirty="0"/>
              <a:t>, </a:t>
            </a:r>
            <a:r>
              <a:rPr lang="en-US" sz="2400" dirty="0" err="1"/>
              <a:t>branch_name</a:t>
            </a:r>
            <a:r>
              <a:rPr lang="en-US" sz="2400" dirty="0"/>
              <a:t>, </a:t>
            </a:r>
            <a:r>
              <a:rPr lang="en-US" sz="2400" dirty="0" err="1"/>
              <a:t>branch_type</a:t>
            </a:r>
            <a:r>
              <a:rPr lang="en-US" sz="2400" dirty="0"/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dirty="0">
                <a:solidFill>
                  <a:schemeClr val="hlink"/>
                </a:solidFill>
              </a:rPr>
              <a:t>define dimension</a:t>
            </a:r>
            <a:r>
              <a:rPr lang="en-US" sz="2400" dirty="0"/>
              <a:t> location </a:t>
            </a:r>
            <a:r>
              <a:rPr lang="en-US" sz="2400" dirty="0">
                <a:solidFill>
                  <a:schemeClr val="hlink"/>
                </a:solidFill>
              </a:rPr>
              <a:t>as</a:t>
            </a:r>
            <a:r>
              <a:rPr lang="en-US" sz="2400" dirty="0"/>
              <a:t> (</a:t>
            </a:r>
            <a:r>
              <a:rPr lang="en-US" sz="2400" dirty="0" err="1"/>
              <a:t>location_key</a:t>
            </a:r>
            <a:r>
              <a:rPr lang="en-US" sz="2400" dirty="0"/>
              <a:t>, street, </a:t>
            </a:r>
            <a:r>
              <a:rPr lang="en-US" sz="2400" dirty="0">
                <a:solidFill>
                  <a:schemeClr val="tx2"/>
                </a:solidFill>
              </a:rPr>
              <a:t>city(</a:t>
            </a:r>
            <a:r>
              <a:rPr lang="en-US" sz="2400" dirty="0" err="1">
                <a:solidFill>
                  <a:schemeClr val="tx2"/>
                </a:solidFill>
              </a:rPr>
              <a:t>city_key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province_or_state</a:t>
            </a:r>
            <a:r>
              <a:rPr lang="en-US" sz="2400" dirty="0">
                <a:solidFill>
                  <a:schemeClr val="tx2"/>
                </a:solidFill>
              </a:rPr>
              <a:t>, country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882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1600" y="35814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1219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9600" y="2438400"/>
            <a:ext cx="137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05400" y="4724400"/>
            <a:ext cx="99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43200" y="2133600"/>
            <a:ext cx="1447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9200" y="1295400"/>
            <a:ext cx="1600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85800" y="45720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057400" y="47244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057400" y="1447800"/>
            <a:ext cx="638300" cy="992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004950" y="3429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62000" y="1197858"/>
            <a:ext cx="1295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u="sng">
                <a:cs typeface="+mn-cs"/>
              </a:rPr>
              <a:t>Order No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>
                <a:cs typeface="+mn-cs"/>
              </a:rPr>
              <a:t>Order Date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62000" y="2438400"/>
            <a:ext cx="1295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u="sng">
                <a:cs typeface="+mn-cs"/>
              </a:rPr>
              <a:t>Customer No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cs typeface="+mn-cs"/>
              </a:rPr>
              <a:t>Customer Name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cs typeface="+mn-cs"/>
              </a:rPr>
              <a:t>Customer Address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cs typeface="+mn-cs"/>
              </a:rPr>
              <a:t>City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62000" y="4572000"/>
            <a:ext cx="1447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u="sng">
                <a:latin typeface="+mn-lt"/>
              </a:rPr>
              <a:t>SalespersonID</a:t>
            </a:r>
            <a:endParaRPr lang="en-US" sz="120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200">
                <a:latin typeface="+mn-lt"/>
              </a:rPr>
              <a:t>SalespersonName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>
                <a:latin typeface="+mn-lt"/>
              </a:rPr>
              <a:t>City</a:t>
            </a:r>
          </a:p>
          <a:p>
            <a:pPr eaLnBrk="1" hangingPunct="1">
              <a:spcBef>
                <a:spcPct val="50000"/>
              </a:spcBef>
            </a:pPr>
            <a:r>
              <a:rPr lang="en-US" sz="1200">
                <a:latin typeface="+mn-lt"/>
              </a:rPr>
              <a:t>Quota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895600" y="2286000"/>
            <a:ext cx="17526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OrderNO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SalespersonID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CustomerNO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ProdNo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DateKey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u="sng" dirty="0" err="1">
                <a:cs typeface="+mn-cs"/>
              </a:rPr>
              <a:t>CityName</a:t>
            </a:r>
            <a:endParaRPr lang="en-US" sz="1500" u="sng" dirty="0">
              <a:cs typeface="+mn-cs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dirty="0">
                <a:cs typeface="+mn-cs"/>
              </a:rPr>
              <a:t>Quantity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dirty="0">
                <a:cs typeface="+mn-cs"/>
              </a:rPr>
              <a:t>Total Price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029200" y="1295400"/>
            <a:ext cx="19050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u="sng">
                <a:latin typeface="+mn-lt"/>
              </a:rPr>
              <a:t>ProductNO</a:t>
            </a:r>
            <a:endParaRPr lang="en-US" sz="130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ProdName</a:t>
            </a: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ProdDescr</a:t>
            </a: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Category</a:t>
            </a: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Category</a:t>
            </a: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UnitPrice</a:t>
            </a:r>
          </a:p>
          <a:p>
            <a:pPr eaLnBrk="1" hangingPunct="1">
              <a:spcBef>
                <a:spcPct val="50000"/>
              </a:spcBef>
            </a:pPr>
            <a:endParaRPr lang="en-US" sz="1300">
              <a:latin typeface="+mn-lt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4191000" y="1944086"/>
            <a:ext cx="838200" cy="341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191000" y="39624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4191000" y="4648200"/>
            <a:ext cx="914400" cy="249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181600" y="3581400"/>
            <a:ext cx="990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u="sng">
                <a:cs typeface="+mn-cs"/>
              </a:rPr>
              <a:t>DateKey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cs typeface="+mn-cs"/>
              </a:rPr>
              <a:t>Date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cs typeface="+mn-cs"/>
              </a:rPr>
              <a:t>Month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181600" y="4724400"/>
            <a:ext cx="13716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u="sng">
                <a:latin typeface="+mn-lt"/>
              </a:rPr>
              <a:t>CityName</a:t>
            </a:r>
            <a:endParaRPr lang="en-US" sz="130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State</a:t>
            </a: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Country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143000" y="8382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Order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066800" y="19812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Customer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62000" y="42672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Salesperson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81600" y="4433887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City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257800" y="32766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Date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334000" y="9906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Product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2895600" y="1752600"/>
            <a:ext cx="1143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Fact Table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086600" y="1544638"/>
            <a:ext cx="12192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u="sng">
                <a:latin typeface="+mn-lt"/>
              </a:rPr>
              <a:t>CategoryName</a:t>
            </a:r>
            <a:endParaRPr lang="en-US" sz="130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CategoryDescr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7010400" y="1447800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6553200" y="3754438"/>
            <a:ext cx="6858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u="sng" dirty="0">
                <a:latin typeface="+mn-lt"/>
              </a:rPr>
              <a:t>Month</a:t>
            </a:r>
            <a:endParaRPr lang="en-US" sz="13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300" dirty="0">
                <a:latin typeface="+mn-lt"/>
              </a:rPr>
              <a:t>Year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7620000" y="3962400"/>
            <a:ext cx="685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u="sng">
                <a:cs typeface="+mn-cs"/>
              </a:rPr>
              <a:t>Year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6412675" y="4897438"/>
            <a:ext cx="15240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300" u="sng">
                <a:latin typeface="+mn-lt"/>
              </a:rPr>
              <a:t>StateName</a:t>
            </a:r>
            <a:endParaRPr lang="en-US" sz="130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300">
                <a:latin typeface="+mn-lt"/>
              </a:rPr>
              <a:t>Country</a:t>
            </a:r>
          </a:p>
        </p:txBody>
      </p:sp>
      <p:sp>
        <p:nvSpPr>
          <p:cNvPr id="36" name="Rectangle 65"/>
          <p:cNvSpPr>
            <a:spLocks noChangeArrowheads="1"/>
          </p:cNvSpPr>
          <p:nvPr/>
        </p:nvSpPr>
        <p:spPr bwMode="auto">
          <a:xfrm>
            <a:off x="6412675" y="48768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6553200" y="3733800"/>
            <a:ext cx="76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7"/>
          <p:cNvSpPr>
            <a:spLocks noChangeArrowheads="1"/>
          </p:cNvSpPr>
          <p:nvPr/>
        </p:nvSpPr>
        <p:spPr bwMode="auto">
          <a:xfrm>
            <a:off x="7620000" y="3962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68"/>
          <p:cNvSpPr>
            <a:spLocks noChangeShapeType="1"/>
          </p:cNvSpPr>
          <p:nvPr/>
        </p:nvSpPr>
        <p:spPr bwMode="auto">
          <a:xfrm flipH="1">
            <a:off x="6248400" y="3886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9"/>
          <p:cNvSpPr>
            <a:spLocks noChangeShapeType="1"/>
          </p:cNvSpPr>
          <p:nvPr/>
        </p:nvSpPr>
        <p:spPr bwMode="auto">
          <a:xfrm flipH="1">
            <a:off x="7327074" y="4107656"/>
            <a:ext cx="292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0"/>
          <p:cNvSpPr>
            <a:spLocks noChangeShapeType="1"/>
          </p:cNvSpPr>
          <p:nvPr/>
        </p:nvSpPr>
        <p:spPr bwMode="auto">
          <a:xfrm flipH="1">
            <a:off x="60960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1"/>
          <p:cNvSpPr>
            <a:spLocks noChangeShapeType="1"/>
          </p:cNvSpPr>
          <p:nvPr/>
        </p:nvSpPr>
        <p:spPr bwMode="auto">
          <a:xfrm flipH="1">
            <a:off x="6629400" y="1828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72"/>
          <p:cNvSpPr txBox="1">
            <a:spLocks noChangeArrowheads="1"/>
          </p:cNvSpPr>
          <p:nvPr/>
        </p:nvSpPr>
        <p:spPr bwMode="auto">
          <a:xfrm>
            <a:off x="7010400" y="1157288"/>
            <a:ext cx="13716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Category</a:t>
            </a:r>
          </a:p>
        </p:txBody>
      </p:sp>
      <p:sp>
        <p:nvSpPr>
          <p:cNvPr id="44" name="Text Box 73"/>
          <p:cNvSpPr txBox="1">
            <a:spLocks noChangeArrowheads="1"/>
          </p:cNvSpPr>
          <p:nvPr/>
        </p:nvSpPr>
        <p:spPr bwMode="auto">
          <a:xfrm>
            <a:off x="6412675" y="4572000"/>
            <a:ext cx="1371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State</a:t>
            </a:r>
          </a:p>
        </p:txBody>
      </p:sp>
      <p:sp>
        <p:nvSpPr>
          <p:cNvPr id="45" name="Text Box 74"/>
          <p:cNvSpPr txBox="1">
            <a:spLocks noChangeArrowheads="1"/>
          </p:cNvSpPr>
          <p:nvPr/>
        </p:nvSpPr>
        <p:spPr bwMode="auto">
          <a:xfrm>
            <a:off x="6488875" y="3414588"/>
            <a:ext cx="1371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Month</a:t>
            </a:r>
          </a:p>
        </p:txBody>
      </p:sp>
      <p:sp>
        <p:nvSpPr>
          <p:cNvPr id="46" name="Text Box 75"/>
          <p:cNvSpPr txBox="1">
            <a:spLocks noChangeArrowheads="1"/>
          </p:cNvSpPr>
          <p:nvPr/>
        </p:nvSpPr>
        <p:spPr bwMode="auto">
          <a:xfrm>
            <a:off x="7543800" y="3657600"/>
            <a:ext cx="1371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 b="1" dirty="0">
                <a:cs typeface="+mn-cs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xmlns="" val="2374252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67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Figure: </a:t>
            </a:r>
            <a:r>
              <a:rPr lang="en-US" dirty="0"/>
              <a:t>Snowflake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5" name="Picture 7" descr=" Click here for larger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096250" cy="2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3443920"/>
              </p:ext>
            </p:extLst>
          </p:nvPr>
        </p:nvGraphicFramePr>
        <p:xfrm>
          <a:off x="2209800" y="2971800"/>
          <a:ext cx="3429000" cy="3657600"/>
        </p:xfrm>
        <a:graphic>
          <a:graphicData uri="http://schemas.openxmlformats.org/presentationml/2006/ole">
            <p:oleObj spid="_x0000_s5200" name="Clip" r:id="rId3" imgW="2301667" imgH="3276837" progId="">
              <p:embed/>
            </p:oleObj>
          </a:graphicData>
        </a:graphic>
      </p:graphicFrame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438400" y="381000"/>
            <a:ext cx="4495800" cy="1600200"/>
          </a:xfrm>
          <a:prstGeom prst="cloudCallout">
            <a:avLst>
              <a:gd name="adj1" fmla="val -15259"/>
              <a:gd name="adj2" fmla="val 102083"/>
            </a:avLst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9100" y="609600"/>
            <a:ext cx="8229600" cy="10366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What is a </a:t>
            </a:r>
            <a:b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Logical Design??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142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06" y="6019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Figure: Snowflake Schema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1731875"/>
              </p:ext>
            </p:extLst>
          </p:nvPr>
        </p:nvGraphicFramePr>
        <p:xfrm>
          <a:off x="3578225" y="1774825"/>
          <a:ext cx="1984375" cy="182880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Period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6762750" y="1371600"/>
            <a:ext cx="1909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Time Dimension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425825" y="4975225"/>
            <a:ext cx="224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Century Gothic" pitchFamily="34" charset="0"/>
              </a:rPr>
              <a:t>Product Dimension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V="1">
            <a:off x="5559425" y="2057399"/>
            <a:ext cx="1143000" cy="609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H="1">
            <a:off x="4492625" y="3603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2663825" y="2057399"/>
            <a:ext cx="914400" cy="1524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7768986"/>
              </p:ext>
            </p:extLst>
          </p:nvPr>
        </p:nvGraphicFramePr>
        <p:xfrm>
          <a:off x="682625" y="2003425"/>
          <a:ext cx="1984375" cy="1171576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City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5136152"/>
              </p:ext>
            </p:extLst>
          </p:nvPr>
        </p:nvGraphicFramePr>
        <p:xfrm>
          <a:off x="6702425" y="1851025"/>
          <a:ext cx="1984375" cy="146304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Period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Quarter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8673711"/>
              </p:ext>
            </p:extLst>
          </p:nvPr>
        </p:nvGraphicFramePr>
        <p:xfrm>
          <a:off x="3578225" y="4060825"/>
          <a:ext cx="1984375" cy="73152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4917754"/>
              </p:ext>
            </p:extLst>
          </p:nvPr>
        </p:nvGraphicFramePr>
        <p:xfrm>
          <a:off x="606425" y="3832225"/>
          <a:ext cx="1984375" cy="1584326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City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733425" y="5562600"/>
            <a:ext cx="170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/>
              <a:t>City Dimension</a:t>
            </a:r>
          </a:p>
        </p:txBody>
      </p:sp>
      <p:sp>
        <p:nvSpPr>
          <p:cNvPr id="16" name="Text Box 69"/>
          <p:cNvSpPr txBox="1">
            <a:spLocks noChangeArrowheads="1"/>
          </p:cNvSpPr>
          <p:nvPr/>
        </p:nvSpPr>
        <p:spPr bwMode="auto">
          <a:xfrm>
            <a:off x="682625" y="1393825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Store Dimension</a:t>
            </a:r>
          </a:p>
        </p:txBody>
      </p:sp>
      <p:sp>
        <p:nvSpPr>
          <p:cNvPr id="17" name="Line 70"/>
          <p:cNvSpPr>
            <a:spLocks noChangeShapeType="1"/>
          </p:cNvSpPr>
          <p:nvPr/>
        </p:nvSpPr>
        <p:spPr bwMode="auto">
          <a:xfrm>
            <a:off x="1597025" y="3200399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832225" y="1318418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xmlns="" val="1807679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</a:t>
            </a:r>
            <a:r>
              <a:rPr lang="en-US" dirty="0"/>
              <a:t>between Star Schema and Snow-flake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Star Schema is a multi-dimension model where each of its disjoint dimension is represented in single table.</a:t>
            </a:r>
          </a:p>
          <a:p>
            <a:pPr algn="just"/>
            <a:r>
              <a:rPr lang="en-US" dirty="0"/>
              <a:t>Snow-flake is normalized multi-dimension schema when each of disjoint dimension is represent in multiple tables.</a:t>
            </a:r>
          </a:p>
          <a:p>
            <a:pPr algn="just"/>
            <a:r>
              <a:rPr lang="en-US" dirty="0"/>
              <a:t>Star schema can become a </a:t>
            </a:r>
            <a:r>
              <a:rPr lang="en-US" dirty="0" smtClean="0"/>
              <a:t>snow-flake</a:t>
            </a:r>
          </a:p>
          <a:p>
            <a:pPr algn="just"/>
            <a:r>
              <a:rPr lang="en-US" dirty="0"/>
              <a:t>Both star and snowflake schemas are dimensional models; the difference is in their physical implementations.</a:t>
            </a:r>
          </a:p>
          <a:p>
            <a:pPr algn="just"/>
            <a:r>
              <a:rPr lang="en-US" dirty="0"/>
              <a:t>Snowflake schemas support ease of dimension maintenance because they are more normalized. </a:t>
            </a:r>
          </a:p>
          <a:p>
            <a:pPr algn="just"/>
            <a:r>
              <a:rPr lang="en-US" dirty="0"/>
              <a:t>Star schemas are easier for direct user access and often support simpler and more efficient queries. </a:t>
            </a:r>
          </a:p>
          <a:p>
            <a:pPr algn="just"/>
            <a:r>
              <a:rPr lang="en-US" dirty="0"/>
              <a:t>It may be better to create a star version of the </a:t>
            </a:r>
            <a:r>
              <a:rPr lang="en-US" dirty="0" err="1"/>
              <a:t>snowflaked</a:t>
            </a:r>
            <a:r>
              <a:rPr lang="en-US" dirty="0"/>
              <a:t> dimension for presentation to the users </a:t>
            </a:r>
          </a:p>
        </p:txBody>
      </p:sp>
    </p:spTree>
    <p:extLst>
      <p:ext uri="{BB962C8B-B14F-4D97-AF65-F5344CB8AC3E}">
        <p14:creationId xmlns:p14="http://schemas.microsoft.com/office/powerpoint/2010/main" xmlns="" val="3911674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Multiple fact tables share dimension tables.</a:t>
            </a:r>
          </a:p>
          <a:p>
            <a:pPr algn="just"/>
            <a:r>
              <a:rPr lang="en-US" dirty="0"/>
              <a:t>This schema is viewed as collection of stars hence called </a:t>
            </a:r>
            <a:r>
              <a:rPr lang="en-US" dirty="0" smtClean="0"/>
              <a:t>as galaxy </a:t>
            </a:r>
            <a:r>
              <a:rPr lang="en-US" dirty="0"/>
              <a:t>schema or fact constellation.</a:t>
            </a:r>
          </a:p>
          <a:p>
            <a:pPr algn="just"/>
            <a:r>
              <a:rPr lang="en-US" dirty="0"/>
              <a:t>Sophisticated application requires such schema.</a:t>
            </a:r>
          </a:p>
          <a:p>
            <a:pPr algn="just"/>
            <a:r>
              <a:rPr lang="en-GB" altLang="en-GB" dirty="0" smtClean="0">
                <a:solidFill>
                  <a:srgbClr val="000000"/>
                </a:solidFill>
              </a:rPr>
              <a:t>In </a:t>
            </a:r>
            <a:r>
              <a:rPr lang="en-GB" altLang="en-GB" dirty="0">
                <a:solidFill>
                  <a:srgbClr val="000000"/>
                </a:solidFill>
              </a:rPr>
              <a:t>the Fact Constellations, </a:t>
            </a:r>
            <a:r>
              <a:rPr lang="en-GB" altLang="en-GB" dirty="0" smtClean="0">
                <a:solidFill>
                  <a:srgbClr val="000000"/>
                </a:solidFill>
              </a:rPr>
              <a:t>aggregate </a:t>
            </a:r>
            <a:r>
              <a:rPr lang="en-GB" altLang="en-GB" dirty="0">
                <a:solidFill>
                  <a:srgbClr val="000000"/>
                </a:solidFill>
              </a:rPr>
              <a:t>tables are created </a:t>
            </a:r>
            <a:r>
              <a:rPr lang="en-GB" altLang="en-GB" dirty="0" smtClean="0">
                <a:solidFill>
                  <a:srgbClr val="000000"/>
                </a:solidFill>
              </a:rPr>
              <a:t>separately </a:t>
            </a:r>
            <a:r>
              <a:rPr lang="en-GB" altLang="en-GB" dirty="0">
                <a:solidFill>
                  <a:srgbClr val="000000"/>
                </a:solidFill>
              </a:rPr>
              <a:t>from the detail, </a:t>
            </a:r>
            <a:r>
              <a:rPr lang="en-GB" altLang="en-GB" dirty="0" smtClean="0">
                <a:solidFill>
                  <a:srgbClr val="000000"/>
                </a:solidFill>
              </a:rPr>
              <a:t>therefore, it </a:t>
            </a:r>
            <a:r>
              <a:rPr lang="en-GB" altLang="en-GB" dirty="0">
                <a:solidFill>
                  <a:srgbClr val="000000"/>
                </a:solidFill>
              </a:rPr>
              <a:t>is impossible to pick up, </a:t>
            </a:r>
            <a:r>
              <a:rPr lang="en-GB" altLang="en-GB" dirty="0" smtClean="0">
                <a:solidFill>
                  <a:srgbClr val="000000"/>
                </a:solidFill>
              </a:rPr>
              <a:t>for example</a:t>
            </a:r>
            <a:r>
              <a:rPr lang="en-GB" altLang="en-GB" dirty="0">
                <a:solidFill>
                  <a:srgbClr val="000000"/>
                </a:solidFill>
              </a:rPr>
              <a:t>, Store detail when </a:t>
            </a:r>
            <a:r>
              <a:rPr lang="en-GB" altLang="en-GB" dirty="0" smtClean="0">
                <a:solidFill>
                  <a:srgbClr val="000000"/>
                </a:solidFill>
              </a:rPr>
              <a:t>querying the </a:t>
            </a:r>
            <a:r>
              <a:rPr lang="en-GB" altLang="en-GB" dirty="0">
                <a:solidFill>
                  <a:srgbClr val="000000"/>
                </a:solidFill>
              </a:rPr>
              <a:t>District Fact Table. </a:t>
            </a:r>
            <a:endParaRPr lang="en-GB" altLang="en-GB" dirty="0" smtClean="0">
              <a:solidFill>
                <a:srgbClr val="000000"/>
              </a:solidFill>
            </a:endParaRPr>
          </a:p>
          <a:p>
            <a:pPr algn="just"/>
            <a:r>
              <a:rPr lang="en-GB" dirty="0" smtClean="0">
                <a:solidFill>
                  <a:srgbClr val="000000"/>
                </a:solidFill>
              </a:rPr>
              <a:t>Fact </a:t>
            </a:r>
            <a:r>
              <a:rPr lang="en-GB" dirty="0">
                <a:solidFill>
                  <a:srgbClr val="000000"/>
                </a:solidFill>
              </a:rPr>
              <a:t>Constellation is a good alternative to the Star, but when dimensions have very </a:t>
            </a:r>
            <a:r>
              <a:rPr lang="en-GB" dirty="0">
                <a:solidFill>
                  <a:schemeClr val="accent1"/>
                </a:solidFill>
              </a:rPr>
              <a:t>high cardinality</a:t>
            </a:r>
            <a:r>
              <a:rPr lang="en-GB" dirty="0">
                <a:solidFill>
                  <a:srgbClr val="000000"/>
                </a:solidFill>
              </a:rPr>
              <a:t>, the sub-selects in the dimension tables can be a </a:t>
            </a:r>
            <a:r>
              <a:rPr lang="en-GB" dirty="0">
                <a:solidFill>
                  <a:schemeClr val="accent1"/>
                </a:solidFill>
              </a:rPr>
              <a:t>source of delay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Fact-Constellation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803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228600" y="6172200"/>
            <a:ext cx="86868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Figure: </a:t>
            </a:r>
            <a:r>
              <a:rPr lang="en-US" sz="2400" dirty="0"/>
              <a:t>Fact constellation schema of a data warehouse for sales and shipping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10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20653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Fact Constellation in DMQL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cube</a:t>
            </a:r>
            <a:r>
              <a:rPr lang="en-US" sz="1900" dirty="0"/>
              <a:t> sales [time, item, branch, location]: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 err="1">
                <a:solidFill>
                  <a:srgbClr val="006666"/>
                </a:solidFill>
              </a:rPr>
              <a:t>dollars_sold</a:t>
            </a:r>
            <a:r>
              <a:rPr lang="en-US" sz="1900" dirty="0">
                <a:solidFill>
                  <a:srgbClr val="006666"/>
                </a:solidFill>
              </a:rPr>
              <a:t> = sum(</a:t>
            </a:r>
            <a:r>
              <a:rPr lang="en-US" sz="1900" dirty="0" err="1">
                <a:solidFill>
                  <a:srgbClr val="006666"/>
                </a:solidFill>
              </a:rPr>
              <a:t>sales_in_dollars</a:t>
            </a:r>
            <a:r>
              <a:rPr lang="en-US" sz="1900" dirty="0">
                <a:solidFill>
                  <a:srgbClr val="006666"/>
                </a:solidFill>
              </a:rPr>
              <a:t>), </a:t>
            </a:r>
            <a:r>
              <a:rPr lang="en-US" sz="1900" dirty="0" err="1">
                <a:solidFill>
                  <a:srgbClr val="006666"/>
                </a:solidFill>
              </a:rPr>
              <a:t>avg_sales</a:t>
            </a:r>
            <a:r>
              <a:rPr lang="en-US" sz="1900" dirty="0">
                <a:solidFill>
                  <a:srgbClr val="006666"/>
                </a:solidFill>
              </a:rPr>
              <a:t> = </a:t>
            </a:r>
            <a:r>
              <a:rPr lang="en-US" sz="1900" dirty="0" err="1">
                <a:solidFill>
                  <a:srgbClr val="006666"/>
                </a:solidFill>
              </a:rPr>
              <a:t>avg</a:t>
            </a:r>
            <a:r>
              <a:rPr lang="en-US" sz="1900" dirty="0">
                <a:solidFill>
                  <a:srgbClr val="006666"/>
                </a:solidFill>
              </a:rPr>
              <a:t>(</a:t>
            </a:r>
            <a:r>
              <a:rPr lang="en-US" sz="1900" dirty="0" err="1">
                <a:solidFill>
                  <a:srgbClr val="006666"/>
                </a:solidFill>
              </a:rPr>
              <a:t>sales_in_dollars</a:t>
            </a:r>
            <a:r>
              <a:rPr lang="en-US" sz="1900" dirty="0">
                <a:solidFill>
                  <a:srgbClr val="006666"/>
                </a:solidFill>
              </a:rPr>
              <a:t>), </a:t>
            </a:r>
            <a:r>
              <a:rPr lang="en-US" sz="1900" dirty="0" err="1">
                <a:solidFill>
                  <a:srgbClr val="006666"/>
                </a:solidFill>
              </a:rPr>
              <a:t>units_sold</a:t>
            </a:r>
            <a:r>
              <a:rPr lang="en-US" sz="1900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</a:t>
            </a:r>
            <a:r>
              <a:rPr lang="en-US" sz="1900" dirty="0"/>
              <a:t> time </a:t>
            </a:r>
            <a:r>
              <a:rPr lang="en-US" sz="1900" dirty="0">
                <a:solidFill>
                  <a:schemeClr val="hlink"/>
                </a:solidFill>
              </a:rPr>
              <a:t>as </a:t>
            </a:r>
            <a:r>
              <a:rPr lang="en-US" sz="1900" dirty="0"/>
              <a:t>(</a:t>
            </a:r>
            <a:r>
              <a:rPr lang="en-US" sz="1900" dirty="0" err="1"/>
              <a:t>time_key</a:t>
            </a:r>
            <a:r>
              <a:rPr lang="en-US" sz="1900" dirty="0"/>
              <a:t>, day, </a:t>
            </a:r>
            <a:r>
              <a:rPr lang="en-US" sz="1900" dirty="0" err="1"/>
              <a:t>day_of_week</a:t>
            </a:r>
            <a:r>
              <a:rPr lang="en-US" sz="1900" dirty="0"/>
              <a:t>, month, quarter, year)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 </a:t>
            </a:r>
            <a:r>
              <a:rPr lang="en-US" sz="1900" dirty="0"/>
              <a:t>item </a:t>
            </a:r>
            <a:r>
              <a:rPr lang="en-US" sz="1900" dirty="0">
                <a:solidFill>
                  <a:schemeClr val="hlink"/>
                </a:solidFill>
              </a:rPr>
              <a:t>as </a:t>
            </a:r>
            <a:r>
              <a:rPr lang="en-US" sz="1900" dirty="0"/>
              <a:t>(</a:t>
            </a:r>
            <a:r>
              <a:rPr lang="en-US" sz="1900" dirty="0" err="1"/>
              <a:t>item_key</a:t>
            </a:r>
            <a:r>
              <a:rPr lang="en-US" sz="1900" dirty="0"/>
              <a:t>, </a:t>
            </a:r>
            <a:r>
              <a:rPr lang="en-US" sz="1900" dirty="0" err="1"/>
              <a:t>item_name</a:t>
            </a:r>
            <a:r>
              <a:rPr lang="en-US" sz="1900" dirty="0"/>
              <a:t>, brand, type, </a:t>
            </a:r>
            <a:r>
              <a:rPr lang="en-US" sz="1900" dirty="0" err="1"/>
              <a:t>supplier_type</a:t>
            </a:r>
            <a:r>
              <a:rPr lang="en-US" sz="19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 </a:t>
            </a:r>
            <a:r>
              <a:rPr lang="en-US" sz="1900" dirty="0"/>
              <a:t>branch </a:t>
            </a:r>
            <a:r>
              <a:rPr lang="en-US" sz="1900" dirty="0">
                <a:solidFill>
                  <a:schemeClr val="hlink"/>
                </a:solidFill>
              </a:rPr>
              <a:t>as</a:t>
            </a:r>
            <a:r>
              <a:rPr lang="en-US" sz="1900" dirty="0"/>
              <a:t> (</a:t>
            </a:r>
            <a:r>
              <a:rPr lang="en-US" sz="1900" dirty="0" err="1"/>
              <a:t>branch_key</a:t>
            </a:r>
            <a:r>
              <a:rPr lang="en-US" sz="1900" dirty="0"/>
              <a:t>, </a:t>
            </a:r>
            <a:r>
              <a:rPr lang="en-US" sz="1900" dirty="0" err="1"/>
              <a:t>branch_name</a:t>
            </a:r>
            <a:r>
              <a:rPr lang="en-US" sz="1900" dirty="0"/>
              <a:t>, </a:t>
            </a:r>
            <a:r>
              <a:rPr lang="en-US" sz="1900" dirty="0" err="1"/>
              <a:t>branch_type</a:t>
            </a:r>
            <a:r>
              <a:rPr lang="en-US" sz="19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</a:t>
            </a:r>
            <a:r>
              <a:rPr lang="en-US" sz="1900" dirty="0"/>
              <a:t> location </a:t>
            </a:r>
            <a:r>
              <a:rPr lang="en-US" sz="1900" dirty="0">
                <a:solidFill>
                  <a:schemeClr val="hlink"/>
                </a:solidFill>
              </a:rPr>
              <a:t>as</a:t>
            </a:r>
            <a:r>
              <a:rPr lang="en-US" sz="1900" dirty="0"/>
              <a:t> (</a:t>
            </a:r>
            <a:r>
              <a:rPr lang="en-US" sz="1900" dirty="0" err="1"/>
              <a:t>location_key</a:t>
            </a:r>
            <a:r>
              <a:rPr lang="en-US" sz="1900" dirty="0"/>
              <a:t>, street, city, </a:t>
            </a:r>
            <a:r>
              <a:rPr lang="en-US" sz="1900" dirty="0" err="1"/>
              <a:t>province_or_state</a:t>
            </a:r>
            <a:r>
              <a:rPr lang="en-US" sz="1900" dirty="0"/>
              <a:t>, country)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cube</a:t>
            </a:r>
            <a:r>
              <a:rPr lang="en-US" sz="1900" dirty="0"/>
              <a:t> shipping [time, item, shipper, </a:t>
            </a:r>
            <a:r>
              <a:rPr lang="en-US" sz="1900" dirty="0" err="1"/>
              <a:t>from_location</a:t>
            </a:r>
            <a:r>
              <a:rPr lang="en-US" sz="1900" dirty="0"/>
              <a:t>, </a:t>
            </a:r>
            <a:r>
              <a:rPr lang="en-US" sz="1900" dirty="0" err="1"/>
              <a:t>to_location</a:t>
            </a:r>
            <a:r>
              <a:rPr lang="en-US" sz="1900" dirty="0"/>
              <a:t>]: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dirty="0" err="1">
                <a:solidFill>
                  <a:srgbClr val="006666"/>
                </a:solidFill>
              </a:rPr>
              <a:t>dollar_cost</a:t>
            </a:r>
            <a:r>
              <a:rPr lang="en-US" sz="1900" dirty="0">
                <a:solidFill>
                  <a:srgbClr val="006666"/>
                </a:solidFill>
              </a:rPr>
              <a:t> = sum(</a:t>
            </a:r>
            <a:r>
              <a:rPr lang="en-US" sz="1900" dirty="0" err="1">
                <a:solidFill>
                  <a:srgbClr val="006666"/>
                </a:solidFill>
              </a:rPr>
              <a:t>cost_in_dollars</a:t>
            </a:r>
            <a:r>
              <a:rPr lang="en-US" sz="1900" dirty="0">
                <a:solidFill>
                  <a:srgbClr val="006666"/>
                </a:solidFill>
              </a:rPr>
              <a:t>), </a:t>
            </a:r>
            <a:r>
              <a:rPr lang="en-US" sz="1900" dirty="0" err="1">
                <a:solidFill>
                  <a:srgbClr val="006666"/>
                </a:solidFill>
              </a:rPr>
              <a:t>unit_shipped</a:t>
            </a:r>
            <a:r>
              <a:rPr lang="en-US" sz="1900" dirty="0">
                <a:solidFill>
                  <a:srgbClr val="006666"/>
                </a:solidFill>
              </a:rPr>
              <a:t> = count(*)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</a:t>
            </a:r>
            <a:r>
              <a:rPr lang="en-US" sz="1900" dirty="0"/>
              <a:t> time </a:t>
            </a:r>
            <a:r>
              <a:rPr lang="en-US" sz="1900" dirty="0">
                <a:solidFill>
                  <a:schemeClr val="hlink"/>
                </a:solidFill>
              </a:rPr>
              <a:t>as </a:t>
            </a:r>
            <a:r>
              <a:rPr lang="en-US" sz="1900" dirty="0"/>
              <a:t>time </a:t>
            </a:r>
            <a:r>
              <a:rPr lang="en-US" sz="1900" dirty="0">
                <a:solidFill>
                  <a:schemeClr val="hlink"/>
                </a:solidFill>
              </a:rPr>
              <a:t>in cube</a:t>
            </a:r>
            <a:r>
              <a:rPr lang="en-US" sz="1900" dirty="0"/>
              <a:t> sales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 </a:t>
            </a:r>
            <a:r>
              <a:rPr lang="en-US" sz="1900" dirty="0"/>
              <a:t>item </a:t>
            </a:r>
            <a:r>
              <a:rPr lang="en-US" sz="1900" dirty="0">
                <a:solidFill>
                  <a:schemeClr val="hlink"/>
                </a:solidFill>
              </a:rPr>
              <a:t>as </a:t>
            </a:r>
            <a:r>
              <a:rPr lang="en-US" sz="1900" dirty="0"/>
              <a:t>item </a:t>
            </a:r>
            <a:r>
              <a:rPr lang="en-US" sz="1900" dirty="0">
                <a:solidFill>
                  <a:schemeClr val="hlink"/>
                </a:solidFill>
              </a:rPr>
              <a:t>in cube</a:t>
            </a:r>
            <a:r>
              <a:rPr lang="en-US" sz="1900" dirty="0"/>
              <a:t> sales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 </a:t>
            </a:r>
            <a:r>
              <a:rPr lang="en-US" sz="1900" dirty="0"/>
              <a:t>shipper </a:t>
            </a:r>
            <a:r>
              <a:rPr lang="en-US" sz="1900" dirty="0">
                <a:solidFill>
                  <a:schemeClr val="hlink"/>
                </a:solidFill>
              </a:rPr>
              <a:t>as</a:t>
            </a:r>
            <a:r>
              <a:rPr lang="en-US" sz="1900" dirty="0"/>
              <a:t> (</a:t>
            </a:r>
            <a:r>
              <a:rPr lang="en-US" sz="1900" dirty="0" err="1"/>
              <a:t>shipper_key</a:t>
            </a:r>
            <a:r>
              <a:rPr lang="en-US" sz="1900" dirty="0"/>
              <a:t>, </a:t>
            </a:r>
            <a:r>
              <a:rPr lang="en-US" sz="1900" dirty="0" err="1"/>
              <a:t>shipper_name</a:t>
            </a:r>
            <a:r>
              <a:rPr lang="en-US" sz="1900" dirty="0"/>
              <a:t>, location</a:t>
            </a:r>
            <a:r>
              <a:rPr lang="en-US" sz="1900" dirty="0">
                <a:solidFill>
                  <a:schemeClr val="hlink"/>
                </a:solidFill>
              </a:rPr>
              <a:t> as</a:t>
            </a:r>
            <a:r>
              <a:rPr lang="en-US" sz="1900" dirty="0"/>
              <a:t> location </a:t>
            </a:r>
            <a:r>
              <a:rPr lang="en-US" sz="1900" dirty="0">
                <a:solidFill>
                  <a:schemeClr val="hlink"/>
                </a:solidFill>
              </a:rPr>
              <a:t>in cube</a:t>
            </a:r>
            <a:r>
              <a:rPr lang="en-US" sz="1900" dirty="0"/>
              <a:t> sales, </a:t>
            </a:r>
            <a:r>
              <a:rPr lang="en-US" sz="1900" dirty="0" err="1"/>
              <a:t>shipper_type</a:t>
            </a:r>
            <a:r>
              <a:rPr lang="en-US" sz="1900" dirty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</a:t>
            </a:r>
            <a:r>
              <a:rPr lang="en-US" sz="1900" dirty="0"/>
              <a:t> </a:t>
            </a:r>
            <a:r>
              <a:rPr lang="en-US" sz="1900" dirty="0" err="1"/>
              <a:t>from_location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hlink"/>
                </a:solidFill>
              </a:rPr>
              <a:t>as</a:t>
            </a:r>
            <a:r>
              <a:rPr lang="en-US" sz="1900" dirty="0"/>
              <a:t> location </a:t>
            </a:r>
            <a:r>
              <a:rPr lang="en-US" sz="1900" dirty="0">
                <a:solidFill>
                  <a:schemeClr val="hlink"/>
                </a:solidFill>
              </a:rPr>
              <a:t>in cube</a:t>
            </a:r>
            <a:r>
              <a:rPr lang="en-US" sz="1900" dirty="0"/>
              <a:t> sales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>
                <a:solidFill>
                  <a:schemeClr val="hlink"/>
                </a:solidFill>
              </a:rPr>
              <a:t>define dimension</a:t>
            </a:r>
            <a:r>
              <a:rPr lang="en-US" sz="1900" dirty="0"/>
              <a:t> </a:t>
            </a:r>
            <a:r>
              <a:rPr lang="en-US" sz="1900" dirty="0" err="1"/>
              <a:t>to_location</a:t>
            </a:r>
            <a:r>
              <a:rPr lang="en-US" sz="1900" dirty="0"/>
              <a:t> </a:t>
            </a:r>
            <a:r>
              <a:rPr lang="en-US" sz="1900" dirty="0">
                <a:solidFill>
                  <a:schemeClr val="hlink"/>
                </a:solidFill>
              </a:rPr>
              <a:t>as</a:t>
            </a:r>
            <a:r>
              <a:rPr lang="en-US" sz="1900" dirty="0"/>
              <a:t> location </a:t>
            </a:r>
            <a:r>
              <a:rPr lang="en-US" sz="1900" dirty="0">
                <a:solidFill>
                  <a:schemeClr val="hlink"/>
                </a:solidFill>
              </a:rPr>
              <a:t>in cube</a:t>
            </a:r>
            <a:r>
              <a:rPr lang="en-US" sz="1900" dirty="0"/>
              <a:t> </a:t>
            </a:r>
            <a:r>
              <a:rPr lang="en-US" sz="1900" dirty="0" smtClean="0"/>
              <a:t>sales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xmlns="" val="3259150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1398117"/>
              </p:ext>
            </p:extLst>
          </p:nvPr>
        </p:nvGraphicFramePr>
        <p:xfrm>
          <a:off x="992188" y="1447800"/>
          <a:ext cx="1984375" cy="182880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Period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344863" y="3548062"/>
            <a:ext cx="206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Store Dimension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3302000" y="1343025"/>
            <a:ext cx="2247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Product Dimension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1449388" y="762000"/>
            <a:ext cx="132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Sales</a:t>
            </a:r>
          </a:p>
          <a:p>
            <a:pPr eaLnBrk="0" hangingPunct="0"/>
            <a:r>
              <a:rPr lang="en-US" sz="1800" b="1">
                <a:latin typeface="Century Gothic" pitchFamily="34" charset="0"/>
              </a:rPr>
              <a:t>Fact Table</a:t>
            </a:r>
          </a:p>
        </p:txBody>
      </p:sp>
      <p:graphicFrame>
        <p:nvGraphicFramePr>
          <p:cNvPr id="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2858881"/>
              </p:ext>
            </p:extLst>
          </p:nvPr>
        </p:nvGraphicFramePr>
        <p:xfrm>
          <a:off x="3359150" y="4162425"/>
          <a:ext cx="1984375" cy="1888174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5079272"/>
              </p:ext>
            </p:extLst>
          </p:nvPr>
        </p:nvGraphicFramePr>
        <p:xfrm>
          <a:off x="3411538" y="1857375"/>
          <a:ext cx="1984375" cy="73152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9465474"/>
              </p:ext>
            </p:extLst>
          </p:nvPr>
        </p:nvGraphicFramePr>
        <p:xfrm>
          <a:off x="5788025" y="1566862"/>
          <a:ext cx="1984375" cy="2194560"/>
        </p:xfrm>
        <a:graphic>
          <a:graphicData uri="http://schemas.openxmlformats.org/drawingml/2006/table">
            <a:tbl>
              <a:tblPr/>
              <a:tblGrid>
                <a:gridCol w="198437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Shipper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Store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Product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Period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63"/>
          <p:cNvSpPr>
            <a:spLocks noChangeArrowheads="1"/>
          </p:cNvSpPr>
          <p:nvPr/>
        </p:nvSpPr>
        <p:spPr bwMode="auto">
          <a:xfrm>
            <a:off x="6002338" y="857250"/>
            <a:ext cx="132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Century Gothic" pitchFamily="34" charset="0"/>
              </a:rPr>
              <a:t>Shipping</a:t>
            </a:r>
          </a:p>
          <a:p>
            <a:pPr eaLnBrk="0" hangingPunct="0"/>
            <a:r>
              <a:rPr lang="en-US" sz="1800" b="1">
                <a:latin typeface="Century Gothic" pitchFamily="34" charset="0"/>
              </a:rPr>
              <a:t>Fact Table</a:t>
            </a:r>
          </a:p>
        </p:txBody>
      </p:sp>
      <p:sp>
        <p:nvSpPr>
          <p:cNvPr id="12" name="Line 64"/>
          <p:cNvSpPr>
            <a:spLocks noChangeShapeType="1"/>
          </p:cNvSpPr>
          <p:nvPr/>
        </p:nvSpPr>
        <p:spPr bwMode="auto">
          <a:xfrm>
            <a:off x="2968625" y="2171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5"/>
          <p:cNvSpPr>
            <a:spLocks noChangeShapeType="1"/>
          </p:cNvSpPr>
          <p:nvPr/>
        </p:nvSpPr>
        <p:spPr bwMode="auto">
          <a:xfrm>
            <a:off x="5407025" y="2171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6"/>
          <p:cNvSpPr>
            <a:spLocks noChangeShapeType="1"/>
          </p:cNvSpPr>
          <p:nvPr/>
        </p:nvSpPr>
        <p:spPr bwMode="auto">
          <a:xfrm>
            <a:off x="5330825" y="499586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7"/>
          <p:cNvSpPr>
            <a:spLocks noChangeShapeType="1"/>
          </p:cNvSpPr>
          <p:nvPr/>
        </p:nvSpPr>
        <p:spPr bwMode="auto">
          <a:xfrm>
            <a:off x="6778625" y="339566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8"/>
          <p:cNvSpPr>
            <a:spLocks noChangeShapeType="1"/>
          </p:cNvSpPr>
          <p:nvPr/>
        </p:nvSpPr>
        <p:spPr bwMode="auto">
          <a:xfrm>
            <a:off x="1901825" y="3243262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1901825" y="490061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688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More Examples on Fact-Constellation Schema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200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19999" cy="563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5781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29200" y="4038600"/>
            <a:ext cx="1600200" cy="13716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dist="107763" dir="2700000" algn="ctr" rotWithShape="0">
              <a:srgbClr val="474747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5029200" y="4800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165725" y="4724400"/>
            <a:ext cx="13112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400" b="1">
                <a:solidFill>
                  <a:srgbClr val="000000"/>
                </a:solidFill>
                <a:latin typeface="Century Gothic" pitchFamily="34" charset="0"/>
              </a:rPr>
              <a:t>Dollars</a:t>
            </a:r>
          </a:p>
          <a:p>
            <a:r>
              <a:rPr lang="en-GB" altLang="en-GB" sz="1400" b="1">
                <a:solidFill>
                  <a:srgbClr val="000000"/>
                </a:solidFill>
                <a:latin typeface="Century Gothic" pitchFamily="34" charset="0"/>
              </a:rPr>
              <a:t>Units</a:t>
            </a:r>
          </a:p>
          <a:p>
            <a:r>
              <a:rPr lang="en-GB" altLang="en-GB" sz="1400" b="1">
                <a:solidFill>
                  <a:srgbClr val="000000"/>
                </a:solidFill>
                <a:latin typeface="Century Gothic" pitchFamily="34" charset="0"/>
              </a:rPr>
              <a:t>Price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13325" y="3679825"/>
            <a:ext cx="1616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>
            <a:spAutoFit/>
          </a:bodyPr>
          <a:lstStyle/>
          <a:p>
            <a:r>
              <a:rPr lang="en-GB" altLang="en-GB" sz="1400" b="1">
                <a:solidFill>
                  <a:srgbClr val="000000"/>
                </a:solidFill>
                <a:latin typeface="Zurich BT" charset="0"/>
              </a:rPr>
              <a:t>District Fact Table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089525" y="4060825"/>
            <a:ext cx="1527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400" b="1">
                <a:latin typeface="Century Gothic" pitchFamily="34" charset="0"/>
              </a:rPr>
              <a:t>District_ID</a:t>
            </a:r>
          </a:p>
          <a:p>
            <a:r>
              <a:rPr lang="en-GB" altLang="en-GB" sz="1400" b="1">
                <a:latin typeface="Century Gothic" pitchFamily="34" charset="0"/>
              </a:rPr>
              <a:t>PRODUCT_KEY</a:t>
            </a:r>
          </a:p>
          <a:p>
            <a:r>
              <a:rPr lang="en-GB" altLang="en-GB" sz="1400" b="1">
                <a:latin typeface="Century Gothic" pitchFamily="34" charset="0"/>
              </a:rPr>
              <a:t>PERIOD_KEY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239000" y="4267200"/>
            <a:ext cx="1676400" cy="1219200"/>
          </a:xfrm>
          <a:prstGeom prst="rect">
            <a:avLst/>
          </a:prstGeom>
          <a:solidFill>
            <a:srgbClr val="DADADA"/>
          </a:solidFill>
          <a:ln>
            <a:noFill/>
          </a:ln>
          <a:effectLst>
            <a:outerShdw dist="107763" dir="2700000" algn="ctr" rotWithShape="0">
              <a:srgbClr val="474747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286500" y="4800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451725" y="4846638"/>
            <a:ext cx="1539875" cy="6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Dollars</a:t>
            </a:r>
          </a:p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Units</a:t>
            </a:r>
          </a:p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Price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39000" y="3886200"/>
            <a:ext cx="1711494" cy="30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>
            <a:spAutoFit/>
          </a:bodyPr>
          <a:lstStyle/>
          <a:p>
            <a:r>
              <a:rPr lang="en-GB" altLang="en-GB" sz="1400" b="1" dirty="0">
                <a:solidFill>
                  <a:srgbClr val="000000"/>
                </a:solidFill>
                <a:latin typeface="Zurich BT" charset="0"/>
              </a:rPr>
              <a:t>Region Fact Table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299325" y="4237038"/>
            <a:ext cx="1844675" cy="60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>
            <a:spAutoFit/>
          </a:bodyPr>
          <a:lstStyle/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Region_ID</a:t>
            </a:r>
          </a:p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PRODUCT_KEY</a:t>
            </a:r>
          </a:p>
          <a:p>
            <a:r>
              <a:rPr lang="en-GB" altLang="en-GB" sz="1100" b="1">
                <a:solidFill>
                  <a:srgbClr val="000000"/>
                </a:solidFill>
                <a:latin typeface="Century Gothic" pitchFamily="34" charset="0"/>
              </a:rPr>
              <a:t>PERIOD_KEY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057400" y="51816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724400" y="41910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724400" y="4191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9906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057400" y="23622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152400" y="2705100"/>
            <a:ext cx="12700" cy="293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52400" y="5638800"/>
            <a:ext cx="693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7086600" y="4343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086600" y="4343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pic>
        <p:nvPicPr>
          <p:cNvPr id="23" name="Picture 2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61722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1143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39700" y="27051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047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ultidimensional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ata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odel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164" y="990600"/>
            <a:ext cx="8473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Data warehouses and OLAP tools are based on a multidimensional data model. </a:t>
            </a:r>
            <a:r>
              <a:rPr lang="en-US" sz="2400" dirty="0" smtClean="0"/>
              <a:t>This model </a:t>
            </a:r>
            <a:r>
              <a:rPr lang="en-US" sz="2400" dirty="0"/>
              <a:t>views data in the form of a </a:t>
            </a:r>
            <a:r>
              <a:rPr lang="en-US" sz="2400" i="1" dirty="0"/>
              <a:t>data cube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057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/>
              <a:t>“What is a data cube?” </a:t>
            </a:r>
            <a:r>
              <a:rPr lang="en-US" sz="2400" dirty="0"/>
              <a:t>A data cube allows data to be modeled and viewed in </a:t>
            </a:r>
            <a:r>
              <a:rPr lang="en-US" sz="2400" dirty="0" smtClean="0"/>
              <a:t>multiple dimensions</a:t>
            </a:r>
            <a:r>
              <a:rPr lang="en-US" sz="2400" dirty="0"/>
              <a:t>. It is defined by dimensions and facts.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3528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general terms, dimensions are the perspectives or entities with respect to </a:t>
            </a:r>
            <a:r>
              <a:rPr lang="en-US" sz="2400" dirty="0" smtClean="0"/>
              <a:t>which an </a:t>
            </a:r>
            <a:r>
              <a:rPr lang="en-US" sz="2400" dirty="0"/>
              <a:t>organization wants to keep records.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419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Each dimension may have a table associated </a:t>
            </a:r>
            <a:r>
              <a:rPr lang="en-US" sz="2400" dirty="0" smtClean="0"/>
              <a:t>with it</a:t>
            </a:r>
            <a:r>
              <a:rPr lang="en-US" sz="2400" dirty="0"/>
              <a:t>, called a dimension table, which further describes the dimension.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912" y="5486400"/>
            <a:ext cx="8402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multidimensional data model is typically organized around a central theme, </a:t>
            </a:r>
            <a:r>
              <a:rPr lang="en-US" sz="2400" dirty="0" smtClean="0"/>
              <a:t>like </a:t>
            </a:r>
            <a:r>
              <a:rPr lang="en-US" sz="2400" i="1" dirty="0" smtClean="0"/>
              <a:t>sales</a:t>
            </a:r>
            <a:r>
              <a:rPr lang="en-US" sz="2400" dirty="0"/>
              <a:t>, for instance. This theme is represented by a fact table. Facts are numerical measures.</a:t>
            </a:r>
          </a:p>
        </p:txBody>
      </p:sp>
    </p:spTree>
    <p:extLst>
      <p:ext uri="{BB962C8B-B14F-4D97-AF65-F5344CB8AC3E}">
        <p14:creationId xmlns:p14="http://schemas.microsoft.com/office/powerpoint/2010/main" xmlns="" val="322916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517" y="609600"/>
            <a:ext cx="8473636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517" y="4724400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Table: A </a:t>
            </a:r>
            <a:r>
              <a:rPr lang="en-US" sz="2800" dirty="0"/>
              <a:t>2-D view of sales data </a:t>
            </a:r>
            <a:r>
              <a:rPr lang="en-US" sz="2800" dirty="0" smtClean="0"/>
              <a:t>according </a:t>
            </a:r>
            <a:r>
              <a:rPr lang="en-US" sz="2800" dirty="0"/>
              <a:t>to the dimensions </a:t>
            </a:r>
            <a:r>
              <a:rPr lang="en-US" sz="2800" i="1" dirty="0"/>
              <a:t>time </a:t>
            </a:r>
            <a:r>
              <a:rPr lang="en-US" sz="2800" dirty="0"/>
              <a:t>and </a:t>
            </a:r>
            <a:r>
              <a:rPr lang="en-US" sz="2800" i="1" dirty="0" smtClean="0"/>
              <a:t>item</a:t>
            </a:r>
            <a:r>
              <a:rPr lang="en-US" sz="2800" dirty="0" smtClean="0"/>
              <a:t>, where </a:t>
            </a:r>
            <a:r>
              <a:rPr lang="en-US" sz="2800" dirty="0"/>
              <a:t>the sales are from branches located in the city of Vancouver. The </a:t>
            </a:r>
            <a:r>
              <a:rPr lang="en-US" sz="2800" dirty="0" smtClean="0"/>
              <a:t>measure displayed is </a:t>
            </a:r>
            <a:r>
              <a:rPr lang="en-US" sz="2800" i="1" dirty="0"/>
              <a:t>dollars sold </a:t>
            </a:r>
            <a:r>
              <a:rPr lang="en-US" sz="2800" dirty="0"/>
              <a:t>(in thousands).</a:t>
            </a:r>
          </a:p>
        </p:txBody>
      </p:sp>
    </p:spTree>
    <p:extLst>
      <p:ext uri="{BB962C8B-B14F-4D97-AF65-F5344CB8AC3E}">
        <p14:creationId xmlns:p14="http://schemas.microsoft.com/office/powerpoint/2010/main" xmlns="" val="377112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3663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Logical Design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Logical design </a:t>
            </a:r>
            <a:r>
              <a:rPr lang="en-US" dirty="0" smtClean="0"/>
              <a:t>is the </a:t>
            </a:r>
            <a:r>
              <a:rPr lang="en-US" dirty="0"/>
              <a:t>phase of a database design concerned with </a:t>
            </a:r>
            <a:r>
              <a:rPr lang="en-US" dirty="0" smtClean="0"/>
              <a:t>identifying the </a:t>
            </a:r>
            <a:r>
              <a:rPr lang="en-US" dirty="0"/>
              <a:t>relationships among the data elements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A logical design is </a:t>
            </a:r>
            <a:r>
              <a:rPr lang="en-US" dirty="0">
                <a:solidFill>
                  <a:srgbClr val="0070C0"/>
                </a:solidFill>
              </a:rPr>
              <a:t>conceptual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abstract</a:t>
            </a:r>
            <a:r>
              <a:rPr lang="en-US" dirty="0"/>
              <a:t>. You do not deal with the physical implementation details yet. You deal only with defining the types of information that you need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Logical </a:t>
            </a:r>
            <a:r>
              <a:rPr lang="en-US" dirty="0"/>
              <a:t>design deals with </a:t>
            </a:r>
            <a:r>
              <a:rPr lang="en-US" dirty="0" smtClean="0"/>
              <a:t>concepts related </a:t>
            </a:r>
            <a:r>
              <a:rPr lang="en-US" dirty="0"/>
              <a:t>to a certain kind of DBMS (e.g. relational, object oriented,) but are understandable by end users</a:t>
            </a:r>
          </a:p>
        </p:txBody>
      </p:sp>
    </p:spTree>
    <p:extLst>
      <p:ext uri="{BB962C8B-B14F-4D97-AF65-F5344CB8AC3E}">
        <p14:creationId xmlns:p14="http://schemas.microsoft.com/office/powerpoint/2010/main" xmlns="" val="3128598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24375"/>
            <a:ext cx="8752191" cy="164782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Table: A </a:t>
            </a:r>
            <a:r>
              <a:rPr lang="en-US" sz="3200" dirty="0"/>
              <a:t>3-D view of sales </a:t>
            </a:r>
            <a:r>
              <a:rPr lang="en-US" sz="3200" dirty="0" smtClean="0"/>
              <a:t>data </a:t>
            </a:r>
            <a:r>
              <a:rPr lang="en-US" sz="3200" dirty="0"/>
              <a:t>according to the dimensions </a:t>
            </a:r>
            <a:r>
              <a:rPr lang="en-US" sz="3200" i="1" dirty="0"/>
              <a:t>time</a:t>
            </a:r>
            <a:r>
              <a:rPr lang="en-US" sz="3200" dirty="0"/>
              <a:t>, </a:t>
            </a:r>
            <a:r>
              <a:rPr lang="en-US" sz="3200" i="1" dirty="0"/>
              <a:t>item</a:t>
            </a:r>
            <a:r>
              <a:rPr lang="en-US" sz="3200" dirty="0"/>
              <a:t>, </a:t>
            </a:r>
            <a:r>
              <a:rPr lang="en-US" sz="3200" dirty="0" smtClean="0"/>
              <a:t>and </a:t>
            </a:r>
            <a:r>
              <a:rPr lang="en-US" sz="3200" i="1" dirty="0" smtClean="0"/>
              <a:t>location</a:t>
            </a:r>
            <a:r>
              <a:rPr lang="en-US" sz="3200" dirty="0"/>
              <a:t>. The measure displayed is </a:t>
            </a:r>
            <a:r>
              <a:rPr lang="en-US" sz="3200" i="1" dirty="0"/>
              <a:t>dollars sold </a:t>
            </a:r>
            <a:r>
              <a:rPr lang="en-US" sz="3200" dirty="0"/>
              <a:t>(in thousands).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75219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2620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9" y="5647277"/>
            <a:ext cx="8913421" cy="116468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Figure: A </a:t>
            </a:r>
            <a:r>
              <a:rPr lang="en-US" sz="2400" dirty="0"/>
              <a:t>3-D data cube representation of the data in </a:t>
            </a:r>
            <a:r>
              <a:rPr lang="en-US" sz="2400" dirty="0" smtClean="0"/>
              <a:t>the table above, </a:t>
            </a:r>
            <a:r>
              <a:rPr lang="en-US" sz="2400" dirty="0"/>
              <a:t>according to the </a:t>
            </a:r>
            <a:r>
              <a:rPr lang="en-US" sz="2400" dirty="0" smtClean="0"/>
              <a:t>dimensions </a:t>
            </a:r>
            <a:r>
              <a:rPr lang="en-US" sz="2400" i="1" dirty="0" smtClean="0"/>
              <a:t>time</a:t>
            </a:r>
            <a:r>
              <a:rPr lang="en-US" sz="2400" dirty="0" smtClean="0"/>
              <a:t>, </a:t>
            </a:r>
            <a:r>
              <a:rPr lang="en-US" sz="2400" i="1" dirty="0" smtClean="0"/>
              <a:t>item</a:t>
            </a:r>
            <a:r>
              <a:rPr lang="en-US" sz="2400" dirty="0"/>
              <a:t>, and </a:t>
            </a:r>
            <a:r>
              <a:rPr lang="en-US" sz="2400" i="1" dirty="0"/>
              <a:t>location</a:t>
            </a:r>
            <a:r>
              <a:rPr lang="en-US" sz="2400" dirty="0"/>
              <a:t>. The measure displayed is </a:t>
            </a:r>
            <a:r>
              <a:rPr lang="en-US" sz="2400" i="1" dirty="0"/>
              <a:t>dollars sold </a:t>
            </a:r>
            <a:r>
              <a:rPr lang="en-US" sz="2400" dirty="0"/>
              <a:t>(in thousands).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1" y="76200"/>
            <a:ext cx="6781799" cy="557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6566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Question?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Suppose that we would now like to view our sales data with an additional </a:t>
            </a:r>
            <a:r>
              <a:rPr lang="en-US" dirty="0" smtClean="0"/>
              <a:t>fourth dimension</a:t>
            </a:r>
            <a:r>
              <a:rPr lang="en-US" dirty="0"/>
              <a:t>, such as </a:t>
            </a:r>
            <a:r>
              <a:rPr lang="en-US" i="1" dirty="0" smtClean="0"/>
              <a:t>supplier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What should we do??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Any Solution???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6616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Solution!!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610599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382161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Figure: A </a:t>
            </a:r>
            <a:r>
              <a:rPr lang="en-US" sz="2000" dirty="0"/>
              <a:t>4-D data cube representation of sales data, according to the dimensions </a:t>
            </a:r>
            <a:r>
              <a:rPr lang="en-US" sz="2000" i="1" dirty="0"/>
              <a:t>time</a:t>
            </a:r>
            <a:r>
              <a:rPr lang="en-US" sz="2000" dirty="0"/>
              <a:t>, </a:t>
            </a:r>
            <a:r>
              <a:rPr lang="en-US" sz="2000" i="1" dirty="0"/>
              <a:t>item</a:t>
            </a:r>
            <a:r>
              <a:rPr lang="en-US" sz="2000" dirty="0"/>
              <a:t>, </a:t>
            </a:r>
            <a:r>
              <a:rPr lang="en-US" sz="2000" i="1" dirty="0" smtClean="0"/>
              <a:t>location</a:t>
            </a:r>
            <a:r>
              <a:rPr lang="en-US" sz="2000" dirty="0" smtClean="0"/>
              <a:t>, and </a:t>
            </a:r>
            <a:r>
              <a:rPr lang="en-US" sz="2000" i="1" dirty="0"/>
              <a:t>supplier</a:t>
            </a:r>
            <a:r>
              <a:rPr lang="en-US" sz="2000" dirty="0"/>
              <a:t>. The measure displayed is </a:t>
            </a:r>
            <a:r>
              <a:rPr lang="en-US" sz="2000" i="1" dirty="0"/>
              <a:t>dollars sold </a:t>
            </a:r>
            <a:r>
              <a:rPr lang="en-US" sz="2000" dirty="0"/>
              <a:t>(in thousands). For improved </a:t>
            </a:r>
            <a:r>
              <a:rPr lang="en-US" sz="2000" dirty="0" smtClean="0"/>
              <a:t>readability, only </a:t>
            </a:r>
            <a:r>
              <a:rPr lang="en-US" sz="2000" dirty="0"/>
              <a:t>some of the cube values are shown.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1" y="1143000"/>
            <a:ext cx="8381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Viewing things in 4-D becomes tricky. However, we </a:t>
            </a:r>
            <a:r>
              <a:rPr lang="en-US" sz="2400" dirty="0" smtClean="0"/>
              <a:t>can think </a:t>
            </a:r>
            <a:r>
              <a:rPr lang="en-US" sz="2400" dirty="0"/>
              <a:t>of a 4-D cube as being a series of 3-D </a:t>
            </a:r>
            <a:r>
              <a:rPr lang="en-US" sz="2400" dirty="0" smtClean="0"/>
              <a:t>cubes as shown below: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206752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410200"/>
            <a:ext cx="8390598" cy="1295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Figure: Lattice </a:t>
            </a:r>
            <a:r>
              <a:rPr lang="en-US" sz="2400" dirty="0"/>
              <a:t>of cuboids, making up a 4-D data cube for the dimensions </a:t>
            </a:r>
            <a:r>
              <a:rPr lang="en-US" sz="2400" i="1" dirty="0"/>
              <a:t>time</a:t>
            </a:r>
            <a:r>
              <a:rPr lang="en-US" sz="2400" dirty="0"/>
              <a:t>, </a:t>
            </a:r>
            <a:r>
              <a:rPr lang="en-US" sz="2400" i="1" dirty="0"/>
              <a:t>item</a:t>
            </a:r>
            <a:r>
              <a:rPr lang="en-US" sz="2400" dirty="0"/>
              <a:t>, </a:t>
            </a:r>
            <a:r>
              <a:rPr lang="en-US" sz="2400" i="1" dirty="0"/>
              <a:t>location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i="1" dirty="0" smtClean="0"/>
              <a:t>supplier</a:t>
            </a:r>
            <a:r>
              <a:rPr lang="en-US" sz="2400" dirty="0"/>
              <a:t>. Each cuboid represents a different degree of summarization.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6250"/>
            <a:ext cx="80105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498343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Measures: Their Categorization and Computation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i="1" dirty="0"/>
              <a:t>“How are measures computed</a:t>
            </a:r>
            <a:r>
              <a:rPr lang="en-US" b="1" i="1" dirty="0" smtClean="0"/>
              <a:t>?”</a:t>
            </a:r>
          </a:p>
          <a:p>
            <a:pPr marL="0" indent="0" algn="just">
              <a:buNone/>
            </a:pPr>
            <a:r>
              <a:rPr lang="en-US" dirty="0"/>
              <a:t>A data cube </a:t>
            </a:r>
            <a:r>
              <a:rPr lang="en-US" i="1" dirty="0">
                <a:solidFill>
                  <a:srgbClr val="0070C0"/>
                </a:solidFill>
              </a:rPr>
              <a:t>measure</a:t>
            </a:r>
            <a:r>
              <a:rPr lang="en-US" dirty="0"/>
              <a:t> is a numerical function that can be </a:t>
            </a:r>
            <a:r>
              <a:rPr lang="en-US" dirty="0" smtClean="0"/>
              <a:t>evaluated at </a:t>
            </a:r>
            <a:r>
              <a:rPr lang="en-US" dirty="0"/>
              <a:t>each point in the data cube space.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measure value is computed for a given point </a:t>
            </a:r>
            <a:r>
              <a:rPr lang="en-US" dirty="0" smtClean="0"/>
              <a:t>by aggregating </a:t>
            </a:r>
            <a:r>
              <a:rPr lang="en-US" dirty="0"/>
              <a:t>the data corresponding to the respective dimension-value pairs defining </a:t>
            </a:r>
            <a:r>
              <a:rPr lang="en-US" dirty="0" smtClean="0"/>
              <a:t>the given </a:t>
            </a:r>
            <a:r>
              <a:rPr lang="en-US" dirty="0"/>
              <a:t>point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Measures </a:t>
            </a:r>
            <a:r>
              <a:rPr lang="en-US" dirty="0"/>
              <a:t>can be organized into three categories (i.e., </a:t>
            </a:r>
            <a:r>
              <a:rPr lang="en-US" dirty="0">
                <a:solidFill>
                  <a:srgbClr val="0070C0"/>
                </a:solidFill>
              </a:rPr>
              <a:t>distributive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holistic</a:t>
            </a:r>
            <a:r>
              <a:rPr lang="en-US" dirty="0" smtClean="0"/>
              <a:t>), based </a:t>
            </a:r>
            <a:r>
              <a:rPr lang="en-US" dirty="0"/>
              <a:t>on the kind of aggregate functions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2758250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Distributive Measure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/>
              <a:t>A measure is </a:t>
            </a:r>
            <a:r>
              <a:rPr lang="en-US" i="1" dirty="0"/>
              <a:t>distributive </a:t>
            </a:r>
            <a:r>
              <a:rPr lang="en-US" dirty="0"/>
              <a:t>if it is obtained by applying a </a:t>
            </a:r>
            <a:r>
              <a:rPr lang="en-US" dirty="0" smtClean="0"/>
              <a:t>distributive aggregate </a:t>
            </a:r>
            <a:r>
              <a:rPr lang="en-US" dirty="0"/>
              <a:t>function.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aggregate function is </a:t>
            </a:r>
            <a:r>
              <a:rPr lang="en-US" i="1" dirty="0"/>
              <a:t>distributive </a:t>
            </a:r>
            <a:r>
              <a:rPr lang="en-US" dirty="0"/>
              <a:t>if it can be computed in a </a:t>
            </a:r>
            <a:r>
              <a:rPr lang="en-US" dirty="0" smtClean="0"/>
              <a:t>distributed manner.</a:t>
            </a:r>
          </a:p>
          <a:p>
            <a:pPr algn="just"/>
            <a:r>
              <a:rPr lang="en-US" dirty="0" smtClean="0"/>
              <a:t>Example:</a:t>
            </a:r>
            <a:r>
              <a:rPr lang="en-US" sz="2000" dirty="0" smtClean="0"/>
              <a:t> </a:t>
            </a:r>
            <a:r>
              <a:rPr lang="en-US" sz="2000" dirty="0"/>
              <a:t>count(), sum(), min(), max().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7840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Algebraic Measure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measure is </a:t>
            </a:r>
            <a:r>
              <a:rPr lang="en-US" i="1" dirty="0" smtClean="0"/>
              <a:t>algebraic </a:t>
            </a:r>
            <a:r>
              <a:rPr lang="en-US" dirty="0" smtClean="0"/>
              <a:t>if </a:t>
            </a:r>
            <a:r>
              <a:rPr lang="en-US" dirty="0"/>
              <a:t>it is obtained by applying an algebraic aggregate function.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aggregate function is </a:t>
            </a:r>
            <a:r>
              <a:rPr lang="en-US" i="1" dirty="0"/>
              <a:t>algebraic </a:t>
            </a:r>
            <a:r>
              <a:rPr lang="en-US" dirty="0"/>
              <a:t>if it can be computed by an </a:t>
            </a:r>
            <a:r>
              <a:rPr lang="en-US" dirty="0" smtClean="0"/>
              <a:t>algebraic function.</a:t>
            </a:r>
          </a:p>
          <a:p>
            <a:pPr algn="just"/>
            <a:r>
              <a:rPr lang="en-US" dirty="0" smtClean="0"/>
              <a:t>Example: </a:t>
            </a:r>
            <a:r>
              <a:rPr lang="en-US" sz="2000" dirty="0" err="1">
                <a:solidFill>
                  <a:srgbClr val="121328"/>
                </a:solidFill>
              </a:rPr>
              <a:t>avg</a:t>
            </a:r>
            <a:r>
              <a:rPr lang="en-US" sz="2000" dirty="0">
                <a:solidFill>
                  <a:srgbClr val="121328"/>
                </a:solidFill>
              </a:rPr>
              <a:t>(), </a:t>
            </a:r>
            <a:r>
              <a:rPr lang="en-US" sz="2000" dirty="0" err="1">
                <a:solidFill>
                  <a:srgbClr val="121328"/>
                </a:solidFill>
              </a:rPr>
              <a:t>min_N</a:t>
            </a:r>
            <a:r>
              <a:rPr lang="en-US" sz="2000" dirty="0">
                <a:solidFill>
                  <a:srgbClr val="121328"/>
                </a:solidFill>
              </a:rPr>
              <a:t>(), </a:t>
            </a:r>
            <a:r>
              <a:rPr lang="en-US" sz="2000" dirty="0" err="1">
                <a:solidFill>
                  <a:srgbClr val="121328"/>
                </a:solidFill>
              </a:rPr>
              <a:t>standard_deviation</a:t>
            </a:r>
            <a:r>
              <a:rPr lang="en-US" sz="2000" dirty="0" smtClean="0">
                <a:solidFill>
                  <a:srgbClr val="121328"/>
                </a:solidFill>
              </a:rPr>
              <a:t>().</a:t>
            </a:r>
            <a:endParaRPr lang="en-US" sz="2000" dirty="0">
              <a:solidFill>
                <a:srgbClr val="121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7732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Holistic Measure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measure is </a:t>
            </a:r>
            <a:r>
              <a:rPr lang="en-US" i="1" dirty="0"/>
              <a:t>holistic </a:t>
            </a:r>
            <a:r>
              <a:rPr lang="en-US" dirty="0"/>
              <a:t>if it is obtained by applying a holistic aggregate function.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aggregate function is </a:t>
            </a:r>
            <a:r>
              <a:rPr lang="en-US" i="1" dirty="0"/>
              <a:t>holistic </a:t>
            </a:r>
            <a:r>
              <a:rPr lang="en-US" dirty="0"/>
              <a:t>if there is no constant bound on the </a:t>
            </a:r>
            <a:r>
              <a:rPr lang="en-US" dirty="0" smtClean="0"/>
              <a:t>storage size </a:t>
            </a:r>
            <a:r>
              <a:rPr lang="en-US" dirty="0"/>
              <a:t>needed to describe a </a:t>
            </a:r>
            <a:r>
              <a:rPr lang="en-US" dirty="0" smtClean="0"/>
              <a:t>sub-aggregate.</a:t>
            </a:r>
          </a:p>
          <a:p>
            <a:pPr algn="just"/>
            <a:r>
              <a:rPr lang="en-US" dirty="0" smtClean="0"/>
              <a:t>Example: </a:t>
            </a:r>
            <a:r>
              <a:rPr lang="en-US" sz="2000" dirty="0"/>
              <a:t>median(), mode(), rank</a:t>
            </a:r>
            <a:r>
              <a:rPr lang="en-US" sz="2000" dirty="0" smtClean="0"/>
              <a:t>().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82400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Concept Hierarchies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52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concept hierarchy defines a sequence of mappings from a set of low-level </a:t>
            </a:r>
            <a:r>
              <a:rPr lang="en-US" dirty="0" smtClean="0"/>
              <a:t>concepts to </a:t>
            </a:r>
            <a:r>
              <a:rPr lang="en-US" dirty="0"/>
              <a:t>higher-level, more general concepts.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34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0960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Figure: </a:t>
            </a:r>
            <a:r>
              <a:rPr lang="en-US" sz="2000" dirty="0"/>
              <a:t>A concept hierarchy for the dimension </a:t>
            </a:r>
            <a:r>
              <a:rPr lang="en-US" sz="2000" i="1" dirty="0"/>
              <a:t>location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188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logical design should result in </a:t>
            </a:r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entities and attributes corresponding to fact tables and dimension </a:t>
            </a:r>
            <a:r>
              <a:rPr lang="en-US" dirty="0" smtClean="0"/>
              <a:t>tables.</a:t>
            </a:r>
          </a:p>
          <a:p>
            <a:pPr marL="514350" indent="-514350" algn="just">
              <a:buAutoNum type="arabicParenBoth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model of operational data from your source into subject-oriented information in your </a:t>
            </a:r>
            <a:r>
              <a:rPr lang="en-US" dirty="0" smtClean="0"/>
              <a:t>target </a:t>
            </a:r>
            <a:r>
              <a:rPr lang="en-US" dirty="0"/>
              <a:t>data warehouse schema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You can create the logical design using a pen and paper, or you can use a design tool such as </a:t>
            </a:r>
            <a:r>
              <a:rPr lang="en-US" dirty="0">
                <a:solidFill>
                  <a:srgbClr val="0070C0"/>
                </a:solidFill>
              </a:rPr>
              <a:t>Oracle Warehouse Builder </a:t>
            </a:r>
            <a:r>
              <a:rPr lang="en-US" dirty="0"/>
              <a:t>(specifically designed to support modeling the ETL process) or </a:t>
            </a:r>
            <a:r>
              <a:rPr lang="en-US" dirty="0">
                <a:solidFill>
                  <a:srgbClr val="0070C0"/>
                </a:solidFill>
              </a:rPr>
              <a:t>Oracle Designer</a:t>
            </a:r>
            <a:r>
              <a:rPr lang="en-US" dirty="0"/>
              <a:t> (a general purpose modeling tool).</a:t>
            </a:r>
          </a:p>
        </p:txBody>
      </p:sp>
    </p:spTree>
    <p:extLst>
      <p:ext uri="{BB962C8B-B14F-4D97-AF65-F5344CB8AC3E}">
        <p14:creationId xmlns:p14="http://schemas.microsoft.com/office/powerpoint/2010/main" xmlns="" val="71236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the above figure we have considered </a:t>
            </a:r>
            <a:r>
              <a:rPr lang="en-US" dirty="0"/>
              <a:t>a concept hierarchy for the </a:t>
            </a:r>
            <a:r>
              <a:rPr lang="en-US" dirty="0" smtClean="0"/>
              <a:t>dimension </a:t>
            </a:r>
            <a:r>
              <a:rPr lang="en-US" i="1" dirty="0" smtClean="0"/>
              <a:t>location</a:t>
            </a:r>
            <a:r>
              <a:rPr lang="en-US" dirty="0" smtClean="0"/>
              <a:t>. City </a:t>
            </a:r>
            <a:r>
              <a:rPr lang="en-US" dirty="0"/>
              <a:t>values for </a:t>
            </a:r>
            <a:r>
              <a:rPr lang="en-US" i="1" dirty="0" smtClean="0"/>
              <a:t>location </a:t>
            </a:r>
            <a:r>
              <a:rPr lang="en-US" dirty="0" smtClean="0"/>
              <a:t>include Vancouver, Toronto, New York, and Chicago. Each city</a:t>
            </a:r>
            <a:r>
              <a:rPr lang="en-US" dirty="0"/>
              <a:t>, however, can be mapped to the province or state to which it belongs.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For example, Vancouver </a:t>
            </a:r>
            <a:r>
              <a:rPr lang="en-US" dirty="0"/>
              <a:t>can </a:t>
            </a:r>
            <a:r>
              <a:rPr lang="en-US" dirty="0" smtClean="0"/>
              <a:t>be mapped to British Columbia</a:t>
            </a:r>
            <a:r>
              <a:rPr lang="en-US" dirty="0"/>
              <a:t>, </a:t>
            </a:r>
            <a:r>
              <a:rPr lang="en-US" dirty="0" smtClean="0"/>
              <a:t>and Chicago to Illinois. The provinces and states </a:t>
            </a:r>
            <a:r>
              <a:rPr lang="en-US" dirty="0"/>
              <a:t>can in turn be mapped to the country to which they belong, such as Canada or </a:t>
            </a:r>
            <a:r>
              <a:rPr lang="en-US" dirty="0" smtClean="0"/>
              <a:t>the USA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These </a:t>
            </a:r>
            <a:r>
              <a:rPr lang="en-US" dirty="0"/>
              <a:t>mappings </a:t>
            </a:r>
            <a:r>
              <a:rPr lang="en-US" dirty="0" smtClean="0"/>
              <a:t>form a </a:t>
            </a:r>
            <a:r>
              <a:rPr lang="en-US" dirty="0"/>
              <a:t>concept hierarchy for the dimension </a:t>
            </a:r>
            <a:r>
              <a:rPr lang="en-US" i="1" dirty="0"/>
              <a:t>location</a:t>
            </a:r>
            <a:r>
              <a:rPr lang="en-US" dirty="0"/>
              <a:t>, mapping a </a:t>
            </a:r>
            <a:r>
              <a:rPr lang="en-US" dirty="0" smtClean="0"/>
              <a:t>set of </a:t>
            </a:r>
            <a:r>
              <a:rPr lang="en-US" dirty="0"/>
              <a:t>low-level concepts (i.e., cities) to higher-level, more general concepts (i.e., countries).</a:t>
            </a:r>
          </a:p>
        </p:txBody>
      </p:sp>
    </p:spTree>
    <p:extLst>
      <p:ext uri="{BB962C8B-B14F-4D97-AF65-F5344CB8AC3E}">
        <p14:creationId xmlns:p14="http://schemas.microsoft.com/office/powerpoint/2010/main" xmlns="" val="2556803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8600"/>
            <a:ext cx="67913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562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Figure: </a:t>
            </a:r>
            <a:r>
              <a:rPr lang="en-US" sz="2400" dirty="0" smtClean="0"/>
              <a:t>Hierarchical </a:t>
            </a:r>
            <a:r>
              <a:rPr lang="en-US" sz="2400" dirty="0"/>
              <a:t>and lattice structures of attributes in warehouse dimensions: (a) a hierarchy </a:t>
            </a:r>
            <a:r>
              <a:rPr lang="en-US" sz="2400" dirty="0" smtClean="0"/>
              <a:t>for </a:t>
            </a:r>
            <a:r>
              <a:rPr lang="en-US" sz="2400" i="1" dirty="0" smtClean="0"/>
              <a:t>location</a:t>
            </a:r>
            <a:r>
              <a:rPr lang="en-US" sz="2400" dirty="0"/>
              <a:t>; (b) a lattice for </a:t>
            </a:r>
            <a:r>
              <a:rPr lang="en-US" sz="2400" i="1" dirty="0"/>
              <a:t>time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8859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Many concept hierarchies are implicit within the database schema. For example, </a:t>
            </a:r>
            <a:r>
              <a:rPr lang="en-US" dirty="0" smtClean="0"/>
              <a:t>suppose that </a:t>
            </a:r>
            <a:r>
              <a:rPr lang="en-US" dirty="0"/>
              <a:t>the dimension </a:t>
            </a:r>
            <a:r>
              <a:rPr lang="en-US" i="1" dirty="0"/>
              <a:t>location </a:t>
            </a:r>
            <a:r>
              <a:rPr lang="en-US" dirty="0"/>
              <a:t>is described by the attributes </a:t>
            </a:r>
            <a:r>
              <a:rPr lang="en-US" i="1" dirty="0"/>
              <a:t>number, street, </a:t>
            </a:r>
            <a:r>
              <a:rPr lang="en-US" i="1" dirty="0" smtClean="0"/>
              <a:t>city, province </a:t>
            </a:r>
            <a:r>
              <a:rPr lang="en-US" i="1" dirty="0"/>
              <a:t>or state, </a:t>
            </a:r>
            <a:r>
              <a:rPr lang="en-US" i="1" dirty="0" smtClean="0"/>
              <a:t>zip code</a:t>
            </a:r>
            <a:r>
              <a:rPr lang="en-US" dirty="0" smtClean="0"/>
              <a:t>, and </a:t>
            </a:r>
            <a:r>
              <a:rPr lang="en-US" i="1" dirty="0" smtClean="0"/>
              <a:t>country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These attributes  are related by a total order</a:t>
            </a:r>
            <a:r>
              <a:rPr lang="en-US" dirty="0"/>
              <a:t>, </a:t>
            </a:r>
            <a:r>
              <a:rPr lang="en-US" dirty="0" smtClean="0"/>
              <a:t>forming a </a:t>
            </a:r>
            <a:r>
              <a:rPr lang="en-US" dirty="0"/>
              <a:t>concept hierarchy such as “</a:t>
            </a:r>
            <a:r>
              <a:rPr lang="en-US" i="1" dirty="0"/>
              <a:t>street </a:t>
            </a:r>
            <a:r>
              <a:rPr lang="en-US" dirty="0"/>
              <a:t>&lt; </a:t>
            </a:r>
            <a:r>
              <a:rPr lang="en-US" i="1" dirty="0"/>
              <a:t>city </a:t>
            </a:r>
            <a:r>
              <a:rPr lang="en-US" dirty="0"/>
              <a:t>&lt; </a:t>
            </a:r>
            <a:r>
              <a:rPr lang="en-US" i="1" dirty="0"/>
              <a:t>province or state </a:t>
            </a:r>
            <a:r>
              <a:rPr lang="en-US" dirty="0"/>
              <a:t>&lt; </a:t>
            </a:r>
            <a:r>
              <a:rPr lang="en-US" i="1" dirty="0"/>
              <a:t>country</a:t>
            </a:r>
            <a:r>
              <a:rPr lang="en-US" dirty="0"/>
              <a:t>”. This </a:t>
            </a:r>
            <a:r>
              <a:rPr lang="en-US" dirty="0" smtClean="0"/>
              <a:t>hierarchy is </a:t>
            </a:r>
            <a:r>
              <a:rPr lang="en-US" dirty="0"/>
              <a:t>shown </a:t>
            </a:r>
            <a:r>
              <a:rPr lang="en-US" dirty="0" smtClean="0"/>
              <a:t>in the figure (a)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1204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Alternatively, the attributes of a dimension may be </a:t>
            </a:r>
            <a:r>
              <a:rPr lang="en-US" dirty="0" smtClean="0"/>
              <a:t>organized in </a:t>
            </a:r>
            <a:r>
              <a:rPr lang="en-US" dirty="0"/>
              <a:t>a partial order, forming a lattice.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dirty="0"/>
              <a:t>example of a partial order for the </a:t>
            </a:r>
            <a:r>
              <a:rPr lang="en-US" i="1" dirty="0"/>
              <a:t>time </a:t>
            </a:r>
            <a:r>
              <a:rPr lang="en-US" dirty="0" smtClean="0"/>
              <a:t>dimension based </a:t>
            </a:r>
            <a:r>
              <a:rPr lang="en-US" dirty="0"/>
              <a:t>on the attributes </a:t>
            </a:r>
            <a:r>
              <a:rPr lang="en-US" i="1" dirty="0"/>
              <a:t>day, week, month, quarter</a:t>
            </a:r>
            <a:r>
              <a:rPr lang="en-US" dirty="0"/>
              <a:t>, and </a:t>
            </a:r>
            <a:r>
              <a:rPr lang="en-US" i="1" dirty="0"/>
              <a:t>year </a:t>
            </a:r>
            <a:r>
              <a:rPr lang="en-US" dirty="0"/>
              <a:t>is “</a:t>
            </a:r>
            <a:r>
              <a:rPr lang="en-US" i="1" dirty="0"/>
              <a:t>day </a:t>
            </a:r>
            <a:r>
              <a:rPr lang="en-US" dirty="0"/>
              <a:t>&lt; {</a:t>
            </a:r>
            <a:r>
              <a:rPr lang="en-US" i="1" dirty="0" smtClean="0"/>
              <a:t>month </a:t>
            </a:r>
            <a:r>
              <a:rPr lang="en-US" dirty="0"/>
              <a:t>&lt;</a:t>
            </a:r>
            <a:r>
              <a:rPr lang="en-US" i="1" dirty="0" smtClean="0"/>
              <a:t>quarter; week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i="1" dirty="0"/>
              <a:t>year</a:t>
            </a:r>
            <a:r>
              <a:rPr lang="en-US" dirty="0" smtClean="0"/>
              <a:t>”.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This </a:t>
            </a:r>
            <a:r>
              <a:rPr lang="en-US" dirty="0"/>
              <a:t>lattice structure is shown in </a:t>
            </a:r>
            <a:r>
              <a:rPr lang="en-US" dirty="0" smtClean="0"/>
              <a:t>the figure (b) as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3302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Materialized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View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Materialized views are query results that have been stored in advance so long-running calculations are not necessary when you actually execute your SQL statements.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Materialized views can be best explained by Multidimensional lattice.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979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4999"/>
            <a:ext cx="44862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2020669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 </a:t>
            </a:r>
            <a:r>
              <a:rPr lang="en-US" b="1" dirty="0"/>
              <a:t>exact </a:t>
            </a:r>
            <a:r>
              <a:rPr lang="en-US" b="1" dirty="0" smtClean="0"/>
              <a:t>views: </a:t>
            </a:r>
            <a:r>
              <a:rPr lang="en-US" dirty="0" smtClean="0"/>
              <a:t>They </a:t>
            </a:r>
            <a:r>
              <a:rPr lang="en-US" dirty="0"/>
              <a:t>solve exactly </a:t>
            </a:r>
            <a:r>
              <a:rPr lang="en-US" dirty="0" smtClean="0"/>
              <a:t>the 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288667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= </a:t>
            </a:r>
            <a:r>
              <a:rPr lang="en-US" b="1" dirty="0"/>
              <a:t>less aggregate </a:t>
            </a:r>
            <a:r>
              <a:rPr lang="en-US" b="1" dirty="0" smtClean="0"/>
              <a:t>views: </a:t>
            </a:r>
            <a:r>
              <a:rPr lang="en-US" dirty="0" smtClean="0"/>
              <a:t>They </a:t>
            </a:r>
            <a:r>
              <a:rPr lang="en-US" dirty="0"/>
              <a:t>solve more than </a:t>
            </a:r>
            <a:r>
              <a:rPr lang="en-US" dirty="0" smtClean="0"/>
              <a:t>one 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4631375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= </a:t>
            </a:r>
            <a:r>
              <a:rPr lang="en-US" b="1" dirty="0"/>
              <a:t>candidate </a:t>
            </a:r>
            <a:r>
              <a:rPr lang="en-US" b="1" dirty="0" smtClean="0"/>
              <a:t>views: </a:t>
            </a:r>
            <a:r>
              <a:rPr lang="en-US" dirty="0" smtClean="0"/>
              <a:t>They </a:t>
            </a:r>
            <a:r>
              <a:rPr lang="en-US" dirty="0"/>
              <a:t>could </a:t>
            </a:r>
            <a:r>
              <a:rPr lang="en-US" dirty="0" smtClean="0"/>
              <a:t>reduce elaboration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825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38912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62150"/>
            <a:ext cx="31146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76800"/>
            <a:ext cx="26574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8382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00150"/>
            <a:ext cx="40290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8287"/>
            <a:ext cx="32385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572000"/>
            <a:ext cx="26574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5338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2194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788" y="1438274"/>
            <a:ext cx="40100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8325" y="4876800"/>
            <a:ext cx="26574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44229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924800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useful to materialize a view when: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directly solves a frequent query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reduce the costs of some </a:t>
            </a:r>
            <a:r>
              <a:rPr lang="en-US" dirty="0" smtClean="0"/>
              <a:t>queries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is not useful to materialize a </a:t>
            </a:r>
            <a:r>
              <a:rPr lang="en-US" dirty="0" smtClean="0"/>
              <a:t>view when</a:t>
            </a:r>
            <a:r>
              <a:rPr lang="en-US" dirty="0"/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Its </a:t>
            </a:r>
            <a:r>
              <a:rPr lang="en-US" dirty="0"/>
              <a:t>aggregation pattern is the same </a:t>
            </a:r>
            <a:r>
              <a:rPr lang="en-US" dirty="0" smtClean="0"/>
              <a:t>as another </a:t>
            </a:r>
            <a:r>
              <a:rPr lang="en-US" dirty="0"/>
              <a:t>materialized view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Its </a:t>
            </a:r>
            <a:r>
              <a:rPr lang="en-US" dirty="0"/>
              <a:t>materialization does not reduce </a:t>
            </a:r>
            <a:r>
              <a:rPr lang="en-US" dirty="0" smtClean="0"/>
              <a:t>the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61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/>
              <a:t>The steps of the logical data model include identification of all entities and </a:t>
            </a:r>
            <a:r>
              <a:rPr lang="en-US" sz="2500" dirty="0" smtClean="0"/>
              <a:t>relationships among </a:t>
            </a:r>
            <a:r>
              <a:rPr lang="en-US" sz="2500" dirty="0"/>
              <a:t>them. All attributes for each entity are identified and then the primary key </a:t>
            </a:r>
            <a:r>
              <a:rPr lang="en-US" sz="2500" dirty="0" smtClean="0"/>
              <a:t>and foreign </a:t>
            </a:r>
            <a:r>
              <a:rPr lang="en-US" sz="2500" dirty="0"/>
              <a:t>key is identified. Normally normalization occurs at this level.</a:t>
            </a:r>
          </a:p>
          <a:p>
            <a:pPr marL="0" indent="0" algn="just">
              <a:buNone/>
            </a:pPr>
            <a:endParaRPr lang="en-US" sz="2500" dirty="0" smtClean="0"/>
          </a:p>
          <a:p>
            <a:pPr marL="0" indent="0" algn="just">
              <a:buNone/>
            </a:pPr>
            <a:r>
              <a:rPr lang="en-US" sz="2500" dirty="0" smtClean="0"/>
              <a:t>In </a:t>
            </a:r>
            <a:r>
              <a:rPr lang="en-US" sz="2500" dirty="0"/>
              <a:t>data warehousing, it is common to combine the conceptual data model and </a:t>
            </a:r>
            <a:r>
              <a:rPr lang="en-US" sz="2500" dirty="0" smtClean="0"/>
              <a:t>the logical </a:t>
            </a:r>
            <a:r>
              <a:rPr lang="en-US" sz="2500" dirty="0"/>
              <a:t>data model to a single </a:t>
            </a:r>
            <a:r>
              <a:rPr lang="en-US" sz="2500" dirty="0" smtClean="0"/>
              <a:t>step. The </a:t>
            </a:r>
            <a:r>
              <a:rPr lang="en-US" sz="2500" dirty="0"/>
              <a:t>steps for logical data model are indicated below: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Identify </a:t>
            </a:r>
            <a:r>
              <a:rPr lang="en-US" sz="2500" dirty="0"/>
              <a:t>all entities.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Identify </a:t>
            </a:r>
            <a:r>
              <a:rPr lang="en-US" sz="2500" dirty="0"/>
              <a:t>primary keys for all entities.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Find </a:t>
            </a:r>
            <a:r>
              <a:rPr lang="en-US" sz="2500" dirty="0"/>
              <a:t>the relationships between different entities.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Find </a:t>
            </a:r>
            <a:r>
              <a:rPr lang="en-US" sz="2500" dirty="0"/>
              <a:t>all attributes for each entity.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Resolve </a:t>
            </a:r>
            <a:r>
              <a:rPr lang="en-US" sz="2500" dirty="0"/>
              <a:t>all entity relationships that is many-to-many relationships.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Normalization </a:t>
            </a:r>
            <a:r>
              <a:rPr lang="en-US" sz="2500" dirty="0"/>
              <a:t>if required.</a:t>
            </a:r>
          </a:p>
        </p:txBody>
      </p:sp>
    </p:spTree>
    <p:extLst>
      <p:ext uri="{BB962C8B-B14F-4D97-AF65-F5344CB8AC3E}">
        <p14:creationId xmlns:p14="http://schemas.microsoft.com/office/powerpoint/2010/main" xmlns="" val="17366792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 Assignment (1)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86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Suppose that a data warehouse consists of the three dimensions </a:t>
            </a:r>
            <a:r>
              <a:rPr lang="en-US" i="1" dirty="0"/>
              <a:t>time, doctor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patient</a:t>
            </a:r>
            <a:r>
              <a:rPr lang="en-US" dirty="0"/>
              <a:t>, and the two measures </a:t>
            </a:r>
            <a:r>
              <a:rPr lang="en-US" i="1" dirty="0"/>
              <a:t>count </a:t>
            </a:r>
            <a:r>
              <a:rPr lang="en-US" dirty="0"/>
              <a:t>and </a:t>
            </a:r>
            <a:r>
              <a:rPr lang="en-US" i="1" dirty="0"/>
              <a:t>charge</a:t>
            </a:r>
            <a:r>
              <a:rPr lang="en-US" dirty="0"/>
              <a:t>, where </a:t>
            </a:r>
            <a:r>
              <a:rPr lang="en-US" i="1" dirty="0"/>
              <a:t>charge </a:t>
            </a:r>
            <a:r>
              <a:rPr lang="en-US" dirty="0"/>
              <a:t>is the fee that a </a:t>
            </a:r>
            <a:r>
              <a:rPr lang="en-US" dirty="0" smtClean="0"/>
              <a:t>doctor charges </a:t>
            </a:r>
            <a:r>
              <a:rPr lang="en-US" dirty="0"/>
              <a:t>a patient for a visit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lphaLcParenBoth"/>
            </a:pPr>
            <a:r>
              <a:rPr lang="en-US" dirty="0" smtClean="0"/>
              <a:t>Enumerate </a:t>
            </a:r>
            <a:r>
              <a:rPr lang="en-US" dirty="0"/>
              <a:t>three classes of schemas that are popularly used for modeling </a:t>
            </a:r>
            <a:r>
              <a:rPr lang="en-US" dirty="0" smtClean="0"/>
              <a:t>data warehouses.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(b) Draw a schema diagram for the above data warehouse using one of the </a:t>
            </a:r>
            <a:r>
              <a:rPr lang="en-US" dirty="0" smtClean="0"/>
              <a:t>schema classes </a:t>
            </a:r>
            <a:r>
              <a:rPr lang="en-US" dirty="0"/>
              <a:t>listed in (a).</a:t>
            </a:r>
          </a:p>
        </p:txBody>
      </p:sp>
    </p:spTree>
    <p:extLst>
      <p:ext uri="{BB962C8B-B14F-4D97-AF65-F5344CB8AC3E}">
        <p14:creationId xmlns:p14="http://schemas.microsoft.com/office/powerpoint/2010/main" xmlns="" val="31383246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Suppose that a data warehouse for </a:t>
            </a:r>
            <a:r>
              <a:rPr lang="en-US" i="1" dirty="0" smtClean="0"/>
              <a:t>XYZ </a:t>
            </a:r>
            <a:r>
              <a:rPr lang="en-US" i="1" dirty="0"/>
              <a:t>University </a:t>
            </a:r>
            <a:r>
              <a:rPr lang="en-US" dirty="0"/>
              <a:t>consists of the following four </a:t>
            </a:r>
            <a:r>
              <a:rPr lang="en-US" dirty="0" smtClean="0"/>
              <a:t>dimensions: </a:t>
            </a:r>
            <a:r>
              <a:rPr lang="en-US" i="1" dirty="0" smtClean="0"/>
              <a:t>student</a:t>
            </a:r>
            <a:r>
              <a:rPr lang="en-US" i="1" dirty="0"/>
              <a:t>, course, semester</a:t>
            </a:r>
            <a:r>
              <a:rPr lang="en-US" dirty="0"/>
              <a:t>, and </a:t>
            </a:r>
            <a:r>
              <a:rPr lang="en-US" i="1" dirty="0"/>
              <a:t>instructor</a:t>
            </a:r>
            <a:r>
              <a:rPr lang="en-US" dirty="0"/>
              <a:t>, and two measures </a:t>
            </a:r>
            <a:r>
              <a:rPr lang="en-US" i="1" dirty="0"/>
              <a:t>count </a:t>
            </a:r>
            <a:r>
              <a:rPr lang="en-US" dirty="0"/>
              <a:t>and </a:t>
            </a:r>
            <a:r>
              <a:rPr lang="en-US" i="1" dirty="0" err="1"/>
              <a:t>avg</a:t>
            </a:r>
            <a:r>
              <a:rPr lang="en-US" i="1" dirty="0"/>
              <a:t> grade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When </a:t>
            </a:r>
            <a:r>
              <a:rPr lang="en-US" dirty="0"/>
              <a:t>at the lowest conceptual level (e.g., for a given student, course, semester, </a:t>
            </a:r>
            <a:r>
              <a:rPr lang="en-US" dirty="0" smtClean="0"/>
              <a:t>and instructor </a:t>
            </a:r>
            <a:r>
              <a:rPr lang="en-US" dirty="0"/>
              <a:t>combination), the </a:t>
            </a:r>
            <a:r>
              <a:rPr lang="en-US" i="1" dirty="0" err="1"/>
              <a:t>avg</a:t>
            </a:r>
            <a:r>
              <a:rPr lang="en-US" i="1" dirty="0"/>
              <a:t> grade </a:t>
            </a:r>
            <a:r>
              <a:rPr lang="en-US" dirty="0"/>
              <a:t>measure stores the actual course grade of </a:t>
            </a:r>
            <a:r>
              <a:rPr lang="en-US" dirty="0" smtClean="0"/>
              <a:t>the student</a:t>
            </a:r>
            <a:r>
              <a:rPr lang="en-US" dirty="0"/>
              <a:t>. At higher conceptual levels, </a:t>
            </a:r>
            <a:r>
              <a:rPr lang="en-US" i="1" dirty="0" err="1"/>
              <a:t>avg</a:t>
            </a:r>
            <a:r>
              <a:rPr lang="en-US" i="1" dirty="0"/>
              <a:t> grade </a:t>
            </a:r>
            <a:r>
              <a:rPr lang="en-US" dirty="0"/>
              <a:t>stores the average grade for the </a:t>
            </a:r>
            <a:r>
              <a:rPr lang="en-US" dirty="0" smtClean="0"/>
              <a:t>given combination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/>
              <a:t>a) Draw a </a:t>
            </a:r>
            <a:r>
              <a:rPr lang="en-US" i="1" dirty="0"/>
              <a:t>snowflake schema </a:t>
            </a:r>
            <a:r>
              <a:rPr lang="en-US" dirty="0"/>
              <a:t>diagram for the data warehouse.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 Assignment (2)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29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data warehouse can be modeled by either a </a:t>
            </a:r>
            <a:r>
              <a:rPr lang="en-US" i="1" dirty="0"/>
              <a:t>star schema </a:t>
            </a:r>
            <a:r>
              <a:rPr lang="en-US" dirty="0"/>
              <a:t>or a </a:t>
            </a:r>
            <a:r>
              <a:rPr lang="en-US" i="1" dirty="0"/>
              <a:t>snowflake </a:t>
            </a:r>
            <a:r>
              <a:rPr lang="en-US" i="1" dirty="0" smtClean="0"/>
              <a:t>schema</a:t>
            </a:r>
            <a:r>
              <a:rPr lang="en-US" dirty="0" smtClean="0"/>
              <a:t>. Briefly </a:t>
            </a:r>
            <a:r>
              <a:rPr lang="en-US" dirty="0"/>
              <a:t>describe the similarities and the differences of the two models, and </a:t>
            </a:r>
            <a:r>
              <a:rPr lang="en-US" dirty="0" smtClean="0"/>
              <a:t>then analyze </a:t>
            </a:r>
            <a:r>
              <a:rPr lang="en-US" dirty="0"/>
              <a:t>their advantages and disadvantages with regard to one another.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Give your opinion </a:t>
            </a:r>
            <a:r>
              <a:rPr lang="en-US" dirty="0"/>
              <a:t>of which might be more empirically useful and state the reasons </a:t>
            </a:r>
            <a:r>
              <a:rPr lang="en-US" dirty="0" smtClean="0"/>
              <a:t>behind your </a:t>
            </a:r>
            <a:r>
              <a:rPr lang="en-US" dirty="0"/>
              <a:t>answer.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 Assignment (3)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052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638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Let us consider the case of a real estate agency whose database </a:t>
            </a:r>
            <a:r>
              <a:rPr lang="en-US" dirty="0" smtClean="0"/>
              <a:t>is composed </a:t>
            </a:r>
            <a:r>
              <a:rPr lang="en-US" dirty="0"/>
              <a:t>by the following tables:</a:t>
            </a:r>
          </a:p>
          <a:p>
            <a:pPr marL="0" indent="0" algn="just">
              <a:buNone/>
            </a:pPr>
            <a:r>
              <a:rPr lang="en-US" dirty="0"/>
              <a:t>OWNER (</a:t>
            </a:r>
            <a:r>
              <a:rPr lang="en-US" u="sng" dirty="0" err="1"/>
              <a:t>IDOwner</a:t>
            </a:r>
            <a:r>
              <a:rPr lang="en-US" dirty="0"/>
              <a:t>, Name, Surname, Address, City, Phone)</a:t>
            </a:r>
          </a:p>
          <a:p>
            <a:pPr marL="0" indent="0" algn="just">
              <a:buNone/>
            </a:pPr>
            <a:r>
              <a:rPr lang="en-US" dirty="0"/>
              <a:t>ESTATE (</a:t>
            </a:r>
            <a:r>
              <a:rPr lang="en-US" u="sng" dirty="0" err="1"/>
              <a:t>IDEstate</a:t>
            </a:r>
            <a:r>
              <a:rPr lang="en-US" dirty="0"/>
              <a:t>, </a:t>
            </a:r>
            <a:r>
              <a:rPr lang="en-US" dirty="0" err="1"/>
              <a:t>IDOwner</a:t>
            </a:r>
            <a:r>
              <a:rPr lang="en-US" dirty="0"/>
              <a:t>, Category, Area, City, </a:t>
            </a:r>
            <a:r>
              <a:rPr lang="en-US" dirty="0" smtClean="0"/>
              <a:t>Province, Rooms</a:t>
            </a:r>
            <a:r>
              <a:rPr lang="en-US" dirty="0"/>
              <a:t>, Bedrooms, Garage, Meters)</a:t>
            </a:r>
          </a:p>
          <a:p>
            <a:pPr marL="0" indent="0" algn="just">
              <a:buNone/>
            </a:pPr>
            <a:r>
              <a:rPr lang="en-US" dirty="0"/>
              <a:t>CUSTOMER (</a:t>
            </a:r>
            <a:r>
              <a:rPr lang="en-US" u="sng" dirty="0" err="1"/>
              <a:t>IDCust</a:t>
            </a:r>
            <a:r>
              <a:rPr lang="en-US" dirty="0"/>
              <a:t>, Name, Surname, Budget, Address, </a:t>
            </a:r>
            <a:r>
              <a:rPr lang="en-US" dirty="0" smtClean="0"/>
              <a:t>City, Phone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AGENT (</a:t>
            </a:r>
            <a:r>
              <a:rPr lang="en-US" u="sng" dirty="0" err="1"/>
              <a:t>IDAgent</a:t>
            </a:r>
            <a:r>
              <a:rPr lang="en-US" dirty="0"/>
              <a:t>, Name, Surname, Office, Address, </a:t>
            </a:r>
            <a:r>
              <a:rPr lang="en-US" dirty="0" smtClean="0"/>
              <a:t>City, Phone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AGENDA (</a:t>
            </a:r>
            <a:r>
              <a:rPr lang="en-US" u="sng" dirty="0" err="1"/>
              <a:t>IDAgent</a:t>
            </a:r>
            <a:r>
              <a:rPr lang="en-US" dirty="0"/>
              <a:t>, </a:t>
            </a:r>
            <a:r>
              <a:rPr lang="en-US" u="sng" dirty="0"/>
              <a:t>Data</a:t>
            </a:r>
            <a:r>
              <a:rPr lang="en-US" dirty="0"/>
              <a:t>, </a:t>
            </a:r>
            <a:r>
              <a:rPr lang="en-US" u="sng" dirty="0"/>
              <a:t>Hour</a:t>
            </a:r>
            <a:r>
              <a:rPr lang="en-US" dirty="0"/>
              <a:t>, </a:t>
            </a:r>
            <a:r>
              <a:rPr lang="en-US" dirty="0" err="1"/>
              <a:t>IDEstate</a:t>
            </a:r>
            <a:r>
              <a:rPr lang="en-US" dirty="0"/>
              <a:t>, </a:t>
            </a:r>
            <a:r>
              <a:rPr lang="en-US" dirty="0" err="1"/>
              <a:t>ClientName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VISIT (</a:t>
            </a:r>
            <a:r>
              <a:rPr lang="en-US" u="sng" dirty="0" err="1"/>
              <a:t>IDEstate</a:t>
            </a:r>
            <a:r>
              <a:rPr lang="en-US" dirty="0" smtClean="0"/>
              <a:t>, </a:t>
            </a:r>
            <a:r>
              <a:rPr lang="en-US" u="sng" dirty="0" err="1" smtClean="0"/>
              <a:t>IDAgent</a:t>
            </a:r>
            <a:r>
              <a:rPr lang="en-US" dirty="0"/>
              <a:t>, </a:t>
            </a:r>
            <a:r>
              <a:rPr lang="en-US" u="sng" dirty="0" err="1"/>
              <a:t>IDCust</a:t>
            </a:r>
            <a:r>
              <a:rPr lang="en-US" dirty="0"/>
              <a:t>, </a:t>
            </a:r>
            <a:r>
              <a:rPr lang="en-US" u="sng" dirty="0"/>
              <a:t>Date</a:t>
            </a:r>
            <a:r>
              <a:rPr lang="en-US" dirty="0"/>
              <a:t>, Duration)</a:t>
            </a:r>
          </a:p>
          <a:p>
            <a:pPr marL="0" indent="0" algn="just">
              <a:buNone/>
            </a:pPr>
            <a:r>
              <a:rPr lang="en-US" dirty="0"/>
              <a:t>SALE (</a:t>
            </a:r>
            <a:r>
              <a:rPr lang="en-US" u="sng" dirty="0" err="1"/>
              <a:t>IDEstate</a:t>
            </a:r>
            <a:r>
              <a:rPr lang="en-US" dirty="0" smtClean="0"/>
              <a:t>, </a:t>
            </a:r>
            <a:r>
              <a:rPr lang="en-US" u="sng" dirty="0" err="1" smtClean="0"/>
              <a:t>IDAgent</a:t>
            </a:r>
            <a:r>
              <a:rPr lang="en-US" dirty="0"/>
              <a:t>, </a:t>
            </a:r>
            <a:r>
              <a:rPr lang="en-US" u="sng" dirty="0" err="1"/>
              <a:t>IDCust</a:t>
            </a:r>
            <a:r>
              <a:rPr lang="en-US" dirty="0"/>
              <a:t>, </a:t>
            </a:r>
            <a:r>
              <a:rPr lang="en-US" u="sng" dirty="0"/>
              <a:t>Date</a:t>
            </a:r>
            <a:r>
              <a:rPr lang="en-US" dirty="0"/>
              <a:t>, </a:t>
            </a:r>
            <a:r>
              <a:rPr lang="en-US" dirty="0" err="1" smtClean="0"/>
              <a:t>AgreedPrice</a:t>
            </a:r>
            <a:r>
              <a:rPr lang="en-US" dirty="0" smtClean="0"/>
              <a:t>, Status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RENT (</a:t>
            </a:r>
            <a:r>
              <a:rPr lang="en-US" u="sng" dirty="0" err="1"/>
              <a:t>IDEstate</a:t>
            </a:r>
            <a:r>
              <a:rPr lang="en-US" dirty="0" smtClean="0"/>
              <a:t>, </a:t>
            </a:r>
            <a:r>
              <a:rPr lang="en-US" u="sng" dirty="0" err="1" smtClean="0"/>
              <a:t>IDAgent</a:t>
            </a:r>
            <a:r>
              <a:rPr lang="en-US" dirty="0"/>
              <a:t>, </a:t>
            </a:r>
            <a:r>
              <a:rPr lang="en-US" u="sng" dirty="0" err="1"/>
              <a:t>IDCust</a:t>
            </a:r>
            <a:r>
              <a:rPr lang="en-US" dirty="0"/>
              <a:t>, </a:t>
            </a:r>
            <a:r>
              <a:rPr lang="en-US" u="sng" dirty="0"/>
              <a:t>Date</a:t>
            </a:r>
            <a:r>
              <a:rPr lang="en-US" dirty="0"/>
              <a:t>, Price, </a:t>
            </a:r>
            <a:r>
              <a:rPr lang="en-US" dirty="0" smtClean="0"/>
              <a:t>Status, Time)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Design a Star Schema or Snowflake Schema for the DW.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 Assignment (4)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653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867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The following ideas will be used during the solution of the exercise: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supervisors </a:t>
            </a:r>
            <a:r>
              <a:rPr lang="en-US" dirty="0"/>
              <a:t>should be able to control the sales of the agency</a:t>
            </a:r>
          </a:p>
          <a:p>
            <a:pPr marL="400050" lvl="1" indent="0" algn="just">
              <a:buNone/>
            </a:pPr>
            <a:r>
              <a:rPr lang="en-US" dirty="0"/>
              <a:t>FACT Sales</a:t>
            </a:r>
          </a:p>
          <a:p>
            <a:pPr marL="400050" lvl="1" indent="0" algn="just">
              <a:buNone/>
            </a:pPr>
            <a:r>
              <a:rPr lang="en-US" dirty="0"/>
              <a:t>MEASURES </a:t>
            </a:r>
            <a:r>
              <a:rPr lang="en-US" dirty="0" err="1"/>
              <a:t>OfferPrice</a:t>
            </a:r>
            <a:r>
              <a:rPr lang="en-US" dirty="0"/>
              <a:t>, </a:t>
            </a:r>
            <a:r>
              <a:rPr lang="en-US" dirty="0" err="1"/>
              <a:t>AgreedPrice</a:t>
            </a:r>
            <a:r>
              <a:rPr lang="en-US" dirty="0"/>
              <a:t>, Status</a:t>
            </a:r>
          </a:p>
          <a:p>
            <a:pPr marL="400050" lvl="1" indent="0" algn="just">
              <a:buNone/>
            </a:pPr>
            <a:r>
              <a:rPr lang="en-US" dirty="0"/>
              <a:t>DIMENSIONS </a:t>
            </a:r>
            <a:r>
              <a:rPr lang="en-US" dirty="0" err="1"/>
              <a:t>EstateID</a:t>
            </a:r>
            <a:r>
              <a:rPr lang="en-US" dirty="0"/>
              <a:t>, </a:t>
            </a:r>
            <a:r>
              <a:rPr lang="en-US" dirty="0" err="1"/>
              <a:t>OwnerID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AgentID</a:t>
            </a:r>
            <a:r>
              <a:rPr lang="en-US" dirty="0"/>
              <a:t>,</a:t>
            </a:r>
          </a:p>
          <a:p>
            <a:pPr marL="400050" lvl="1" indent="0" algn="just">
              <a:buNone/>
            </a:pPr>
            <a:r>
              <a:rPr lang="en-US" dirty="0" err="1" smtClean="0"/>
              <a:t>TimeID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supervisors should be able to control the work of the agents by analyzing </a:t>
            </a:r>
            <a:r>
              <a:rPr lang="en-US" dirty="0"/>
              <a:t>the visits to the estates, which the agents are </a:t>
            </a:r>
            <a:r>
              <a:rPr lang="en-US" dirty="0" smtClean="0"/>
              <a:t>in charge </a:t>
            </a:r>
            <a:r>
              <a:rPr lang="en-US" dirty="0"/>
              <a:t>of</a:t>
            </a:r>
          </a:p>
          <a:p>
            <a:pPr marL="400050" lvl="1" indent="0" algn="just">
              <a:buNone/>
            </a:pPr>
            <a:r>
              <a:rPr lang="en-US" dirty="0"/>
              <a:t>FACT Viewing</a:t>
            </a:r>
          </a:p>
          <a:p>
            <a:pPr marL="400050" lvl="1" indent="0" algn="just">
              <a:buNone/>
            </a:pPr>
            <a:r>
              <a:rPr lang="en-US" dirty="0"/>
              <a:t>MEASURES Duration</a:t>
            </a:r>
          </a:p>
          <a:p>
            <a:pPr marL="400050" lvl="1" indent="0" algn="just">
              <a:buNone/>
            </a:pPr>
            <a:r>
              <a:rPr lang="en-US" dirty="0"/>
              <a:t>DIMENSIONS </a:t>
            </a:r>
            <a:r>
              <a:rPr lang="en-US" dirty="0" err="1"/>
              <a:t>EstateID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AgentID</a:t>
            </a:r>
            <a:r>
              <a:rPr lang="en-US" dirty="0"/>
              <a:t>, </a:t>
            </a:r>
            <a:r>
              <a:rPr lang="en-US" dirty="0" err="1"/>
              <a:t>TimeID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2058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Solution for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Class Assignment (4)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56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6324600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Figure: Star </a:t>
            </a:r>
            <a:r>
              <a:rPr lang="en-US" b="1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437642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9719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2046" y="6324600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Figure: Snowflake </a:t>
            </a:r>
            <a:r>
              <a:rPr lang="en-US" b="1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xmlns="" val="2010001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An online order wine company requires the designing of </a:t>
            </a:r>
            <a:r>
              <a:rPr lang="en-US" dirty="0" smtClean="0"/>
              <a:t>a data warehouse </a:t>
            </a:r>
            <a:r>
              <a:rPr lang="en-US" dirty="0"/>
              <a:t>to record the quantity and sales of its wines to </a:t>
            </a:r>
            <a:r>
              <a:rPr lang="en-US" dirty="0" smtClean="0"/>
              <a:t>its customers</a:t>
            </a:r>
            <a:r>
              <a:rPr lang="en-US" dirty="0"/>
              <a:t>. Part of the original database is composed by </a:t>
            </a:r>
            <a:r>
              <a:rPr lang="en-US" dirty="0" smtClean="0"/>
              <a:t>the following </a:t>
            </a:r>
            <a:r>
              <a:rPr lang="en-US" dirty="0"/>
              <a:t>tables:</a:t>
            </a:r>
          </a:p>
          <a:p>
            <a:pPr marL="0" indent="0" algn="just">
              <a:buNone/>
            </a:pPr>
            <a:r>
              <a:rPr lang="en-US" dirty="0"/>
              <a:t>CUSTOMER (Code, Name, Address, Phone, </a:t>
            </a:r>
            <a:r>
              <a:rPr lang="en-US" dirty="0" err="1"/>
              <a:t>BDay</a:t>
            </a:r>
            <a:r>
              <a:rPr lang="en-US" dirty="0"/>
              <a:t>, Gender)</a:t>
            </a:r>
          </a:p>
          <a:p>
            <a:pPr marL="0" indent="0" algn="just">
              <a:buNone/>
            </a:pPr>
            <a:r>
              <a:rPr lang="en-US" dirty="0"/>
              <a:t>WINE (Code, Name, Type, Vintage, </a:t>
            </a:r>
            <a:r>
              <a:rPr lang="en-US" dirty="0" err="1"/>
              <a:t>BottlePrice</a:t>
            </a:r>
            <a:r>
              <a:rPr lang="en-US" dirty="0"/>
              <a:t>, </a:t>
            </a:r>
            <a:r>
              <a:rPr lang="en-US" dirty="0" err="1" smtClean="0"/>
              <a:t>CasePrice</a:t>
            </a:r>
            <a:r>
              <a:rPr lang="en-US" dirty="0" smtClean="0"/>
              <a:t>, Class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CLASS (Code, Name, Region)</a:t>
            </a:r>
          </a:p>
          <a:p>
            <a:pPr marL="0" indent="0" algn="just">
              <a:buNone/>
            </a:pPr>
            <a:r>
              <a:rPr lang="en-US" dirty="0"/>
              <a:t>TIME (</a:t>
            </a:r>
            <a:r>
              <a:rPr lang="en-US" dirty="0" err="1"/>
              <a:t>TimeStamp</a:t>
            </a:r>
            <a:r>
              <a:rPr lang="en-US" dirty="0"/>
              <a:t>, Date, Year)</a:t>
            </a:r>
          </a:p>
          <a:p>
            <a:pPr marL="0" indent="0" algn="just">
              <a:buNone/>
            </a:pPr>
            <a:r>
              <a:rPr lang="en-US" dirty="0"/>
              <a:t>ORDER (Customer, Wine, Time, </a:t>
            </a:r>
            <a:r>
              <a:rPr lang="en-US" dirty="0" err="1"/>
              <a:t>nrBottles</a:t>
            </a:r>
            <a:r>
              <a:rPr lang="en-US" dirty="0"/>
              <a:t>, </a:t>
            </a:r>
            <a:r>
              <a:rPr lang="en-US" dirty="0" err="1"/>
              <a:t>nrCases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Note that the tables represent the main entities of the ER </a:t>
            </a:r>
            <a:r>
              <a:rPr lang="en-US" dirty="0" smtClean="0"/>
              <a:t>schema, thus </a:t>
            </a:r>
            <a:r>
              <a:rPr lang="en-US" dirty="0"/>
              <a:t>it is necessary to derive the significant </a:t>
            </a:r>
            <a:r>
              <a:rPr lang="en-US" dirty="0" smtClean="0"/>
              <a:t> relationships among them </a:t>
            </a:r>
            <a:r>
              <a:rPr lang="en-US" dirty="0"/>
              <a:t>in order to correctly design the data warehouse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Construct Snowflake Schema.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 Assignment (5)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63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Solution for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Class Assignment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(5)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296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9400" y="46921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Figure: Snowflake schema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533400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FACT Sales</a:t>
            </a:r>
          </a:p>
          <a:p>
            <a:r>
              <a:rPr lang="en-US" dirty="0"/>
              <a:t>MEASURES Quantity, Cost</a:t>
            </a:r>
          </a:p>
          <a:p>
            <a:r>
              <a:rPr lang="en-US" dirty="0"/>
              <a:t>DIMENSIONS Customer, Area, Time, Wine </a:t>
            </a:r>
            <a:r>
              <a:rPr lang="en-US" dirty="0" smtClean="0"/>
              <a:t>      Class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6625" y="6002975"/>
            <a:ext cx="28575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14357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Questions?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37583704"/>
              </p:ext>
            </p:extLst>
          </p:nvPr>
        </p:nvGraphicFramePr>
        <p:xfrm>
          <a:off x="2209801" y="1676400"/>
          <a:ext cx="4419600" cy="4267200"/>
        </p:xfrm>
        <a:graphic>
          <a:graphicData uri="http://schemas.openxmlformats.org/presentationml/2006/ole">
            <p:oleObj spid="_x0000_s2304" name="Clip" r:id="rId3" imgW="2525917" imgH="340712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67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686800" cy="533400"/>
          </a:xfrm>
        </p:spPr>
        <p:txBody>
          <a:bodyPr>
            <a:noAutofit/>
          </a:bodyPr>
          <a:lstStyle/>
          <a:p>
            <a:r>
              <a:rPr lang="fr-FR" sz="2400" dirty="0" smtClean="0"/>
              <a:t>Figure: Data </a:t>
            </a:r>
            <a:r>
              <a:rPr lang="fr-FR" sz="2400" dirty="0" err="1"/>
              <a:t>w</a:t>
            </a:r>
            <a:r>
              <a:rPr lang="fr-FR" sz="2400" dirty="0" err="1" smtClean="0"/>
              <a:t>arehouse</a:t>
            </a:r>
            <a:r>
              <a:rPr lang="fr-FR" sz="2400" dirty="0" smtClean="0"/>
              <a:t> </a:t>
            </a:r>
            <a:r>
              <a:rPr lang="fr-FR" sz="2400" dirty="0" err="1"/>
              <a:t>logical</a:t>
            </a:r>
            <a:r>
              <a:rPr lang="fr-FR" sz="2400" dirty="0"/>
              <a:t> design 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.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345" y="304800"/>
            <a:ext cx="881825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4790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8077200" cy="5333999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600" dirty="0" smtClean="0"/>
              <a:t>Sam </a:t>
            </a:r>
            <a:r>
              <a:rPr lang="en-US" sz="2600" dirty="0" err="1"/>
              <a:t>Anahory</a:t>
            </a:r>
            <a:r>
              <a:rPr lang="en-US" sz="2600" dirty="0"/>
              <a:t>, Dennis Murray, “Data warehousing In the Real World”, Pearson </a:t>
            </a:r>
            <a:r>
              <a:rPr lang="en-US" sz="2600" dirty="0" smtClean="0"/>
              <a:t>Education.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800" dirty="0"/>
              <a:t>Kimball, R. “The Data Warehouse Toolkit”, Wiley, </a:t>
            </a:r>
            <a:r>
              <a:rPr lang="en-US" sz="2800" dirty="0" smtClean="0"/>
              <a:t>1996.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800" dirty="0" err="1" smtClean="0"/>
              <a:t>Teorey</a:t>
            </a:r>
            <a:r>
              <a:rPr lang="en-US" sz="2800" dirty="0"/>
              <a:t>, T. J., </a:t>
            </a:r>
            <a:r>
              <a:rPr lang="en-US" sz="2800" dirty="0" smtClean="0"/>
              <a:t>“</a:t>
            </a:r>
            <a:r>
              <a:rPr lang="en-US" sz="2800" i="1" dirty="0" smtClean="0"/>
              <a:t>Database </a:t>
            </a:r>
            <a:r>
              <a:rPr lang="en-US" sz="2800" i="1" dirty="0"/>
              <a:t>Modeling and Design: The Entity-Relationship </a:t>
            </a:r>
            <a:r>
              <a:rPr lang="en-US" sz="2800" i="1" dirty="0" smtClean="0"/>
              <a:t>Approach”</a:t>
            </a:r>
            <a:r>
              <a:rPr lang="en-US" sz="2800" dirty="0" smtClean="0"/>
              <a:t>, </a:t>
            </a:r>
            <a:r>
              <a:rPr lang="en-US" sz="2800" dirty="0"/>
              <a:t>Morgan Kaufmann Publishers, Inc., 1990. 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800" dirty="0" smtClean="0"/>
              <a:t>“An </a:t>
            </a:r>
            <a:r>
              <a:rPr lang="en-US" sz="2800" dirty="0"/>
              <a:t>Overview of Data Warehousing and OLAP </a:t>
            </a:r>
            <a:r>
              <a:rPr lang="en-US" sz="2800" dirty="0" smtClean="0"/>
              <a:t>Technology”</a:t>
            </a:r>
            <a:r>
              <a:rPr lang="tr-TR" sz="2800" dirty="0" smtClean="0"/>
              <a:t>, </a:t>
            </a:r>
            <a:r>
              <a:rPr lang="tr-TR" sz="2800" dirty="0"/>
              <a:t>S. Chaudhuri, Microsoft </a:t>
            </a:r>
            <a:r>
              <a:rPr lang="tr-TR" sz="2800" dirty="0" smtClean="0"/>
              <a:t>Research</a:t>
            </a:r>
            <a:endParaRPr lang="en-US" sz="2800" dirty="0" smtClean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800" dirty="0" smtClean="0"/>
              <a:t>“</a:t>
            </a:r>
            <a:r>
              <a:rPr lang="tr-TR" sz="2800" dirty="0" smtClean="0"/>
              <a:t>Data </a:t>
            </a:r>
            <a:r>
              <a:rPr lang="tr-TR" sz="2800" dirty="0"/>
              <a:t>Warehousing with </a:t>
            </a:r>
            <a:r>
              <a:rPr lang="tr-TR" sz="2800" dirty="0" smtClean="0"/>
              <a:t>Oracle</a:t>
            </a:r>
            <a:r>
              <a:rPr lang="en-US" sz="2800" dirty="0" smtClean="0"/>
              <a:t>”</a:t>
            </a:r>
            <a:r>
              <a:rPr lang="tr-TR" sz="2800" dirty="0" smtClean="0"/>
              <a:t>, </a:t>
            </a:r>
            <a:r>
              <a:rPr lang="tr-TR" sz="2800" dirty="0"/>
              <a:t>M. A. </a:t>
            </a:r>
            <a:r>
              <a:rPr lang="tr-TR" sz="2800" dirty="0" smtClean="0"/>
              <a:t>Shahzad</a:t>
            </a:r>
            <a:endParaRPr lang="en-US" sz="2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90600" y="304800"/>
            <a:ext cx="7010400" cy="381000"/>
          </a:xfrm>
          <a:prstGeom prst="rect">
            <a:avLst/>
          </a:prstGeom>
        </p:spPr>
        <p:txBody>
          <a:bodyPr lIns="92075" tIns="46038" rIns="92075" bIns="46038" anchor="ctr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8202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End of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Unit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pic>
        <p:nvPicPr>
          <p:cNvPr id="4" name="Picture 4" descr="j0189242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276600" y="1809398"/>
            <a:ext cx="2438400" cy="246675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45126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16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Thank you !!!</a:t>
            </a:r>
            <a:r>
              <a:rPr lang="en-US" sz="1100" b="1" dirty="0"/>
              <a:t/>
            </a:r>
            <a:br>
              <a:rPr lang="en-US" sz="1100" b="1" dirty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0663969"/>
              </p:ext>
            </p:extLst>
          </p:nvPr>
        </p:nvGraphicFramePr>
        <p:xfrm>
          <a:off x="2182387" y="381000"/>
          <a:ext cx="4523213" cy="4525963"/>
        </p:xfrm>
        <a:graphic>
          <a:graphicData uri="http://schemas.openxmlformats.org/presentationml/2006/ole">
            <p:oleObj spid="_x0000_s1280" name="Clip" r:id="rId3" imgW="7833665" imgH="783915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74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The environment provides the infrastructure to carry out the specified process. It consists of:</a:t>
            </a:r>
          </a:p>
          <a:p>
            <a:pPr algn="just"/>
            <a:r>
              <a:rPr lang="en-US" dirty="0" smtClean="0"/>
              <a:t>A </a:t>
            </a:r>
            <a:r>
              <a:rPr lang="en-US" i="1" dirty="0">
                <a:solidFill>
                  <a:srgbClr val="0070C0"/>
                </a:solidFill>
              </a:rPr>
              <a:t>refined conceptual schema</a:t>
            </a:r>
            <a:r>
              <a:rPr lang="en-US" dirty="0"/>
              <a:t>, which is built from a conceptual multidimensional </a:t>
            </a:r>
            <a:r>
              <a:rPr lang="en-US" dirty="0" smtClean="0"/>
              <a:t>schema enriched </a:t>
            </a:r>
            <a:r>
              <a:rPr lang="en-US" dirty="0"/>
              <a:t>with design guidelines.</a:t>
            </a:r>
          </a:p>
          <a:p>
            <a:pPr algn="just"/>
            <a:r>
              <a:rPr lang="en-US" dirty="0" smtClean="0"/>
              <a:t>The </a:t>
            </a:r>
            <a:r>
              <a:rPr lang="en-US" i="1" dirty="0">
                <a:solidFill>
                  <a:srgbClr val="0070C0"/>
                </a:solidFill>
              </a:rPr>
              <a:t>source schema </a:t>
            </a:r>
            <a:r>
              <a:rPr lang="en-US" dirty="0"/>
              <a:t>and the </a:t>
            </a:r>
            <a:r>
              <a:rPr lang="en-US" i="1" dirty="0">
                <a:solidFill>
                  <a:srgbClr val="0070C0"/>
                </a:solidFill>
              </a:rPr>
              <a:t>DW schema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Schema </a:t>
            </a:r>
            <a:r>
              <a:rPr lang="en-US" i="1" dirty="0">
                <a:solidFill>
                  <a:srgbClr val="0070C0"/>
                </a:solidFill>
              </a:rPr>
              <a:t>mappings</a:t>
            </a:r>
            <a:r>
              <a:rPr lang="en-US" dirty="0"/>
              <a:t>, which are used to represent correspondences between the conceptual </a:t>
            </a:r>
            <a:r>
              <a:rPr lang="en-US" dirty="0" smtClean="0"/>
              <a:t>schema and </a:t>
            </a:r>
            <a:r>
              <a:rPr lang="en-US" dirty="0"/>
              <a:t>the source schema.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set of </a:t>
            </a:r>
            <a:r>
              <a:rPr lang="en-US" i="1" dirty="0">
                <a:solidFill>
                  <a:srgbClr val="0070C0"/>
                </a:solidFill>
              </a:rPr>
              <a:t>design rules</a:t>
            </a:r>
            <a:r>
              <a:rPr lang="en-US" dirty="0"/>
              <a:t>, which apply the </a:t>
            </a:r>
            <a:r>
              <a:rPr lang="en-US" i="1" dirty="0">
                <a:solidFill>
                  <a:srgbClr val="0070C0"/>
                </a:solidFill>
              </a:rPr>
              <a:t>schema transformations</a:t>
            </a:r>
            <a:r>
              <a:rPr lang="en-US" i="1" dirty="0"/>
              <a:t> </a:t>
            </a:r>
            <a:r>
              <a:rPr lang="en-US" dirty="0"/>
              <a:t>to the source schema in order </a:t>
            </a:r>
            <a:r>
              <a:rPr lang="en-US" dirty="0" smtClean="0"/>
              <a:t>to build </a:t>
            </a:r>
            <a:r>
              <a:rPr lang="en-US" dirty="0"/>
              <a:t>the DW schema.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set of pre-defined </a:t>
            </a:r>
            <a:r>
              <a:rPr lang="en-US" i="1" dirty="0">
                <a:solidFill>
                  <a:srgbClr val="0070C0"/>
                </a:solidFill>
              </a:rPr>
              <a:t>schema transformations </a:t>
            </a:r>
            <a:r>
              <a:rPr lang="en-US" dirty="0"/>
              <a:t>that build new relations from existing ones</a:t>
            </a:r>
            <a:r>
              <a:rPr lang="en-US" dirty="0" smtClean="0"/>
              <a:t>, applying </a:t>
            </a:r>
            <a:r>
              <a:rPr lang="en-US" dirty="0"/>
              <a:t>DW design techniques.</a:t>
            </a:r>
          </a:p>
          <a:p>
            <a:pPr algn="just"/>
            <a:r>
              <a:rPr lang="en-US" dirty="0" smtClean="0"/>
              <a:t>A </a:t>
            </a:r>
            <a:r>
              <a:rPr lang="en-US" i="1" dirty="0">
                <a:solidFill>
                  <a:srgbClr val="0070C0"/>
                </a:solidFill>
              </a:rPr>
              <a:t>transformation trace</a:t>
            </a:r>
            <a:r>
              <a:rPr lang="en-US" dirty="0"/>
              <a:t>, which keeps the transformations that where applied, providing </a:t>
            </a:r>
            <a:r>
              <a:rPr lang="en-US" dirty="0" smtClean="0"/>
              <a:t>the mappings </a:t>
            </a:r>
            <a:r>
              <a:rPr lang="en-US" dirty="0"/>
              <a:t>between source and DW schemas.</a:t>
            </a:r>
          </a:p>
        </p:txBody>
      </p:sp>
    </p:spTree>
    <p:extLst>
      <p:ext uri="{BB962C8B-B14F-4D97-AF65-F5344CB8AC3E}">
        <p14:creationId xmlns:p14="http://schemas.microsoft.com/office/powerpoint/2010/main" xmlns="" val="76588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4314</Words>
  <Application>Microsoft Office PowerPoint</Application>
  <PresentationFormat>On-screen Show (4:3)</PresentationFormat>
  <Paragraphs>503</Paragraphs>
  <Slides>82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Clip</vt:lpstr>
      <vt:lpstr>Unit 2: Data Warehouse Logical Design</vt:lpstr>
      <vt:lpstr>Database Development Process </vt:lpstr>
      <vt:lpstr>Slide 3</vt:lpstr>
      <vt:lpstr>What is a  Logical Design??</vt:lpstr>
      <vt:lpstr>Logical Design</vt:lpstr>
      <vt:lpstr>Slide 6</vt:lpstr>
      <vt:lpstr>Slide 7</vt:lpstr>
      <vt:lpstr>Figure: Data warehouse logical design environment.</vt:lpstr>
      <vt:lpstr>Slide 9</vt:lpstr>
      <vt:lpstr>Logical Design compared with Physical Design</vt:lpstr>
      <vt:lpstr>From Tables and Spreadsheets to Data Cubes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Cube: A Lattice of Cuboids</vt:lpstr>
      <vt:lpstr>Dimensions and Measures</vt:lpstr>
      <vt:lpstr>Fact Tables </vt:lpstr>
      <vt:lpstr>Slide 22</vt:lpstr>
      <vt:lpstr>Dimension Tables </vt:lpstr>
      <vt:lpstr>Figure: Dimensional Model</vt:lpstr>
      <vt:lpstr>A Data Mining Query Language, DMQL: Language Primitives</vt:lpstr>
      <vt:lpstr>Data Warehouse Schema</vt:lpstr>
      <vt:lpstr>Star Schema</vt:lpstr>
      <vt:lpstr>Slide 28</vt:lpstr>
      <vt:lpstr>Figure: Star schema of a data warehouse for sales</vt:lpstr>
      <vt:lpstr>Slide 30</vt:lpstr>
      <vt:lpstr>Defining a Star Schema in DMQL</vt:lpstr>
      <vt:lpstr>Figure: Star Schema for Sales</vt:lpstr>
      <vt:lpstr>Advantages of Star Schema</vt:lpstr>
      <vt:lpstr>Issues Regarding Star Schema</vt:lpstr>
      <vt:lpstr>Snowflake Schema</vt:lpstr>
      <vt:lpstr>Figure: Snowflake schema of a data warehouse for sales</vt:lpstr>
      <vt:lpstr>Defining a Snowflake Schema in DMQL</vt:lpstr>
      <vt:lpstr>Slide 38</vt:lpstr>
      <vt:lpstr>Figure: Snowflake Schema</vt:lpstr>
      <vt:lpstr>Figure: Snowflake Schema</vt:lpstr>
      <vt:lpstr>Difference between Star Schema and Snow-flake Schema</vt:lpstr>
      <vt:lpstr>Fact-Constellation Schema</vt:lpstr>
      <vt:lpstr>Figure: Fact constellation schema of a data warehouse for sales and shipping</vt:lpstr>
      <vt:lpstr>Defining a Fact Constellation in DMQL</vt:lpstr>
      <vt:lpstr>More Examples on Fact-Constellation Schema</vt:lpstr>
      <vt:lpstr>Slide 46</vt:lpstr>
      <vt:lpstr>Slide 47</vt:lpstr>
      <vt:lpstr>Multidimensional Data Model</vt:lpstr>
      <vt:lpstr>Slide 49</vt:lpstr>
      <vt:lpstr>Table: A 3-D view of sales data according to the dimensions time, item, and location. The measure displayed is dollars sold (in thousands).</vt:lpstr>
      <vt:lpstr>Figure: A 3-D data cube representation of the data in the table above, according to the dimensions time, item, and location. The measure displayed is dollars sold (in thousands).</vt:lpstr>
      <vt:lpstr>Question?</vt:lpstr>
      <vt:lpstr>Solution!!</vt:lpstr>
      <vt:lpstr>Figure: Lattice of cuboids, making up a 4-D data cube for the dimensions time, item, location, and supplier. Each cuboid represents a different degree of summarization.</vt:lpstr>
      <vt:lpstr>Measures: Their Categorization and Computation</vt:lpstr>
      <vt:lpstr>Distributive Measure</vt:lpstr>
      <vt:lpstr>Algebraic Measure</vt:lpstr>
      <vt:lpstr>Holistic Measure</vt:lpstr>
      <vt:lpstr>Concept Hierarchies</vt:lpstr>
      <vt:lpstr>Slide 60</vt:lpstr>
      <vt:lpstr>Slide 61</vt:lpstr>
      <vt:lpstr>Slide 62</vt:lpstr>
      <vt:lpstr>Slide 63</vt:lpstr>
      <vt:lpstr>Materialized View</vt:lpstr>
      <vt:lpstr>Slide 65</vt:lpstr>
      <vt:lpstr>Slide 66</vt:lpstr>
      <vt:lpstr>Slide 67</vt:lpstr>
      <vt:lpstr>Slide 68</vt:lpstr>
      <vt:lpstr>Slide 69</vt:lpstr>
      <vt:lpstr>Class Assignment (1)</vt:lpstr>
      <vt:lpstr>Class Assignment (2)</vt:lpstr>
      <vt:lpstr>Class Assignment (3)</vt:lpstr>
      <vt:lpstr>Class Assignment (4)</vt:lpstr>
      <vt:lpstr>Hints:</vt:lpstr>
      <vt:lpstr>Solution for Class Assignment (4)</vt:lpstr>
      <vt:lpstr>Slide 76</vt:lpstr>
      <vt:lpstr>Class Assignment (5)</vt:lpstr>
      <vt:lpstr>Solution for Class Assignment (5)</vt:lpstr>
      <vt:lpstr>Questions?</vt:lpstr>
      <vt:lpstr>Slide 80</vt:lpstr>
      <vt:lpstr>End of Unit 2</vt:lpstr>
      <vt:lpstr>Thank you !!!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Bijay</dc:creator>
  <cp:lastModifiedBy>Dinesh</cp:lastModifiedBy>
  <cp:revision>201</cp:revision>
  <dcterms:created xsi:type="dcterms:W3CDTF">2006-08-16T00:00:00Z</dcterms:created>
  <dcterms:modified xsi:type="dcterms:W3CDTF">2013-03-24T17:38:30Z</dcterms:modified>
</cp:coreProperties>
</file>