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5" r:id="rId5"/>
    <p:sldId id="266" r:id="rId6"/>
    <p:sldId id="262" r:id="rId7"/>
    <p:sldId id="263" r:id="rId8"/>
    <p:sldId id="264" r:id="rId9"/>
    <p:sldId id="299" r:id="rId10"/>
    <p:sldId id="300" r:id="rId11"/>
    <p:sldId id="30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10" r:id="rId35"/>
    <p:sldId id="289" r:id="rId36"/>
    <p:sldId id="290" r:id="rId37"/>
    <p:sldId id="308" r:id="rId38"/>
    <p:sldId id="291" r:id="rId39"/>
    <p:sldId id="292" r:id="rId40"/>
    <p:sldId id="293" r:id="rId41"/>
    <p:sldId id="313" r:id="rId42"/>
    <p:sldId id="314" r:id="rId43"/>
    <p:sldId id="309" r:id="rId44"/>
    <p:sldId id="296" r:id="rId45"/>
    <p:sldId id="294" r:id="rId46"/>
    <p:sldId id="295" r:id="rId47"/>
    <p:sldId id="297" r:id="rId48"/>
    <p:sldId id="305" r:id="rId49"/>
    <p:sldId id="306" r:id="rId50"/>
    <p:sldId id="307" r:id="rId51"/>
    <p:sldId id="298" r:id="rId52"/>
    <p:sldId id="303" r:id="rId53"/>
    <p:sldId id="304" r:id="rId54"/>
    <p:sldId id="311" r:id="rId55"/>
    <p:sldId id="257" r:id="rId56"/>
    <p:sldId id="312" r:id="rId57"/>
    <p:sldId id="258" r:id="rId58"/>
    <p:sldId id="25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smtClean="0"/>
              <a:t>Unit 3 : </a:t>
            </a:r>
            <a:r>
              <a:rPr lang="en-US" sz="5400" b="1" dirty="0"/>
              <a:t>Data Warehouse Physical Design</a:t>
            </a:r>
          </a:p>
        </p:txBody>
      </p:sp>
      <p:sp>
        <p:nvSpPr>
          <p:cNvPr id="3" name="Title 1"/>
          <p:cNvSpPr txBox="1">
            <a:spLocks/>
          </p:cNvSpPr>
          <p:nvPr/>
        </p:nvSpPr>
        <p:spPr>
          <a:xfrm>
            <a:off x="228600" y="4533900"/>
            <a:ext cx="8229600" cy="6096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rPr>
              <a:t>Lecturer : Bijay Mishra</a:t>
            </a:r>
            <a:endParaRPr lang="en-US" b="1" dirty="0">
              <a:solidFill>
                <a:srgbClr val="002060"/>
              </a:solidFill>
            </a:endParaRPr>
          </a:p>
        </p:txBody>
      </p:sp>
    </p:spTree>
    <p:extLst>
      <p:ext uri="{BB962C8B-B14F-4D97-AF65-F5344CB8AC3E}">
        <p14:creationId xmlns:p14="http://schemas.microsoft.com/office/powerpoint/2010/main" val="180161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002060"/>
                </a:solidFill>
              </a:rPr>
              <a:t>Performance</a:t>
            </a:r>
            <a:endParaRPr lang="en-US" dirty="0">
              <a:solidFill>
                <a:srgbClr val="002060"/>
              </a:solidFill>
            </a:endParaRPr>
          </a:p>
        </p:txBody>
      </p:sp>
      <p:sp>
        <p:nvSpPr>
          <p:cNvPr id="3" name="Content Placeholder 2"/>
          <p:cNvSpPr>
            <a:spLocks noGrp="1"/>
          </p:cNvSpPr>
          <p:nvPr>
            <p:ph idx="1"/>
          </p:nvPr>
        </p:nvSpPr>
        <p:spPr>
          <a:xfrm>
            <a:off x="457200" y="1143000"/>
            <a:ext cx="8229600" cy="5486400"/>
          </a:xfrm>
        </p:spPr>
        <p:txBody>
          <a:bodyPr>
            <a:normAutofit/>
          </a:bodyPr>
          <a:lstStyle/>
          <a:p>
            <a:pPr algn="just"/>
            <a:r>
              <a:rPr lang="en-US" sz="2400" dirty="0"/>
              <a:t>Response time in DW typically &gt; OLTP</a:t>
            </a:r>
          </a:p>
          <a:p>
            <a:pPr lvl="1" algn="just"/>
            <a:r>
              <a:rPr lang="en-US" sz="2000" dirty="0"/>
              <a:t>Important to manage user expectations</a:t>
            </a:r>
          </a:p>
          <a:p>
            <a:pPr algn="just"/>
            <a:r>
              <a:rPr lang="en-US" sz="2400" dirty="0"/>
              <a:t>Poor performance may result from</a:t>
            </a:r>
          </a:p>
          <a:p>
            <a:pPr lvl="1" algn="just"/>
            <a:r>
              <a:rPr lang="en-US" sz="2000" dirty="0"/>
              <a:t>Inadequate hardware</a:t>
            </a:r>
          </a:p>
          <a:p>
            <a:pPr lvl="1" algn="just"/>
            <a:r>
              <a:rPr lang="en-US" sz="2000" dirty="0"/>
              <a:t>Inflexible data architecture</a:t>
            </a:r>
          </a:p>
          <a:p>
            <a:pPr lvl="1" algn="just"/>
            <a:r>
              <a:rPr lang="en-US" sz="2000" dirty="0"/>
              <a:t>Poor physical design</a:t>
            </a:r>
          </a:p>
          <a:p>
            <a:pPr lvl="1" algn="just"/>
            <a:r>
              <a:rPr lang="en-US" sz="2000" dirty="0"/>
              <a:t>Unrealistic user expectations</a:t>
            </a:r>
          </a:p>
          <a:p>
            <a:pPr algn="just"/>
            <a:r>
              <a:rPr lang="en-US" sz="2400" dirty="0"/>
              <a:t>Build performance </a:t>
            </a:r>
            <a:r>
              <a:rPr lang="en-US" sz="2400" dirty="0" smtClean="0"/>
              <a:t>bottom-up</a:t>
            </a:r>
            <a:endParaRPr lang="en-US" sz="2400" dirty="0"/>
          </a:p>
          <a:p>
            <a:pPr lvl="1" algn="just"/>
            <a:r>
              <a:rPr lang="en-US" sz="2000" dirty="0" smtClean="0"/>
              <a:t>Database </a:t>
            </a:r>
            <a:r>
              <a:rPr lang="en-US" sz="2000" dirty="0"/>
              <a:t>Design and Optimization</a:t>
            </a:r>
          </a:p>
          <a:p>
            <a:pPr lvl="1" algn="just"/>
            <a:r>
              <a:rPr lang="en-US" sz="2000" dirty="0"/>
              <a:t>Application </a:t>
            </a:r>
            <a:r>
              <a:rPr lang="en-US" sz="2000" dirty="0" smtClean="0"/>
              <a:t>design</a:t>
            </a:r>
          </a:p>
          <a:p>
            <a:pPr lvl="1" algn="just"/>
            <a:r>
              <a:rPr lang="en-US" sz="2000" dirty="0" smtClean="0"/>
              <a:t>Query </a:t>
            </a:r>
            <a:r>
              <a:rPr lang="en-US" sz="2000" dirty="0"/>
              <a:t>efficiency</a:t>
            </a:r>
          </a:p>
          <a:p>
            <a:pPr algn="just"/>
            <a:r>
              <a:rPr lang="en-US" sz="2400" dirty="0"/>
              <a:t>Tune performance from </a:t>
            </a:r>
            <a:r>
              <a:rPr lang="en-US" sz="2400" dirty="0" smtClean="0"/>
              <a:t>top-down</a:t>
            </a:r>
            <a:endParaRPr lang="en-US" sz="2400" dirty="0"/>
          </a:p>
        </p:txBody>
      </p:sp>
    </p:spTree>
    <p:extLst>
      <p:ext uri="{BB962C8B-B14F-4D97-AF65-F5344CB8AC3E}">
        <p14:creationId xmlns:p14="http://schemas.microsoft.com/office/powerpoint/2010/main" val="200957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rmAutofit fontScale="90000"/>
          </a:bodyPr>
          <a:lstStyle/>
          <a:p>
            <a:r>
              <a:rPr lang="en-US" dirty="0">
                <a:solidFill>
                  <a:srgbClr val="002060"/>
                </a:solidFill>
              </a:rPr>
              <a:t>Flexibility</a:t>
            </a:r>
          </a:p>
        </p:txBody>
      </p:sp>
      <p:sp>
        <p:nvSpPr>
          <p:cNvPr id="3" name="Content Placeholder 2"/>
          <p:cNvSpPr>
            <a:spLocks noGrp="1"/>
          </p:cNvSpPr>
          <p:nvPr>
            <p:ph idx="1"/>
          </p:nvPr>
        </p:nvSpPr>
        <p:spPr>
          <a:xfrm>
            <a:off x="609600" y="4572000"/>
            <a:ext cx="8229600" cy="1371600"/>
          </a:xfrm>
        </p:spPr>
        <p:txBody>
          <a:bodyPr/>
          <a:lstStyle/>
          <a:p>
            <a:pPr algn="just"/>
            <a:r>
              <a:rPr lang="en-US" dirty="0"/>
              <a:t>Old mainframes known for poor scalability</a:t>
            </a:r>
          </a:p>
          <a:p>
            <a:pPr algn="just"/>
            <a:r>
              <a:rPr lang="en-US" dirty="0"/>
              <a:t>Many adopt multi-server </a:t>
            </a:r>
            <a:r>
              <a:rPr lang="en-US" dirty="0" smtClean="0"/>
              <a:t>environment</a:t>
            </a:r>
            <a:endParaRPr lang="en-US" dirty="0"/>
          </a:p>
        </p:txBody>
      </p:sp>
      <p:sp>
        <p:nvSpPr>
          <p:cNvPr id="4" name="Title 1"/>
          <p:cNvSpPr txBox="1">
            <a:spLocks/>
          </p:cNvSpPr>
          <p:nvPr/>
        </p:nvSpPr>
        <p:spPr>
          <a:xfrm>
            <a:off x="381000" y="3856038"/>
            <a:ext cx="8229600" cy="639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002060"/>
                </a:solidFill>
              </a:rPr>
              <a:t>Scalability</a:t>
            </a:r>
            <a:endParaRPr lang="en-US" dirty="0">
              <a:solidFill>
                <a:srgbClr val="002060"/>
              </a:solidFill>
            </a:endParaRPr>
          </a:p>
        </p:txBody>
      </p:sp>
      <p:sp>
        <p:nvSpPr>
          <p:cNvPr id="5" name="Rectangle 4"/>
          <p:cNvSpPr/>
          <p:nvPr/>
        </p:nvSpPr>
        <p:spPr>
          <a:xfrm>
            <a:off x="533400" y="1062097"/>
            <a:ext cx="7848600" cy="2062103"/>
          </a:xfrm>
          <a:prstGeom prst="rect">
            <a:avLst/>
          </a:prstGeom>
        </p:spPr>
        <p:txBody>
          <a:bodyPr wrap="square">
            <a:spAutoFit/>
          </a:bodyPr>
          <a:lstStyle/>
          <a:p>
            <a:pPr marL="285750" indent="-285750" algn="just">
              <a:buFont typeface="Arial" pitchFamily="34" charset="0"/>
              <a:buChar char="•"/>
            </a:pPr>
            <a:r>
              <a:rPr lang="en-US" sz="3200" dirty="0"/>
              <a:t>May include giving users flexibility to handle analysis, query, reporting needs</a:t>
            </a:r>
          </a:p>
          <a:p>
            <a:pPr marL="285750" indent="-285750" algn="just">
              <a:buFont typeface="Arial" pitchFamily="34" charset="0"/>
              <a:buChar char="•"/>
            </a:pPr>
            <a:r>
              <a:rPr lang="en-US" sz="3200" dirty="0"/>
              <a:t>Must accommodate change in today’s business environment</a:t>
            </a:r>
          </a:p>
        </p:txBody>
      </p:sp>
    </p:spTree>
    <p:extLst>
      <p:ext uri="{BB962C8B-B14F-4D97-AF65-F5344CB8AC3E}">
        <p14:creationId xmlns:p14="http://schemas.microsoft.com/office/powerpoint/2010/main" val="36253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a:solidFill>
                  <a:schemeClr val="accent6">
                    <a:lumMod val="50000"/>
                  </a:schemeClr>
                </a:solidFill>
              </a:rPr>
              <a:t>Physical Design Structures</a:t>
            </a:r>
            <a:endParaRPr lang="en-US" dirty="0">
              <a:solidFill>
                <a:schemeClr val="accent6">
                  <a:lumMod val="50000"/>
                </a:schemeClr>
              </a:solidFill>
            </a:endParaRPr>
          </a:p>
        </p:txBody>
      </p:sp>
      <p:sp>
        <p:nvSpPr>
          <p:cNvPr id="3" name="Content Placeholder 2"/>
          <p:cNvSpPr>
            <a:spLocks noGrp="1"/>
          </p:cNvSpPr>
          <p:nvPr>
            <p:ph idx="1"/>
          </p:nvPr>
        </p:nvSpPr>
        <p:spPr>
          <a:xfrm>
            <a:off x="381000" y="990600"/>
            <a:ext cx="8458200" cy="5562600"/>
          </a:xfrm>
        </p:spPr>
        <p:txBody>
          <a:bodyPr>
            <a:normAutofit fontScale="85000" lnSpcReduction="20000"/>
          </a:bodyPr>
          <a:lstStyle/>
          <a:p>
            <a:pPr marL="0" indent="0" algn="just">
              <a:buNone/>
            </a:pPr>
            <a:r>
              <a:rPr lang="en-US" dirty="0"/>
              <a:t>Once you have converted your logical design to a physical one, you will need to </a:t>
            </a:r>
            <a:r>
              <a:rPr lang="en-US" dirty="0" smtClean="0"/>
              <a:t>create some </a:t>
            </a:r>
            <a:r>
              <a:rPr lang="en-US" dirty="0"/>
              <a:t>or all of the following structures:</a:t>
            </a:r>
          </a:p>
          <a:p>
            <a:pPr marL="0" indent="0" algn="just">
              <a:buNone/>
            </a:pPr>
            <a:r>
              <a:rPr lang="en-US" dirty="0"/>
              <a:t>■ </a:t>
            </a:r>
            <a:r>
              <a:rPr lang="en-US" dirty="0" err="1"/>
              <a:t>Tablespaces</a:t>
            </a:r>
            <a:endParaRPr lang="en-US" dirty="0"/>
          </a:p>
          <a:p>
            <a:pPr marL="0" indent="0" algn="just">
              <a:buNone/>
            </a:pPr>
            <a:r>
              <a:rPr lang="en-US" dirty="0"/>
              <a:t>■ Tables and Partitioned Tables</a:t>
            </a:r>
          </a:p>
          <a:p>
            <a:pPr marL="0" indent="0" algn="just">
              <a:buNone/>
            </a:pPr>
            <a:r>
              <a:rPr lang="en-US" dirty="0"/>
              <a:t>■ Views</a:t>
            </a:r>
          </a:p>
          <a:p>
            <a:pPr marL="0" indent="0" algn="just">
              <a:buNone/>
            </a:pPr>
            <a:r>
              <a:rPr lang="en-US" dirty="0"/>
              <a:t>■ Integrity Constraints</a:t>
            </a:r>
          </a:p>
          <a:p>
            <a:pPr marL="0" indent="0" algn="just">
              <a:buNone/>
            </a:pPr>
            <a:r>
              <a:rPr lang="en-US" dirty="0"/>
              <a:t>■ Dimensions</a:t>
            </a:r>
          </a:p>
          <a:p>
            <a:pPr marL="0" indent="0" algn="just">
              <a:buNone/>
            </a:pPr>
            <a:endParaRPr lang="en-US" dirty="0" smtClean="0"/>
          </a:p>
          <a:p>
            <a:pPr marL="0" indent="0" algn="just">
              <a:buNone/>
            </a:pPr>
            <a:r>
              <a:rPr lang="en-US" dirty="0" smtClean="0"/>
              <a:t>Some </a:t>
            </a:r>
            <a:r>
              <a:rPr lang="en-US" dirty="0"/>
              <a:t>of these structures require disk space. Others exist only in the data </a:t>
            </a:r>
            <a:r>
              <a:rPr lang="en-US" dirty="0" smtClean="0"/>
              <a:t>dictionary. Additionally</a:t>
            </a:r>
            <a:r>
              <a:rPr lang="en-US" dirty="0"/>
              <a:t>, the following structures may be created for performance improvement:</a:t>
            </a:r>
          </a:p>
          <a:p>
            <a:pPr marL="0" indent="0" algn="just">
              <a:buNone/>
            </a:pPr>
            <a:r>
              <a:rPr lang="en-US" dirty="0"/>
              <a:t>■ Indexes and Partitioned Indexes</a:t>
            </a:r>
          </a:p>
          <a:p>
            <a:pPr marL="0" indent="0" algn="just">
              <a:buNone/>
            </a:pPr>
            <a:r>
              <a:rPr lang="en-US" dirty="0"/>
              <a:t>■ Materialized Views</a:t>
            </a:r>
          </a:p>
        </p:txBody>
      </p:sp>
    </p:spTree>
    <p:extLst>
      <p:ext uri="{BB962C8B-B14F-4D97-AF65-F5344CB8AC3E}">
        <p14:creationId xmlns:p14="http://schemas.microsoft.com/office/powerpoint/2010/main" val="18003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solidFill>
                  <a:srgbClr val="0070C0"/>
                </a:solidFill>
              </a:rPr>
              <a:t>Tablespaces</a:t>
            </a:r>
            <a:endParaRPr lang="en-US" dirty="0">
              <a:solidFill>
                <a:srgbClr val="0070C0"/>
              </a:solidFill>
            </a:endParaRPr>
          </a:p>
        </p:txBody>
      </p:sp>
      <p:sp>
        <p:nvSpPr>
          <p:cNvPr id="3" name="Content Placeholder 2"/>
          <p:cNvSpPr>
            <a:spLocks noGrp="1"/>
          </p:cNvSpPr>
          <p:nvPr>
            <p:ph idx="1"/>
          </p:nvPr>
        </p:nvSpPr>
        <p:spPr>
          <a:xfrm>
            <a:off x="457200" y="1143000"/>
            <a:ext cx="8229600" cy="5181600"/>
          </a:xfrm>
        </p:spPr>
        <p:txBody>
          <a:bodyPr/>
          <a:lstStyle/>
          <a:p>
            <a:pPr algn="just"/>
            <a:r>
              <a:rPr lang="en-US" dirty="0"/>
              <a:t>A </a:t>
            </a:r>
            <a:r>
              <a:rPr lang="en-US" dirty="0" err="1"/>
              <a:t>tablespace</a:t>
            </a:r>
            <a:r>
              <a:rPr lang="en-US" dirty="0"/>
              <a:t> consists of one or more </a:t>
            </a:r>
            <a:r>
              <a:rPr lang="en-US" dirty="0" err="1"/>
              <a:t>datafiles</a:t>
            </a:r>
            <a:r>
              <a:rPr lang="en-US" dirty="0"/>
              <a:t>, which are physical structures within </a:t>
            </a:r>
            <a:r>
              <a:rPr lang="en-US" dirty="0" smtClean="0"/>
              <a:t>the operating </a:t>
            </a:r>
            <a:r>
              <a:rPr lang="en-US" dirty="0"/>
              <a:t>system you are using. </a:t>
            </a:r>
            <a:endParaRPr lang="en-US" dirty="0" smtClean="0"/>
          </a:p>
          <a:p>
            <a:pPr algn="just"/>
            <a:r>
              <a:rPr lang="en-US" dirty="0" smtClean="0"/>
              <a:t>A </a:t>
            </a:r>
            <a:r>
              <a:rPr lang="en-US" dirty="0" err="1"/>
              <a:t>datafile</a:t>
            </a:r>
            <a:r>
              <a:rPr lang="en-US" dirty="0"/>
              <a:t> is associated with only one </a:t>
            </a:r>
            <a:r>
              <a:rPr lang="en-US" dirty="0" err="1"/>
              <a:t>tablespace</a:t>
            </a:r>
            <a:r>
              <a:rPr lang="en-US" dirty="0"/>
              <a:t>.</a:t>
            </a:r>
          </a:p>
          <a:p>
            <a:pPr algn="just"/>
            <a:r>
              <a:rPr lang="en-US" dirty="0"/>
              <a:t>From a design perspective, </a:t>
            </a:r>
            <a:r>
              <a:rPr lang="en-US" dirty="0" err="1"/>
              <a:t>tablespaces</a:t>
            </a:r>
            <a:r>
              <a:rPr lang="en-US" dirty="0"/>
              <a:t> are containers for physical design structures.</a:t>
            </a:r>
          </a:p>
        </p:txBody>
      </p:sp>
    </p:spTree>
    <p:extLst>
      <p:ext uri="{BB962C8B-B14F-4D97-AF65-F5344CB8AC3E}">
        <p14:creationId xmlns:p14="http://schemas.microsoft.com/office/powerpoint/2010/main" val="415247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70C0"/>
                </a:solidFill>
              </a:rPr>
              <a:t>Tables and Partitioned Tables</a:t>
            </a:r>
            <a:endParaRPr lang="en-US" dirty="0">
              <a:solidFill>
                <a:srgbClr val="0070C0"/>
              </a:solidFill>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Tables are the basic unit of data storage. They are the container for the </a:t>
            </a:r>
            <a:r>
              <a:rPr lang="en-US" dirty="0" smtClean="0"/>
              <a:t>expected amount </a:t>
            </a:r>
            <a:r>
              <a:rPr lang="en-US" dirty="0"/>
              <a:t>of raw data in your data warehouse.</a:t>
            </a:r>
          </a:p>
          <a:p>
            <a:pPr algn="just"/>
            <a:r>
              <a:rPr lang="en-US" dirty="0"/>
              <a:t>Using partitioned tables instead of </a:t>
            </a:r>
            <a:r>
              <a:rPr lang="en-US" dirty="0" smtClean="0"/>
              <a:t>non-partitioned </a:t>
            </a:r>
            <a:r>
              <a:rPr lang="en-US" dirty="0"/>
              <a:t>ones addresses the key problem </a:t>
            </a:r>
            <a:r>
              <a:rPr lang="en-US" dirty="0" smtClean="0"/>
              <a:t>of supporting </a:t>
            </a:r>
            <a:r>
              <a:rPr lang="en-US" dirty="0"/>
              <a:t>very large data volumes by allowing you to divide them into smaller </a:t>
            </a:r>
            <a:r>
              <a:rPr lang="en-US" dirty="0" smtClean="0"/>
              <a:t>and more </a:t>
            </a:r>
            <a:r>
              <a:rPr lang="en-US" dirty="0"/>
              <a:t>manageable pieces</a:t>
            </a:r>
            <a:r>
              <a:rPr lang="en-US" dirty="0" smtClean="0"/>
              <a:t>.</a:t>
            </a:r>
          </a:p>
          <a:p>
            <a:pPr algn="just"/>
            <a:r>
              <a:rPr lang="en-US" dirty="0"/>
              <a:t>Partitioning large tables improves performance because each partitioned piece is </a:t>
            </a:r>
            <a:r>
              <a:rPr lang="en-US" dirty="0" smtClean="0"/>
              <a:t>more manageable</a:t>
            </a:r>
            <a:r>
              <a:rPr lang="en-US" dirty="0"/>
              <a:t>.</a:t>
            </a:r>
          </a:p>
        </p:txBody>
      </p:sp>
    </p:spTree>
    <p:extLst>
      <p:ext uri="{BB962C8B-B14F-4D97-AF65-F5344CB8AC3E}">
        <p14:creationId xmlns:p14="http://schemas.microsoft.com/office/powerpoint/2010/main" val="240117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0070C0"/>
                </a:solidFill>
              </a:rPr>
              <a:t>Views</a:t>
            </a:r>
            <a:endParaRPr lang="en-US" dirty="0">
              <a:solidFill>
                <a:srgbClr val="0070C0"/>
              </a:solidFill>
            </a:endParaRPr>
          </a:p>
        </p:txBody>
      </p:sp>
      <p:sp>
        <p:nvSpPr>
          <p:cNvPr id="3" name="Content Placeholder 2"/>
          <p:cNvSpPr>
            <a:spLocks noGrp="1"/>
          </p:cNvSpPr>
          <p:nvPr>
            <p:ph idx="1"/>
          </p:nvPr>
        </p:nvSpPr>
        <p:spPr>
          <a:xfrm>
            <a:off x="457200" y="1143000"/>
            <a:ext cx="8229600" cy="5181600"/>
          </a:xfrm>
        </p:spPr>
        <p:txBody>
          <a:bodyPr/>
          <a:lstStyle/>
          <a:p>
            <a:pPr algn="just"/>
            <a:r>
              <a:rPr lang="en-US" dirty="0"/>
              <a:t>A view is a tailored presentation of the data contained in one or more tables or </a:t>
            </a:r>
            <a:r>
              <a:rPr lang="en-US" dirty="0" smtClean="0"/>
              <a:t>other views</a:t>
            </a:r>
            <a:r>
              <a:rPr lang="en-US" dirty="0"/>
              <a:t>. </a:t>
            </a:r>
            <a:endParaRPr lang="en-US" dirty="0" smtClean="0"/>
          </a:p>
          <a:p>
            <a:pPr algn="just"/>
            <a:r>
              <a:rPr lang="en-US" dirty="0" smtClean="0"/>
              <a:t>A </a:t>
            </a:r>
            <a:r>
              <a:rPr lang="en-US" dirty="0"/>
              <a:t>view takes the output of a query and treats it as a table. </a:t>
            </a:r>
            <a:endParaRPr lang="en-US" dirty="0" smtClean="0"/>
          </a:p>
          <a:p>
            <a:pPr algn="just"/>
            <a:r>
              <a:rPr lang="en-US" dirty="0" smtClean="0"/>
              <a:t>Views </a:t>
            </a:r>
            <a:r>
              <a:rPr lang="en-US" dirty="0"/>
              <a:t>do not </a:t>
            </a:r>
            <a:r>
              <a:rPr lang="en-US" dirty="0" smtClean="0"/>
              <a:t>require any </a:t>
            </a:r>
            <a:r>
              <a:rPr lang="en-US" dirty="0"/>
              <a:t>space in the database.</a:t>
            </a:r>
          </a:p>
        </p:txBody>
      </p:sp>
    </p:spTree>
    <p:extLst>
      <p:ext uri="{BB962C8B-B14F-4D97-AF65-F5344CB8AC3E}">
        <p14:creationId xmlns:p14="http://schemas.microsoft.com/office/powerpoint/2010/main" val="402210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70C0"/>
                </a:solidFill>
              </a:rPr>
              <a:t>Integrity Constraints</a:t>
            </a:r>
            <a:endParaRPr lang="en-US" dirty="0">
              <a:solidFill>
                <a:srgbClr val="0070C0"/>
              </a:solidFill>
            </a:endParaRPr>
          </a:p>
        </p:txBody>
      </p:sp>
      <p:sp>
        <p:nvSpPr>
          <p:cNvPr id="3" name="Content Placeholder 2"/>
          <p:cNvSpPr>
            <a:spLocks noGrp="1"/>
          </p:cNvSpPr>
          <p:nvPr>
            <p:ph idx="1"/>
          </p:nvPr>
        </p:nvSpPr>
        <p:spPr>
          <a:xfrm>
            <a:off x="457200" y="1219200"/>
            <a:ext cx="8229600" cy="5181600"/>
          </a:xfrm>
        </p:spPr>
        <p:txBody>
          <a:bodyPr/>
          <a:lstStyle/>
          <a:p>
            <a:pPr algn="just"/>
            <a:r>
              <a:rPr lang="en-US" dirty="0"/>
              <a:t>Integrity constraints are used to enforce business rules associated with your </a:t>
            </a:r>
            <a:r>
              <a:rPr lang="en-US" dirty="0" smtClean="0"/>
              <a:t>database and </a:t>
            </a:r>
            <a:r>
              <a:rPr lang="en-US" dirty="0"/>
              <a:t>to prevent having invalid information in the tables</a:t>
            </a:r>
            <a:r>
              <a:rPr lang="en-US" dirty="0" smtClean="0"/>
              <a:t>.</a:t>
            </a:r>
          </a:p>
          <a:p>
            <a:pPr algn="just"/>
            <a:r>
              <a:rPr lang="en-US" dirty="0"/>
              <a:t>In data warehousing environments, constraints are only used for </a:t>
            </a:r>
            <a:r>
              <a:rPr lang="en-US" dirty="0" smtClean="0"/>
              <a:t>query rewrite</a:t>
            </a:r>
            <a:r>
              <a:rPr lang="en-US" dirty="0"/>
              <a:t>. </a:t>
            </a:r>
            <a:endParaRPr lang="en-US" dirty="0" smtClean="0"/>
          </a:p>
          <a:p>
            <a:pPr algn="just"/>
            <a:r>
              <a:rPr lang="en-US" dirty="0" smtClean="0">
                <a:solidFill>
                  <a:schemeClr val="accent2">
                    <a:lumMod val="75000"/>
                  </a:schemeClr>
                </a:solidFill>
              </a:rPr>
              <a:t>NOT </a:t>
            </a:r>
            <a:r>
              <a:rPr lang="en-US" dirty="0">
                <a:solidFill>
                  <a:schemeClr val="accent2">
                    <a:lumMod val="75000"/>
                  </a:schemeClr>
                </a:solidFill>
              </a:rPr>
              <a:t>NULL </a:t>
            </a:r>
            <a:r>
              <a:rPr lang="en-US" dirty="0"/>
              <a:t>constraints are particularly common in data warehouses.</a:t>
            </a:r>
          </a:p>
        </p:txBody>
      </p:sp>
    </p:spTree>
    <p:extLst>
      <p:ext uri="{BB962C8B-B14F-4D97-AF65-F5344CB8AC3E}">
        <p14:creationId xmlns:p14="http://schemas.microsoft.com/office/powerpoint/2010/main" val="305875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70C0"/>
                </a:solidFill>
              </a:rPr>
              <a:t>Indexes and Partitioned Indexes</a:t>
            </a:r>
            <a:endParaRPr lang="en-US" dirty="0">
              <a:solidFill>
                <a:srgbClr val="0070C0"/>
              </a:solidFill>
            </a:endParaRPr>
          </a:p>
        </p:txBody>
      </p:sp>
      <p:sp>
        <p:nvSpPr>
          <p:cNvPr id="3" name="Content Placeholder 2"/>
          <p:cNvSpPr>
            <a:spLocks noGrp="1"/>
          </p:cNvSpPr>
          <p:nvPr>
            <p:ph idx="1"/>
          </p:nvPr>
        </p:nvSpPr>
        <p:spPr>
          <a:xfrm>
            <a:off x="457200" y="1143000"/>
            <a:ext cx="8229600" cy="4983163"/>
          </a:xfrm>
        </p:spPr>
        <p:txBody>
          <a:bodyPr/>
          <a:lstStyle/>
          <a:p>
            <a:pPr algn="just"/>
            <a:r>
              <a:rPr lang="en-US" dirty="0"/>
              <a:t>Indexes are optional structures associated with </a:t>
            </a:r>
            <a:r>
              <a:rPr lang="en-US" dirty="0" smtClean="0"/>
              <a:t>tables.</a:t>
            </a:r>
          </a:p>
          <a:p>
            <a:pPr algn="just"/>
            <a:r>
              <a:rPr lang="en-US" dirty="0"/>
              <a:t>Indexes are just like tables in that you can partition </a:t>
            </a:r>
            <a:r>
              <a:rPr lang="en-US" dirty="0" smtClean="0"/>
              <a:t>them (but </a:t>
            </a:r>
            <a:r>
              <a:rPr lang="en-US" dirty="0"/>
              <a:t>the </a:t>
            </a:r>
            <a:r>
              <a:rPr lang="en-US" dirty="0" smtClean="0"/>
              <a:t>partitioning strategy </a:t>
            </a:r>
            <a:r>
              <a:rPr lang="en-US" dirty="0"/>
              <a:t>is not dependent upon the table structure</a:t>
            </a:r>
            <a:r>
              <a:rPr lang="en-US" dirty="0" smtClean="0"/>
              <a:t>)</a:t>
            </a:r>
          </a:p>
          <a:p>
            <a:pPr algn="just"/>
            <a:r>
              <a:rPr lang="en-US" dirty="0"/>
              <a:t>Partitioning indexes makes it </a:t>
            </a:r>
            <a:r>
              <a:rPr lang="en-US" dirty="0" smtClean="0"/>
              <a:t>easier to </a:t>
            </a:r>
            <a:r>
              <a:rPr lang="en-US" dirty="0"/>
              <a:t>manage the data warehouse during refresh and improves query performance.</a:t>
            </a:r>
            <a:endParaRPr lang="en-US" dirty="0" smtClean="0"/>
          </a:p>
          <a:p>
            <a:pPr algn="just"/>
            <a:endParaRPr lang="en-US" dirty="0"/>
          </a:p>
        </p:txBody>
      </p:sp>
    </p:spTree>
    <p:extLst>
      <p:ext uri="{BB962C8B-B14F-4D97-AF65-F5344CB8AC3E}">
        <p14:creationId xmlns:p14="http://schemas.microsoft.com/office/powerpoint/2010/main" val="14232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solidFill>
                  <a:srgbClr val="0070C0"/>
                </a:solidFill>
              </a:rPr>
              <a:t>Materialized Views</a:t>
            </a:r>
            <a:endParaRPr lang="en-US" dirty="0">
              <a:solidFill>
                <a:srgbClr val="0070C0"/>
              </a:solidFill>
            </a:endParaRPr>
          </a:p>
        </p:txBody>
      </p:sp>
      <p:sp>
        <p:nvSpPr>
          <p:cNvPr id="3" name="Content Placeholder 2"/>
          <p:cNvSpPr>
            <a:spLocks noGrp="1"/>
          </p:cNvSpPr>
          <p:nvPr>
            <p:ph idx="1"/>
          </p:nvPr>
        </p:nvSpPr>
        <p:spPr>
          <a:xfrm>
            <a:off x="457200" y="1219200"/>
            <a:ext cx="8229600" cy="4906963"/>
          </a:xfrm>
        </p:spPr>
        <p:txBody>
          <a:bodyPr/>
          <a:lstStyle/>
          <a:p>
            <a:pPr algn="just"/>
            <a:r>
              <a:rPr lang="en-US" dirty="0"/>
              <a:t>Materialized views are query results that have been stored in advance so </a:t>
            </a:r>
            <a:r>
              <a:rPr lang="en-US" dirty="0" smtClean="0"/>
              <a:t>long-running calculations </a:t>
            </a:r>
            <a:r>
              <a:rPr lang="en-US" dirty="0"/>
              <a:t>are not necessary when you actually execute your SQL statements</a:t>
            </a:r>
            <a:r>
              <a:rPr lang="en-US" dirty="0" smtClean="0"/>
              <a:t>.</a:t>
            </a:r>
          </a:p>
          <a:p>
            <a:pPr algn="just"/>
            <a:r>
              <a:rPr lang="en-US" dirty="0"/>
              <a:t>From </a:t>
            </a:r>
            <a:r>
              <a:rPr lang="en-US" dirty="0" smtClean="0"/>
              <a:t>a physical </a:t>
            </a:r>
            <a:r>
              <a:rPr lang="en-US" dirty="0"/>
              <a:t>design point of view, materialized views resemble tables or partitioned </a:t>
            </a:r>
            <a:r>
              <a:rPr lang="en-US" dirty="0" smtClean="0"/>
              <a:t>tables and </a:t>
            </a:r>
            <a:r>
              <a:rPr lang="en-US" dirty="0"/>
              <a:t>behave like indexes in that they are used transparently and improve performance.</a:t>
            </a:r>
          </a:p>
        </p:txBody>
      </p:sp>
    </p:spTree>
    <p:extLst>
      <p:ext uri="{BB962C8B-B14F-4D97-AF65-F5344CB8AC3E}">
        <p14:creationId xmlns:p14="http://schemas.microsoft.com/office/powerpoint/2010/main" val="30893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chemeClr val="accent6">
                    <a:lumMod val="50000"/>
                  </a:schemeClr>
                </a:solidFill>
              </a:rPr>
              <a:t>Hardware and I/O </a:t>
            </a:r>
            <a:r>
              <a:rPr lang="en-US" b="1" dirty="0" smtClean="0">
                <a:solidFill>
                  <a:schemeClr val="accent6">
                    <a:lumMod val="50000"/>
                  </a:schemeClr>
                </a:solidFill>
              </a:rPr>
              <a:t>Consideration</a:t>
            </a:r>
            <a:endParaRPr lang="en-US" b="1" dirty="0">
              <a:solidFill>
                <a:schemeClr val="accent6">
                  <a:lumMod val="50000"/>
                </a:schemeClr>
              </a:solidFill>
            </a:endParaRPr>
          </a:p>
        </p:txBody>
      </p:sp>
      <p:sp>
        <p:nvSpPr>
          <p:cNvPr id="3" name="Content Placeholder 2"/>
          <p:cNvSpPr>
            <a:spLocks noGrp="1"/>
          </p:cNvSpPr>
          <p:nvPr>
            <p:ph idx="1"/>
          </p:nvPr>
        </p:nvSpPr>
        <p:spPr>
          <a:xfrm>
            <a:off x="304800" y="1143000"/>
            <a:ext cx="8534400" cy="5410200"/>
          </a:xfrm>
        </p:spPr>
        <p:txBody>
          <a:bodyPr>
            <a:normAutofit lnSpcReduction="10000"/>
          </a:bodyPr>
          <a:lstStyle/>
          <a:p>
            <a:pPr algn="just"/>
            <a:r>
              <a:rPr lang="en-US" dirty="0"/>
              <a:t>I/O performance should always be a key consideration for data warehouse </a:t>
            </a:r>
            <a:r>
              <a:rPr lang="en-US" dirty="0" smtClean="0"/>
              <a:t>designers and </a:t>
            </a:r>
            <a:r>
              <a:rPr lang="en-US" dirty="0"/>
              <a:t>administrators. </a:t>
            </a:r>
            <a:endParaRPr lang="en-US" dirty="0" smtClean="0"/>
          </a:p>
          <a:p>
            <a:pPr algn="just"/>
            <a:r>
              <a:rPr lang="en-US" dirty="0" smtClean="0"/>
              <a:t>The </a:t>
            </a:r>
            <a:r>
              <a:rPr lang="en-US" dirty="0"/>
              <a:t>typical workload in a data warehouse is especially </a:t>
            </a:r>
            <a:r>
              <a:rPr lang="en-US" dirty="0" smtClean="0"/>
              <a:t>I/O intensive</a:t>
            </a:r>
            <a:r>
              <a:rPr lang="en-US" dirty="0"/>
              <a:t>, with operations such as large data loads and index builds, creation </a:t>
            </a:r>
            <a:r>
              <a:rPr lang="en-US" dirty="0" smtClean="0"/>
              <a:t>of materialized </a:t>
            </a:r>
            <a:r>
              <a:rPr lang="en-US" dirty="0"/>
              <a:t>views, and queries over large volumes of data. </a:t>
            </a:r>
            <a:endParaRPr lang="en-US" dirty="0" smtClean="0"/>
          </a:p>
          <a:p>
            <a:pPr algn="just"/>
            <a:r>
              <a:rPr lang="en-US" dirty="0" smtClean="0"/>
              <a:t>The </a:t>
            </a:r>
            <a:r>
              <a:rPr lang="en-US" dirty="0"/>
              <a:t>underlying </a:t>
            </a:r>
            <a:r>
              <a:rPr lang="en-US" dirty="0" smtClean="0"/>
              <a:t>I/O system </a:t>
            </a:r>
            <a:r>
              <a:rPr lang="en-US" dirty="0"/>
              <a:t>for a data warehouse should be designed to meet these heavy requirements.</a:t>
            </a:r>
          </a:p>
        </p:txBody>
      </p:sp>
    </p:spTree>
    <p:extLst>
      <p:ext uri="{BB962C8B-B14F-4D97-AF65-F5344CB8AC3E}">
        <p14:creationId xmlns:p14="http://schemas.microsoft.com/office/powerpoint/2010/main" val="164265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b="1" dirty="0" smtClean="0">
                <a:solidFill>
                  <a:schemeClr val="accent6">
                    <a:lumMod val="50000"/>
                  </a:schemeClr>
                </a:solidFill>
              </a:rPr>
              <a:t>Physical Design</a:t>
            </a:r>
            <a:endParaRPr lang="en-US" b="1" dirty="0">
              <a:solidFill>
                <a:schemeClr val="accent6">
                  <a:lumMod val="50000"/>
                </a:schemeClr>
              </a:solidFill>
            </a:endParaRPr>
          </a:p>
        </p:txBody>
      </p:sp>
      <p:sp>
        <p:nvSpPr>
          <p:cNvPr id="3" name="Content Placeholder 2"/>
          <p:cNvSpPr>
            <a:spLocks noGrp="1"/>
          </p:cNvSpPr>
          <p:nvPr>
            <p:ph idx="1"/>
          </p:nvPr>
        </p:nvSpPr>
        <p:spPr>
          <a:xfrm>
            <a:off x="228600" y="1219200"/>
            <a:ext cx="8686800" cy="5334000"/>
          </a:xfrm>
        </p:spPr>
        <p:txBody>
          <a:bodyPr>
            <a:normAutofit/>
          </a:bodyPr>
          <a:lstStyle/>
          <a:p>
            <a:pPr marL="0" indent="0" algn="just">
              <a:buNone/>
            </a:pPr>
            <a:r>
              <a:rPr lang="en-US" dirty="0">
                <a:solidFill>
                  <a:srgbClr val="0070C0"/>
                </a:solidFill>
              </a:rPr>
              <a:t>Physical design </a:t>
            </a:r>
            <a:r>
              <a:rPr lang="en-US" dirty="0" smtClean="0"/>
              <a:t>is the </a:t>
            </a:r>
            <a:r>
              <a:rPr lang="en-US" dirty="0"/>
              <a:t>phase of a database design following the </a:t>
            </a:r>
            <a:r>
              <a:rPr lang="en-US" dirty="0" smtClean="0"/>
              <a:t>logical design </a:t>
            </a:r>
            <a:r>
              <a:rPr lang="en-US" dirty="0"/>
              <a:t>that identifies the actual database tables and index structures </a:t>
            </a:r>
            <a:r>
              <a:rPr lang="en-US" dirty="0" smtClean="0"/>
              <a:t>used to </a:t>
            </a:r>
            <a:r>
              <a:rPr lang="en-US" dirty="0"/>
              <a:t>implement the logical design</a:t>
            </a:r>
            <a:r>
              <a:rPr lang="en-US" dirty="0" smtClean="0"/>
              <a:t>.</a:t>
            </a:r>
          </a:p>
          <a:p>
            <a:pPr marL="0" indent="0" algn="just">
              <a:buNone/>
            </a:pPr>
            <a:endParaRPr lang="en-US" dirty="0"/>
          </a:p>
          <a:p>
            <a:pPr marL="0" indent="0" algn="just">
              <a:buNone/>
            </a:pPr>
            <a:r>
              <a:rPr lang="en-US" dirty="0"/>
              <a:t>In the physical design, you look at the most effective way of storing and retrieving the objects as well as handling them from a transportation and backup/recovery perspective.</a:t>
            </a:r>
          </a:p>
          <a:p>
            <a:pPr marL="0" indent="0" algn="just">
              <a:buNone/>
            </a:pPr>
            <a:endParaRPr lang="en-US" dirty="0"/>
          </a:p>
        </p:txBody>
      </p:sp>
    </p:spTree>
    <p:extLst>
      <p:ext uri="{BB962C8B-B14F-4D97-AF65-F5344CB8AC3E}">
        <p14:creationId xmlns:p14="http://schemas.microsoft.com/office/powerpoint/2010/main" val="73049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19800"/>
          </a:xfrm>
        </p:spPr>
        <p:txBody>
          <a:bodyPr/>
          <a:lstStyle/>
          <a:p>
            <a:pPr algn="just"/>
            <a:r>
              <a:rPr lang="en-US" dirty="0"/>
              <a:t>In fact, one of the leading causes of performance issues in a data warehouse is </a:t>
            </a:r>
            <a:r>
              <a:rPr lang="en-US" dirty="0" smtClean="0"/>
              <a:t>poor I/O </a:t>
            </a:r>
            <a:r>
              <a:rPr lang="en-US" dirty="0"/>
              <a:t>configuration. </a:t>
            </a:r>
            <a:endParaRPr lang="en-US" dirty="0" smtClean="0"/>
          </a:p>
          <a:p>
            <a:pPr algn="just"/>
            <a:r>
              <a:rPr lang="en-US" dirty="0" smtClean="0"/>
              <a:t>Database </a:t>
            </a:r>
            <a:r>
              <a:rPr lang="en-US" dirty="0"/>
              <a:t>administrators who have previously managed </a:t>
            </a:r>
            <a:r>
              <a:rPr lang="en-US" dirty="0" smtClean="0"/>
              <a:t>other systems </a:t>
            </a:r>
            <a:r>
              <a:rPr lang="en-US" dirty="0"/>
              <a:t>will likely need to pay more careful attention to the </a:t>
            </a:r>
            <a:r>
              <a:rPr lang="en-US" dirty="0" smtClean="0"/>
              <a:t>I/O configuration </a:t>
            </a:r>
            <a:r>
              <a:rPr lang="en-US" dirty="0"/>
              <a:t>for </a:t>
            </a:r>
            <a:r>
              <a:rPr lang="en-US" dirty="0" smtClean="0"/>
              <a:t>a data </a:t>
            </a:r>
            <a:r>
              <a:rPr lang="en-US" dirty="0"/>
              <a:t>warehouse than they may have previously done for other environments</a:t>
            </a:r>
            <a:r>
              <a:rPr lang="en-US" dirty="0" smtClean="0"/>
              <a:t>.</a:t>
            </a:r>
          </a:p>
          <a:p>
            <a:r>
              <a:rPr lang="en-US" dirty="0"/>
              <a:t>The I/O configuration used by a data warehouse will depend on the characteristics </a:t>
            </a:r>
            <a:r>
              <a:rPr lang="en-US" dirty="0" smtClean="0"/>
              <a:t>of the </a:t>
            </a:r>
            <a:r>
              <a:rPr lang="en-US" dirty="0"/>
              <a:t>specific storage and server capabilities</a:t>
            </a:r>
          </a:p>
        </p:txBody>
      </p:sp>
    </p:spTree>
    <p:extLst>
      <p:ext uri="{BB962C8B-B14F-4D97-AF65-F5344CB8AC3E}">
        <p14:creationId xmlns:p14="http://schemas.microsoft.com/office/powerpoint/2010/main" val="107435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06963"/>
          </a:xfrm>
        </p:spPr>
        <p:txBody>
          <a:bodyPr/>
          <a:lstStyle/>
          <a:p>
            <a:pPr marL="0" indent="0" algn="just">
              <a:buNone/>
            </a:pPr>
            <a:r>
              <a:rPr lang="en-US" dirty="0" smtClean="0"/>
              <a:t>There are following </a:t>
            </a:r>
            <a:r>
              <a:rPr lang="en-US" dirty="0"/>
              <a:t>five high-level guidelines for data-warehouse </a:t>
            </a:r>
            <a:r>
              <a:rPr lang="en-US" dirty="0" smtClean="0"/>
              <a:t>I/O configurations</a:t>
            </a:r>
            <a:r>
              <a:rPr lang="en-US" dirty="0"/>
              <a:t>:</a:t>
            </a:r>
          </a:p>
          <a:p>
            <a:pPr marL="0" indent="0" algn="just">
              <a:buNone/>
            </a:pPr>
            <a:r>
              <a:rPr lang="en-US" dirty="0"/>
              <a:t>■ Configure I/O for Bandwidth not Capacity</a:t>
            </a:r>
          </a:p>
          <a:p>
            <a:pPr marL="0" indent="0" algn="just">
              <a:buNone/>
            </a:pPr>
            <a:r>
              <a:rPr lang="en-US" dirty="0"/>
              <a:t>■ Stripe Far and Wide</a:t>
            </a:r>
          </a:p>
          <a:p>
            <a:pPr marL="0" indent="0" algn="just">
              <a:buNone/>
            </a:pPr>
            <a:r>
              <a:rPr lang="en-US" dirty="0"/>
              <a:t>■ Use Redundancy</a:t>
            </a:r>
          </a:p>
          <a:p>
            <a:pPr marL="0" indent="0" algn="just">
              <a:buNone/>
            </a:pPr>
            <a:r>
              <a:rPr lang="en-US" dirty="0"/>
              <a:t>■ Test the I/O System Before Building the Database</a:t>
            </a:r>
          </a:p>
          <a:p>
            <a:pPr marL="0" indent="0" algn="just">
              <a:buNone/>
            </a:pPr>
            <a:r>
              <a:rPr lang="en-US" dirty="0"/>
              <a:t>■ Plan for Growth</a:t>
            </a:r>
          </a:p>
        </p:txBody>
      </p:sp>
    </p:spTree>
    <p:extLst>
      <p:ext uri="{BB962C8B-B14F-4D97-AF65-F5344CB8AC3E}">
        <p14:creationId xmlns:p14="http://schemas.microsoft.com/office/powerpoint/2010/main" val="22064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8"/>
            <a:ext cx="8610600" cy="715962"/>
          </a:xfrm>
        </p:spPr>
        <p:txBody>
          <a:bodyPr>
            <a:normAutofit fontScale="90000"/>
          </a:bodyPr>
          <a:lstStyle/>
          <a:p>
            <a:r>
              <a:rPr lang="en-US" b="1" dirty="0">
                <a:solidFill>
                  <a:srgbClr val="002060"/>
                </a:solidFill>
              </a:rPr>
              <a:t>Configure I/O for Bandwidth not Capacity</a:t>
            </a:r>
            <a:endParaRPr lang="en-US" dirty="0">
              <a:solidFill>
                <a:srgbClr val="002060"/>
              </a:solidFill>
            </a:endParaRPr>
          </a:p>
        </p:txBody>
      </p:sp>
      <p:sp>
        <p:nvSpPr>
          <p:cNvPr id="3" name="Content Placeholder 2"/>
          <p:cNvSpPr>
            <a:spLocks noGrp="1"/>
          </p:cNvSpPr>
          <p:nvPr>
            <p:ph idx="1"/>
          </p:nvPr>
        </p:nvSpPr>
        <p:spPr>
          <a:xfrm>
            <a:off x="457200" y="1874837"/>
            <a:ext cx="8229600" cy="3916363"/>
          </a:xfrm>
        </p:spPr>
        <p:txBody>
          <a:bodyPr/>
          <a:lstStyle/>
          <a:p>
            <a:pPr algn="just"/>
            <a:r>
              <a:rPr lang="en-US" dirty="0"/>
              <a:t>Storage configurations for a data warehouse should be chosen based on the </a:t>
            </a:r>
            <a:r>
              <a:rPr lang="en-US" dirty="0" smtClean="0"/>
              <a:t>I/O bandwidth </a:t>
            </a:r>
            <a:r>
              <a:rPr lang="en-US" dirty="0"/>
              <a:t>that they can provide, and not necessarily on their overall storage capacity</a:t>
            </a:r>
            <a:r>
              <a:rPr lang="en-US" dirty="0" smtClean="0"/>
              <a:t>.</a:t>
            </a:r>
          </a:p>
          <a:p>
            <a:pPr algn="just"/>
            <a:r>
              <a:rPr lang="en-US" dirty="0"/>
              <a:t>Buying storage based solely on capacity has the potential for making a mistake</a:t>
            </a:r>
            <a:r>
              <a:rPr lang="en-US" dirty="0" smtClean="0"/>
              <a:t>, </a:t>
            </a:r>
            <a:r>
              <a:rPr lang="en-US" dirty="0"/>
              <a:t>especially for systems less than 500GB is total size.</a:t>
            </a:r>
          </a:p>
        </p:txBody>
      </p:sp>
    </p:spTree>
    <p:extLst>
      <p:ext uri="{BB962C8B-B14F-4D97-AF65-F5344CB8AC3E}">
        <p14:creationId xmlns:p14="http://schemas.microsoft.com/office/powerpoint/2010/main" val="408518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172200"/>
          </a:xfrm>
        </p:spPr>
        <p:txBody>
          <a:bodyPr>
            <a:normAutofit fontScale="92500" lnSpcReduction="10000"/>
          </a:bodyPr>
          <a:lstStyle/>
          <a:p>
            <a:pPr algn="just"/>
            <a:r>
              <a:rPr lang="en-US" dirty="0"/>
              <a:t>The capacity of individual </a:t>
            </a:r>
            <a:r>
              <a:rPr lang="en-US" dirty="0" smtClean="0"/>
              <a:t>disk drives </a:t>
            </a:r>
            <a:r>
              <a:rPr lang="en-US" dirty="0"/>
              <a:t>is growing faster than the I/O throughput rates provided by those </a:t>
            </a:r>
            <a:r>
              <a:rPr lang="en-US" dirty="0" smtClean="0"/>
              <a:t>disks, leading </a:t>
            </a:r>
            <a:r>
              <a:rPr lang="en-US" dirty="0"/>
              <a:t>to a situation in which a small number of disks can store a large volume </a:t>
            </a:r>
            <a:r>
              <a:rPr lang="en-US" dirty="0" smtClean="0"/>
              <a:t>of data</a:t>
            </a:r>
            <a:r>
              <a:rPr lang="en-US" dirty="0"/>
              <a:t>, but cannot provide the same I/O throughput as a larger number of small disks</a:t>
            </a:r>
            <a:r>
              <a:rPr lang="en-US" dirty="0" smtClean="0"/>
              <a:t>.</a:t>
            </a:r>
          </a:p>
          <a:p>
            <a:pPr algn="just"/>
            <a:r>
              <a:rPr lang="en-US" dirty="0"/>
              <a:t>While it may not be practical to estimate the I/O bandwidth that will be required by </a:t>
            </a:r>
            <a:r>
              <a:rPr lang="en-US" dirty="0" smtClean="0"/>
              <a:t>a data </a:t>
            </a:r>
            <a:r>
              <a:rPr lang="en-US" dirty="0"/>
              <a:t>warehouse before a system is built, it is generally practical with the guidance </a:t>
            </a:r>
            <a:r>
              <a:rPr lang="en-US" dirty="0" smtClean="0"/>
              <a:t>of the </a:t>
            </a:r>
            <a:r>
              <a:rPr lang="en-US" dirty="0"/>
              <a:t>hardware manufacturer to estimate how much I/O bandwidth a given server </a:t>
            </a:r>
            <a:r>
              <a:rPr lang="en-US" dirty="0" smtClean="0"/>
              <a:t>can potentially </a:t>
            </a:r>
            <a:r>
              <a:rPr lang="en-US" dirty="0"/>
              <a:t>utilize, and ensure that the selected I/O configuration will be able </a:t>
            </a:r>
            <a:r>
              <a:rPr lang="en-US" dirty="0" smtClean="0"/>
              <a:t>to successfully </a:t>
            </a:r>
            <a:r>
              <a:rPr lang="en-US" dirty="0"/>
              <a:t>feed the server.</a:t>
            </a:r>
          </a:p>
        </p:txBody>
      </p:sp>
    </p:spTree>
    <p:extLst>
      <p:ext uri="{BB962C8B-B14F-4D97-AF65-F5344CB8AC3E}">
        <p14:creationId xmlns:p14="http://schemas.microsoft.com/office/powerpoint/2010/main" val="251994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en-US" dirty="0"/>
              <a:t>There are many variables in sizing the I/O systems, </a:t>
            </a:r>
            <a:r>
              <a:rPr lang="en-US" dirty="0" smtClean="0"/>
              <a:t>but one </a:t>
            </a:r>
            <a:r>
              <a:rPr lang="en-US" dirty="0"/>
              <a:t>basic rule of thumb is that your data warehouse system should have </a:t>
            </a:r>
            <a:r>
              <a:rPr lang="en-US" dirty="0" smtClean="0"/>
              <a:t>multiple disks </a:t>
            </a:r>
            <a:r>
              <a:rPr lang="en-US" dirty="0"/>
              <a:t>for each CPU (at least two disks for each CPU at a bare minimum) in order </a:t>
            </a:r>
            <a:r>
              <a:rPr lang="en-US" dirty="0" smtClean="0"/>
              <a:t>to achieve </a:t>
            </a:r>
            <a:r>
              <a:rPr lang="en-US" dirty="0"/>
              <a:t>optimal performance.</a:t>
            </a:r>
          </a:p>
        </p:txBody>
      </p:sp>
    </p:spTree>
    <p:extLst>
      <p:ext uri="{BB962C8B-B14F-4D97-AF65-F5344CB8AC3E}">
        <p14:creationId xmlns:p14="http://schemas.microsoft.com/office/powerpoint/2010/main" val="50505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2060"/>
                </a:solidFill>
              </a:rPr>
              <a:t>Stripe Far and Wide</a:t>
            </a:r>
            <a:endParaRPr lang="en-US" dirty="0">
              <a:solidFill>
                <a:srgbClr val="002060"/>
              </a:solidFill>
            </a:endParaRPr>
          </a:p>
        </p:txBody>
      </p:sp>
      <p:sp>
        <p:nvSpPr>
          <p:cNvPr id="3" name="Content Placeholder 2"/>
          <p:cNvSpPr>
            <a:spLocks noGrp="1"/>
          </p:cNvSpPr>
          <p:nvPr>
            <p:ph idx="1"/>
          </p:nvPr>
        </p:nvSpPr>
        <p:spPr>
          <a:xfrm>
            <a:off x="152400" y="1143000"/>
            <a:ext cx="8686800" cy="5562600"/>
          </a:xfrm>
        </p:spPr>
        <p:txBody>
          <a:bodyPr>
            <a:normAutofit fontScale="92500" lnSpcReduction="10000"/>
          </a:bodyPr>
          <a:lstStyle/>
          <a:p>
            <a:pPr algn="just"/>
            <a:r>
              <a:rPr lang="en-US" dirty="0"/>
              <a:t>The guiding principle in configuring an I/O system for a data warehouse is </a:t>
            </a:r>
            <a:r>
              <a:rPr lang="en-US" dirty="0" smtClean="0"/>
              <a:t>to maximize </a:t>
            </a:r>
            <a:r>
              <a:rPr lang="en-US" dirty="0"/>
              <a:t>I/O bandwidth by having multiple disks and channels access each </a:t>
            </a:r>
            <a:r>
              <a:rPr lang="en-US" dirty="0" smtClean="0"/>
              <a:t>database object.</a:t>
            </a:r>
          </a:p>
          <a:p>
            <a:pPr algn="just"/>
            <a:r>
              <a:rPr lang="en-US" dirty="0"/>
              <a:t>A striped file </a:t>
            </a:r>
            <a:r>
              <a:rPr lang="en-US" dirty="0" smtClean="0"/>
              <a:t>is a </a:t>
            </a:r>
            <a:r>
              <a:rPr lang="en-US" dirty="0"/>
              <a:t>file distributed across multiple disks. This striping can be managed by </a:t>
            </a:r>
            <a:r>
              <a:rPr lang="en-US" dirty="0" smtClean="0"/>
              <a:t>software (such </a:t>
            </a:r>
            <a:r>
              <a:rPr lang="en-US" dirty="0"/>
              <a:t>as a logical volume manager), or within the storage hardware</a:t>
            </a:r>
            <a:r>
              <a:rPr lang="en-US" dirty="0" smtClean="0"/>
              <a:t>.</a:t>
            </a:r>
          </a:p>
          <a:p>
            <a:pPr algn="just"/>
            <a:r>
              <a:rPr lang="en-US" dirty="0"/>
              <a:t>The goal is </a:t>
            </a:r>
            <a:r>
              <a:rPr lang="en-US" dirty="0" smtClean="0"/>
              <a:t>to ensure </a:t>
            </a:r>
            <a:r>
              <a:rPr lang="en-US" dirty="0"/>
              <a:t>that each </a:t>
            </a:r>
            <a:r>
              <a:rPr lang="en-US" dirty="0" err="1"/>
              <a:t>tablespace</a:t>
            </a:r>
            <a:r>
              <a:rPr lang="en-US" dirty="0"/>
              <a:t> is striped across a large number of disks </a:t>
            </a:r>
            <a:r>
              <a:rPr lang="en-US" dirty="0" smtClean="0"/>
              <a:t>so </a:t>
            </a:r>
            <a:r>
              <a:rPr lang="en-US" dirty="0"/>
              <a:t>that any database object can be accessed with the highest possible </a:t>
            </a:r>
            <a:r>
              <a:rPr lang="en-US" dirty="0" smtClean="0"/>
              <a:t>I/O bandwidth</a:t>
            </a:r>
            <a:r>
              <a:rPr lang="en-US" dirty="0"/>
              <a:t>.</a:t>
            </a:r>
          </a:p>
        </p:txBody>
      </p:sp>
    </p:spTree>
    <p:extLst>
      <p:ext uri="{BB962C8B-B14F-4D97-AF65-F5344CB8AC3E}">
        <p14:creationId xmlns:p14="http://schemas.microsoft.com/office/powerpoint/2010/main" val="259690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2060"/>
                </a:solidFill>
              </a:rPr>
              <a:t>Use Redundancy</a:t>
            </a:r>
            <a:endParaRPr lang="en-US" dirty="0">
              <a:solidFill>
                <a:srgbClr val="002060"/>
              </a:solidFill>
            </a:endParaRPr>
          </a:p>
        </p:txBody>
      </p:sp>
      <p:sp>
        <p:nvSpPr>
          <p:cNvPr id="3" name="Content Placeholder 2"/>
          <p:cNvSpPr>
            <a:spLocks noGrp="1"/>
          </p:cNvSpPr>
          <p:nvPr>
            <p:ph idx="1"/>
          </p:nvPr>
        </p:nvSpPr>
        <p:spPr>
          <a:xfrm>
            <a:off x="457200" y="1066800"/>
            <a:ext cx="8229600" cy="5486400"/>
          </a:xfrm>
        </p:spPr>
        <p:txBody>
          <a:bodyPr/>
          <a:lstStyle/>
          <a:p>
            <a:pPr algn="just"/>
            <a:r>
              <a:rPr lang="en-US" dirty="0"/>
              <a:t>Because data warehouses are often the largest database systems in a company, </a:t>
            </a:r>
            <a:r>
              <a:rPr lang="en-US" dirty="0" smtClean="0"/>
              <a:t>they have </a:t>
            </a:r>
            <a:r>
              <a:rPr lang="en-US" dirty="0"/>
              <a:t>the most disks and thus are also the most susceptible to the failure of a </a:t>
            </a:r>
            <a:r>
              <a:rPr lang="en-US" dirty="0" smtClean="0"/>
              <a:t>single disk.</a:t>
            </a:r>
          </a:p>
          <a:p>
            <a:pPr algn="just"/>
            <a:r>
              <a:rPr lang="en-US" dirty="0" smtClean="0"/>
              <a:t> </a:t>
            </a:r>
            <a:r>
              <a:rPr lang="en-US" dirty="0"/>
              <a:t>Therefore, disk redundancy is a requirement for data warehouses to </a:t>
            </a:r>
            <a:r>
              <a:rPr lang="en-US" dirty="0" smtClean="0"/>
              <a:t>protect against </a:t>
            </a:r>
            <a:r>
              <a:rPr lang="en-US" dirty="0"/>
              <a:t>a hardware failure. </a:t>
            </a:r>
            <a:endParaRPr lang="en-US" dirty="0" smtClean="0"/>
          </a:p>
          <a:p>
            <a:pPr algn="just"/>
            <a:r>
              <a:rPr lang="en-US" dirty="0" smtClean="0"/>
              <a:t>Like </a:t>
            </a:r>
            <a:r>
              <a:rPr lang="en-US" dirty="0"/>
              <a:t>disk-striping, redundancy can be achieved in </a:t>
            </a:r>
            <a:r>
              <a:rPr lang="en-US" dirty="0" smtClean="0"/>
              <a:t>many ways </a:t>
            </a:r>
            <a:r>
              <a:rPr lang="en-US" dirty="0"/>
              <a:t>using software or hardware.</a:t>
            </a:r>
          </a:p>
        </p:txBody>
      </p:sp>
    </p:spTree>
    <p:extLst>
      <p:ext uri="{BB962C8B-B14F-4D97-AF65-F5344CB8AC3E}">
        <p14:creationId xmlns:p14="http://schemas.microsoft.com/office/powerpoint/2010/main" val="180300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A key consideration is that occasionally a balance must be made between </a:t>
            </a:r>
            <a:r>
              <a:rPr lang="en-US" dirty="0" smtClean="0"/>
              <a:t>redundancy and </a:t>
            </a:r>
            <a:r>
              <a:rPr lang="en-US" dirty="0"/>
              <a:t>performance. </a:t>
            </a:r>
            <a:endParaRPr lang="en-US" dirty="0" smtClean="0"/>
          </a:p>
          <a:p>
            <a:pPr algn="just"/>
            <a:r>
              <a:rPr lang="en-US" dirty="0" smtClean="0"/>
              <a:t>For </a:t>
            </a:r>
            <a:r>
              <a:rPr lang="en-US" dirty="0"/>
              <a:t>example, a storage system </a:t>
            </a:r>
            <a:r>
              <a:rPr lang="en-US" dirty="0" smtClean="0"/>
              <a:t>like RAID configuration and its variants </a:t>
            </a:r>
            <a:r>
              <a:rPr lang="en-US" dirty="0"/>
              <a:t>may </a:t>
            </a:r>
            <a:r>
              <a:rPr lang="en-US" dirty="0" smtClean="0"/>
              <a:t>be used.</a:t>
            </a:r>
            <a:endParaRPr lang="en-US" dirty="0"/>
          </a:p>
          <a:p>
            <a:pPr algn="just"/>
            <a:r>
              <a:rPr lang="en-US" dirty="0"/>
              <a:t>Redundancy is necessary for any data warehouse, but the approach to </a:t>
            </a:r>
            <a:r>
              <a:rPr lang="en-US" dirty="0" smtClean="0"/>
              <a:t>redundancy may </a:t>
            </a:r>
            <a:r>
              <a:rPr lang="en-US" dirty="0"/>
              <a:t>vary depending upon the performance and cost constraints of each </a:t>
            </a:r>
            <a:r>
              <a:rPr lang="en-US" dirty="0" smtClean="0"/>
              <a:t>data warehouse</a:t>
            </a:r>
            <a:r>
              <a:rPr lang="en-US" dirty="0"/>
              <a:t>.</a:t>
            </a:r>
          </a:p>
        </p:txBody>
      </p:sp>
    </p:spTree>
    <p:extLst>
      <p:ext uri="{BB962C8B-B14F-4D97-AF65-F5344CB8AC3E}">
        <p14:creationId xmlns:p14="http://schemas.microsoft.com/office/powerpoint/2010/main" val="344345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solidFill>
                  <a:srgbClr val="002060"/>
                </a:solidFill>
              </a:rPr>
              <a:t>Test the I/O System Before Building the Database</a:t>
            </a:r>
            <a:endParaRPr lang="en-US" dirty="0">
              <a:solidFill>
                <a:srgbClr val="002060"/>
              </a:solidFill>
            </a:endParaRPr>
          </a:p>
        </p:txBody>
      </p:sp>
      <p:sp>
        <p:nvSpPr>
          <p:cNvPr id="3" name="Content Placeholder 2"/>
          <p:cNvSpPr>
            <a:spLocks noGrp="1"/>
          </p:cNvSpPr>
          <p:nvPr>
            <p:ph idx="1"/>
          </p:nvPr>
        </p:nvSpPr>
        <p:spPr>
          <a:xfrm>
            <a:off x="304800" y="1600200"/>
            <a:ext cx="8534400" cy="5029200"/>
          </a:xfrm>
        </p:spPr>
        <p:txBody>
          <a:bodyPr>
            <a:normAutofit lnSpcReduction="10000"/>
          </a:bodyPr>
          <a:lstStyle/>
          <a:p>
            <a:pPr algn="just"/>
            <a:r>
              <a:rPr lang="en-US" dirty="0"/>
              <a:t>The most important time to examine and tune the I/O system is before the database </a:t>
            </a:r>
            <a:r>
              <a:rPr lang="en-US" dirty="0" smtClean="0"/>
              <a:t>is even </a:t>
            </a:r>
            <a:r>
              <a:rPr lang="en-US" dirty="0"/>
              <a:t>created. </a:t>
            </a:r>
            <a:endParaRPr lang="en-US" dirty="0" smtClean="0"/>
          </a:p>
          <a:p>
            <a:pPr algn="just"/>
            <a:r>
              <a:rPr lang="en-US" dirty="0" smtClean="0"/>
              <a:t>Once </a:t>
            </a:r>
            <a:r>
              <a:rPr lang="en-US" dirty="0"/>
              <a:t>the database files are created, it is more difficult to reconfigure </a:t>
            </a:r>
            <a:r>
              <a:rPr lang="en-US" dirty="0" smtClean="0"/>
              <a:t>the files.</a:t>
            </a:r>
          </a:p>
          <a:p>
            <a:pPr algn="just"/>
            <a:r>
              <a:rPr lang="en-US" dirty="0"/>
              <a:t>When creating a data warehouse on a new system, the I/O bandwidth should </a:t>
            </a:r>
            <a:r>
              <a:rPr lang="en-US" dirty="0" smtClean="0"/>
              <a:t>be tested </a:t>
            </a:r>
            <a:r>
              <a:rPr lang="en-US" dirty="0"/>
              <a:t>before creating all of the database </a:t>
            </a:r>
            <a:r>
              <a:rPr lang="en-US" dirty="0" err="1"/>
              <a:t>datafiles</a:t>
            </a:r>
            <a:r>
              <a:rPr lang="en-US" dirty="0"/>
              <a:t> to validate that the expected </a:t>
            </a:r>
            <a:r>
              <a:rPr lang="en-US" dirty="0" smtClean="0"/>
              <a:t>I/O levels </a:t>
            </a:r>
            <a:r>
              <a:rPr lang="en-US" dirty="0"/>
              <a:t>are being achieved.</a:t>
            </a:r>
          </a:p>
        </p:txBody>
      </p:sp>
    </p:spTree>
    <p:extLst>
      <p:ext uri="{BB962C8B-B14F-4D97-AF65-F5344CB8AC3E}">
        <p14:creationId xmlns:p14="http://schemas.microsoft.com/office/powerpoint/2010/main" val="157445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15962"/>
          </a:xfrm>
        </p:spPr>
        <p:txBody>
          <a:bodyPr>
            <a:normAutofit fontScale="90000"/>
          </a:bodyPr>
          <a:lstStyle/>
          <a:p>
            <a:r>
              <a:rPr lang="en-US" b="1" dirty="0">
                <a:solidFill>
                  <a:srgbClr val="002060"/>
                </a:solidFill>
              </a:rPr>
              <a:t>Plan for Growth</a:t>
            </a:r>
            <a:endParaRPr lang="en-US" dirty="0">
              <a:solidFill>
                <a:srgbClr val="002060"/>
              </a:solidFill>
            </a:endParaRPr>
          </a:p>
        </p:txBody>
      </p:sp>
      <p:sp>
        <p:nvSpPr>
          <p:cNvPr id="3" name="Content Placeholder 2"/>
          <p:cNvSpPr>
            <a:spLocks noGrp="1"/>
          </p:cNvSpPr>
          <p:nvPr>
            <p:ph idx="1"/>
          </p:nvPr>
        </p:nvSpPr>
        <p:spPr/>
        <p:txBody>
          <a:bodyPr/>
          <a:lstStyle/>
          <a:p>
            <a:pPr algn="just"/>
            <a:r>
              <a:rPr lang="en-US" dirty="0"/>
              <a:t>A data warehouse designer should plan for future growth of a data warehouse. </a:t>
            </a:r>
            <a:endParaRPr lang="en-US" dirty="0" smtClean="0"/>
          </a:p>
          <a:p>
            <a:pPr algn="just"/>
            <a:r>
              <a:rPr lang="en-US" dirty="0" smtClean="0"/>
              <a:t>There are </a:t>
            </a:r>
            <a:r>
              <a:rPr lang="en-US" dirty="0"/>
              <a:t>many approaches to handling the growth in a system, and the key consideration </a:t>
            </a:r>
            <a:r>
              <a:rPr lang="en-US" dirty="0" smtClean="0"/>
              <a:t>is to </a:t>
            </a:r>
            <a:r>
              <a:rPr lang="en-US" dirty="0"/>
              <a:t>be able to grow the I/O system without compromising on the I/O bandwidth.</a:t>
            </a:r>
          </a:p>
        </p:txBody>
      </p:sp>
    </p:spTree>
    <p:extLst>
      <p:ext uri="{BB962C8B-B14F-4D97-AF65-F5344CB8AC3E}">
        <p14:creationId xmlns:p14="http://schemas.microsoft.com/office/powerpoint/2010/main" val="340478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lgn="just">
              <a:buNone/>
            </a:pPr>
            <a:r>
              <a:rPr lang="en-US" dirty="0"/>
              <a:t>Physical design decisions are mainly driven by query performance and database </a:t>
            </a:r>
            <a:r>
              <a:rPr lang="en-US" dirty="0" smtClean="0"/>
              <a:t>maintenance </a:t>
            </a:r>
            <a:r>
              <a:rPr lang="en-US" dirty="0"/>
              <a:t>aspects</a:t>
            </a:r>
            <a:r>
              <a:rPr lang="en-US" dirty="0" smtClean="0"/>
              <a:t>.</a:t>
            </a:r>
          </a:p>
          <a:p>
            <a:pPr marL="0" indent="0" algn="just">
              <a:buNone/>
            </a:pPr>
            <a:endParaRPr lang="en-US" dirty="0"/>
          </a:p>
          <a:p>
            <a:pPr marL="0" indent="0" algn="just">
              <a:buNone/>
            </a:pPr>
            <a:r>
              <a:rPr lang="en-US" dirty="0"/>
              <a:t>During the logical design phase, you defined a model for your data </a:t>
            </a:r>
            <a:r>
              <a:rPr lang="en-US" dirty="0" smtClean="0"/>
              <a:t>warehouse consisting </a:t>
            </a:r>
            <a:r>
              <a:rPr lang="en-US" dirty="0"/>
              <a:t>of entities, attributes, and relationships. The entities are linked </a:t>
            </a:r>
            <a:r>
              <a:rPr lang="en-US" dirty="0" smtClean="0"/>
              <a:t>together using </a:t>
            </a:r>
            <a:r>
              <a:rPr lang="en-US" dirty="0"/>
              <a:t>relationships. Attributes are used to describe the entities. The </a:t>
            </a:r>
            <a:r>
              <a:rPr lang="en-US" dirty="0">
                <a:solidFill>
                  <a:srgbClr val="0070C0"/>
                </a:solidFill>
              </a:rPr>
              <a:t>unique </a:t>
            </a:r>
            <a:r>
              <a:rPr lang="en-US" dirty="0" smtClean="0">
                <a:solidFill>
                  <a:srgbClr val="0070C0"/>
                </a:solidFill>
              </a:rPr>
              <a:t>identifier </a:t>
            </a:r>
            <a:r>
              <a:rPr lang="en-US" dirty="0"/>
              <a:t>(</a:t>
            </a:r>
            <a:r>
              <a:rPr lang="en-US" dirty="0" smtClean="0"/>
              <a:t>UID</a:t>
            </a:r>
            <a:r>
              <a:rPr lang="en-US" dirty="0"/>
              <a:t>) distinguishes between one instance of an entity and another.</a:t>
            </a:r>
          </a:p>
          <a:p>
            <a:pPr algn="just"/>
            <a:endParaRPr lang="en-US" dirty="0"/>
          </a:p>
        </p:txBody>
      </p:sp>
    </p:spTree>
    <p:extLst>
      <p:ext uri="{BB962C8B-B14F-4D97-AF65-F5344CB8AC3E}">
        <p14:creationId xmlns:p14="http://schemas.microsoft.com/office/powerpoint/2010/main" val="1543399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solidFill>
                  <a:schemeClr val="accent6">
                    <a:lumMod val="50000"/>
                  </a:schemeClr>
                </a:solidFill>
              </a:rPr>
              <a:t>Parallelism</a:t>
            </a:r>
            <a:endParaRPr lang="en-US" b="1" dirty="0">
              <a:solidFill>
                <a:schemeClr val="accent6">
                  <a:lumMod val="50000"/>
                </a:schemeClr>
              </a:solidFill>
            </a:endParaRPr>
          </a:p>
        </p:txBody>
      </p:sp>
      <p:sp>
        <p:nvSpPr>
          <p:cNvPr id="3" name="Content Placeholder 2"/>
          <p:cNvSpPr>
            <a:spLocks noGrp="1"/>
          </p:cNvSpPr>
          <p:nvPr>
            <p:ph idx="1"/>
          </p:nvPr>
        </p:nvSpPr>
        <p:spPr>
          <a:xfrm>
            <a:off x="228600" y="990600"/>
            <a:ext cx="8763000" cy="5562600"/>
          </a:xfrm>
        </p:spPr>
        <p:txBody>
          <a:bodyPr>
            <a:normAutofit fontScale="92500" lnSpcReduction="10000"/>
          </a:bodyPr>
          <a:lstStyle/>
          <a:p>
            <a:pPr algn="just"/>
            <a:r>
              <a:rPr lang="en-US" dirty="0"/>
              <a:t>Parallelism is the idea of breaking down a task so that, instead </a:t>
            </a:r>
            <a:r>
              <a:rPr lang="en-US" dirty="0" smtClean="0"/>
              <a:t>of one </a:t>
            </a:r>
            <a:r>
              <a:rPr lang="en-US" dirty="0"/>
              <a:t>process doing all of the work in a query, many processes do part of the work </a:t>
            </a:r>
            <a:r>
              <a:rPr lang="en-US" dirty="0" smtClean="0"/>
              <a:t>at the </a:t>
            </a:r>
            <a:r>
              <a:rPr lang="en-US" dirty="0"/>
              <a:t>same time</a:t>
            </a:r>
            <a:r>
              <a:rPr lang="en-US" dirty="0" smtClean="0"/>
              <a:t>.</a:t>
            </a:r>
          </a:p>
          <a:p>
            <a:pPr algn="just"/>
            <a:r>
              <a:rPr lang="en-US" dirty="0">
                <a:solidFill>
                  <a:srgbClr val="0070C0"/>
                </a:solidFill>
              </a:rPr>
              <a:t>Parallel execution </a:t>
            </a:r>
            <a:r>
              <a:rPr lang="en-US" dirty="0"/>
              <a:t>is </a:t>
            </a:r>
            <a:r>
              <a:rPr lang="en-US" dirty="0" smtClean="0"/>
              <a:t>sometimes called </a:t>
            </a:r>
            <a:r>
              <a:rPr lang="en-US" dirty="0"/>
              <a:t>parallelism</a:t>
            </a:r>
            <a:r>
              <a:rPr lang="en-US" dirty="0" smtClean="0"/>
              <a:t>.</a:t>
            </a:r>
          </a:p>
          <a:p>
            <a:pPr algn="just"/>
            <a:r>
              <a:rPr lang="en-US" dirty="0"/>
              <a:t>Parallel execution dramatically reduces response time for data-intensive operations </a:t>
            </a:r>
            <a:r>
              <a:rPr lang="en-US" dirty="0" smtClean="0"/>
              <a:t>on large </a:t>
            </a:r>
            <a:r>
              <a:rPr lang="en-US" dirty="0"/>
              <a:t>databases typically associated with decision support systems (DSS) and </a:t>
            </a:r>
            <a:r>
              <a:rPr lang="en-US" dirty="0" smtClean="0"/>
              <a:t>data warehouses.</a:t>
            </a:r>
          </a:p>
          <a:p>
            <a:pPr algn="just"/>
            <a:r>
              <a:rPr lang="en-US" dirty="0"/>
              <a:t>An example of this is when four processes handle four </a:t>
            </a:r>
            <a:r>
              <a:rPr lang="en-US" dirty="0" smtClean="0"/>
              <a:t>different quarters </a:t>
            </a:r>
            <a:r>
              <a:rPr lang="en-US" dirty="0"/>
              <a:t>in a year instead of one process handling all four quarters by itself.</a:t>
            </a:r>
          </a:p>
        </p:txBody>
      </p:sp>
    </p:spTree>
    <p:extLst>
      <p:ext uri="{BB962C8B-B14F-4D97-AF65-F5344CB8AC3E}">
        <p14:creationId xmlns:p14="http://schemas.microsoft.com/office/powerpoint/2010/main" val="113859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4724400"/>
          </a:xfrm>
        </p:spPr>
        <p:txBody>
          <a:bodyPr/>
          <a:lstStyle/>
          <a:p>
            <a:pPr marL="0" indent="0" algn="just">
              <a:buNone/>
            </a:pPr>
            <a:r>
              <a:rPr lang="en-US" dirty="0" smtClean="0"/>
              <a:t>Parallelism </a:t>
            </a:r>
            <a:r>
              <a:rPr lang="en-US" dirty="0"/>
              <a:t>improves processing for:</a:t>
            </a:r>
          </a:p>
          <a:p>
            <a:pPr marL="0" indent="0" algn="just">
              <a:buNone/>
            </a:pPr>
            <a:r>
              <a:rPr lang="en-US" dirty="0"/>
              <a:t>■ Queries requiring large table scans, joins, or partitioned index scans</a:t>
            </a:r>
          </a:p>
          <a:p>
            <a:pPr marL="0" indent="0" algn="just">
              <a:buNone/>
            </a:pPr>
            <a:r>
              <a:rPr lang="en-US" dirty="0"/>
              <a:t>■ Creation of large indexes</a:t>
            </a:r>
          </a:p>
          <a:p>
            <a:pPr marL="0" indent="0">
              <a:buNone/>
            </a:pPr>
            <a:r>
              <a:rPr lang="en-US" dirty="0"/>
              <a:t>■ Creation of large tables (including materialized views)</a:t>
            </a:r>
          </a:p>
          <a:p>
            <a:pPr marL="0" indent="0" algn="just">
              <a:buNone/>
            </a:pPr>
            <a:r>
              <a:rPr lang="en-US" dirty="0"/>
              <a:t>■ Bulk inserts, updates, merges, and deletes</a:t>
            </a:r>
          </a:p>
        </p:txBody>
      </p:sp>
    </p:spTree>
    <p:extLst>
      <p:ext uri="{BB962C8B-B14F-4D97-AF65-F5344CB8AC3E}">
        <p14:creationId xmlns:p14="http://schemas.microsoft.com/office/powerpoint/2010/main" val="2661349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marL="0" indent="0" algn="just">
              <a:buNone/>
            </a:pPr>
            <a:r>
              <a:rPr lang="en-US" dirty="0" smtClean="0"/>
              <a:t>Parallelism </a:t>
            </a:r>
            <a:r>
              <a:rPr lang="en-US" dirty="0"/>
              <a:t>benefits systems with all of the following characteristics:</a:t>
            </a:r>
          </a:p>
          <a:p>
            <a:pPr marL="0" indent="0" algn="just">
              <a:buNone/>
            </a:pPr>
            <a:r>
              <a:rPr lang="en-US" dirty="0"/>
              <a:t>■ Symmetric multiprocessors (SMPs), clusters, or massively parallel systems</a:t>
            </a:r>
          </a:p>
          <a:p>
            <a:pPr marL="0" indent="0" algn="just">
              <a:buNone/>
            </a:pPr>
            <a:r>
              <a:rPr lang="en-US" dirty="0"/>
              <a:t>■ </a:t>
            </a:r>
            <a:r>
              <a:rPr lang="en-US" dirty="0" smtClean="0"/>
              <a:t>Sufficient </a:t>
            </a:r>
            <a:r>
              <a:rPr lang="en-US" dirty="0"/>
              <a:t>I/O </a:t>
            </a:r>
            <a:r>
              <a:rPr lang="en-US" dirty="0" smtClean="0"/>
              <a:t>bandwidth</a:t>
            </a:r>
          </a:p>
          <a:p>
            <a:pPr marL="0" indent="0" algn="just">
              <a:buNone/>
            </a:pPr>
            <a:r>
              <a:rPr lang="en-US" dirty="0"/>
              <a:t>■ </a:t>
            </a:r>
            <a:r>
              <a:rPr lang="en-US" dirty="0" smtClean="0"/>
              <a:t>Underutilized </a:t>
            </a:r>
            <a:r>
              <a:rPr lang="en-US" dirty="0"/>
              <a:t>or intermittently used CPUs (for example, systems where </a:t>
            </a:r>
            <a:r>
              <a:rPr lang="en-US" dirty="0" smtClean="0"/>
              <a:t>CPU usage </a:t>
            </a:r>
            <a:r>
              <a:rPr lang="en-US" dirty="0"/>
              <a:t>is typically less than 30%)</a:t>
            </a:r>
          </a:p>
          <a:p>
            <a:pPr marL="0" indent="0" algn="just">
              <a:buNone/>
            </a:pPr>
            <a:r>
              <a:rPr lang="en-US" dirty="0"/>
              <a:t>■ Sufficient memory to support additional memory-intensive processes, such </a:t>
            </a:r>
            <a:r>
              <a:rPr lang="en-US" dirty="0" smtClean="0"/>
              <a:t>as sorts</a:t>
            </a:r>
            <a:r>
              <a:rPr lang="en-US" dirty="0"/>
              <a:t>, hashing, and I/O buffers</a:t>
            </a:r>
          </a:p>
        </p:txBody>
      </p:sp>
    </p:spTree>
    <p:extLst>
      <p:ext uri="{BB962C8B-B14F-4D97-AF65-F5344CB8AC3E}">
        <p14:creationId xmlns:p14="http://schemas.microsoft.com/office/powerpoint/2010/main" val="3803951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chemeClr val="accent6">
                    <a:lumMod val="50000"/>
                  </a:schemeClr>
                </a:solidFill>
              </a:rPr>
              <a:t>Indexes</a:t>
            </a:r>
            <a:endParaRPr lang="en-US" b="1" dirty="0">
              <a:solidFill>
                <a:schemeClr val="accent6">
                  <a:lumMod val="50000"/>
                </a:schemeClr>
              </a:solidFill>
            </a:endParaRPr>
          </a:p>
        </p:txBody>
      </p:sp>
      <p:sp>
        <p:nvSpPr>
          <p:cNvPr id="3" name="Content Placeholder 2"/>
          <p:cNvSpPr>
            <a:spLocks noGrp="1"/>
          </p:cNvSpPr>
          <p:nvPr>
            <p:ph idx="1"/>
          </p:nvPr>
        </p:nvSpPr>
        <p:spPr>
          <a:xfrm>
            <a:off x="304800" y="1066800"/>
            <a:ext cx="8534400" cy="5562600"/>
          </a:xfrm>
        </p:spPr>
        <p:txBody>
          <a:bodyPr>
            <a:normAutofit fontScale="85000" lnSpcReduction="10000"/>
          </a:bodyPr>
          <a:lstStyle/>
          <a:p>
            <a:pPr algn="just">
              <a:buFont typeface="Wingdings" pitchFamily="2" charset="2"/>
              <a:buChar char="v"/>
            </a:pPr>
            <a:r>
              <a:rPr lang="en-US" dirty="0">
                <a:solidFill>
                  <a:srgbClr val="0070C0"/>
                </a:solidFill>
              </a:rPr>
              <a:t>Indexes</a:t>
            </a:r>
            <a:r>
              <a:rPr lang="en-US" dirty="0"/>
              <a:t> are optional structures associated with tables and </a:t>
            </a:r>
            <a:r>
              <a:rPr lang="en-US" dirty="0" smtClean="0"/>
              <a:t>clusters.</a:t>
            </a:r>
          </a:p>
          <a:p>
            <a:pPr algn="just">
              <a:buFont typeface="Wingdings" pitchFamily="2" charset="2"/>
              <a:buChar char="v"/>
            </a:pPr>
            <a:r>
              <a:rPr lang="en-US" dirty="0"/>
              <a:t>Indexes are structures actually stored in the database, which users create, alter, and drop using SQL statements.</a:t>
            </a:r>
            <a:endParaRPr lang="en-US" dirty="0" smtClean="0"/>
          </a:p>
          <a:p>
            <a:pPr algn="just">
              <a:buFont typeface="Wingdings" pitchFamily="2" charset="2"/>
              <a:buChar char="v"/>
            </a:pPr>
            <a:r>
              <a:rPr lang="en-US" dirty="0" smtClean="0"/>
              <a:t>You </a:t>
            </a:r>
            <a:r>
              <a:rPr lang="en-US" dirty="0"/>
              <a:t>can create indexes on one or more columns of a table to speed SQL statement execution on that table. </a:t>
            </a:r>
            <a:endParaRPr lang="en-US" dirty="0" smtClean="0"/>
          </a:p>
          <a:p>
            <a:pPr algn="just">
              <a:buFont typeface="Wingdings" pitchFamily="2" charset="2"/>
              <a:buChar char="v"/>
            </a:pPr>
            <a:r>
              <a:rPr lang="en-US" dirty="0" smtClean="0"/>
              <a:t>In </a:t>
            </a:r>
            <a:r>
              <a:rPr lang="en-US" dirty="0"/>
              <a:t>a query-centric system like the data warehouse environment, the need </a:t>
            </a:r>
            <a:r>
              <a:rPr lang="en-US" dirty="0" smtClean="0"/>
              <a:t>to process queries </a:t>
            </a:r>
            <a:r>
              <a:rPr lang="en-US" dirty="0"/>
              <a:t>faster dominates</a:t>
            </a:r>
            <a:r>
              <a:rPr lang="en-US" dirty="0" smtClean="0"/>
              <a:t>. </a:t>
            </a:r>
          </a:p>
          <a:p>
            <a:pPr algn="just">
              <a:buFont typeface="Wingdings" pitchFamily="2" charset="2"/>
              <a:buChar char="v"/>
            </a:pPr>
            <a:r>
              <a:rPr lang="en-US" dirty="0" smtClean="0"/>
              <a:t>Among </a:t>
            </a:r>
            <a:r>
              <a:rPr lang="en-US" dirty="0"/>
              <a:t>the various methods to improve </a:t>
            </a:r>
            <a:r>
              <a:rPr lang="en-US" dirty="0" smtClean="0"/>
              <a:t>performance, </a:t>
            </a:r>
            <a:r>
              <a:rPr lang="en-US" dirty="0" smtClean="0">
                <a:solidFill>
                  <a:srgbClr val="0070C0"/>
                </a:solidFill>
              </a:rPr>
              <a:t>indexing</a:t>
            </a:r>
            <a:r>
              <a:rPr lang="en-US" dirty="0" smtClean="0"/>
              <a:t> </a:t>
            </a:r>
            <a:r>
              <a:rPr lang="en-US" dirty="0"/>
              <a:t>ranks very </a:t>
            </a:r>
            <a:r>
              <a:rPr lang="en-US" dirty="0" smtClean="0"/>
              <a:t>high.</a:t>
            </a:r>
          </a:p>
          <a:p>
            <a:pPr algn="just">
              <a:buFont typeface="Wingdings" pitchFamily="2" charset="2"/>
              <a:buChar char="v"/>
            </a:pPr>
            <a:r>
              <a:rPr lang="en-US" dirty="0" smtClean="0"/>
              <a:t>Indexes</a:t>
            </a:r>
            <a:r>
              <a:rPr lang="en-US" b="1" dirty="0" smtClean="0"/>
              <a:t> </a:t>
            </a:r>
            <a:r>
              <a:rPr lang="en-US" dirty="0"/>
              <a:t>are typically used to speed up the retrieval of records </a:t>
            </a:r>
            <a:r>
              <a:rPr lang="en-US" dirty="0" smtClean="0"/>
              <a:t>in response </a:t>
            </a:r>
            <a:r>
              <a:rPr lang="en-US" dirty="0"/>
              <a:t>to search conditions</a:t>
            </a:r>
            <a:r>
              <a:rPr lang="en-US" dirty="0" smtClean="0"/>
              <a:t>.</a:t>
            </a:r>
          </a:p>
        </p:txBody>
      </p:sp>
    </p:spTree>
    <p:extLst>
      <p:ext uri="{BB962C8B-B14F-4D97-AF65-F5344CB8AC3E}">
        <p14:creationId xmlns:p14="http://schemas.microsoft.com/office/powerpoint/2010/main" val="365866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buFont typeface="Wingdings" pitchFamily="2" charset="2"/>
              <a:buChar char="v"/>
            </a:pPr>
            <a:r>
              <a:rPr lang="en-US" b="1" dirty="0"/>
              <a:t>Indexes</a:t>
            </a:r>
            <a:r>
              <a:rPr lang="en-US" dirty="0"/>
              <a:t> can be unique or </a:t>
            </a:r>
            <a:r>
              <a:rPr lang="en-US" dirty="0" smtClean="0"/>
              <a:t>non-unique.</a:t>
            </a:r>
          </a:p>
          <a:p>
            <a:pPr algn="just">
              <a:buFont typeface="Wingdings" pitchFamily="2" charset="2"/>
              <a:buChar char="v"/>
            </a:pPr>
            <a:r>
              <a:rPr lang="en-US" dirty="0"/>
              <a:t>Unique indexes guarantee that no two rows of a table have duplicate values in the key column (or columns). </a:t>
            </a:r>
            <a:endParaRPr lang="en-US" dirty="0" smtClean="0"/>
          </a:p>
          <a:p>
            <a:pPr algn="just">
              <a:buFont typeface="Wingdings" pitchFamily="2" charset="2"/>
              <a:buChar char="v"/>
            </a:pPr>
            <a:r>
              <a:rPr lang="en-US" dirty="0" smtClean="0"/>
              <a:t>Non-unique </a:t>
            </a:r>
            <a:r>
              <a:rPr lang="en-US" dirty="0"/>
              <a:t>indexes do not impose this restriction on the column values.</a:t>
            </a:r>
            <a:endParaRPr lang="en-US" dirty="0" smtClean="0"/>
          </a:p>
          <a:p>
            <a:pPr algn="just">
              <a:buFont typeface="Wingdings" pitchFamily="2" charset="2"/>
              <a:buChar char="v"/>
            </a:pPr>
            <a:r>
              <a:rPr lang="en-US" dirty="0"/>
              <a:t>Index structures applied in warehouses are:</a:t>
            </a:r>
          </a:p>
          <a:p>
            <a:pPr marL="857250" lvl="1" indent="-457200" algn="just">
              <a:buFont typeface="Wingdings" pitchFamily="2" charset="2"/>
              <a:buChar char="Ø"/>
            </a:pPr>
            <a:r>
              <a:rPr lang="en-US" dirty="0"/>
              <a:t>Inverted lists</a:t>
            </a:r>
          </a:p>
          <a:p>
            <a:pPr marL="857250" lvl="1" indent="-457200" algn="just">
              <a:buFont typeface="Wingdings" pitchFamily="2" charset="2"/>
              <a:buChar char="Ø"/>
            </a:pPr>
            <a:r>
              <a:rPr lang="en-US" dirty="0"/>
              <a:t>Bitmap indexes</a:t>
            </a:r>
          </a:p>
          <a:p>
            <a:pPr marL="857250" lvl="1" indent="-457200" algn="just">
              <a:buFont typeface="Wingdings" pitchFamily="2" charset="2"/>
              <a:buChar char="Ø"/>
            </a:pPr>
            <a:r>
              <a:rPr lang="en-US" dirty="0"/>
              <a:t>Join indexes</a:t>
            </a:r>
          </a:p>
          <a:p>
            <a:pPr marL="857250" lvl="1" indent="-457200" algn="just">
              <a:buFont typeface="Wingdings" pitchFamily="2" charset="2"/>
              <a:buChar char="Ø"/>
            </a:pPr>
            <a:r>
              <a:rPr lang="en-US" dirty="0"/>
              <a:t>Text indexes</a:t>
            </a:r>
          </a:p>
          <a:p>
            <a:pPr marL="857250" lvl="1" indent="-457200" algn="just">
              <a:buFont typeface="Wingdings" pitchFamily="2" charset="2"/>
              <a:buChar char="Ø"/>
            </a:pPr>
            <a:r>
              <a:rPr lang="en-US" dirty="0"/>
              <a:t>B-Tree Index</a:t>
            </a:r>
          </a:p>
          <a:p>
            <a:pPr marL="0" indent="0" algn="just">
              <a:buNone/>
            </a:pPr>
            <a:endParaRPr lang="en-US" dirty="0" smtClean="0"/>
          </a:p>
          <a:p>
            <a:pPr algn="just"/>
            <a:endParaRPr lang="en-US" dirty="0"/>
          </a:p>
        </p:txBody>
      </p:sp>
    </p:spTree>
    <p:extLst>
      <p:ext uri="{BB962C8B-B14F-4D97-AF65-F5344CB8AC3E}">
        <p14:creationId xmlns:p14="http://schemas.microsoft.com/office/powerpoint/2010/main" val="387246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b="1" dirty="0">
                <a:solidFill>
                  <a:srgbClr val="002060"/>
                </a:solidFill>
              </a:rPr>
              <a:t>Inverted Lists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2000"/>
            <a:ext cx="7696200" cy="4536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7000" y="5461000"/>
            <a:ext cx="5029200" cy="369332"/>
          </a:xfrm>
          <a:prstGeom prst="rect">
            <a:avLst/>
          </a:prstGeom>
        </p:spPr>
        <p:txBody>
          <a:bodyPr wrap="square">
            <a:spAutoFit/>
          </a:bodyPr>
          <a:lstStyle/>
          <a:p>
            <a:r>
              <a:rPr lang="en-US" b="1" dirty="0"/>
              <a:t>Query</a:t>
            </a:r>
            <a:r>
              <a:rPr lang="en-US" b="1" dirty="0" smtClean="0"/>
              <a:t>: </a:t>
            </a:r>
            <a:r>
              <a:rPr lang="en-US" dirty="0"/>
              <a:t>Get people with age = 20 </a:t>
            </a:r>
            <a:r>
              <a:rPr lang="en-US" dirty="0" smtClean="0"/>
              <a:t>and name </a:t>
            </a:r>
            <a:r>
              <a:rPr lang="en-US" dirty="0"/>
              <a:t>= “</a:t>
            </a:r>
            <a:r>
              <a:rPr lang="en-US" dirty="0" err="1"/>
              <a:t>fred</a:t>
            </a:r>
            <a:r>
              <a:rPr lang="en-US" dirty="0"/>
              <a:t>”</a:t>
            </a:r>
          </a:p>
        </p:txBody>
      </p:sp>
      <p:sp>
        <p:nvSpPr>
          <p:cNvPr id="5" name="Rectangle 4"/>
          <p:cNvSpPr/>
          <p:nvPr/>
        </p:nvSpPr>
        <p:spPr>
          <a:xfrm>
            <a:off x="838200" y="5791200"/>
            <a:ext cx="3454400" cy="923330"/>
          </a:xfrm>
          <a:prstGeom prst="rect">
            <a:avLst/>
          </a:prstGeom>
        </p:spPr>
        <p:txBody>
          <a:bodyPr wrap="square">
            <a:spAutoFit/>
          </a:bodyPr>
          <a:lstStyle/>
          <a:p>
            <a:r>
              <a:rPr lang="pt-BR" dirty="0"/>
              <a:t>List for age = 20: r4, r18, r34, r35</a:t>
            </a:r>
          </a:p>
          <a:p>
            <a:r>
              <a:rPr lang="en-US" dirty="0"/>
              <a:t>List for name = “</a:t>
            </a:r>
            <a:r>
              <a:rPr lang="en-US" dirty="0" err="1"/>
              <a:t>fred</a:t>
            </a:r>
            <a:r>
              <a:rPr lang="en-US" dirty="0"/>
              <a:t>”: r18, r52</a:t>
            </a:r>
          </a:p>
          <a:p>
            <a:r>
              <a:rPr lang="en-US" b="1" dirty="0"/>
              <a:t>Answer is intersection: r18</a:t>
            </a:r>
          </a:p>
        </p:txBody>
      </p:sp>
    </p:spTree>
    <p:extLst>
      <p:ext uri="{BB962C8B-B14F-4D97-AF65-F5344CB8AC3E}">
        <p14:creationId xmlns:p14="http://schemas.microsoft.com/office/powerpoint/2010/main" val="190186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002060"/>
                </a:solidFill>
              </a:rPr>
              <a:t>Bitmap Indexes</a:t>
            </a:r>
          </a:p>
        </p:txBody>
      </p:sp>
      <p:sp>
        <p:nvSpPr>
          <p:cNvPr id="4" name="Rectangle 3"/>
          <p:cNvSpPr/>
          <p:nvPr/>
        </p:nvSpPr>
        <p:spPr>
          <a:xfrm>
            <a:off x="152400" y="990600"/>
            <a:ext cx="8763000" cy="5262979"/>
          </a:xfrm>
          <a:prstGeom prst="rect">
            <a:avLst/>
          </a:prstGeom>
        </p:spPr>
        <p:txBody>
          <a:bodyPr wrap="square">
            <a:spAutoFit/>
          </a:bodyPr>
          <a:lstStyle/>
          <a:p>
            <a:pPr marL="457200" indent="-457200" algn="just">
              <a:buFont typeface="Wingdings" pitchFamily="2" charset="2"/>
              <a:buChar char="v"/>
            </a:pPr>
            <a:r>
              <a:rPr lang="en-US" sz="2800" dirty="0"/>
              <a:t>The concept of bitmap index was first introduced by Professor Israel </a:t>
            </a:r>
            <a:r>
              <a:rPr lang="en-US" sz="2800" dirty="0" err="1"/>
              <a:t>Spiegler</a:t>
            </a:r>
            <a:r>
              <a:rPr lang="en-US" sz="2800" dirty="0"/>
              <a:t> and Rafi </a:t>
            </a:r>
            <a:r>
              <a:rPr lang="en-US" sz="2800" dirty="0" err="1"/>
              <a:t>Maayan</a:t>
            </a:r>
            <a:r>
              <a:rPr lang="en-US" sz="2800" dirty="0"/>
              <a:t> in their research "Storage and Retrieval Considerations of Binary Data Bases", published in 1985.</a:t>
            </a:r>
            <a:endParaRPr lang="en-US" sz="2800" dirty="0" smtClean="0"/>
          </a:p>
          <a:p>
            <a:pPr marL="457200" indent="-457200" algn="just">
              <a:buFont typeface="Wingdings" pitchFamily="2" charset="2"/>
              <a:buChar char="v"/>
            </a:pPr>
            <a:r>
              <a:rPr lang="en-US" sz="2800" dirty="0" smtClean="0"/>
              <a:t>A </a:t>
            </a:r>
            <a:r>
              <a:rPr lang="en-US" sz="2800" dirty="0"/>
              <a:t>bitmap index is a special kind of database index that uses </a:t>
            </a:r>
            <a:r>
              <a:rPr lang="en-US" sz="2800" dirty="0" smtClean="0">
                <a:solidFill>
                  <a:schemeClr val="accent6">
                    <a:lumMod val="50000"/>
                  </a:schemeClr>
                </a:solidFill>
              </a:rPr>
              <a:t>bitmaps</a:t>
            </a:r>
            <a:r>
              <a:rPr lang="en-US" sz="2800" dirty="0" smtClean="0"/>
              <a:t> and are used widely in </a:t>
            </a:r>
            <a:r>
              <a:rPr lang="it-IT" sz="2800" dirty="0" smtClean="0"/>
              <a:t>multi-dimensional database </a:t>
            </a:r>
            <a:r>
              <a:rPr lang="en-US" sz="2800" dirty="0" smtClean="0"/>
              <a:t>implementation.</a:t>
            </a:r>
          </a:p>
          <a:p>
            <a:pPr marL="457200" indent="-457200" algn="just">
              <a:buFont typeface="Wingdings" pitchFamily="2" charset="2"/>
              <a:buChar char="v"/>
            </a:pPr>
            <a:r>
              <a:rPr lang="en-US" sz="2800" dirty="0"/>
              <a:t>Bitmap indexes are primarily intended for data warehousing applications where </a:t>
            </a:r>
            <a:r>
              <a:rPr lang="en-US" sz="2800" dirty="0" smtClean="0"/>
              <a:t>users query </a:t>
            </a:r>
            <a:r>
              <a:rPr lang="en-US" sz="2800" dirty="0"/>
              <a:t>the data rather than update it. </a:t>
            </a:r>
            <a:endParaRPr lang="en-US" sz="2800" dirty="0" smtClean="0"/>
          </a:p>
          <a:p>
            <a:pPr marL="457200" indent="-457200" algn="just">
              <a:buFont typeface="Wingdings" pitchFamily="2" charset="2"/>
              <a:buChar char="v"/>
            </a:pPr>
            <a:r>
              <a:rPr lang="en-US" sz="2800" dirty="0" smtClean="0"/>
              <a:t>They </a:t>
            </a:r>
            <a:r>
              <a:rPr lang="en-US" sz="2800" dirty="0"/>
              <a:t>are not suitable for OLTP applications </a:t>
            </a:r>
            <a:r>
              <a:rPr lang="en-US" sz="2800" dirty="0" smtClean="0"/>
              <a:t>with large </a:t>
            </a:r>
            <a:r>
              <a:rPr lang="en-US" sz="2800" dirty="0"/>
              <a:t>numbers of concurrent transactions modifying the data</a:t>
            </a:r>
            <a:r>
              <a:rPr lang="en-US" sz="2800" dirty="0" smtClean="0"/>
              <a:t>.</a:t>
            </a:r>
          </a:p>
        </p:txBody>
      </p:sp>
    </p:spTree>
    <p:extLst>
      <p:ext uri="{BB962C8B-B14F-4D97-AF65-F5344CB8AC3E}">
        <p14:creationId xmlns:p14="http://schemas.microsoft.com/office/powerpoint/2010/main" val="1469488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6172200"/>
          </a:xfrm>
        </p:spPr>
        <p:txBody>
          <a:bodyPr/>
          <a:lstStyle/>
          <a:p>
            <a:pPr marL="457200" indent="-457200" algn="just">
              <a:buFont typeface="Wingdings" pitchFamily="2" charset="2"/>
              <a:buChar char="v"/>
            </a:pPr>
            <a:r>
              <a:rPr lang="en-US" dirty="0"/>
              <a:t>Bitmap indexes use bit arrays (commonly called bitmaps) and answer queries by performing bitwise logical operations on these bitmaps.</a:t>
            </a:r>
          </a:p>
          <a:p>
            <a:pPr marL="457200" indent="-457200" algn="just">
              <a:buFont typeface="Wingdings" pitchFamily="2" charset="2"/>
              <a:buChar char="v"/>
            </a:pPr>
            <a:r>
              <a:rPr lang="en-US" dirty="0" smtClean="0"/>
              <a:t>In </a:t>
            </a:r>
            <a:r>
              <a:rPr lang="en-US" dirty="0"/>
              <a:t>a bitmap index, a bitmap for each key value replaces a list of row ids.</a:t>
            </a:r>
          </a:p>
          <a:p>
            <a:pPr marL="457200" indent="-457200" algn="just">
              <a:buFont typeface="Wingdings" pitchFamily="2" charset="2"/>
              <a:buChar char="v"/>
            </a:pPr>
            <a:r>
              <a:rPr lang="en-US" dirty="0"/>
              <a:t>Each bit in the bitmap corresponds to a possible </a:t>
            </a:r>
            <a:r>
              <a:rPr lang="en-US" dirty="0" err="1"/>
              <a:t>rowid</a:t>
            </a:r>
            <a:r>
              <a:rPr lang="en-US" dirty="0"/>
              <a:t>, and if the bit is set, it means that the row with the corresponding </a:t>
            </a:r>
            <a:r>
              <a:rPr lang="en-US" dirty="0" err="1"/>
              <a:t>rowid</a:t>
            </a:r>
            <a:r>
              <a:rPr lang="en-US" dirty="0"/>
              <a:t> contains the key value.</a:t>
            </a:r>
          </a:p>
          <a:p>
            <a:endParaRPr lang="en-US" dirty="0"/>
          </a:p>
        </p:txBody>
      </p:sp>
    </p:spTree>
    <p:extLst>
      <p:ext uri="{BB962C8B-B14F-4D97-AF65-F5344CB8AC3E}">
        <p14:creationId xmlns:p14="http://schemas.microsoft.com/office/powerpoint/2010/main" val="3495168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
            <a:ext cx="5105400" cy="229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80" y="2807732"/>
            <a:ext cx="8964120" cy="374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9600" y="2438400"/>
            <a:ext cx="679610" cy="369332"/>
          </a:xfrm>
          <a:prstGeom prst="rect">
            <a:avLst/>
          </a:prstGeom>
        </p:spPr>
        <p:txBody>
          <a:bodyPr wrap="none">
            <a:spAutoFit/>
          </a:bodyPr>
          <a:lstStyle/>
          <a:p>
            <a:r>
              <a:rPr lang="en-US" dirty="0" smtClean="0"/>
              <a:t>Table</a:t>
            </a:r>
            <a:endParaRPr lang="en-US" dirty="0"/>
          </a:p>
        </p:txBody>
      </p:sp>
    </p:spTree>
    <p:extLst>
      <p:ext uri="{BB962C8B-B14F-4D97-AF65-F5344CB8AC3E}">
        <p14:creationId xmlns:p14="http://schemas.microsoft.com/office/powerpoint/2010/main" val="3379427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buFont typeface="Wingdings" pitchFamily="2" charset="2"/>
              <a:buChar char="v"/>
            </a:pPr>
            <a:r>
              <a:rPr lang="en-US" dirty="0"/>
              <a:t>Each value in the indexed column has a bit vector (bitmaps</a:t>
            </a:r>
            <a:r>
              <a:rPr lang="en-US" dirty="0" smtClean="0"/>
              <a:t>).</a:t>
            </a:r>
          </a:p>
          <a:p>
            <a:pPr algn="just">
              <a:buFont typeface="Wingdings" pitchFamily="2" charset="2"/>
              <a:buChar char="v"/>
            </a:pPr>
            <a:r>
              <a:rPr lang="en-US" dirty="0"/>
              <a:t>The length of the bit vector is the number of records in the base </a:t>
            </a:r>
            <a:r>
              <a:rPr lang="en-US" dirty="0" smtClean="0"/>
              <a:t>table.</a:t>
            </a:r>
          </a:p>
          <a:p>
            <a:pPr algn="just">
              <a:buFont typeface="Wingdings" pitchFamily="2" charset="2"/>
              <a:buChar char="v"/>
            </a:pPr>
            <a:r>
              <a:rPr lang="en-US" dirty="0"/>
              <a:t>The i-</a:t>
            </a:r>
            <a:r>
              <a:rPr lang="en-US" dirty="0" err="1"/>
              <a:t>th</a:t>
            </a:r>
            <a:r>
              <a:rPr lang="en-US" dirty="0"/>
              <a:t> bit is set if the i-</a:t>
            </a:r>
            <a:r>
              <a:rPr lang="en-US" dirty="0" err="1"/>
              <a:t>th</a:t>
            </a:r>
            <a:r>
              <a:rPr lang="en-US" dirty="0"/>
              <a:t> row of the base table has the value for the </a:t>
            </a:r>
            <a:r>
              <a:rPr lang="en-US" dirty="0" smtClean="0"/>
              <a:t>indexed column.</a:t>
            </a:r>
          </a:p>
          <a:p>
            <a:pPr algn="just">
              <a:buFont typeface="Wingdings" pitchFamily="2" charset="2"/>
              <a:buChar char="v"/>
            </a:pPr>
            <a:r>
              <a:rPr lang="en-US" dirty="0"/>
              <a:t>With efficient hardware support for </a:t>
            </a:r>
            <a:r>
              <a:rPr lang="en-US" dirty="0" smtClean="0"/>
              <a:t>bitmap operations </a:t>
            </a:r>
            <a:r>
              <a:rPr lang="en-US" dirty="0"/>
              <a:t>(AND, OR, XOR, NOT), bitmap </a:t>
            </a:r>
            <a:r>
              <a:rPr lang="en-US" dirty="0" smtClean="0"/>
              <a:t>index offers </a:t>
            </a:r>
            <a:r>
              <a:rPr lang="en-US" dirty="0"/>
              <a:t>better access methods for certain </a:t>
            </a:r>
            <a:r>
              <a:rPr lang="en-US" dirty="0" smtClean="0"/>
              <a:t>queries.</a:t>
            </a:r>
          </a:p>
          <a:p>
            <a:pPr algn="just">
              <a:buFont typeface="Wingdings" pitchFamily="2" charset="2"/>
              <a:buChar char="v"/>
            </a:pPr>
            <a:endParaRPr lang="en-US" dirty="0"/>
          </a:p>
        </p:txBody>
      </p:sp>
    </p:spTree>
    <p:extLst>
      <p:ext uri="{BB962C8B-B14F-4D97-AF65-F5344CB8AC3E}">
        <p14:creationId xmlns:p14="http://schemas.microsoft.com/office/powerpoint/2010/main" val="10966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5943600"/>
            <a:ext cx="8229600" cy="334962"/>
          </a:xfrm>
        </p:spPr>
        <p:txBody>
          <a:bodyPr>
            <a:noAutofit/>
          </a:bodyPr>
          <a:lstStyle/>
          <a:p>
            <a:r>
              <a:rPr lang="en-US" sz="2000" dirty="0" smtClean="0"/>
              <a:t>Figure: Logical </a:t>
            </a:r>
            <a:r>
              <a:rPr lang="en-US" sz="2000" dirty="0"/>
              <a:t>Design Compared with Physical Design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8153400" cy="566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5084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0987"/>
            <a:ext cx="6248400" cy="566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477000" y="3733800"/>
            <a:ext cx="2514600" cy="2585323"/>
          </a:xfrm>
          <a:prstGeom prst="rect">
            <a:avLst/>
          </a:prstGeom>
        </p:spPr>
        <p:txBody>
          <a:bodyPr wrap="square">
            <a:spAutoFit/>
          </a:bodyPr>
          <a:lstStyle/>
          <a:p>
            <a:r>
              <a:rPr lang="en-US" b="1" dirty="0"/>
              <a:t>Query:</a:t>
            </a:r>
          </a:p>
          <a:p>
            <a:r>
              <a:rPr lang="en-US" dirty="0"/>
              <a:t>Get people with age = 20</a:t>
            </a:r>
          </a:p>
          <a:p>
            <a:r>
              <a:rPr lang="en-US" dirty="0"/>
              <a:t>and name = “</a:t>
            </a:r>
            <a:r>
              <a:rPr lang="en-US" dirty="0" err="1"/>
              <a:t>fred</a:t>
            </a:r>
            <a:r>
              <a:rPr lang="en-US" dirty="0"/>
              <a:t>”</a:t>
            </a:r>
          </a:p>
          <a:p>
            <a:r>
              <a:rPr lang="en-US" dirty="0"/>
              <a:t>List for age = 20:</a:t>
            </a:r>
          </a:p>
          <a:p>
            <a:r>
              <a:rPr lang="en-US" dirty="0"/>
              <a:t>1101100000</a:t>
            </a:r>
          </a:p>
          <a:p>
            <a:r>
              <a:rPr lang="en-US" dirty="0"/>
              <a:t>List for name = “</a:t>
            </a:r>
            <a:r>
              <a:rPr lang="en-US" dirty="0" err="1"/>
              <a:t>fred</a:t>
            </a:r>
            <a:r>
              <a:rPr lang="en-US" dirty="0"/>
              <a:t>”:</a:t>
            </a:r>
          </a:p>
          <a:p>
            <a:r>
              <a:rPr lang="en-US" dirty="0"/>
              <a:t>0100000001</a:t>
            </a:r>
          </a:p>
          <a:p>
            <a:r>
              <a:rPr lang="en-US" b="1" dirty="0"/>
              <a:t>Answer is intersection:</a:t>
            </a:r>
          </a:p>
          <a:p>
            <a:r>
              <a:rPr lang="en-US" b="1" dirty="0"/>
              <a:t>0100000000</a:t>
            </a:r>
          </a:p>
        </p:txBody>
      </p:sp>
    </p:spTree>
    <p:extLst>
      <p:ext uri="{BB962C8B-B14F-4D97-AF65-F5344CB8AC3E}">
        <p14:creationId xmlns:p14="http://schemas.microsoft.com/office/powerpoint/2010/main" val="1599355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b="1" dirty="0"/>
              <a:t>Example:  </a:t>
            </a:r>
            <a:r>
              <a:rPr lang="en-US" sz="2800" dirty="0"/>
              <a:t>the attribute sex has values M and F.  A table of 100 million people needs 2 lists of 100 million bits</a:t>
            </a:r>
            <a:br>
              <a:rPr lang="en-US" sz="2800" dirty="0"/>
            </a:br>
            <a:endParaRPr lang="en-US" sz="2800" dirty="0"/>
          </a:p>
        </p:txBody>
      </p:sp>
      <p:sp>
        <p:nvSpPr>
          <p:cNvPr id="5" name="Text Box 2"/>
          <p:cNvSpPr txBox="1">
            <a:spLocks noChangeArrowheads="1"/>
          </p:cNvSpPr>
          <p:nvPr/>
        </p:nvSpPr>
        <p:spPr bwMode="auto">
          <a:xfrm>
            <a:off x="1460500" y="5826125"/>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b="1">
                <a:solidFill>
                  <a:schemeClr val="tx1"/>
                </a:solidFill>
                <a:latin typeface="Tahoma" pitchFamily="34" charset="0"/>
              </a:rPr>
              <a:t>Customer</a:t>
            </a:r>
          </a:p>
        </p:txBody>
      </p:sp>
      <p:sp>
        <p:nvSpPr>
          <p:cNvPr id="6" name="Text Box 3"/>
          <p:cNvSpPr txBox="1">
            <a:spLocks noChangeArrowheads="1"/>
          </p:cNvSpPr>
          <p:nvPr/>
        </p:nvSpPr>
        <p:spPr bwMode="auto">
          <a:xfrm>
            <a:off x="3609975" y="5826125"/>
            <a:ext cx="451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a:solidFill>
                  <a:schemeClr val="tx1"/>
                </a:solidFill>
                <a:latin typeface="Tahoma" pitchFamily="34" charset="0"/>
              </a:rPr>
              <a:t>Query : select * from customer where</a:t>
            </a:r>
          </a:p>
          <a:p>
            <a:r>
              <a:rPr lang="en-US" sz="1800" b="1" dirty="0">
                <a:solidFill>
                  <a:schemeClr val="tx1"/>
                </a:solidFill>
                <a:latin typeface="Tahoma" pitchFamily="34" charset="0"/>
              </a:rPr>
              <a:t>gender = ‘F’ and vote = ‘Y’</a:t>
            </a:r>
          </a:p>
        </p:txBody>
      </p:sp>
      <p:grpSp>
        <p:nvGrpSpPr>
          <p:cNvPr id="7" name="Group 4"/>
          <p:cNvGrpSpPr>
            <a:grpSpLocks/>
          </p:cNvGrpSpPr>
          <p:nvPr/>
        </p:nvGrpSpPr>
        <p:grpSpPr bwMode="auto">
          <a:xfrm>
            <a:off x="4038600" y="2120900"/>
            <a:ext cx="3505200" cy="3448050"/>
            <a:chOff x="2688" y="1528"/>
            <a:chExt cx="2208" cy="2172"/>
          </a:xfrm>
          <a:noFill/>
        </p:grpSpPr>
        <p:sp>
          <p:nvSpPr>
            <p:cNvPr id="8" name="Rectangle 5"/>
            <p:cNvSpPr>
              <a:spLocks noChangeArrowheads="1"/>
            </p:cNvSpPr>
            <p:nvPr/>
          </p:nvSpPr>
          <p:spPr bwMode="auto">
            <a:xfrm>
              <a:off x="4608" y="1528"/>
              <a:ext cx="288" cy="2164"/>
            </a:xfrm>
            <a:prstGeom prst="rect">
              <a:avLst/>
            </a:prstGeom>
            <a:gr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 name="Line 6"/>
            <p:cNvSpPr>
              <a:spLocks noChangeShapeType="1"/>
            </p:cNvSpPr>
            <p:nvPr/>
          </p:nvSpPr>
          <p:spPr bwMode="auto">
            <a:xfrm>
              <a:off x="4608" y="1874"/>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4608" y="2177"/>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4608" y="2480"/>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4608" y="2783"/>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4608" y="308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auto">
            <a:xfrm>
              <a:off x="4608" y="334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2"/>
            <p:cNvSpPr txBox="1">
              <a:spLocks noChangeArrowheads="1"/>
            </p:cNvSpPr>
            <p:nvPr/>
          </p:nvSpPr>
          <p:spPr bwMode="auto">
            <a:xfrm>
              <a:off x="4649" y="1580"/>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16" name="Text Box 13"/>
            <p:cNvSpPr txBox="1">
              <a:spLocks noChangeArrowheads="1"/>
            </p:cNvSpPr>
            <p:nvPr/>
          </p:nvSpPr>
          <p:spPr bwMode="auto">
            <a:xfrm>
              <a:off x="4649" y="2204"/>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17" name="Text Box 14"/>
            <p:cNvSpPr txBox="1">
              <a:spLocks noChangeArrowheads="1"/>
            </p:cNvSpPr>
            <p:nvPr/>
          </p:nvSpPr>
          <p:spPr bwMode="auto">
            <a:xfrm>
              <a:off x="4649" y="2492"/>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18" name="Text Box 15"/>
            <p:cNvSpPr txBox="1">
              <a:spLocks noChangeArrowheads="1"/>
            </p:cNvSpPr>
            <p:nvPr/>
          </p:nvSpPr>
          <p:spPr bwMode="auto">
            <a:xfrm>
              <a:off x="4649" y="3116"/>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19" name="Rectangle 16"/>
            <p:cNvSpPr>
              <a:spLocks noChangeArrowheads="1"/>
            </p:cNvSpPr>
            <p:nvPr/>
          </p:nvSpPr>
          <p:spPr bwMode="auto">
            <a:xfrm>
              <a:off x="2688" y="1536"/>
              <a:ext cx="288" cy="2164"/>
            </a:xfrm>
            <a:prstGeom prst="rect">
              <a:avLst/>
            </a:prstGeom>
            <a:grpFill/>
            <a:ln w="9525">
              <a:solidFill>
                <a:schemeClr val="tx1"/>
              </a:solidFill>
              <a:miter lim="800000"/>
              <a:headEnd/>
              <a:tailEnd/>
            </a:ln>
            <a:effectLst>
              <a:outerShdw dist="107763" dir="2700000" algn="ctr" rotWithShape="0">
                <a:schemeClr val="bg2"/>
              </a:outerShdw>
            </a:effectLst>
          </p:spPr>
          <p:txBody>
            <a:bodyPr wrap="none" anchor="ctr"/>
            <a:lstStyle/>
            <a:p>
              <a:pPr algn="r"/>
              <a:endParaRPr lang="en-US">
                <a:solidFill>
                  <a:schemeClr val="tx1"/>
                </a:solidFill>
                <a:latin typeface="Tahoma" pitchFamily="34" charset="0"/>
              </a:endParaRPr>
            </a:p>
          </p:txBody>
        </p:sp>
        <p:sp>
          <p:nvSpPr>
            <p:cNvPr id="20" name="Rectangle 17"/>
            <p:cNvSpPr>
              <a:spLocks noChangeArrowheads="1"/>
            </p:cNvSpPr>
            <p:nvPr/>
          </p:nvSpPr>
          <p:spPr bwMode="auto">
            <a:xfrm>
              <a:off x="3552" y="1528"/>
              <a:ext cx="288" cy="2164"/>
            </a:xfrm>
            <a:prstGeom prst="rect">
              <a:avLst/>
            </a:prstGeom>
            <a:gr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1" name="Line 18"/>
            <p:cNvSpPr>
              <a:spLocks noChangeShapeType="1"/>
            </p:cNvSpPr>
            <p:nvPr/>
          </p:nvSpPr>
          <p:spPr bwMode="auto">
            <a:xfrm>
              <a:off x="2688" y="1874"/>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p:cNvSpPr>
              <a:spLocks noChangeShapeType="1"/>
            </p:cNvSpPr>
            <p:nvPr/>
          </p:nvSpPr>
          <p:spPr bwMode="auto">
            <a:xfrm>
              <a:off x="2688" y="2177"/>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0"/>
            <p:cNvSpPr>
              <a:spLocks noChangeShapeType="1"/>
            </p:cNvSpPr>
            <p:nvPr/>
          </p:nvSpPr>
          <p:spPr bwMode="auto">
            <a:xfrm>
              <a:off x="2688" y="2480"/>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p:cNvSpPr>
              <a:spLocks noChangeShapeType="1"/>
            </p:cNvSpPr>
            <p:nvPr/>
          </p:nvSpPr>
          <p:spPr bwMode="auto">
            <a:xfrm>
              <a:off x="2688" y="2783"/>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2"/>
            <p:cNvSpPr>
              <a:spLocks noChangeShapeType="1"/>
            </p:cNvSpPr>
            <p:nvPr/>
          </p:nvSpPr>
          <p:spPr bwMode="auto">
            <a:xfrm>
              <a:off x="2688" y="308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3"/>
            <p:cNvSpPr>
              <a:spLocks noChangeShapeType="1"/>
            </p:cNvSpPr>
            <p:nvPr/>
          </p:nvSpPr>
          <p:spPr bwMode="auto">
            <a:xfrm>
              <a:off x="2688" y="334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4"/>
            <p:cNvSpPr>
              <a:spLocks noChangeShapeType="1"/>
            </p:cNvSpPr>
            <p:nvPr/>
          </p:nvSpPr>
          <p:spPr bwMode="auto">
            <a:xfrm>
              <a:off x="3552" y="1874"/>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a:off x="3552" y="2177"/>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a:off x="3552" y="2480"/>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a:off x="3552" y="2783"/>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a:off x="3552" y="308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a:off x="3552" y="3346"/>
              <a:ext cx="288"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30"/>
            <p:cNvSpPr txBox="1">
              <a:spLocks noChangeArrowheads="1"/>
            </p:cNvSpPr>
            <p:nvPr/>
          </p:nvSpPr>
          <p:spPr bwMode="auto">
            <a:xfrm>
              <a:off x="2729" y="1580"/>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34" name="Text Box 31"/>
            <p:cNvSpPr txBox="1">
              <a:spLocks noChangeArrowheads="1"/>
            </p:cNvSpPr>
            <p:nvPr/>
          </p:nvSpPr>
          <p:spPr bwMode="auto">
            <a:xfrm>
              <a:off x="2729" y="2492"/>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35" name="Text Box 32"/>
            <p:cNvSpPr txBox="1">
              <a:spLocks noChangeArrowheads="1"/>
            </p:cNvSpPr>
            <p:nvPr/>
          </p:nvSpPr>
          <p:spPr bwMode="auto">
            <a:xfrm>
              <a:off x="3593" y="2204"/>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36" name="Text Box 33"/>
            <p:cNvSpPr txBox="1">
              <a:spLocks noChangeArrowheads="1"/>
            </p:cNvSpPr>
            <p:nvPr/>
          </p:nvSpPr>
          <p:spPr bwMode="auto">
            <a:xfrm>
              <a:off x="3593" y="2492"/>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37" name="Text Box 34"/>
            <p:cNvSpPr txBox="1">
              <a:spLocks noChangeArrowheads="1"/>
            </p:cNvSpPr>
            <p:nvPr/>
          </p:nvSpPr>
          <p:spPr bwMode="auto">
            <a:xfrm>
              <a:off x="3593" y="3068"/>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0</a:t>
              </a:r>
            </a:p>
          </p:txBody>
        </p:sp>
        <p:sp>
          <p:nvSpPr>
            <p:cNvPr id="38" name="Text Box 35"/>
            <p:cNvSpPr txBox="1">
              <a:spLocks noChangeArrowheads="1"/>
            </p:cNvSpPr>
            <p:nvPr/>
          </p:nvSpPr>
          <p:spPr bwMode="auto">
            <a:xfrm>
              <a:off x="2729" y="1868"/>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39" name="Text Box 36"/>
            <p:cNvSpPr txBox="1">
              <a:spLocks noChangeArrowheads="1"/>
            </p:cNvSpPr>
            <p:nvPr/>
          </p:nvSpPr>
          <p:spPr bwMode="auto">
            <a:xfrm>
              <a:off x="2729" y="2204"/>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0" name="Text Box 37"/>
            <p:cNvSpPr txBox="1">
              <a:spLocks noChangeArrowheads="1"/>
            </p:cNvSpPr>
            <p:nvPr/>
          </p:nvSpPr>
          <p:spPr bwMode="auto">
            <a:xfrm>
              <a:off x="2729" y="2780"/>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1" name="Text Box 38"/>
            <p:cNvSpPr txBox="1">
              <a:spLocks noChangeArrowheads="1"/>
            </p:cNvSpPr>
            <p:nvPr/>
          </p:nvSpPr>
          <p:spPr bwMode="auto">
            <a:xfrm>
              <a:off x="2729" y="3116"/>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2" name="Text Box 39"/>
            <p:cNvSpPr txBox="1">
              <a:spLocks noChangeArrowheads="1"/>
            </p:cNvSpPr>
            <p:nvPr/>
          </p:nvSpPr>
          <p:spPr bwMode="auto">
            <a:xfrm>
              <a:off x="3593" y="1580"/>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3" name="Text Box 40"/>
            <p:cNvSpPr txBox="1">
              <a:spLocks noChangeArrowheads="1"/>
            </p:cNvSpPr>
            <p:nvPr/>
          </p:nvSpPr>
          <p:spPr bwMode="auto">
            <a:xfrm>
              <a:off x="3593" y="1868"/>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4" name="Text Box 41"/>
            <p:cNvSpPr txBox="1">
              <a:spLocks noChangeArrowheads="1"/>
            </p:cNvSpPr>
            <p:nvPr/>
          </p:nvSpPr>
          <p:spPr bwMode="auto">
            <a:xfrm>
              <a:off x="3593" y="2780"/>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5" name="Text Box 42"/>
            <p:cNvSpPr txBox="1">
              <a:spLocks noChangeArrowheads="1"/>
            </p:cNvSpPr>
            <p:nvPr/>
          </p:nvSpPr>
          <p:spPr bwMode="auto">
            <a:xfrm>
              <a:off x="4649" y="1916"/>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6" name="Text Box 43"/>
            <p:cNvSpPr txBox="1">
              <a:spLocks noChangeArrowheads="1"/>
            </p:cNvSpPr>
            <p:nvPr/>
          </p:nvSpPr>
          <p:spPr bwMode="auto">
            <a:xfrm>
              <a:off x="4649" y="2828"/>
              <a:ext cx="195"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1</a:t>
              </a:r>
            </a:p>
          </p:txBody>
        </p:sp>
        <p:sp>
          <p:nvSpPr>
            <p:cNvPr id="47" name="Line 44"/>
            <p:cNvSpPr>
              <a:spLocks noChangeShapeType="1"/>
            </p:cNvSpPr>
            <p:nvPr/>
          </p:nvSpPr>
          <p:spPr bwMode="auto">
            <a:xfrm>
              <a:off x="3984" y="2697"/>
              <a:ext cx="518" cy="0"/>
            </a:xfrm>
            <a:prstGeom prst="line">
              <a:avLst/>
            </a:prstGeom>
            <a:grpFill/>
            <a:ln w="825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 name="WordArt 45"/>
          <p:cNvSpPr>
            <a:spLocks noChangeArrowheads="1" noChangeShapeType="1" noTextEdit="1"/>
          </p:cNvSpPr>
          <p:nvPr/>
        </p:nvSpPr>
        <p:spPr bwMode="auto">
          <a:xfrm>
            <a:off x="3962400" y="1524000"/>
            <a:ext cx="952500" cy="5222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r>
              <a:rPr lang="en-US" sz="1400" kern="10">
                <a:ln w="9525">
                  <a:solidFill>
                    <a:schemeClr val="tx1"/>
                  </a:solidFill>
                  <a:round/>
                  <a:headEnd/>
                  <a:tailEnd type="none" w="lg" len="lg"/>
                </a:ln>
                <a:solidFill>
                  <a:schemeClr val="tx1"/>
                </a:solidFill>
                <a:latin typeface="Times New Roman"/>
                <a:cs typeface="Times New Roman"/>
              </a:rPr>
              <a:t>gender (f)</a:t>
            </a:r>
          </a:p>
        </p:txBody>
      </p:sp>
      <p:sp>
        <p:nvSpPr>
          <p:cNvPr id="49" name="WordArt 46"/>
          <p:cNvSpPr>
            <a:spLocks noChangeArrowheads="1" noChangeShapeType="1" noTextEdit="1"/>
          </p:cNvSpPr>
          <p:nvPr/>
        </p:nvSpPr>
        <p:spPr bwMode="auto">
          <a:xfrm>
            <a:off x="5257800" y="1524000"/>
            <a:ext cx="742950" cy="5222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r>
              <a:rPr lang="en-US" sz="1400" kern="10">
                <a:ln w="9525">
                  <a:solidFill>
                    <a:schemeClr val="tx1"/>
                  </a:solidFill>
                  <a:round/>
                  <a:headEnd/>
                  <a:tailEnd type="none" w="lg" len="lg"/>
                </a:ln>
                <a:solidFill>
                  <a:schemeClr val="tx1"/>
                </a:solidFill>
                <a:latin typeface="Times New Roman"/>
                <a:cs typeface="Times New Roman"/>
              </a:rPr>
              <a:t>vote (y)</a:t>
            </a:r>
          </a:p>
        </p:txBody>
      </p:sp>
      <p:sp>
        <p:nvSpPr>
          <p:cNvPr id="50" name="WordArt 47"/>
          <p:cNvSpPr>
            <a:spLocks noChangeArrowheads="1" noChangeShapeType="1" noTextEdit="1"/>
          </p:cNvSpPr>
          <p:nvPr/>
        </p:nvSpPr>
        <p:spPr bwMode="auto">
          <a:xfrm>
            <a:off x="7010400" y="1447800"/>
            <a:ext cx="571500" cy="52228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r>
              <a:rPr lang="en-US" sz="1400" kern="10">
                <a:ln w="9525">
                  <a:solidFill>
                    <a:schemeClr val="tx1"/>
                  </a:solidFill>
                  <a:round/>
                  <a:headEnd/>
                  <a:tailEnd type="none" w="lg" len="lg"/>
                </a:ln>
                <a:solidFill>
                  <a:schemeClr val="tx1"/>
                </a:solidFill>
                <a:latin typeface="Times New Roman"/>
                <a:cs typeface="Times New Roman"/>
              </a:rPr>
              <a:t>result</a:t>
            </a:r>
          </a:p>
        </p:txBody>
      </p:sp>
      <p:sp>
        <p:nvSpPr>
          <p:cNvPr id="51" name="WordArt 48"/>
          <p:cNvSpPr>
            <a:spLocks noChangeArrowheads="1" noChangeShapeType="1" noTextEdit="1"/>
          </p:cNvSpPr>
          <p:nvPr/>
        </p:nvSpPr>
        <p:spPr bwMode="auto">
          <a:xfrm>
            <a:off x="2362200" y="1447800"/>
            <a:ext cx="533400" cy="481013"/>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r>
              <a:rPr lang="en-US" sz="1400" kern="10" dirty="0">
                <a:ln w="9525">
                  <a:solidFill>
                    <a:schemeClr val="tx1"/>
                  </a:solidFill>
                  <a:round/>
                  <a:headEnd/>
                  <a:tailEnd type="none" w="lg" len="lg"/>
                </a:ln>
                <a:solidFill>
                  <a:schemeClr val="tx1"/>
                </a:solidFill>
                <a:latin typeface="Times New Roman"/>
                <a:cs typeface="Times New Roman"/>
              </a:rPr>
              <a:t>vote</a:t>
            </a:r>
          </a:p>
        </p:txBody>
      </p:sp>
      <p:sp>
        <p:nvSpPr>
          <p:cNvPr id="52" name="WordArt 49"/>
          <p:cNvSpPr>
            <a:spLocks noChangeArrowheads="1" noChangeShapeType="1" noTextEdit="1"/>
          </p:cNvSpPr>
          <p:nvPr/>
        </p:nvSpPr>
        <p:spPr bwMode="auto">
          <a:xfrm>
            <a:off x="1524000" y="1371600"/>
            <a:ext cx="695325" cy="6604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r>
              <a:rPr lang="en-US" sz="1400" kern="10" dirty="0">
                <a:ln w="9525">
                  <a:solidFill>
                    <a:schemeClr val="tx1"/>
                  </a:solidFill>
                  <a:round/>
                  <a:headEnd/>
                  <a:tailEnd type="none" w="lg" len="lg"/>
                </a:ln>
                <a:solidFill>
                  <a:schemeClr val="tx1"/>
                </a:solidFill>
                <a:latin typeface="Times New Roman"/>
                <a:cs typeface="Times New Roman"/>
              </a:rPr>
              <a:t>gender</a:t>
            </a:r>
          </a:p>
        </p:txBody>
      </p:sp>
      <p:grpSp>
        <p:nvGrpSpPr>
          <p:cNvPr id="53" name="Group 51"/>
          <p:cNvGrpSpPr>
            <a:grpSpLocks/>
          </p:cNvGrpSpPr>
          <p:nvPr/>
        </p:nvGrpSpPr>
        <p:grpSpPr bwMode="auto">
          <a:xfrm>
            <a:off x="1447800" y="2052638"/>
            <a:ext cx="1524000" cy="3440112"/>
            <a:chOff x="1056" y="1485"/>
            <a:chExt cx="960" cy="2167"/>
          </a:xfrm>
          <a:noFill/>
        </p:grpSpPr>
        <p:sp>
          <p:nvSpPr>
            <p:cNvPr id="54" name="Rectangle 52"/>
            <p:cNvSpPr>
              <a:spLocks noChangeArrowheads="1"/>
            </p:cNvSpPr>
            <p:nvPr/>
          </p:nvSpPr>
          <p:spPr bwMode="auto">
            <a:xfrm>
              <a:off x="1056" y="1485"/>
              <a:ext cx="960" cy="2164"/>
            </a:xfrm>
            <a:prstGeom prst="rect">
              <a:avLst/>
            </a:prstGeom>
            <a:grpFill/>
            <a:ln w="9525">
              <a:solidFill>
                <a:schemeClr val="tx1"/>
              </a:solidFill>
              <a:miter lim="800000"/>
              <a:headEnd/>
              <a:tailEnd/>
            </a:ln>
            <a:effectLst>
              <a:outerShdw dist="107763" dir="2700000" algn="ctr" rotWithShape="0">
                <a:schemeClr val="bg2"/>
              </a:outerShdw>
            </a:effectLst>
          </p:spPr>
          <p:txBody>
            <a:bodyPr wrap="none" anchor="ctr"/>
            <a:lstStyle/>
            <a:p>
              <a:pPr algn="r"/>
              <a:endParaRPr lang="en-US">
                <a:solidFill>
                  <a:schemeClr val="tx1"/>
                </a:solidFill>
                <a:latin typeface="Tahoma" pitchFamily="34" charset="0"/>
              </a:endParaRPr>
            </a:p>
          </p:txBody>
        </p:sp>
        <p:sp>
          <p:nvSpPr>
            <p:cNvPr id="55" name="Line 53"/>
            <p:cNvSpPr>
              <a:spLocks noChangeShapeType="1"/>
            </p:cNvSpPr>
            <p:nvPr/>
          </p:nvSpPr>
          <p:spPr bwMode="auto">
            <a:xfrm>
              <a:off x="1728" y="1488"/>
              <a:ext cx="0" cy="2164"/>
            </a:xfrm>
            <a:prstGeom prst="line">
              <a:avLst/>
            </a:prstGeom>
            <a:grp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4"/>
            <p:cNvSpPr>
              <a:spLocks noChangeShapeType="1"/>
            </p:cNvSpPr>
            <p:nvPr/>
          </p:nvSpPr>
          <p:spPr bwMode="auto">
            <a:xfrm>
              <a:off x="1056" y="1874"/>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5"/>
            <p:cNvSpPr>
              <a:spLocks noChangeShapeType="1"/>
            </p:cNvSpPr>
            <p:nvPr/>
          </p:nvSpPr>
          <p:spPr bwMode="auto">
            <a:xfrm>
              <a:off x="1056" y="2177"/>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6"/>
            <p:cNvSpPr>
              <a:spLocks noChangeShapeType="1"/>
            </p:cNvSpPr>
            <p:nvPr/>
          </p:nvSpPr>
          <p:spPr bwMode="auto">
            <a:xfrm>
              <a:off x="1056" y="2480"/>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7"/>
            <p:cNvSpPr>
              <a:spLocks noChangeShapeType="1"/>
            </p:cNvSpPr>
            <p:nvPr/>
          </p:nvSpPr>
          <p:spPr bwMode="auto">
            <a:xfrm>
              <a:off x="1056" y="2783"/>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8"/>
            <p:cNvSpPr>
              <a:spLocks noChangeShapeType="1"/>
            </p:cNvSpPr>
            <p:nvPr/>
          </p:nvSpPr>
          <p:spPr bwMode="auto">
            <a:xfrm>
              <a:off x="1056" y="3086"/>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9"/>
            <p:cNvSpPr>
              <a:spLocks noChangeShapeType="1"/>
            </p:cNvSpPr>
            <p:nvPr/>
          </p:nvSpPr>
          <p:spPr bwMode="auto">
            <a:xfrm>
              <a:off x="1056" y="3346"/>
              <a:ext cx="960" cy="0"/>
            </a:xfrm>
            <a:prstGeom prst="line">
              <a:avLst/>
            </a:prstGeom>
            <a:grp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Text Box 60"/>
            <p:cNvSpPr txBox="1">
              <a:spLocks noChangeArrowheads="1"/>
            </p:cNvSpPr>
            <p:nvPr/>
          </p:nvSpPr>
          <p:spPr bwMode="auto">
            <a:xfrm>
              <a:off x="1121" y="1628"/>
              <a:ext cx="227"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M</a:t>
              </a:r>
            </a:p>
          </p:txBody>
        </p:sp>
        <p:sp>
          <p:nvSpPr>
            <p:cNvPr id="63" name="Text Box 61"/>
            <p:cNvSpPr txBox="1">
              <a:spLocks noChangeArrowheads="1"/>
            </p:cNvSpPr>
            <p:nvPr/>
          </p:nvSpPr>
          <p:spPr bwMode="auto">
            <a:xfrm>
              <a:off x="1157" y="1916"/>
              <a:ext cx="191"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F</a:t>
              </a:r>
            </a:p>
          </p:txBody>
        </p:sp>
        <p:sp>
          <p:nvSpPr>
            <p:cNvPr id="64" name="Text Box 62"/>
            <p:cNvSpPr txBox="1">
              <a:spLocks noChangeArrowheads="1"/>
            </p:cNvSpPr>
            <p:nvPr/>
          </p:nvSpPr>
          <p:spPr bwMode="auto">
            <a:xfrm>
              <a:off x="1157" y="2204"/>
              <a:ext cx="191"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F</a:t>
              </a:r>
            </a:p>
          </p:txBody>
        </p:sp>
        <p:sp>
          <p:nvSpPr>
            <p:cNvPr id="65" name="Text Box 63"/>
            <p:cNvSpPr txBox="1">
              <a:spLocks noChangeArrowheads="1"/>
            </p:cNvSpPr>
            <p:nvPr/>
          </p:nvSpPr>
          <p:spPr bwMode="auto">
            <a:xfrm>
              <a:off x="1157" y="2828"/>
              <a:ext cx="191"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F</a:t>
              </a:r>
            </a:p>
          </p:txBody>
        </p:sp>
        <p:sp>
          <p:nvSpPr>
            <p:cNvPr id="66" name="Text Box 64"/>
            <p:cNvSpPr txBox="1">
              <a:spLocks noChangeArrowheads="1"/>
            </p:cNvSpPr>
            <p:nvPr/>
          </p:nvSpPr>
          <p:spPr bwMode="auto">
            <a:xfrm>
              <a:off x="1157" y="3116"/>
              <a:ext cx="191"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F</a:t>
              </a:r>
            </a:p>
          </p:txBody>
        </p:sp>
        <p:sp>
          <p:nvSpPr>
            <p:cNvPr id="67" name="Text Box 65"/>
            <p:cNvSpPr txBox="1">
              <a:spLocks noChangeArrowheads="1"/>
            </p:cNvSpPr>
            <p:nvPr/>
          </p:nvSpPr>
          <p:spPr bwMode="auto">
            <a:xfrm>
              <a:off x="1121" y="2540"/>
              <a:ext cx="227"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M</a:t>
              </a:r>
            </a:p>
          </p:txBody>
        </p:sp>
        <p:sp>
          <p:nvSpPr>
            <p:cNvPr id="68" name="Text Box 66"/>
            <p:cNvSpPr txBox="1">
              <a:spLocks noChangeArrowheads="1"/>
            </p:cNvSpPr>
            <p:nvPr/>
          </p:nvSpPr>
          <p:spPr bwMode="auto">
            <a:xfrm>
              <a:off x="1461" y="1628"/>
              <a:ext cx="199"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Y</a:t>
              </a:r>
            </a:p>
          </p:txBody>
        </p:sp>
        <p:sp>
          <p:nvSpPr>
            <p:cNvPr id="69" name="Text Box 67"/>
            <p:cNvSpPr txBox="1">
              <a:spLocks noChangeArrowheads="1"/>
            </p:cNvSpPr>
            <p:nvPr/>
          </p:nvSpPr>
          <p:spPr bwMode="auto">
            <a:xfrm>
              <a:off x="1461" y="1916"/>
              <a:ext cx="199"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Y</a:t>
              </a:r>
            </a:p>
          </p:txBody>
        </p:sp>
        <p:sp>
          <p:nvSpPr>
            <p:cNvPr id="70" name="Text Box 68"/>
            <p:cNvSpPr txBox="1">
              <a:spLocks noChangeArrowheads="1"/>
            </p:cNvSpPr>
            <p:nvPr/>
          </p:nvSpPr>
          <p:spPr bwMode="auto">
            <a:xfrm>
              <a:off x="1461" y="2828"/>
              <a:ext cx="199"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Y</a:t>
              </a:r>
            </a:p>
          </p:txBody>
        </p:sp>
        <p:sp>
          <p:nvSpPr>
            <p:cNvPr id="71" name="Text Box 69"/>
            <p:cNvSpPr txBox="1">
              <a:spLocks noChangeArrowheads="1"/>
            </p:cNvSpPr>
            <p:nvPr/>
          </p:nvSpPr>
          <p:spPr bwMode="auto">
            <a:xfrm>
              <a:off x="1448" y="2204"/>
              <a:ext cx="212"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N</a:t>
              </a:r>
            </a:p>
          </p:txBody>
        </p:sp>
        <p:sp>
          <p:nvSpPr>
            <p:cNvPr id="72" name="Text Box 70"/>
            <p:cNvSpPr txBox="1">
              <a:spLocks noChangeArrowheads="1"/>
            </p:cNvSpPr>
            <p:nvPr/>
          </p:nvSpPr>
          <p:spPr bwMode="auto">
            <a:xfrm>
              <a:off x="1448" y="2540"/>
              <a:ext cx="212"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N</a:t>
              </a:r>
            </a:p>
          </p:txBody>
        </p:sp>
        <p:sp>
          <p:nvSpPr>
            <p:cNvPr id="73" name="Text Box 71"/>
            <p:cNvSpPr txBox="1">
              <a:spLocks noChangeArrowheads="1"/>
            </p:cNvSpPr>
            <p:nvPr/>
          </p:nvSpPr>
          <p:spPr bwMode="auto">
            <a:xfrm>
              <a:off x="1448" y="3116"/>
              <a:ext cx="212" cy="231"/>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800">
                  <a:solidFill>
                    <a:schemeClr val="tx1"/>
                  </a:solidFill>
                  <a:latin typeface="Tahoma" pitchFamily="34" charset="0"/>
                </a:rPr>
                <a:t>N</a:t>
              </a:r>
            </a:p>
          </p:txBody>
        </p:sp>
        <p:sp>
          <p:nvSpPr>
            <p:cNvPr id="74" name="Line 72"/>
            <p:cNvSpPr>
              <a:spLocks noChangeShapeType="1"/>
            </p:cNvSpPr>
            <p:nvPr/>
          </p:nvSpPr>
          <p:spPr bwMode="auto">
            <a:xfrm>
              <a:off x="1392" y="1488"/>
              <a:ext cx="0" cy="2160"/>
            </a:xfrm>
            <a:prstGeom prst="line">
              <a:avLst/>
            </a:prstGeom>
            <a:grp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62737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2010926207"/>
              </p:ext>
            </p:extLst>
          </p:nvPr>
        </p:nvGraphicFramePr>
        <p:xfrm>
          <a:off x="1143000" y="762000"/>
          <a:ext cx="6097588" cy="4068763"/>
        </p:xfrm>
        <a:graphic>
          <a:graphicData uri="http://schemas.openxmlformats.org/presentationml/2006/ole">
            <mc:AlternateContent xmlns:mc="http://schemas.openxmlformats.org/markup-compatibility/2006">
              <mc:Choice xmlns:v="urn:schemas-microsoft-com:vml" Requires="v">
                <p:oleObj spid="_x0000_s3084" name="Chart" r:id="rId3" imgW="6096361" imgH="4067684" progId="MSGraph.Chart.8">
                  <p:embed followColorScheme="full"/>
                </p:oleObj>
              </mc:Choice>
              <mc:Fallback>
                <p:oleObj name="Chart" r:id="rId3" imgW="6096361" imgH="4067684"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762000"/>
                        <a:ext cx="6097588" cy="406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201350468"/>
              </p:ext>
            </p:extLst>
          </p:nvPr>
        </p:nvGraphicFramePr>
        <p:xfrm>
          <a:off x="685800" y="1752600"/>
          <a:ext cx="1752600" cy="1371600"/>
        </p:xfrm>
        <a:graphic>
          <a:graphicData uri="http://schemas.openxmlformats.org/presentationml/2006/ole">
            <mc:AlternateContent xmlns:mc="http://schemas.openxmlformats.org/markup-compatibility/2006">
              <mc:Choice xmlns:v="urn:schemas-microsoft-com:vml" Requires="v">
                <p:oleObj spid="_x0000_s3085" name="Worksheet" r:id="rId5" imgW="1171877" imgH="657647" progId="Excel.Sheet.8">
                  <p:embed/>
                </p:oleObj>
              </mc:Choice>
              <mc:Fallback>
                <p:oleObj name="Worksheet" r:id="rId5" imgW="1171877" imgH="65764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752600"/>
                        <a:ext cx="1752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724328898"/>
              </p:ext>
            </p:extLst>
          </p:nvPr>
        </p:nvGraphicFramePr>
        <p:xfrm>
          <a:off x="685800" y="3124200"/>
          <a:ext cx="1752600" cy="1371600"/>
        </p:xfrm>
        <a:graphic>
          <a:graphicData uri="http://schemas.openxmlformats.org/presentationml/2006/ole">
            <mc:AlternateContent xmlns:mc="http://schemas.openxmlformats.org/markup-compatibility/2006">
              <mc:Choice xmlns:v="urn:schemas-microsoft-com:vml" Requires="v">
                <p:oleObj spid="_x0000_s3086" name="Worksheet" r:id="rId7" imgW="1171956" imgH="657454" progId="Excel.Sheet.8">
                  <p:embed/>
                </p:oleObj>
              </mc:Choice>
              <mc:Fallback>
                <p:oleObj name="Worksheet" r:id="rId7" imgW="1171956" imgH="657454"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124200"/>
                        <a:ext cx="1752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914400" y="13858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sz="1800" dirty="0">
                <a:solidFill>
                  <a:schemeClr val="tx1"/>
                </a:solidFill>
                <a:latin typeface="Impact" pitchFamily="34" charset="0"/>
              </a:rPr>
              <a:t>Base Table</a:t>
            </a:r>
          </a:p>
        </p:txBody>
      </p:sp>
      <p:graphicFrame>
        <p:nvGraphicFramePr>
          <p:cNvPr id="9" name="Object 7"/>
          <p:cNvGraphicFramePr>
            <a:graphicFrameLocks noChangeAspect="1"/>
          </p:cNvGraphicFramePr>
          <p:nvPr>
            <p:extLst>
              <p:ext uri="{D42A27DB-BD31-4B8C-83A1-F6EECF244321}">
                <p14:modId xmlns:p14="http://schemas.microsoft.com/office/powerpoint/2010/main" val="584559495"/>
              </p:ext>
            </p:extLst>
          </p:nvPr>
        </p:nvGraphicFramePr>
        <p:xfrm>
          <a:off x="2971800" y="1752600"/>
          <a:ext cx="2671763" cy="2743200"/>
        </p:xfrm>
        <a:graphic>
          <a:graphicData uri="http://schemas.openxmlformats.org/presentationml/2006/ole">
            <mc:AlternateContent xmlns:mc="http://schemas.openxmlformats.org/markup-compatibility/2006">
              <mc:Choice xmlns:v="urn:schemas-microsoft-com:vml" Requires="v">
                <p:oleObj spid="_x0000_s3087" name="Worksheet" r:id="rId9" imgW="1543507" imgH="1305154" progId="Excel.Sheet.8">
                  <p:embed/>
                </p:oleObj>
              </mc:Choice>
              <mc:Fallback>
                <p:oleObj name="Worksheet" r:id="rId9" imgW="1543507" imgH="1305154" progId="Excel.Shee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1752600"/>
                        <a:ext cx="2671763"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570539181"/>
              </p:ext>
            </p:extLst>
          </p:nvPr>
        </p:nvGraphicFramePr>
        <p:xfrm>
          <a:off x="5940425" y="1752600"/>
          <a:ext cx="2659063" cy="2746375"/>
        </p:xfrm>
        <a:graphic>
          <a:graphicData uri="http://schemas.openxmlformats.org/presentationml/2006/ole">
            <mc:AlternateContent xmlns:mc="http://schemas.openxmlformats.org/markup-compatibility/2006">
              <mc:Choice xmlns:v="urn:schemas-microsoft-com:vml" Requires="v">
                <p:oleObj spid="_x0000_s3088" name="Worksheet" r:id="rId11" imgW="1267054" imgH="1305154" progId="Excel.Sheet.8">
                  <p:embed/>
                </p:oleObj>
              </mc:Choice>
              <mc:Fallback>
                <p:oleObj name="Worksheet" r:id="rId11" imgW="1267054" imgH="1305154"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1752600"/>
                        <a:ext cx="265906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p:cNvSpPr txBox="1">
            <a:spLocks noChangeArrowheads="1"/>
          </p:cNvSpPr>
          <p:nvPr/>
        </p:nvSpPr>
        <p:spPr bwMode="auto">
          <a:xfrm>
            <a:off x="6172200" y="1447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sz="1800" dirty="0">
                <a:solidFill>
                  <a:schemeClr val="tx1"/>
                </a:solidFill>
                <a:latin typeface="Impact" pitchFamily="34" charset="0"/>
              </a:rPr>
              <a:t>Rating Index</a:t>
            </a:r>
          </a:p>
        </p:txBody>
      </p:sp>
      <p:sp>
        <p:nvSpPr>
          <p:cNvPr id="12" name="Text Box 10"/>
          <p:cNvSpPr txBox="1">
            <a:spLocks noChangeArrowheads="1"/>
          </p:cNvSpPr>
          <p:nvPr/>
        </p:nvSpPr>
        <p:spPr bwMode="auto">
          <a:xfrm>
            <a:off x="3657600" y="13716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sz="1800" dirty="0">
                <a:solidFill>
                  <a:schemeClr val="tx1"/>
                </a:solidFill>
                <a:latin typeface="Impact" pitchFamily="34" charset="0"/>
              </a:rPr>
              <a:t>Region Index</a:t>
            </a:r>
          </a:p>
        </p:txBody>
      </p:sp>
      <p:sp>
        <p:nvSpPr>
          <p:cNvPr id="13" name="Text Box 11"/>
          <p:cNvSpPr txBox="1">
            <a:spLocks noChangeArrowheads="1"/>
          </p:cNvSpPr>
          <p:nvPr/>
        </p:nvSpPr>
        <p:spPr bwMode="auto">
          <a:xfrm>
            <a:off x="762000" y="4627344"/>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dirty="0">
                <a:solidFill>
                  <a:schemeClr val="tx1"/>
                </a:solidFill>
                <a:latin typeface="Impact" pitchFamily="34" charset="0"/>
              </a:rPr>
              <a:t>Customers where</a:t>
            </a:r>
            <a:r>
              <a:rPr kumimoji="1" lang="en-US" sz="3600" dirty="0">
                <a:solidFill>
                  <a:schemeClr val="tx1"/>
                </a:solidFill>
                <a:latin typeface="Impact" pitchFamily="34" charset="0"/>
              </a:rPr>
              <a:t> </a:t>
            </a:r>
          </a:p>
        </p:txBody>
      </p:sp>
      <p:sp>
        <p:nvSpPr>
          <p:cNvPr id="14" name="Text Box 12"/>
          <p:cNvSpPr txBox="1">
            <a:spLocks noChangeArrowheads="1"/>
          </p:cNvSpPr>
          <p:nvPr/>
        </p:nvSpPr>
        <p:spPr bwMode="auto">
          <a:xfrm>
            <a:off x="3352800" y="4874181"/>
            <a:ext cx="1600200" cy="36933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dirty="0">
                <a:solidFill>
                  <a:schemeClr val="tx1"/>
                </a:solidFill>
                <a:latin typeface="Impact" pitchFamily="34" charset="0"/>
              </a:rPr>
              <a:t>Region = W</a:t>
            </a:r>
          </a:p>
        </p:txBody>
      </p:sp>
      <p:sp>
        <p:nvSpPr>
          <p:cNvPr id="15" name="Text Box 13"/>
          <p:cNvSpPr txBox="1">
            <a:spLocks noChangeArrowheads="1"/>
          </p:cNvSpPr>
          <p:nvPr/>
        </p:nvSpPr>
        <p:spPr bwMode="auto">
          <a:xfrm>
            <a:off x="6324600" y="4904343"/>
            <a:ext cx="1600200" cy="36933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lgn="l">
              <a:spcBef>
                <a:spcPct val="50000"/>
              </a:spcBef>
            </a:pPr>
            <a:r>
              <a:rPr kumimoji="1" lang="en-US" dirty="0">
                <a:solidFill>
                  <a:schemeClr val="tx1"/>
                </a:solidFill>
                <a:latin typeface="Impact" pitchFamily="34" charset="0"/>
              </a:rPr>
              <a:t>Rating = M</a:t>
            </a:r>
          </a:p>
        </p:txBody>
      </p:sp>
      <p:sp>
        <p:nvSpPr>
          <p:cNvPr id="16" name="Text Box 14"/>
          <p:cNvSpPr txBox="1">
            <a:spLocks noChangeArrowheads="1"/>
          </p:cNvSpPr>
          <p:nvPr/>
        </p:nvSpPr>
        <p:spPr bwMode="auto">
          <a:xfrm>
            <a:off x="5105400" y="4904343"/>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spAutoFit/>
          </a:bodyPr>
          <a:lstStyle/>
          <a:p>
            <a:pPr>
              <a:spcBef>
                <a:spcPct val="50000"/>
              </a:spcBef>
            </a:pPr>
            <a:r>
              <a:rPr kumimoji="1" lang="en-US" dirty="0">
                <a:solidFill>
                  <a:schemeClr val="tx1"/>
                </a:solidFill>
                <a:latin typeface="Impact" pitchFamily="34" charset="0"/>
              </a:rPr>
              <a:t>And</a:t>
            </a:r>
          </a:p>
        </p:txBody>
      </p:sp>
    </p:spTree>
    <p:extLst>
      <p:ext uri="{BB962C8B-B14F-4D97-AF65-F5344CB8AC3E}">
        <p14:creationId xmlns:p14="http://schemas.microsoft.com/office/powerpoint/2010/main" val="1691569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258762"/>
          </a:xfrm>
        </p:spPr>
        <p:txBody>
          <a:bodyPr>
            <a:normAutofit fontScale="90000"/>
          </a:bodyPr>
          <a:lstStyle/>
          <a:p>
            <a:pPr algn="l"/>
            <a:r>
              <a:rPr lang="en-US" dirty="0" smtClean="0"/>
              <a:t>Conclusion:</a:t>
            </a:r>
            <a:endParaRPr lang="en-US" dirty="0"/>
          </a:p>
        </p:txBody>
      </p:sp>
      <p:sp>
        <p:nvSpPr>
          <p:cNvPr id="3" name="Content Placeholder 2"/>
          <p:cNvSpPr>
            <a:spLocks noGrp="1"/>
          </p:cNvSpPr>
          <p:nvPr>
            <p:ph idx="1"/>
          </p:nvPr>
        </p:nvSpPr>
        <p:spPr>
          <a:xfrm>
            <a:off x="457200" y="1066800"/>
            <a:ext cx="8229600" cy="5059363"/>
          </a:xfrm>
        </p:spPr>
        <p:txBody>
          <a:bodyPr/>
          <a:lstStyle/>
          <a:p>
            <a:pPr algn="just">
              <a:buFont typeface="Wingdings" pitchFamily="2" charset="2"/>
              <a:buChar char="v"/>
            </a:pPr>
            <a:r>
              <a:rPr lang="en-US" dirty="0"/>
              <a:t>Bitmap indexes are useful in data warehousing applications for joining a large fact table to smaller dimension tables such as those arranged in a star schema.</a:t>
            </a:r>
          </a:p>
        </p:txBody>
      </p:sp>
    </p:spTree>
    <p:extLst>
      <p:ext uri="{BB962C8B-B14F-4D97-AF65-F5344CB8AC3E}">
        <p14:creationId xmlns:p14="http://schemas.microsoft.com/office/powerpoint/2010/main" val="275712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5562600"/>
          </a:xfrm>
        </p:spPr>
        <p:txBody>
          <a:bodyPr>
            <a:normAutofit/>
          </a:bodyPr>
          <a:lstStyle/>
          <a:p>
            <a:pPr algn="just">
              <a:buFont typeface="Wingdings" pitchFamily="2" charset="2"/>
              <a:buChar char="v"/>
            </a:pPr>
            <a:r>
              <a:rPr lang="en-US" dirty="0"/>
              <a:t>Join indexes map the tuples in the join result </a:t>
            </a:r>
            <a:r>
              <a:rPr lang="en-US" dirty="0" smtClean="0"/>
              <a:t>of two </a:t>
            </a:r>
            <a:r>
              <a:rPr lang="en-US" dirty="0"/>
              <a:t>relations to the source </a:t>
            </a:r>
            <a:r>
              <a:rPr lang="en-US" dirty="0" smtClean="0"/>
              <a:t>tables.</a:t>
            </a:r>
          </a:p>
          <a:p>
            <a:pPr algn="just">
              <a:buFont typeface="Wingdings" pitchFamily="2" charset="2"/>
              <a:buChar char="v"/>
            </a:pPr>
            <a:r>
              <a:rPr lang="en-US" dirty="0" smtClean="0"/>
              <a:t>In </a:t>
            </a:r>
            <a:r>
              <a:rPr lang="en-US" dirty="0"/>
              <a:t>data warehouse cases, join indexes relate </a:t>
            </a:r>
            <a:r>
              <a:rPr lang="en-US" dirty="0" smtClean="0"/>
              <a:t>the values </a:t>
            </a:r>
            <a:r>
              <a:rPr lang="en-US" dirty="0"/>
              <a:t>of the dimensions of a star schema to rows </a:t>
            </a:r>
            <a:r>
              <a:rPr lang="en-US" dirty="0" smtClean="0"/>
              <a:t>in the </a:t>
            </a:r>
            <a:r>
              <a:rPr lang="en-US" dirty="0"/>
              <a:t>fact table.</a:t>
            </a:r>
          </a:p>
          <a:p>
            <a:pPr marL="857250" lvl="1" indent="-457200" algn="just">
              <a:buFont typeface="Wingdings" pitchFamily="2" charset="2"/>
              <a:buChar char="Ø"/>
            </a:pPr>
            <a:r>
              <a:rPr lang="en-US" dirty="0" smtClean="0"/>
              <a:t>For </a:t>
            </a:r>
            <a:r>
              <a:rPr lang="en-US" dirty="0"/>
              <a:t>a warehouse with a Sales fact table and dimension city, </a:t>
            </a:r>
            <a:r>
              <a:rPr lang="en-US" dirty="0" smtClean="0"/>
              <a:t>a join </a:t>
            </a:r>
            <a:r>
              <a:rPr lang="en-US" dirty="0"/>
              <a:t>index on city maintains for each distinct city a list </a:t>
            </a:r>
            <a:r>
              <a:rPr lang="en-US" dirty="0" smtClean="0"/>
              <a:t>of RIDs </a:t>
            </a:r>
            <a:r>
              <a:rPr lang="en-US" dirty="0"/>
              <a:t>of the tuples recording the sales in the city</a:t>
            </a:r>
          </a:p>
          <a:p>
            <a:pPr algn="just">
              <a:buFont typeface="Wingdings" pitchFamily="2" charset="2"/>
              <a:buChar char="v"/>
            </a:pPr>
            <a:r>
              <a:rPr lang="en-US" dirty="0" smtClean="0"/>
              <a:t>Join </a:t>
            </a:r>
            <a:r>
              <a:rPr lang="en-US" dirty="0"/>
              <a:t>indexes can span multiple dimensions</a:t>
            </a:r>
          </a:p>
        </p:txBody>
      </p:sp>
      <p:sp>
        <p:nvSpPr>
          <p:cNvPr id="4" name="Title 1"/>
          <p:cNvSpPr>
            <a:spLocks noGrp="1"/>
          </p:cNvSpPr>
          <p:nvPr>
            <p:ph type="title"/>
          </p:nvPr>
        </p:nvSpPr>
        <p:spPr>
          <a:xfrm>
            <a:off x="457200" y="228600"/>
            <a:ext cx="8229600" cy="411162"/>
          </a:xfrm>
        </p:spPr>
        <p:txBody>
          <a:bodyPr>
            <a:normAutofit fontScale="90000"/>
          </a:bodyPr>
          <a:lstStyle/>
          <a:p>
            <a:r>
              <a:rPr lang="en-US" b="1" dirty="0" smtClean="0">
                <a:solidFill>
                  <a:srgbClr val="002060"/>
                </a:solidFill>
              </a:rPr>
              <a:t>Join Indexes</a:t>
            </a:r>
            <a:endParaRPr lang="en-US" b="1" dirty="0">
              <a:solidFill>
                <a:srgbClr val="002060"/>
              </a:solidFill>
            </a:endParaRPr>
          </a:p>
        </p:txBody>
      </p:sp>
    </p:spTree>
    <p:extLst>
      <p:ext uri="{BB962C8B-B14F-4D97-AF65-F5344CB8AC3E}">
        <p14:creationId xmlns:p14="http://schemas.microsoft.com/office/powerpoint/2010/main" val="2007142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38200"/>
            <a:ext cx="8991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 y="5486400"/>
            <a:ext cx="5257800" cy="830997"/>
          </a:xfrm>
          <a:prstGeom prst="rect">
            <a:avLst/>
          </a:prstGeom>
        </p:spPr>
        <p:txBody>
          <a:bodyPr wrap="square">
            <a:spAutoFit/>
          </a:bodyPr>
          <a:lstStyle/>
          <a:p>
            <a:r>
              <a:rPr lang="en-US" sz="2400" dirty="0"/>
              <a:t>“Combine” SALE, PRODUCT relations</a:t>
            </a:r>
          </a:p>
          <a:p>
            <a:r>
              <a:rPr lang="en-US" sz="2400" dirty="0" smtClean="0"/>
              <a:t>In </a:t>
            </a:r>
            <a:r>
              <a:rPr lang="en-US" sz="2400" dirty="0"/>
              <a:t>SQL: </a:t>
            </a:r>
            <a:r>
              <a:rPr lang="en-US" sz="2400" dirty="0" smtClean="0"/>
              <a:t>SELECT </a:t>
            </a:r>
            <a:r>
              <a:rPr lang="en-US" sz="2400" dirty="0"/>
              <a:t>* FROM SALE, PRODUCT</a:t>
            </a:r>
          </a:p>
        </p:txBody>
      </p:sp>
    </p:spTree>
    <p:extLst>
      <p:ext uri="{BB962C8B-B14F-4D97-AF65-F5344CB8AC3E}">
        <p14:creationId xmlns:p14="http://schemas.microsoft.com/office/powerpoint/2010/main" val="1119013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15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6600" y="5638800"/>
            <a:ext cx="1813253" cy="369332"/>
          </a:xfrm>
          <a:prstGeom prst="rect">
            <a:avLst/>
          </a:prstGeom>
        </p:spPr>
        <p:txBody>
          <a:bodyPr wrap="none">
            <a:spAutoFit/>
          </a:bodyPr>
          <a:lstStyle/>
          <a:p>
            <a:r>
              <a:rPr lang="en-US" dirty="0" smtClean="0"/>
              <a:t>Figure: Join </a:t>
            </a:r>
            <a:r>
              <a:rPr lang="en-US" dirty="0"/>
              <a:t>I</a:t>
            </a:r>
            <a:r>
              <a:rPr lang="en-US" dirty="0" smtClean="0"/>
              <a:t>ndex</a:t>
            </a:r>
            <a:endParaRPr lang="en-US" dirty="0"/>
          </a:p>
        </p:txBody>
      </p:sp>
    </p:spTree>
    <p:extLst>
      <p:ext uri="{BB962C8B-B14F-4D97-AF65-F5344CB8AC3E}">
        <p14:creationId xmlns:p14="http://schemas.microsoft.com/office/powerpoint/2010/main" val="3248620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pPr lvl="1" algn="ctr" rtl="0">
              <a:spcBef>
                <a:spcPct val="0"/>
              </a:spcBef>
            </a:pPr>
            <a:r>
              <a:rPr lang="en-US" sz="3200" b="1" dirty="0" smtClean="0">
                <a:solidFill>
                  <a:srgbClr val="002060"/>
                </a:solidFill>
              </a:rPr>
              <a:t>B-Tree Index</a:t>
            </a:r>
            <a:endParaRPr lang="en-US" sz="3200" b="1" dirty="0">
              <a:solidFill>
                <a:srgbClr val="002060"/>
              </a:solidFill>
            </a:endParaRPr>
          </a:p>
        </p:txBody>
      </p:sp>
      <p:sp>
        <p:nvSpPr>
          <p:cNvPr id="3" name="Content Placeholder 2"/>
          <p:cNvSpPr>
            <a:spLocks noGrp="1"/>
          </p:cNvSpPr>
          <p:nvPr>
            <p:ph idx="1"/>
          </p:nvPr>
        </p:nvSpPr>
        <p:spPr>
          <a:xfrm>
            <a:off x="457200" y="762000"/>
            <a:ext cx="8229600" cy="5943600"/>
          </a:xfrm>
        </p:spPr>
        <p:txBody>
          <a:bodyPr>
            <a:noAutofit/>
          </a:bodyPr>
          <a:lstStyle/>
          <a:p>
            <a:pPr algn="just">
              <a:buFont typeface="Wingdings" pitchFamily="2" charset="2"/>
              <a:buChar char="v"/>
            </a:pPr>
            <a:r>
              <a:rPr lang="en-US" sz="2500" dirty="0" smtClean="0"/>
              <a:t>B-trees</a:t>
            </a:r>
            <a:r>
              <a:rPr lang="en-US" sz="2500" dirty="0"/>
              <a:t>, short for </a:t>
            </a:r>
            <a:r>
              <a:rPr lang="en-US" sz="2500" b="1" dirty="0"/>
              <a:t>balanced trees</a:t>
            </a:r>
            <a:r>
              <a:rPr lang="en-US" sz="2500" dirty="0"/>
              <a:t>, are the most common </a:t>
            </a:r>
            <a:r>
              <a:rPr lang="en-US" sz="2500" dirty="0" smtClean="0"/>
              <a:t>type and default database </a:t>
            </a:r>
            <a:r>
              <a:rPr lang="en-US" sz="2500" dirty="0"/>
              <a:t>index.</a:t>
            </a:r>
            <a:endParaRPr lang="en-US" sz="2500" dirty="0" smtClean="0"/>
          </a:p>
          <a:p>
            <a:pPr algn="just">
              <a:buFont typeface="Wingdings" pitchFamily="2" charset="2"/>
              <a:buChar char="v"/>
            </a:pPr>
            <a:r>
              <a:rPr lang="en-US" sz="2500" dirty="0" smtClean="0"/>
              <a:t>A</a:t>
            </a:r>
            <a:r>
              <a:rPr lang="en-US" sz="2500" b="1" dirty="0" smtClean="0"/>
              <a:t> </a:t>
            </a:r>
            <a:r>
              <a:rPr lang="en-US" sz="2500" b="1" dirty="0" smtClean="0">
                <a:solidFill>
                  <a:schemeClr val="accent6">
                    <a:lumMod val="50000"/>
                  </a:schemeClr>
                </a:solidFill>
              </a:rPr>
              <a:t>B-tree</a:t>
            </a:r>
            <a:r>
              <a:rPr lang="en-US" sz="2500" dirty="0"/>
              <a:t> is </a:t>
            </a:r>
            <a:r>
              <a:rPr lang="en-US" sz="2500" dirty="0" smtClean="0"/>
              <a:t>a tree data structure</a:t>
            </a:r>
            <a:r>
              <a:rPr lang="en-US" sz="2500" dirty="0"/>
              <a:t> that keeps data sorted and allows searches, sequential access, insertions</a:t>
            </a:r>
            <a:r>
              <a:rPr lang="en-US" sz="2500" dirty="0" smtClean="0"/>
              <a:t>, and deletions.</a:t>
            </a:r>
          </a:p>
          <a:p>
            <a:pPr marL="0" indent="0" algn="just">
              <a:buNone/>
            </a:pPr>
            <a:endParaRPr lang="en-US" sz="2500" dirty="0" smtClean="0"/>
          </a:p>
          <a:p>
            <a:pPr algn="just">
              <a:buFont typeface="Wingdings" pitchFamily="2" charset="2"/>
              <a:buChar char="v"/>
            </a:pPr>
            <a:endParaRPr lang="en-US" sz="2500" dirty="0"/>
          </a:p>
          <a:p>
            <a:pPr marL="0" indent="0" algn="just">
              <a:buNone/>
            </a:pPr>
            <a:endParaRPr lang="en-US" sz="2500" dirty="0" smtClean="0"/>
          </a:p>
          <a:p>
            <a:pPr marL="0" indent="0" algn="just">
              <a:buNone/>
            </a:pPr>
            <a:endParaRPr lang="en-US" sz="2500" dirty="0" smtClean="0"/>
          </a:p>
          <a:p>
            <a:pPr marL="0" indent="0" algn="just">
              <a:buNone/>
            </a:pPr>
            <a:endParaRPr lang="en-US" sz="2500" dirty="0" smtClean="0"/>
          </a:p>
          <a:p>
            <a:pPr algn="just">
              <a:buFont typeface="Wingdings" pitchFamily="2" charset="2"/>
              <a:buChar char="v"/>
            </a:pPr>
            <a:r>
              <a:rPr lang="en-US" sz="2500" dirty="0"/>
              <a:t>The B-tree is a generalization of </a:t>
            </a:r>
            <a:r>
              <a:rPr lang="en-US" sz="2500" dirty="0" smtClean="0"/>
              <a:t>a binary search tree in </a:t>
            </a:r>
            <a:r>
              <a:rPr lang="en-US" sz="2500" dirty="0"/>
              <a:t>that a node can have more than two children.</a:t>
            </a:r>
            <a:endParaRPr lang="en-US" sz="2500" dirty="0" smtClean="0"/>
          </a:p>
          <a:p>
            <a:pPr algn="just">
              <a:buFont typeface="Wingdings" pitchFamily="2" charset="2"/>
              <a:buChar char="v"/>
            </a:pPr>
            <a:r>
              <a:rPr lang="en-US" sz="2500" dirty="0" smtClean="0"/>
              <a:t>Figure </a:t>
            </a:r>
            <a:r>
              <a:rPr lang="en-US" sz="2500" dirty="0"/>
              <a:t>below shows an example of a B-Tree Index</a:t>
            </a:r>
            <a:r>
              <a:rPr lang="en-US" sz="2500" dirty="0" smtClean="0"/>
              <a:t>.</a:t>
            </a:r>
            <a:endParaRPr lang="en-US" sz="25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14600"/>
            <a:ext cx="2209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514600"/>
            <a:ext cx="2286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043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 A B-Tree Index</a:t>
            </a:r>
            <a:endParaRPr lang="en-US" dirty="0"/>
          </a:p>
        </p:txBody>
      </p:sp>
      <p:pic>
        <p:nvPicPr>
          <p:cNvPr id="5122" name="Picture 2" descr="C:\Users\Bijay\Desktop\BSCCSIT\cncpt24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8314"/>
            <a:ext cx="8305800" cy="548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2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lnSpcReduction="10000"/>
          </a:bodyPr>
          <a:lstStyle/>
          <a:p>
            <a:pPr algn="just">
              <a:buFont typeface="Wingdings" pitchFamily="2" charset="2"/>
              <a:buChar char="v"/>
            </a:pPr>
            <a:r>
              <a:rPr lang="en-US" dirty="0"/>
              <a:t>A B-tree index has two types of blocks: </a:t>
            </a:r>
            <a:r>
              <a:rPr lang="en-US" b="1" dirty="0">
                <a:solidFill>
                  <a:schemeClr val="accent6">
                    <a:lumMod val="50000"/>
                  </a:schemeClr>
                </a:solidFill>
              </a:rPr>
              <a:t>branch blocks</a:t>
            </a:r>
            <a:r>
              <a:rPr lang="en-US" dirty="0"/>
              <a:t> for searching and </a:t>
            </a:r>
            <a:r>
              <a:rPr lang="en-US" b="1" dirty="0">
                <a:solidFill>
                  <a:schemeClr val="accent6">
                    <a:lumMod val="50000"/>
                  </a:schemeClr>
                </a:solidFill>
              </a:rPr>
              <a:t>leaf blocks</a:t>
            </a:r>
            <a:r>
              <a:rPr lang="en-US" dirty="0"/>
              <a:t> that store values</a:t>
            </a:r>
            <a:r>
              <a:rPr lang="en-US" dirty="0" smtClean="0"/>
              <a:t>.</a:t>
            </a:r>
          </a:p>
          <a:p>
            <a:pPr algn="just">
              <a:buFont typeface="Wingdings" pitchFamily="2" charset="2"/>
              <a:buChar char="v"/>
            </a:pPr>
            <a:r>
              <a:rPr lang="en-US" dirty="0"/>
              <a:t>The upper-level branch blocks of a B-tree index contain index data that points to lower-level index </a:t>
            </a:r>
            <a:r>
              <a:rPr lang="en-US" dirty="0" smtClean="0"/>
              <a:t>blocks.</a:t>
            </a:r>
          </a:p>
          <a:p>
            <a:pPr algn="just">
              <a:buFont typeface="Wingdings" pitchFamily="2" charset="2"/>
              <a:buChar char="v"/>
            </a:pPr>
            <a:r>
              <a:rPr lang="en-US" dirty="0" smtClean="0"/>
              <a:t>In</a:t>
            </a:r>
            <a:r>
              <a:rPr lang="en-US" dirty="0"/>
              <a:t> </a:t>
            </a:r>
            <a:r>
              <a:rPr lang="en-US" dirty="0" smtClean="0"/>
              <a:t>above figure, the </a:t>
            </a:r>
            <a:r>
              <a:rPr lang="en-US" dirty="0"/>
              <a:t>root branch block has an entry 0-40, which points to the leftmost block in the next branch level. </a:t>
            </a:r>
            <a:endParaRPr lang="en-US" dirty="0" smtClean="0"/>
          </a:p>
          <a:p>
            <a:pPr algn="just">
              <a:buFont typeface="Wingdings" pitchFamily="2" charset="2"/>
              <a:buChar char="v"/>
            </a:pPr>
            <a:r>
              <a:rPr lang="en-US" dirty="0" smtClean="0"/>
              <a:t>This </a:t>
            </a:r>
            <a:r>
              <a:rPr lang="en-US" dirty="0"/>
              <a:t>branch block contains entries such as 0-10 and 11-19. </a:t>
            </a:r>
            <a:endParaRPr lang="en-US" dirty="0" smtClean="0"/>
          </a:p>
          <a:p>
            <a:pPr algn="just">
              <a:buFont typeface="Wingdings" pitchFamily="2" charset="2"/>
              <a:buChar char="v"/>
            </a:pPr>
            <a:r>
              <a:rPr lang="en-US" dirty="0" smtClean="0"/>
              <a:t>Each </a:t>
            </a:r>
            <a:r>
              <a:rPr lang="en-US" dirty="0"/>
              <a:t>of these entries points to a leaf block that contains key values that fall in the range</a:t>
            </a:r>
            <a:r>
              <a:rPr lang="en-US" dirty="0" smtClean="0"/>
              <a:t>.</a:t>
            </a:r>
            <a:endParaRPr lang="en-US" dirty="0"/>
          </a:p>
        </p:txBody>
      </p:sp>
    </p:spTree>
    <p:extLst>
      <p:ext uri="{BB962C8B-B14F-4D97-AF65-F5344CB8AC3E}">
        <p14:creationId xmlns:p14="http://schemas.microsoft.com/office/powerpoint/2010/main" val="258635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lstStyle/>
          <a:p>
            <a:pPr marL="0" indent="0" algn="just">
              <a:buNone/>
            </a:pPr>
            <a:r>
              <a:rPr lang="en-US" dirty="0"/>
              <a:t>During the physical design process, you translate the expected schemas into </a:t>
            </a:r>
            <a:r>
              <a:rPr lang="en-US" dirty="0" smtClean="0"/>
              <a:t>actual database </a:t>
            </a:r>
            <a:r>
              <a:rPr lang="en-US" dirty="0"/>
              <a:t>structures. </a:t>
            </a:r>
            <a:endParaRPr lang="en-US" dirty="0" smtClean="0"/>
          </a:p>
          <a:p>
            <a:pPr marL="0" indent="0" algn="just">
              <a:buNone/>
            </a:pPr>
            <a:endParaRPr lang="en-US" dirty="0"/>
          </a:p>
          <a:p>
            <a:pPr marL="0" indent="0" algn="just">
              <a:buNone/>
            </a:pPr>
            <a:r>
              <a:rPr lang="en-US" dirty="0" smtClean="0"/>
              <a:t>At </a:t>
            </a:r>
            <a:r>
              <a:rPr lang="en-US" dirty="0"/>
              <a:t>this time, you have to map:</a:t>
            </a:r>
          </a:p>
          <a:p>
            <a:pPr marL="0" indent="0" algn="just">
              <a:buNone/>
            </a:pPr>
            <a:r>
              <a:rPr lang="en-US" dirty="0"/>
              <a:t>■ Entities to tables</a:t>
            </a:r>
          </a:p>
          <a:p>
            <a:pPr marL="0" indent="0" algn="just">
              <a:buNone/>
            </a:pPr>
            <a:r>
              <a:rPr lang="en-US" dirty="0"/>
              <a:t>■ Relationships to foreign key constraints</a:t>
            </a:r>
          </a:p>
          <a:p>
            <a:pPr marL="0" indent="0" algn="just">
              <a:buNone/>
            </a:pPr>
            <a:r>
              <a:rPr lang="en-US" dirty="0"/>
              <a:t>■ Attributes to columns</a:t>
            </a:r>
          </a:p>
          <a:p>
            <a:pPr marL="0" indent="0" algn="just">
              <a:buNone/>
            </a:pPr>
            <a:r>
              <a:rPr lang="en-US" dirty="0"/>
              <a:t>■ Primary unique identifiers to primary key constraints</a:t>
            </a:r>
          </a:p>
          <a:p>
            <a:pPr marL="0" indent="0" algn="just">
              <a:buNone/>
            </a:pPr>
            <a:r>
              <a:rPr lang="en-US" dirty="0"/>
              <a:t>■ Unique identifiers to unique key constraints</a:t>
            </a:r>
          </a:p>
        </p:txBody>
      </p:sp>
    </p:spTree>
    <p:extLst>
      <p:ext uri="{BB962C8B-B14F-4D97-AF65-F5344CB8AC3E}">
        <p14:creationId xmlns:p14="http://schemas.microsoft.com/office/powerpoint/2010/main" val="1368272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pPr algn="just">
              <a:buFont typeface="Wingdings" pitchFamily="2" charset="2"/>
              <a:buChar char="v"/>
            </a:pPr>
            <a:r>
              <a:rPr lang="en-US" dirty="0"/>
              <a:t>Branch blocks store the minimum key prefix needed to make a branching decision between two keys</a:t>
            </a:r>
            <a:r>
              <a:rPr lang="en-US" dirty="0" smtClean="0"/>
              <a:t>.</a:t>
            </a:r>
          </a:p>
          <a:p>
            <a:pPr algn="just">
              <a:buFont typeface="Wingdings" pitchFamily="2" charset="2"/>
              <a:buChar char="v"/>
            </a:pPr>
            <a:r>
              <a:rPr lang="en-US" dirty="0"/>
              <a:t>The branch blocks contain a pointer to the child block containing the key. </a:t>
            </a:r>
            <a:endParaRPr lang="en-US" dirty="0" smtClean="0"/>
          </a:p>
          <a:p>
            <a:pPr algn="just">
              <a:buFont typeface="Wingdings" pitchFamily="2" charset="2"/>
              <a:buChar char="v"/>
            </a:pPr>
            <a:r>
              <a:rPr lang="en-US" dirty="0"/>
              <a:t>The leaf blocks contain every indexed data value and a corresponding </a:t>
            </a:r>
            <a:r>
              <a:rPr lang="en-US" dirty="0" err="1"/>
              <a:t>rowid</a:t>
            </a:r>
            <a:r>
              <a:rPr lang="en-US" dirty="0"/>
              <a:t> used to locate the actual row</a:t>
            </a:r>
            <a:r>
              <a:rPr lang="en-US" dirty="0" smtClean="0"/>
              <a:t>.</a:t>
            </a:r>
          </a:p>
          <a:p>
            <a:pPr algn="just">
              <a:buFont typeface="Wingdings" pitchFamily="2" charset="2"/>
              <a:buChar char="v"/>
            </a:pPr>
            <a:r>
              <a:rPr lang="en-US" dirty="0"/>
              <a:t>The leaf blocks themselves are also doubly linked</a:t>
            </a:r>
            <a:r>
              <a:rPr lang="en-US" dirty="0" smtClean="0"/>
              <a:t>.</a:t>
            </a:r>
          </a:p>
          <a:p>
            <a:pPr algn="just">
              <a:buFont typeface="Wingdings" pitchFamily="2" charset="2"/>
              <a:buChar char="v"/>
            </a:pPr>
            <a:r>
              <a:rPr lang="en-US" dirty="0" smtClean="0"/>
              <a:t>In above figure, </a:t>
            </a:r>
            <a:r>
              <a:rPr lang="en-US" dirty="0"/>
              <a:t>the leftmost leaf block (0-10) is linked to the second leaf block (11-19).</a:t>
            </a:r>
          </a:p>
        </p:txBody>
      </p:sp>
    </p:spTree>
    <p:extLst>
      <p:ext uri="{BB962C8B-B14F-4D97-AF65-F5344CB8AC3E}">
        <p14:creationId xmlns:p14="http://schemas.microsoft.com/office/powerpoint/2010/main" val="275238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267169"/>
            <a:ext cx="2947282" cy="369332"/>
          </a:xfrm>
          <a:prstGeom prst="rect">
            <a:avLst/>
          </a:prstGeom>
        </p:spPr>
        <p:txBody>
          <a:bodyPr wrap="none">
            <a:spAutoFit/>
          </a:bodyPr>
          <a:lstStyle/>
          <a:p>
            <a:r>
              <a:rPr lang="en-US" dirty="0" smtClean="0"/>
              <a:t>Figure: B-Tree </a:t>
            </a:r>
            <a:r>
              <a:rPr lang="en-US" dirty="0"/>
              <a:t>index </a:t>
            </a:r>
            <a:r>
              <a:rPr lang="en-US" dirty="0" smtClean="0"/>
              <a:t>example</a:t>
            </a:r>
            <a:endParaRPr lang="en-US" dirty="0"/>
          </a:p>
        </p:txBody>
      </p:sp>
      <p:pic>
        <p:nvPicPr>
          <p:cNvPr id="3074" name="Picture 2" descr="C:\Users\Bijay\Desktop\BSCCSIT\b--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49" y="393310"/>
            <a:ext cx="8365751" cy="577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75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248400"/>
          </a:xfrm>
        </p:spPr>
        <p:txBody>
          <a:bodyPr>
            <a:normAutofit lnSpcReduction="10000"/>
          </a:bodyPr>
          <a:lstStyle/>
          <a:p>
            <a:pPr algn="just">
              <a:buFont typeface="Wingdings" pitchFamily="2" charset="2"/>
              <a:buChar char="v"/>
            </a:pPr>
            <a:r>
              <a:rPr lang="en-US" dirty="0"/>
              <a:t>Notice the tree structure with the root at the top.</a:t>
            </a:r>
          </a:p>
          <a:p>
            <a:pPr algn="just">
              <a:buFont typeface="Wingdings" pitchFamily="2" charset="2"/>
              <a:buChar char="v"/>
            </a:pPr>
            <a:r>
              <a:rPr lang="en-US" dirty="0"/>
              <a:t>The index consists of a B-Tree (a balanced binary tree) structure based on the values of the indexed column</a:t>
            </a:r>
            <a:r>
              <a:rPr lang="en-US" dirty="0" smtClean="0"/>
              <a:t>.</a:t>
            </a:r>
          </a:p>
          <a:p>
            <a:pPr algn="just">
              <a:buFont typeface="Wingdings" pitchFamily="2" charset="2"/>
              <a:buChar char="v"/>
            </a:pPr>
            <a:r>
              <a:rPr lang="en-US" dirty="0"/>
              <a:t>Suppose we have to search value 25 in an indexed column, the query engine will first look in the “Root Node” to determine which node to refer in the “Branch Nodes</a:t>
            </a:r>
            <a:r>
              <a:rPr lang="en-US" dirty="0" smtClean="0"/>
              <a:t>”.</a:t>
            </a:r>
          </a:p>
          <a:p>
            <a:pPr algn="just">
              <a:buFont typeface="Wingdings" pitchFamily="2" charset="2"/>
              <a:buChar char="v"/>
            </a:pPr>
            <a:r>
              <a:rPr lang="en-US" dirty="0"/>
              <a:t>In the above example first “Branch Node” has Value 1 to 20 and the second “Branch Node” has Value 21 to 40, so the query engine will go to the second “Branch Node” and will skip the first “Branch Node” as we have to search Value 25.</a:t>
            </a:r>
          </a:p>
        </p:txBody>
      </p:sp>
    </p:spTree>
    <p:extLst>
      <p:ext uri="{BB962C8B-B14F-4D97-AF65-F5344CB8AC3E}">
        <p14:creationId xmlns:p14="http://schemas.microsoft.com/office/powerpoint/2010/main" val="199052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t>Conclusion:</a:t>
            </a:r>
            <a:endParaRPr lang="en-US" dirty="0"/>
          </a:p>
        </p:txBody>
      </p:sp>
      <p:sp>
        <p:nvSpPr>
          <p:cNvPr id="3" name="Content Placeholder 2"/>
          <p:cNvSpPr>
            <a:spLocks noGrp="1"/>
          </p:cNvSpPr>
          <p:nvPr>
            <p:ph idx="1"/>
          </p:nvPr>
        </p:nvSpPr>
        <p:spPr>
          <a:xfrm>
            <a:off x="457200" y="914400"/>
            <a:ext cx="8229600" cy="5211763"/>
          </a:xfrm>
        </p:spPr>
        <p:txBody>
          <a:bodyPr/>
          <a:lstStyle/>
          <a:p>
            <a:pPr algn="just">
              <a:buFont typeface="Wingdings" pitchFamily="2" charset="2"/>
              <a:buChar char="v"/>
            </a:pPr>
            <a:r>
              <a:rPr lang="en-US" dirty="0"/>
              <a:t>B-tree indexes are created to decrease the amount of I/O required to find and load a set of data.</a:t>
            </a:r>
          </a:p>
        </p:txBody>
      </p:sp>
    </p:spTree>
    <p:extLst>
      <p:ext uri="{BB962C8B-B14F-4D97-AF65-F5344CB8AC3E}">
        <p14:creationId xmlns:p14="http://schemas.microsoft.com/office/powerpoint/2010/main" val="137682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rPr>
              <a:t>Assignment</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smtClean="0"/>
              <a:t>In your opinion what may be the other factors for hardware and i/o consideration while making Data Warehouse.</a:t>
            </a:r>
          </a:p>
          <a:p>
            <a:pPr marL="514350" indent="-514350" algn="just">
              <a:buFont typeface="+mj-lt"/>
              <a:buAutoNum type="arabicPeriod"/>
            </a:pPr>
            <a:r>
              <a:rPr lang="en-US" dirty="0" smtClean="0"/>
              <a:t>Discuss about parallelism and parallel computing. Mention and explain some of the parallelism technique that could be adopted.</a:t>
            </a:r>
          </a:p>
          <a:p>
            <a:pPr marL="514350" indent="-514350" algn="just">
              <a:buFont typeface="+mj-lt"/>
              <a:buAutoNum type="arabicPeriod"/>
            </a:pPr>
            <a:r>
              <a:rPr lang="en-US" dirty="0" smtClean="0"/>
              <a:t>Give some of the suitable examples for the various indexing schemes.</a:t>
            </a:r>
            <a:endParaRPr lang="en-US" dirty="0"/>
          </a:p>
        </p:txBody>
      </p:sp>
    </p:spTree>
    <p:extLst>
      <p:ext uri="{BB962C8B-B14F-4D97-AF65-F5344CB8AC3E}">
        <p14:creationId xmlns:p14="http://schemas.microsoft.com/office/powerpoint/2010/main" val="4132028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r>
              <a:rPr lang="en-US" b="1" dirty="0">
                <a:solidFill>
                  <a:schemeClr val="accent2">
                    <a:lumMod val="75000"/>
                  </a:schemeClr>
                </a:solidFill>
              </a:rPr>
              <a:t>Questions?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934430273"/>
              </p:ext>
            </p:extLst>
          </p:nvPr>
        </p:nvGraphicFramePr>
        <p:xfrm>
          <a:off x="2209801" y="1676400"/>
          <a:ext cx="4419600" cy="4267200"/>
        </p:xfrm>
        <a:graphic>
          <a:graphicData uri="http://schemas.openxmlformats.org/presentationml/2006/ole">
            <mc:AlternateContent xmlns:mc="http://schemas.openxmlformats.org/markup-compatibility/2006">
              <mc:Choice xmlns:v="urn:schemas-microsoft-com:vml" Requires="v">
                <p:oleObj spid="_x0000_s1180" name="Clip" r:id="rId3" imgW="2525917" imgH="3407121" progId="MS_ClipArt_Gallery.5">
                  <p:embed/>
                </p:oleObj>
              </mc:Choice>
              <mc:Fallback>
                <p:oleObj name="Clip" r:id="rId3" imgW="2525917" imgH="3407121"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76400"/>
                        <a:ext cx="4419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1077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8077200" cy="5333999"/>
          </a:xfrm>
        </p:spPr>
        <p:txBody>
          <a:bodyPr>
            <a:noAutofit/>
          </a:bodyPr>
          <a:lstStyle/>
          <a:p>
            <a:pPr marL="514350" indent="-514350">
              <a:spcBef>
                <a:spcPts val="600"/>
              </a:spcBef>
              <a:spcAft>
                <a:spcPts val="600"/>
              </a:spcAft>
              <a:buAutoNum type="arabicPeriod"/>
            </a:pPr>
            <a:r>
              <a:rPr lang="en-US" sz="2400" dirty="0" smtClean="0"/>
              <a:t>Sam </a:t>
            </a:r>
            <a:r>
              <a:rPr lang="en-US" sz="2400" dirty="0" err="1"/>
              <a:t>Anahory</a:t>
            </a:r>
            <a:r>
              <a:rPr lang="en-US" sz="2400" dirty="0"/>
              <a:t>, Dennis Murray, “Data warehousing In the Real World”, Pearson </a:t>
            </a:r>
            <a:r>
              <a:rPr lang="en-US" sz="2400" dirty="0" smtClean="0"/>
              <a:t>Education. </a:t>
            </a:r>
          </a:p>
          <a:p>
            <a:pPr marL="514350" indent="-514350">
              <a:spcBef>
                <a:spcPts val="600"/>
              </a:spcBef>
              <a:spcAft>
                <a:spcPts val="600"/>
              </a:spcAft>
              <a:buFont typeface="Arial" pitchFamily="34" charset="0"/>
              <a:buAutoNum type="arabicPeriod"/>
            </a:pPr>
            <a:r>
              <a:rPr lang="en-US" sz="2400" dirty="0"/>
              <a:t>Kimball, R. “The Data Warehouse Toolkit”, Wiley, </a:t>
            </a:r>
            <a:r>
              <a:rPr lang="en-US" sz="2400" dirty="0" smtClean="0"/>
              <a:t>1996.</a:t>
            </a:r>
          </a:p>
          <a:p>
            <a:pPr marL="514350" indent="-514350">
              <a:spcBef>
                <a:spcPts val="600"/>
              </a:spcBef>
              <a:spcAft>
                <a:spcPts val="600"/>
              </a:spcAft>
              <a:buFont typeface="Arial" pitchFamily="34" charset="0"/>
              <a:buAutoNum type="arabicPeriod"/>
            </a:pPr>
            <a:r>
              <a:rPr lang="en-US" sz="2400" dirty="0" err="1" smtClean="0"/>
              <a:t>Teorey</a:t>
            </a:r>
            <a:r>
              <a:rPr lang="en-US" sz="2400" dirty="0"/>
              <a:t>, T. J., </a:t>
            </a:r>
            <a:r>
              <a:rPr lang="en-US" sz="2400" dirty="0" smtClean="0"/>
              <a:t>“</a:t>
            </a:r>
            <a:r>
              <a:rPr lang="en-US" sz="2400" i="1" dirty="0" smtClean="0"/>
              <a:t>Database </a:t>
            </a:r>
            <a:r>
              <a:rPr lang="en-US" sz="2400" i="1" dirty="0"/>
              <a:t>Modeling and Design: The Entity-Relationship </a:t>
            </a:r>
            <a:r>
              <a:rPr lang="en-US" sz="2400" i="1" dirty="0" smtClean="0"/>
              <a:t>Approach”</a:t>
            </a:r>
            <a:r>
              <a:rPr lang="en-US" sz="2400" dirty="0" smtClean="0"/>
              <a:t>, </a:t>
            </a:r>
            <a:r>
              <a:rPr lang="en-US" sz="2400" dirty="0"/>
              <a:t>Morgan Kaufmann Publishers, Inc., 1990.  </a:t>
            </a:r>
          </a:p>
          <a:p>
            <a:pPr marL="514350" indent="-514350">
              <a:spcBef>
                <a:spcPts val="600"/>
              </a:spcBef>
              <a:spcAft>
                <a:spcPts val="600"/>
              </a:spcAft>
              <a:buFont typeface="Arial" pitchFamily="34" charset="0"/>
              <a:buAutoNum type="arabicPeriod"/>
            </a:pPr>
            <a:r>
              <a:rPr lang="en-US" sz="2400" dirty="0" smtClean="0"/>
              <a:t>“An </a:t>
            </a:r>
            <a:r>
              <a:rPr lang="en-US" sz="2400" dirty="0"/>
              <a:t>Overview of Data Warehousing and OLAP </a:t>
            </a:r>
            <a:r>
              <a:rPr lang="en-US" sz="2400" dirty="0" smtClean="0"/>
              <a:t>Technology”</a:t>
            </a:r>
            <a:r>
              <a:rPr lang="tr-TR" sz="2400" dirty="0" smtClean="0"/>
              <a:t>, </a:t>
            </a:r>
            <a:r>
              <a:rPr lang="tr-TR" sz="2400" dirty="0"/>
              <a:t>S. Chaudhuri, Microsoft </a:t>
            </a:r>
            <a:r>
              <a:rPr lang="tr-TR" sz="2400" dirty="0" smtClean="0"/>
              <a:t>Research</a:t>
            </a:r>
            <a:endParaRPr lang="en-US" sz="2400" dirty="0" smtClean="0"/>
          </a:p>
          <a:p>
            <a:pPr marL="514350" indent="-514350">
              <a:spcBef>
                <a:spcPts val="600"/>
              </a:spcBef>
              <a:spcAft>
                <a:spcPts val="600"/>
              </a:spcAft>
              <a:buFont typeface="Arial" pitchFamily="34" charset="0"/>
              <a:buAutoNum type="arabicPeriod"/>
            </a:pPr>
            <a:r>
              <a:rPr lang="en-US" sz="2400" dirty="0" smtClean="0"/>
              <a:t>“</a:t>
            </a:r>
            <a:r>
              <a:rPr lang="tr-TR" sz="2400" dirty="0" smtClean="0"/>
              <a:t>Data </a:t>
            </a:r>
            <a:r>
              <a:rPr lang="tr-TR" sz="2400" dirty="0"/>
              <a:t>Warehousing with </a:t>
            </a:r>
            <a:r>
              <a:rPr lang="tr-TR" sz="2400" dirty="0" smtClean="0"/>
              <a:t>Oracle</a:t>
            </a:r>
            <a:r>
              <a:rPr lang="en-US" sz="2400" dirty="0" smtClean="0"/>
              <a:t>”</a:t>
            </a:r>
            <a:r>
              <a:rPr lang="tr-TR" sz="2400" dirty="0" smtClean="0"/>
              <a:t>, </a:t>
            </a:r>
            <a:r>
              <a:rPr lang="tr-TR" sz="2400" dirty="0"/>
              <a:t>M. A. </a:t>
            </a:r>
            <a:r>
              <a:rPr lang="tr-TR" sz="2400" dirty="0" smtClean="0"/>
              <a:t>Shahzad</a:t>
            </a:r>
            <a:endParaRPr lang="en-US" sz="2400" dirty="0" smtClean="0"/>
          </a:p>
          <a:p>
            <a:pPr marL="514350" indent="-514350">
              <a:spcBef>
                <a:spcPts val="600"/>
              </a:spcBef>
              <a:spcAft>
                <a:spcPts val="600"/>
              </a:spcAft>
              <a:buFont typeface="Arial" pitchFamily="34" charset="0"/>
              <a:buAutoNum type="arabicPeriod"/>
            </a:pPr>
            <a:r>
              <a:rPr lang="en-US" sz="2400" dirty="0"/>
              <a:t>“Data Mining Concepts and Techniques”, Morgan Kaufmann J. Han, M </a:t>
            </a:r>
            <a:r>
              <a:rPr lang="en-US" sz="2400" dirty="0" err="1"/>
              <a:t>Kamber</a:t>
            </a:r>
            <a:r>
              <a:rPr lang="en-US" sz="2400" dirty="0"/>
              <a:t> Second Edition ISBN : 978-1-55860-901-3</a:t>
            </a:r>
          </a:p>
          <a:p>
            <a:pPr marL="514350" indent="-514350">
              <a:spcBef>
                <a:spcPts val="600"/>
              </a:spcBef>
              <a:spcAft>
                <a:spcPts val="600"/>
              </a:spcAft>
              <a:buFont typeface="Arial" pitchFamily="34" charset="0"/>
              <a:buAutoNum type="arabicPeriod"/>
            </a:pPr>
            <a:endParaRPr lang="en-US" sz="2400" dirty="0"/>
          </a:p>
        </p:txBody>
      </p:sp>
      <p:sp>
        <p:nvSpPr>
          <p:cNvPr id="4" name="Rectangle 2"/>
          <p:cNvSpPr txBox="1">
            <a:spLocks noChangeArrowheads="1"/>
          </p:cNvSpPr>
          <p:nvPr/>
        </p:nvSpPr>
        <p:spPr>
          <a:xfrm>
            <a:off x="990600" y="304800"/>
            <a:ext cx="7010400" cy="381000"/>
          </a:xfrm>
          <a:prstGeom prst="rect">
            <a:avLst/>
          </a:prstGeom>
        </p:spPr>
        <p:txBody>
          <a:bodyPr lIns="92075" tIns="46038" rIns="92075" bIns="46038" anchor="ctr">
            <a:noAutofit/>
          </a:bodyPr>
          <a:lstStyle/>
          <a:p>
            <a:pPr algn="ctr" fontAlgn="auto">
              <a:spcAft>
                <a:spcPts val="0"/>
              </a:spcAft>
              <a:defRPr/>
            </a:pPr>
            <a:r>
              <a:rPr lang="en-US" sz="3600" b="1" dirty="0">
                <a:solidFill>
                  <a:schemeClr val="accent6">
                    <a:lumMod val="50000"/>
                  </a:schemeClr>
                </a:solidFill>
                <a:effectLst>
                  <a:outerShdw blurRad="53975" dist="22860" dir="5400000" algn="tl" rotWithShape="0">
                    <a:srgbClr val="000000">
                      <a:alpha val="55000"/>
                    </a:srgbClr>
                  </a:outerShdw>
                </a:effectLst>
                <a:latin typeface="+mj-lt"/>
                <a:ea typeface="+mj-ea"/>
                <a:cs typeface="+mj-cs"/>
              </a:rPr>
              <a:t>References</a:t>
            </a:r>
            <a:endParaRPr lang="en-US" sz="2000" dirty="0">
              <a:solidFill>
                <a:schemeClr val="accent6">
                  <a:lumMod val="50000"/>
                </a:schemeClr>
              </a:solidFill>
              <a:effectLst>
                <a:outerShdw blurRad="53975" dist="22860" dir="5400000" algn="tl" rotWithShape="0">
                  <a:srgbClr val="000000">
                    <a:alpha val="55000"/>
                  </a:srgbClr>
                </a:outerShdw>
              </a:effectLst>
              <a:latin typeface="+mj-lt"/>
              <a:ea typeface="+mj-ea"/>
              <a:cs typeface="+mj-cs"/>
            </a:endParaRPr>
          </a:p>
        </p:txBody>
      </p:sp>
    </p:spTree>
    <p:extLst>
      <p:ext uri="{BB962C8B-B14F-4D97-AF65-F5344CB8AC3E}">
        <p14:creationId xmlns:p14="http://schemas.microsoft.com/office/powerpoint/2010/main" val="4184326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End of </a:t>
            </a:r>
            <a:r>
              <a:rPr lang="en-US" b="1" dirty="0" smtClean="0">
                <a:solidFill>
                  <a:schemeClr val="accent2">
                    <a:lumMod val="75000"/>
                  </a:schemeClr>
                </a:solidFill>
              </a:rPr>
              <a:t>Unit </a:t>
            </a:r>
            <a:r>
              <a:rPr lang="en-US" b="1" dirty="0">
                <a:solidFill>
                  <a:schemeClr val="accent2">
                    <a:lumMod val="75000"/>
                  </a:schemeClr>
                </a:solidFill>
              </a:rPr>
              <a:t>3</a:t>
            </a:r>
          </a:p>
        </p:txBody>
      </p:sp>
      <p:pic>
        <p:nvPicPr>
          <p:cNvPr id="4" name="Picture 4" descr="j0189242"/>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809398"/>
            <a:ext cx="2438400" cy="24667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4664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204" name="Clip" r:id="rId3" imgW="7833665" imgH="7839151" progId="MS_ClipArt_Gallery.2">
                  <p:embed/>
                </p:oleObj>
              </mc:Choice>
              <mc:Fallback>
                <p:oleObj name="Clip" r:id="rId3" imgW="7833665" imgH="7839151"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chemeClr val="accent6">
                    <a:lumMod val="50000"/>
                  </a:schemeClr>
                </a:solidFill>
              </a:rPr>
              <a:t>Physical Data </a:t>
            </a:r>
            <a:r>
              <a:rPr lang="en-US" b="1" dirty="0" smtClean="0">
                <a:solidFill>
                  <a:schemeClr val="accent6">
                    <a:lumMod val="50000"/>
                  </a:schemeClr>
                </a:solidFill>
              </a:rPr>
              <a:t>Model</a:t>
            </a:r>
            <a:endParaRPr lang="en-US" b="1" dirty="0">
              <a:solidFill>
                <a:schemeClr val="accent6">
                  <a:lumMod val="50000"/>
                </a:schemeClr>
              </a:solidFill>
            </a:endParaRPr>
          </a:p>
        </p:txBody>
      </p:sp>
      <p:sp>
        <p:nvSpPr>
          <p:cNvPr id="3" name="Content Placeholder 2"/>
          <p:cNvSpPr>
            <a:spLocks noGrp="1"/>
          </p:cNvSpPr>
          <p:nvPr>
            <p:ph idx="1"/>
          </p:nvPr>
        </p:nvSpPr>
        <p:spPr>
          <a:xfrm>
            <a:off x="152400" y="1219200"/>
            <a:ext cx="8534400" cy="4906963"/>
          </a:xfrm>
        </p:spPr>
        <p:txBody>
          <a:bodyPr/>
          <a:lstStyle/>
          <a:p>
            <a:pPr marL="0" indent="0" algn="just">
              <a:buNone/>
            </a:pPr>
            <a:r>
              <a:rPr lang="en-US" dirty="0" smtClean="0"/>
              <a:t>Features </a:t>
            </a:r>
            <a:r>
              <a:rPr lang="en-US" dirty="0"/>
              <a:t>of physical data model include:</a:t>
            </a:r>
          </a:p>
          <a:p>
            <a:pPr algn="just">
              <a:buFont typeface="Wingdings" pitchFamily="2" charset="2"/>
              <a:buChar char="v"/>
            </a:pPr>
            <a:r>
              <a:rPr lang="en-US" dirty="0" smtClean="0"/>
              <a:t>Specification </a:t>
            </a:r>
            <a:r>
              <a:rPr lang="en-US" dirty="0"/>
              <a:t>all tables and </a:t>
            </a:r>
            <a:r>
              <a:rPr lang="en-US" dirty="0" smtClean="0"/>
              <a:t>columns.</a:t>
            </a:r>
          </a:p>
          <a:p>
            <a:pPr algn="just">
              <a:buFont typeface="Wingdings" pitchFamily="2" charset="2"/>
              <a:buChar char="v"/>
            </a:pPr>
            <a:r>
              <a:rPr lang="en-US" dirty="0" smtClean="0"/>
              <a:t>Specification </a:t>
            </a:r>
            <a:r>
              <a:rPr lang="en-US" dirty="0"/>
              <a:t>of Foreign </a:t>
            </a:r>
            <a:r>
              <a:rPr lang="en-US" dirty="0" smtClean="0"/>
              <a:t>keys.</a:t>
            </a:r>
          </a:p>
          <a:p>
            <a:pPr algn="just">
              <a:buFont typeface="Wingdings" pitchFamily="2" charset="2"/>
              <a:buChar char="v"/>
            </a:pPr>
            <a:r>
              <a:rPr lang="en-US" dirty="0" smtClean="0"/>
              <a:t>De-normalization </a:t>
            </a:r>
            <a:r>
              <a:rPr lang="en-US" dirty="0"/>
              <a:t>may be performed if </a:t>
            </a:r>
            <a:r>
              <a:rPr lang="en-US" dirty="0" smtClean="0"/>
              <a:t>necessary.</a:t>
            </a:r>
          </a:p>
          <a:p>
            <a:pPr algn="just">
              <a:buFont typeface="Wingdings" pitchFamily="2" charset="2"/>
              <a:buChar char="v"/>
            </a:pPr>
            <a:r>
              <a:rPr lang="en-US" dirty="0" smtClean="0"/>
              <a:t>At </a:t>
            </a:r>
            <a:r>
              <a:rPr lang="en-US" dirty="0"/>
              <a:t>this level, specification of logical data model is realized in the database.</a:t>
            </a:r>
          </a:p>
        </p:txBody>
      </p:sp>
    </p:spTree>
    <p:extLst>
      <p:ext uri="{BB962C8B-B14F-4D97-AF65-F5344CB8AC3E}">
        <p14:creationId xmlns:p14="http://schemas.microsoft.com/office/powerpoint/2010/main" val="428422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7772400" cy="5287963"/>
          </a:xfrm>
        </p:spPr>
        <p:txBody>
          <a:bodyPr/>
          <a:lstStyle/>
          <a:p>
            <a:pPr marL="0" indent="0" algn="just">
              <a:buNone/>
            </a:pPr>
            <a:r>
              <a:rPr lang="en-US" dirty="0"/>
              <a:t>The steps for physical data model design </a:t>
            </a:r>
            <a:r>
              <a:rPr lang="en-US" dirty="0" smtClean="0"/>
              <a:t>involves:  </a:t>
            </a:r>
          </a:p>
          <a:p>
            <a:pPr algn="just">
              <a:buFont typeface="Wingdings" pitchFamily="2" charset="2"/>
              <a:buChar char="v"/>
            </a:pPr>
            <a:r>
              <a:rPr lang="en-US" dirty="0" smtClean="0"/>
              <a:t>Conversion </a:t>
            </a:r>
            <a:r>
              <a:rPr lang="en-US" dirty="0"/>
              <a:t>of entities into tables,</a:t>
            </a:r>
          </a:p>
          <a:p>
            <a:pPr algn="just">
              <a:buFont typeface="Wingdings" pitchFamily="2" charset="2"/>
              <a:buChar char="v"/>
            </a:pPr>
            <a:r>
              <a:rPr lang="en-US" dirty="0"/>
              <a:t>C</a:t>
            </a:r>
            <a:r>
              <a:rPr lang="en-US" dirty="0" smtClean="0"/>
              <a:t>onversion </a:t>
            </a:r>
            <a:r>
              <a:rPr lang="en-US" dirty="0"/>
              <a:t>of relationships into foreign keys, </a:t>
            </a:r>
            <a:r>
              <a:rPr lang="en-US" dirty="0" smtClean="0"/>
              <a:t>Conversion </a:t>
            </a:r>
            <a:r>
              <a:rPr lang="en-US" dirty="0"/>
              <a:t>of attributes into </a:t>
            </a:r>
            <a:r>
              <a:rPr lang="en-US" dirty="0" smtClean="0"/>
              <a:t>columns, </a:t>
            </a:r>
            <a:r>
              <a:rPr lang="en-US" dirty="0"/>
              <a:t>and</a:t>
            </a:r>
          </a:p>
          <a:p>
            <a:pPr algn="just">
              <a:buFont typeface="Wingdings" pitchFamily="2" charset="2"/>
              <a:buChar char="v"/>
            </a:pPr>
            <a:r>
              <a:rPr lang="en-US" dirty="0"/>
              <a:t>C</a:t>
            </a:r>
            <a:r>
              <a:rPr lang="en-US" dirty="0" smtClean="0"/>
              <a:t>hanges </a:t>
            </a:r>
            <a:r>
              <a:rPr lang="en-US" dirty="0"/>
              <a:t>to the physical data model based on the physical constraints.</a:t>
            </a:r>
          </a:p>
        </p:txBody>
      </p:sp>
    </p:spTree>
    <p:extLst>
      <p:ext uri="{BB962C8B-B14F-4D97-AF65-F5344CB8AC3E}">
        <p14:creationId xmlns:p14="http://schemas.microsoft.com/office/powerpoint/2010/main" val="204914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00" y="6336268"/>
            <a:ext cx="4033476" cy="369332"/>
          </a:xfrm>
          <a:prstGeom prst="rect">
            <a:avLst/>
          </a:prstGeom>
        </p:spPr>
        <p:txBody>
          <a:bodyPr wrap="none">
            <a:spAutoFit/>
          </a:bodyPr>
          <a:lstStyle/>
          <a:p>
            <a:r>
              <a:rPr lang="en-US" dirty="0" smtClean="0"/>
              <a:t>Figure: </a:t>
            </a:r>
            <a:r>
              <a:rPr lang="en-US" dirty="0"/>
              <a:t>Logical model and physical model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7000"/>
            <a:ext cx="8143875"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97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solidFill>
                  <a:schemeClr val="accent6">
                    <a:lumMod val="50000"/>
                  </a:schemeClr>
                </a:solidFill>
              </a:rPr>
              <a:t>Physical Design Objectives</a:t>
            </a:r>
            <a:endParaRPr lang="en-US" b="1" dirty="0">
              <a:solidFill>
                <a:schemeClr val="accent6">
                  <a:lumMod val="50000"/>
                </a:schemeClr>
              </a:solidFill>
            </a:endParaRPr>
          </a:p>
        </p:txBody>
      </p:sp>
      <p:sp>
        <p:nvSpPr>
          <p:cNvPr id="3" name="Content Placeholder 2"/>
          <p:cNvSpPr>
            <a:spLocks noGrp="1"/>
          </p:cNvSpPr>
          <p:nvPr>
            <p:ph idx="1"/>
          </p:nvPr>
        </p:nvSpPr>
        <p:spPr>
          <a:xfrm>
            <a:off x="457200" y="1219200"/>
            <a:ext cx="8229600" cy="5181600"/>
          </a:xfrm>
        </p:spPr>
        <p:txBody>
          <a:bodyPr>
            <a:normAutofit/>
          </a:bodyPr>
          <a:lstStyle/>
          <a:p>
            <a:pPr>
              <a:buFont typeface="Wingdings" pitchFamily="2" charset="2"/>
              <a:buChar char="v"/>
            </a:pPr>
            <a:r>
              <a:rPr lang="en-US" dirty="0"/>
              <a:t>Involves tradeoffs among</a:t>
            </a:r>
          </a:p>
          <a:p>
            <a:pPr lvl="1"/>
            <a:r>
              <a:rPr lang="en-US" dirty="0"/>
              <a:t>Performance</a:t>
            </a:r>
          </a:p>
          <a:p>
            <a:pPr lvl="1"/>
            <a:r>
              <a:rPr lang="en-US" dirty="0"/>
              <a:t>Flexibility</a:t>
            </a:r>
          </a:p>
          <a:p>
            <a:pPr lvl="1"/>
            <a:r>
              <a:rPr lang="en-US" dirty="0"/>
              <a:t>Scalability</a:t>
            </a:r>
          </a:p>
          <a:p>
            <a:pPr lvl="1"/>
            <a:r>
              <a:rPr lang="en-US" dirty="0"/>
              <a:t>Ease of Administration</a:t>
            </a:r>
          </a:p>
          <a:p>
            <a:pPr lvl="1"/>
            <a:r>
              <a:rPr lang="en-US" dirty="0"/>
              <a:t>Data Integrity</a:t>
            </a:r>
          </a:p>
          <a:p>
            <a:pPr lvl="1"/>
            <a:r>
              <a:rPr lang="en-US" dirty="0"/>
              <a:t>Data Consistency</a:t>
            </a:r>
          </a:p>
          <a:p>
            <a:pPr lvl="1"/>
            <a:r>
              <a:rPr lang="en-US" dirty="0"/>
              <a:t>Data Availability</a:t>
            </a:r>
          </a:p>
          <a:p>
            <a:pPr lvl="1"/>
            <a:r>
              <a:rPr lang="en-US" dirty="0"/>
              <a:t>User </a:t>
            </a:r>
            <a:r>
              <a:rPr lang="en-US" dirty="0" smtClean="0"/>
              <a:t>Satisfaction</a:t>
            </a:r>
            <a:endParaRPr lang="en-US" dirty="0"/>
          </a:p>
        </p:txBody>
      </p:sp>
    </p:spTree>
    <p:extLst>
      <p:ext uri="{BB962C8B-B14F-4D97-AF65-F5344CB8AC3E}">
        <p14:creationId xmlns:p14="http://schemas.microsoft.com/office/powerpoint/2010/main" val="2147919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2657</Words>
  <Application>Microsoft Office PowerPoint</Application>
  <PresentationFormat>On-screen Show (4:3)</PresentationFormat>
  <Paragraphs>286</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58</vt:i4>
      </vt:variant>
    </vt:vector>
  </HeadingPairs>
  <TitlesOfParts>
    <vt:vector size="62" baseType="lpstr">
      <vt:lpstr>Office Theme</vt:lpstr>
      <vt:lpstr>Clip</vt:lpstr>
      <vt:lpstr>Microsoft Graph 97 Chart</vt:lpstr>
      <vt:lpstr>Microsoft Excel Worksheet</vt:lpstr>
      <vt:lpstr>Unit 3 : Data Warehouse Physical Design</vt:lpstr>
      <vt:lpstr>Physical Design</vt:lpstr>
      <vt:lpstr>PowerPoint Presentation</vt:lpstr>
      <vt:lpstr>Figure: Logical Design Compared with Physical Design</vt:lpstr>
      <vt:lpstr>PowerPoint Presentation</vt:lpstr>
      <vt:lpstr>Physical Data Model</vt:lpstr>
      <vt:lpstr>PowerPoint Presentation</vt:lpstr>
      <vt:lpstr>PowerPoint Presentation</vt:lpstr>
      <vt:lpstr>Physical Design Objectives</vt:lpstr>
      <vt:lpstr>Performance</vt:lpstr>
      <vt:lpstr>Flexibility</vt:lpstr>
      <vt:lpstr>Physical Design Structures</vt:lpstr>
      <vt:lpstr>Tablespaces</vt:lpstr>
      <vt:lpstr>Tables and Partitioned Tables</vt:lpstr>
      <vt:lpstr>Views</vt:lpstr>
      <vt:lpstr>Integrity Constraints</vt:lpstr>
      <vt:lpstr>Indexes and Partitioned Indexes</vt:lpstr>
      <vt:lpstr>Materialized Views</vt:lpstr>
      <vt:lpstr>Hardware and I/O Consideration</vt:lpstr>
      <vt:lpstr>PowerPoint Presentation</vt:lpstr>
      <vt:lpstr>PowerPoint Presentation</vt:lpstr>
      <vt:lpstr>Configure I/O for Bandwidth not Capacity</vt:lpstr>
      <vt:lpstr>PowerPoint Presentation</vt:lpstr>
      <vt:lpstr>Conclusion:</vt:lpstr>
      <vt:lpstr>Stripe Far and Wide</vt:lpstr>
      <vt:lpstr>Use Redundancy</vt:lpstr>
      <vt:lpstr>PowerPoint Presentation</vt:lpstr>
      <vt:lpstr>Test the I/O System Before Building the Database</vt:lpstr>
      <vt:lpstr>Plan for Growth</vt:lpstr>
      <vt:lpstr>Parallelism</vt:lpstr>
      <vt:lpstr>PowerPoint Presentation</vt:lpstr>
      <vt:lpstr>PowerPoint Presentation</vt:lpstr>
      <vt:lpstr>Indexes</vt:lpstr>
      <vt:lpstr>PowerPoint Presentation</vt:lpstr>
      <vt:lpstr>Inverted Lists</vt:lpstr>
      <vt:lpstr>Bitmap Indexes</vt:lpstr>
      <vt:lpstr>PowerPoint Presentation</vt:lpstr>
      <vt:lpstr>PowerPoint Presentation</vt:lpstr>
      <vt:lpstr>PowerPoint Presentation</vt:lpstr>
      <vt:lpstr>PowerPoint Presentation</vt:lpstr>
      <vt:lpstr>Example:  the attribute sex has values M and F.  A table of 100 million people needs 2 lists of 100 million bits </vt:lpstr>
      <vt:lpstr>PowerPoint Presentation</vt:lpstr>
      <vt:lpstr>Conclusion:</vt:lpstr>
      <vt:lpstr>Join Indexes</vt:lpstr>
      <vt:lpstr>PowerPoint Presentation</vt:lpstr>
      <vt:lpstr>PowerPoint Presentation</vt:lpstr>
      <vt:lpstr>B-Tree Index</vt:lpstr>
      <vt:lpstr>Example: A B-Tree Index</vt:lpstr>
      <vt:lpstr>PowerPoint Presentation</vt:lpstr>
      <vt:lpstr>PowerPoint Presentation</vt:lpstr>
      <vt:lpstr>PowerPoint Presentation</vt:lpstr>
      <vt:lpstr>PowerPoint Presentation</vt:lpstr>
      <vt:lpstr>Conclusion:</vt:lpstr>
      <vt:lpstr>Assignment</vt:lpstr>
      <vt:lpstr>Questions?</vt:lpstr>
      <vt:lpstr>PowerPoint Presentation</vt:lpstr>
      <vt:lpstr>End of Unit 3</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Bijay</cp:lastModifiedBy>
  <cp:revision>131</cp:revision>
  <dcterms:created xsi:type="dcterms:W3CDTF">2006-08-16T00:00:00Z</dcterms:created>
  <dcterms:modified xsi:type="dcterms:W3CDTF">2012-05-25T08:03:12Z</dcterms:modified>
</cp:coreProperties>
</file>