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39" r:id="rId3"/>
    <p:sldId id="337" r:id="rId4"/>
    <p:sldId id="338" r:id="rId5"/>
    <p:sldId id="260" r:id="rId6"/>
    <p:sldId id="261" r:id="rId7"/>
    <p:sldId id="262" r:id="rId8"/>
    <p:sldId id="336" r:id="rId9"/>
    <p:sldId id="315" r:id="rId10"/>
    <p:sldId id="280" r:id="rId11"/>
    <p:sldId id="317" r:id="rId12"/>
    <p:sldId id="318" r:id="rId13"/>
    <p:sldId id="358" r:id="rId14"/>
    <p:sldId id="264" r:id="rId15"/>
    <p:sldId id="282" r:id="rId16"/>
    <p:sldId id="340" r:id="rId17"/>
    <p:sldId id="283" r:id="rId18"/>
    <p:sldId id="284" r:id="rId19"/>
    <p:sldId id="285" r:id="rId20"/>
    <p:sldId id="266" r:id="rId21"/>
    <p:sldId id="344" r:id="rId22"/>
    <p:sldId id="268" r:id="rId23"/>
    <p:sldId id="357" r:id="rId24"/>
    <p:sldId id="267" r:id="rId25"/>
    <p:sldId id="279" r:id="rId26"/>
    <p:sldId id="319" r:id="rId27"/>
    <p:sldId id="341" r:id="rId28"/>
    <p:sldId id="348" r:id="rId29"/>
    <p:sldId id="349" r:id="rId30"/>
    <p:sldId id="350" r:id="rId31"/>
    <p:sldId id="351" r:id="rId32"/>
    <p:sldId id="352" r:id="rId33"/>
    <p:sldId id="353" r:id="rId34"/>
    <p:sldId id="354" r:id="rId35"/>
    <p:sldId id="355" r:id="rId36"/>
    <p:sldId id="269" r:id="rId37"/>
    <p:sldId id="270" r:id="rId38"/>
    <p:sldId id="271" r:id="rId39"/>
    <p:sldId id="272" r:id="rId40"/>
    <p:sldId id="273" r:id="rId41"/>
    <p:sldId id="274" r:id="rId42"/>
    <p:sldId id="275" r:id="rId43"/>
    <p:sldId id="289" r:id="rId44"/>
    <p:sldId id="290" r:id="rId45"/>
    <p:sldId id="342" r:id="rId46"/>
    <p:sldId id="321" r:id="rId47"/>
    <p:sldId id="322" r:id="rId48"/>
    <p:sldId id="323" r:id="rId49"/>
    <p:sldId id="359" r:id="rId50"/>
    <p:sldId id="324" r:id="rId51"/>
    <p:sldId id="294" r:id="rId52"/>
    <p:sldId id="295" r:id="rId53"/>
    <p:sldId id="316" r:id="rId54"/>
    <p:sldId id="296" r:id="rId55"/>
    <p:sldId id="277" r:id="rId56"/>
    <p:sldId id="343" r:id="rId57"/>
    <p:sldId id="310" r:id="rId58"/>
    <p:sldId id="311" r:id="rId59"/>
    <p:sldId id="312" r:id="rId60"/>
    <p:sldId id="297" r:id="rId61"/>
    <p:sldId id="298" r:id="rId62"/>
    <p:sldId id="299" r:id="rId63"/>
    <p:sldId id="300" r:id="rId64"/>
    <p:sldId id="302" r:id="rId65"/>
    <p:sldId id="303" r:id="rId66"/>
    <p:sldId id="304" r:id="rId67"/>
    <p:sldId id="305" r:id="rId68"/>
    <p:sldId id="306" r:id="rId69"/>
    <p:sldId id="307" r:id="rId70"/>
    <p:sldId id="308" r:id="rId71"/>
    <p:sldId id="309" r:id="rId72"/>
    <p:sldId id="313" r:id="rId73"/>
    <p:sldId id="314" r:id="rId74"/>
    <p:sldId id="363" r:id="rId75"/>
    <p:sldId id="364" r:id="rId76"/>
    <p:sldId id="320" r:id="rId77"/>
    <p:sldId id="360" r:id="rId78"/>
    <p:sldId id="361" r:id="rId79"/>
    <p:sldId id="362" r:id="rId80"/>
    <p:sldId id="257" r:id="rId81"/>
    <p:sldId id="335" r:id="rId82"/>
    <p:sldId id="258" r:id="rId83"/>
    <p:sldId id="259"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9" autoAdjust="0"/>
    <p:restoredTop sz="94660"/>
  </p:normalViewPr>
  <p:slideViewPr>
    <p:cSldViewPr>
      <p:cViewPr>
        <p:scale>
          <a:sx n="73" d="100"/>
          <a:sy n="73" d="100"/>
        </p:scale>
        <p:origin x="-972"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8A66A-9E56-4236-BE38-8832A577000B}" type="datetimeFigureOut">
              <a:rPr lang="en-US" smtClean="0"/>
              <a:t>5/25/2012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1C138E-BE41-4B15-9E0C-B3BAD7155776}" type="slidenum">
              <a:rPr lang="en-US" smtClean="0"/>
              <a:t>‹#›</a:t>
            </a:fld>
            <a:endParaRPr lang="en-US"/>
          </a:p>
        </p:txBody>
      </p:sp>
    </p:spTree>
    <p:extLst>
      <p:ext uri="{BB962C8B-B14F-4D97-AF65-F5344CB8AC3E}">
        <p14:creationId xmlns:p14="http://schemas.microsoft.com/office/powerpoint/2010/main" val="20386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C138E-BE41-4B15-9E0C-B3BAD7155776}" type="slidenum">
              <a:rPr lang="en-US" smtClean="0"/>
              <a:t>4</a:t>
            </a:fld>
            <a:endParaRPr lang="en-US"/>
          </a:p>
        </p:txBody>
      </p:sp>
    </p:spTree>
    <p:extLst>
      <p:ext uri="{BB962C8B-B14F-4D97-AF65-F5344CB8AC3E}">
        <p14:creationId xmlns:p14="http://schemas.microsoft.com/office/powerpoint/2010/main" val="186824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C138E-BE41-4B15-9E0C-B3BAD7155776}" type="slidenum">
              <a:rPr lang="en-US" smtClean="0"/>
              <a:t>11</a:t>
            </a:fld>
            <a:endParaRPr lang="en-US"/>
          </a:p>
        </p:txBody>
      </p:sp>
    </p:spTree>
    <p:extLst>
      <p:ext uri="{BB962C8B-B14F-4D97-AF65-F5344CB8AC3E}">
        <p14:creationId xmlns:p14="http://schemas.microsoft.com/office/powerpoint/2010/main" val="114534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81.xml.rels><?xml version="1.0" encoding="UTF-8" standalone="yes"?>
<Relationships xmlns="http://schemas.openxmlformats.org/package/2006/relationships"><Relationship Id="rId2" Type="http://schemas.openxmlformats.org/officeDocument/2006/relationships/hyperlink" Target="http://blogs.msdn.co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219200"/>
            <a:ext cx="8763000" cy="2666999"/>
          </a:xfrm>
        </p:spPr>
        <p:txBody>
          <a:bodyPr>
            <a:noAutofit/>
          </a:bodyPr>
          <a:lstStyle/>
          <a:p>
            <a:r>
              <a:rPr lang="en-US" sz="4500" b="1" dirty="0"/>
              <a:t>Unit 4 </a:t>
            </a:r>
            <a:r>
              <a:rPr lang="en-US" sz="4500" b="1" dirty="0" smtClean="0"/>
              <a:t>: </a:t>
            </a:r>
            <a:r>
              <a:rPr lang="en-US" sz="4500" b="1" dirty="0"/>
              <a:t>Data Warehousing </a:t>
            </a:r>
            <a:r>
              <a:rPr lang="en-US" sz="4500" b="1" dirty="0" smtClean="0"/>
              <a:t>Technologies </a:t>
            </a:r>
            <a:r>
              <a:rPr lang="en-US" sz="4500" b="1" dirty="0"/>
              <a:t>and </a:t>
            </a:r>
            <a:r>
              <a:rPr lang="en-US" sz="4500" b="1" dirty="0" smtClean="0"/>
              <a:t>Implementation</a:t>
            </a:r>
            <a:endParaRPr lang="en-US" sz="4500" b="1" dirty="0"/>
          </a:p>
        </p:txBody>
      </p:sp>
      <p:sp>
        <p:nvSpPr>
          <p:cNvPr id="4" name="Title 1"/>
          <p:cNvSpPr txBox="1">
            <a:spLocks/>
          </p:cNvSpPr>
          <p:nvPr/>
        </p:nvSpPr>
        <p:spPr>
          <a:xfrm>
            <a:off x="1600200" y="3733800"/>
            <a:ext cx="6400800" cy="60960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smtClean="0">
                <a:solidFill>
                  <a:srgbClr val="002060"/>
                </a:solidFill>
              </a:rPr>
              <a:t>Lecturer : Bijay Mishra</a:t>
            </a:r>
            <a:endParaRPr lang="en-US" sz="4400" b="1" dirty="0">
              <a:solidFill>
                <a:srgbClr val="002060"/>
              </a:solidFill>
            </a:endParaRPr>
          </a:p>
        </p:txBody>
      </p:sp>
    </p:spTree>
    <p:extLst>
      <p:ext uri="{BB962C8B-B14F-4D97-AF65-F5344CB8AC3E}">
        <p14:creationId xmlns:p14="http://schemas.microsoft.com/office/powerpoint/2010/main" val="48854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449"/>
            <a:ext cx="8229600" cy="563562"/>
          </a:xfrm>
        </p:spPr>
        <p:txBody>
          <a:bodyPr>
            <a:normAutofit fontScale="90000"/>
          </a:bodyPr>
          <a:lstStyle/>
          <a:p>
            <a:r>
              <a:rPr lang="en-US" b="1" dirty="0">
                <a:solidFill>
                  <a:schemeClr val="accent6">
                    <a:lumMod val="50000"/>
                  </a:schemeClr>
                </a:solidFill>
              </a:rPr>
              <a:t>ETL Overview</a:t>
            </a:r>
          </a:p>
        </p:txBody>
      </p:sp>
      <p:sp>
        <p:nvSpPr>
          <p:cNvPr id="3" name="Content Placeholder 2"/>
          <p:cNvSpPr>
            <a:spLocks noGrp="1"/>
          </p:cNvSpPr>
          <p:nvPr>
            <p:ph idx="1"/>
          </p:nvPr>
        </p:nvSpPr>
        <p:spPr>
          <a:xfrm>
            <a:off x="228600" y="914400"/>
            <a:ext cx="8686800" cy="5715000"/>
          </a:xfrm>
        </p:spPr>
        <p:txBody>
          <a:bodyPr>
            <a:normAutofit fontScale="92500" lnSpcReduction="10000"/>
          </a:bodyPr>
          <a:lstStyle/>
          <a:p>
            <a:pPr algn="just">
              <a:lnSpc>
                <a:spcPct val="80000"/>
              </a:lnSpc>
              <a:buFont typeface="Wingdings" pitchFamily="2" charset="2"/>
              <a:buChar char="v"/>
            </a:pPr>
            <a:r>
              <a:rPr lang="en-US" dirty="0" smtClean="0"/>
              <a:t>ETL, </a:t>
            </a:r>
            <a:r>
              <a:rPr lang="en-US" dirty="0"/>
              <a:t>Short for </a:t>
            </a:r>
            <a:r>
              <a:rPr lang="en-US" b="1" i="1" dirty="0">
                <a:solidFill>
                  <a:srgbClr val="0070C0"/>
                </a:solidFill>
              </a:rPr>
              <a:t>e</a:t>
            </a:r>
            <a:r>
              <a:rPr lang="en-US" i="1" dirty="0">
                <a:solidFill>
                  <a:srgbClr val="0070C0"/>
                </a:solidFill>
              </a:rPr>
              <a:t>xtract</a:t>
            </a:r>
            <a:r>
              <a:rPr lang="en-US" i="1" dirty="0"/>
              <a:t>, </a:t>
            </a:r>
            <a:r>
              <a:rPr lang="en-US" b="1" i="1" dirty="0">
                <a:solidFill>
                  <a:srgbClr val="0070C0"/>
                </a:solidFill>
              </a:rPr>
              <a:t>t</a:t>
            </a:r>
            <a:r>
              <a:rPr lang="en-US" i="1" dirty="0">
                <a:solidFill>
                  <a:srgbClr val="0070C0"/>
                </a:solidFill>
              </a:rPr>
              <a:t>ransform</a:t>
            </a:r>
            <a:r>
              <a:rPr lang="en-US" i="1" dirty="0"/>
              <a:t>, and </a:t>
            </a:r>
            <a:r>
              <a:rPr lang="en-US" b="1" i="1" dirty="0" smtClean="0">
                <a:solidFill>
                  <a:srgbClr val="0070C0"/>
                </a:solidFill>
              </a:rPr>
              <a:t>l</a:t>
            </a:r>
            <a:r>
              <a:rPr lang="en-US" i="1" dirty="0" smtClean="0">
                <a:solidFill>
                  <a:srgbClr val="0070C0"/>
                </a:solidFill>
              </a:rPr>
              <a:t>oad</a:t>
            </a:r>
            <a:r>
              <a:rPr lang="en-US" i="1" dirty="0" smtClean="0"/>
              <a:t> a</a:t>
            </a:r>
            <a:r>
              <a:rPr lang="en-US" dirty="0" smtClean="0"/>
              <a:t>re the database </a:t>
            </a:r>
            <a:r>
              <a:rPr lang="en-US" dirty="0"/>
              <a:t>functions that are combined into one </a:t>
            </a:r>
            <a:r>
              <a:rPr lang="en-US" dirty="0" smtClean="0"/>
              <a:t>tool. </a:t>
            </a:r>
            <a:endParaRPr lang="en-US" dirty="0"/>
          </a:p>
          <a:p>
            <a:pPr algn="just">
              <a:lnSpc>
                <a:spcPct val="80000"/>
              </a:lnSpc>
              <a:buFont typeface="Wingdings" pitchFamily="2" charset="2"/>
              <a:buChar char="v"/>
            </a:pPr>
            <a:r>
              <a:rPr lang="en-US" dirty="0"/>
              <a:t>ETL is used to migrate data from one database to another, to form data marts and data warehouses and also to convert databases from one format or type to another. </a:t>
            </a:r>
          </a:p>
          <a:p>
            <a:pPr algn="just">
              <a:lnSpc>
                <a:spcPct val="80000"/>
              </a:lnSpc>
              <a:buFont typeface="Wingdings" pitchFamily="2" charset="2"/>
              <a:buChar char="v"/>
            </a:pPr>
            <a:r>
              <a:rPr lang="en-US" dirty="0" smtClean="0"/>
              <a:t>To </a:t>
            </a:r>
            <a:r>
              <a:rPr lang="en-US" dirty="0"/>
              <a:t>get data out of the source and load it into the data warehouse – simply a process of copying data from one database to other</a:t>
            </a:r>
          </a:p>
          <a:p>
            <a:pPr algn="just">
              <a:lnSpc>
                <a:spcPct val="80000"/>
              </a:lnSpc>
              <a:buFont typeface="Wingdings" pitchFamily="2" charset="2"/>
              <a:buChar char="v"/>
            </a:pPr>
            <a:r>
              <a:rPr lang="en-US" dirty="0"/>
              <a:t>Data is extracted from an OLTP database, transformed to match the data warehouse schema and loaded into the data warehouse database </a:t>
            </a:r>
          </a:p>
          <a:p>
            <a:pPr algn="just">
              <a:lnSpc>
                <a:spcPct val="80000"/>
              </a:lnSpc>
              <a:buFont typeface="Wingdings" pitchFamily="2" charset="2"/>
              <a:buChar char="v"/>
            </a:pPr>
            <a:r>
              <a:rPr lang="en-US" dirty="0"/>
              <a:t>Many data warehouses also incorporate data from non-OLTP systems such as text files, legacy systems, and spreadsheets; such data also requires extraction, transformation, and </a:t>
            </a:r>
            <a:r>
              <a:rPr lang="en-US" dirty="0" smtClean="0"/>
              <a:t>loading</a:t>
            </a:r>
            <a:endParaRPr lang="en-US" dirty="0"/>
          </a:p>
        </p:txBody>
      </p:sp>
    </p:spTree>
    <p:extLst>
      <p:ext uri="{BB962C8B-B14F-4D97-AF65-F5344CB8AC3E}">
        <p14:creationId xmlns:p14="http://schemas.microsoft.com/office/powerpoint/2010/main" val="179969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16"/>
          <p:cNvGrpSpPr>
            <a:grpSpLocks/>
          </p:cNvGrpSpPr>
          <p:nvPr/>
        </p:nvGrpSpPr>
        <p:grpSpPr bwMode="auto">
          <a:xfrm>
            <a:off x="0" y="762000"/>
            <a:ext cx="9144000" cy="5638800"/>
            <a:chOff x="0" y="480"/>
            <a:chExt cx="5760" cy="3552"/>
          </a:xfrm>
        </p:grpSpPr>
        <p:sp>
          <p:nvSpPr>
            <p:cNvPr id="7" name="AutoShape 201"/>
            <p:cNvSpPr>
              <a:spLocks noChangeArrowheads="1"/>
            </p:cNvSpPr>
            <p:nvPr/>
          </p:nvSpPr>
          <p:spPr bwMode="auto">
            <a:xfrm>
              <a:off x="0" y="480"/>
              <a:ext cx="1968" cy="3552"/>
            </a:xfrm>
            <a:prstGeom prst="roundRect">
              <a:avLst>
                <a:gd name="adj" fmla="val 16667"/>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203"/>
            <p:cNvSpPr>
              <a:spLocks noChangeArrowheads="1"/>
            </p:cNvSpPr>
            <p:nvPr/>
          </p:nvSpPr>
          <p:spPr bwMode="auto">
            <a:xfrm>
              <a:off x="4032" y="480"/>
              <a:ext cx="1728" cy="3552"/>
            </a:xfrm>
            <a:prstGeom prst="roundRect">
              <a:avLst>
                <a:gd name="adj" fmla="val 16667"/>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202"/>
            <p:cNvSpPr>
              <a:spLocks noChangeArrowheads="1"/>
            </p:cNvSpPr>
            <p:nvPr/>
          </p:nvSpPr>
          <p:spPr bwMode="auto">
            <a:xfrm>
              <a:off x="2016" y="480"/>
              <a:ext cx="1968" cy="3552"/>
            </a:xfrm>
            <a:prstGeom prst="roundRect">
              <a:avLst>
                <a:gd name="adj" fmla="val 16667"/>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Rectangle 3"/>
          <p:cNvSpPr>
            <a:spLocks noChangeArrowheads="1"/>
          </p:cNvSpPr>
          <p:nvPr/>
        </p:nvSpPr>
        <p:spPr bwMode="auto">
          <a:xfrm>
            <a:off x="0" y="0"/>
            <a:ext cx="9144000" cy="685800"/>
          </a:xfrm>
          <a:prstGeom prst="rect">
            <a:avLst/>
          </a:prstGeom>
          <a:solidFill>
            <a:schemeClr val="bg1"/>
          </a:solidFill>
          <a:ln>
            <a:noFill/>
          </a:ln>
          <a:effectLst/>
          <a:extLst/>
        </p:spPr>
        <p:txBody>
          <a:bodyPr lIns="93589" tIns="46795" rIns="93589" bIns="46795"/>
          <a:lstStyle/>
          <a:p>
            <a:pPr algn="ctr" eaLnBrk="1" hangingPunct="1">
              <a:spcBef>
                <a:spcPct val="20000"/>
              </a:spcBef>
              <a:buClr>
                <a:schemeClr val="tx2"/>
              </a:buClr>
              <a:buSzPct val="115000"/>
              <a:buFont typeface="Wingdings" pitchFamily="2" charset="2"/>
              <a:buNone/>
              <a:defRPr/>
            </a:pPr>
            <a:r>
              <a:rPr lang="en-US" sz="4000" b="1" dirty="0">
                <a:solidFill>
                  <a:schemeClr val="accent6">
                    <a:lumMod val="50000"/>
                  </a:schemeClr>
                </a:solidFill>
              </a:rPr>
              <a:t>The ETL Cycle</a:t>
            </a:r>
          </a:p>
        </p:txBody>
      </p:sp>
      <p:sp>
        <p:nvSpPr>
          <p:cNvPr id="11" name="Text Box 5"/>
          <p:cNvSpPr txBox="1">
            <a:spLocks noChangeArrowheads="1"/>
          </p:cNvSpPr>
          <p:nvPr/>
        </p:nvSpPr>
        <p:spPr bwMode="auto">
          <a:xfrm>
            <a:off x="228600" y="841375"/>
            <a:ext cx="23018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sz="1600" b="1" u="sng">
                <a:solidFill>
                  <a:schemeClr val="hlink"/>
                </a:solidFill>
                <a:effectLst>
                  <a:outerShdw blurRad="38100" dist="38100" dir="2700000" algn="tl">
                    <a:srgbClr val="000000"/>
                  </a:outerShdw>
                </a:effectLst>
              </a:rPr>
              <a:t>E</a:t>
            </a:r>
            <a:r>
              <a:rPr lang="en-US" sz="1600" b="1">
                <a:effectLst>
                  <a:outerShdw blurRad="38100" dist="38100" dir="2700000" algn="tl">
                    <a:srgbClr val="000000"/>
                  </a:outerShdw>
                </a:effectLst>
              </a:rPr>
              <a:t>XTRACT</a:t>
            </a:r>
          </a:p>
          <a:p>
            <a:pPr>
              <a:defRPr/>
            </a:pPr>
            <a:r>
              <a:rPr lang="en-US" sz="1600"/>
              <a:t>The process of reading data from different sources.</a:t>
            </a:r>
          </a:p>
        </p:txBody>
      </p:sp>
      <p:sp>
        <p:nvSpPr>
          <p:cNvPr id="12" name="Text Box 6"/>
          <p:cNvSpPr txBox="1">
            <a:spLocks noChangeArrowheads="1"/>
          </p:cNvSpPr>
          <p:nvPr/>
        </p:nvSpPr>
        <p:spPr bwMode="auto">
          <a:xfrm>
            <a:off x="3276600" y="838200"/>
            <a:ext cx="3048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sz="1600" b="1" u="sng">
                <a:solidFill>
                  <a:schemeClr val="hlink"/>
                </a:solidFill>
                <a:effectLst>
                  <a:outerShdw blurRad="38100" dist="38100" dir="2700000" algn="tl">
                    <a:srgbClr val="000000"/>
                  </a:outerShdw>
                </a:effectLst>
              </a:rPr>
              <a:t>T</a:t>
            </a:r>
            <a:r>
              <a:rPr lang="en-US" sz="1600" b="1">
                <a:effectLst>
                  <a:outerShdw blurRad="38100" dist="38100" dir="2700000" algn="tl">
                    <a:srgbClr val="000000"/>
                  </a:outerShdw>
                </a:effectLst>
              </a:rPr>
              <a:t>RANSFORM</a:t>
            </a:r>
          </a:p>
          <a:p>
            <a:pPr>
              <a:defRPr/>
            </a:pPr>
            <a:r>
              <a:rPr lang="en-US" sz="1600"/>
              <a:t>The process of transforming the extracted data from its original state into a consistent state so that it can be placed into another database. </a:t>
            </a:r>
          </a:p>
        </p:txBody>
      </p:sp>
      <p:sp>
        <p:nvSpPr>
          <p:cNvPr id="13" name="Text Box 7"/>
          <p:cNvSpPr txBox="1">
            <a:spLocks noChangeArrowheads="1"/>
          </p:cNvSpPr>
          <p:nvPr/>
        </p:nvSpPr>
        <p:spPr bwMode="auto">
          <a:xfrm>
            <a:off x="6705600" y="841375"/>
            <a:ext cx="23018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sz="1600" b="1" u="sng">
                <a:solidFill>
                  <a:schemeClr val="hlink"/>
                </a:solidFill>
                <a:effectLst>
                  <a:outerShdw blurRad="38100" dist="38100" dir="2700000" algn="tl">
                    <a:srgbClr val="000000"/>
                  </a:outerShdw>
                </a:effectLst>
              </a:rPr>
              <a:t>L</a:t>
            </a:r>
            <a:r>
              <a:rPr lang="en-US" sz="1600" b="1">
                <a:effectLst>
                  <a:outerShdw blurRad="38100" dist="38100" dir="2700000" algn="tl">
                    <a:srgbClr val="000000"/>
                  </a:outerShdw>
                </a:effectLst>
              </a:rPr>
              <a:t>OAD</a:t>
            </a:r>
          </a:p>
          <a:p>
            <a:pPr>
              <a:defRPr/>
            </a:pPr>
            <a:r>
              <a:rPr lang="en-US" sz="1600"/>
              <a:t>The process of writing the data into the target source.</a:t>
            </a:r>
          </a:p>
        </p:txBody>
      </p:sp>
      <p:grpSp>
        <p:nvGrpSpPr>
          <p:cNvPr id="14" name="Group 232"/>
          <p:cNvGrpSpPr>
            <a:grpSpLocks/>
          </p:cNvGrpSpPr>
          <p:nvPr/>
        </p:nvGrpSpPr>
        <p:grpSpPr bwMode="auto">
          <a:xfrm>
            <a:off x="2895600" y="2819400"/>
            <a:ext cx="1600200" cy="1676400"/>
            <a:chOff x="1824" y="1776"/>
            <a:chExt cx="1008" cy="1056"/>
          </a:xfrm>
        </p:grpSpPr>
        <p:sp>
          <p:nvSpPr>
            <p:cNvPr id="15" name="AutoShape 9"/>
            <p:cNvSpPr>
              <a:spLocks noChangeArrowheads="1"/>
            </p:cNvSpPr>
            <p:nvPr/>
          </p:nvSpPr>
          <p:spPr bwMode="auto">
            <a:xfrm>
              <a:off x="1968" y="1776"/>
              <a:ext cx="864" cy="384"/>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TRANSFORM</a:t>
              </a:r>
            </a:p>
          </p:txBody>
        </p:sp>
        <p:sp>
          <p:nvSpPr>
            <p:cNvPr id="16" name="Freeform 22"/>
            <p:cNvSpPr>
              <a:spLocks/>
            </p:cNvSpPr>
            <p:nvPr/>
          </p:nvSpPr>
          <p:spPr bwMode="auto">
            <a:xfrm>
              <a:off x="1824" y="2160"/>
              <a:ext cx="528" cy="672"/>
            </a:xfrm>
            <a:custGeom>
              <a:avLst/>
              <a:gdLst>
                <a:gd name="T0" fmla="*/ 0 w 528"/>
                <a:gd name="T1" fmla="*/ 672 h 672"/>
                <a:gd name="T2" fmla="*/ 528 w 528"/>
                <a:gd name="T3" fmla="*/ 672 h 672"/>
                <a:gd name="T4" fmla="*/ 528 w 528"/>
                <a:gd name="T5" fmla="*/ 0 h 672"/>
                <a:gd name="T6" fmla="*/ 0 60000 65536"/>
                <a:gd name="T7" fmla="*/ 0 60000 65536"/>
                <a:gd name="T8" fmla="*/ 0 60000 65536"/>
              </a:gdLst>
              <a:ahLst/>
              <a:cxnLst>
                <a:cxn ang="T6">
                  <a:pos x="T0" y="T1"/>
                </a:cxn>
                <a:cxn ang="T7">
                  <a:pos x="T2" y="T3"/>
                </a:cxn>
                <a:cxn ang="T8">
                  <a:pos x="T4" y="T5"/>
                </a:cxn>
              </a:cxnLst>
              <a:rect l="0" t="0" r="r" b="b"/>
              <a:pathLst>
                <a:path w="528" h="672">
                  <a:moveTo>
                    <a:pt x="0" y="672"/>
                  </a:moveTo>
                  <a:lnTo>
                    <a:pt x="528" y="672"/>
                  </a:lnTo>
                  <a:lnTo>
                    <a:pt x="528" y="0"/>
                  </a:lnTo>
                </a:path>
              </a:pathLst>
            </a:custGeom>
            <a:noFill/>
            <a:ln w="57150"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 name="Group 233"/>
          <p:cNvGrpSpPr>
            <a:grpSpLocks/>
          </p:cNvGrpSpPr>
          <p:nvPr/>
        </p:nvGrpSpPr>
        <p:grpSpPr bwMode="auto">
          <a:xfrm>
            <a:off x="4495800" y="2819400"/>
            <a:ext cx="1828800" cy="609600"/>
            <a:chOff x="2832" y="1776"/>
            <a:chExt cx="1152" cy="384"/>
          </a:xfrm>
        </p:grpSpPr>
        <p:sp>
          <p:nvSpPr>
            <p:cNvPr id="18" name="AutoShape 10"/>
            <p:cNvSpPr>
              <a:spLocks noChangeArrowheads="1"/>
            </p:cNvSpPr>
            <p:nvPr/>
          </p:nvSpPr>
          <p:spPr bwMode="auto">
            <a:xfrm>
              <a:off x="3120" y="1776"/>
              <a:ext cx="864" cy="384"/>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CLEANSE</a:t>
              </a:r>
            </a:p>
          </p:txBody>
        </p:sp>
        <p:sp>
          <p:nvSpPr>
            <p:cNvPr id="19" name="Line 24"/>
            <p:cNvSpPr>
              <a:spLocks noChangeShapeType="1"/>
            </p:cNvSpPr>
            <p:nvPr/>
          </p:nvSpPr>
          <p:spPr bwMode="auto">
            <a:xfrm>
              <a:off x="2832" y="1968"/>
              <a:ext cx="288" cy="0"/>
            </a:xfrm>
            <a:prstGeom prst="line">
              <a:avLst/>
            </a:prstGeom>
            <a:noFill/>
            <a:ln w="571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213"/>
          <p:cNvGrpSpPr>
            <a:grpSpLocks/>
          </p:cNvGrpSpPr>
          <p:nvPr/>
        </p:nvGrpSpPr>
        <p:grpSpPr bwMode="auto">
          <a:xfrm>
            <a:off x="6096000" y="3429000"/>
            <a:ext cx="2073275" cy="2133600"/>
            <a:chOff x="3840" y="2160"/>
            <a:chExt cx="1306" cy="1344"/>
          </a:xfrm>
        </p:grpSpPr>
        <p:sp>
          <p:nvSpPr>
            <p:cNvPr id="21" name="Freeform 23"/>
            <p:cNvSpPr>
              <a:spLocks/>
            </p:cNvSpPr>
            <p:nvPr/>
          </p:nvSpPr>
          <p:spPr bwMode="auto">
            <a:xfrm flipH="1">
              <a:off x="3840" y="2160"/>
              <a:ext cx="432" cy="672"/>
            </a:xfrm>
            <a:custGeom>
              <a:avLst/>
              <a:gdLst>
                <a:gd name="T0" fmla="*/ 0 w 528"/>
                <a:gd name="T1" fmla="*/ 672 h 672"/>
                <a:gd name="T2" fmla="*/ 432 w 528"/>
                <a:gd name="T3" fmla="*/ 672 h 672"/>
                <a:gd name="T4" fmla="*/ 432 w 528"/>
                <a:gd name="T5" fmla="*/ 0 h 672"/>
                <a:gd name="T6" fmla="*/ 0 60000 65536"/>
                <a:gd name="T7" fmla="*/ 0 60000 65536"/>
                <a:gd name="T8" fmla="*/ 0 60000 65536"/>
              </a:gdLst>
              <a:ahLst/>
              <a:cxnLst>
                <a:cxn ang="T6">
                  <a:pos x="T0" y="T1"/>
                </a:cxn>
                <a:cxn ang="T7">
                  <a:pos x="T2" y="T3"/>
                </a:cxn>
                <a:cxn ang="T8">
                  <a:pos x="T4" y="T5"/>
                </a:cxn>
              </a:cxnLst>
              <a:rect l="0" t="0" r="r" b="b"/>
              <a:pathLst>
                <a:path w="528" h="672">
                  <a:moveTo>
                    <a:pt x="0" y="672"/>
                  </a:moveTo>
                  <a:lnTo>
                    <a:pt x="528" y="672"/>
                  </a:lnTo>
                  <a:lnTo>
                    <a:pt x="528" y="0"/>
                  </a:lnTo>
                </a:path>
              </a:pathLst>
            </a:custGeom>
            <a:noFill/>
            <a:ln w="57150" cmpd="sng">
              <a:solidFill>
                <a:schemeClr val="tx1"/>
              </a:solidFill>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 name="Group 212"/>
            <p:cNvGrpSpPr>
              <a:grpSpLocks/>
            </p:cNvGrpSpPr>
            <p:nvPr/>
          </p:nvGrpSpPr>
          <p:grpSpPr bwMode="auto">
            <a:xfrm>
              <a:off x="4282" y="2160"/>
              <a:ext cx="864" cy="1344"/>
              <a:chOff x="4282" y="2160"/>
              <a:chExt cx="864" cy="1344"/>
            </a:xfrm>
          </p:grpSpPr>
          <p:sp>
            <p:nvSpPr>
              <p:cNvPr id="23" name="AutoShape 11"/>
              <p:cNvSpPr>
                <a:spLocks noChangeArrowheads="1"/>
              </p:cNvSpPr>
              <p:nvPr/>
            </p:nvSpPr>
            <p:spPr bwMode="auto">
              <a:xfrm>
                <a:off x="4282" y="2640"/>
                <a:ext cx="864" cy="384"/>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LOAD</a:t>
                </a:r>
              </a:p>
            </p:txBody>
          </p:sp>
          <p:sp>
            <p:nvSpPr>
              <p:cNvPr id="24" name="Line 37"/>
              <p:cNvSpPr>
                <a:spLocks noChangeShapeType="1"/>
              </p:cNvSpPr>
              <p:nvPr/>
            </p:nvSpPr>
            <p:spPr bwMode="auto">
              <a:xfrm flipV="1">
                <a:off x="4714" y="2160"/>
                <a:ext cx="0" cy="48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38"/>
              <p:cNvSpPr>
                <a:spLocks noChangeShapeType="1"/>
              </p:cNvSpPr>
              <p:nvPr/>
            </p:nvSpPr>
            <p:spPr bwMode="auto">
              <a:xfrm flipV="1">
                <a:off x="4714" y="3024"/>
                <a:ext cx="0" cy="48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6" name="Group 211"/>
          <p:cNvGrpSpPr>
            <a:grpSpLocks/>
          </p:cNvGrpSpPr>
          <p:nvPr/>
        </p:nvGrpSpPr>
        <p:grpSpPr bwMode="auto">
          <a:xfrm>
            <a:off x="6721475" y="2667000"/>
            <a:ext cx="2286000" cy="3505200"/>
            <a:chOff x="4234" y="1680"/>
            <a:chExt cx="1440" cy="2208"/>
          </a:xfrm>
        </p:grpSpPr>
        <p:sp>
          <p:nvSpPr>
            <p:cNvPr id="27" name="AutoShape 17"/>
            <p:cNvSpPr>
              <a:spLocks noChangeArrowheads="1"/>
            </p:cNvSpPr>
            <p:nvPr/>
          </p:nvSpPr>
          <p:spPr bwMode="auto">
            <a:xfrm>
              <a:off x="4234" y="1776"/>
              <a:ext cx="1296" cy="384"/>
            </a:xfrm>
            <a:prstGeom prst="roundRect">
              <a:avLst>
                <a:gd name="adj" fmla="val 1666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solidFill>
                    <a:schemeClr val="bg1"/>
                  </a:solidFill>
                </a:rPr>
                <a:t>Data Warehouse</a:t>
              </a:r>
            </a:p>
          </p:txBody>
        </p:sp>
        <p:sp>
          <p:nvSpPr>
            <p:cNvPr id="28" name="AutoShape 18"/>
            <p:cNvSpPr>
              <a:spLocks noChangeArrowheads="1"/>
            </p:cNvSpPr>
            <p:nvPr/>
          </p:nvSpPr>
          <p:spPr bwMode="auto">
            <a:xfrm>
              <a:off x="4282" y="3504"/>
              <a:ext cx="1296" cy="384"/>
            </a:xfrm>
            <a:prstGeom prst="roundRect">
              <a:avLst>
                <a:gd name="adj" fmla="val 1666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solidFill>
                    <a:schemeClr val="bg1"/>
                  </a:solidFill>
                </a:rPr>
                <a:t>OLAP</a:t>
              </a:r>
            </a:p>
          </p:txBody>
        </p:sp>
        <p:grpSp>
          <p:nvGrpSpPr>
            <p:cNvPr id="29" name="Group 29"/>
            <p:cNvGrpSpPr>
              <a:grpSpLocks/>
            </p:cNvGrpSpPr>
            <p:nvPr/>
          </p:nvGrpSpPr>
          <p:grpSpPr bwMode="auto">
            <a:xfrm>
              <a:off x="5290" y="1680"/>
              <a:ext cx="384" cy="432"/>
              <a:chOff x="2640" y="2544"/>
              <a:chExt cx="576" cy="624"/>
            </a:xfrm>
          </p:grpSpPr>
          <p:sp>
            <p:nvSpPr>
              <p:cNvPr id="175" name="AutoShape 28"/>
              <p:cNvSpPr>
                <a:spLocks noChangeArrowheads="1"/>
              </p:cNvSpPr>
              <p:nvPr/>
            </p:nvSpPr>
            <p:spPr bwMode="auto">
              <a:xfrm>
                <a:off x="2640" y="2976"/>
                <a:ext cx="576" cy="192"/>
              </a:xfrm>
              <a:prstGeom prst="can">
                <a:avLst>
                  <a:gd name="adj" fmla="val 25000"/>
                </a:avLst>
              </a:prstGeom>
              <a:solidFill>
                <a:schemeClr val="hlink"/>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6" name="AutoShape 27"/>
              <p:cNvSpPr>
                <a:spLocks noChangeArrowheads="1"/>
              </p:cNvSpPr>
              <p:nvPr/>
            </p:nvSpPr>
            <p:spPr bwMode="auto">
              <a:xfrm>
                <a:off x="2640" y="2832"/>
                <a:ext cx="576" cy="192"/>
              </a:xfrm>
              <a:prstGeom prst="can">
                <a:avLst>
                  <a:gd name="adj" fmla="val 25000"/>
                </a:avLst>
              </a:prstGeom>
              <a:solidFill>
                <a:schemeClr val="hlink"/>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7" name="AutoShape 26"/>
              <p:cNvSpPr>
                <a:spLocks noChangeArrowheads="1"/>
              </p:cNvSpPr>
              <p:nvPr/>
            </p:nvSpPr>
            <p:spPr bwMode="auto">
              <a:xfrm>
                <a:off x="2640" y="2688"/>
                <a:ext cx="576" cy="192"/>
              </a:xfrm>
              <a:prstGeom prst="can">
                <a:avLst>
                  <a:gd name="adj" fmla="val 25000"/>
                </a:avLst>
              </a:prstGeom>
              <a:solidFill>
                <a:schemeClr val="hlink"/>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8" name="AutoShape 25"/>
              <p:cNvSpPr>
                <a:spLocks noChangeArrowheads="1"/>
              </p:cNvSpPr>
              <p:nvPr/>
            </p:nvSpPr>
            <p:spPr bwMode="auto">
              <a:xfrm>
                <a:off x="2640" y="2544"/>
                <a:ext cx="576" cy="192"/>
              </a:xfrm>
              <a:prstGeom prst="can">
                <a:avLst>
                  <a:gd name="adj" fmla="val 25000"/>
                </a:avLst>
              </a:prstGeom>
              <a:solidFill>
                <a:schemeClr val="hlink"/>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grpSp>
        <p:grpSp>
          <p:nvGrpSpPr>
            <p:cNvPr id="30" name="Group 53"/>
            <p:cNvGrpSpPr>
              <a:grpSpLocks/>
            </p:cNvGrpSpPr>
            <p:nvPr/>
          </p:nvGrpSpPr>
          <p:grpSpPr bwMode="auto">
            <a:xfrm>
              <a:off x="4954" y="3120"/>
              <a:ext cx="720" cy="691"/>
              <a:chOff x="3648" y="2016"/>
              <a:chExt cx="1776" cy="1680"/>
            </a:xfrm>
          </p:grpSpPr>
          <p:sp>
            <p:nvSpPr>
              <p:cNvPr id="31" name="AutoShape 54"/>
              <p:cNvSpPr>
                <a:spLocks noChangeArrowheads="1"/>
              </p:cNvSpPr>
              <p:nvPr/>
            </p:nvSpPr>
            <p:spPr bwMode="auto">
              <a:xfrm>
                <a:off x="3936" y="312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2" name="AutoShape 55"/>
              <p:cNvSpPr>
                <a:spLocks noChangeArrowheads="1"/>
              </p:cNvSpPr>
              <p:nvPr/>
            </p:nvSpPr>
            <p:spPr bwMode="auto">
              <a:xfrm>
                <a:off x="4176" y="312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3" name="AutoShape 56"/>
              <p:cNvSpPr>
                <a:spLocks noChangeArrowheads="1"/>
              </p:cNvSpPr>
              <p:nvPr/>
            </p:nvSpPr>
            <p:spPr bwMode="auto">
              <a:xfrm>
                <a:off x="4416" y="312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 name="AutoShape 57"/>
              <p:cNvSpPr>
                <a:spLocks noChangeArrowheads="1"/>
              </p:cNvSpPr>
              <p:nvPr/>
            </p:nvSpPr>
            <p:spPr bwMode="auto">
              <a:xfrm>
                <a:off x="4656" y="312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5" name="AutoShape 58"/>
              <p:cNvSpPr>
                <a:spLocks noChangeArrowheads="1"/>
              </p:cNvSpPr>
              <p:nvPr/>
            </p:nvSpPr>
            <p:spPr bwMode="auto">
              <a:xfrm>
                <a:off x="4896" y="312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6" name="AutoShape 59"/>
              <p:cNvSpPr>
                <a:spLocks noChangeArrowheads="1"/>
              </p:cNvSpPr>
              <p:nvPr/>
            </p:nvSpPr>
            <p:spPr bwMode="auto">
              <a:xfrm>
                <a:off x="5136" y="312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7" name="AutoShape 60"/>
              <p:cNvSpPr>
                <a:spLocks noChangeArrowheads="1"/>
              </p:cNvSpPr>
              <p:nvPr/>
            </p:nvSpPr>
            <p:spPr bwMode="auto">
              <a:xfrm>
                <a:off x="3936"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8" name="AutoShape 61"/>
              <p:cNvSpPr>
                <a:spLocks noChangeArrowheads="1"/>
              </p:cNvSpPr>
              <p:nvPr/>
            </p:nvSpPr>
            <p:spPr bwMode="auto">
              <a:xfrm>
                <a:off x="4176"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9" name="AutoShape 62"/>
              <p:cNvSpPr>
                <a:spLocks noChangeArrowheads="1"/>
              </p:cNvSpPr>
              <p:nvPr/>
            </p:nvSpPr>
            <p:spPr bwMode="auto">
              <a:xfrm>
                <a:off x="4416"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0" name="AutoShape 63"/>
              <p:cNvSpPr>
                <a:spLocks noChangeArrowheads="1"/>
              </p:cNvSpPr>
              <p:nvPr/>
            </p:nvSpPr>
            <p:spPr bwMode="auto">
              <a:xfrm>
                <a:off x="4656"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1" name="AutoShape 64"/>
              <p:cNvSpPr>
                <a:spLocks noChangeArrowheads="1"/>
              </p:cNvSpPr>
              <p:nvPr/>
            </p:nvSpPr>
            <p:spPr bwMode="auto">
              <a:xfrm>
                <a:off x="4896"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2" name="AutoShape 65"/>
              <p:cNvSpPr>
                <a:spLocks noChangeArrowheads="1"/>
              </p:cNvSpPr>
              <p:nvPr/>
            </p:nvSpPr>
            <p:spPr bwMode="auto">
              <a:xfrm>
                <a:off x="5136"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3" name="AutoShape 66"/>
              <p:cNvSpPr>
                <a:spLocks noChangeArrowheads="1"/>
              </p:cNvSpPr>
              <p:nvPr/>
            </p:nvSpPr>
            <p:spPr bwMode="auto">
              <a:xfrm>
                <a:off x="3936" y="268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4" name="AutoShape 67"/>
              <p:cNvSpPr>
                <a:spLocks noChangeArrowheads="1"/>
              </p:cNvSpPr>
              <p:nvPr/>
            </p:nvSpPr>
            <p:spPr bwMode="auto">
              <a:xfrm>
                <a:off x="4176" y="268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5" name="AutoShape 68"/>
              <p:cNvSpPr>
                <a:spLocks noChangeArrowheads="1"/>
              </p:cNvSpPr>
              <p:nvPr/>
            </p:nvSpPr>
            <p:spPr bwMode="auto">
              <a:xfrm>
                <a:off x="4416" y="268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6" name="AutoShape 69"/>
              <p:cNvSpPr>
                <a:spLocks noChangeArrowheads="1"/>
              </p:cNvSpPr>
              <p:nvPr/>
            </p:nvSpPr>
            <p:spPr bwMode="auto">
              <a:xfrm>
                <a:off x="4656" y="268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7" name="AutoShape 70"/>
              <p:cNvSpPr>
                <a:spLocks noChangeArrowheads="1"/>
              </p:cNvSpPr>
              <p:nvPr/>
            </p:nvSpPr>
            <p:spPr bwMode="auto">
              <a:xfrm>
                <a:off x="4896" y="268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8" name="AutoShape 71"/>
              <p:cNvSpPr>
                <a:spLocks noChangeArrowheads="1"/>
              </p:cNvSpPr>
              <p:nvPr/>
            </p:nvSpPr>
            <p:spPr bwMode="auto">
              <a:xfrm>
                <a:off x="5136" y="268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49" name="AutoShape 72"/>
              <p:cNvSpPr>
                <a:spLocks noChangeArrowheads="1"/>
              </p:cNvSpPr>
              <p:nvPr/>
            </p:nvSpPr>
            <p:spPr bwMode="auto">
              <a:xfrm>
                <a:off x="3936"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0" name="AutoShape 73"/>
              <p:cNvSpPr>
                <a:spLocks noChangeArrowheads="1"/>
              </p:cNvSpPr>
              <p:nvPr/>
            </p:nvSpPr>
            <p:spPr bwMode="auto">
              <a:xfrm>
                <a:off x="4176"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1" name="AutoShape 74"/>
              <p:cNvSpPr>
                <a:spLocks noChangeArrowheads="1"/>
              </p:cNvSpPr>
              <p:nvPr/>
            </p:nvSpPr>
            <p:spPr bwMode="auto">
              <a:xfrm>
                <a:off x="4416"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2" name="AutoShape 75"/>
              <p:cNvSpPr>
                <a:spLocks noChangeArrowheads="1"/>
              </p:cNvSpPr>
              <p:nvPr/>
            </p:nvSpPr>
            <p:spPr bwMode="auto">
              <a:xfrm>
                <a:off x="4656"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3" name="AutoShape 76"/>
              <p:cNvSpPr>
                <a:spLocks noChangeArrowheads="1"/>
              </p:cNvSpPr>
              <p:nvPr/>
            </p:nvSpPr>
            <p:spPr bwMode="auto">
              <a:xfrm>
                <a:off x="4896"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4" name="AutoShape 77"/>
              <p:cNvSpPr>
                <a:spLocks noChangeArrowheads="1"/>
              </p:cNvSpPr>
              <p:nvPr/>
            </p:nvSpPr>
            <p:spPr bwMode="auto">
              <a:xfrm>
                <a:off x="5136"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5" name="AutoShape 78"/>
              <p:cNvSpPr>
                <a:spLocks noChangeArrowheads="1"/>
              </p:cNvSpPr>
              <p:nvPr/>
            </p:nvSpPr>
            <p:spPr bwMode="auto">
              <a:xfrm>
                <a:off x="3936" y="225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6" name="AutoShape 79"/>
              <p:cNvSpPr>
                <a:spLocks noChangeArrowheads="1"/>
              </p:cNvSpPr>
              <p:nvPr/>
            </p:nvSpPr>
            <p:spPr bwMode="auto">
              <a:xfrm>
                <a:off x="4176" y="225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7" name="AutoShape 80"/>
              <p:cNvSpPr>
                <a:spLocks noChangeArrowheads="1"/>
              </p:cNvSpPr>
              <p:nvPr/>
            </p:nvSpPr>
            <p:spPr bwMode="auto">
              <a:xfrm>
                <a:off x="4416" y="225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8" name="AutoShape 81"/>
              <p:cNvSpPr>
                <a:spLocks noChangeArrowheads="1"/>
              </p:cNvSpPr>
              <p:nvPr/>
            </p:nvSpPr>
            <p:spPr bwMode="auto">
              <a:xfrm>
                <a:off x="4656" y="225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59" name="AutoShape 82"/>
              <p:cNvSpPr>
                <a:spLocks noChangeArrowheads="1"/>
              </p:cNvSpPr>
              <p:nvPr/>
            </p:nvSpPr>
            <p:spPr bwMode="auto">
              <a:xfrm>
                <a:off x="4896" y="225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0" name="AutoShape 83"/>
              <p:cNvSpPr>
                <a:spLocks noChangeArrowheads="1"/>
              </p:cNvSpPr>
              <p:nvPr/>
            </p:nvSpPr>
            <p:spPr bwMode="auto">
              <a:xfrm>
                <a:off x="5136" y="225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1" name="AutoShape 84"/>
              <p:cNvSpPr>
                <a:spLocks noChangeArrowheads="1"/>
              </p:cNvSpPr>
              <p:nvPr/>
            </p:nvSpPr>
            <p:spPr bwMode="auto">
              <a:xfrm>
                <a:off x="3936" y="20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2" name="AutoShape 85"/>
              <p:cNvSpPr>
                <a:spLocks noChangeArrowheads="1"/>
              </p:cNvSpPr>
              <p:nvPr/>
            </p:nvSpPr>
            <p:spPr bwMode="auto">
              <a:xfrm>
                <a:off x="4176" y="20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3" name="AutoShape 86"/>
              <p:cNvSpPr>
                <a:spLocks noChangeArrowheads="1"/>
              </p:cNvSpPr>
              <p:nvPr/>
            </p:nvSpPr>
            <p:spPr bwMode="auto">
              <a:xfrm>
                <a:off x="4416" y="20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4" name="AutoShape 87"/>
              <p:cNvSpPr>
                <a:spLocks noChangeArrowheads="1"/>
              </p:cNvSpPr>
              <p:nvPr/>
            </p:nvSpPr>
            <p:spPr bwMode="auto">
              <a:xfrm>
                <a:off x="4656" y="20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5" name="AutoShape 88"/>
              <p:cNvSpPr>
                <a:spLocks noChangeArrowheads="1"/>
              </p:cNvSpPr>
              <p:nvPr/>
            </p:nvSpPr>
            <p:spPr bwMode="auto">
              <a:xfrm>
                <a:off x="4896" y="20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6" name="AutoShape 89"/>
              <p:cNvSpPr>
                <a:spLocks noChangeArrowheads="1"/>
              </p:cNvSpPr>
              <p:nvPr/>
            </p:nvSpPr>
            <p:spPr bwMode="auto">
              <a:xfrm>
                <a:off x="5136" y="20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7" name="AutoShape 90"/>
              <p:cNvSpPr>
                <a:spLocks noChangeArrowheads="1"/>
              </p:cNvSpPr>
              <p:nvPr/>
            </p:nvSpPr>
            <p:spPr bwMode="auto">
              <a:xfrm>
                <a:off x="3840" y="32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8" name="AutoShape 91"/>
              <p:cNvSpPr>
                <a:spLocks noChangeArrowheads="1"/>
              </p:cNvSpPr>
              <p:nvPr/>
            </p:nvSpPr>
            <p:spPr bwMode="auto">
              <a:xfrm>
                <a:off x="4080" y="32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69" name="AutoShape 92"/>
              <p:cNvSpPr>
                <a:spLocks noChangeArrowheads="1"/>
              </p:cNvSpPr>
              <p:nvPr/>
            </p:nvSpPr>
            <p:spPr bwMode="auto">
              <a:xfrm>
                <a:off x="4320" y="32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0" name="AutoShape 93"/>
              <p:cNvSpPr>
                <a:spLocks noChangeArrowheads="1"/>
              </p:cNvSpPr>
              <p:nvPr/>
            </p:nvSpPr>
            <p:spPr bwMode="auto">
              <a:xfrm>
                <a:off x="4560" y="32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1" name="AutoShape 94"/>
              <p:cNvSpPr>
                <a:spLocks noChangeArrowheads="1"/>
              </p:cNvSpPr>
              <p:nvPr/>
            </p:nvSpPr>
            <p:spPr bwMode="auto">
              <a:xfrm>
                <a:off x="4800" y="32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2" name="AutoShape 95"/>
              <p:cNvSpPr>
                <a:spLocks noChangeArrowheads="1"/>
              </p:cNvSpPr>
              <p:nvPr/>
            </p:nvSpPr>
            <p:spPr bwMode="auto">
              <a:xfrm>
                <a:off x="5040" y="321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3" name="AutoShape 96"/>
              <p:cNvSpPr>
                <a:spLocks noChangeArrowheads="1"/>
              </p:cNvSpPr>
              <p:nvPr/>
            </p:nvSpPr>
            <p:spPr bwMode="auto">
              <a:xfrm>
                <a:off x="3840"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4" name="AutoShape 97"/>
              <p:cNvSpPr>
                <a:spLocks noChangeArrowheads="1"/>
              </p:cNvSpPr>
              <p:nvPr/>
            </p:nvSpPr>
            <p:spPr bwMode="auto">
              <a:xfrm>
                <a:off x="4080"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5" name="AutoShape 98"/>
              <p:cNvSpPr>
                <a:spLocks noChangeArrowheads="1"/>
              </p:cNvSpPr>
              <p:nvPr/>
            </p:nvSpPr>
            <p:spPr bwMode="auto">
              <a:xfrm>
                <a:off x="4320"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6" name="AutoShape 99"/>
              <p:cNvSpPr>
                <a:spLocks noChangeArrowheads="1"/>
              </p:cNvSpPr>
              <p:nvPr/>
            </p:nvSpPr>
            <p:spPr bwMode="auto">
              <a:xfrm>
                <a:off x="4560"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7" name="AutoShape 100"/>
              <p:cNvSpPr>
                <a:spLocks noChangeArrowheads="1"/>
              </p:cNvSpPr>
              <p:nvPr/>
            </p:nvSpPr>
            <p:spPr bwMode="auto">
              <a:xfrm>
                <a:off x="4800"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8" name="AutoShape 101"/>
              <p:cNvSpPr>
                <a:spLocks noChangeArrowheads="1"/>
              </p:cNvSpPr>
              <p:nvPr/>
            </p:nvSpPr>
            <p:spPr bwMode="auto">
              <a:xfrm>
                <a:off x="5040"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79" name="AutoShape 102"/>
              <p:cNvSpPr>
                <a:spLocks noChangeArrowheads="1"/>
              </p:cNvSpPr>
              <p:nvPr/>
            </p:nvSpPr>
            <p:spPr bwMode="auto">
              <a:xfrm>
                <a:off x="3840" y="278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0" name="AutoShape 103"/>
              <p:cNvSpPr>
                <a:spLocks noChangeArrowheads="1"/>
              </p:cNvSpPr>
              <p:nvPr/>
            </p:nvSpPr>
            <p:spPr bwMode="auto">
              <a:xfrm>
                <a:off x="4080" y="278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1" name="AutoShape 104"/>
              <p:cNvSpPr>
                <a:spLocks noChangeArrowheads="1"/>
              </p:cNvSpPr>
              <p:nvPr/>
            </p:nvSpPr>
            <p:spPr bwMode="auto">
              <a:xfrm>
                <a:off x="4320" y="278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2" name="AutoShape 105"/>
              <p:cNvSpPr>
                <a:spLocks noChangeArrowheads="1"/>
              </p:cNvSpPr>
              <p:nvPr/>
            </p:nvSpPr>
            <p:spPr bwMode="auto">
              <a:xfrm>
                <a:off x="4560" y="278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3" name="AutoShape 106"/>
              <p:cNvSpPr>
                <a:spLocks noChangeArrowheads="1"/>
              </p:cNvSpPr>
              <p:nvPr/>
            </p:nvSpPr>
            <p:spPr bwMode="auto">
              <a:xfrm>
                <a:off x="4800" y="278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4" name="AutoShape 107"/>
              <p:cNvSpPr>
                <a:spLocks noChangeArrowheads="1"/>
              </p:cNvSpPr>
              <p:nvPr/>
            </p:nvSpPr>
            <p:spPr bwMode="auto">
              <a:xfrm>
                <a:off x="5040" y="278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5" name="AutoShape 108"/>
              <p:cNvSpPr>
                <a:spLocks noChangeArrowheads="1"/>
              </p:cNvSpPr>
              <p:nvPr/>
            </p:nvSpPr>
            <p:spPr bwMode="auto">
              <a:xfrm>
                <a:off x="3840"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6" name="AutoShape 109"/>
              <p:cNvSpPr>
                <a:spLocks noChangeArrowheads="1"/>
              </p:cNvSpPr>
              <p:nvPr/>
            </p:nvSpPr>
            <p:spPr bwMode="auto">
              <a:xfrm>
                <a:off x="4080"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7" name="AutoShape 110"/>
              <p:cNvSpPr>
                <a:spLocks noChangeArrowheads="1"/>
              </p:cNvSpPr>
              <p:nvPr/>
            </p:nvSpPr>
            <p:spPr bwMode="auto">
              <a:xfrm>
                <a:off x="4320"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8" name="AutoShape 111"/>
              <p:cNvSpPr>
                <a:spLocks noChangeArrowheads="1"/>
              </p:cNvSpPr>
              <p:nvPr/>
            </p:nvSpPr>
            <p:spPr bwMode="auto">
              <a:xfrm>
                <a:off x="4560"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89" name="AutoShape 112"/>
              <p:cNvSpPr>
                <a:spLocks noChangeArrowheads="1"/>
              </p:cNvSpPr>
              <p:nvPr/>
            </p:nvSpPr>
            <p:spPr bwMode="auto">
              <a:xfrm>
                <a:off x="4800"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0" name="AutoShape 113"/>
              <p:cNvSpPr>
                <a:spLocks noChangeArrowheads="1"/>
              </p:cNvSpPr>
              <p:nvPr/>
            </p:nvSpPr>
            <p:spPr bwMode="auto">
              <a:xfrm>
                <a:off x="5040"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1" name="AutoShape 114"/>
              <p:cNvSpPr>
                <a:spLocks noChangeArrowheads="1"/>
              </p:cNvSpPr>
              <p:nvPr/>
            </p:nvSpPr>
            <p:spPr bwMode="auto">
              <a:xfrm>
                <a:off x="3840" y="235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2" name="AutoShape 115"/>
              <p:cNvSpPr>
                <a:spLocks noChangeArrowheads="1"/>
              </p:cNvSpPr>
              <p:nvPr/>
            </p:nvSpPr>
            <p:spPr bwMode="auto">
              <a:xfrm>
                <a:off x="4080" y="235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3" name="AutoShape 116"/>
              <p:cNvSpPr>
                <a:spLocks noChangeArrowheads="1"/>
              </p:cNvSpPr>
              <p:nvPr/>
            </p:nvSpPr>
            <p:spPr bwMode="auto">
              <a:xfrm>
                <a:off x="4320" y="235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4" name="AutoShape 117"/>
              <p:cNvSpPr>
                <a:spLocks noChangeArrowheads="1"/>
              </p:cNvSpPr>
              <p:nvPr/>
            </p:nvSpPr>
            <p:spPr bwMode="auto">
              <a:xfrm>
                <a:off x="4560" y="235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5" name="AutoShape 118"/>
              <p:cNvSpPr>
                <a:spLocks noChangeArrowheads="1"/>
              </p:cNvSpPr>
              <p:nvPr/>
            </p:nvSpPr>
            <p:spPr bwMode="auto">
              <a:xfrm>
                <a:off x="4800" y="235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6" name="AutoShape 119"/>
              <p:cNvSpPr>
                <a:spLocks noChangeArrowheads="1"/>
              </p:cNvSpPr>
              <p:nvPr/>
            </p:nvSpPr>
            <p:spPr bwMode="auto">
              <a:xfrm>
                <a:off x="5040" y="235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7" name="AutoShape 120"/>
              <p:cNvSpPr>
                <a:spLocks noChangeArrowheads="1"/>
              </p:cNvSpPr>
              <p:nvPr/>
            </p:nvSpPr>
            <p:spPr bwMode="auto">
              <a:xfrm>
                <a:off x="3840" y="21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8" name="AutoShape 121"/>
              <p:cNvSpPr>
                <a:spLocks noChangeArrowheads="1"/>
              </p:cNvSpPr>
              <p:nvPr/>
            </p:nvSpPr>
            <p:spPr bwMode="auto">
              <a:xfrm>
                <a:off x="4080" y="21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99" name="AutoShape 122"/>
              <p:cNvSpPr>
                <a:spLocks noChangeArrowheads="1"/>
              </p:cNvSpPr>
              <p:nvPr/>
            </p:nvSpPr>
            <p:spPr bwMode="auto">
              <a:xfrm>
                <a:off x="4320" y="21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0" name="AutoShape 123"/>
              <p:cNvSpPr>
                <a:spLocks noChangeArrowheads="1"/>
              </p:cNvSpPr>
              <p:nvPr/>
            </p:nvSpPr>
            <p:spPr bwMode="auto">
              <a:xfrm>
                <a:off x="4560" y="21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1" name="AutoShape 124"/>
              <p:cNvSpPr>
                <a:spLocks noChangeArrowheads="1"/>
              </p:cNvSpPr>
              <p:nvPr/>
            </p:nvSpPr>
            <p:spPr bwMode="auto">
              <a:xfrm>
                <a:off x="4800" y="21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2" name="AutoShape 125"/>
              <p:cNvSpPr>
                <a:spLocks noChangeArrowheads="1"/>
              </p:cNvSpPr>
              <p:nvPr/>
            </p:nvSpPr>
            <p:spPr bwMode="auto">
              <a:xfrm>
                <a:off x="5040" y="21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3" name="AutoShape 126"/>
              <p:cNvSpPr>
                <a:spLocks noChangeArrowheads="1"/>
              </p:cNvSpPr>
              <p:nvPr/>
            </p:nvSpPr>
            <p:spPr bwMode="auto">
              <a:xfrm>
                <a:off x="3744" y="33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4" name="AutoShape 127"/>
              <p:cNvSpPr>
                <a:spLocks noChangeArrowheads="1"/>
              </p:cNvSpPr>
              <p:nvPr/>
            </p:nvSpPr>
            <p:spPr bwMode="auto">
              <a:xfrm>
                <a:off x="3984" y="33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5" name="AutoShape 128"/>
              <p:cNvSpPr>
                <a:spLocks noChangeArrowheads="1"/>
              </p:cNvSpPr>
              <p:nvPr/>
            </p:nvSpPr>
            <p:spPr bwMode="auto">
              <a:xfrm>
                <a:off x="4224" y="33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6" name="AutoShape 129"/>
              <p:cNvSpPr>
                <a:spLocks noChangeArrowheads="1"/>
              </p:cNvSpPr>
              <p:nvPr/>
            </p:nvSpPr>
            <p:spPr bwMode="auto">
              <a:xfrm>
                <a:off x="4464" y="33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7" name="AutoShape 130"/>
              <p:cNvSpPr>
                <a:spLocks noChangeArrowheads="1"/>
              </p:cNvSpPr>
              <p:nvPr/>
            </p:nvSpPr>
            <p:spPr bwMode="auto">
              <a:xfrm>
                <a:off x="4704" y="33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8" name="AutoShape 131"/>
              <p:cNvSpPr>
                <a:spLocks noChangeArrowheads="1"/>
              </p:cNvSpPr>
              <p:nvPr/>
            </p:nvSpPr>
            <p:spPr bwMode="auto">
              <a:xfrm>
                <a:off x="4944" y="331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09" name="AutoShape 132"/>
              <p:cNvSpPr>
                <a:spLocks noChangeArrowheads="1"/>
              </p:cNvSpPr>
              <p:nvPr/>
            </p:nvSpPr>
            <p:spPr bwMode="auto">
              <a:xfrm>
                <a:off x="3744" y="307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0" name="AutoShape 133"/>
              <p:cNvSpPr>
                <a:spLocks noChangeArrowheads="1"/>
              </p:cNvSpPr>
              <p:nvPr/>
            </p:nvSpPr>
            <p:spPr bwMode="auto">
              <a:xfrm>
                <a:off x="3984" y="307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1" name="AutoShape 134"/>
              <p:cNvSpPr>
                <a:spLocks noChangeArrowheads="1"/>
              </p:cNvSpPr>
              <p:nvPr/>
            </p:nvSpPr>
            <p:spPr bwMode="auto">
              <a:xfrm>
                <a:off x="4224" y="307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2" name="AutoShape 135"/>
              <p:cNvSpPr>
                <a:spLocks noChangeArrowheads="1"/>
              </p:cNvSpPr>
              <p:nvPr/>
            </p:nvSpPr>
            <p:spPr bwMode="auto">
              <a:xfrm>
                <a:off x="4464" y="307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3" name="AutoShape 136"/>
              <p:cNvSpPr>
                <a:spLocks noChangeArrowheads="1"/>
              </p:cNvSpPr>
              <p:nvPr/>
            </p:nvSpPr>
            <p:spPr bwMode="auto">
              <a:xfrm>
                <a:off x="4704" y="307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4" name="AutoShape 137"/>
              <p:cNvSpPr>
                <a:spLocks noChangeArrowheads="1"/>
              </p:cNvSpPr>
              <p:nvPr/>
            </p:nvSpPr>
            <p:spPr bwMode="auto">
              <a:xfrm>
                <a:off x="4944" y="3072"/>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5" name="AutoShape 138"/>
              <p:cNvSpPr>
                <a:spLocks noChangeArrowheads="1"/>
              </p:cNvSpPr>
              <p:nvPr/>
            </p:nvSpPr>
            <p:spPr bwMode="auto">
              <a:xfrm>
                <a:off x="3744"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6" name="AutoShape 139"/>
              <p:cNvSpPr>
                <a:spLocks noChangeArrowheads="1"/>
              </p:cNvSpPr>
              <p:nvPr/>
            </p:nvSpPr>
            <p:spPr bwMode="auto">
              <a:xfrm>
                <a:off x="3984"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7" name="AutoShape 140"/>
              <p:cNvSpPr>
                <a:spLocks noChangeArrowheads="1"/>
              </p:cNvSpPr>
              <p:nvPr/>
            </p:nvSpPr>
            <p:spPr bwMode="auto">
              <a:xfrm>
                <a:off x="4224"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8" name="AutoShape 141"/>
              <p:cNvSpPr>
                <a:spLocks noChangeArrowheads="1"/>
              </p:cNvSpPr>
              <p:nvPr/>
            </p:nvSpPr>
            <p:spPr bwMode="auto">
              <a:xfrm>
                <a:off x="4464"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19" name="AutoShape 142"/>
              <p:cNvSpPr>
                <a:spLocks noChangeArrowheads="1"/>
              </p:cNvSpPr>
              <p:nvPr/>
            </p:nvSpPr>
            <p:spPr bwMode="auto">
              <a:xfrm>
                <a:off x="4704"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0" name="AutoShape 143"/>
              <p:cNvSpPr>
                <a:spLocks noChangeArrowheads="1"/>
              </p:cNvSpPr>
              <p:nvPr/>
            </p:nvSpPr>
            <p:spPr bwMode="auto">
              <a:xfrm>
                <a:off x="4944" y="288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1" name="AutoShape 144"/>
              <p:cNvSpPr>
                <a:spLocks noChangeArrowheads="1"/>
              </p:cNvSpPr>
              <p:nvPr/>
            </p:nvSpPr>
            <p:spPr bwMode="auto">
              <a:xfrm>
                <a:off x="3744" y="264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2" name="AutoShape 145"/>
              <p:cNvSpPr>
                <a:spLocks noChangeArrowheads="1"/>
              </p:cNvSpPr>
              <p:nvPr/>
            </p:nvSpPr>
            <p:spPr bwMode="auto">
              <a:xfrm>
                <a:off x="3984" y="264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3" name="AutoShape 146"/>
              <p:cNvSpPr>
                <a:spLocks noChangeArrowheads="1"/>
              </p:cNvSpPr>
              <p:nvPr/>
            </p:nvSpPr>
            <p:spPr bwMode="auto">
              <a:xfrm>
                <a:off x="4224" y="264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4" name="AutoShape 147"/>
              <p:cNvSpPr>
                <a:spLocks noChangeArrowheads="1"/>
              </p:cNvSpPr>
              <p:nvPr/>
            </p:nvSpPr>
            <p:spPr bwMode="auto">
              <a:xfrm>
                <a:off x="4464" y="264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5" name="AutoShape 148"/>
              <p:cNvSpPr>
                <a:spLocks noChangeArrowheads="1"/>
              </p:cNvSpPr>
              <p:nvPr/>
            </p:nvSpPr>
            <p:spPr bwMode="auto">
              <a:xfrm>
                <a:off x="4704" y="264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6" name="AutoShape 149"/>
              <p:cNvSpPr>
                <a:spLocks noChangeArrowheads="1"/>
              </p:cNvSpPr>
              <p:nvPr/>
            </p:nvSpPr>
            <p:spPr bwMode="auto">
              <a:xfrm>
                <a:off x="4944" y="2640"/>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7" name="AutoShape 150"/>
              <p:cNvSpPr>
                <a:spLocks noChangeArrowheads="1"/>
              </p:cNvSpPr>
              <p:nvPr/>
            </p:nvSpPr>
            <p:spPr bwMode="auto">
              <a:xfrm>
                <a:off x="3744"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8" name="AutoShape 151"/>
              <p:cNvSpPr>
                <a:spLocks noChangeArrowheads="1"/>
              </p:cNvSpPr>
              <p:nvPr/>
            </p:nvSpPr>
            <p:spPr bwMode="auto">
              <a:xfrm>
                <a:off x="3984"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29" name="AutoShape 152"/>
              <p:cNvSpPr>
                <a:spLocks noChangeArrowheads="1"/>
              </p:cNvSpPr>
              <p:nvPr/>
            </p:nvSpPr>
            <p:spPr bwMode="auto">
              <a:xfrm>
                <a:off x="4224"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0" name="AutoShape 153"/>
              <p:cNvSpPr>
                <a:spLocks noChangeArrowheads="1"/>
              </p:cNvSpPr>
              <p:nvPr/>
            </p:nvSpPr>
            <p:spPr bwMode="auto">
              <a:xfrm>
                <a:off x="4464"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1" name="AutoShape 154"/>
              <p:cNvSpPr>
                <a:spLocks noChangeArrowheads="1"/>
              </p:cNvSpPr>
              <p:nvPr/>
            </p:nvSpPr>
            <p:spPr bwMode="auto">
              <a:xfrm>
                <a:off x="4704"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2" name="AutoShape 155"/>
              <p:cNvSpPr>
                <a:spLocks noChangeArrowheads="1"/>
              </p:cNvSpPr>
              <p:nvPr/>
            </p:nvSpPr>
            <p:spPr bwMode="auto">
              <a:xfrm>
                <a:off x="4944" y="244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3" name="AutoShape 156"/>
              <p:cNvSpPr>
                <a:spLocks noChangeArrowheads="1"/>
              </p:cNvSpPr>
              <p:nvPr/>
            </p:nvSpPr>
            <p:spPr bwMode="auto">
              <a:xfrm>
                <a:off x="3744" y="22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4" name="AutoShape 157"/>
              <p:cNvSpPr>
                <a:spLocks noChangeArrowheads="1"/>
              </p:cNvSpPr>
              <p:nvPr/>
            </p:nvSpPr>
            <p:spPr bwMode="auto">
              <a:xfrm>
                <a:off x="3984" y="22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5" name="AutoShape 158"/>
              <p:cNvSpPr>
                <a:spLocks noChangeArrowheads="1"/>
              </p:cNvSpPr>
              <p:nvPr/>
            </p:nvSpPr>
            <p:spPr bwMode="auto">
              <a:xfrm>
                <a:off x="4224" y="22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6" name="AutoShape 159"/>
              <p:cNvSpPr>
                <a:spLocks noChangeArrowheads="1"/>
              </p:cNvSpPr>
              <p:nvPr/>
            </p:nvSpPr>
            <p:spPr bwMode="auto">
              <a:xfrm>
                <a:off x="4464" y="22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7" name="AutoShape 160"/>
              <p:cNvSpPr>
                <a:spLocks noChangeArrowheads="1"/>
              </p:cNvSpPr>
              <p:nvPr/>
            </p:nvSpPr>
            <p:spPr bwMode="auto">
              <a:xfrm>
                <a:off x="4704" y="22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8" name="AutoShape 161"/>
              <p:cNvSpPr>
                <a:spLocks noChangeArrowheads="1"/>
              </p:cNvSpPr>
              <p:nvPr/>
            </p:nvSpPr>
            <p:spPr bwMode="auto">
              <a:xfrm>
                <a:off x="4944" y="22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39" name="AutoShape 162"/>
              <p:cNvSpPr>
                <a:spLocks noChangeArrowheads="1"/>
              </p:cNvSpPr>
              <p:nvPr/>
            </p:nvSpPr>
            <p:spPr bwMode="auto">
              <a:xfrm>
                <a:off x="3648" y="34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0" name="AutoShape 163"/>
              <p:cNvSpPr>
                <a:spLocks noChangeArrowheads="1"/>
              </p:cNvSpPr>
              <p:nvPr/>
            </p:nvSpPr>
            <p:spPr bwMode="auto">
              <a:xfrm>
                <a:off x="3888" y="34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1" name="AutoShape 164"/>
              <p:cNvSpPr>
                <a:spLocks noChangeArrowheads="1"/>
              </p:cNvSpPr>
              <p:nvPr/>
            </p:nvSpPr>
            <p:spPr bwMode="auto">
              <a:xfrm>
                <a:off x="4128" y="34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2" name="AutoShape 165"/>
              <p:cNvSpPr>
                <a:spLocks noChangeArrowheads="1"/>
              </p:cNvSpPr>
              <p:nvPr/>
            </p:nvSpPr>
            <p:spPr bwMode="auto">
              <a:xfrm>
                <a:off x="4368" y="34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3" name="AutoShape 166"/>
              <p:cNvSpPr>
                <a:spLocks noChangeArrowheads="1"/>
              </p:cNvSpPr>
              <p:nvPr/>
            </p:nvSpPr>
            <p:spPr bwMode="auto">
              <a:xfrm>
                <a:off x="4608" y="34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4" name="AutoShape 167"/>
              <p:cNvSpPr>
                <a:spLocks noChangeArrowheads="1"/>
              </p:cNvSpPr>
              <p:nvPr/>
            </p:nvSpPr>
            <p:spPr bwMode="auto">
              <a:xfrm>
                <a:off x="4848" y="340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5" name="AutoShape 168"/>
              <p:cNvSpPr>
                <a:spLocks noChangeArrowheads="1"/>
              </p:cNvSpPr>
              <p:nvPr/>
            </p:nvSpPr>
            <p:spPr bwMode="auto">
              <a:xfrm>
                <a:off x="3648" y="316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6" name="AutoShape 169"/>
              <p:cNvSpPr>
                <a:spLocks noChangeArrowheads="1"/>
              </p:cNvSpPr>
              <p:nvPr/>
            </p:nvSpPr>
            <p:spPr bwMode="auto">
              <a:xfrm>
                <a:off x="3888" y="316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7" name="AutoShape 170"/>
              <p:cNvSpPr>
                <a:spLocks noChangeArrowheads="1"/>
              </p:cNvSpPr>
              <p:nvPr/>
            </p:nvSpPr>
            <p:spPr bwMode="auto">
              <a:xfrm>
                <a:off x="4128" y="316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8" name="AutoShape 171"/>
              <p:cNvSpPr>
                <a:spLocks noChangeArrowheads="1"/>
              </p:cNvSpPr>
              <p:nvPr/>
            </p:nvSpPr>
            <p:spPr bwMode="auto">
              <a:xfrm>
                <a:off x="4368" y="316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49" name="AutoShape 172"/>
              <p:cNvSpPr>
                <a:spLocks noChangeArrowheads="1"/>
              </p:cNvSpPr>
              <p:nvPr/>
            </p:nvSpPr>
            <p:spPr bwMode="auto">
              <a:xfrm>
                <a:off x="4608" y="316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0" name="AutoShape 173"/>
              <p:cNvSpPr>
                <a:spLocks noChangeArrowheads="1"/>
              </p:cNvSpPr>
              <p:nvPr/>
            </p:nvSpPr>
            <p:spPr bwMode="auto">
              <a:xfrm>
                <a:off x="4848" y="3168"/>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1" name="AutoShape 174"/>
              <p:cNvSpPr>
                <a:spLocks noChangeArrowheads="1"/>
              </p:cNvSpPr>
              <p:nvPr/>
            </p:nvSpPr>
            <p:spPr bwMode="auto">
              <a:xfrm>
                <a:off x="3648"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2" name="AutoShape 175"/>
              <p:cNvSpPr>
                <a:spLocks noChangeArrowheads="1"/>
              </p:cNvSpPr>
              <p:nvPr/>
            </p:nvSpPr>
            <p:spPr bwMode="auto">
              <a:xfrm>
                <a:off x="3888"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3" name="AutoShape 176"/>
              <p:cNvSpPr>
                <a:spLocks noChangeArrowheads="1"/>
              </p:cNvSpPr>
              <p:nvPr/>
            </p:nvSpPr>
            <p:spPr bwMode="auto">
              <a:xfrm>
                <a:off x="4128"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4" name="AutoShape 177"/>
              <p:cNvSpPr>
                <a:spLocks noChangeArrowheads="1"/>
              </p:cNvSpPr>
              <p:nvPr/>
            </p:nvSpPr>
            <p:spPr bwMode="auto">
              <a:xfrm>
                <a:off x="4368"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5" name="AutoShape 178"/>
              <p:cNvSpPr>
                <a:spLocks noChangeArrowheads="1"/>
              </p:cNvSpPr>
              <p:nvPr/>
            </p:nvSpPr>
            <p:spPr bwMode="auto">
              <a:xfrm>
                <a:off x="4608"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6" name="AutoShape 179"/>
              <p:cNvSpPr>
                <a:spLocks noChangeArrowheads="1"/>
              </p:cNvSpPr>
              <p:nvPr/>
            </p:nvSpPr>
            <p:spPr bwMode="auto">
              <a:xfrm>
                <a:off x="4848" y="297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7" name="AutoShape 180"/>
              <p:cNvSpPr>
                <a:spLocks noChangeArrowheads="1"/>
              </p:cNvSpPr>
              <p:nvPr/>
            </p:nvSpPr>
            <p:spPr bwMode="auto">
              <a:xfrm>
                <a:off x="3648" y="273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8" name="AutoShape 181"/>
              <p:cNvSpPr>
                <a:spLocks noChangeArrowheads="1"/>
              </p:cNvSpPr>
              <p:nvPr/>
            </p:nvSpPr>
            <p:spPr bwMode="auto">
              <a:xfrm>
                <a:off x="3888" y="273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59" name="AutoShape 182"/>
              <p:cNvSpPr>
                <a:spLocks noChangeArrowheads="1"/>
              </p:cNvSpPr>
              <p:nvPr/>
            </p:nvSpPr>
            <p:spPr bwMode="auto">
              <a:xfrm>
                <a:off x="4128" y="273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0" name="AutoShape 183"/>
              <p:cNvSpPr>
                <a:spLocks noChangeArrowheads="1"/>
              </p:cNvSpPr>
              <p:nvPr/>
            </p:nvSpPr>
            <p:spPr bwMode="auto">
              <a:xfrm>
                <a:off x="4368" y="273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1" name="AutoShape 184"/>
              <p:cNvSpPr>
                <a:spLocks noChangeArrowheads="1"/>
              </p:cNvSpPr>
              <p:nvPr/>
            </p:nvSpPr>
            <p:spPr bwMode="auto">
              <a:xfrm>
                <a:off x="4608" y="273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2" name="AutoShape 185"/>
              <p:cNvSpPr>
                <a:spLocks noChangeArrowheads="1"/>
              </p:cNvSpPr>
              <p:nvPr/>
            </p:nvSpPr>
            <p:spPr bwMode="auto">
              <a:xfrm>
                <a:off x="4848" y="2736"/>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3" name="AutoShape 186"/>
              <p:cNvSpPr>
                <a:spLocks noChangeArrowheads="1"/>
              </p:cNvSpPr>
              <p:nvPr/>
            </p:nvSpPr>
            <p:spPr bwMode="auto">
              <a:xfrm>
                <a:off x="3648"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4" name="AutoShape 187"/>
              <p:cNvSpPr>
                <a:spLocks noChangeArrowheads="1"/>
              </p:cNvSpPr>
              <p:nvPr/>
            </p:nvSpPr>
            <p:spPr bwMode="auto">
              <a:xfrm>
                <a:off x="3888"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5" name="AutoShape 188"/>
              <p:cNvSpPr>
                <a:spLocks noChangeArrowheads="1"/>
              </p:cNvSpPr>
              <p:nvPr/>
            </p:nvSpPr>
            <p:spPr bwMode="auto">
              <a:xfrm>
                <a:off x="4128"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6" name="AutoShape 189"/>
              <p:cNvSpPr>
                <a:spLocks noChangeArrowheads="1"/>
              </p:cNvSpPr>
              <p:nvPr/>
            </p:nvSpPr>
            <p:spPr bwMode="auto">
              <a:xfrm>
                <a:off x="4368"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7" name="AutoShape 190"/>
              <p:cNvSpPr>
                <a:spLocks noChangeArrowheads="1"/>
              </p:cNvSpPr>
              <p:nvPr/>
            </p:nvSpPr>
            <p:spPr bwMode="auto">
              <a:xfrm>
                <a:off x="4608"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8" name="AutoShape 191"/>
              <p:cNvSpPr>
                <a:spLocks noChangeArrowheads="1"/>
              </p:cNvSpPr>
              <p:nvPr/>
            </p:nvSpPr>
            <p:spPr bwMode="auto">
              <a:xfrm>
                <a:off x="4848" y="254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69" name="AutoShape 192"/>
              <p:cNvSpPr>
                <a:spLocks noChangeArrowheads="1"/>
              </p:cNvSpPr>
              <p:nvPr/>
            </p:nvSpPr>
            <p:spPr bwMode="auto">
              <a:xfrm>
                <a:off x="3648" y="230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0" name="AutoShape 193"/>
              <p:cNvSpPr>
                <a:spLocks noChangeArrowheads="1"/>
              </p:cNvSpPr>
              <p:nvPr/>
            </p:nvSpPr>
            <p:spPr bwMode="auto">
              <a:xfrm>
                <a:off x="3888" y="230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1" name="AutoShape 194"/>
              <p:cNvSpPr>
                <a:spLocks noChangeArrowheads="1"/>
              </p:cNvSpPr>
              <p:nvPr/>
            </p:nvSpPr>
            <p:spPr bwMode="auto">
              <a:xfrm>
                <a:off x="4128" y="230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2" name="AutoShape 195"/>
              <p:cNvSpPr>
                <a:spLocks noChangeArrowheads="1"/>
              </p:cNvSpPr>
              <p:nvPr/>
            </p:nvSpPr>
            <p:spPr bwMode="auto">
              <a:xfrm>
                <a:off x="4368" y="230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3" name="AutoShape 196"/>
              <p:cNvSpPr>
                <a:spLocks noChangeArrowheads="1"/>
              </p:cNvSpPr>
              <p:nvPr/>
            </p:nvSpPr>
            <p:spPr bwMode="auto">
              <a:xfrm>
                <a:off x="4608" y="230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174" name="AutoShape 197"/>
              <p:cNvSpPr>
                <a:spLocks noChangeArrowheads="1"/>
              </p:cNvSpPr>
              <p:nvPr/>
            </p:nvSpPr>
            <p:spPr bwMode="auto">
              <a:xfrm>
                <a:off x="4848" y="2304"/>
                <a:ext cx="288" cy="288"/>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grpSp>
      </p:grpSp>
      <p:grpSp>
        <p:nvGrpSpPr>
          <p:cNvPr id="179" name="Group 230"/>
          <p:cNvGrpSpPr>
            <a:grpSpLocks/>
          </p:cNvGrpSpPr>
          <p:nvPr/>
        </p:nvGrpSpPr>
        <p:grpSpPr bwMode="auto">
          <a:xfrm>
            <a:off x="2819400" y="3429002"/>
            <a:ext cx="3962400" cy="3048001"/>
            <a:chOff x="1776" y="2160"/>
            <a:chExt cx="2496" cy="1920"/>
          </a:xfrm>
        </p:grpSpPr>
        <p:sp>
          <p:nvSpPr>
            <p:cNvPr id="180" name="Line 42"/>
            <p:cNvSpPr>
              <a:spLocks noChangeShapeType="1"/>
            </p:cNvSpPr>
            <p:nvPr/>
          </p:nvSpPr>
          <p:spPr bwMode="auto">
            <a:xfrm flipH="1" flipV="1">
              <a:off x="1776" y="3024"/>
              <a:ext cx="960" cy="432"/>
            </a:xfrm>
            <a:prstGeom prst="line">
              <a:avLst/>
            </a:prstGeom>
            <a:noFill/>
            <a:ln w="38100">
              <a:solidFill>
                <a:schemeClr val="hlink"/>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 name="Line 43"/>
            <p:cNvSpPr>
              <a:spLocks noChangeShapeType="1"/>
            </p:cNvSpPr>
            <p:nvPr/>
          </p:nvSpPr>
          <p:spPr bwMode="auto">
            <a:xfrm flipH="1" flipV="1">
              <a:off x="2592" y="2160"/>
              <a:ext cx="288" cy="1152"/>
            </a:xfrm>
            <a:prstGeom prst="line">
              <a:avLst/>
            </a:prstGeom>
            <a:noFill/>
            <a:ln w="38100">
              <a:solidFill>
                <a:schemeClr val="hlink"/>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 name="Line 44"/>
            <p:cNvSpPr>
              <a:spLocks noChangeShapeType="1"/>
            </p:cNvSpPr>
            <p:nvPr/>
          </p:nvSpPr>
          <p:spPr bwMode="auto">
            <a:xfrm flipV="1">
              <a:off x="3168" y="2160"/>
              <a:ext cx="432" cy="1152"/>
            </a:xfrm>
            <a:prstGeom prst="line">
              <a:avLst/>
            </a:prstGeom>
            <a:noFill/>
            <a:ln w="38100">
              <a:solidFill>
                <a:schemeClr val="hlink"/>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3" name="Line 45"/>
            <p:cNvSpPr>
              <a:spLocks noChangeShapeType="1"/>
            </p:cNvSpPr>
            <p:nvPr/>
          </p:nvSpPr>
          <p:spPr bwMode="auto">
            <a:xfrm flipV="1">
              <a:off x="3216" y="3024"/>
              <a:ext cx="1056" cy="432"/>
            </a:xfrm>
            <a:prstGeom prst="line">
              <a:avLst/>
            </a:prstGeom>
            <a:noFill/>
            <a:ln w="38100">
              <a:solidFill>
                <a:schemeClr val="hlink"/>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 name="Group 218"/>
            <p:cNvGrpSpPr>
              <a:grpSpLocks/>
            </p:cNvGrpSpPr>
            <p:nvPr/>
          </p:nvGrpSpPr>
          <p:grpSpPr bwMode="auto">
            <a:xfrm>
              <a:off x="2736" y="3340"/>
              <a:ext cx="624" cy="528"/>
              <a:chOff x="432" y="1440"/>
              <a:chExt cx="624" cy="528"/>
            </a:xfrm>
          </p:grpSpPr>
          <p:sp>
            <p:nvSpPr>
              <p:cNvPr id="186" name="AutoShape 219"/>
              <p:cNvSpPr>
                <a:spLocks noChangeArrowheads="1"/>
              </p:cNvSpPr>
              <p:nvPr/>
            </p:nvSpPr>
            <p:spPr bwMode="auto">
              <a:xfrm>
                <a:off x="528" y="1440"/>
                <a:ext cx="336" cy="384"/>
              </a:xfrm>
              <a:prstGeom prst="can">
                <a:avLst>
                  <a:gd name="adj" fmla="val 2857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AutoShape 220"/>
              <p:cNvSpPr>
                <a:spLocks noChangeArrowheads="1"/>
              </p:cNvSpPr>
              <p:nvPr/>
            </p:nvSpPr>
            <p:spPr bwMode="auto">
              <a:xfrm>
                <a:off x="720" y="1584"/>
                <a:ext cx="336" cy="384"/>
              </a:xfrm>
              <a:prstGeom prst="can">
                <a:avLst>
                  <a:gd name="adj" fmla="val 28571"/>
                </a:avLst>
              </a:prstGeom>
              <a:solidFill>
                <a:schemeClr val="accent3">
                  <a:lumMod val="7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AutoShape 221"/>
              <p:cNvSpPr>
                <a:spLocks noChangeArrowheads="1"/>
              </p:cNvSpPr>
              <p:nvPr/>
            </p:nvSpPr>
            <p:spPr bwMode="auto">
              <a:xfrm>
                <a:off x="432" y="1584"/>
                <a:ext cx="336" cy="384"/>
              </a:xfrm>
              <a:prstGeom prst="can">
                <a:avLst>
                  <a:gd name="adj" fmla="val 28571"/>
                </a:avLst>
              </a:prstGeom>
              <a:solidFill>
                <a:schemeClr val="folHlink"/>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5" name="Text Box 222"/>
            <p:cNvSpPr txBox="1">
              <a:spLocks noChangeArrowheads="1"/>
            </p:cNvSpPr>
            <p:nvPr/>
          </p:nvSpPr>
          <p:spPr bwMode="auto">
            <a:xfrm>
              <a:off x="2688" y="3673"/>
              <a:ext cx="87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b="1" dirty="0"/>
                <a:t>Temporary </a:t>
              </a:r>
            </a:p>
            <a:p>
              <a:pPr algn="ctr">
                <a:defRPr/>
              </a:pPr>
              <a:r>
                <a:rPr lang="en-US" b="1" dirty="0"/>
                <a:t>Data storage</a:t>
              </a:r>
            </a:p>
          </p:txBody>
        </p:sp>
      </p:grpSp>
      <p:grpSp>
        <p:nvGrpSpPr>
          <p:cNvPr id="189" name="Group 228"/>
          <p:cNvGrpSpPr>
            <a:grpSpLocks/>
          </p:cNvGrpSpPr>
          <p:nvPr/>
        </p:nvGrpSpPr>
        <p:grpSpPr bwMode="auto">
          <a:xfrm>
            <a:off x="1066800" y="3352800"/>
            <a:ext cx="1828800" cy="2209800"/>
            <a:chOff x="672" y="2112"/>
            <a:chExt cx="1152" cy="1392"/>
          </a:xfrm>
        </p:grpSpPr>
        <p:sp>
          <p:nvSpPr>
            <p:cNvPr id="190" name="Line 40"/>
            <p:cNvSpPr>
              <a:spLocks noChangeShapeType="1"/>
            </p:cNvSpPr>
            <p:nvPr/>
          </p:nvSpPr>
          <p:spPr bwMode="auto">
            <a:xfrm flipV="1">
              <a:off x="1296" y="3024"/>
              <a:ext cx="0" cy="48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 name="AutoShape 12"/>
            <p:cNvSpPr>
              <a:spLocks noChangeArrowheads="1"/>
            </p:cNvSpPr>
            <p:nvPr/>
          </p:nvSpPr>
          <p:spPr bwMode="auto">
            <a:xfrm>
              <a:off x="960" y="2640"/>
              <a:ext cx="864" cy="384"/>
            </a:xfrm>
            <a:prstGeom prst="roundRect">
              <a:avLst>
                <a:gd name="adj" fmla="val 16667"/>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b="1"/>
                <a:t>EXTRACT</a:t>
              </a:r>
            </a:p>
          </p:txBody>
        </p:sp>
        <p:sp>
          <p:nvSpPr>
            <p:cNvPr id="192" name="Line 39"/>
            <p:cNvSpPr>
              <a:spLocks noChangeShapeType="1"/>
            </p:cNvSpPr>
            <p:nvPr/>
          </p:nvSpPr>
          <p:spPr bwMode="auto">
            <a:xfrm flipV="1">
              <a:off x="1296" y="2160"/>
              <a:ext cx="0" cy="480"/>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3" name="Line 47"/>
            <p:cNvSpPr>
              <a:spLocks noChangeShapeType="1"/>
            </p:cNvSpPr>
            <p:nvPr/>
          </p:nvSpPr>
          <p:spPr bwMode="auto">
            <a:xfrm flipV="1">
              <a:off x="720" y="3024"/>
              <a:ext cx="288" cy="144"/>
            </a:xfrm>
            <a:prstGeom prst="line">
              <a:avLst/>
            </a:prstGeom>
            <a:noFill/>
            <a:ln w="38100">
              <a:solidFill>
                <a:schemeClr val="hlink"/>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 name="Line 48"/>
            <p:cNvSpPr>
              <a:spLocks noChangeShapeType="1"/>
            </p:cNvSpPr>
            <p:nvPr/>
          </p:nvSpPr>
          <p:spPr bwMode="auto">
            <a:xfrm>
              <a:off x="720" y="2544"/>
              <a:ext cx="240" cy="144"/>
            </a:xfrm>
            <a:prstGeom prst="line">
              <a:avLst/>
            </a:prstGeom>
            <a:noFill/>
            <a:ln w="38100">
              <a:solidFill>
                <a:schemeClr val="hlink"/>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 name="Line 227"/>
            <p:cNvSpPr>
              <a:spLocks noChangeShapeType="1"/>
            </p:cNvSpPr>
            <p:nvPr/>
          </p:nvSpPr>
          <p:spPr bwMode="auto">
            <a:xfrm>
              <a:off x="672" y="2112"/>
              <a:ext cx="480" cy="528"/>
            </a:xfrm>
            <a:prstGeom prst="line">
              <a:avLst/>
            </a:prstGeom>
            <a:noFill/>
            <a:ln w="5715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6" name="AutoShape 14"/>
          <p:cNvSpPr>
            <a:spLocks noChangeArrowheads="1"/>
          </p:cNvSpPr>
          <p:nvPr/>
        </p:nvSpPr>
        <p:spPr bwMode="auto">
          <a:xfrm>
            <a:off x="1524000" y="2819400"/>
            <a:ext cx="1524000" cy="609600"/>
          </a:xfrm>
          <a:prstGeom prst="roundRect">
            <a:avLst>
              <a:gd name="adj" fmla="val 1666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bg1"/>
                </a:solidFill>
              </a:rPr>
              <a:t>MIS Systems</a:t>
            </a:r>
          </a:p>
          <a:p>
            <a:pPr algn="ctr"/>
            <a:r>
              <a:rPr lang="en-US" dirty="0">
                <a:solidFill>
                  <a:schemeClr val="bg1"/>
                </a:solidFill>
              </a:rPr>
              <a:t>(Acct, HR)</a:t>
            </a:r>
          </a:p>
        </p:txBody>
      </p:sp>
      <p:sp>
        <p:nvSpPr>
          <p:cNvPr id="197" name="AutoShape 15"/>
          <p:cNvSpPr>
            <a:spLocks noChangeArrowheads="1"/>
          </p:cNvSpPr>
          <p:nvPr/>
        </p:nvSpPr>
        <p:spPr bwMode="auto">
          <a:xfrm>
            <a:off x="76200" y="3657600"/>
            <a:ext cx="1066800" cy="609600"/>
          </a:xfrm>
          <a:prstGeom prst="roundRect">
            <a:avLst>
              <a:gd name="adj" fmla="val 1666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solidFill>
                  <a:schemeClr val="bg1"/>
                </a:solidFill>
              </a:rPr>
              <a:t>Legacy</a:t>
            </a:r>
          </a:p>
          <a:p>
            <a:pPr algn="ctr"/>
            <a:r>
              <a:rPr lang="en-US" dirty="0">
                <a:solidFill>
                  <a:schemeClr val="bg1"/>
                </a:solidFill>
              </a:rPr>
              <a:t>Systems</a:t>
            </a:r>
          </a:p>
        </p:txBody>
      </p:sp>
      <p:sp>
        <p:nvSpPr>
          <p:cNvPr id="198" name="AutoShape 16"/>
          <p:cNvSpPr>
            <a:spLocks noChangeArrowheads="1"/>
          </p:cNvSpPr>
          <p:nvPr/>
        </p:nvSpPr>
        <p:spPr bwMode="auto">
          <a:xfrm>
            <a:off x="152400" y="5562600"/>
            <a:ext cx="2819400" cy="609600"/>
          </a:xfrm>
          <a:prstGeom prst="roundRect">
            <a:avLst>
              <a:gd name="adj" fmla="val 1666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rPr>
              <a:t>Other indigenous applications</a:t>
            </a:r>
          </a:p>
          <a:p>
            <a:pPr algn="ctr"/>
            <a:r>
              <a:rPr lang="en-US" sz="1600" dirty="0">
                <a:solidFill>
                  <a:schemeClr val="bg1"/>
                </a:solidFill>
              </a:rPr>
              <a:t>(COBOL, VB, C++, Java)</a:t>
            </a:r>
          </a:p>
        </p:txBody>
      </p:sp>
      <p:sp>
        <p:nvSpPr>
          <p:cNvPr id="199" name="Text Box 46"/>
          <p:cNvSpPr txBox="1">
            <a:spLocks noChangeArrowheads="1"/>
          </p:cNvSpPr>
          <p:nvPr/>
        </p:nvSpPr>
        <p:spPr bwMode="auto">
          <a:xfrm>
            <a:off x="533400" y="4648200"/>
            <a:ext cx="7270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4800" b="1">
                <a:sym typeface="Wingdings" pitchFamily="2" charset="2"/>
              </a:rPr>
              <a:t></a:t>
            </a:r>
          </a:p>
        </p:txBody>
      </p:sp>
      <p:sp>
        <p:nvSpPr>
          <p:cNvPr id="200" name="AutoShape 35"/>
          <p:cNvSpPr>
            <a:spLocks noChangeArrowheads="1"/>
          </p:cNvSpPr>
          <p:nvPr/>
        </p:nvSpPr>
        <p:spPr bwMode="auto">
          <a:xfrm>
            <a:off x="228600" y="4953000"/>
            <a:ext cx="457200" cy="457200"/>
          </a:xfrm>
          <a:prstGeom prst="flowChartMagneticTape">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Text Box 49"/>
          <p:cNvSpPr txBox="1">
            <a:spLocks noChangeArrowheads="1"/>
          </p:cNvSpPr>
          <p:nvPr/>
        </p:nvSpPr>
        <p:spPr bwMode="auto">
          <a:xfrm>
            <a:off x="76200" y="4495800"/>
            <a:ext cx="1527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b="1"/>
              <a:t>Archived data</a:t>
            </a:r>
          </a:p>
        </p:txBody>
      </p:sp>
      <p:grpSp>
        <p:nvGrpSpPr>
          <p:cNvPr id="202" name="Group 231"/>
          <p:cNvGrpSpPr>
            <a:grpSpLocks/>
          </p:cNvGrpSpPr>
          <p:nvPr/>
        </p:nvGrpSpPr>
        <p:grpSpPr bwMode="auto">
          <a:xfrm>
            <a:off x="0" y="2286000"/>
            <a:ext cx="1187450" cy="1128713"/>
            <a:chOff x="0" y="1440"/>
            <a:chExt cx="748" cy="711"/>
          </a:xfrm>
        </p:grpSpPr>
        <p:sp>
          <p:nvSpPr>
            <p:cNvPr id="203" name="Text Box 224"/>
            <p:cNvSpPr txBox="1">
              <a:spLocks noChangeArrowheads="1"/>
            </p:cNvSpPr>
            <p:nvPr/>
          </p:nvSpPr>
          <p:spPr bwMode="auto">
            <a:xfrm>
              <a:off x="96" y="1440"/>
              <a:ext cx="54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5400">
                  <a:solidFill>
                    <a:schemeClr val="folHlink"/>
                  </a:solidFill>
                  <a:effectLst>
                    <a:outerShdw blurRad="38100" dist="38100" dir="2700000" algn="tl">
                      <a:srgbClr val="000000"/>
                    </a:outerShdw>
                  </a:effectLst>
                  <a:sym typeface="Webdings" pitchFamily="18" charset="2"/>
                </a:rPr>
                <a:t></a:t>
              </a:r>
            </a:p>
          </p:txBody>
        </p:sp>
        <p:sp>
          <p:nvSpPr>
            <p:cNvPr id="204" name="Text Box 225"/>
            <p:cNvSpPr txBox="1">
              <a:spLocks noChangeArrowheads="1"/>
            </p:cNvSpPr>
            <p:nvPr/>
          </p:nvSpPr>
          <p:spPr bwMode="auto">
            <a:xfrm>
              <a:off x="0" y="1920"/>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www data</a:t>
              </a:r>
            </a:p>
          </p:txBody>
        </p:sp>
      </p:grpSp>
      <p:sp>
        <p:nvSpPr>
          <p:cNvPr id="205" name="AutoShape 36"/>
          <p:cNvSpPr>
            <a:spLocks noChangeArrowheads="1"/>
          </p:cNvSpPr>
          <p:nvPr/>
        </p:nvSpPr>
        <p:spPr bwMode="auto">
          <a:xfrm>
            <a:off x="304800" y="4876800"/>
            <a:ext cx="457200" cy="457200"/>
          </a:xfrm>
          <a:prstGeom prst="flowChartMagneticTape">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218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ChangeArrowheads="1"/>
          </p:cNvSpPr>
          <p:nvPr/>
        </p:nvSpPr>
        <p:spPr bwMode="auto">
          <a:xfrm>
            <a:off x="0" y="0"/>
            <a:ext cx="9144000" cy="685800"/>
          </a:xfrm>
          <a:prstGeom prst="rect">
            <a:avLst/>
          </a:prstGeom>
          <a:solidFill>
            <a:schemeClr val="bg1"/>
          </a:solidFill>
          <a:ln>
            <a:noFill/>
          </a:ln>
          <a:effectLst/>
          <a:extLst/>
        </p:spPr>
        <p:txBody>
          <a:bodyPr lIns="93589" tIns="46795" rIns="93589" bIns="46795"/>
          <a:lstStyle/>
          <a:p>
            <a:pPr algn="ctr" eaLnBrk="1" hangingPunct="1">
              <a:spcBef>
                <a:spcPct val="20000"/>
              </a:spcBef>
              <a:buClr>
                <a:schemeClr val="tx2"/>
              </a:buClr>
              <a:buSzPct val="115000"/>
              <a:buFont typeface="Wingdings" pitchFamily="2" charset="2"/>
              <a:buNone/>
              <a:defRPr/>
            </a:pPr>
            <a:r>
              <a:rPr lang="en-US" sz="4000" b="1">
                <a:solidFill>
                  <a:schemeClr val="accent6">
                    <a:lumMod val="50000"/>
                  </a:schemeClr>
                </a:solidFill>
              </a:rPr>
              <a:t>ETL Processing</a:t>
            </a:r>
          </a:p>
        </p:txBody>
      </p:sp>
      <p:sp>
        <p:nvSpPr>
          <p:cNvPr id="22" name="AutoShape 3"/>
          <p:cNvSpPr>
            <a:spLocks noChangeArrowheads="1"/>
          </p:cNvSpPr>
          <p:nvPr/>
        </p:nvSpPr>
        <p:spPr bwMode="auto">
          <a:xfrm>
            <a:off x="-76200" y="2362200"/>
            <a:ext cx="1676400" cy="2895600"/>
          </a:xfrm>
          <a:prstGeom prst="chevro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t>      Extracts </a:t>
            </a:r>
          </a:p>
          <a:p>
            <a:pPr algn="ctr">
              <a:defRPr/>
            </a:pPr>
            <a:r>
              <a:rPr lang="en-US" b="1" dirty="0"/>
              <a:t>    from </a:t>
            </a:r>
          </a:p>
          <a:p>
            <a:pPr algn="ctr">
              <a:defRPr/>
            </a:pPr>
            <a:r>
              <a:rPr lang="en-US" b="1" dirty="0"/>
              <a:t>    source </a:t>
            </a:r>
          </a:p>
          <a:p>
            <a:pPr algn="ctr">
              <a:defRPr/>
            </a:pPr>
            <a:r>
              <a:rPr lang="en-US" b="1" dirty="0"/>
              <a:t>    systems</a:t>
            </a:r>
          </a:p>
        </p:txBody>
      </p:sp>
      <p:sp>
        <p:nvSpPr>
          <p:cNvPr id="23" name="AutoShape 4"/>
          <p:cNvSpPr>
            <a:spLocks noChangeArrowheads="1"/>
          </p:cNvSpPr>
          <p:nvPr/>
        </p:nvSpPr>
        <p:spPr bwMode="auto">
          <a:xfrm>
            <a:off x="1219200" y="2362200"/>
            <a:ext cx="1676400" cy="2895600"/>
          </a:xfrm>
          <a:prstGeom prst="chevro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t>      Data</a:t>
            </a:r>
          </a:p>
          <a:p>
            <a:pPr algn="ctr">
              <a:defRPr/>
            </a:pPr>
            <a:r>
              <a:rPr lang="en-US" b="1" dirty="0"/>
              <a:t>         Movement</a:t>
            </a:r>
          </a:p>
        </p:txBody>
      </p:sp>
      <p:sp>
        <p:nvSpPr>
          <p:cNvPr id="24" name="AutoShape 5"/>
          <p:cNvSpPr>
            <a:spLocks noChangeArrowheads="1"/>
          </p:cNvSpPr>
          <p:nvPr/>
        </p:nvSpPr>
        <p:spPr bwMode="auto">
          <a:xfrm>
            <a:off x="2514600" y="2362200"/>
            <a:ext cx="1676400" cy="2895600"/>
          </a:xfrm>
          <a:prstGeom prst="chevro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a:t>      Data </a:t>
            </a:r>
          </a:p>
          <a:p>
            <a:pPr algn="ctr">
              <a:defRPr/>
            </a:pPr>
            <a:r>
              <a:rPr lang="en-US" b="1"/>
              <a:t>          Transfor-</a:t>
            </a:r>
          </a:p>
          <a:p>
            <a:pPr algn="ctr">
              <a:defRPr/>
            </a:pPr>
            <a:r>
              <a:rPr lang="en-US" b="1"/>
              <a:t>        mation</a:t>
            </a:r>
          </a:p>
        </p:txBody>
      </p:sp>
      <p:sp>
        <p:nvSpPr>
          <p:cNvPr id="25" name="AutoShape 6"/>
          <p:cNvSpPr>
            <a:spLocks noChangeArrowheads="1"/>
          </p:cNvSpPr>
          <p:nvPr/>
        </p:nvSpPr>
        <p:spPr bwMode="auto">
          <a:xfrm>
            <a:off x="5105400" y="2362200"/>
            <a:ext cx="1676400" cy="2895600"/>
          </a:xfrm>
          <a:prstGeom prst="chevro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a:t>         Data </a:t>
            </a:r>
          </a:p>
          <a:p>
            <a:pPr algn="ctr">
              <a:defRPr/>
            </a:pPr>
            <a:r>
              <a:rPr lang="en-US" b="1"/>
              <a:t>         Loading</a:t>
            </a:r>
          </a:p>
        </p:txBody>
      </p:sp>
      <p:sp>
        <p:nvSpPr>
          <p:cNvPr id="26" name="AutoShape 7"/>
          <p:cNvSpPr>
            <a:spLocks noChangeArrowheads="1"/>
          </p:cNvSpPr>
          <p:nvPr/>
        </p:nvSpPr>
        <p:spPr bwMode="auto">
          <a:xfrm>
            <a:off x="6400800" y="2362200"/>
            <a:ext cx="1676400" cy="2895600"/>
          </a:xfrm>
          <a:prstGeom prst="chevro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t>      Index</a:t>
            </a:r>
          </a:p>
          <a:p>
            <a:pPr algn="ctr">
              <a:defRPr/>
            </a:pPr>
            <a:r>
              <a:rPr lang="en-US" b="1" dirty="0"/>
              <a:t>       </a:t>
            </a:r>
            <a:r>
              <a:rPr lang="en-US" b="1" dirty="0" err="1"/>
              <a:t>Mainte</a:t>
            </a:r>
            <a:r>
              <a:rPr lang="en-US" b="1" dirty="0"/>
              <a:t>-</a:t>
            </a:r>
          </a:p>
          <a:p>
            <a:pPr algn="ctr">
              <a:defRPr/>
            </a:pPr>
            <a:r>
              <a:rPr lang="en-US" b="1" dirty="0"/>
              <a:t>      </a:t>
            </a:r>
            <a:r>
              <a:rPr lang="en-US" b="1" dirty="0" err="1"/>
              <a:t>nance</a:t>
            </a:r>
            <a:endParaRPr lang="en-US" b="1" dirty="0"/>
          </a:p>
        </p:txBody>
      </p:sp>
      <p:sp>
        <p:nvSpPr>
          <p:cNvPr id="27" name="AutoShape 8"/>
          <p:cNvSpPr>
            <a:spLocks noChangeArrowheads="1"/>
          </p:cNvSpPr>
          <p:nvPr/>
        </p:nvSpPr>
        <p:spPr bwMode="auto">
          <a:xfrm>
            <a:off x="7696200" y="2362200"/>
            <a:ext cx="1676400" cy="2895600"/>
          </a:xfrm>
          <a:prstGeom prst="chevro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a:t>      Statistics</a:t>
            </a:r>
          </a:p>
          <a:p>
            <a:pPr algn="ctr">
              <a:defRPr/>
            </a:pPr>
            <a:r>
              <a:rPr lang="en-US" b="1"/>
              <a:t>        Collection</a:t>
            </a:r>
          </a:p>
        </p:txBody>
      </p:sp>
      <p:sp>
        <p:nvSpPr>
          <p:cNvPr id="28" name="AutoShape 9"/>
          <p:cNvSpPr>
            <a:spLocks noChangeArrowheads="1"/>
          </p:cNvSpPr>
          <p:nvPr/>
        </p:nvSpPr>
        <p:spPr bwMode="auto">
          <a:xfrm>
            <a:off x="3810000" y="2362200"/>
            <a:ext cx="1676400" cy="2895600"/>
          </a:xfrm>
          <a:prstGeom prst="chevro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a:t>         Data </a:t>
            </a:r>
          </a:p>
          <a:p>
            <a:pPr algn="ctr">
              <a:defRPr/>
            </a:pPr>
            <a:r>
              <a:rPr lang="en-US" b="1"/>
              <a:t>       Cleansing</a:t>
            </a:r>
          </a:p>
        </p:txBody>
      </p:sp>
      <p:sp>
        <p:nvSpPr>
          <p:cNvPr id="29" name="Rectangle 10"/>
          <p:cNvSpPr>
            <a:spLocks noChangeArrowheads="1"/>
          </p:cNvSpPr>
          <p:nvPr/>
        </p:nvSpPr>
        <p:spPr bwMode="auto">
          <a:xfrm>
            <a:off x="0" y="762000"/>
            <a:ext cx="91440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dirty="0"/>
              <a:t>ETL is independent yet interrelated steps.</a:t>
            </a:r>
          </a:p>
          <a:p>
            <a:pPr algn="ctr"/>
            <a:endParaRPr lang="en-US" sz="1200" dirty="0"/>
          </a:p>
          <a:p>
            <a:pPr algn="ctr"/>
            <a:r>
              <a:rPr lang="en-US" sz="2400" dirty="0"/>
              <a:t>It is important to look at the big picture.</a:t>
            </a:r>
          </a:p>
          <a:p>
            <a:pPr algn="ctr"/>
            <a:endParaRPr lang="en-US" sz="1400" dirty="0"/>
          </a:p>
          <a:p>
            <a:pPr algn="ctr"/>
            <a:r>
              <a:rPr lang="en-US" sz="2400" dirty="0"/>
              <a:t>Data acquisition time may include… </a:t>
            </a:r>
          </a:p>
        </p:txBody>
      </p:sp>
      <p:grpSp>
        <p:nvGrpSpPr>
          <p:cNvPr id="30" name="Group 13"/>
          <p:cNvGrpSpPr>
            <a:grpSpLocks/>
          </p:cNvGrpSpPr>
          <p:nvPr/>
        </p:nvGrpSpPr>
        <p:grpSpPr bwMode="auto">
          <a:xfrm>
            <a:off x="3810000" y="5257800"/>
            <a:ext cx="4572000" cy="650875"/>
            <a:chOff x="2400" y="3840"/>
            <a:chExt cx="2880" cy="410"/>
          </a:xfrm>
        </p:grpSpPr>
        <p:sp>
          <p:nvSpPr>
            <p:cNvPr id="31" name="Text Box 11"/>
            <p:cNvSpPr txBox="1">
              <a:spLocks noChangeArrowheads="1"/>
            </p:cNvSpPr>
            <p:nvPr/>
          </p:nvSpPr>
          <p:spPr bwMode="auto">
            <a:xfrm>
              <a:off x="2400" y="3917"/>
              <a:ext cx="943" cy="333"/>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a:latin typeface="Verdana" pitchFamily="34" charset="0"/>
                </a:rPr>
                <a:t>Backup</a:t>
              </a:r>
            </a:p>
          </p:txBody>
        </p:sp>
        <p:sp>
          <p:nvSpPr>
            <p:cNvPr id="32" name="Freeform 12"/>
            <p:cNvSpPr>
              <a:spLocks/>
            </p:cNvSpPr>
            <p:nvPr/>
          </p:nvSpPr>
          <p:spPr bwMode="auto">
            <a:xfrm>
              <a:off x="3360" y="3840"/>
              <a:ext cx="1920" cy="344"/>
            </a:xfrm>
            <a:custGeom>
              <a:avLst/>
              <a:gdLst>
                <a:gd name="T0" fmla="*/ 1920 w 1920"/>
                <a:gd name="T1" fmla="*/ 0 h 344"/>
                <a:gd name="T2" fmla="*/ 1296 w 1920"/>
                <a:gd name="T3" fmla="*/ 288 h 344"/>
                <a:gd name="T4" fmla="*/ 0 w 1920"/>
                <a:gd name="T5" fmla="*/ 336 h 344"/>
                <a:gd name="T6" fmla="*/ 0 60000 65536"/>
                <a:gd name="T7" fmla="*/ 0 60000 65536"/>
                <a:gd name="T8" fmla="*/ 0 60000 65536"/>
              </a:gdLst>
              <a:ahLst/>
              <a:cxnLst>
                <a:cxn ang="T6">
                  <a:pos x="T0" y="T1"/>
                </a:cxn>
                <a:cxn ang="T7">
                  <a:pos x="T2" y="T3"/>
                </a:cxn>
                <a:cxn ang="T8">
                  <a:pos x="T4" y="T5"/>
                </a:cxn>
              </a:cxnLst>
              <a:rect l="0" t="0" r="r" b="b"/>
              <a:pathLst>
                <a:path w="1920" h="344">
                  <a:moveTo>
                    <a:pt x="1920" y="0"/>
                  </a:moveTo>
                  <a:cubicBezTo>
                    <a:pt x="1768" y="116"/>
                    <a:pt x="1616" y="232"/>
                    <a:pt x="1296" y="288"/>
                  </a:cubicBezTo>
                  <a:cubicBezTo>
                    <a:pt x="976" y="344"/>
                    <a:pt x="488" y="340"/>
                    <a:pt x="0" y="336"/>
                  </a:cubicBezTo>
                </a:path>
              </a:pathLst>
            </a:custGeom>
            <a:noFill/>
            <a:ln w="57150"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Text Box 14"/>
          <p:cNvSpPr txBox="1">
            <a:spLocks noChangeArrowheads="1"/>
          </p:cNvSpPr>
          <p:nvPr/>
        </p:nvSpPr>
        <p:spPr bwMode="auto">
          <a:xfrm>
            <a:off x="914400" y="6019800"/>
            <a:ext cx="75446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b="1" dirty="0">
                <a:solidFill>
                  <a:schemeClr val="tx1">
                    <a:lumMod val="95000"/>
                    <a:lumOff val="5000"/>
                  </a:schemeClr>
                </a:solidFill>
              </a:rPr>
              <a:t>Back-up is a major task, </a:t>
            </a:r>
            <a:r>
              <a:rPr lang="en-US" sz="2400" b="1" dirty="0" smtClean="0">
                <a:solidFill>
                  <a:schemeClr val="tx1">
                    <a:lumMod val="95000"/>
                    <a:lumOff val="5000"/>
                  </a:schemeClr>
                </a:solidFill>
              </a:rPr>
              <a:t>it is </a:t>
            </a:r>
            <a:r>
              <a:rPr lang="en-US" sz="2400" b="1" dirty="0">
                <a:solidFill>
                  <a:schemeClr val="tx1">
                    <a:lumMod val="95000"/>
                    <a:lumOff val="5000"/>
                  </a:schemeClr>
                </a:solidFill>
              </a:rPr>
              <a:t>a </a:t>
            </a:r>
            <a:r>
              <a:rPr lang="en-US" sz="2400" b="1" dirty="0" smtClean="0">
                <a:solidFill>
                  <a:schemeClr val="tx1">
                    <a:lumMod val="95000"/>
                    <a:lumOff val="5000"/>
                  </a:schemeClr>
                </a:solidFill>
              </a:rPr>
              <a:t>Data Warehouse </a:t>
            </a:r>
            <a:r>
              <a:rPr lang="en-US" sz="2400" b="1" dirty="0">
                <a:solidFill>
                  <a:schemeClr val="tx1">
                    <a:lumMod val="95000"/>
                    <a:lumOff val="5000"/>
                  </a:schemeClr>
                </a:solidFill>
              </a:rPr>
              <a:t>not a cube</a:t>
            </a:r>
          </a:p>
        </p:txBody>
      </p:sp>
    </p:spTree>
    <p:extLst>
      <p:ext uri="{BB962C8B-B14F-4D97-AF65-F5344CB8AC3E}">
        <p14:creationId xmlns:p14="http://schemas.microsoft.com/office/powerpoint/2010/main" val="7388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build="p"/>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248400"/>
          </a:xfrm>
        </p:spPr>
        <p:txBody>
          <a:bodyPr>
            <a:noAutofit/>
          </a:bodyPr>
          <a:lstStyle/>
          <a:p>
            <a:pPr algn="just">
              <a:lnSpc>
                <a:spcPct val="90000"/>
              </a:lnSpc>
              <a:buFont typeface="Wingdings" pitchFamily="2" charset="2"/>
              <a:buChar char="v"/>
            </a:pPr>
            <a:r>
              <a:rPr lang="en-US" sz="2600" dirty="0"/>
              <a:t>ETL is often a complex combination of process and technology that consumes a significant portion of the data warehouse development efforts and requires the skills of business analysts, database designers, and application developers</a:t>
            </a:r>
          </a:p>
          <a:p>
            <a:pPr algn="just">
              <a:lnSpc>
                <a:spcPct val="90000"/>
              </a:lnSpc>
              <a:buFont typeface="Wingdings" pitchFamily="2" charset="2"/>
              <a:buChar char="v"/>
            </a:pPr>
            <a:r>
              <a:rPr lang="en-US" sz="2600" dirty="0"/>
              <a:t>It is not a one time event as new data is added to the Data Warehouse periodically – </a:t>
            </a:r>
            <a:r>
              <a:rPr lang="en-US" sz="2600" dirty="0" smtClean="0"/>
              <a:t>i.e. monthly</a:t>
            </a:r>
            <a:r>
              <a:rPr lang="en-US" sz="2600" dirty="0"/>
              <a:t>, daily, hourly</a:t>
            </a:r>
          </a:p>
          <a:p>
            <a:pPr algn="just">
              <a:lnSpc>
                <a:spcPct val="90000"/>
              </a:lnSpc>
              <a:buFont typeface="Wingdings" pitchFamily="2" charset="2"/>
              <a:buChar char="v"/>
            </a:pPr>
            <a:r>
              <a:rPr lang="en-US" sz="2600" dirty="0"/>
              <a:t>Because ETL is an integral, ongoing, and recurring part of a data </a:t>
            </a:r>
            <a:r>
              <a:rPr lang="en-US" sz="2600" dirty="0" smtClean="0"/>
              <a:t>warehouse. It may be:</a:t>
            </a:r>
            <a:endParaRPr lang="en-US" sz="2600" dirty="0"/>
          </a:p>
          <a:p>
            <a:pPr lvl="1" algn="just">
              <a:lnSpc>
                <a:spcPct val="90000"/>
              </a:lnSpc>
              <a:buFont typeface="Wingdings" pitchFamily="2" charset="2"/>
              <a:buChar char="Ø"/>
            </a:pPr>
            <a:r>
              <a:rPr lang="en-US" sz="2600" dirty="0"/>
              <a:t>Automated</a:t>
            </a:r>
          </a:p>
          <a:p>
            <a:pPr lvl="1" algn="just">
              <a:lnSpc>
                <a:spcPct val="90000"/>
              </a:lnSpc>
              <a:buFont typeface="Wingdings" pitchFamily="2" charset="2"/>
              <a:buChar char="Ø"/>
            </a:pPr>
            <a:r>
              <a:rPr lang="en-US" sz="2600" dirty="0"/>
              <a:t>Well documented </a:t>
            </a:r>
          </a:p>
          <a:p>
            <a:pPr lvl="1" algn="just">
              <a:lnSpc>
                <a:spcPct val="90000"/>
              </a:lnSpc>
              <a:buFont typeface="Wingdings" pitchFamily="2" charset="2"/>
              <a:buChar char="Ø"/>
            </a:pPr>
            <a:r>
              <a:rPr lang="en-US" sz="2600" dirty="0"/>
              <a:t>Easily changeable</a:t>
            </a:r>
          </a:p>
          <a:p>
            <a:pPr algn="just">
              <a:buFont typeface="Wingdings" pitchFamily="2" charset="2"/>
              <a:buChar char="v"/>
            </a:pPr>
            <a:r>
              <a:rPr lang="en-US" sz="2600" dirty="0" smtClean="0"/>
              <a:t>When </a:t>
            </a:r>
            <a:r>
              <a:rPr lang="en-US" sz="2600" dirty="0"/>
              <a:t>defining ETL for a data warehouse, it is important to think of ETL as a process, not a physical implementation</a:t>
            </a:r>
          </a:p>
          <a:p>
            <a:pPr algn="just">
              <a:buFont typeface="Wingdings" pitchFamily="2" charset="2"/>
              <a:buChar char="v"/>
            </a:pPr>
            <a:endParaRPr lang="en-US" sz="2600" dirty="0"/>
          </a:p>
        </p:txBody>
      </p:sp>
    </p:spTree>
    <p:extLst>
      <p:ext uri="{BB962C8B-B14F-4D97-AF65-F5344CB8AC3E}">
        <p14:creationId xmlns:p14="http://schemas.microsoft.com/office/powerpoint/2010/main" val="236029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lumMod val="50000"/>
                  </a:schemeClr>
                </a:solidFill>
              </a:rPr>
              <a:t>Extraction, Transformation, and Loading (ETL) Processes</a:t>
            </a:r>
          </a:p>
        </p:txBody>
      </p:sp>
      <p:sp>
        <p:nvSpPr>
          <p:cNvPr id="5" name="Title 1"/>
          <p:cNvSpPr txBox="1">
            <a:spLocks/>
          </p:cNvSpPr>
          <p:nvPr/>
        </p:nvSpPr>
        <p:spPr>
          <a:xfrm>
            <a:off x="457200" y="1600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Data Extraction</a:t>
            </a:r>
            <a:endParaRPr lang="en-US" b="1" dirty="0"/>
          </a:p>
        </p:txBody>
      </p:sp>
      <p:sp>
        <p:nvSpPr>
          <p:cNvPr id="6" name="Title 1"/>
          <p:cNvSpPr txBox="1">
            <a:spLocks/>
          </p:cNvSpPr>
          <p:nvPr/>
        </p:nvSpPr>
        <p:spPr>
          <a:xfrm>
            <a:off x="404948" y="2438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Data Cleansing</a:t>
            </a:r>
            <a:endParaRPr lang="en-US" dirty="0"/>
          </a:p>
        </p:txBody>
      </p:sp>
      <p:sp>
        <p:nvSpPr>
          <p:cNvPr id="7" name="Title 1"/>
          <p:cNvSpPr txBox="1">
            <a:spLocks/>
          </p:cNvSpPr>
          <p:nvPr/>
        </p:nvSpPr>
        <p:spPr>
          <a:xfrm>
            <a:off x="381000" y="3200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Data Transformation</a:t>
            </a:r>
            <a:endParaRPr lang="en-US" b="1" dirty="0"/>
          </a:p>
        </p:txBody>
      </p:sp>
      <p:sp>
        <p:nvSpPr>
          <p:cNvPr id="8" name="Title 1"/>
          <p:cNvSpPr txBox="1">
            <a:spLocks/>
          </p:cNvSpPr>
          <p:nvPr/>
        </p:nvSpPr>
        <p:spPr>
          <a:xfrm>
            <a:off x="381000" y="3962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Data Loading</a:t>
            </a:r>
            <a:endParaRPr lang="en-US" b="1" dirty="0"/>
          </a:p>
        </p:txBody>
      </p:sp>
      <p:sp>
        <p:nvSpPr>
          <p:cNvPr id="9" name="Title 1"/>
          <p:cNvSpPr txBox="1">
            <a:spLocks/>
          </p:cNvSpPr>
          <p:nvPr/>
        </p:nvSpPr>
        <p:spPr>
          <a:xfrm>
            <a:off x="381000" y="4724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Data Refreshing</a:t>
            </a:r>
            <a:endParaRPr lang="en-US" dirty="0"/>
          </a:p>
        </p:txBody>
      </p:sp>
    </p:spTree>
    <p:extLst>
      <p:ext uri="{BB962C8B-B14F-4D97-AF65-F5344CB8AC3E}">
        <p14:creationId xmlns:p14="http://schemas.microsoft.com/office/powerpoint/2010/main" val="42583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b="1" dirty="0">
                <a:solidFill>
                  <a:srgbClr val="7030A0"/>
                </a:solidFill>
                <a:effectLst>
                  <a:outerShdw blurRad="38100" dist="38100" dir="2700000" algn="tl">
                    <a:srgbClr val="000000">
                      <a:alpha val="43137"/>
                    </a:srgbClr>
                  </a:outerShdw>
                </a:effectLst>
              </a:rPr>
              <a:t>Data Extraction</a:t>
            </a:r>
          </a:p>
        </p:txBody>
      </p:sp>
    </p:spTree>
    <p:extLst>
      <p:ext uri="{BB962C8B-B14F-4D97-AF65-F5344CB8AC3E}">
        <p14:creationId xmlns:p14="http://schemas.microsoft.com/office/powerpoint/2010/main" val="19739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Non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229600" cy="474327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1486989" y="2401389"/>
            <a:ext cx="1447800" cy="381000"/>
          </a:xfrm>
          <a:prstGeom prst="rect">
            <a:avLst/>
          </a:prstGeom>
          <a:noFill/>
          <a:ln w="2540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p:cNvSpPr txBox="1">
            <a:spLocks noChangeArrowheads="1"/>
          </p:cNvSpPr>
          <p:nvPr/>
        </p:nvSpPr>
        <p:spPr bwMode="auto">
          <a:xfrm>
            <a:off x="457200" y="5429071"/>
            <a:ext cx="365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rgbClr val="990000"/>
                </a:solidFill>
                <a:cs typeface="Tahoma" pitchFamily="34" charset="0"/>
              </a:rPr>
              <a:t>Static extract</a:t>
            </a:r>
            <a:r>
              <a:rPr lang="en-US" sz="2400" dirty="0">
                <a:solidFill>
                  <a:srgbClr val="990000"/>
                </a:solidFill>
                <a:cs typeface="Tahoma" pitchFamily="34" charset="0"/>
              </a:rPr>
              <a:t> </a:t>
            </a:r>
            <a:r>
              <a:rPr lang="en-US" sz="2400" dirty="0">
                <a:cs typeface="Tahoma" pitchFamily="34" charset="0"/>
              </a:rPr>
              <a:t>= capturing a snapshot of the source data at a point in time</a:t>
            </a:r>
          </a:p>
        </p:txBody>
      </p:sp>
      <p:sp>
        <p:nvSpPr>
          <p:cNvPr id="8" name="Text Box 6"/>
          <p:cNvSpPr txBox="1">
            <a:spLocks noChangeArrowheads="1"/>
          </p:cNvSpPr>
          <p:nvPr/>
        </p:nvSpPr>
        <p:spPr bwMode="auto">
          <a:xfrm>
            <a:off x="4572000" y="5429071"/>
            <a:ext cx="426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rgbClr val="990000"/>
                </a:solidFill>
                <a:cs typeface="Tahoma" pitchFamily="34" charset="0"/>
              </a:rPr>
              <a:t>Incremental extract</a:t>
            </a:r>
            <a:r>
              <a:rPr lang="en-US" sz="2400" dirty="0">
                <a:solidFill>
                  <a:srgbClr val="990000"/>
                </a:solidFill>
                <a:cs typeface="Tahoma" pitchFamily="34" charset="0"/>
              </a:rPr>
              <a:t> </a:t>
            </a:r>
            <a:r>
              <a:rPr lang="en-US" sz="2400" dirty="0">
                <a:cs typeface="Tahoma" pitchFamily="34" charset="0"/>
              </a:rPr>
              <a:t>= capturing changes that have occurred since the last static extract</a:t>
            </a:r>
          </a:p>
        </p:txBody>
      </p:sp>
      <p:sp>
        <p:nvSpPr>
          <p:cNvPr id="9" name="Text Box 7"/>
          <p:cNvSpPr txBox="1">
            <a:spLocks noChangeArrowheads="1"/>
          </p:cNvSpPr>
          <p:nvPr/>
        </p:nvSpPr>
        <p:spPr bwMode="auto">
          <a:xfrm>
            <a:off x="457200" y="50074"/>
            <a:ext cx="8229600" cy="641350"/>
          </a:xfrm>
          <a:prstGeom prst="rect">
            <a:avLst/>
          </a:prstGeom>
          <a:solidFill>
            <a:schemeClr val="bg1"/>
          </a:solidFill>
          <a:ln>
            <a:noFill/>
          </a:ln>
          <a:effectLst/>
          <a:extLst/>
        </p:spPr>
        <p:txBody>
          <a:bodyPr wrap="square">
            <a:spAutoFit/>
          </a:bodyPr>
          <a:lstStyle/>
          <a:p>
            <a:pPr algn="just"/>
            <a:r>
              <a:rPr lang="en-US" b="1" dirty="0">
                <a:solidFill>
                  <a:srgbClr val="FF0000"/>
                </a:solidFill>
                <a:cs typeface="Tahoma" pitchFamily="34" charset="0"/>
              </a:rPr>
              <a:t>Capture/Extract…</a:t>
            </a:r>
            <a:r>
              <a:rPr lang="en-US" dirty="0">
                <a:cs typeface="Tahoma" pitchFamily="34" charset="0"/>
              </a:rPr>
              <a:t>obtaining a snapshot of a chosen subset of the source data for loading into the data warehouse</a:t>
            </a:r>
          </a:p>
        </p:txBody>
      </p:sp>
    </p:spTree>
    <p:extLst>
      <p:ext uri="{BB962C8B-B14F-4D97-AF65-F5344CB8AC3E}">
        <p14:creationId xmlns:p14="http://schemas.microsoft.com/office/powerpoint/2010/main" val="32053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505200"/>
            <a:ext cx="8763000" cy="3276600"/>
          </a:xfrm>
        </p:spPr>
        <p:txBody>
          <a:bodyPr>
            <a:normAutofit/>
          </a:bodyPr>
          <a:lstStyle/>
          <a:p>
            <a:pPr algn="just">
              <a:lnSpc>
                <a:spcPct val="90000"/>
              </a:lnSpc>
              <a:buFont typeface="Wingdings" pitchFamily="2" charset="2"/>
              <a:buChar char="v"/>
            </a:pPr>
            <a:r>
              <a:rPr lang="en-US" dirty="0" smtClean="0"/>
              <a:t>Data </a:t>
            </a:r>
            <a:r>
              <a:rPr lang="en-US" dirty="0"/>
              <a:t>is extracted from heterogeneous data sources</a:t>
            </a:r>
          </a:p>
          <a:p>
            <a:pPr algn="just">
              <a:lnSpc>
                <a:spcPct val="90000"/>
              </a:lnSpc>
              <a:buFont typeface="Wingdings" pitchFamily="2" charset="2"/>
              <a:buChar char="v"/>
            </a:pPr>
            <a:r>
              <a:rPr lang="en-US" dirty="0"/>
              <a:t>Each data source has its distinct set of characteristics that need to be managed and integrated into the ETL system in order to effectively extract data.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
            <a:ext cx="4572000" cy="2819400"/>
          </a:xfrm>
          <a:prstGeom prst="rect">
            <a:avLst/>
          </a:prstGeom>
          <a:noFill/>
          <a:ln>
            <a:noFill/>
          </a:ln>
          <a:effectLst>
            <a:outerShdw blurRad="225425" dist="50800" dir="5220000" algn="ctr">
              <a:srgbClr val="000000">
                <a:alpha val="3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893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172200"/>
          </a:xfrm>
        </p:spPr>
        <p:txBody>
          <a:bodyPr>
            <a:noAutofit/>
          </a:bodyPr>
          <a:lstStyle/>
          <a:p>
            <a:pPr algn="just">
              <a:lnSpc>
                <a:spcPct val="80000"/>
              </a:lnSpc>
              <a:buFont typeface="Wingdings" pitchFamily="2" charset="2"/>
              <a:buChar char="v"/>
            </a:pPr>
            <a:r>
              <a:rPr lang="en-US" dirty="0"/>
              <a:t>ETL process needs to effectively integrate systems that have different:</a:t>
            </a:r>
          </a:p>
          <a:p>
            <a:pPr lvl="1" algn="just">
              <a:lnSpc>
                <a:spcPct val="80000"/>
              </a:lnSpc>
              <a:buFont typeface="Wingdings" pitchFamily="2" charset="2"/>
              <a:buChar char="Ø"/>
            </a:pPr>
            <a:r>
              <a:rPr lang="en-US" sz="3200" dirty="0"/>
              <a:t>DBMS</a:t>
            </a:r>
          </a:p>
          <a:p>
            <a:pPr lvl="1" algn="just">
              <a:lnSpc>
                <a:spcPct val="80000"/>
              </a:lnSpc>
              <a:buFont typeface="Wingdings" pitchFamily="2" charset="2"/>
              <a:buChar char="Ø"/>
            </a:pPr>
            <a:r>
              <a:rPr lang="en-US" sz="3200" dirty="0"/>
              <a:t>Operating Systems</a:t>
            </a:r>
          </a:p>
          <a:p>
            <a:pPr lvl="1" algn="just">
              <a:lnSpc>
                <a:spcPct val="80000"/>
              </a:lnSpc>
              <a:buFont typeface="Wingdings" pitchFamily="2" charset="2"/>
              <a:buChar char="Ø"/>
            </a:pPr>
            <a:r>
              <a:rPr lang="en-US" sz="3200" dirty="0"/>
              <a:t>Hardware</a:t>
            </a:r>
          </a:p>
          <a:p>
            <a:pPr lvl="1" algn="just">
              <a:lnSpc>
                <a:spcPct val="80000"/>
              </a:lnSpc>
              <a:buFont typeface="Wingdings" pitchFamily="2" charset="2"/>
              <a:buChar char="Ø"/>
            </a:pPr>
            <a:r>
              <a:rPr lang="en-US" sz="3200" dirty="0"/>
              <a:t>Communication protocols</a:t>
            </a:r>
          </a:p>
          <a:p>
            <a:pPr lvl="1" algn="just">
              <a:lnSpc>
                <a:spcPct val="80000"/>
              </a:lnSpc>
              <a:buFont typeface="Wingdings" pitchFamily="2" charset="2"/>
              <a:buChar char="v"/>
            </a:pPr>
            <a:endParaRPr lang="en-US" sz="3200" dirty="0"/>
          </a:p>
          <a:p>
            <a:pPr algn="just">
              <a:lnSpc>
                <a:spcPct val="80000"/>
              </a:lnSpc>
              <a:buFont typeface="Wingdings" pitchFamily="2" charset="2"/>
              <a:buChar char="v"/>
            </a:pPr>
            <a:r>
              <a:rPr lang="en-US" dirty="0"/>
              <a:t>Need to have a logical data map before the </a:t>
            </a:r>
            <a:r>
              <a:rPr lang="en-US" dirty="0" smtClean="0"/>
              <a:t>physical data </a:t>
            </a:r>
            <a:r>
              <a:rPr lang="en-US" dirty="0"/>
              <a:t>can be transformed</a:t>
            </a:r>
            <a:br>
              <a:rPr lang="en-US" dirty="0"/>
            </a:br>
            <a:endParaRPr lang="en-US" dirty="0"/>
          </a:p>
          <a:p>
            <a:pPr algn="just">
              <a:lnSpc>
                <a:spcPct val="80000"/>
              </a:lnSpc>
              <a:buFont typeface="Wingdings" pitchFamily="2" charset="2"/>
              <a:buChar char="v"/>
            </a:pPr>
            <a:r>
              <a:rPr lang="en-US" dirty="0"/>
              <a:t>The logical data map describes the relationship between the extreme starting points and the extreme ending points of your ETL system usually presented in a table or spreadsheet</a:t>
            </a:r>
          </a:p>
        </p:txBody>
      </p:sp>
    </p:spTree>
    <p:extLst>
      <p:ext uri="{BB962C8B-B14F-4D97-AF65-F5344CB8AC3E}">
        <p14:creationId xmlns:p14="http://schemas.microsoft.com/office/powerpoint/2010/main" val="27892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763000" cy="5105400"/>
          </a:xfrm>
        </p:spPr>
        <p:txBody>
          <a:bodyPr>
            <a:noAutofit/>
          </a:bodyPr>
          <a:lstStyle/>
          <a:p>
            <a:pPr>
              <a:lnSpc>
                <a:spcPct val="80000"/>
              </a:lnSpc>
              <a:buFont typeface="Wingdings" pitchFamily="2" charset="2"/>
              <a:buChar char="v"/>
            </a:pPr>
            <a:r>
              <a:rPr lang="en-US" sz="2600" dirty="0"/>
              <a:t>The content of the logical data mapping document </a:t>
            </a:r>
            <a:r>
              <a:rPr lang="en-US" sz="2600" dirty="0" smtClean="0"/>
              <a:t>has been </a:t>
            </a:r>
            <a:r>
              <a:rPr lang="en-US" sz="2600" dirty="0"/>
              <a:t>proven to be the critical element required </a:t>
            </a:r>
            <a:r>
              <a:rPr lang="en-US" sz="2600" dirty="0" smtClean="0"/>
              <a:t>to efficiently </a:t>
            </a:r>
            <a:r>
              <a:rPr lang="en-US" sz="2600" dirty="0"/>
              <a:t>plan ETL </a:t>
            </a:r>
            <a:r>
              <a:rPr lang="en-US" sz="2600" dirty="0" smtClean="0"/>
              <a:t>processes.</a:t>
            </a:r>
            <a:r>
              <a:rPr lang="en-US" sz="2600" dirty="0"/>
              <a:t/>
            </a:r>
            <a:br>
              <a:rPr lang="en-US" sz="2600" dirty="0"/>
            </a:br>
            <a:endParaRPr lang="en-US" sz="2600" dirty="0"/>
          </a:p>
          <a:p>
            <a:pPr>
              <a:lnSpc>
                <a:spcPct val="80000"/>
              </a:lnSpc>
              <a:buFont typeface="Wingdings" pitchFamily="2" charset="2"/>
              <a:buChar char="v"/>
            </a:pPr>
            <a:r>
              <a:rPr lang="en-US" sz="2600" dirty="0"/>
              <a:t>The table type gives us our queue for the ordinal position of our data load processes—first dimensions, then facts.</a:t>
            </a:r>
            <a:br>
              <a:rPr lang="en-US" sz="2600" dirty="0"/>
            </a:br>
            <a:endParaRPr lang="en-US" sz="2600" dirty="0"/>
          </a:p>
          <a:p>
            <a:pPr>
              <a:lnSpc>
                <a:spcPct val="80000"/>
              </a:lnSpc>
              <a:buFont typeface="Wingdings" pitchFamily="2" charset="2"/>
              <a:buChar char="v"/>
            </a:pPr>
            <a:r>
              <a:rPr lang="en-US" sz="2600" dirty="0" smtClean="0"/>
              <a:t>This </a:t>
            </a:r>
            <a:r>
              <a:rPr lang="en-US" sz="2600" dirty="0"/>
              <a:t>table must depict, without question, the course of action involved in the transformation process</a:t>
            </a:r>
          </a:p>
          <a:p>
            <a:pPr>
              <a:lnSpc>
                <a:spcPct val="80000"/>
              </a:lnSpc>
              <a:buFont typeface="Wingdings" pitchFamily="2" charset="2"/>
              <a:buChar char="v"/>
            </a:pPr>
            <a:endParaRPr lang="en-US" sz="2600" dirty="0"/>
          </a:p>
          <a:p>
            <a:pPr>
              <a:lnSpc>
                <a:spcPct val="80000"/>
              </a:lnSpc>
              <a:buFont typeface="Wingdings" pitchFamily="2" charset="2"/>
              <a:buChar char="v"/>
            </a:pPr>
            <a:r>
              <a:rPr lang="en-US" sz="2600" dirty="0"/>
              <a:t>The transformation can contain anything from the absolute solution to nothing at all. Most often, the transformation can be expressed in SQL. The SQL may or may not be the complete </a:t>
            </a:r>
            <a:r>
              <a:rPr lang="en-US" sz="2600" dirty="0" smtClean="0"/>
              <a:t>statement</a:t>
            </a:r>
            <a:endParaRPr lang="en-US" sz="2600" dirty="0"/>
          </a:p>
        </p:txBody>
      </p:sp>
      <p:graphicFrame>
        <p:nvGraphicFramePr>
          <p:cNvPr id="4" name="Group 52"/>
          <p:cNvGraphicFramePr>
            <a:graphicFrameLocks noGrp="1"/>
          </p:cNvGraphicFramePr>
          <p:nvPr>
            <p:ph type="title"/>
            <p:extLst>
              <p:ext uri="{D42A27DB-BD31-4B8C-83A1-F6EECF244321}">
                <p14:modId xmlns:p14="http://schemas.microsoft.com/office/powerpoint/2010/main" val="3247781256"/>
              </p:ext>
            </p:extLst>
          </p:nvPr>
        </p:nvGraphicFramePr>
        <p:xfrm>
          <a:off x="533400" y="381000"/>
          <a:ext cx="8229600" cy="838264"/>
        </p:xfrm>
        <a:graphic>
          <a:graphicData uri="http://schemas.openxmlformats.org/drawingml/2006/table">
            <a:tbl>
              <a:tblPr/>
              <a:tblGrid>
                <a:gridCol w="1066800"/>
                <a:gridCol w="1219200"/>
                <a:gridCol w="990600"/>
                <a:gridCol w="1066800"/>
                <a:gridCol w="1219200"/>
                <a:gridCol w="914400"/>
                <a:gridCol w="1752600"/>
              </a:tblGrid>
              <a:tr h="344488">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rgbClr val="FF0000"/>
                          </a:solidFill>
                          <a:effectLst/>
                          <a:latin typeface="Arial" charset="0"/>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rgbClr val="0070C0"/>
                          </a:solidFill>
                          <a:effectLst/>
                          <a:latin typeface="Arial" charset="0"/>
                        </a:rPr>
                        <a:t>Source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rgbClr val="FFC000"/>
                          </a:solidFill>
                          <a:effectLst/>
                          <a:latin typeface="Arial" charset="0"/>
                        </a:rPr>
                        <a:t>Transformation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smtClean="0">
                          <a:ln>
                            <a:noFill/>
                          </a:ln>
                          <a:solidFill>
                            <a:schemeClr val="accent4">
                              <a:lumMod val="75000"/>
                            </a:schemeClr>
                          </a:solidFill>
                          <a:effectLst/>
                          <a:latin typeface="Arial" charset="0"/>
                        </a:rPr>
                        <a:t>Table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smtClean="0">
                          <a:ln>
                            <a:noFill/>
                          </a:ln>
                          <a:solidFill>
                            <a:schemeClr val="accent4">
                              <a:lumMod val="75000"/>
                            </a:schemeClr>
                          </a:solidFill>
                          <a:effectLst/>
                          <a:latin typeface="Arial" charset="0"/>
                        </a:rPr>
                        <a:t>Column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chemeClr val="accent4">
                              <a:lumMod val="75000"/>
                            </a:schemeClr>
                          </a:solidFill>
                          <a:effectLst/>
                          <a:latin typeface="Arial" charset="0"/>
                        </a:rPr>
                        <a:t>Data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rgbClr val="00B050"/>
                          </a:solidFill>
                          <a:effectLst/>
                          <a:latin typeface="Arial" charset="0"/>
                        </a:rPr>
                        <a:t>Table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rgbClr val="00B050"/>
                          </a:solidFill>
                          <a:effectLst/>
                          <a:latin typeface="Arial" charset="0"/>
                        </a:rPr>
                        <a:t>Column Name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2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200" b="1" i="0" u="none" strike="noStrike" cap="none" normalizeH="0" baseline="0" dirty="0" smtClean="0">
                          <a:ln>
                            <a:noFill/>
                          </a:ln>
                          <a:solidFill>
                            <a:srgbClr val="00B050"/>
                          </a:solidFill>
                          <a:effectLst/>
                          <a:latin typeface="Arial" charset="0"/>
                        </a:rPr>
                        <a:t>Data Type</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200" b="1" i="0" u="none" strike="noStrike" cap="none" normalizeH="0" baseline="0" dirty="0" smtClean="0">
                        <a:ln>
                          <a:noFill/>
                        </a:ln>
                        <a:solidFill>
                          <a:srgbClr val="00B05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200" b="1" i="0" u="none" strike="noStrike" cap="none" normalizeH="0" baseline="0" dirty="0" smtClean="0">
                        <a:ln>
                          <a:noFill/>
                        </a:ln>
                        <a:solidFill>
                          <a:schemeClr val="tx2">
                            <a:lumMod val="50000"/>
                          </a:schemeClr>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6504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05800" cy="1143000"/>
          </a:xfrm>
        </p:spPr>
        <p:txBody>
          <a:bodyPr>
            <a:normAutofit fontScale="90000"/>
          </a:bodyPr>
          <a:lstStyle/>
          <a:p>
            <a:r>
              <a:rPr lang="en-US" b="1" dirty="0">
                <a:solidFill>
                  <a:schemeClr val="accent6">
                    <a:lumMod val="50000"/>
                  </a:schemeClr>
                </a:solidFill>
              </a:rPr>
              <a:t>Design of a Data Warehouse: A Business Analysis Framework</a:t>
            </a:r>
          </a:p>
        </p:txBody>
      </p:sp>
      <p:sp>
        <p:nvSpPr>
          <p:cNvPr id="3" name="Content Placeholder 2"/>
          <p:cNvSpPr>
            <a:spLocks noGrp="1"/>
          </p:cNvSpPr>
          <p:nvPr>
            <p:ph idx="1"/>
          </p:nvPr>
        </p:nvSpPr>
        <p:spPr>
          <a:xfrm>
            <a:off x="152400" y="1600200"/>
            <a:ext cx="8763000" cy="5029200"/>
          </a:xfrm>
        </p:spPr>
        <p:txBody>
          <a:bodyPr>
            <a:normAutofit/>
          </a:bodyPr>
          <a:lstStyle/>
          <a:p>
            <a:pPr marL="0" indent="0" algn="just">
              <a:lnSpc>
                <a:spcPct val="110000"/>
              </a:lnSpc>
              <a:buNone/>
            </a:pPr>
            <a:r>
              <a:rPr lang="en-US" sz="2400" dirty="0"/>
              <a:t>Four views regarding the design of a data warehouse </a:t>
            </a:r>
          </a:p>
          <a:p>
            <a:pPr lvl="1" algn="just">
              <a:lnSpc>
                <a:spcPct val="110000"/>
              </a:lnSpc>
            </a:pPr>
            <a:r>
              <a:rPr lang="en-US" sz="2400" b="1" dirty="0">
                <a:solidFill>
                  <a:schemeClr val="hlink"/>
                </a:solidFill>
              </a:rPr>
              <a:t>Top-down view</a:t>
            </a:r>
          </a:p>
          <a:p>
            <a:pPr lvl="2" algn="just">
              <a:lnSpc>
                <a:spcPct val="110000"/>
              </a:lnSpc>
            </a:pPr>
            <a:r>
              <a:rPr lang="en-US" sz="2000" dirty="0"/>
              <a:t>allows selection of the relevant information necessary for the data warehouse</a:t>
            </a:r>
          </a:p>
          <a:p>
            <a:pPr lvl="1" algn="just">
              <a:lnSpc>
                <a:spcPct val="110000"/>
              </a:lnSpc>
            </a:pPr>
            <a:r>
              <a:rPr lang="en-US" sz="2400" b="1" dirty="0">
                <a:solidFill>
                  <a:schemeClr val="hlink"/>
                </a:solidFill>
              </a:rPr>
              <a:t>Data source view</a:t>
            </a:r>
          </a:p>
          <a:p>
            <a:pPr lvl="2" algn="just">
              <a:lnSpc>
                <a:spcPct val="110000"/>
              </a:lnSpc>
            </a:pPr>
            <a:r>
              <a:rPr lang="en-US" sz="2000" dirty="0"/>
              <a:t>exposes the information being captured, stored, and managed by operational systems</a:t>
            </a:r>
          </a:p>
          <a:p>
            <a:pPr lvl="1" algn="just">
              <a:lnSpc>
                <a:spcPct val="110000"/>
              </a:lnSpc>
            </a:pPr>
            <a:r>
              <a:rPr lang="en-US" sz="2400" b="1" dirty="0">
                <a:solidFill>
                  <a:schemeClr val="hlink"/>
                </a:solidFill>
              </a:rPr>
              <a:t>Data warehouse view</a:t>
            </a:r>
          </a:p>
          <a:p>
            <a:pPr lvl="2" algn="just">
              <a:lnSpc>
                <a:spcPct val="110000"/>
              </a:lnSpc>
            </a:pPr>
            <a:r>
              <a:rPr lang="en-US" sz="2000" dirty="0"/>
              <a:t>consists of fact tables and dimension tables</a:t>
            </a:r>
          </a:p>
          <a:p>
            <a:pPr lvl="1" algn="just">
              <a:lnSpc>
                <a:spcPct val="110000"/>
              </a:lnSpc>
            </a:pPr>
            <a:r>
              <a:rPr lang="en-US" sz="2400" b="1" dirty="0">
                <a:solidFill>
                  <a:schemeClr val="hlink"/>
                </a:solidFill>
              </a:rPr>
              <a:t>Business query view</a:t>
            </a:r>
            <a:r>
              <a:rPr lang="en-US" sz="2400" b="1" dirty="0"/>
              <a:t> </a:t>
            </a:r>
          </a:p>
          <a:p>
            <a:pPr lvl="2" algn="just">
              <a:lnSpc>
                <a:spcPct val="110000"/>
              </a:lnSpc>
            </a:pPr>
            <a:r>
              <a:rPr lang="en-US" sz="2000" dirty="0"/>
              <a:t>sees the perspectives of data in the warehouse from the view of end-user</a:t>
            </a:r>
          </a:p>
          <a:p>
            <a:pPr algn="just"/>
            <a:endParaRPr lang="en-US" dirty="0"/>
          </a:p>
        </p:txBody>
      </p:sp>
    </p:spTree>
    <p:extLst>
      <p:ext uri="{BB962C8B-B14F-4D97-AF65-F5344CB8AC3E}">
        <p14:creationId xmlns:p14="http://schemas.microsoft.com/office/powerpoint/2010/main" val="417649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solidFill>
                  <a:schemeClr val="accent6">
                    <a:lumMod val="50000"/>
                  </a:schemeClr>
                </a:solidFill>
              </a:rPr>
              <a:t>Some </a:t>
            </a:r>
            <a:r>
              <a:rPr lang="en-US" b="1" dirty="0">
                <a:solidFill>
                  <a:schemeClr val="accent6">
                    <a:lumMod val="50000"/>
                  </a:schemeClr>
                </a:solidFill>
              </a:rPr>
              <a:t>ETL Tools</a:t>
            </a:r>
          </a:p>
        </p:txBody>
      </p:sp>
      <p:graphicFrame>
        <p:nvGraphicFramePr>
          <p:cNvPr id="5" name="Group 3"/>
          <p:cNvGraphicFramePr>
            <a:graphicFrameLocks noGrp="1"/>
          </p:cNvGraphicFramePr>
          <p:nvPr>
            <p:ph idx="1"/>
            <p:extLst>
              <p:ext uri="{D42A27DB-BD31-4B8C-83A1-F6EECF244321}">
                <p14:modId xmlns:p14="http://schemas.microsoft.com/office/powerpoint/2010/main" val="3002395943"/>
              </p:ext>
            </p:extLst>
          </p:nvPr>
        </p:nvGraphicFramePr>
        <p:xfrm>
          <a:off x="1371600" y="914401"/>
          <a:ext cx="6477000" cy="5812023"/>
        </p:xfrm>
        <a:graphic>
          <a:graphicData uri="http://schemas.openxmlformats.org/drawingml/2006/table">
            <a:tbl>
              <a:tblPr/>
              <a:tblGrid>
                <a:gridCol w="3657600"/>
                <a:gridCol w="2819400"/>
              </a:tblGrid>
              <a:tr h="3115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6">
                              <a:lumMod val="50000"/>
                            </a:schemeClr>
                          </a:solidFill>
                          <a:effectLst/>
                          <a:latin typeface="Times New Roman" pitchFamily="18" charset="0"/>
                          <a:cs typeface="Times New Roman" pitchFamily="18" charset="0"/>
                        </a:rPr>
                        <a:t>Tool</a:t>
                      </a:r>
                      <a:endParaRPr kumimoji="0" lang="en-US" sz="1200" b="1" i="0" u="none" strike="noStrike" cap="none" normalizeH="0" baseline="0" dirty="0" smtClean="0">
                        <a:ln>
                          <a:noFill/>
                        </a:ln>
                        <a:solidFill>
                          <a:schemeClr val="accent6">
                            <a:lumMod val="50000"/>
                          </a:schemeClr>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6">
                              <a:lumMod val="50000"/>
                            </a:schemeClr>
                          </a:solidFill>
                          <a:effectLst/>
                          <a:latin typeface="Times New Roman" pitchFamily="18" charset="0"/>
                          <a:cs typeface="Times New Roman" pitchFamily="18" charset="0"/>
                        </a:rPr>
                        <a:t>Vendor</a:t>
                      </a:r>
                      <a:endParaRPr kumimoji="0" lang="en-US" sz="1200" b="1" i="0" u="none" strike="noStrike" cap="none" normalizeH="0" baseline="0" dirty="0" smtClean="0">
                        <a:ln>
                          <a:noFill/>
                        </a:ln>
                        <a:solidFill>
                          <a:schemeClr val="accent6">
                            <a:lumMod val="50000"/>
                          </a:schemeClr>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Oracle Warehouse Builder (OWB)</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Oracle  </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Data Integrator (BODI)</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Business Objects</a:t>
                      </a:r>
                      <a:endParaRPr kumimoji="0" lang="en-US" sz="1200" b="1" i="0" u="none" strike="noStrike" cap="none" normalizeH="0" baseline="0" dirty="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IBM Information Server (Ascential)</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IBM</a:t>
                      </a:r>
                      <a:endParaRPr kumimoji="0" lang="en-US" sz="1200" b="1" i="0" u="none" strike="noStrike" cap="none" normalizeH="0" baseline="0" dirty="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SAS Data Integration Studio</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SAS Institute</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PowerCenter</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Informatica  </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Oracle Data Integrator (Sunopsis)</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Oracle</a:t>
                      </a:r>
                      <a:endParaRPr kumimoji="0" lang="en-US" sz="1200" b="1" i="0" u="none" strike="noStrike" cap="none" normalizeH="0" baseline="0" dirty="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Data Migrator</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Information Builders</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Integration Services</a:t>
                      </a:r>
                      <a:endParaRPr kumimoji="0" lang="en-US" sz="1200" b="1" i="0" u="none" strike="noStrike" cap="none" normalizeH="0" baseline="0" dirty="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Microsoft</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Talend Open Studio</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Talend</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DataFlow</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Group 1 Software (Sagent)</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Data Integrator</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Pervasive</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Transformation Server</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DataMirror</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Transformation Manager </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ETL Solutions Ltd.</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Data Manager</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Cognos</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DT/Studio</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Embarcadero Technologies</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ETL4ALL</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IKAN</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DB2 Warehouse Edition</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IBM</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Jitterbit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Jitterbit</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94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Pentaho Data Integration </a:t>
                      </a:r>
                      <a:endParaRPr kumimoji="0" lang="en-US" sz="1200" b="1" i="0" u="none" strike="noStrike" cap="none" normalizeH="0" baseline="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Pentaho</a:t>
                      </a:r>
                      <a:r>
                        <a:rPr kumimoji="0" lang="en-US" sz="12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200" b="1" i="0" u="none" strike="noStrike" cap="none" normalizeH="0" baseline="0" dirty="0" smtClean="0">
                        <a:ln>
                          <a:noFill/>
                        </a:ln>
                        <a:solidFill>
                          <a:schemeClr val="tx1"/>
                        </a:solidFill>
                        <a:effectLst/>
                        <a:latin typeface="Arial"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82847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b="1" dirty="0">
                <a:solidFill>
                  <a:srgbClr val="7030A0"/>
                </a:solidFill>
                <a:effectLst>
                  <a:outerShdw blurRad="38100" dist="38100" dir="2700000" algn="tl">
                    <a:srgbClr val="000000">
                      <a:alpha val="43137"/>
                    </a:srgbClr>
                  </a:outerShdw>
                </a:effectLst>
              </a:rPr>
              <a:t>Data Cleansing</a:t>
            </a:r>
          </a:p>
        </p:txBody>
      </p:sp>
    </p:spTree>
    <p:extLst>
      <p:ext uri="{BB962C8B-B14F-4D97-AF65-F5344CB8AC3E}">
        <p14:creationId xmlns:p14="http://schemas.microsoft.com/office/powerpoint/2010/main" val="2007602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944562"/>
          </a:xfrm>
        </p:spPr>
        <p:txBody>
          <a:bodyPr/>
          <a:lstStyle/>
          <a:p>
            <a:r>
              <a:rPr lang="en-US" b="1" dirty="0">
                <a:solidFill>
                  <a:schemeClr val="accent6">
                    <a:lumMod val="50000"/>
                  </a:schemeClr>
                </a:solidFill>
              </a:rPr>
              <a:t>Data Cleansing</a:t>
            </a:r>
          </a:p>
        </p:txBody>
      </p:sp>
      <p:sp>
        <p:nvSpPr>
          <p:cNvPr id="3" name="Content Placeholder 2"/>
          <p:cNvSpPr>
            <a:spLocks noGrp="1"/>
          </p:cNvSpPr>
          <p:nvPr>
            <p:ph idx="1"/>
          </p:nvPr>
        </p:nvSpPr>
        <p:spPr>
          <a:xfrm>
            <a:off x="304800" y="1600200"/>
            <a:ext cx="8534400" cy="4953000"/>
          </a:xfrm>
        </p:spPr>
        <p:txBody>
          <a:bodyPr>
            <a:normAutofit/>
          </a:bodyPr>
          <a:lstStyle/>
          <a:p>
            <a:pPr algn="just">
              <a:lnSpc>
                <a:spcPct val="90000"/>
              </a:lnSpc>
              <a:buFont typeface="Wingdings" pitchFamily="2" charset="2"/>
              <a:buChar char="v"/>
            </a:pPr>
            <a:r>
              <a:rPr lang="en-US" dirty="0" smtClean="0">
                <a:solidFill>
                  <a:schemeClr val="tx1">
                    <a:lumMod val="95000"/>
                    <a:lumOff val="5000"/>
                  </a:schemeClr>
                </a:solidFill>
              </a:rPr>
              <a:t>Data Warehouse </a:t>
            </a:r>
            <a:r>
              <a:rPr lang="en-US" dirty="0">
                <a:solidFill>
                  <a:schemeClr val="tx1">
                    <a:lumMod val="95000"/>
                    <a:lumOff val="5000"/>
                  </a:schemeClr>
                </a:solidFill>
              </a:rPr>
              <a:t>is NOT just about arranging data, but should be clean for overall health of organization. </a:t>
            </a:r>
            <a:r>
              <a:rPr lang="en-US" b="1" dirty="0" smtClean="0">
                <a:solidFill>
                  <a:srgbClr val="C00000"/>
                </a:solidFill>
              </a:rPr>
              <a:t>“We </a:t>
            </a:r>
            <a:r>
              <a:rPr lang="en-US" b="1" dirty="0">
                <a:solidFill>
                  <a:srgbClr val="C00000"/>
                </a:solidFill>
              </a:rPr>
              <a:t>drink clean </a:t>
            </a:r>
            <a:r>
              <a:rPr lang="en-US" b="1" dirty="0" smtClean="0">
                <a:solidFill>
                  <a:srgbClr val="C00000"/>
                </a:solidFill>
              </a:rPr>
              <a:t>water”!</a:t>
            </a:r>
            <a:endParaRPr lang="en-US" b="1" dirty="0">
              <a:solidFill>
                <a:srgbClr val="C00000"/>
              </a:solidFill>
            </a:endParaRPr>
          </a:p>
          <a:p>
            <a:pPr algn="just">
              <a:lnSpc>
                <a:spcPct val="90000"/>
              </a:lnSpc>
              <a:buFont typeface="Wingdings" pitchFamily="2" charset="2"/>
              <a:buChar char="v"/>
            </a:pPr>
            <a:r>
              <a:rPr lang="en-US" dirty="0">
                <a:solidFill>
                  <a:schemeClr val="tx1">
                    <a:lumMod val="95000"/>
                    <a:lumOff val="5000"/>
                  </a:schemeClr>
                </a:solidFill>
              </a:rPr>
              <a:t>Sometime called as </a:t>
            </a:r>
            <a:r>
              <a:rPr lang="en-US" b="1" dirty="0">
                <a:solidFill>
                  <a:srgbClr val="00B050"/>
                </a:solidFill>
              </a:rPr>
              <a:t>D</a:t>
            </a:r>
            <a:r>
              <a:rPr lang="en-US" b="1" dirty="0" smtClean="0">
                <a:solidFill>
                  <a:srgbClr val="00B050"/>
                </a:solidFill>
              </a:rPr>
              <a:t>ata </a:t>
            </a:r>
            <a:r>
              <a:rPr lang="en-US" b="1" dirty="0">
                <a:solidFill>
                  <a:srgbClr val="00B050"/>
                </a:solidFill>
              </a:rPr>
              <a:t>S</a:t>
            </a:r>
            <a:r>
              <a:rPr lang="en-US" b="1" dirty="0" smtClean="0">
                <a:solidFill>
                  <a:srgbClr val="00B050"/>
                </a:solidFill>
              </a:rPr>
              <a:t>crubbing </a:t>
            </a:r>
            <a:r>
              <a:rPr lang="en-US" dirty="0">
                <a:solidFill>
                  <a:schemeClr val="tx1">
                    <a:lumMod val="95000"/>
                    <a:lumOff val="5000"/>
                  </a:schemeClr>
                </a:solidFill>
              </a:rPr>
              <a:t>or </a:t>
            </a:r>
            <a:r>
              <a:rPr lang="en-US" b="1" dirty="0">
                <a:solidFill>
                  <a:srgbClr val="00B050"/>
                </a:solidFill>
              </a:rPr>
              <a:t>C</a:t>
            </a:r>
            <a:r>
              <a:rPr lang="en-US" b="1" dirty="0" smtClean="0">
                <a:solidFill>
                  <a:srgbClr val="00B050"/>
                </a:solidFill>
              </a:rPr>
              <a:t>leaning</a:t>
            </a:r>
            <a:r>
              <a:rPr lang="en-US" dirty="0">
                <a:solidFill>
                  <a:schemeClr val="tx1">
                    <a:lumMod val="95000"/>
                    <a:lumOff val="5000"/>
                  </a:schemeClr>
                </a:solidFill>
              </a:rPr>
              <a:t>.</a:t>
            </a:r>
            <a:endParaRPr lang="en-US" dirty="0"/>
          </a:p>
          <a:p>
            <a:pPr algn="just">
              <a:lnSpc>
                <a:spcPct val="90000"/>
              </a:lnSpc>
              <a:buFont typeface="Wingdings" pitchFamily="2" charset="2"/>
              <a:buChar char="v"/>
            </a:pPr>
            <a:r>
              <a:rPr lang="en-US" dirty="0" smtClean="0"/>
              <a:t>ETL </a:t>
            </a:r>
            <a:r>
              <a:rPr lang="en-US" dirty="0"/>
              <a:t>software contains rudimentary data cleansing capabilities</a:t>
            </a:r>
          </a:p>
          <a:p>
            <a:pPr algn="just">
              <a:lnSpc>
                <a:spcPct val="90000"/>
              </a:lnSpc>
              <a:buFont typeface="Wingdings" pitchFamily="2" charset="2"/>
              <a:buChar char="v"/>
            </a:pPr>
            <a:r>
              <a:rPr lang="en-US" dirty="0"/>
              <a:t>Specialized data cleansing software is often used. </a:t>
            </a:r>
            <a:r>
              <a:rPr lang="en-US" dirty="0" smtClean="0"/>
              <a:t>Leading </a:t>
            </a:r>
            <a:r>
              <a:rPr lang="en-US" dirty="0"/>
              <a:t>data cleansing vendors include </a:t>
            </a:r>
            <a:r>
              <a:rPr lang="en-US" dirty="0" err="1"/>
              <a:t>Vality</a:t>
            </a:r>
            <a:r>
              <a:rPr lang="en-US" dirty="0"/>
              <a:t> (Integrity), Harte-Hanks (Trillium), and </a:t>
            </a:r>
            <a:r>
              <a:rPr lang="en-US" dirty="0" err="1"/>
              <a:t>Firstlogic</a:t>
            </a:r>
            <a:r>
              <a:rPr lang="en-US" dirty="0"/>
              <a:t> (</a:t>
            </a:r>
            <a:r>
              <a:rPr lang="en-US" dirty="0" err="1"/>
              <a:t>i.d.Centric</a:t>
            </a:r>
            <a:r>
              <a:rPr lang="en-US" dirty="0" smtClean="0"/>
              <a:t>)</a:t>
            </a:r>
            <a:endParaRPr lang="en-US" dirty="0"/>
          </a:p>
        </p:txBody>
      </p:sp>
    </p:spTree>
    <p:extLst>
      <p:ext uri="{BB962C8B-B14F-4D97-AF65-F5344CB8AC3E}">
        <p14:creationId xmlns:p14="http://schemas.microsoft.com/office/powerpoint/2010/main" val="1930201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172200"/>
          </a:xfrm>
        </p:spPr>
        <p:txBody>
          <a:bodyPr>
            <a:noAutofit/>
          </a:bodyPr>
          <a:lstStyle/>
          <a:p>
            <a:pPr marL="0" indent="0" algn="just">
              <a:buNone/>
            </a:pPr>
            <a:r>
              <a:rPr lang="en-US" sz="3600" b="1" dirty="0" smtClean="0">
                <a:solidFill>
                  <a:schemeClr val="tx2">
                    <a:lumMod val="75000"/>
                  </a:schemeClr>
                </a:solidFill>
              </a:rPr>
              <a:t>Why Cleansing?</a:t>
            </a:r>
            <a:endParaRPr lang="en-US" sz="3600" b="1" dirty="0">
              <a:solidFill>
                <a:schemeClr val="tx2">
                  <a:lumMod val="75000"/>
                </a:schemeClr>
              </a:solidFill>
            </a:endParaRPr>
          </a:p>
          <a:p>
            <a:pPr lvl="1" algn="just"/>
            <a:r>
              <a:rPr lang="en-US" sz="3200" dirty="0"/>
              <a:t>Data warehouse contains data that is analyzed for business </a:t>
            </a:r>
            <a:r>
              <a:rPr lang="en-US" sz="3200" dirty="0" smtClean="0"/>
              <a:t>decisions</a:t>
            </a:r>
          </a:p>
          <a:p>
            <a:pPr lvl="1" algn="just"/>
            <a:r>
              <a:rPr lang="en-US" sz="3200" dirty="0"/>
              <a:t>Source systems contain “dirty data” that must be cleansed.</a:t>
            </a:r>
          </a:p>
          <a:p>
            <a:pPr lvl="1" algn="just"/>
            <a:r>
              <a:rPr lang="en-US" sz="3200" dirty="0" smtClean="0"/>
              <a:t>More </a:t>
            </a:r>
            <a:r>
              <a:rPr lang="en-US" sz="3200" dirty="0"/>
              <a:t>data and multiple sources could mean more errors in the data and harder to trace such errors</a:t>
            </a:r>
          </a:p>
          <a:p>
            <a:pPr lvl="1" algn="just"/>
            <a:r>
              <a:rPr lang="en-US" sz="3200" dirty="0"/>
              <a:t>Results in incorrect </a:t>
            </a:r>
            <a:r>
              <a:rPr lang="en-US" sz="3200" dirty="0" smtClean="0"/>
              <a:t>analysis</a:t>
            </a:r>
          </a:p>
          <a:p>
            <a:pPr lvl="1" algn="just"/>
            <a:r>
              <a:rPr lang="en-US" sz="3200" dirty="0">
                <a:solidFill>
                  <a:schemeClr val="tx1">
                    <a:lumMod val="95000"/>
                    <a:lumOff val="5000"/>
                  </a:schemeClr>
                </a:solidFill>
              </a:rPr>
              <a:t>Enormous problem, as most data is dirty</a:t>
            </a:r>
            <a:r>
              <a:rPr lang="en-US" sz="3200" dirty="0" smtClean="0">
                <a:solidFill>
                  <a:schemeClr val="tx1">
                    <a:lumMod val="95000"/>
                    <a:lumOff val="5000"/>
                  </a:schemeClr>
                </a:solidFill>
              </a:rPr>
              <a:t>. </a:t>
            </a:r>
            <a:r>
              <a:rPr lang="en-US" sz="3200" b="1" dirty="0" smtClean="0">
                <a:solidFill>
                  <a:srgbClr val="C00000"/>
                </a:solidFill>
              </a:rPr>
              <a:t>(GIGO)</a:t>
            </a:r>
            <a:endParaRPr lang="en-US" sz="4400" b="1" dirty="0">
              <a:solidFill>
                <a:srgbClr val="C00000"/>
              </a:solidFill>
            </a:endParaRPr>
          </a:p>
        </p:txBody>
      </p:sp>
    </p:spTree>
    <p:extLst>
      <p:ext uri="{BB962C8B-B14F-4D97-AF65-F5344CB8AC3E}">
        <p14:creationId xmlns:p14="http://schemas.microsoft.com/office/powerpoint/2010/main" val="406513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a:solidFill>
                  <a:schemeClr val="tx2">
                    <a:lumMod val="75000"/>
                  </a:schemeClr>
                </a:solidFill>
              </a:rPr>
              <a:t>Reasons for “Dirty” Data</a:t>
            </a:r>
          </a:p>
        </p:txBody>
      </p:sp>
      <p:sp>
        <p:nvSpPr>
          <p:cNvPr id="3" name="Content Placeholder 2"/>
          <p:cNvSpPr>
            <a:spLocks noGrp="1"/>
          </p:cNvSpPr>
          <p:nvPr>
            <p:ph idx="1"/>
          </p:nvPr>
        </p:nvSpPr>
        <p:spPr>
          <a:xfrm>
            <a:off x="304800" y="1143000"/>
            <a:ext cx="8382000" cy="5410200"/>
          </a:xfrm>
        </p:spPr>
        <p:txBody>
          <a:bodyPr>
            <a:noAutofit/>
          </a:bodyPr>
          <a:lstStyle/>
          <a:p>
            <a:pPr algn="just">
              <a:lnSpc>
                <a:spcPct val="60000"/>
              </a:lnSpc>
              <a:spcAft>
                <a:spcPct val="20000"/>
              </a:spcAft>
              <a:buClr>
                <a:schemeClr val="tx1"/>
              </a:buClr>
              <a:buFont typeface="Wingdings" pitchFamily="2" charset="2"/>
              <a:buChar char="v"/>
            </a:pPr>
            <a:r>
              <a:rPr lang="en-US" sz="3600" dirty="0"/>
              <a:t>Dummy Values</a:t>
            </a:r>
          </a:p>
          <a:p>
            <a:pPr algn="just">
              <a:lnSpc>
                <a:spcPct val="60000"/>
              </a:lnSpc>
              <a:spcAft>
                <a:spcPct val="20000"/>
              </a:spcAft>
              <a:buClr>
                <a:schemeClr val="tx1"/>
              </a:buClr>
              <a:buFont typeface="Wingdings" pitchFamily="2" charset="2"/>
              <a:buChar char="v"/>
            </a:pPr>
            <a:r>
              <a:rPr lang="en-US" sz="3600" dirty="0"/>
              <a:t>Absence of Data</a:t>
            </a:r>
          </a:p>
          <a:p>
            <a:pPr algn="just">
              <a:lnSpc>
                <a:spcPct val="60000"/>
              </a:lnSpc>
              <a:spcAft>
                <a:spcPct val="20000"/>
              </a:spcAft>
              <a:buClr>
                <a:schemeClr val="tx1"/>
              </a:buClr>
              <a:buFont typeface="Wingdings" pitchFamily="2" charset="2"/>
              <a:buChar char="v"/>
            </a:pPr>
            <a:r>
              <a:rPr lang="en-US" sz="3600" dirty="0"/>
              <a:t>Multipurpose Fields</a:t>
            </a:r>
          </a:p>
          <a:p>
            <a:pPr algn="just">
              <a:lnSpc>
                <a:spcPct val="60000"/>
              </a:lnSpc>
              <a:spcAft>
                <a:spcPct val="20000"/>
              </a:spcAft>
              <a:buClr>
                <a:schemeClr val="tx1"/>
              </a:buClr>
              <a:buFont typeface="Wingdings" pitchFamily="2" charset="2"/>
              <a:buChar char="v"/>
            </a:pPr>
            <a:r>
              <a:rPr lang="en-US" sz="3600" dirty="0"/>
              <a:t>Cryptic Data</a:t>
            </a:r>
          </a:p>
          <a:p>
            <a:pPr algn="just">
              <a:lnSpc>
                <a:spcPct val="60000"/>
              </a:lnSpc>
              <a:spcAft>
                <a:spcPct val="20000"/>
              </a:spcAft>
              <a:buClr>
                <a:schemeClr val="tx1"/>
              </a:buClr>
              <a:buFont typeface="Wingdings" pitchFamily="2" charset="2"/>
              <a:buChar char="v"/>
            </a:pPr>
            <a:r>
              <a:rPr lang="en-US" sz="3600" dirty="0"/>
              <a:t>Contradicting Data</a:t>
            </a:r>
          </a:p>
          <a:p>
            <a:pPr algn="just">
              <a:lnSpc>
                <a:spcPct val="60000"/>
              </a:lnSpc>
              <a:spcAft>
                <a:spcPct val="20000"/>
              </a:spcAft>
              <a:buClr>
                <a:schemeClr val="tx1"/>
              </a:buClr>
              <a:buFont typeface="Wingdings" pitchFamily="2" charset="2"/>
              <a:buChar char="v"/>
            </a:pPr>
            <a:r>
              <a:rPr lang="en-US" sz="3600" dirty="0"/>
              <a:t>Inappropriate Use of Address Lines</a:t>
            </a:r>
          </a:p>
          <a:p>
            <a:pPr algn="just">
              <a:lnSpc>
                <a:spcPct val="60000"/>
              </a:lnSpc>
              <a:spcAft>
                <a:spcPct val="20000"/>
              </a:spcAft>
              <a:buClr>
                <a:schemeClr val="tx1"/>
              </a:buClr>
              <a:buFont typeface="Wingdings" pitchFamily="2" charset="2"/>
              <a:buChar char="v"/>
            </a:pPr>
            <a:r>
              <a:rPr lang="en-US" sz="3600" dirty="0"/>
              <a:t>Violation of Business Rules</a:t>
            </a:r>
          </a:p>
          <a:p>
            <a:pPr algn="just">
              <a:lnSpc>
                <a:spcPct val="60000"/>
              </a:lnSpc>
              <a:spcAft>
                <a:spcPct val="20000"/>
              </a:spcAft>
              <a:buClr>
                <a:schemeClr val="tx1"/>
              </a:buClr>
              <a:buFont typeface="Wingdings" pitchFamily="2" charset="2"/>
              <a:buChar char="v"/>
            </a:pPr>
            <a:r>
              <a:rPr lang="en-US" sz="3600" dirty="0"/>
              <a:t>Reused Primary Keys,</a:t>
            </a:r>
          </a:p>
          <a:p>
            <a:pPr algn="just">
              <a:lnSpc>
                <a:spcPct val="60000"/>
              </a:lnSpc>
              <a:spcAft>
                <a:spcPct val="20000"/>
              </a:spcAft>
              <a:buClr>
                <a:schemeClr val="tx1"/>
              </a:buClr>
              <a:buFont typeface="Wingdings" pitchFamily="2" charset="2"/>
              <a:buChar char="v"/>
            </a:pPr>
            <a:r>
              <a:rPr lang="en-US" sz="3600" dirty="0"/>
              <a:t>Non-Unique Identifiers</a:t>
            </a:r>
          </a:p>
          <a:p>
            <a:pPr algn="just">
              <a:lnSpc>
                <a:spcPct val="60000"/>
              </a:lnSpc>
              <a:spcAft>
                <a:spcPct val="20000"/>
              </a:spcAft>
              <a:buClr>
                <a:schemeClr val="tx1"/>
              </a:buClr>
              <a:buFont typeface="Wingdings" pitchFamily="2" charset="2"/>
              <a:buChar char="v"/>
            </a:pPr>
            <a:r>
              <a:rPr lang="en-US" sz="3600" dirty="0"/>
              <a:t>Data Integration Problems</a:t>
            </a:r>
            <a:endParaRPr lang="en-US" sz="5400" dirty="0"/>
          </a:p>
          <a:p>
            <a:pPr algn="just"/>
            <a:endParaRPr lang="en-US" sz="3600" dirty="0"/>
          </a:p>
        </p:txBody>
      </p:sp>
    </p:spTree>
    <p:extLst>
      <p:ext uri="{BB962C8B-B14F-4D97-AF65-F5344CB8AC3E}">
        <p14:creationId xmlns:p14="http://schemas.microsoft.com/office/powerpoint/2010/main" val="142097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marL="0" indent="0">
              <a:buNone/>
            </a:pPr>
            <a:r>
              <a:rPr lang="en-US" sz="4800" b="1" dirty="0">
                <a:solidFill>
                  <a:schemeClr val="tx2">
                    <a:lumMod val="75000"/>
                  </a:schemeClr>
                </a:solidFill>
              </a:rPr>
              <a:t>E</a:t>
            </a:r>
            <a:r>
              <a:rPr lang="en-US" sz="4800" b="1" dirty="0" smtClean="0">
                <a:solidFill>
                  <a:schemeClr val="tx2">
                    <a:lumMod val="75000"/>
                  </a:schemeClr>
                </a:solidFill>
              </a:rPr>
              <a:t>xamples</a:t>
            </a:r>
            <a:r>
              <a:rPr lang="en-US" sz="4800" b="1" dirty="0">
                <a:solidFill>
                  <a:schemeClr val="tx2">
                    <a:lumMod val="75000"/>
                  </a:schemeClr>
                </a:solidFill>
              </a:rPr>
              <a:t>:</a:t>
            </a:r>
          </a:p>
          <a:p>
            <a:pPr algn="just">
              <a:buFont typeface="Wingdings" pitchFamily="2" charset="2"/>
              <a:buChar char="v"/>
            </a:pPr>
            <a:r>
              <a:rPr lang="en-US" sz="4000" dirty="0" smtClean="0"/>
              <a:t>Dummy Data Problem:</a:t>
            </a:r>
          </a:p>
          <a:p>
            <a:pPr marL="400050" lvl="1" indent="0" algn="just">
              <a:buNone/>
            </a:pPr>
            <a:r>
              <a:rPr lang="en-US" sz="3600" dirty="0" smtClean="0"/>
              <a:t>A </a:t>
            </a:r>
            <a:r>
              <a:rPr lang="en-US" sz="3600" dirty="0"/>
              <a:t>clerk enters 999-99-9999 as a SSN rather than asking the customer for theirs.</a:t>
            </a:r>
          </a:p>
          <a:p>
            <a:pPr algn="just">
              <a:buFont typeface="Wingdings" pitchFamily="2" charset="2"/>
              <a:buChar char="v"/>
            </a:pPr>
            <a:r>
              <a:rPr lang="en-US" sz="4000" dirty="0"/>
              <a:t>Reused </a:t>
            </a:r>
            <a:r>
              <a:rPr lang="en-US" sz="4000" dirty="0" smtClean="0"/>
              <a:t>Primary </a:t>
            </a:r>
            <a:r>
              <a:rPr lang="en-US" sz="4000" dirty="0"/>
              <a:t>K</a:t>
            </a:r>
            <a:r>
              <a:rPr lang="en-US" sz="4000" dirty="0" smtClean="0"/>
              <a:t>eys:</a:t>
            </a:r>
          </a:p>
          <a:p>
            <a:pPr marL="400050" lvl="1" indent="0" algn="just">
              <a:buNone/>
            </a:pPr>
            <a:r>
              <a:rPr lang="en-US" sz="3600" dirty="0" smtClean="0"/>
              <a:t>A </a:t>
            </a:r>
            <a:r>
              <a:rPr lang="en-US" sz="3600" dirty="0"/>
              <a:t>branch bank is closed.  Several years later, a new branch is opened, and the old identifier is used again</a:t>
            </a:r>
            <a:r>
              <a:rPr lang="en-US" sz="3600" dirty="0" smtClean="0"/>
              <a:t>.</a:t>
            </a:r>
          </a:p>
          <a:p>
            <a:pPr marL="0" indent="0">
              <a:buNone/>
            </a:pPr>
            <a:r>
              <a:rPr lang="en-US" sz="4000" dirty="0" smtClean="0"/>
              <a:t> </a:t>
            </a:r>
            <a:endParaRPr lang="en-US" sz="4000" dirty="0"/>
          </a:p>
          <a:p>
            <a:endParaRPr lang="en-US" sz="4000" dirty="0"/>
          </a:p>
        </p:txBody>
      </p:sp>
    </p:spTree>
    <p:extLst>
      <p:ext uri="{BB962C8B-B14F-4D97-AF65-F5344CB8AC3E}">
        <p14:creationId xmlns:p14="http://schemas.microsoft.com/office/powerpoint/2010/main" val="165715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60438"/>
          </a:xfrm>
        </p:spPr>
        <p:txBody>
          <a:bodyPr/>
          <a:lstStyle/>
          <a:p>
            <a:pPr>
              <a:defRPr/>
            </a:pPr>
            <a:r>
              <a:rPr lang="en-US" b="1" dirty="0">
                <a:solidFill>
                  <a:schemeClr val="tx2">
                    <a:lumMod val="75000"/>
                  </a:schemeClr>
                </a:solidFill>
              </a:rPr>
              <a:t>Inconsistent </a:t>
            </a:r>
            <a:r>
              <a:rPr lang="en-US" b="1" dirty="0" smtClean="0">
                <a:solidFill>
                  <a:schemeClr val="tx2">
                    <a:lumMod val="75000"/>
                  </a:schemeClr>
                </a:solidFill>
              </a:rPr>
              <a:t>Data </a:t>
            </a:r>
            <a:r>
              <a:rPr lang="en-US" b="1" dirty="0">
                <a:solidFill>
                  <a:schemeClr val="tx2">
                    <a:lumMod val="75000"/>
                  </a:schemeClr>
                </a:solidFill>
              </a:rPr>
              <a:t>R</a:t>
            </a:r>
            <a:r>
              <a:rPr lang="en-US" b="1" dirty="0" smtClean="0">
                <a:solidFill>
                  <a:schemeClr val="tx2">
                    <a:lumMod val="75000"/>
                  </a:schemeClr>
                </a:solidFill>
              </a:rPr>
              <a:t>epresentations</a:t>
            </a:r>
            <a:endParaRPr lang="en-US" b="1" dirty="0">
              <a:solidFill>
                <a:schemeClr val="tx2">
                  <a:lumMod val="75000"/>
                </a:schemeClr>
              </a:solidFill>
            </a:endParaRPr>
          </a:p>
        </p:txBody>
      </p:sp>
      <p:sp>
        <p:nvSpPr>
          <p:cNvPr id="3" name="Content Placeholder 2"/>
          <p:cNvSpPr>
            <a:spLocks noGrp="1"/>
          </p:cNvSpPr>
          <p:nvPr>
            <p:ph idx="1"/>
          </p:nvPr>
        </p:nvSpPr>
        <p:spPr>
          <a:xfrm>
            <a:off x="228600" y="1143000"/>
            <a:ext cx="8763000" cy="5410200"/>
          </a:xfrm>
        </p:spPr>
        <p:txBody>
          <a:bodyPr>
            <a:noAutofit/>
          </a:bodyPr>
          <a:lstStyle/>
          <a:p>
            <a:pPr marL="0" indent="0" algn="ctr">
              <a:buNone/>
            </a:pPr>
            <a:r>
              <a:rPr lang="en-US" sz="3600" b="1" dirty="0">
                <a:solidFill>
                  <a:schemeClr val="hlink"/>
                </a:solidFill>
              </a:rPr>
              <a:t>Same data, different representation</a:t>
            </a:r>
          </a:p>
          <a:p>
            <a:pPr marL="0" indent="0">
              <a:buNone/>
            </a:pPr>
            <a:r>
              <a:rPr lang="en-US" b="1" dirty="0" smtClean="0"/>
              <a:t>Date </a:t>
            </a:r>
            <a:r>
              <a:rPr lang="en-US" b="1" dirty="0"/>
              <a:t>value representations</a:t>
            </a:r>
            <a:br>
              <a:rPr lang="en-US" b="1" dirty="0"/>
            </a:br>
            <a:r>
              <a:rPr lang="en-US" sz="2400" dirty="0"/>
              <a:t>Examples:</a:t>
            </a:r>
            <a:r>
              <a:rPr lang="en-US" dirty="0"/>
              <a:t/>
            </a:r>
            <a:br>
              <a:rPr lang="en-US" dirty="0"/>
            </a:br>
            <a:r>
              <a:rPr lang="en-US" dirty="0"/>
              <a:t>	</a:t>
            </a:r>
            <a:r>
              <a:rPr lang="en-US" sz="2400" dirty="0"/>
              <a:t>970314     </a:t>
            </a:r>
            <a:r>
              <a:rPr lang="en-US" dirty="0"/>
              <a:t>                       </a:t>
            </a:r>
            <a:r>
              <a:rPr lang="en-US" sz="2400" dirty="0" smtClean="0"/>
              <a:t>1997-03-14</a:t>
            </a:r>
            <a:r>
              <a:rPr lang="en-US" sz="2400" dirty="0"/>
              <a:t/>
            </a:r>
            <a:br>
              <a:rPr lang="en-US" sz="2400" dirty="0"/>
            </a:br>
            <a:r>
              <a:rPr lang="en-US" sz="2400" dirty="0"/>
              <a:t>	03/14/1997		         14-MAR-1997 </a:t>
            </a:r>
          </a:p>
          <a:p>
            <a:pPr marL="0" indent="0">
              <a:buNone/>
            </a:pPr>
            <a:r>
              <a:rPr lang="en-US" sz="2400" dirty="0"/>
              <a:t>	March 14 1997	          </a:t>
            </a:r>
            <a:r>
              <a:rPr lang="en-US" sz="2400" dirty="0" smtClean="0"/>
              <a:t>2450521.5 </a:t>
            </a:r>
            <a:r>
              <a:rPr lang="en-US" sz="2400" dirty="0"/>
              <a:t>(Julian date format)</a:t>
            </a:r>
          </a:p>
          <a:p>
            <a:pPr marL="0" indent="0">
              <a:buNone/>
            </a:pPr>
            <a:endParaRPr lang="en-US" b="1" dirty="0" smtClean="0"/>
          </a:p>
          <a:p>
            <a:pPr marL="0" indent="0">
              <a:buNone/>
            </a:pPr>
            <a:r>
              <a:rPr lang="en-US" b="1" dirty="0" smtClean="0"/>
              <a:t>Gender </a:t>
            </a:r>
            <a:r>
              <a:rPr lang="en-US" b="1" dirty="0"/>
              <a:t>value representations</a:t>
            </a:r>
            <a:br>
              <a:rPr lang="en-US" b="1" dirty="0"/>
            </a:br>
            <a:r>
              <a:rPr lang="en-US" sz="2400" dirty="0"/>
              <a:t>Examples:</a:t>
            </a:r>
            <a:r>
              <a:rPr lang="en-US" dirty="0"/>
              <a:t/>
            </a:r>
            <a:br>
              <a:rPr lang="en-US" dirty="0"/>
            </a:br>
            <a:r>
              <a:rPr lang="en-US" sz="2400" dirty="0"/>
              <a:t>	- Male/Female	</a:t>
            </a:r>
            <a:r>
              <a:rPr lang="en-US" sz="2400" dirty="0" smtClean="0"/>
              <a:t>	- </a:t>
            </a:r>
            <a:r>
              <a:rPr lang="en-US" sz="2400" dirty="0"/>
              <a:t>M/F</a:t>
            </a:r>
            <a:br>
              <a:rPr lang="en-US" sz="2400" dirty="0"/>
            </a:br>
            <a:r>
              <a:rPr lang="en-US" sz="2400" dirty="0"/>
              <a:t>	- 0/1		</a:t>
            </a:r>
          </a:p>
          <a:p>
            <a:endParaRPr lang="en-US" sz="2400" dirty="0"/>
          </a:p>
          <a:p>
            <a:endParaRPr lang="en-US" sz="2400" dirty="0"/>
          </a:p>
        </p:txBody>
      </p:sp>
    </p:spTree>
    <p:extLst>
      <p:ext uri="{BB962C8B-B14F-4D97-AF65-F5344CB8AC3E}">
        <p14:creationId xmlns:p14="http://schemas.microsoft.com/office/powerpoint/2010/main" val="183120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Non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550274"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2717074" y="1206137"/>
            <a:ext cx="1371600" cy="381000"/>
          </a:xfrm>
          <a:prstGeom prst="rect">
            <a:avLst/>
          </a:prstGeom>
          <a:noFill/>
          <a:ln w="2540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p:cNvSpPr txBox="1">
            <a:spLocks noChangeArrowheads="1"/>
          </p:cNvSpPr>
          <p:nvPr/>
        </p:nvSpPr>
        <p:spPr bwMode="auto">
          <a:xfrm>
            <a:off x="457199" y="228600"/>
            <a:ext cx="8321675" cy="369332"/>
          </a:xfrm>
          <a:prstGeom prst="rect">
            <a:avLst/>
          </a:prstGeom>
          <a:solidFill>
            <a:schemeClr val="bg1"/>
          </a:solidFill>
          <a:ln>
            <a:noFill/>
          </a:ln>
          <a:effectLst/>
          <a:extLst/>
        </p:spPr>
        <p:txBody>
          <a:bodyPr wrap="square">
            <a:spAutoFit/>
          </a:bodyPr>
          <a:lstStyle/>
          <a:p>
            <a:r>
              <a:rPr lang="en-US" b="1" dirty="0">
                <a:solidFill>
                  <a:srgbClr val="FF0000"/>
                </a:solidFill>
                <a:cs typeface="Tahoma" pitchFamily="34" charset="0"/>
              </a:rPr>
              <a:t>Scrub/Cleanse…</a:t>
            </a:r>
            <a:r>
              <a:rPr lang="en-US" dirty="0">
                <a:cs typeface="Tahoma" pitchFamily="34" charset="0"/>
              </a:rPr>
              <a:t>uses pattern recognition and AI techniques to upgrade data quality</a:t>
            </a:r>
          </a:p>
        </p:txBody>
      </p:sp>
      <p:sp>
        <p:nvSpPr>
          <p:cNvPr id="8" name="Text Box 6"/>
          <p:cNvSpPr txBox="1">
            <a:spLocks noChangeArrowheads="1"/>
          </p:cNvSpPr>
          <p:nvPr/>
        </p:nvSpPr>
        <p:spPr bwMode="auto">
          <a:xfrm>
            <a:off x="76200" y="5320605"/>
            <a:ext cx="41909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1" dirty="0">
                <a:solidFill>
                  <a:srgbClr val="C00000"/>
                </a:solidFill>
                <a:cs typeface="Tahoma" pitchFamily="34" charset="0"/>
              </a:rPr>
              <a:t>Fixing errors:</a:t>
            </a:r>
            <a:r>
              <a:rPr lang="en-US" b="1" dirty="0">
                <a:solidFill>
                  <a:srgbClr val="C00000"/>
                </a:solidFill>
                <a:cs typeface="Tahoma" pitchFamily="34" charset="0"/>
              </a:rPr>
              <a:t> </a:t>
            </a:r>
            <a:r>
              <a:rPr lang="en-US" sz="2000" dirty="0">
                <a:cs typeface="Tahoma" pitchFamily="34" charset="0"/>
              </a:rPr>
              <a:t>misspellings, erroneous dates, incorrect field usage, mismatched addresses, missing data, duplicate data, inconsistencies</a:t>
            </a:r>
          </a:p>
        </p:txBody>
      </p:sp>
      <p:sp>
        <p:nvSpPr>
          <p:cNvPr id="9" name="Text Box 7"/>
          <p:cNvSpPr txBox="1">
            <a:spLocks noChangeArrowheads="1"/>
          </p:cNvSpPr>
          <p:nvPr/>
        </p:nvSpPr>
        <p:spPr bwMode="auto">
          <a:xfrm>
            <a:off x="4618036" y="5257800"/>
            <a:ext cx="4297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1" dirty="0">
                <a:solidFill>
                  <a:srgbClr val="C00000"/>
                </a:solidFill>
                <a:cs typeface="Tahoma" pitchFamily="34" charset="0"/>
              </a:rPr>
              <a:t>Also:</a:t>
            </a:r>
            <a:r>
              <a:rPr lang="en-US" dirty="0">
                <a:solidFill>
                  <a:srgbClr val="C00000"/>
                </a:solidFill>
                <a:cs typeface="Tahoma" pitchFamily="34" charset="0"/>
              </a:rPr>
              <a:t> </a:t>
            </a:r>
            <a:r>
              <a:rPr lang="en-US" sz="2000" dirty="0">
                <a:cs typeface="Tahoma" pitchFamily="34" charset="0"/>
              </a:rPr>
              <a:t>decoding, reformatting, time stamping, conversion, key generation, merging, error detection/logging, locating missing data</a:t>
            </a:r>
          </a:p>
        </p:txBody>
      </p:sp>
    </p:spTree>
    <p:extLst>
      <p:ext uri="{BB962C8B-B14F-4D97-AF65-F5344CB8AC3E}">
        <p14:creationId xmlns:p14="http://schemas.microsoft.com/office/powerpoint/2010/main" val="31810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utoUpdateAnimBg="0"/>
      <p:bldP spid="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002060"/>
                </a:solidFill>
              </a:rPr>
              <a:t>Two Classes of Anomalies</a:t>
            </a:r>
          </a:p>
        </p:txBody>
      </p:sp>
      <p:sp>
        <p:nvSpPr>
          <p:cNvPr id="3" name="Content Placeholder 2"/>
          <p:cNvSpPr>
            <a:spLocks noGrp="1"/>
          </p:cNvSpPr>
          <p:nvPr>
            <p:ph idx="1"/>
          </p:nvPr>
        </p:nvSpPr>
        <p:spPr>
          <a:xfrm>
            <a:off x="457200" y="1371600"/>
            <a:ext cx="8229600" cy="5105400"/>
          </a:xfrm>
        </p:spPr>
        <p:txBody>
          <a:bodyPr>
            <a:normAutofit/>
          </a:bodyPr>
          <a:lstStyle/>
          <a:p>
            <a:pPr algn="just">
              <a:buFont typeface="Wingdings" pitchFamily="2" charset="2"/>
              <a:buChar char="v"/>
              <a:defRPr/>
            </a:pPr>
            <a:r>
              <a:rPr lang="en-US" sz="3600" b="1" dirty="0"/>
              <a:t>Coverage Problems</a:t>
            </a:r>
          </a:p>
          <a:p>
            <a:pPr lvl="1" algn="just">
              <a:defRPr/>
            </a:pPr>
            <a:r>
              <a:rPr lang="en-US" sz="3200" b="1" dirty="0"/>
              <a:t>Missing values</a:t>
            </a:r>
          </a:p>
          <a:p>
            <a:pPr lvl="1" algn="just">
              <a:defRPr/>
            </a:pPr>
            <a:r>
              <a:rPr lang="en-US" sz="3200" b="1" dirty="0"/>
              <a:t>Missing </a:t>
            </a:r>
            <a:r>
              <a:rPr lang="en-US" sz="3200" b="1" dirty="0" smtClean="0"/>
              <a:t>Tuples </a:t>
            </a:r>
            <a:r>
              <a:rPr lang="en-US" sz="3200" b="1" dirty="0"/>
              <a:t>or records</a:t>
            </a:r>
          </a:p>
          <a:p>
            <a:pPr algn="just">
              <a:defRPr/>
            </a:pPr>
            <a:endParaRPr lang="en-US" sz="3600" b="1" dirty="0"/>
          </a:p>
          <a:p>
            <a:pPr algn="just">
              <a:buFont typeface="Wingdings" pitchFamily="2" charset="2"/>
              <a:buChar char="v"/>
              <a:defRPr/>
            </a:pPr>
            <a:r>
              <a:rPr lang="en-US" sz="3600" b="1" dirty="0"/>
              <a:t>Key-based classification problems</a:t>
            </a:r>
          </a:p>
          <a:p>
            <a:pPr lvl="1" algn="just">
              <a:defRPr/>
            </a:pPr>
            <a:r>
              <a:rPr lang="en-US" sz="3200" b="1" dirty="0"/>
              <a:t>Primary key problems</a:t>
            </a:r>
          </a:p>
          <a:p>
            <a:pPr lvl="1" algn="just">
              <a:defRPr/>
            </a:pPr>
            <a:r>
              <a:rPr lang="en-US" sz="3200" b="1" dirty="0"/>
              <a:t>Non-Primary key problems</a:t>
            </a:r>
          </a:p>
          <a:p>
            <a:pPr marL="0" indent="0" algn="just">
              <a:buNone/>
            </a:pPr>
            <a:endParaRPr lang="en-US" sz="3600" dirty="0"/>
          </a:p>
        </p:txBody>
      </p:sp>
    </p:spTree>
    <p:extLst>
      <p:ext uri="{BB962C8B-B14F-4D97-AF65-F5344CB8AC3E}">
        <p14:creationId xmlns:p14="http://schemas.microsoft.com/office/powerpoint/2010/main" val="782742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marL="0" indent="0" algn="just">
              <a:buNone/>
              <a:defRPr/>
            </a:pPr>
            <a:r>
              <a:rPr lang="en-US" sz="3600" b="1" dirty="0">
                <a:solidFill>
                  <a:srgbClr val="7030A0"/>
                </a:solidFill>
              </a:rPr>
              <a:t>1. Coverage Problems</a:t>
            </a:r>
          </a:p>
          <a:p>
            <a:pPr marL="0" indent="0" algn="just">
              <a:buNone/>
              <a:defRPr/>
            </a:pPr>
            <a:endParaRPr lang="en-US" sz="1600" b="1" dirty="0"/>
          </a:p>
          <a:p>
            <a:pPr lvl="1" algn="just">
              <a:defRPr/>
            </a:pPr>
            <a:r>
              <a:rPr lang="en-US" sz="3200" b="1" dirty="0">
                <a:solidFill>
                  <a:srgbClr val="002060"/>
                </a:solidFill>
              </a:rPr>
              <a:t>Missing Attribute</a:t>
            </a:r>
          </a:p>
          <a:p>
            <a:pPr marL="800100" lvl="2" indent="0" algn="just">
              <a:buNone/>
              <a:defRPr/>
            </a:pPr>
            <a:r>
              <a:rPr lang="en-US" sz="2800" dirty="0"/>
              <a:t>Result of omissions while collecting the data. </a:t>
            </a:r>
          </a:p>
          <a:p>
            <a:pPr marL="800100" lvl="2" indent="0" algn="just">
              <a:buNone/>
              <a:defRPr/>
            </a:pPr>
            <a:endParaRPr lang="en-US" sz="2800" dirty="0"/>
          </a:p>
          <a:p>
            <a:pPr marL="800100" lvl="2" indent="0" algn="just">
              <a:buNone/>
              <a:defRPr/>
            </a:pPr>
            <a:r>
              <a:rPr lang="en-US" sz="2800" dirty="0"/>
              <a:t>A constraint violation if we have null values for attributes where NOT NULL constraint exists.</a:t>
            </a:r>
          </a:p>
          <a:p>
            <a:pPr marL="800100" lvl="2" indent="0" algn="just">
              <a:buNone/>
              <a:defRPr/>
            </a:pPr>
            <a:endParaRPr lang="en-US" sz="2800" dirty="0"/>
          </a:p>
          <a:p>
            <a:pPr marL="800100" lvl="2" indent="0" algn="just">
              <a:buNone/>
              <a:defRPr/>
            </a:pPr>
            <a:r>
              <a:rPr lang="en-US" sz="2800" dirty="0"/>
              <a:t>Case more complicated where no such constraint exists. </a:t>
            </a:r>
          </a:p>
          <a:p>
            <a:pPr marL="800100" lvl="2" indent="0" algn="just">
              <a:buNone/>
              <a:defRPr/>
            </a:pPr>
            <a:endParaRPr lang="en-US" sz="2800" dirty="0"/>
          </a:p>
          <a:p>
            <a:pPr marL="800100" lvl="2" indent="0" algn="just">
              <a:buNone/>
              <a:defRPr/>
            </a:pPr>
            <a:r>
              <a:rPr lang="en-US" sz="2800" dirty="0"/>
              <a:t>Have to decide whether the value exists in the real world and has to be deduced here or not. </a:t>
            </a:r>
          </a:p>
          <a:p>
            <a:pPr marL="0" indent="0" algn="just">
              <a:buNone/>
            </a:pPr>
            <a:endParaRPr lang="en-US" sz="3600" dirty="0"/>
          </a:p>
        </p:txBody>
      </p:sp>
    </p:spTree>
    <p:extLst>
      <p:ext uri="{BB962C8B-B14F-4D97-AF65-F5344CB8AC3E}">
        <p14:creationId xmlns:p14="http://schemas.microsoft.com/office/powerpoint/2010/main" val="213662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a:solidFill>
                  <a:schemeClr val="accent6">
                    <a:lumMod val="50000"/>
                  </a:schemeClr>
                </a:solidFill>
              </a:rPr>
              <a:t>Data Warehouse Design Process </a:t>
            </a:r>
          </a:p>
        </p:txBody>
      </p:sp>
      <p:sp>
        <p:nvSpPr>
          <p:cNvPr id="3" name="Content Placeholder 2"/>
          <p:cNvSpPr>
            <a:spLocks noGrp="1"/>
          </p:cNvSpPr>
          <p:nvPr>
            <p:ph idx="1"/>
          </p:nvPr>
        </p:nvSpPr>
        <p:spPr>
          <a:xfrm>
            <a:off x="228600" y="914400"/>
            <a:ext cx="8686800" cy="5791200"/>
          </a:xfrm>
        </p:spPr>
        <p:txBody>
          <a:bodyPr>
            <a:normAutofit/>
          </a:bodyPr>
          <a:lstStyle/>
          <a:p>
            <a:pPr algn="just">
              <a:buFont typeface="Wingdings" pitchFamily="2" charset="2"/>
              <a:buChar char="v"/>
            </a:pPr>
            <a:r>
              <a:rPr lang="en-US" sz="2300" dirty="0"/>
              <a:t>Top-down, bottom-up approaches or a combination of both</a:t>
            </a:r>
          </a:p>
          <a:p>
            <a:pPr lvl="1" algn="just"/>
            <a:r>
              <a:rPr lang="en-US" sz="2300" b="1" dirty="0">
                <a:solidFill>
                  <a:srgbClr val="0070C0"/>
                </a:solidFill>
              </a:rPr>
              <a:t>Top-down</a:t>
            </a:r>
            <a:r>
              <a:rPr lang="en-US" sz="2300" b="1" dirty="0"/>
              <a:t>: </a:t>
            </a:r>
            <a:r>
              <a:rPr lang="en-US" sz="2300" dirty="0"/>
              <a:t>Starts with overall design and planning (mature)</a:t>
            </a:r>
          </a:p>
          <a:p>
            <a:pPr lvl="1" algn="just"/>
            <a:r>
              <a:rPr lang="en-US" sz="2300" b="1" dirty="0">
                <a:solidFill>
                  <a:srgbClr val="0070C0"/>
                </a:solidFill>
              </a:rPr>
              <a:t>Bottom-up</a:t>
            </a:r>
            <a:r>
              <a:rPr lang="en-US" sz="2300" b="1" dirty="0"/>
              <a:t>: </a:t>
            </a:r>
            <a:r>
              <a:rPr lang="en-US" sz="2300" dirty="0"/>
              <a:t>Starts with experiments and prototypes (rapid)</a:t>
            </a:r>
          </a:p>
          <a:p>
            <a:pPr algn="just">
              <a:buFont typeface="Wingdings" pitchFamily="2" charset="2"/>
              <a:buChar char="v"/>
            </a:pPr>
            <a:r>
              <a:rPr lang="en-US" sz="2300" dirty="0"/>
              <a:t>From software engineering point of view</a:t>
            </a:r>
          </a:p>
          <a:p>
            <a:pPr lvl="1" algn="just"/>
            <a:r>
              <a:rPr lang="en-US" sz="2300" b="1" dirty="0">
                <a:solidFill>
                  <a:srgbClr val="0070C0"/>
                </a:solidFill>
              </a:rPr>
              <a:t>Waterfall</a:t>
            </a:r>
            <a:r>
              <a:rPr lang="en-US" sz="2300" b="1" dirty="0"/>
              <a:t>: </a:t>
            </a:r>
            <a:r>
              <a:rPr lang="en-US" sz="2300" dirty="0"/>
              <a:t>structured and systematic analysis at each step before proceeding to the next</a:t>
            </a:r>
          </a:p>
          <a:p>
            <a:pPr lvl="1" algn="just"/>
            <a:r>
              <a:rPr lang="en-US" sz="2300" b="1" dirty="0">
                <a:solidFill>
                  <a:srgbClr val="0070C0"/>
                </a:solidFill>
              </a:rPr>
              <a:t>Spiral</a:t>
            </a:r>
            <a:r>
              <a:rPr lang="en-US" sz="2300" b="1" dirty="0"/>
              <a:t>:  </a:t>
            </a:r>
            <a:r>
              <a:rPr lang="en-US" sz="2300" dirty="0"/>
              <a:t>rapid generation of increasingly functional systems, short turn around time, quick turn around</a:t>
            </a:r>
          </a:p>
          <a:p>
            <a:pPr algn="just">
              <a:buFont typeface="Wingdings" pitchFamily="2" charset="2"/>
              <a:buChar char="v"/>
            </a:pPr>
            <a:r>
              <a:rPr lang="en-US" sz="2300" dirty="0"/>
              <a:t>Typical data warehouse design process</a:t>
            </a:r>
          </a:p>
          <a:p>
            <a:pPr lvl="1" algn="just"/>
            <a:r>
              <a:rPr lang="en-US" sz="2300" dirty="0"/>
              <a:t>Choose a </a:t>
            </a:r>
            <a:r>
              <a:rPr lang="en-US" sz="2300" dirty="0">
                <a:solidFill>
                  <a:schemeClr val="folHlink"/>
                </a:solidFill>
              </a:rPr>
              <a:t>business process</a:t>
            </a:r>
            <a:r>
              <a:rPr lang="en-US" sz="2300" dirty="0"/>
              <a:t> to model, e.g., orders, invoices, etc.</a:t>
            </a:r>
          </a:p>
          <a:p>
            <a:pPr lvl="1" algn="just"/>
            <a:r>
              <a:rPr lang="en-US" sz="2300" dirty="0"/>
              <a:t>Choose the </a:t>
            </a:r>
            <a:r>
              <a:rPr lang="en-US" sz="2300" i="1" dirty="0">
                <a:solidFill>
                  <a:schemeClr val="folHlink"/>
                </a:solidFill>
              </a:rPr>
              <a:t>grain</a:t>
            </a:r>
            <a:r>
              <a:rPr lang="en-US" sz="2300" dirty="0">
                <a:solidFill>
                  <a:schemeClr val="folHlink"/>
                </a:solidFill>
              </a:rPr>
              <a:t> (</a:t>
            </a:r>
            <a:r>
              <a:rPr lang="en-US" sz="2300" i="1" dirty="0">
                <a:solidFill>
                  <a:schemeClr val="folHlink"/>
                </a:solidFill>
              </a:rPr>
              <a:t>atomic level of data</a:t>
            </a:r>
            <a:r>
              <a:rPr lang="en-US" sz="2300" dirty="0">
                <a:solidFill>
                  <a:schemeClr val="folHlink"/>
                </a:solidFill>
              </a:rPr>
              <a:t>)</a:t>
            </a:r>
            <a:r>
              <a:rPr lang="en-US" sz="2300" dirty="0"/>
              <a:t> of the business process</a:t>
            </a:r>
          </a:p>
          <a:p>
            <a:pPr lvl="1" algn="just"/>
            <a:r>
              <a:rPr lang="en-US" sz="2300" dirty="0"/>
              <a:t>Choose the </a:t>
            </a:r>
            <a:r>
              <a:rPr lang="en-US" sz="2300" dirty="0">
                <a:solidFill>
                  <a:schemeClr val="folHlink"/>
                </a:solidFill>
              </a:rPr>
              <a:t>dimensions</a:t>
            </a:r>
            <a:r>
              <a:rPr lang="en-US" sz="2300" dirty="0"/>
              <a:t> that will apply to each fact table record</a:t>
            </a:r>
          </a:p>
          <a:p>
            <a:pPr lvl="1" algn="just"/>
            <a:r>
              <a:rPr lang="en-US" sz="2300" dirty="0"/>
              <a:t>Choose the </a:t>
            </a:r>
            <a:r>
              <a:rPr lang="en-US" sz="2300" dirty="0">
                <a:solidFill>
                  <a:schemeClr val="folHlink"/>
                </a:solidFill>
              </a:rPr>
              <a:t>measure</a:t>
            </a:r>
            <a:r>
              <a:rPr lang="en-US" sz="2300" dirty="0"/>
              <a:t> that will populate each fact table </a:t>
            </a:r>
            <a:r>
              <a:rPr lang="en-US" sz="2300" dirty="0" smtClean="0"/>
              <a:t>record</a:t>
            </a:r>
            <a:endParaRPr lang="en-US" sz="2300" dirty="0"/>
          </a:p>
        </p:txBody>
      </p:sp>
    </p:spTree>
    <p:extLst>
      <p:ext uri="{BB962C8B-B14F-4D97-AF65-F5344CB8AC3E}">
        <p14:creationId xmlns:p14="http://schemas.microsoft.com/office/powerpoint/2010/main" val="2473577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88361" y="1356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3"/>
          <p:cNvSpPr>
            <a:spLocks noChangeArrowheads="1"/>
          </p:cNvSpPr>
          <p:nvPr/>
        </p:nvSpPr>
        <p:spPr bwMode="auto">
          <a:xfrm>
            <a:off x="2920361" y="1356756"/>
            <a:ext cx="36195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4"/>
          <p:cNvSpPr>
            <a:spLocks noChangeArrowheads="1"/>
          </p:cNvSpPr>
          <p:nvPr/>
        </p:nvSpPr>
        <p:spPr bwMode="auto">
          <a:xfrm>
            <a:off x="888361" y="1737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5"/>
          <p:cNvSpPr>
            <a:spLocks noChangeArrowheads="1"/>
          </p:cNvSpPr>
          <p:nvPr/>
        </p:nvSpPr>
        <p:spPr bwMode="auto">
          <a:xfrm>
            <a:off x="888361" y="2118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6"/>
          <p:cNvSpPr>
            <a:spLocks noChangeArrowheads="1"/>
          </p:cNvSpPr>
          <p:nvPr/>
        </p:nvSpPr>
        <p:spPr bwMode="auto">
          <a:xfrm>
            <a:off x="888361" y="2499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7"/>
          <p:cNvSpPr>
            <a:spLocks noChangeArrowheads="1"/>
          </p:cNvSpPr>
          <p:nvPr/>
        </p:nvSpPr>
        <p:spPr bwMode="auto">
          <a:xfrm>
            <a:off x="888361" y="2880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888361" y="3261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p:cNvSpPr>
            <a:spLocks noChangeArrowheads="1"/>
          </p:cNvSpPr>
          <p:nvPr/>
        </p:nvSpPr>
        <p:spPr bwMode="auto">
          <a:xfrm>
            <a:off x="888361" y="3642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
          <p:cNvSpPr>
            <a:spLocks noChangeArrowheads="1"/>
          </p:cNvSpPr>
          <p:nvPr/>
        </p:nvSpPr>
        <p:spPr bwMode="auto">
          <a:xfrm>
            <a:off x="888361" y="4023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1"/>
          <p:cNvSpPr>
            <a:spLocks noChangeArrowheads="1"/>
          </p:cNvSpPr>
          <p:nvPr/>
        </p:nvSpPr>
        <p:spPr bwMode="auto">
          <a:xfrm>
            <a:off x="888361" y="4404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2"/>
          <p:cNvSpPr>
            <a:spLocks noChangeArrowheads="1"/>
          </p:cNvSpPr>
          <p:nvPr/>
        </p:nvSpPr>
        <p:spPr bwMode="auto">
          <a:xfrm>
            <a:off x="2920361" y="2118756"/>
            <a:ext cx="36195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3"/>
          <p:cNvSpPr>
            <a:spLocks noChangeArrowheads="1"/>
          </p:cNvSpPr>
          <p:nvPr/>
        </p:nvSpPr>
        <p:spPr bwMode="auto">
          <a:xfrm>
            <a:off x="2193286" y="2118756"/>
            <a:ext cx="363537"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14"/>
          <p:cNvSpPr>
            <a:spLocks noChangeArrowheads="1"/>
          </p:cNvSpPr>
          <p:nvPr/>
        </p:nvSpPr>
        <p:spPr bwMode="auto">
          <a:xfrm>
            <a:off x="1758311" y="2880756"/>
            <a:ext cx="363537"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15"/>
          <p:cNvSpPr>
            <a:spLocks noChangeArrowheads="1"/>
          </p:cNvSpPr>
          <p:nvPr/>
        </p:nvSpPr>
        <p:spPr bwMode="auto">
          <a:xfrm>
            <a:off x="3282311" y="3261756"/>
            <a:ext cx="363537"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16"/>
          <p:cNvSpPr>
            <a:spLocks noChangeArrowheads="1"/>
          </p:cNvSpPr>
          <p:nvPr/>
        </p:nvSpPr>
        <p:spPr bwMode="auto">
          <a:xfrm>
            <a:off x="888361" y="4404756"/>
            <a:ext cx="361950"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7"/>
          <p:cNvSpPr>
            <a:spLocks noChangeArrowheads="1"/>
          </p:cNvSpPr>
          <p:nvPr/>
        </p:nvSpPr>
        <p:spPr bwMode="auto">
          <a:xfrm>
            <a:off x="5387336" y="1356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18"/>
          <p:cNvSpPr>
            <a:spLocks noChangeArrowheads="1"/>
          </p:cNvSpPr>
          <p:nvPr/>
        </p:nvSpPr>
        <p:spPr bwMode="auto">
          <a:xfrm>
            <a:off x="5387336" y="1737756"/>
            <a:ext cx="2757487"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9"/>
          <p:cNvSpPr>
            <a:spLocks noChangeArrowheads="1"/>
          </p:cNvSpPr>
          <p:nvPr/>
        </p:nvSpPr>
        <p:spPr bwMode="auto">
          <a:xfrm>
            <a:off x="5387336" y="2118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0"/>
          <p:cNvSpPr>
            <a:spLocks noChangeArrowheads="1"/>
          </p:cNvSpPr>
          <p:nvPr/>
        </p:nvSpPr>
        <p:spPr bwMode="auto">
          <a:xfrm>
            <a:off x="5387336" y="2499756"/>
            <a:ext cx="2757487"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1"/>
          <p:cNvSpPr>
            <a:spLocks noChangeArrowheads="1"/>
          </p:cNvSpPr>
          <p:nvPr/>
        </p:nvSpPr>
        <p:spPr bwMode="auto">
          <a:xfrm>
            <a:off x="5387336" y="2880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2"/>
          <p:cNvSpPr>
            <a:spLocks noChangeArrowheads="1"/>
          </p:cNvSpPr>
          <p:nvPr/>
        </p:nvSpPr>
        <p:spPr bwMode="auto">
          <a:xfrm>
            <a:off x="5387336" y="3261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3"/>
          <p:cNvSpPr>
            <a:spLocks noChangeArrowheads="1"/>
          </p:cNvSpPr>
          <p:nvPr/>
        </p:nvSpPr>
        <p:spPr bwMode="auto">
          <a:xfrm>
            <a:off x="5387336" y="3642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24"/>
          <p:cNvSpPr>
            <a:spLocks noChangeArrowheads="1"/>
          </p:cNvSpPr>
          <p:nvPr/>
        </p:nvSpPr>
        <p:spPr bwMode="auto">
          <a:xfrm>
            <a:off x="5387336" y="4023756"/>
            <a:ext cx="275748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25"/>
          <p:cNvSpPr>
            <a:spLocks noChangeArrowheads="1"/>
          </p:cNvSpPr>
          <p:nvPr/>
        </p:nvSpPr>
        <p:spPr bwMode="auto">
          <a:xfrm>
            <a:off x="5387336" y="4404756"/>
            <a:ext cx="2757487" cy="38100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6"/>
          <p:cNvSpPr txBox="1">
            <a:spLocks noChangeArrowheads="1"/>
          </p:cNvSpPr>
          <p:nvPr/>
        </p:nvSpPr>
        <p:spPr bwMode="auto">
          <a:xfrm>
            <a:off x="1396361" y="5014356"/>
            <a:ext cx="1872629" cy="3847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900" b="1">
                <a:latin typeface="Century Gothic" pitchFamily="34" charset="0"/>
              </a:rPr>
              <a:t>Missing values</a:t>
            </a:r>
          </a:p>
        </p:txBody>
      </p:sp>
      <p:sp>
        <p:nvSpPr>
          <p:cNvPr id="30" name="Text Box 27"/>
          <p:cNvSpPr txBox="1">
            <a:spLocks noChangeArrowheads="1"/>
          </p:cNvSpPr>
          <p:nvPr/>
        </p:nvSpPr>
        <p:spPr bwMode="auto">
          <a:xfrm>
            <a:off x="5968361" y="5014356"/>
            <a:ext cx="1982787"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900" b="1">
                <a:latin typeface="Century Gothic" pitchFamily="34" charset="0"/>
              </a:rPr>
              <a:t>Missing records</a:t>
            </a:r>
          </a:p>
        </p:txBody>
      </p:sp>
      <p:sp>
        <p:nvSpPr>
          <p:cNvPr id="31" name="Rectangle 28"/>
          <p:cNvSpPr txBox="1">
            <a:spLocks noChangeArrowheads="1"/>
          </p:cNvSpPr>
          <p:nvPr/>
        </p:nvSpPr>
        <p:spPr bwMode="auto">
          <a:xfrm>
            <a:off x="533399" y="228600"/>
            <a:ext cx="8077201" cy="685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defTabSz="930275" eaLnBrk="1" hangingPunct="1">
              <a:defRPr/>
            </a:pPr>
            <a:r>
              <a:rPr lang="en-US" b="1" dirty="0" smtClean="0">
                <a:solidFill>
                  <a:schemeClr val="tx1"/>
                </a:solidFill>
                <a:effectLst/>
              </a:rPr>
              <a:t>Coverage</a:t>
            </a:r>
          </a:p>
        </p:txBody>
      </p:sp>
    </p:spTree>
    <p:extLst>
      <p:ext uri="{BB962C8B-B14F-4D97-AF65-F5344CB8AC3E}">
        <p14:creationId xmlns:p14="http://schemas.microsoft.com/office/powerpoint/2010/main" val="1053137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Why Missing Rows/Value?</a:t>
            </a:r>
          </a:p>
        </p:txBody>
      </p:sp>
      <p:sp>
        <p:nvSpPr>
          <p:cNvPr id="3" name="Content Placeholder 2"/>
          <p:cNvSpPr>
            <a:spLocks noGrp="1"/>
          </p:cNvSpPr>
          <p:nvPr>
            <p:ph idx="1"/>
          </p:nvPr>
        </p:nvSpPr>
        <p:spPr>
          <a:xfrm>
            <a:off x="76200" y="1066800"/>
            <a:ext cx="8763000" cy="5562600"/>
          </a:xfrm>
        </p:spPr>
        <p:txBody>
          <a:bodyPr>
            <a:normAutofit/>
          </a:bodyPr>
          <a:lstStyle/>
          <a:p>
            <a:pPr lvl="1" algn="just">
              <a:lnSpc>
                <a:spcPct val="120000"/>
              </a:lnSpc>
              <a:buFont typeface="Wingdings" pitchFamily="2" charset="2"/>
              <a:buChar char="v"/>
              <a:defRPr/>
            </a:pPr>
            <a:r>
              <a:rPr lang="en-US" dirty="0"/>
              <a:t>Equipment malfunction (bar code reader, keyboard etc.)</a:t>
            </a:r>
          </a:p>
          <a:p>
            <a:pPr lvl="1" algn="just">
              <a:lnSpc>
                <a:spcPct val="120000"/>
              </a:lnSpc>
              <a:buFont typeface="Wingdings" pitchFamily="2" charset="2"/>
              <a:buChar char="v"/>
              <a:defRPr/>
            </a:pPr>
            <a:endParaRPr lang="en-US" sz="2000" dirty="0"/>
          </a:p>
          <a:p>
            <a:pPr lvl="1" algn="just">
              <a:lnSpc>
                <a:spcPct val="120000"/>
              </a:lnSpc>
              <a:buFont typeface="Wingdings" pitchFamily="2" charset="2"/>
              <a:buChar char="v"/>
              <a:defRPr/>
            </a:pPr>
            <a:r>
              <a:rPr lang="en-US" dirty="0"/>
              <a:t>Inconsistent with other recorded data and thus deleted.</a:t>
            </a:r>
          </a:p>
          <a:p>
            <a:pPr lvl="1" algn="just">
              <a:lnSpc>
                <a:spcPct val="120000"/>
              </a:lnSpc>
              <a:buFont typeface="Wingdings" pitchFamily="2" charset="2"/>
              <a:buChar char="v"/>
              <a:defRPr/>
            </a:pPr>
            <a:endParaRPr lang="en-US" sz="2000" dirty="0"/>
          </a:p>
          <a:p>
            <a:pPr lvl="1">
              <a:lnSpc>
                <a:spcPct val="120000"/>
              </a:lnSpc>
              <a:buFont typeface="Wingdings" pitchFamily="2" charset="2"/>
              <a:buChar char="v"/>
              <a:defRPr/>
            </a:pPr>
            <a:r>
              <a:rPr lang="en-US" dirty="0"/>
              <a:t>Data not entered due to </a:t>
            </a:r>
            <a:r>
              <a:rPr lang="en-US" dirty="0" smtClean="0"/>
              <a:t>misunderstanding/illegibility</a:t>
            </a:r>
            <a:r>
              <a:rPr lang="en-US" dirty="0"/>
              <a:t>. </a:t>
            </a:r>
          </a:p>
          <a:p>
            <a:pPr lvl="1" algn="just">
              <a:lnSpc>
                <a:spcPct val="120000"/>
              </a:lnSpc>
              <a:buFont typeface="Wingdings" pitchFamily="2" charset="2"/>
              <a:buChar char="v"/>
              <a:defRPr/>
            </a:pPr>
            <a:endParaRPr lang="en-US" sz="2000" dirty="0"/>
          </a:p>
          <a:p>
            <a:pPr lvl="1" algn="just">
              <a:lnSpc>
                <a:spcPct val="120000"/>
              </a:lnSpc>
              <a:buFont typeface="Wingdings" pitchFamily="2" charset="2"/>
              <a:buChar char="v"/>
              <a:defRPr/>
            </a:pPr>
            <a:r>
              <a:rPr lang="en-US" dirty="0"/>
              <a:t>Data not considered important at the time of entry (e.g. Y2K</a:t>
            </a:r>
            <a:r>
              <a:rPr lang="en-US" dirty="0" smtClean="0"/>
              <a:t>).</a:t>
            </a:r>
            <a:endParaRPr lang="en-US" dirty="0"/>
          </a:p>
        </p:txBody>
      </p:sp>
    </p:spTree>
    <p:extLst>
      <p:ext uri="{BB962C8B-B14F-4D97-AF65-F5344CB8AC3E}">
        <p14:creationId xmlns:p14="http://schemas.microsoft.com/office/powerpoint/2010/main" val="805678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Handling missing data</a:t>
            </a:r>
          </a:p>
        </p:txBody>
      </p:sp>
      <p:sp>
        <p:nvSpPr>
          <p:cNvPr id="3" name="Content Placeholder 2"/>
          <p:cNvSpPr>
            <a:spLocks noGrp="1"/>
          </p:cNvSpPr>
          <p:nvPr>
            <p:ph idx="1"/>
          </p:nvPr>
        </p:nvSpPr>
        <p:spPr>
          <a:xfrm>
            <a:off x="609600" y="1143000"/>
            <a:ext cx="8229600" cy="5364163"/>
          </a:xfrm>
        </p:spPr>
        <p:txBody>
          <a:bodyPr>
            <a:normAutofit/>
          </a:bodyPr>
          <a:lstStyle/>
          <a:p>
            <a:pPr algn="just">
              <a:lnSpc>
                <a:spcPct val="140000"/>
              </a:lnSpc>
              <a:buFont typeface="Wingdings" pitchFamily="2" charset="2"/>
              <a:buChar char="v"/>
              <a:defRPr/>
            </a:pPr>
            <a:r>
              <a:rPr lang="en-US" sz="3600" dirty="0"/>
              <a:t>Dropping records.</a:t>
            </a:r>
          </a:p>
          <a:p>
            <a:pPr algn="just">
              <a:lnSpc>
                <a:spcPct val="140000"/>
              </a:lnSpc>
              <a:buFont typeface="Wingdings" pitchFamily="2" charset="2"/>
              <a:buChar char="v"/>
              <a:defRPr/>
            </a:pPr>
            <a:r>
              <a:rPr lang="en-US" sz="3600" dirty="0"/>
              <a:t>“Manually” filling missing values.</a:t>
            </a:r>
          </a:p>
          <a:p>
            <a:pPr algn="just">
              <a:lnSpc>
                <a:spcPct val="140000"/>
              </a:lnSpc>
              <a:buFont typeface="Wingdings" pitchFamily="2" charset="2"/>
              <a:buChar char="v"/>
              <a:defRPr/>
            </a:pPr>
            <a:r>
              <a:rPr lang="en-US" sz="3600" dirty="0"/>
              <a:t>Using a global constant as filler. </a:t>
            </a:r>
          </a:p>
          <a:p>
            <a:pPr algn="just">
              <a:lnSpc>
                <a:spcPct val="140000"/>
              </a:lnSpc>
              <a:buFont typeface="Wingdings" pitchFamily="2" charset="2"/>
              <a:buChar char="v"/>
              <a:defRPr/>
            </a:pPr>
            <a:r>
              <a:rPr lang="en-US" sz="3600" dirty="0"/>
              <a:t>Using the attribute mean (or median) as filler.</a:t>
            </a:r>
          </a:p>
          <a:p>
            <a:pPr algn="just">
              <a:lnSpc>
                <a:spcPct val="140000"/>
              </a:lnSpc>
              <a:buFont typeface="Wingdings" pitchFamily="2" charset="2"/>
              <a:buChar char="v"/>
              <a:defRPr/>
            </a:pPr>
            <a:r>
              <a:rPr lang="en-US" sz="3600" dirty="0"/>
              <a:t>Using the most probable value as filler</a:t>
            </a:r>
            <a:r>
              <a:rPr lang="en-US" sz="3600" dirty="0" smtClean="0"/>
              <a:t>.</a:t>
            </a:r>
            <a:endParaRPr lang="en-US" sz="3600" dirty="0"/>
          </a:p>
        </p:txBody>
      </p:sp>
    </p:spTree>
    <p:extLst>
      <p:ext uri="{BB962C8B-B14F-4D97-AF65-F5344CB8AC3E}">
        <p14:creationId xmlns:p14="http://schemas.microsoft.com/office/powerpoint/2010/main" val="2460132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534400" cy="6248400"/>
          </a:xfrm>
        </p:spPr>
        <p:txBody>
          <a:bodyPr>
            <a:normAutofit/>
          </a:bodyPr>
          <a:lstStyle/>
          <a:p>
            <a:pPr marL="0" indent="0">
              <a:buNone/>
            </a:pPr>
            <a:r>
              <a:rPr lang="en-US" b="1" dirty="0" smtClean="0">
                <a:solidFill>
                  <a:srgbClr val="7030A0"/>
                </a:solidFill>
              </a:rPr>
              <a:t>2. Key-based Classification Problems</a:t>
            </a:r>
            <a:endParaRPr lang="en-US" b="1" dirty="0">
              <a:solidFill>
                <a:srgbClr val="7030A0"/>
              </a:solidFill>
            </a:endParaRPr>
          </a:p>
          <a:p>
            <a:pPr marL="0" indent="0">
              <a:buNone/>
            </a:pPr>
            <a:endParaRPr lang="en-US" b="1" dirty="0" smtClean="0">
              <a:solidFill>
                <a:schemeClr val="tx2"/>
              </a:solidFill>
            </a:endParaRPr>
          </a:p>
          <a:p>
            <a:pPr marL="0" indent="0">
              <a:buNone/>
            </a:pPr>
            <a:r>
              <a:rPr lang="en-US" b="1" dirty="0" smtClean="0">
                <a:solidFill>
                  <a:srgbClr val="002060"/>
                </a:solidFill>
              </a:rPr>
              <a:t>Primary </a:t>
            </a:r>
            <a:r>
              <a:rPr lang="en-US" b="1" dirty="0">
                <a:solidFill>
                  <a:srgbClr val="002060"/>
                </a:solidFill>
              </a:rPr>
              <a:t>key </a:t>
            </a:r>
            <a:r>
              <a:rPr lang="en-US" b="1" dirty="0" smtClean="0">
                <a:solidFill>
                  <a:srgbClr val="002060"/>
                </a:solidFill>
              </a:rPr>
              <a:t>problems</a:t>
            </a:r>
          </a:p>
          <a:p>
            <a:pPr lvl="1">
              <a:lnSpc>
                <a:spcPct val="115000"/>
              </a:lnSpc>
              <a:defRPr/>
            </a:pPr>
            <a:r>
              <a:rPr lang="en-US" sz="3200" dirty="0"/>
              <a:t>Same PK but different data.</a:t>
            </a:r>
            <a:endParaRPr lang="en-US" sz="900" dirty="0"/>
          </a:p>
          <a:p>
            <a:pPr lvl="1">
              <a:lnSpc>
                <a:spcPct val="115000"/>
              </a:lnSpc>
              <a:defRPr/>
            </a:pPr>
            <a:endParaRPr lang="en-US" sz="900" dirty="0"/>
          </a:p>
          <a:p>
            <a:pPr lvl="1">
              <a:lnSpc>
                <a:spcPct val="115000"/>
              </a:lnSpc>
              <a:defRPr/>
            </a:pPr>
            <a:r>
              <a:rPr lang="en-US" sz="3200" dirty="0"/>
              <a:t>Same entity with different keys.</a:t>
            </a:r>
            <a:endParaRPr lang="en-US" sz="1200" dirty="0"/>
          </a:p>
          <a:p>
            <a:pPr lvl="1">
              <a:lnSpc>
                <a:spcPct val="115000"/>
              </a:lnSpc>
              <a:defRPr/>
            </a:pPr>
            <a:endParaRPr lang="en-US" sz="1200" dirty="0"/>
          </a:p>
          <a:p>
            <a:pPr lvl="1">
              <a:lnSpc>
                <a:spcPct val="115000"/>
              </a:lnSpc>
              <a:defRPr/>
            </a:pPr>
            <a:r>
              <a:rPr lang="en-US" sz="3200" dirty="0"/>
              <a:t>PK in one system but not in other.</a:t>
            </a:r>
            <a:endParaRPr lang="en-US" sz="1000" dirty="0"/>
          </a:p>
          <a:p>
            <a:pPr lvl="1">
              <a:lnSpc>
                <a:spcPct val="115000"/>
              </a:lnSpc>
              <a:defRPr/>
            </a:pPr>
            <a:endParaRPr lang="en-US" sz="1000" dirty="0"/>
          </a:p>
          <a:p>
            <a:pPr lvl="1">
              <a:lnSpc>
                <a:spcPct val="115000"/>
              </a:lnSpc>
              <a:defRPr/>
            </a:pPr>
            <a:r>
              <a:rPr lang="en-US" sz="3200" dirty="0"/>
              <a:t>Same PK but in different formats.</a:t>
            </a:r>
          </a:p>
          <a:p>
            <a:pPr marL="0" indent="0">
              <a:buNone/>
            </a:pPr>
            <a:endParaRPr lang="en-US" b="1" dirty="0">
              <a:solidFill>
                <a:schemeClr val="tx2"/>
              </a:solidFill>
              <a:effectLst>
                <a:outerShdw blurRad="38100" dist="38100" dir="2700000" algn="tl">
                  <a:srgbClr val="000000"/>
                </a:outerShdw>
              </a:effectLst>
            </a:endParaRPr>
          </a:p>
          <a:p>
            <a:endParaRPr lang="en-US" dirty="0"/>
          </a:p>
        </p:txBody>
      </p:sp>
    </p:spTree>
    <p:extLst>
      <p:ext uri="{BB962C8B-B14F-4D97-AF65-F5344CB8AC3E}">
        <p14:creationId xmlns:p14="http://schemas.microsoft.com/office/powerpoint/2010/main" val="1109436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6096000"/>
          </a:xfrm>
        </p:spPr>
        <p:txBody>
          <a:bodyPr>
            <a:normAutofit/>
          </a:bodyPr>
          <a:lstStyle/>
          <a:p>
            <a:pPr marL="0" indent="0" algn="just">
              <a:buNone/>
            </a:pPr>
            <a:r>
              <a:rPr lang="en-US" b="1" dirty="0">
                <a:solidFill>
                  <a:srgbClr val="002060"/>
                </a:solidFill>
              </a:rPr>
              <a:t>Non primary key </a:t>
            </a:r>
            <a:r>
              <a:rPr lang="en-US" b="1" dirty="0" smtClean="0">
                <a:solidFill>
                  <a:srgbClr val="002060"/>
                </a:solidFill>
              </a:rPr>
              <a:t>problems</a:t>
            </a:r>
          </a:p>
          <a:p>
            <a:pPr lvl="1" algn="just">
              <a:defRPr/>
            </a:pPr>
            <a:r>
              <a:rPr lang="en-US" sz="3200" dirty="0"/>
              <a:t> Different encoding in different sources</a:t>
            </a:r>
            <a:r>
              <a:rPr lang="en-US" sz="3200" dirty="0" smtClean="0"/>
              <a:t>.</a:t>
            </a:r>
            <a:endParaRPr lang="en-US" sz="1600" dirty="0"/>
          </a:p>
          <a:p>
            <a:pPr lvl="1" algn="just">
              <a:defRPr/>
            </a:pPr>
            <a:r>
              <a:rPr lang="en-US" sz="3200" dirty="0"/>
              <a:t> Multiple ways to represent the same information</a:t>
            </a:r>
            <a:r>
              <a:rPr lang="en-US" sz="3200" dirty="0" smtClean="0"/>
              <a:t>.</a:t>
            </a:r>
            <a:endParaRPr lang="en-US" sz="1600" dirty="0"/>
          </a:p>
          <a:p>
            <a:pPr lvl="1" algn="just">
              <a:defRPr/>
            </a:pPr>
            <a:r>
              <a:rPr lang="en-US" sz="3200" dirty="0"/>
              <a:t> Sources might contain invalid data</a:t>
            </a:r>
            <a:r>
              <a:rPr lang="en-US" sz="3200" dirty="0" smtClean="0"/>
              <a:t>.</a:t>
            </a:r>
            <a:endParaRPr lang="en-US" sz="1600" dirty="0"/>
          </a:p>
          <a:p>
            <a:pPr lvl="1" algn="just">
              <a:defRPr/>
            </a:pPr>
            <a:r>
              <a:rPr lang="en-US" sz="3200" dirty="0"/>
              <a:t> Two fields with different data but same name.</a:t>
            </a:r>
            <a:endParaRPr lang="en-US" sz="1800" dirty="0"/>
          </a:p>
          <a:p>
            <a:pPr lvl="1" algn="just">
              <a:lnSpc>
                <a:spcPct val="120000"/>
              </a:lnSpc>
              <a:defRPr/>
            </a:pPr>
            <a:r>
              <a:rPr lang="en-US" sz="3200" dirty="0"/>
              <a:t>Required fields left blank</a:t>
            </a:r>
            <a:r>
              <a:rPr lang="en-US" sz="3200" dirty="0" smtClean="0"/>
              <a:t>.</a:t>
            </a:r>
            <a:endParaRPr lang="en-US" sz="1200" dirty="0"/>
          </a:p>
          <a:p>
            <a:pPr lvl="1" algn="just">
              <a:lnSpc>
                <a:spcPct val="120000"/>
              </a:lnSpc>
              <a:defRPr/>
            </a:pPr>
            <a:r>
              <a:rPr lang="en-US" sz="3200" dirty="0"/>
              <a:t> Data erroneous or incomplete</a:t>
            </a:r>
            <a:r>
              <a:rPr lang="en-US" sz="3200" dirty="0" smtClean="0"/>
              <a:t>.</a:t>
            </a:r>
            <a:endParaRPr lang="en-US" sz="1200" dirty="0"/>
          </a:p>
          <a:p>
            <a:pPr lvl="1" algn="just">
              <a:lnSpc>
                <a:spcPct val="120000"/>
              </a:lnSpc>
              <a:defRPr/>
            </a:pPr>
            <a:r>
              <a:rPr lang="en-US" sz="3200" dirty="0"/>
              <a:t> Data contains null values.</a:t>
            </a:r>
          </a:p>
          <a:p>
            <a:pPr marL="0" indent="0" algn="just">
              <a:buNone/>
            </a:pPr>
            <a:endParaRPr lang="en-US" dirty="0"/>
          </a:p>
        </p:txBody>
      </p:sp>
    </p:spTree>
    <p:extLst>
      <p:ext uri="{BB962C8B-B14F-4D97-AF65-F5344CB8AC3E}">
        <p14:creationId xmlns:p14="http://schemas.microsoft.com/office/powerpoint/2010/main" val="1718527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96000"/>
          </a:xfrm>
        </p:spPr>
        <p:txBody>
          <a:bodyPr>
            <a:normAutofit/>
          </a:bodyPr>
          <a:lstStyle/>
          <a:p>
            <a:pPr algn="just">
              <a:lnSpc>
                <a:spcPct val="90000"/>
              </a:lnSpc>
              <a:buFont typeface="Wingdings" pitchFamily="2" charset="2"/>
              <a:buNone/>
            </a:pPr>
            <a:r>
              <a:rPr lang="en-US" sz="3600" b="1" dirty="0">
                <a:solidFill>
                  <a:srgbClr val="002060"/>
                </a:solidFill>
              </a:rPr>
              <a:t>Data Quality paradigm</a:t>
            </a:r>
          </a:p>
          <a:p>
            <a:pPr algn="just">
              <a:lnSpc>
                <a:spcPct val="90000"/>
              </a:lnSpc>
              <a:buFont typeface="Wingdings" pitchFamily="2" charset="2"/>
              <a:buChar char="v"/>
            </a:pPr>
            <a:r>
              <a:rPr lang="en-US" sz="3600" dirty="0"/>
              <a:t>Correct</a:t>
            </a:r>
          </a:p>
          <a:p>
            <a:pPr algn="just">
              <a:lnSpc>
                <a:spcPct val="90000"/>
              </a:lnSpc>
              <a:buFont typeface="Wingdings" pitchFamily="2" charset="2"/>
              <a:buChar char="v"/>
            </a:pPr>
            <a:r>
              <a:rPr lang="en-US" sz="3600" dirty="0"/>
              <a:t>Unambiguous</a:t>
            </a:r>
          </a:p>
          <a:p>
            <a:pPr algn="just">
              <a:lnSpc>
                <a:spcPct val="90000"/>
              </a:lnSpc>
              <a:buFont typeface="Wingdings" pitchFamily="2" charset="2"/>
              <a:buChar char="v"/>
            </a:pPr>
            <a:r>
              <a:rPr lang="en-US" sz="3600" dirty="0"/>
              <a:t>Consistent</a:t>
            </a:r>
          </a:p>
          <a:p>
            <a:pPr algn="just">
              <a:lnSpc>
                <a:spcPct val="90000"/>
              </a:lnSpc>
              <a:buFont typeface="Wingdings" pitchFamily="2" charset="2"/>
              <a:buChar char="v"/>
            </a:pPr>
            <a:r>
              <a:rPr lang="en-US" sz="3600" dirty="0"/>
              <a:t>Complete</a:t>
            </a:r>
          </a:p>
          <a:p>
            <a:pPr marL="0" indent="0" algn="just">
              <a:lnSpc>
                <a:spcPct val="90000"/>
              </a:lnSpc>
              <a:buNone/>
            </a:pPr>
            <a:endParaRPr lang="en-US" sz="3600" dirty="0" smtClean="0"/>
          </a:p>
          <a:p>
            <a:pPr marL="0" indent="0" algn="just">
              <a:lnSpc>
                <a:spcPct val="90000"/>
              </a:lnSpc>
              <a:buNone/>
            </a:pPr>
            <a:r>
              <a:rPr lang="en-US" sz="3600" dirty="0" smtClean="0"/>
              <a:t>Data </a:t>
            </a:r>
            <a:r>
              <a:rPr lang="en-US" sz="3600" dirty="0"/>
              <a:t>quality checks are run at 2 places - </a:t>
            </a:r>
            <a:r>
              <a:rPr lang="en-US" sz="3600" dirty="0">
                <a:solidFill>
                  <a:srgbClr val="FF0000"/>
                </a:solidFill>
              </a:rPr>
              <a:t>after extraction </a:t>
            </a:r>
            <a:r>
              <a:rPr lang="en-US" sz="3600" dirty="0"/>
              <a:t>and </a:t>
            </a:r>
            <a:r>
              <a:rPr lang="en-US" sz="3600" dirty="0">
                <a:solidFill>
                  <a:srgbClr val="FF0000"/>
                </a:solidFill>
              </a:rPr>
              <a:t>after cleaning </a:t>
            </a:r>
            <a:r>
              <a:rPr lang="en-US" sz="3600" dirty="0"/>
              <a:t>and confirming additional check are run at this point</a:t>
            </a:r>
          </a:p>
          <a:p>
            <a:pPr marL="0" indent="0" algn="just">
              <a:buNone/>
            </a:pPr>
            <a:endParaRPr lang="en-US" sz="3600" dirty="0"/>
          </a:p>
        </p:txBody>
      </p:sp>
    </p:spTree>
    <p:extLst>
      <p:ext uri="{BB962C8B-B14F-4D97-AF65-F5344CB8AC3E}">
        <p14:creationId xmlns:p14="http://schemas.microsoft.com/office/powerpoint/2010/main" val="3404704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chemeClr val="accent6">
                    <a:lumMod val="50000"/>
                  </a:schemeClr>
                </a:solidFill>
              </a:rPr>
              <a:t>Steps in Data Cleansing</a:t>
            </a:r>
          </a:p>
        </p:txBody>
      </p:sp>
      <p:sp>
        <p:nvSpPr>
          <p:cNvPr id="3" name="Content Placeholder 2"/>
          <p:cNvSpPr>
            <a:spLocks noGrp="1"/>
          </p:cNvSpPr>
          <p:nvPr>
            <p:ph idx="1"/>
          </p:nvPr>
        </p:nvSpPr>
        <p:spPr>
          <a:xfrm>
            <a:off x="457200" y="1600200"/>
            <a:ext cx="8229600" cy="4953000"/>
          </a:xfrm>
        </p:spPr>
        <p:txBody>
          <a:bodyPr>
            <a:normAutofit/>
          </a:bodyPr>
          <a:lstStyle/>
          <a:p>
            <a:pPr>
              <a:spcAft>
                <a:spcPct val="40000"/>
              </a:spcAft>
              <a:buClr>
                <a:schemeClr val="tx1"/>
              </a:buClr>
              <a:buFont typeface="Symbol" pitchFamily="18" charset="2"/>
              <a:buChar char="·"/>
            </a:pPr>
            <a:r>
              <a:rPr lang="en-US" sz="3600" dirty="0"/>
              <a:t>Parsing</a:t>
            </a:r>
          </a:p>
          <a:p>
            <a:pPr>
              <a:spcAft>
                <a:spcPct val="40000"/>
              </a:spcAft>
              <a:buClr>
                <a:schemeClr val="tx1"/>
              </a:buClr>
              <a:buFont typeface="Symbol" pitchFamily="18" charset="2"/>
              <a:buChar char="·"/>
            </a:pPr>
            <a:r>
              <a:rPr lang="en-US" sz="3600" dirty="0"/>
              <a:t>Correcting</a:t>
            </a:r>
          </a:p>
          <a:p>
            <a:pPr>
              <a:spcAft>
                <a:spcPct val="40000"/>
              </a:spcAft>
              <a:buClr>
                <a:schemeClr val="tx1"/>
              </a:buClr>
              <a:buFont typeface="Symbol" pitchFamily="18" charset="2"/>
              <a:buChar char="·"/>
            </a:pPr>
            <a:r>
              <a:rPr lang="en-US" sz="3600" dirty="0"/>
              <a:t>Standardizing</a:t>
            </a:r>
          </a:p>
          <a:p>
            <a:pPr>
              <a:spcAft>
                <a:spcPct val="40000"/>
              </a:spcAft>
              <a:buClr>
                <a:schemeClr val="tx1"/>
              </a:buClr>
              <a:buFont typeface="Symbol" pitchFamily="18" charset="2"/>
              <a:buChar char="·"/>
            </a:pPr>
            <a:r>
              <a:rPr lang="en-US" sz="3600" dirty="0"/>
              <a:t>Matching</a:t>
            </a:r>
          </a:p>
          <a:p>
            <a:pPr>
              <a:spcAft>
                <a:spcPct val="40000"/>
              </a:spcAft>
              <a:buClr>
                <a:schemeClr val="tx1"/>
              </a:buClr>
              <a:buFont typeface="Symbol" pitchFamily="18" charset="2"/>
              <a:buChar char="·"/>
            </a:pPr>
            <a:r>
              <a:rPr lang="en-US" sz="3600" dirty="0"/>
              <a:t>Consolidating</a:t>
            </a:r>
            <a:endParaRPr lang="en-US" sz="4800" dirty="0"/>
          </a:p>
          <a:p>
            <a:endParaRPr lang="en-US" dirty="0"/>
          </a:p>
          <a:p>
            <a:endParaRPr lang="en-US" sz="3600" dirty="0"/>
          </a:p>
        </p:txBody>
      </p:sp>
    </p:spTree>
    <p:extLst>
      <p:ext uri="{BB962C8B-B14F-4D97-AF65-F5344CB8AC3E}">
        <p14:creationId xmlns:p14="http://schemas.microsoft.com/office/powerpoint/2010/main" val="163652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chemeClr val="accent5">
                    <a:lumMod val="50000"/>
                  </a:schemeClr>
                </a:solidFill>
              </a:rPr>
              <a:t>Parsing</a:t>
            </a:r>
          </a:p>
        </p:txBody>
      </p:sp>
      <p:sp>
        <p:nvSpPr>
          <p:cNvPr id="3" name="Content Placeholder 2"/>
          <p:cNvSpPr>
            <a:spLocks noGrp="1"/>
          </p:cNvSpPr>
          <p:nvPr>
            <p:ph idx="1"/>
          </p:nvPr>
        </p:nvSpPr>
        <p:spPr>
          <a:xfrm>
            <a:off x="457200" y="1219200"/>
            <a:ext cx="8229600" cy="5410200"/>
          </a:xfrm>
        </p:spPr>
        <p:txBody>
          <a:bodyPr>
            <a:normAutofit/>
          </a:bodyPr>
          <a:lstStyle/>
          <a:p>
            <a:pPr algn="just">
              <a:buFont typeface="Wingdings" pitchFamily="2" charset="2"/>
              <a:buChar char="v"/>
            </a:pPr>
            <a:r>
              <a:rPr lang="en-US" sz="3600" dirty="0"/>
              <a:t>The record is broken down into atomic data elements.</a:t>
            </a:r>
          </a:p>
          <a:p>
            <a:pPr algn="just">
              <a:spcBef>
                <a:spcPct val="0"/>
              </a:spcBef>
              <a:buFont typeface="Wingdings" pitchFamily="2" charset="2"/>
              <a:buChar char="v"/>
            </a:pPr>
            <a:r>
              <a:rPr lang="en-US" sz="3600" dirty="0">
                <a:cs typeface="Times New Roman" pitchFamily="18" charset="0"/>
              </a:rPr>
              <a:t>Parsing locates and identifies individual data elements in the source files and then isolates these data elements in the target files.</a:t>
            </a:r>
          </a:p>
          <a:p>
            <a:pPr algn="just">
              <a:spcBef>
                <a:spcPct val="0"/>
              </a:spcBef>
              <a:buFont typeface="Wingdings" pitchFamily="2" charset="2"/>
              <a:buChar char="v"/>
            </a:pPr>
            <a:r>
              <a:rPr lang="en-US" sz="3600" dirty="0">
                <a:cs typeface="Times New Roman" pitchFamily="18" charset="0"/>
              </a:rPr>
              <a:t>Examples include parsing the first, middle, and last name; street number and street name; and city and state.</a:t>
            </a:r>
          </a:p>
          <a:p>
            <a:pPr algn="just">
              <a:spcBef>
                <a:spcPct val="0"/>
              </a:spcBef>
            </a:pPr>
            <a:endParaRPr lang="en-US" sz="3600" dirty="0">
              <a:cs typeface="Times New Roman" pitchFamily="18" charset="0"/>
            </a:endParaRPr>
          </a:p>
          <a:p>
            <a:pPr algn="just"/>
            <a:endParaRPr lang="en-US" sz="3600" dirty="0"/>
          </a:p>
          <a:p>
            <a:pPr algn="just"/>
            <a:endParaRPr lang="en-US" sz="3600" dirty="0"/>
          </a:p>
        </p:txBody>
      </p:sp>
    </p:spTree>
    <p:extLst>
      <p:ext uri="{BB962C8B-B14F-4D97-AF65-F5344CB8AC3E}">
        <p14:creationId xmlns:p14="http://schemas.microsoft.com/office/powerpoint/2010/main" val="237197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chemeClr val="accent5">
                    <a:lumMod val="50000"/>
                  </a:schemeClr>
                </a:solidFill>
              </a:rPr>
              <a:t>Correcting</a:t>
            </a:r>
          </a:p>
        </p:txBody>
      </p:sp>
      <p:sp>
        <p:nvSpPr>
          <p:cNvPr id="3" name="Content Placeholder 2"/>
          <p:cNvSpPr>
            <a:spLocks noGrp="1"/>
          </p:cNvSpPr>
          <p:nvPr>
            <p:ph idx="1"/>
          </p:nvPr>
        </p:nvSpPr>
        <p:spPr>
          <a:xfrm>
            <a:off x="457200" y="1600200"/>
            <a:ext cx="8458200" cy="5029200"/>
          </a:xfrm>
        </p:spPr>
        <p:txBody>
          <a:bodyPr>
            <a:normAutofit/>
          </a:bodyPr>
          <a:lstStyle/>
          <a:p>
            <a:pPr algn="just">
              <a:buFont typeface="Wingdings" pitchFamily="2" charset="2"/>
              <a:buChar char="v"/>
            </a:pPr>
            <a:r>
              <a:rPr lang="en-US" sz="3600" dirty="0"/>
              <a:t>External data, such as census data, is often used in this process.</a:t>
            </a:r>
          </a:p>
          <a:p>
            <a:pPr algn="just">
              <a:buFont typeface="Wingdings" pitchFamily="2" charset="2"/>
              <a:buChar char="v"/>
            </a:pPr>
            <a:r>
              <a:rPr lang="en-US" sz="3600" dirty="0">
                <a:cs typeface="Times New Roman" pitchFamily="18" charset="0"/>
              </a:rPr>
              <a:t>Corrects parsed individual data components using sophisticated data algorithms and secondary data sources.</a:t>
            </a:r>
          </a:p>
          <a:p>
            <a:pPr algn="just">
              <a:buFont typeface="Wingdings" pitchFamily="2" charset="2"/>
              <a:buChar char="v"/>
            </a:pPr>
            <a:r>
              <a:rPr lang="en-US" sz="3600" dirty="0">
                <a:cs typeface="Times New Roman" pitchFamily="18" charset="0"/>
              </a:rPr>
              <a:t>Example include replacing a vanity address and adding a zip code.</a:t>
            </a:r>
            <a:endParaRPr lang="en-US" sz="4800" dirty="0">
              <a:cs typeface="Times New Roman" pitchFamily="18" charset="0"/>
            </a:endParaRPr>
          </a:p>
          <a:p>
            <a:pPr algn="just">
              <a:buFont typeface="Wingdings" pitchFamily="2" charset="2"/>
              <a:buChar char="v"/>
            </a:pPr>
            <a:endParaRPr lang="en-US" sz="3600" dirty="0"/>
          </a:p>
        </p:txBody>
      </p:sp>
    </p:spTree>
    <p:extLst>
      <p:ext uri="{BB962C8B-B14F-4D97-AF65-F5344CB8AC3E}">
        <p14:creationId xmlns:p14="http://schemas.microsoft.com/office/powerpoint/2010/main" val="3882820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chemeClr val="accent5">
                    <a:lumMod val="50000"/>
                  </a:schemeClr>
                </a:solidFill>
              </a:rPr>
              <a:t>Standardizing</a:t>
            </a:r>
          </a:p>
        </p:txBody>
      </p:sp>
      <p:sp>
        <p:nvSpPr>
          <p:cNvPr id="3" name="Content Placeholder 2"/>
          <p:cNvSpPr>
            <a:spLocks noGrp="1"/>
          </p:cNvSpPr>
          <p:nvPr>
            <p:ph idx="1"/>
          </p:nvPr>
        </p:nvSpPr>
        <p:spPr>
          <a:xfrm>
            <a:off x="457200" y="1219200"/>
            <a:ext cx="8458200" cy="5334000"/>
          </a:xfrm>
        </p:spPr>
        <p:txBody>
          <a:bodyPr>
            <a:normAutofit/>
          </a:bodyPr>
          <a:lstStyle/>
          <a:p>
            <a:pPr algn="just">
              <a:buFont typeface="Wingdings" pitchFamily="2" charset="2"/>
              <a:buChar char="v"/>
            </a:pPr>
            <a:r>
              <a:rPr lang="en-US" sz="3600" dirty="0"/>
              <a:t>Companies decide on the standards that they want to use.</a:t>
            </a:r>
          </a:p>
          <a:p>
            <a:pPr algn="just">
              <a:buFont typeface="Wingdings" pitchFamily="2" charset="2"/>
              <a:buChar char="v"/>
            </a:pPr>
            <a:r>
              <a:rPr lang="en-US" sz="3600" dirty="0">
                <a:cs typeface="Times New Roman" pitchFamily="18" charset="0"/>
              </a:rPr>
              <a:t>Standardizing applies conversion routines to transform data into its preferred (and consistent) format using both standard and custom business rules.</a:t>
            </a:r>
          </a:p>
          <a:p>
            <a:pPr algn="just">
              <a:buFont typeface="Wingdings" pitchFamily="2" charset="2"/>
              <a:buChar char="v"/>
            </a:pPr>
            <a:r>
              <a:rPr lang="en-US" sz="3600" dirty="0">
                <a:cs typeface="Times New Roman" pitchFamily="18" charset="0"/>
              </a:rPr>
              <a:t>Examples include adding a pre name, replacing a nickname, and using a preferred street name. </a:t>
            </a:r>
            <a:endParaRPr lang="en-US" sz="4800" dirty="0">
              <a:cs typeface="Times New Roman" pitchFamily="18" charset="0"/>
            </a:endParaRPr>
          </a:p>
          <a:p>
            <a:pPr algn="just">
              <a:buFont typeface="Wingdings" pitchFamily="2" charset="2"/>
              <a:buChar char="v"/>
            </a:pPr>
            <a:endParaRPr lang="en-US" sz="3600" dirty="0" smtClean="0"/>
          </a:p>
        </p:txBody>
      </p:sp>
    </p:spTree>
    <p:extLst>
      <p:ext uri="{BB962C8B-B14F-4D97-AF65-F5344CB8AC3E}">
        <p14:creationId xmlns:p14="http://schemas.microsoft.com/office/powerpoint/2010/main" val="62214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6">
                    <a:lumMod val="50000"/>
                  </a:schemeClr>
                </a:solidFill>
                <a:latin typeface="Times New Roman" charset="0"/>
              </a:rPr>
              <a:t>Multi-Tiered Architecture</a:t>
            </a:r>
            <a:r>
              <a:rPr lang="en-US" sz="5400" dirty="0">
                <a:solidFill>
                  <a:schemeClr val="accent6">
                    <a:lumMod val="50000"/>
                  </a:schemeClr>
                </a:solidFill>
                <a:latin typeface="Times New Roman" charset="0"/>
              </a:rPr>
              <a:t/>
            </a:r>
            <a:br>
              <a:rPr lang="en-US" sz="5400" dirty="0">
                <a:solidFill>
                  <a:schemeClr val="accent6">
                    <a:lumMod val="50000"/>
                  </a:schemeClr>
                </a:solidFill>
                <a:latin typeface="Times New Roman" charset="0"/>
              </a:rPr>
            </a:br>
            <a:endParaRPr lang="en-US" dirty="0">
              <a:solidFill>
                <a:schemeClr val="accent6">
                  <a:lumMod val="50000"/>
                </a:schemeClr>
              </a:solidFill>
            </a:endParaRPr>
          </a:p>
        </p:txBody>
      </p:sp>
      <p:sp>
        <p:nvSpPr>
          <p:cNvPr id="7" name="AutoShape 2"/>
          <p:cNvSpPr>
            <a:spLocks noChangeArrowheads="1"/>
          </p:cNvSpPr>
          <p:nvPr/>
        </p:nvSpPr>
        <p:spPr bwMode="auto">
          <a:xfrm>
            <a:off x="3124200" y="2590800"/>
            <a:ext cx="2011363" cy="1600200"/>
          </a:xfrm>
          <a:prstGeom prst="flowChartMagneticDisk">
            <a:avLst/>
          </a:prstGeom>
          <a:solidFill>
            <a:srgbClr val="6666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4"/>
          <p:cNvSpPr>
            <a:spLocks noChangeArrowheads="1"/>
          </p:cNvSpPr>
          <p:nvPr/>
        </p:nvSpPr>
        <p:spPr bwMode="auto">
          <a:xfrm>
            <a:off x="1295400" y="5334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5"/>
          <p:cNvSpPr>
            <a:spLocks noChangeArrowheads="1"/>
          </p:cNvSpPr>
          <p:nvPr/>
        </p:nvSpPr>
        <p:spPr bwMode="auto">
          <a:xfrm>
            <a:off x="3304399" y="3124200"/>
            <a:ext cx="1650965"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2400" b="1" dirty="0">
                <a:latin typeface="Times New Roman" charset="0"/>
              </a:rPr>
              <a:t>Data</a:t>
            </a:r>
          </a:p>
          <a:p>
            <a:pPr algn="ctr" eaLnBrk="0" hangingPunct="0"/>
            <a:r>
              <a:rPr lang="en-US" sz="2400" b="1" dirty="0">
                <a:latin typeface="Times New Roman" charset="0"/>
              </a:rPr>
              <a:t>Warehouse</a:t>
            </a:r>
          </a:p>
        </p:txBody>
      </p:sp>
      <p:sp>
        <p:nvSpPr>
          <p:cNvPr id="10" name="Oval 6"/>
          <p:cNvSpPr>
            <a:spLocks noChangeArrowheads="1"/>
          </p:cNvSpPr>
          <p:nvPr/>
        </p:nvSpPr>
        <p:spPr bwMode="auto">
          <a:xfrm>
            <a:off x="6910252" y="1752600"/>
            <a:ext cx="1968500" cy="3568700"/>
          </a:xfrm>
          <a:prstGeom prst="ellipse">
            <a:avLst/>
          </a:prstGeom>
          <a:solidFill>
            <a:schemeClr val="accent2">
              <a:lumMod val="40000"/>
              <a:lumOff val="60000"/>
            </a:schemeClr>
          </a:solidFill>
          <a:ln w="28575">
            <a:solidFill>
              <a:schemeClr val="tx1"/>
            </a:solidFill>
            <a:round/>
            <a:headEnd/>
            <a:tailEnd/>
          </a:ln>
          <a:effectLst/>
          <a:extLst/>
        </p:spPr>
        <p:txBody>
          <a:bodyPr wrap="none" anchor="ctr"/>
          <a:lstStyle/>
          <a:p>
            <a:endParaRPr lang="en-US"/>
          </a:p>
        </p:txBody>
      </p:sp>
      <p:sp>
        <p:nvSpPr>
          <p:cNvPr id="11" name="AutoShape 7"/>
          <p:cNvSpPr>
            <a:spLocks noChangeArrowheads="1"/>
          </p:cNvSpPr>
          <p:nvPr/>
        </p:nvSpPr>
        <p:spPr bwMode="auto">
          <a:xfrm>
            <a:off x="5492750" y="2901950"/>
            <a:ext cx="901700" cy="749300"/>
          </a:xfrm>
          <a:prstGeom prst="rightArrow">
            <a:avLst>
              <a:gd name="adj1" fmla="val 75009"/>
              <a:gd name="adj2" fmla="val 60175"/>
            </a:avLst>
          </a:prstGeom>
          <a:solidFill>
            <a:schemeClr val="accent4">
              <a:lumMod val="60000"/>
              <a:lumOff val="40000"/>
            </a:schemeClr>
          </a:solidFill>
          <a:ln w="28575">
            <a:solidFill>
              <a:schemeClr val="tx1"/>
            </a:solidFill>
            <a:miter lim="800000"/>
            <a:headEnd/>
            <a:tailEnd/>
          </a:ln>
          <a:effectLst/>
          <a:extLst/>
        </p:spPr>
        <p:txBody>
          <a:bodyPr wrap="none" anchor="ctr"/>
          <a:lstStyle/>
          <a:p>
            <a:endParaRPr lang="en-US"/>
          </a:p>
        </p:txBody>
      </p:sp>
      <p:grpSp>
        <p:nvGrpSpPr>
          <p:cNvPr id="12" name="Group 8"/>
          <p:cNvGrpSpPr>
            <a:grpSpLocks/>
          </p:cNvGrpSpPr>
          <p:nvPr/>
        </p:nvGrpSpPr>
        <p:grpSpPr bwMode="auto">
          <a:xfrm>
            <a:off x="1891937" y="2362200"/>
            <a:ext cx="1228725" cy="2197100"/>
            <a:chOff x="1238" y="1876"/>
            <a:chExt cx="774" cy="1384"/>
          </a:xfrm>
        </p:grpSpPr>
        <p:sp>
          <p:nvSpPr>
            <p:cNvPr id="13" name="AutoShape 9"/>
            <p:cNvSpPr>
              <a:spLocks noChangeArrowheads="1"/>
            </p:cNvSpPr>
            <p:nvPr/>
          </p:nvSpPr>
          <p:spPr bwMode="auto">
            <a:xfrm>
              <a:off x="1252" y="1876"/>
              <a:ext cx="760" cy="1384"/>
            </a:xfrm>
            <a:prstGeom prst="rightArrow">
              <a:avLst>
                <a:gd name="adj1" fmla="val 75009"/>
                <a:gd name="adj2" fmla="val 50005"/>
              </a:avLst>
            </a:prstGeom>
            <a:solidFill>
              <a:schemeClr val="accent3">
                <a:lumMod val="60000"/>
                <a:lumOff val="40000"/>
              </a:scheme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0"/>
            <p:cNvSpPr>
              <a:spLocks noChangeArrowheads="1"/>
            </p:cNvSpPr>
            <p:nvPr/>
          </p:nvSpPr>
          <p:spPr bwMode="auto">
            <a:xfrm>
              <a:off x="1238" y="2193"/>
              <a:ext cx="72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dirty="0">
                  <a:latin typeface="Times New Roman" charset="0"/>
                </a:rPr>
                <a:t>Extract</a:t>
              </a:r>
            </a:p>
            <a:p>
              <a:pPr eaLnBrk="0" hangingPunct="0"/>
              <a:r>
                <a:rPr lang="en-US" sz="1800" dirty="0">
                  <a:latin typeface="Times New Roman" charset="0"/>
                </a:rPr>
                <a:t>Transform</a:t>
              </a:r>
            </a:p>
            <a:p>
              <a:pPr eaLnBrk="0" hangingPunct="0"/>
              <a:r>
                <a:rPr lang="en-US" sz="1800" dirty="0">
                  <a:latin typeface="Times New Roman" charset="0"/>
                </a:rPr>
                <a:t>Load</a:t>
              </a:r>
            </a:p>
            <a:p>
              <a:pPr eaLnBrk="0" hangingPunct="0"/>
              <a:r>
                <a:rPr lang="en-US" sz="1800" dirty="0">
                  <a:latin typeface="Times New Roman" charset="0"/>
                </a:rPr>
                <a:t>Refresh</a:t>
              </a:r>
            </a:p>
          </p:txBody>
        </p:sp>
      </p:grpSp>
      <p:sp>
        <p:nvSpPr>
          <p:cNvPr id="15" name="Rectangle 11"/>
          <p:cNvSpPr>
            <a:spLocks noChangeArrowheads="1"/>
          </p:cNvSpPr>
          <p:nvPr/>
        </p:nvSpPr>
        <p:spPr bwMode="auto">
          <a:xfrm>
            <a:off x="4876800" y="5943600"/>
            <a:ext cx="1905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sz="2400">
                <a:latin typeface="Times New Roman" charset="0"/>
              </a:rPr>
              <a:t>OLAP Engine</a:t>
            </a:r>
          </a:p>
        </p:txBody>
      </p:sp>
      <p:sp>
        <p:nvSpPr>
          <p:cNvPr id="16" name="Rectangle 12"/>
          <p:cNvSpPr>
            <a:spLocks noChangeArrowheads="1"/>
          </p:cNvSpPr>
          <p:nvPr/>
        </p:nvSpPr>
        <p:spPr bwMode="auto">
          <a:xfrm>
            <a:off x="7210696" y="2438400"/>
            <a:ext cx="1697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dirty="0">
                <a:latin typeface="Times New Roman" charset="0"/>
              </a:rPr>
              <a:t>Analysis</a:t>
            </a:r>
          </a:p>
          <a:p>
            <a:pPr eaLnBrk="0" hangingPunct="0"/>
            <a:r>
              <a:rPr lang="en-US" sz="2400" dirty="0">
                <a:latin typeface="Times New Roman" charset="0"/>
              </a:rPr>
              <a:t>Query</a:t>
            </a:r>
          </a:p>
          <a:p>
            <a:pPr eaLnBrk="0" hangingPunct="0"/>
            <a:r>
              <a:rPr lang="en-US" sz="2400" dirty="0">
                <a:latin typeface="Times New Roman" charset="0"/>
              </a:rPr>
              <a:t>Reports</a:t>
            </a:r>
          </a:p>
          <a:p>
            <a:pPr eaLnBrk="0" hangingPunct="0"/>
            <a:r>
              <a:rPr lang="en-US" sz="2400" dirty="0">
                <a:latin typeface="Times New Roman" charset="0"/>
              </a:rPr>
              <a:t>Data mining</a:t>
            </a:r>
          </a:p>
        </p:txBody>
      </p:sp>
      <p:sp>
        <p:nvSpPr>
          <p:cNvPr id="17" name="Rectangle 13"/>
          <p:cNvSpPr>
            <a:spLocks noChangeArrowheads="1"/>
          </p:cNvSpPr>
          <p:nvPr/>
        </p:nvSpPr>
        <p:spPr bwMode="auto">
          <a:xfrm>
            <a:off x="3733800" y="1371600"/>
            <a:ext cx="1143000" cy="990600"/>
          </a:xfrm>
          <a:prstGeom prst="rect">
            <a:avLst/>
          </a:prstGeom>
          <a:solidFill>
            <a:srgbClr val="FCFEB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dirty="0">
                <a:latin typeface="Times New Roman" charset="0"/>
              </a:rPr>
              <a:t>Monitor</a:t>
            </a:r>
          </a:p>
          <a:p>
            <a:pPr algn="ctr" eaLnBrk="0" hangingPunct="0"/>
            <a:r>
              <a:rPr lang="en-US" sz="2000" dirty="0">
                <a:latin typeface="Times New Roman" charset="0"/>
              </a:rPr>
              <a:t>&amp;</a:t>
            </a:r>
          </a:p>
          <a:p>
            <a:pPr algn="ctr" eaLnBrk="0" hangingPunct="0"/>
            <a:r>
              <a:rPr lang="en-US" sz="2000" dirty="0">
                <a:latin typeface="Times New Roman" charset="0"/>
              </a:rPr>
              <a:t>Integrator</a:t>
            </a:r>
            <a:endParaRPr lang="en-US" sz="2400" dirty="0">
              <a:latin typeface="Times New Roman" charset="0"/>
            </a:endParaRPr>
          </a:p>
        </p:txBody>
      </p:sp>
      <p:grpSp>
        <p:nvGrpSpPr>
          <p:cNvPr id="18" name="Group 14"/>
          <p:cNvGrpSpPr>
            <a:grpSpLocks/>
          </p:cNvGrpSpPr>
          <p:nvPr/>
        </p:nvGrpSpPr>
        <p:grpSpPr bwMode="auto">
          <a:xfrm>
            <a:off x="1981200" y="1295400"/>
            <a:ext cx="1160463" cy="990600"/>
            <a:chOff x="288" y="1012"/>
            <a:chExt cx="769" cy="664"/>
          </a:xfrm>
          <a:solidFill>
            <a:schemeClr val="accent2">
              <a:lumMod val="20000"/>
              <a:lumOff val="80000"/>
            </a:schemeClr>
          </a:solidFill>
        </p:grpSpPr>
        <p:sp>
          <p:nvSpPr>
            <p:cNvPr id="19" name="Oval 15"/>
            <p:cNvSpPr>
              <a:spLocks noChangeArrowheads="1"/>
            </p:cNvSpPr>
            <p:nvPr/>
          </p:nvSpPr>
          <p:spPr bwMode="auto">
            <a:xfrm>
              <a:off x="292" y="1437"/>
              <a:ext cx="760" cy="23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413">
                  <a:moveTo>
                    <a:pt x="12" y="412"/>
                  </a:moveTo>
                  <a:lnTo>
                    <a:pt x="0" y="318"/>
                  </a:lnTo>
                  <a:lnTo>
                    <a:pt x="0" y="244"/>
                  </a:lnTo>
                  <a:lnTo>
                    <a:pt x="0" y="147"/>
                  </a:lnTo>
                  <a:lnTo>
                    <a:pt x="0" y="73"/>
                  </a:lnTo>
                  <a:lnTo>
                    <a:pt x="0" y="0"/>
                  </a:lnTo>
                  <a:lnTo>
                    <a:pt x="768" y="10"/>
                  </a:lnTo>
                  <a:lnTo>
                    <a:pt x="768" y="412"/>
                  </a:lnTo>
                </a:path>
              </a:pathLst>
            </a:custGeom>
            <a:grpFill/>
            <a:ln w="28575"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Oval 17"/>
            <p:cNvSpPr>
              <a:spLocks noChangeArrowheads="1"/>
            </p:cNvSpPr>
            <p:nvPr/>
          </p:nvSpPr>
          <p:spPr bwMode="auto">
            <a:xfrm>
              <a:off x="292" y="1012"/>
              <a:ext cx="760" cy="259"/>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Rectangle 18"/>
          <p:cNvSpPr>
            <a:spLocks noChangeArrowheads="1"/>
          </p:cNvSpPr>
          <p:nvPr/>
        </p:nvSpPr>
        <p:spPr bwMode="auto">
          <a:xfrm>
            <a:off x="2031036" y="1752600"/>
            <a:ext cx="111929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r>
              <a:rPr lang="en-US" sz="1800" b="1" dirty="0">
                <a:latin typeface="Times New Roman" charset="0"/>
              </a:rPr>
              <a:t>Metadata</a:t>
            </a:r>
            <a:endParaRPr lang="en-US" sz="2400" b="1" dirty="0">
              <a:latin typeface="Times New Roman" charset="0"/>
            </a:endParaRPr>
          </a:p>
        </p:txBody>
      </p:sp>
      <p:sp>
        <p:nvSpPr>
          <p:cNvPr id="23" name="Line 19"/>
          <p:cNvSpPr>
            <a:spLocks noChangeShapeType="1"/>
          </p:cNvSpPr>
          <p:nvPr/>
        </p:nvSpPr>
        <p:spPr bwMode="auto">
          <a:xfrm>
            <a:off x="3124200" y="1828800"/>
            <a:ext cx="609600" cy="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0"/>
          <p:cNvSpPr>
            <a:spLocks noChangeArrowheads="1"/>
          </p:cNvSpPr>
          <p:nvPr/>
        </p:nvSpPr>
        <p:spPr bwMode="auto">
          <a:xfrm>
            <a:off x="152400" y="58674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latin typeface="Times New Roman" charset="0"/>
              </a:rPr>
              <a:t>Data Sources</a:t>
            </a:r>
          </a:p>
        </p:txBody>
      </p:sp>
      <p:sp>
        <p:nvSpPr>
          <p:cNvPr id="25" name="Rectangle 21"/>
          <p:cNvSpPr>
            <a:spLocks noChangeArrowheads="1"/>
          </p:cNvSpPr>
          <p:nvPr/>
        </p:nvSpPr>
        <p:spPr bwMode="auto">
          <a:xfrm>
            <a:off x="6934200" y="5943600"/>
            <a:ext cx="20224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sz="2400">
                <a:latin typeface="Times New Roman" charset="0"/>
              </a:rPr>
              <a:t>Front-End Tools</a:t>
            </a:r>
          </a:p>
        </p:txBody>
      </p:sp>
      <p:sp>
        <p:nvSpPr>
          <p:cNvPr id="26" name="Rectangle 22"/>
          <p:cNvSpPr>
            <a:spLocks noChangeArrowheads="1"/>
          </p:cNvSpPr>
          <p:nvPr/>
        </p:nvSpPr>
        <p:spPr bwMode="auto">
          <a:xfrm>
            <a:off x="5470525" y="3032125"/>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400">
                <a:latin typeface="Times New Roman" charset="0"/>
              </a:rPr>
              <a:t>Serve</a:t>
            </a:r>
          </a:p>
        </p:txBody>
      </p:sp>
      <p:sp>
        <p:nvSpPr>
          <p:cNvPr id="27" name="AutoShape 23"/>
          <p:cNvSpPr>
            <a:spLocks noChangeArrowheads="1"/>
          </p:cNvSpPr>
          <p:nvPr/>
        </p:nvSpPr>
        <p:spPr bwMode="auto">
          <a:xfrm>
            <a:off x="5791200" y="2057400"/>
            <a:ext cx="755650" cy="679450"/>
          </a:xfrm>
          <a:prstGeom prst="cube">
            <a:avLst>
              <a:gd name="adj" fmla="val 24995"/>
            </a:avLst>
          </a:prstGeom>
          <a:solidFill>
            <a:schemeClr val="accent6">
              <a:lumMod val="75000"/>
            </a:schemeClr>
          </a:solidFill>
          <a:ln w="12700">
            <a:solidFill>
              <a:schemeClr val="tx1"/>
            </a:solidFill>
            <a:miter lim="800000"/>
            <a:headEnd/>
            <a:tailEnd/>
          </a:ln>
          <a:effectLst/>
          <a:extLst/>
        </p:spPr>
        <p:txBody>
          <a:bodyPr wrap="none" anchor="ctr"/>
          <a:lstStyle/>
          <a:p>
            <a:endParaRPr lang="en-US"/>
          </a:p>
        </p:txBody>
      </p:sp>
      <p:sp>
        <p:nvSpPr>
          <p:cNvPr id="28" name="AutoShape 24"/>
          <p:cNvSpPr>
            <a:spLocks noChangeArrowheads="1"/>
          </p:cNvSpPr>
          <p:nvPr/>
        </p:nvSpPr>
        <p:spPr bwMode="auto">
          <a:xfrm>
            <a:off x="5867400" y="4038600"/>
            <a:ext cx="679450" cy="679450"/>
          </a:xfrm>
          <a:prstGeom prst="cube">
            <a:avLst>
              <a:gd name="adj" fmla="val 24995"/>
            </a:avLst>
          </a:prstGeom>
          <a:solidFill>
            <a:schemeClr val="accent6">
              <a:lumMod val="75000"/>
            </a:schemeClr>
          </a:solidFill>
          <a:ln w="12700">
            <a:solidFill>
              <a:schemeClr val="tx1"/>
            </a:solidFill>
            <a:miter lim="800000"/>
            <a:headEnd/>
            <a:tailEnd/>
          </a:ln>
          <a:effectLst/>
          <a:extLst/>
        </p:spPr>
        <p:txBody>
          <a:bodyPr wrap="none" anchor="ctr"/>
          <a:lstStyle/>
          <a:p>
            <a:endParaRPr lang="en-US"/>
          </a:p>
        </p:txBody>
      </p:sp>
      <p:sp>
        <p:nvSpPr>
          <p:cNvPr id="29" name="AutoShape 25"/>
          <p:cNvSpPr>
            <a:spLocks noChangeArrowheads="1"/>
          </p:cNvSpPr>
          <p:nvPr/>
        </p:nvSpPr>
        <p:spPr bwMode="auto">
          <a:xfrm>
            <a:off x="3276600" y="4267200"/>
            <a:ext cx="292100" cy="292100"/>
          </a:xfrm>
          <a:prstGeom prst="downArrow">
            <a:avLst>
              <a:gd name="adj1" fmla="val 50000"/>
              <a:gd name="adj2" fmla="val 50005"/>
            </a:avLst>
          </a:prstGeom>
          <a:solidFill>
            <a:srgbClr val="FF0000"/>
          </a:solidFill>
          <a:ln w="12700">
            <a:solidFill>
              <a:schemeClr val="tx1"/>
            </a:solidFill>
            <a:miter lim="800000"/>
            <a:headEnd/>
            <a:tailEnd/>
          </a:ln>
          <a:effectLst/>
          <a:extLst/>
        </p:spPr>
        <p:txBody>
          <a:bodyPr wrap="none" anchor="ctr"/>
          <a:lstStyle/>
          <a:p>
            <a:endParaRPr lang="en-US"/>
          </a:p>
        </p:txBody>
      </p:sp>
      <p:sp>
        <p:nvSpPr>
          <p:cNvPr id="30" name="AutoShape 26"/>
          <p:cNvSpPr>
            <a:spLocks noChangeArrowheads="1"/>
          </p:cNvSpPr>
          <p:nvPr/>
        </p:nvSpPr>
        <p:spPr bwMode="auto">
          <a:xfrm>
            <a:off x="4648200" y="4267200"/>
            <a:ext cx="292100" cy="292100"/>
          </a:xfrm>
          <a:prstGeom prst="downArrow">
            <a:avLst>
              <a:gd name="adj1" fmla="val 50000"/>
              <a:gd name="adj2" fmla="val 50005"/>
            </a:avLst>
          </a:prstGeom>
          <a:solidFill>
            <a:srgbClr val="FF0000"/>
          </a:solidFill>
          <a:ln w="12700">
            <a:solidFill>
              <a:schemeClr val="tx1"/>
            </a:solidFill>
            <a:miter lim="800000"/>
            <a:headEnd/>
            <a:tailEnd/>
          </a:ln>
          <a:effectLst/>
          <a:extLst/>
        </p:spPr>
        <p:txBody>
          <a:bodyPr wrap="none" anchor="ctr"/>
          <a:lstStyle/>
          <a:p>
            <a:endParaRPr lang="en-US"/>
          </a:p>
        </p:txBody>
      </p:sp>
      <p:sp>
        <p:nvSpPr>
          <p:cNvPr id="31" name="AutoShape 27"/>
          <p:cNvSpPr>
            <a:spLocks noChangeArrowheads="1"/>
          </p:cNvSpPr>
          <p:nvPr/>
        </p:nvSpPr>
        <p:spPr bwMode="auto">
          <a:xfrm>
            <a:off x="3962400" y="4267200"/>
            <a:ext cx="292100" cy="292100"/>
          </a:xfrm>
          <a:prstGeom prst="downArrow">
            <a:avLst>
              <a:gd name="adj1" fmla="val 50000"/>
              <a:gd name="adj2" fmla="val 50005"/>
            </a:avLst>
          </a:prstGeom>
          <a:solidFill>
            <a:srgbClr val="FF0000"/>
          </a:solidFill>
          <a:ln w="12700">
            <a:solidFill>
              <a:schemeClr val="tx1"/>
            </a:solidFill>
            <a:miter lim="800000"/>
            <a:headEnd/>
            <a:tailEnd/>
          </a:ln>
          <a:effectLst/>
          <a:extLst/>
        </p:spPr>
        <p:txBody>
          <a:bodyPr wrap="none" anchor="ctr"/>
          <a:lstStyle/>
          <a:p>
            <a:endParaRPr lang="en-US"/>
          </a:p>
        </p:txBody>
      </p:sp>
      <p:sp>
        <p:nvSpPr>
          <p:cNvPr id="32" name="Rectangle 28"/>
          <p:cNvSpPr>
            <a:spLocks noChangeArrowheads="1"/>
          </p:cNvSpPr>
          <p:nvPr/>
        </p:nvSpPr>
        <p:spPr bwMode="auto">
          <a:xfrm>
            <a:off x="3601312" y="5257800"/>
            <a:ext cx="11349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sz="1800" b="1" dirty="0">
                <a:latin typeface="Times New Roman" charset="0"/>
              </a:rPr>
              <a:t>Data Marts</a:t>
            </a:r>
            <a:endParaRPr lang="en-US" sz="2400" b="1" dirty="0">
              <a:latin typeface="Times New Roman" charset="0"/>
            </a:endParaRPr>
          </a:p>
        </p:txBody>
      </p:sp>
      <p:sp>
        <p:nvSpPr>
          <p:cNvPr id="33" name="Line 29"/>
          <p:cNvSpPr>
            <a:spLocks noChangeShapeType="1"/>
          </p:cNvSpPr>
          <p:nvPr/>
        </p:nvSpPr>
        <p:spPr bwMode="auto">
          <a:xfrm flipV="1">
            <a:off x="5029200" y="2438400"/>
            <a:ext cx="685800" cy="3048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0"/>
          <p:cNvSpPr>
            <a:spLocks noChangeShapeType="1"/>
          </p:cNvSpPr>
          <p:nvPr/>
        </p:nvSpPr>
        <p:spPr bwMode="auto">
          <a:xfrm flipV="1">
            <a:off x="5334000" y="4572000"/>
            <a:ext cx="457200" cy="457200"/>
          </a:xfrm>
          <a:prstGeom prst="line">
            <a:avLst/>
          </a:prstGeom>
          <a:noFill/>
          <a:ln w="28575">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AutoShape 31"/>
          <p:cNvSpPr>
            <a:spLocks noChangeArrowheads="1"/>
          </p:cNvSpPr>
          <p:nvPr/>
        </p:nvSpPr>
        <p:spPr bwMode="auto">
          <a:xfrm>
            <a:off x="3048000" y="46482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 name="AutoShape 32"/>
          <p:cNvSpPr>
            <a:spLocks noChangeArrowheads="1"/>
          </p:cNvSpPr>
          <p:nvPr/>
        </p:nvSpPr>
        <p:spPr bwMode="auto">
          <a:xfrm>
            <a:off x="3810000" y="46482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 name="AutoShape 33"/>
          <p:cNvSpPr>
            <a:spLocks noChangeArrowheads="1"/>
          </p:cNvSpPr>
          <p:nvPr/>
        </p:nvSpPr>
        <p:spPr bwMode="auto">
          <a:xfrm>
            <a:off x="4572000" y="46482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8" name="Group 34"/>
          <p:cNvGrpSpPr>
            <a:grpSpLocks/>
          </p:cNvGrpSpPr>
          <p:nvPr/>
        </p:nvGrpSpPr>
        <p:grpSpPr bwMode="auto">
          <a:xfrm>
            <a:off x="152400" y="1219200"/>
            <a:ext cx="1663700" cy="3879850"/>
            <a:chOff x="100" y="1440"/>
            <a:chExt cx="1048" cy="2444"/>
          </a:xfrm>
        </p:grpSpPr>
        <p:sp>
          <p:nvSpPr>
            <p:cNvPr id="39" name="Oval 35"/>
            <p:cNvSpPr>
              <a:spLocks noChangeArrowheads="1"/>
            </p:cNvSpPr>
            <p:nvPr/>
          </p:nvSpPr>
          <p:spPr bwMode="auto">
            <a:xfrm>
              <a:off x="576" y="2256"/>
              <a:ext cx="472" cy="172"/>
            </a:xfrm>
            <a:prstGeom prst="ellipse">
              <a:avLst/>
            </a:prstGeom>
            <a:solidFill>
              <a:schemeClr val="bg2">
                <a:lumMod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6"/>
            <p:cNvSpPr>
              <a:spLocks noChangeArrowheads="1"/>
            </p:cNvSpPr>
            <p:nvPr/>
          </p:nvSpPr>
          <p:spPr bwMode="auto">
            <a:xfrm>
              <a:off x="100" y="1440"/>
              <a:ext cx="1048" cy="24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37"/>
            <p:cNvSpPr>
              <a:spLocks noChangeArrowheads="1"/>
            </p:cNvSpPr>
            <p:nvPr/>
          </p:nvSpPr>
          <p:spPr bwMode="auto">
            <a:xfrm>
              <a:off x="240" y="2256"/>
              <a:ext cx="472" cy="172"/>
            </a:xfrm>
            <a:prstGeom prst="ellipse">
              <a:avLst/>
            </a:prstGeom>
            <a:solidFill>
              <a:schemeClr val="bg2">
                <a:lumMod val="50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38"/>
            <p:cNvSpPr>
              <a:spLocks noChangeArrowheads="1"/>
            </p:cNvSpPr>
            <p:nvPr/>
          </p:nvSpPr>
          <p:spPr bwMode="auto">
            <a:xfrm>
              <a:off x="240" y="2480"/>
              <a:ext cx="79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700" dirty="0">
                  <a:latin typeface="Times New Roman" charset="0"/>
                </a:rPr>
                <a:t>Operational </a:t>
              </a:r>
            </a:p>
            <a:p>
              <a:pPr eaLnBrk="0" hangingPunct="0"/>
              <a:r>
                <a:rPr lang="en-US" sz="1700" dirty="0">
                  <a:latin typeface="Times New Roman" charset="0"/>
                </a:rPr>
                <a:t>DBs</a:t>
              </a:r>
            </a:p>
          </p:txBody>
        </p:sp>
        <p:sp>
          <p:nvSpPr>
            <p:cNvPr id="43" name="Rectangle 39"/>
            <p:cNvSpPr>
              <a:spLocks noChangeArrowheads="1"/>
            </p:cNvSpPr>
            <p:nvPr/>
          </p:nvSpPr>
          <p:spPr bwMode="auto">
            <a:xfrm>
              <a:off x="320" y="1792"/>
              <a:ext cx="692"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700" dirty="0">
                  <a:latin typeface="Times New Roman" charset="0"/>
                </a:rPr>
                <a:t>other</a:t>
              </a:r>
            </a:p>
            <a:p>
              <a:pPr eaLnBrk="0" hangingPunct="0"/>
              <a:r>
                <a:rPr lang="en-US" sz="1700" dirty="0">
                  <a:latin typeface="Times New Roman" charset="0"/>
                </a:rPr>
                <a:t>sources</a:t>
              </a:r>
            </a:p>
          </p:txBody>
        </p:sp>
        <p:sp>
          <p:nvSpPr>
            <p:cNvPr id="44" name="AutoShape 40"/>
            <p:cNvSpPr>
              <a:spLocks noChangeArrowheads="1"/>
            </p:cNvSpPr>
            <p:nvPr/>
          </p:nvSpPr>
          <p:spPr bwMode="auto">
            <a:xfrm>
              <a:off x="365" y="3398"/>
              <a:ext cx="441" cy="288"/>
            </a:xfrm>
            <a:prstGeom prst="flowChartMagneticDisk">
              <a:avLst/>
            </a:prstGeom>
            <a:solidFill>
              <a:srgbClr val="00B05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 name="AutoShape 41"/>
            <p:cNvSpPr>
              <a:spLocks noChangeArrowheads="1"/>
            </p:cNvSpPr>
            <p:nvPr/>
          </p:nvSpPr>
          <p:spPr bwMode="auto">
            <a:xfrm>
              <a:off x="461" y="3129"/>
              <a:ext cx="441" cy="288"/>
            </a:xfrm>
            <a:prstGeom prst="flowChartMagneticDisk">
              <a:avLst/>
            </a:prstGeom>
            <a:solidFill>
              <a:srgbClr val="00B05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AutoShape 42"/>
            <p:cNvSpPr>
              <a:spLocks noChangeArrowheads="1"/>
            </p:cNvSpPr>
            <p:nvPr/>
          </p:nvSpPr>
          <p:spPr bwMode="auto">
            <a:xfrm>
              <a:off x="615" y="2851"/>
              <a:ext cx="441" cy="288"/>
            </a:xfrm>
            <a:prstGeom prst="flowChartMagneticDisk">
              <a:avLst/>
            </a:prstGeom>
            <a:solidFill>
              <a:srgbClr val="00B05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7" name="Line 43"/>
          <p:cNvSpPr>
            <a:spLocks noChangeShapeType="1"/>
          </p:cNvSpPr>
          <p:nvPr/>
        </p:nvSpPr>
        <p:spPr bwMode="auto">
          <a:xfrm>
            <a:off x="1867989" y="1219200"/>
            <a:ext cx="0" cy="41910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4"/>
          <p:cNvSpPr>
            <a:spLocks noChangeShapeType="1"/>
          </p:cNvSpPr>
          <p:nvPr/>
        </p:nvSpPr>
        <p:spPr bwMode="auto">
          <a:xfrm>
            <a:off x="5334000" y="12954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5"/>
          <p:cNvSpPr>
            <a:spLocks noChangeShapeType="1"/>
          </p:cNvSpPr>
          <p:nvPr/>
        </p:nvSpPr>
        <p:spPr bwMode="auto">
          <a:xfrm>
            <a:off x="6855822" y="12954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46"/>
          <p:cNvSpPr txBox="1">
            <a:spLocks noChangeArrowheads="1"/>
          </p:cNvSpPr>
          <p:nvPr/>
        </p:nvSpPr>
        <p:spPr bwMode="auto">
          <a:xfrm>
            <a:off x="2590800" y="5943600"/>
            <a:ext cx="15811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sz="2400">
                <a:latin typeface="Times New Roman" charset="0"/>
              </a:rPr>
              <a:t>Data Storage</a:t>
            </a:r>
          </a:p>
        </p:txBody>
      </p:sp>
      <p:sp>
        <p:nvSpPr>
          <p:cNvPr id="51" name="AutoShape 47"/>
          <p:cNvSpPr>
            <a:spLocks/>
          </p:cNvSpPr>
          <p:nvPr/>
        </p:nvSpPr>
        <p:spPr bwMode="auto">
          <a:xfrm rot="5400000">
            <a:off x="952500" y="4914900"/>
            <a:ext cx="152400" cy="1600200"/>
          </a:xfrm>
          <a:prstGeom prst="righ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AutoShape 48"/>
          <p:cNvSpPr>
            <a:spLocks/>
          </p:cNvSpPr>
          <p:nvPr/>
        </p:nvSpPr>
        <p:spPr bwMode="auto">
          <a:xfrm rot="5400000">
            <a:off x="3505200" y="4114800"/>
            <a:ext cx="152400" cy="3200400"/>
          </a:xfrm>
          <a:prstGeom prst="rightBrace">
            <a:avLst>
              <a:gd name="adj1" fmla="val 17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utoShape 49"/>
          <p:cNvSpPr>
            <a:spLocks/>
          </p:cNvSpPr>
          <p:nvPr/>
        </p:nvSpPr>
        <p:spPr bwMode="auto">
          <a:xfrm rot="5400000">
            <a:off x="5981700" y="5143500"/>
            <a:ext cx="152400" cy="1143000"/>
          </a:xfrm>
          <a:prstGeom prst="rightBrace">
            <a:avLst>
              <a:gd name="adj1" fmla="val 6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AutoShape 50"/>
          <p:cNvSpPr>
            <a:spLocks/>
          </p:cNvSpPr>
          <p:nvPr/>
        </p:nvSpPr>
        <p:spPr bwMode="auto">
          <a:xfrm rot="5400000">
            <a:off x="7734300" y="4686300"/>
            <a:ext cx="152400" cy="2057400"/>
          </a:xfrm>
          <a:prstGeom prst="rightBrace">
            <a:avLst>
              <a:gd name="adj1" fmla="val 11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Rectangle 51"/>
          <p:cNvSpPr>
            <a:spLocks noChangeArrowheads="1"/>
          </p:cNvSpPr>
          <p:nvPr/>
        </p:nvSpPr>
        <p:spPr bwMode="auto">
          <a:xfrm>
            <a:off x="5334000" y="16002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sz="2000">
                <a:latin typeface="Times New Roman" charset="0"/>
              </a:rPr>
              <a:t>OLAP Server</a:t>
            </a:r>
            <a:endParaRPr lang="en-US" sz="2400">
              <a:latin typeface="Times New Roman" charset="0"/>
            </a:endParaRPr>
          </a:p>
        </p:txBody>
      </p:sp>
      <p:sp>
        <p:nvSpPr>
          <p:cNvPr id="56" name="Line 52"/>
          <p:cNvSpPr>
            <a:spLocks noChangeShapeType="1"/>
          </p:cNvSpPr>
          <p:nvPr/>
        </p:nvSpPr>
        <p:spPr bwMode="auto">
          <a:xfrm>
            <a:off x="3048000" y="2286000"/>
            <a:ext cx="304800" cy="381000"/>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87184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chemeClr val="accent5">
                    <a:lumMod val="50000"/>
                  </a:schemeClr>
                </a:solidFill>
              </a:rPr>
              <a:t>Matching</a:t>
            </a:r>
          </a:p>
        </p:txBody>
      </p:sp>
      <p:sp>
        <p:nvSpPr>
          <p:cNvPr id="3" name="Content Placeholder 2"/>
          <p:cNvSpPr>
            <a:spLocks noGrp="1"/>
          </p:cNvSpPr>
          <p:nvPr>
            <p:ph idx="1"/>
          </p:nvPr>
        </p:nvSpPr>
        <p:spPr>
          <a:xfrm>
            <a:off x="457200" y="1219200"/>
            <a:ext cx="8458200" cy="5486400"/>
          </a:xfrm>
        </p:spPr>
        <p:txBody>
          <a:bodyPr>
            <a:normAutofit/>
          </a:bodyPr>
          <a:lstStyle/>
          <a:p>
            <a:pPr algn="just">
              <a:buFont typeface="Wingdings" pitchFamily="2" charset="2"/>
              <a:buChar char="v"/>
            </a:pPr>
            <a:r>
              <a:rPr lang="en-US" sz="3600" dirty="0"/>
              <a:t>Commercial data cleansing software often uses AI techniques to match records.</a:t>
            </a:r>
          </a:p>
          <a:p>
            <a:pPr algn="just">
              <a:buFont typeface="Wingdings" pitchFamily="2" charset="2"/>
              <a:buChar char="v"/>
            </a:pPr>
            <a:r>
              <a:rPr lang="en-US" sz="3600" dirty="0">
                <a:cs typeface="Times New Roman" pitchFamily="18" charset="0"/>
              </a:rPr>
              <a:t>Searching and matching records within and across the parsed, corrected and standardized data based on predefined business rules to eliminate duplications.</a:t>
            </a:r>
          </a:p>
          <a:p>
            <a:pPr algn="just">
              <a:buFont typeface="Wingdings" pitchFamily="2" charset="2"/>
              <a:buChar char="v"/>
            </a:pPr>
            <a:r>
              <a:rPr lang="en-US" sz="3600" dirty="0">
                <a:cs typeface="Times New Roman" pitchFamily="18" charset="0"/>
              </a:rPr>
              <a:t>Examples include identifying similar names and addresses.</a:t>
            </a:r>
            <a:endParaRPr lang="en-US" sz="4800" dirty="0">
              <a:cs typeface="Times New Roman" pitchFamily="18" charset="0"/>
            </a:endParaRPr>
          </a:p>
          <a:p>
            <a:pPr algn="just">
              <a:buFont typeface="Wingdings" pitchFamily="2" charset="2"/>
              <a:buChar char="v"/>
            </a:pPr>
            <a:endParaRPr lang="en-US" sz="3600" dirty="0" smtClean="0"/>
          </a:p>
        </p:txBody>
      </p:sp>
    </p:spTree>
    <p:extLst>
      <p:ext uri="{BB962C8B-B14F-4D97-AF65-F5344CB8AC3E}">
        <p14:creationId xmlns:p14="http://schemas.microsoft.com/office/powerpoint/2010/main" val="2771868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chemeClr val="accent5">
                    <a:lumMod val="50000"/>
                  </a:schemeClr>
                </a:solidFill>
              </a:rPr>
              <a:t>Consolidating</a:t>
            </a:r>
          </a:p>
        </p:txBody>
      </p:sp>
      <p:sp>
        <p:nvSpPr>
          <p:cNvPr id="3" name="Content Placeholder 2"/>
          <p:cNvSpPr>
            <a:spLocks noGrp="1"/>
          </p:cNvSpPr>
          <p:nvPr>
            <p:ph idx="1"/>
          </p:nvPr>
        </p:nvSpPr>
        <p:spPr>
          <a:xfrm>
            <a:off x="457200" y="1295400"/>
            <a:ext cx="8382000" cy="5364163"/>
          </a:xfrm>
        </p:spPr>
        <p:txBody>
          <a:bodyPr>
            <a:normAutofit/>
          </a:bodyPr>
          <a:lstStyle/>
          <a:p>
            <a:pPr algn="just">
              <a:buFont typeface="Wingdings" pitchFamily="2" charset="2"/>
              <a:buChar char="v"/>
            </a:pPr>
            <a:r>
              <a:rPr lang="en-US" sz="3600" dirty="0"/>
              <a:t>All of the data are now combined in a standard format.</a:t>
            </a:r>
          </a:p>
          <a:p>
            <a:pPr algn="just">
              <a:spcAft>
                <a:spcPct val="40000"/>
              </a:spcAft>
              <a:buClr>
                <a:schemeClr val="tx1"/>
              </a:buClr>
              <a:buFont typeface="Wingdings" pitchFamily="2" charset="2"/>
              <a:buChar char="v"/>
            </a:pPr>
            <a:r>
              <a:rPr lang="en-US" sz="3600" dirty="0">
                <a:cs typeface="Times New Roman" pitchFamily="18" charset="0"/>
              </a:rPr>
              <a:t>Analyzing and identifying relationships between matched records and consolidating/merging them into ONE representation.</a:t>
            </a:r>
          </a:p>
          <a:p>
            <a:pPr algn="just">
              <a:buFont typeface="Wingdings" pitchFamily="2" charset="2"/>
              <a:buChar char="v"/>
            </a:pPr>
            <a:endParaRPr lang="en-US" sz="3600" dirty="0"/>
          </a:p>
          <a:p>
            <a:pPr algn="just">
              <a:buFont typeface="Wingdings" pitchFamily="2" charset="2"/>
              <a:buChar char="v"/>
            </a:pPr>
            <a:endParaRPr lang="en-US" sz="3600" dirty="0"/>
          </a:p>
        </p:txBody>
      </p:sp>
    </p:spTree>
    <p:extLst>
      <p:ext uri="{BB962C8B-B14F-4D97-AF65-F5344CB8AC3E}">
        <p14:creationId xmlns:p14="http://schemas.microsoft.com/office/powerpoint/2010/main" val="4219741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a:solidFill>
                  <a:schemeClr val="accent6">
                    <a:lumMod val="50000"/>
                  </a:schemeClr>
                </a:solidFill>
              </a:rPr>
              <a:t>Data Staging</a:t>
            </a:r>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pPr algn="just">
              <a:buFont typeface="Wingdings" pitchFamily="2" charset="2"/>
              <a:buChar char="v"/>
            </a:pPr>
            <a:r>
              <a:rPr lang="en-US" dirty="0"/>
              <a:t>Data staging is used in cleansing, transforming, and integrating the data.</a:t>
            </a:r>
          </a:p>
          <a:p>
            <a:pPr algn="just">
              <a:buFont typeface="Wingdings" pitchFamily="2" charset="2"/>
              <a:buChar char="v"/>
            </a:pPr>
            <a:r>
              <a:rPr lang="en-US" dirty="0"/>
              <a:t>Often used as an interim step between data extraction and later steps</a:t>
            </a:r>
          </a:p>
          <a:p>
            <a:pPr algn="just">
              <a:buFont typeface="Wingdings" pitchFamily="2" charset="2"/>
              <a:buChar char="v"/>
            </a:pPr>
            <a:r>
              <a:rPr lang="en-US" dirty="0"/>
              <a:t>Accumulates data from asynchronous sources using native interfaces, flat files, FTP sessions, or other processes</a:t>
            </a:r>
          </a:p>
          <a:p>
            <a:pPr algn="just">
              <a:buFont typeface="Wingdings" pitchFamily="2" charset="2"/>
              <a:buChar char="v"/>
            </a:pPr>
            <a:r>
              <a:rPr lang="en-US" dirty="0"/>
              <a:t>At a predefined cutoff time, data in the staging file is transformed and loaded to the warehouse</a:t>
            </a:r>
          </a:p>
          <a:p>
            <a:pPr algn="just">
              <a:buFont typeface="Wingdings" pitchFamily="2" charset="2"/>
              <a:buChar char="v"/>
            </a:pPr>
            <a:r>
              <a:rPr lang="en-US" dirty="0"/>
              <a:t>There is usually no end user access to the staging file</a:t>
            </a:r>
          </a:p>
          <a:p>
            <a:pPr algn="just">
              <a:buFont typeface="Wingdings" pitchFamily="2" charset="2"/>
              <a:buChar char="v"/>
            </a:pPr>
            <a:r>
              <a:rPr lang="en-US" dirty="0"/>
              <a:t>An operational data store may be used for data staging</a:t>
            </a:r>
          </a:p>
          <a:p>
            <a:pPr algn="just">
              <a:buFont typeface="Wingdings" pitchFamily="2" charset="2"/>
              <a:buChar char="v"/>
            </a:pPr>
            <a:endParaRPr lang="en-US" dirty="0"/>
          </a:p>
          <a:p>
            <a:pPr algn="just">
              <a:buFont typeface="Wingdings" pitchFamily="2" charset="2"/>
              <a:buChar char="v"/>
            </a:pPr>
            <a:endParaRPr lang="en-US" dirty="0" smtClean="0"/>
          </a:p>
        </p:txBody>
      </p:sp>
    </p:spTree>
    <p:extLst>
      <p:ext uri="{BB962C8B-B14F-4D97-AF65-F5344CB8AC3E}">
        <p14:creationId xmlns:p14="http://schemas.microsoft.com/office/powerpoint/2010/main" val="392959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b="1" dirty="0" smtClean="0">
                <a:solidFill>
                  <a:srgbClr val="7030A0"/>
                </a:solidFill>
                <a:effectLst>
                  <a:outerShdw blurRad="38100" dist="38100" dir="2700000" algn="tl">
                    <a:srgbClr val="000000">
                      <a:alpha val="43137"/>
                    </a:srgbClr>
                  </a:outerShdw>
                </a:effectLst>
              </a:rPr>
              <a:t>Data Transformation</a:t>
            </a:r>
            <a:endParaRPr lang="en-US"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8397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Data Transformation</a:t>
            </a:r>
            <a:endParaRPr lang="en-US" b="1" dirty="0">
              <a:solidFill>
                <a:schemeClr val="accent6">
                  <a:lumMod val="50000"/>
                </a:schemeClr>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sz="4000" dirty="0" smtClean="0"/>
              <a:t>It is the main </a:t>
            </a:r>
            <a:r>
              <a:rPr lang="en-US" sz="4000" dirty="0"/>
              <a:t>step where the ETL adds </a:t>
            </a:r>
            <a:r>
              <a:rPr lang="en-US" sz="4000" dirty="0" smtClean="0"/>
              <a:t>value.</a:t>
            </a:r>
            <a:endParaRPr lang="en-US" sz="4000" dirty="0"/>
          </a:p>
          <a:p>
            <a:pPr algn="just">
              <a:buFont typeface="Wingdings" pitchFamily="2" charset="2"/>
              <a:buChar char="v"/>
            </a:pPr>
            <a:r>
              <a:rPr lang="en-US" sz="4000" dirty="0"/>
              <a:t>Actually changes data and provides guidance whether data can be used for its intended </a:t>
            </a:r>
            <a:r>
              <a:rPr lang="en-US" sz="4000" dirty="0" smtClean="0"/>
              <a:t>purposes.</a:t>
            </a:r>
            <a:endParaRPr lang="en-US" sz="4000" dirty="0"/>
          </a:p>
          <a:p>
            <a:pPr algn="just">
              <a:buFont typeface="Wingdings" pitchFamily="2" charset="2"/>
              <a:buChar char="v"/>
            </a:pPr>
            <a:r>
              <a:rPr lang="en-US" sz="4000" dirty="0"/>
              <a:t>Performed in staging </a:t>
            </a:r>
            <a:r>
              <a:rPr lang="en-US" sz="4000" dirty="0" smtClean="0"/>
              <a:t>area.</a:t>
            </a:r>
            <a:endParaRPr lang="en-US" sz="4000" dirty="0"/>
          </a:p>
          <a:p>
            <a:pPr algn="just">
              <a:buFont typeface="Wingdings" pitchFamily="2" charset="2"/>
              <a:buChar char="v"/>
            </a:pPr>
            <a:endParaRPr lang="en-US" sz="4000" dirty="0"/>
          </a:p>
        </p:txBody>
      </p:sp>
    </p:spTree>
    <p:extLst>
      <p:ext uri="{BB962C8B-B14F-4D97-AF65-F5344CB8AC3E}">
        <p14:creationId xmlns:p14="http://schemas.microsoft.com/office/powerpoint/2010/main" val="4010785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Non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21733"/>
            <a:ext cx="8305800" cy="46598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5334000" y="1116874"/>
            <a:ext cx="1143000" cy="304800"/>
          </a:xfrm>
          <a:prstGeom prst="rect">
            <a:avLst/>
          </a:prstGeom>
          <a:noFill/>
          <a:ln w="2540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p:cNvSpPr txBox="1">
            <a:spLocks noChangeArrowheads="1"/>
          </p:cNvSpPr>
          <p:nvPr/>
        </p:nvSpPr>
        <p:spPr bwMode="auto">
          <a:xfrm>
            <a:off x="317500" y="152400"/>
            <a:ext cx="8597900" cy="369332"/>
          </a:xfrm>
          <a:prstGeom prst="rect">
            <a:avLst/>
          </a:prstGeom>
          <a:solidFill>
            <a:schemeClr val="bg1"/>
          </a:solidFill>
          <a:ln>
            <a:noFill/>
          </a:ln>
          <a:effectLst/>
          <a:extLst/>
        </p:spPr>
        <p:txBody>
          <a:bodyPr wrap="square">
            <a:spAutoFit/>
          </a:bodyPr>
          <a:lstStyle/>
          <a:p>
            <a:r>
              <a:rPr lang="en-US" b="1" dirty="0">
                <a:solidFill>
                  <a:srgbClr val="FF0000"/>
                </a:solidFill>
                <a:cs typeface="Tahoma" pitchFamily="34" charset="0"/>
              </a:rPr>
              <a:t>Transform = </a:t>
            </a:r>
            <a:r>
              <a:rPr lang="en-US" dirty="0">
                <a:cs typeface="Tahoma" pitchFamily="34" charset="0"/>
              </a:rPr>
              <a:t>convert data from format of operational system to format of data warehouse</a:t>
            </a:r>
          </a:p>
        </p:txBody>
      </p:sp>
      <p:sp>
        <p:nvSpPr>
          <p:cNvPr id="8" name="Text Box 6"/>
          <p:cNvSpPr txBox="1">
            <a:spLocks noChangeArrowheads="1"/>
          </p:cNvSpPr>
          <p:nvPr/>
        </p:nvSpPr>
        <p:spPr bwMode="auto">
          <a:xfrm>
            <a:off x="186236" y="5299167"/>
            <a:ext cx="377616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1" dirty="0">
                <a:solidFill>
                  <a:schemeClr val="accent6">
                    <a:lumMod val="50000"/>
                  </a:schemeClr>
                </a:solidFill>
                <a:cs typeface="Tahoma" pitchFamily="34" charset="0"/>
              </a:rPr>
              <a:t>Record-level:</a:t>
            </a:r>
          </a:p>
          <a:p>
            <a:pPr algn="just"/>
            <a:r>
              <a:rPr lang="en-US" sz="2000" i="1" dirty="0">
                <a:cs typeface="Tahoma" pitchFamily="34" charset="0"/>
              </a:rPr>
              <a:t>Selection</a:t>
            </a:r>
            <a:r>
              <a:rPr lang="en-US" sz="2000" dirty="0">
                <a:cs typeface="Tahoma" pitchFamily="34" charset="0"/>
              </a:rPr>
              <a:t>–data partitioning</a:t>
            </a:r>
          </a:p>
          <a:p>
            <a:pPr algn="just"/>
            <a:r>
              <a:rPr lang="en-US" sz="2000" i="1" dirty="0">
                <a:cs typeface="Tahoma" pitchFamily="34" charset="0"/>
              </a:rPr>
              <a:t>Joining</a:t>
            </a:r>
            <a:r>
              <a:rPr lang="en-US" sz="2000" dirty="0">
                <a:cs typeface="Tahoma" pitchFamily="34" charset="0"/>
              </a:rPr>
              <a:t>–data combining</a:t>
            </a:r>
          </a:p>
          <a:p>
            <a:pPr algn="just"/>
            <a:r>
              <a:rPr lang="en-US" sz="2000" i="1" dirty="0">
                <a:cs typeface="Tahoma" pitchFamily="34" charset="0"/>
              </a:rPr>
              <a:t>Aggregation</a:t>
            </a:r>
            <a:r>
              <a:rPr lang="en-US" sz="2000" dirty="0">
                <a:cs typeface="Tahoma" pitchFamily="34" charset="0"/>
              </a:rPr>
              <a:t>–data summarization</a:t>
            </a:r>
          </a:p>
        </p:txBody>
      </p:sp>
      <p:sp>
        <p:nvSpPr>
          <p:cNvPr id="9" name="Text Box 7"/>
          <p:cNvSpPr txBox="1">
            <a:spLocks noChangeArrowheads="1"/>
          </p:cNvSpPr>
          <p:nvPr/>
        </p:nvSpPr>
        <p:spPr bwMode="auto">
          <a:xfrm>
            <a:off x="4191000" y="533400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b="1" dirty="0">
                <a:solidFill>
                  <a:schemeClr val="accent6">
                    <a:lumMod val="50000"/>
                  </a:schemeClr>
                </a:solidFill>
                <a:cs typeface="Tahoma" pitchFamily="34" charset="0"/>
              </a:rPr>
              <a:t>Field-level:</a:t>
            </a:r>
            <a:r>
              <a:rPr lang="en-US" dirty="0">
                <a:solidFill>
                  <a:schemeClr val="accent6">
                    <a:lumMod val="50000"/>
                  </a:schemeClr>
                </a:solidFill>
                <a:cs typeface="Tahoma" pitchFamily="34" charset="0"/>
              </a:rPr>
              <a:t> </a:t>
            </a:r>
          </a:p>
          <a:p>
            <a:pPr algn="just"/>
            <a:r>
              <a:rPr lang="en-US" sz="2000" i="1" dirty="0">
                <a:cs typeface="Tahoma" pitchFamily="34" charset="0"/>
              </a:rPr>
              <a:t>single-field</a:t>
            </a:r>
            <a:r>
              <a:rPr lang="en-US" sz="2000" dirty="0">
                <a:cs typeface="Tahoma" pitchFamily="34" charset="0"/>
              </a:rPr>
              <a:t>–from one field to one field</a:t>
            </a:r>
          </a:p>
          <a:p>
            <a:pPr algn="just"/>
            <a:r>
              <a:rPr lang="en-US" sz="2000" i="1" dirty="0">
                <a:cs typeface="Tahoma" pitchFamily="34" charset="0"/>
              </a:rPr>
              <a:t>multi-field</a:t>
            </a:r>
            <a:r>
              <a:rPr lang="en-US" sz="2000" dirty="0">
                <a:cs typeface="Tahoma" pitchFamily="34" charset="0"/>
              </a:rPr>
              <a:t>–from many fields to one, or one field to many</a:t>
            </a:r>
          </a:p>
        </p:txBody>
      </p:sp>
    </p:spTree>
    <p:extLst>
      <p:ext uri="{BB962C8B-B14F-4D97-AF65-F5344CB8AC3E}">
        <p14:creationId xmlns:p14="http://schemas.microsoft.com/office/powerpoint/2010/main" val="31031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ox(i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ox(i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ox(i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ox(in)">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checkerboard(across)">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checkerboard(across)">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checkerboard(across)">
                                      <p:cBhvr>
                                        <p:cTn id="4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build="p" autoUpdateAnimBg="0"/>
      <p:bldP spid="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marL="0" indent="0">
              <a:lnSpc>
                <a:spcPct val="120000"/>
              </a:lnSpc>
              <a:buClr>
                <a:schemeClr val="tx2"/>
              </a:buClr>
              <a:buNone/>
            </a:pPr>
            <a:r>
              <a:rPr lang="en-US" sz="4400" dirty="0"/>
              <a:t> </a:t>
            </a:r>
            <a:r>
              <a:rPr lang="en-US" sz="4400" b="1" dirty="0"/>
              <a:t>Basic </a:t>
            </a:r>
            <a:r>
              <a:rPr lang="en-US" sz="4400" b="1" dirty="0" smtClean="0"/>
              <a:t>Tasks</a:t>
            </a:r>
            <a:endParaRPr lang="en-US" sz="4400" b="1" dirty="0"/>
          </a:p>
          <a:p>
            <a:pPr marL="1143000" lvl="1" indent="-742950">
              <a:lnSpc>
                <a:spcPct val="120000"/>
              </a:lnSpc>
              <a:buClr>
                <a:schemeClr val="tx2"/>
              </a:buClr>
              <a:buFont typeface="+mj-lt"/>
              <a:buAutoNum type="arabicPeriod"/>
            </a:pPr>
            <a:r>
              <a:rPr lang="en-US" sz="4000" dirty="0" smtClean="0"/>
              <a:t>Selection</a:t>
            </a:r>
            <a:endParaRPr lang="en-US" sz="4000" dirty="0"/>
          </a:p>
          <a:p>
            <a:pPr marL="1143000" lvl="1" indent="-742950">
              <a:lnSpc>
                <a:spcPct val="120000"/>
              </a:lnSpc>
              <a:buClr>
                <a:schemeClr val="tx2"/>
              </a:buClr>
              <a:buFont typeface="+mj-lt"/>
              <a:buAutoNum type="arabicPeriod"/>
            </a:pPr>
            <a:r>
              <a:rPr lang="en-US" sz="4000" dirty="0" smtClean="0"/>
              <a:t>Splitting/Joining</a:t>
            </a:r>
            <a:endParaRPr lang="en-US" sz="4000" dirty="0"/>
          </a:p>
          <a:p>
            <a:pPr marL="1143000" lvl="1" indent="-742950">
              <a:lnSpc>
                <a:spcPct val="120000"/>
              </a:lnSpc>
              <a:buClr>
                <a:schemeClr val="tx2"/>
              </a:buClr>
              <a:buFont typeface="+mj-lt"/>
              <a:buAutoNum type="arabicPeriod"/>
            </a:pPr>
            <a:r>
              <a:rPr lang="en-US" sz="4000" dirty="0" smtClean="0"/>
              <a:t>Conversion</a:t>
            </a:r>
            <a:endParaRPr lang="en-US" sz="4000" dirty="0"/>
          </a:p>
          <a:p>
            <a:pPr marL="1143000" lvl="1" indent="-742950">
              <a:lnSpc>
                <a:spcPct val="120000"/>
              </a:lnSpc>
              <a:buClr>
                <a:schemeClr val="tx2"/>
              </a:buClr>
              <a:buFont typeface="+mj-lt"/>
              <a:buAutoNum type="arabicPeriod"/>
            </a:pPr>
            <a:r>
              <a:rPr lang="en-US" sz="4000" dirty="0" smtClean="0"/>
              <a:t>Summarization</a:t>
            </a:r>
            <a:endParaRPr lang="en-US" sz="4000" dirty="0"/>
          </a:p>
          <a:p>
            <a:pPr marL="1143000" lvl="1" indent="-742950">
              <a:lnSpc>
                <a:spcPct val="120000"/>
              </a:lnSpc>
              <a:buClr>
                <a:schemeClr val="tx2"/>
              </a:buClr>
              <a:buFont typeface="+mj-lt"/>
              <a:buAutoNum type="arabicPeriod"/>
            </a:pPr>
            <a:r>
              <a:rPr lang="en-US" sz="4000" dirty="0" smtClean="0"/>
              <a:t>Enrichment</a:t>
            </a:r>
            <a:endParaRPr lang="en-US" sz="4000" dirty="0"/>
          </a:p>
          <a:p>
            <a:endParaRPr lang="en-US" dirty="0"/>
          </a:p>
        </p:txBody>
      </p:sp>
    </p:spTree>
    <p:extLst>
      <p:ext uri="{BB962C8B-B14F-4D97-AF65-F5344CB8AC3E}">
        <p14:creationId xmlns:p14="http://schemas.microsoft.com/office/powerpoint/2010/main" val="3422237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normAutofit/>
          </a:bodyPr>
          <a:lstStyle/>
          <a:p>
            <a:r>
              <a:rPr lang="en-US" b="1" dirty="0"/>
              <a:t>Data Transformation </a:t>
            </a:r>
            <a:r>
              <a:rPr lang="en-US" b="1" dirty="0" smtClean="0"/>
              <a:t>: </a:t>
            </a:r>
            <a:r>
              <a:rPr lang="en-US" b="1" dirty="0"/>
              <a:t>Conversion</a:t>
            </a:r>
          </a:p>
        </p:txBody>
      </p:sp>
      <p:sp>
        <p:nvSpPr>
          <p:cNvPr id="3" name="Content Placeholder 2"/>
          <p:cNvSpPr>
            <a:spLocks noGrp="1"/>
          </p:cNvSpPr>
          <p:nvPr>
            <p:ph idx="1"/>
          </p:nvPr>
        </p:nvSpPr>
        <p:spPr>
          <a:xfrm>
            <a:off x="228600" y="838200"/>
            <a:ext cx="8686800" cy="5791200"/>
          </a:xfrm>
        </p:spPr>
        <p:txBody>
          <a:bodyPr/>
          <a:lstStyle/>
          <a:p>
            <a:pPr algn="just">
              <a:buClr>
                <a:schemeClr val="tx2"/>
              </a:buClr>
              <a:buFont typeface="Wingdings" pitchFamily="2" charset="2"/>
              <a:buChar char="v"/>
            </a:pPr>
            <a:r>
              <a:rPr lang="en-US" dirty="0"/>
              <a:t> Convert common data elements into a consistent form i.e. name and address.</a:t>
            </a:r>
            <a:endParaRPr lang="en-US" sz="1600" dirty="0"/>
          </a:p>
          <a:p>
            <a:pPr marL="0" indent="0">
              <a:buClr>
                <a:schemeClr val="tx2"/>
              </a:buClr>
              <a:buNone/>
            </a:pPr>
            <a:endParaRPr lang="en-US" sz="3600" dirty="0" smtClean="0"/>
          </a:p>
          <a:p>
            <a:pPr>
              <a:buClr>
                <a:schemeClr val="tx2"/>
              </a:buClr>
              <a:buFont typeface="Wingdings" pitchFamily="2" charset="2"/>
              <a:buChar char="§"/>
            </a:pPr>
            <a:endParaRPr lang="en-US" sz="3600" dirty="0"/>
          </a:p>
          <a:p>
            <a:pPr>
              <a:buClr>
                <a:schemeClr val="tx2"/>
              </a:buClr>
              <a:buFont typeface="Wingdings" pitchFamily="2" charset="2"/>
              <a:buChar char="v"/>
            </a:pPr>
            <a:r>
              <a:rPr lang="en-US" dirty="0" smtClean="0"/>
              <a:t> </a:t>
            </a:r>
            <a:r>
              <a:rPr lang="en-US" dirty="0"/>
              <a:t>Translation of dissimilar codes into a standard </a:t>
            </a:r>
            <a:r>
              <a:rPr lang="en-US" dirty="0" smtClean="0"/>
              <a:t>code.</a:t>
            </a:r>
            <a:endParaRPr lang="en-US" dirty="0"/>
          </a:p>
        </p:txBody>
      </p:sp>
      <p:grpSp>
        <p:nvGrpSpPr>
          <p:cNvPr id="4" name="Group 4"/>
          <p:cNvGrpSpPr>
            <a:grpSpLocks/>
          </p:cNvGrpSpPr>
          <p:nvPr/>
        </p:nvGrpSpPr>
        <p:grpSpPr bwMode="auto">
          <a:xfrm>
            <a:off x="914400" y="1905000"/>
            <a:ext cx="7391400" cy="1190625"/>
            <a:chOff x="96" y="2448"/>
            <a:chExt cx="4656" cy="750"/>
          </a:xfrm>
        </p:grpSpPr>
        <p:sp>
          <p:nvSpPr>
            <p:cNvPr id="5" name="Text Box 5"/>
            <p:cNvSpPr txBox="1">
              <a:spLocks noChangeArrowheads="1"/>
            </p:cNvSpPr>
            <p:nvPr/>
          </p:nvSpPr>
          <p:spPr bwMode="auto">
            <a:xfrm>
              <a:off x="96" y="2448"/>
              <a:ext cx="4656" cy="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b="1" dirty="0"/>
                <a:t>Field format			Field data</a:t>
              </a:r>
            </a:p>
            <a:p>
              <a:pPr>
                <a:defRPr/>
              </a:pPr>
              <a:r>
                <a:rPr lang="en-US" dirty="0"/>
                <a:t>First-Family-title			</a:t>
              </a:r>
              <a:r>
                <a:rPr lang="en-US" dirty="0" smtClean="0"/>
                <a:t>Bijay Mishra, Lecturer</a:t>
              </a:r>
              <a:endParaRPr lang="en-US" dirty="0"/>
            </a:p>
            <a:p>
              <a:pPr>
                <a:defRPr/>
              </a:pPr>
              <a:r>
                <a:rPr lang="en-US" dirty="0"/>
                <a:t>Family-title-comma-first		</a:t>
              </a:r>
              <a:r>
                <a:rPr lang="en-US" dirty="0" smtClean="0"/>
                <a:t>Mishra Lecturer, Bijay</a:t>
              </a:r>
              <a:endParaRPr lang="en-US" dirty="0"/>
            </a:p>
            <a:p>
              <a:pPr>
                <a:defRPr/>
              </a:pPr>
              <a:r>
                <a:rPr lang="en-US" dirty="0"/>
                <a:t>Family-comma-first-title		</a:t>
              </a:r>
              <a:r>
                <a:rPr lang="en-US" dirty="0" smtClean="0"/>
                <a:t>Mishra, Bijay Lecturer</a:t>
              </a:r>
              <a:endParaRPr lang="en-US" dirty="0"/>
            </a:p>
          </p:txBody>
        </p:sp>
        <p:sp>
          <p:nvSpPr>
            <p:cNvPr id="6" name="Line 6"/>
            <p:cNvSpPr>
              <a:spLocks noChangeShapeType="1"/>
            </p:cNvSpPr>
            <p:nvPr/>
          </p:nvSpPr>
          <p:spPr bwMode="auto">
            <a:xfrm>
              <a:off x="1728" y="2736"/>
              <a:ext cx="672"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1728" y="2928"/>
              <a:ext cx="672"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a:off x="1728" y="3120"/>
              <a:ext cx="672"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Text Box 10"/>
          <p:cNvSpPr txBox="1">
            <a:spLocks noChangeArrowheads="1"/>
          </p:cNvSpPr>
          <p:nvPr/>
        </p:nvSpPr>
        <p:spPr bwMode="auto">
          <a:xfrm>
            <a:off x="1022350" y="4572000"/>
            <a:ext cx="240665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Natl. ID		NID</a:t>
            </a:r>
          </a:p>
          <a:p>
            <a:r>
              <a:rPr lang="en-US" dirty="0"/>
              <a:t>National ID	NID</a:t>
            </a:r>
          </a:p>
        </p:txBody>
      </p:sp>
      <p:grpSp>
        <p:nvGrpSpPr>
          <p:cNvPr id="10" name="Group 13"/>
          <p:cNvGrpSpPr>
            <a:grpSpLocks/>
          </p:cNvGrpSpPr>
          <p:nvPr/>
        </p:nvGrpSpPr>
        <p:grpSpPr bwMode="auto">
          <a:xfrm>
            <a:off x="5079999" y="3886200"/>
            <a:ext cx="3149601" cy="2801173"/>
            <a:chOff x="2688" y="2344"/>
            <a:chExt cx="1984" cy="1423"/>
          </a:xfrm>
        </p:grpSpPr>
        <p:sp>
          <p:nvSpPr>
            <p:cNvPr id="11" name="Text Box 14"/>
            <p:cNvSpPr txBox="1">
              <a:spLocks noChangeArrowheads="1"/>
            </p:cNvSpPr>
            <p:nvPr/>
          </p:nvSpPr>
          <p:spPr bwMode="auto">
            <a:xfrm>
              <a:off x="2688" y="2344"/>
              <a:ext cx="1344" cy="14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600" dirty="0"/>
                <a:t>F/NO-2</a:t>
              </a:r>
            </a:p>
            <a:p>
              <a:r>
                <a:rPr lang="en-US" sz="1600" dirty="0"/>
                <a:t>F-2</a:t>
              </a:r>
            </a:p>
            <a:p>
              <a:r>
                <a:rPr lang="en-US" sz="1600" dirty="0"/>
                <a:t>FL.NO.2</a:t>
              </a:r>
            </a:p>
            <a:p>
              <a:r>
                <a:rPr lang="en-US" sz="1600" dirty="0"/>
                <a:t>FL.2</a:t>
              </a:r>
            </a:p>
            <a:p>
              <a:r>
                <a:rPr lang="en-US" sz="1600" dirty="0"/>
                <a:t>FL/NO.2</a:t>
              </a:r>
            </a:p>
            <a:p>
              <a:r>
                <a:rPr lang="en-US" sz="1600" dirty="0"/>
                <a:t>FL-2</a:t>
              </a:r>
            </a:p>
            <a:p>
              <a:r>
                <a:rPr lang="en-US" sz="1600" dirty="0"/>
                <a:t>FLAT-2</a:t>
              </a:r>
            </a:p>
            <a:p>
              <a:r>
                <a:rPr lang="en-US" sz="1600" dirty="0"/>
                <a:t>FLAT#</a:t>
              </a:r>
            </a:p>
            <a:p>
              <a:r>
                <a:rPr lang="en-US" sz="1600" dirty="0"/>
                <a:t>FLAT,2</a:t>
              </a:r>
            </a:p>
            <a:p>
              <a:r>
                <a:rPr lang="en-US" sz="1600" dirty="0"/>
                <a:t>FLAT-NO-2</a:t>
              </a:r>
            </a:p>
            <a:p>
              <a:r>
                <a:rPr lang="en-US" sz="1600" dirty="0"/>
                <a:t>FL-NO.2</a:t>
              </a:r>
            </a:p>
          </p:txBody>
        </p:sp>
        <p:sp>
          <p:nvSpPr>
            <p:cNvPr id="12" name="Text Box 15"/>
            <p:cNvSpPr txBox="1">
              <a:spLocks noChangeArrowheads="1"/>
            </p:cNvSpPr>
            <p:nvPr/>
          </p:nvSpPr>
          <p:spPr bwMode="auto">
            <a:xfrm>
              <a:off x="3745" y="2954"/>
              <a:ext cx="927" cy="2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FLAT No. 2</a:t>
              </a:r>
            </a:p>
          </p:txBody>
        </p:sp>
        <p:sp>
          <p:nvSpPr>
            <p:cNvPr id="13" name="Line 16"/>
            <p:cNvSpPr>
              <a:spLocks noChangeShapeType="1"/>
            </p:cNvSpPr>
            <p:nvPr/>
          </p:nvSpPr>
          <p:spPr bwMode="auto">
            <a:xfrm>
              <a:off x="3408" y="3055"/>
              <a:ext cx="33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600"/>
            </a:p>
          </p:txBody>
        </p:sp>
      </p:grpSp>
    </p:spTree>
    <p:extLst>
      <p:ext uri="{BB962C8B-B14F-4D97-AF65-F5344CB8AC3E}">
        <p14:creationId xmlns:p14="http://schemas.microsoft.com/office/powerpoint/2010/main" val="100300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553200"/>
          </a:xfrm>
        </p:spPr>
        <p:txBody>
          <a:bodyPr>
            <a:noAutofit/>
          </a:bodyPr>
          <a:lstStyle/>
          <a:p>
            <a:pPr algn="just">
              <a:lnSpc>
                <a:spcPct val="120000"/>
              </a:lnSpc>
              <a:buClr>
                <a:schemeClr val="tx2"/>
              </a:buClr>
              <a:buFont typeface="Wingdings" pitchFamily="2" charset="2"/>
              <a:buChar char="v"/>
            </a:pPr>
            <a:r>
              <a:rPr lang="en-US" dirty="0"/>
              <a:t>Data representation change</a:t>
            </a:r>
          </a:p>
          <a:p>
            <a:pPr lvl="1" algn="just">
              <a:lnSpc>
                <a:spcPct val="120000"/>
              </a:lnSpc>
              <a:buClr>
                <a:schemeClr val="tx2"/>
              </a:buClr>
              <a:buSzPct val="75000"/>
              <a:buFont typeface="Wingdings" pitchFamily="2" charset="2"/>
              <a:buChar char="Ø"/>
            </a:pPr>
            <a:r>
              <a:rPr lang="en-US" sz="3200" dirty="0"/>
              <a:t> </a:t>
            </a:r>
            <a:r>
              <a:rPr lang="en-US" dirty="0"/>
              <a:t>EBCIDIC to ASCII</a:t>
            </a:r>
          </a:p>
          <a:p>
            <a:pPr algn="just">
              <a:lnSpc>
                <a:spcPct val="120000"/>
              </a:lnSpc>
              <a:buClr>
                <a:schemeClr val="tx2"/>
              </a:buClr>
              <a:buFont typeface="Wingdings" pitchFamily="2" charset="2"/>
              <a:buChar char="v"/>
            </a:pPr>
            <a:r>
              <a:rPr lang="en-US" dirty="0"/>
              <a:t>Operating System Change</a:t>
            </a:r>
          </a:p>
          <a:p>
            <a:pPr lvl="1" algn="just">
              <a:lnSpc>
                <a:spcPct val="120000"/>
              </a:lnSpc>
              <a:buClr>
                <a:schemeClr val="tx2"/>
              </a:buClr>
              <a:buSzPct val="75000"/>
              <a:buFont typeface="Wingdings" pitchFamily="2" charset="2"/>
              <a:buChar char="Ø"/>
            </a:pPr>
            <a:r>
              <a:rPr lang="en-US" sz="3200" dirty="0"/>
              <a:t> </a:t>
            </a:r>
            <a:r>
              <a:rPr lang="en-US" dirty="0"/>
              <a:t>Mainframe (MVS) to UNIX</a:t>
            </a:r>
          </a:p>
          <a:p>
            <a:pPr lvl="1" algn="just">
              <a:lnSpc>
                <a:spcPct val="120000"/>
              </a:lnSpc>
              <a:buClr>
                <a:schemeClr val="tx2"/>
              </a:buClr>
              <a:buSzPct val="75000"/>
              <a:buFont typeface="Wingdings" pitchFamily="2" charset="2"/>
              <a:buChar char="Ø"/>
            </a:pPr>
            <a:r>
              <a:rPr lang="en-US" dirty="0"/>
              <a:t> UNIX to NT or XP</a:t>
            </a:r>
          </a:p>
          <a:p>
            <a:pPr algn="just">
              <a:lnSpc>
                <a:spcPct val="120000"/>
              </a:lnSpc>
              <a:buClr>
                <a:schemeClr val="tx2"/>
              </a:buClr>
              <a:buSzPct val="75000"/>
              <a:buFont typeface="Wingdings" pitchFamily="2" charset="2"/>
              <a:buChar char="v"/>
            </a:pPr>
            <a:r>
              <a:rPr lang="en-US" dirty="0"/>
              <a:t>Data type change</a:t>
            </a:r>
            <a:endParaRPr lang="en-US" sz="1600" dirty="0"/>
          </a:p>
          <a:p>
            <a:pPr lvl="1" algn="just">
              <a:lnSpc>
                <a:spcPct val="120000"/>
              </a:lnSpc>
              <a:buClr>
                <a:schemeClr val="tx2"/>
              </a:buClr>
              <a:buFont typeface="Wingdings" pitchFamily="2" charset="2"/>
              <a:buChar char="Ø"/>
            </a:pPr>
            <a:r>
              <a:rPr lang="en-US" dirty="0"/>
              <a:t> Program (Excel to Access), database format (FoxPro to Access).</a:t>
            </a:r>
          </a:p>
          <a:p>
            <a:pPr lvl="1" algn="just">
              <a:lnSpc>
                <a:spcPct val="120000"/>
              </a:lnSpc>
              <a:buClr>
                <a:schemeClr val="tx2"/>
              </a:buClr>
              <a:buFont typeface="Wingdings" pitchFamily="2" charset="2"/>
              <a:buChar char="Ø"/>
            </a:pPr>
            <a:r>
              <a:rPr lang="en-US" dirty="0"/>
              <a:t> Character, numeric and date type.</a:t>
            </a:r>
          </a:p>
          <a:p>
            <a:pPr lvl="1" algn="just">
              <a:lnSpc>
                <a:spcPct val="120000"/>
              </a:lnSpc>
              <a:buClr>
                <a:schemeClr val="tx2"/>
              </a:buClr>
              <a:buFont typeface="Wingdings" pitchFamily="2" charset="2"/>
              <a:buChar char="Ø"/>
            </a:pPr>
            <a:r>
              <a:rPr lang="en-US" dirty="0"/>
              <a:t> Fixed and variable length. </a:t>
            </a:r>
          </a:p>
          <a:p>
            <a:pPr algn="just"/>
            <a:endParaRPr lang="en-US" sz="3600" dirty="0"/>
          </a:p>
        </p:txBody>
      </p:sp>
    </p:spTree>
    <p:extLst>
      <p:ext uri="{BB962C8B-B14F-4D97-AF65-F5344CB8AC3E}">
        <p14:creationId xmlns:p14="http://schemas.microsoft.com/office/powerpoint/2010/main" val="4121689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382000" cy="3200400"/>
          </a:xfrm>
        </p:spPr>
        <p:txBody>
          <a:bodyPr/>
          <a:lstStyle/>
          <a:p>
            <a:pPr marL="0" indent="0" algn="just">
              <a:buNone/>
            </a:pPr>
            <a:r>
              <a:rPr lang="en-US" dirty="0"/>
              <a:t>Values are summarized to obtain total figures which are subsequently calculated and stored at multiple levels as business fact in multidimensional fact tables.</a:t>
            </a:r>
          </a:p>
        </p:txBody>
      </p:sp>
      <p:sp>
        <p:nvSpPr>
          <p:cNvPr id="4" name="Title 1"/>
          <p:cNvSpPr>
            <a:spLocks noGrp="1"/>
          </p:cNvSpPr>
          <p:nvPr>
            <p:ph type="title"/>
          </p:nvPr>
        </p:nvSpPr>
        <p:spPr>
          <a:xfrm>
            <a:off x="457200" y="503238"/>
            <a:ext cx="8229600" cy="792162"/>
          </a:xfrm>
        </p:spPr>
        <p:txBody>
          <a:bodyPr>
            <a:normAutofit fontScale="90000"/>
          </a:bodyPr>
          <a:lstStyle/>
          <a:p>
            <a:r>
              <a:rPr lang="en-US" b="1" dirty="0"/>
              <a:t>Data Transformation </a:t>
            </a:r>
            <a:r>
              <a:rPr lang="en-US" b="1" dirty="0" smtClean="0"/>
              <a:t>: Summarization</a:t>
            </a:r>
            <a:endParaRPr lang="en-US" b="1" dirty="0"/>
          </a:p>
        </p:txBody>
      </p:sp>
    </p:spTree>
    <p:extLst>
      <p:ext uri="{BB962C8B-B14F-4D97-AF65-F5344CB8AC3E}">
        <p14:creationId xmlns:p14="http://schemas.microsoft.com/office/powerpoint/2010/main" val="247053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391400" cy="792162"/>
          </a:xfrm>
        </p:spPr>
        <p:txBody>
          <a:bodyPr>
            <a:normAutofit fontScale="90000"/>
          </a:bodyPr>
          <a:lstStyle/>
          <a:p>
            <a:r>
              <a:rPr lang="en-US" b="1" dirty="0">
                <a:solidFill>
                  <a:schemeClr val="accent6">
                    <a:lumMod val="50000"/>
                  </a:schemeClr>
                </a:solidFill>
              </a:rPr>
              <a:t>Design of a Data Warehouse: </a:t>
            </a:r>
            <a:r>
              <a:rPr lang="en-US" b="1" dirty="0" smtClean="0">
                <a:solidFill>
                  <a:schemeClr val="accent6">
                    <a:lumMod val="50000"/>
                  </a:schemeClr>
                </a:solidFill>
              </a:rPr>
              <a:t>Three </a:t>
            </a:r>
            <a:r>
              <a:rPr lang="en-US" b="1" dirty="0">
                <a:solidFill>
                  <a:schemeClr val="accent6">
                    <a:lumMod val="50000"/>
                  </a:schemeClr>
                </a:solidFill>
              </a:rPr>
              <a:t>Data Warehouse Models</a:t>
            </a:r>
          </a:p>
        </p:txBody>
      </p:sp>
      <p:sp>
        <p:nvSpPr>
          <p:cNvPr id="3" name="Content Placeholder 2"/>
          <p:cNvSpPr>
            <a:spLocks noGrp="1"/>
          </p:cNvSpPr>
          <p:nvPr>
            <p:ph idx="1"/>
          </p:nvPr>
        </p:nvSpPr>
        <p:spPr>
          <a:xfrm>
            <a:off x="152400" y="1295400"/>
            <a:ext cx="8763000" cy="5410200"/>
          </a:xfrm>
        </p:spPr>
        <p:txBody>
          <a:bodyPr>
            <a:noAutofit/>
          </a:bodyPr>
          <a:lstStyle/>
          <a:p>
            <a:pPr algn="just">
              <a:lnSpc>
                <a:spcPct val="110000"/>
              </a:lnSpc>
              <a:spcBef>
                <a:spcPct val="10000"/>
              </a:spcBef>
              <a:buFont typeface="Wingdings" pitchFamily="2" charset="2"/>
              <a:buChar char="v"/>
            </a:pPr>
            <a:r>
              <a:rPr lang="en-US" sz="2000" b="1" dirty="0">
                <a:solidFill>
                  <a:schemeClr val="hlink"/>
                </a:solidFill>
              </a:rPr>
              <a:t>Enterprise warehouse</a:t>
            </a:r>
            <a:endParaRPr lang="en-US" sz="2000" b="1" dirty="0"/>
          </a:p>
          <a:p>
            <a:pPr lvl="1" algn="just">
              <a:lnSpc>
                <a:spcPct val="110000"/>
              </a:lnSpc>
              <a:spcBef>
                <a:spcPct val="10000"/>
              </a:spcBef>
            </a:pPr>
            <a:r>
              <a:rPr lang="en-US" sz="2000" dirty="0"/>
              <a:t>collects all of the information about subjects spanning the entire </a:t>
            </a:r>
            <a:r>
              <a:rPr lang="en-US" sz="2000" dirty="0" smtClean="0"/>
              <a:t>organization</a:t>
            </a:r>
          </a:p>
          <a:p>
            <a:pPr lvl="1" algn="just">
              <a:lnSpc>
                <a:spcPct val="110000"/>
              </a:lnSpc>
              <a:spcBef>
                <a:spcPct val="10000"/>
              </a:spcBef>
            </a:pPr>
            <a:r>
              <a:rPr lang="en-US" sz="2000" dirty="0" smtClean="0"/>
              <a:t>top down approach</a:t>
            </a:r>
          </a:p>
          <a:p>
            <a:pPr lvl="1" algn="just">
              <a:lnSpc>
                <a:spcPct val="110000"/>
              </a:lnSpc>
              <a:spcBef>
                <a:spcPct val="10000"/>
              </a:spcBef>
            </a:pPr>
            <a:r>
              <a:rPr lang="en-US" sz="2000" dirty="0" smtClean="0"/>
              <a:t>the W. </a:t>
            </a:r>
            <a:r>
              <a:rPr lang="en-US" sz="2000" dirty="0" err="1" smtClean="0"/>
              <a:t>Inmon</a:t>
            </a:r>
            <a:r>
              <a:rPr lang="en-US" sz="2000" dirty="0" smtClean="0"/>
              <a:t> </a:t>
            </a:r>
            <a:r>
              <a:rPr lang="en-US" sz="2000" dirty="0"/>
              <a:t>methodology</a:t>
            </a:r>
          </a:p>
          <a:p>
            <a:pPr algn="just">
              <a:lnSpc>
                <a:spcPct val="110000"/>
              </a:lnSpc>
              <a:spcBef>
                <a:spcPct val="10000"/>
              </a:spcBef>
              <a:buFont typeface="Wingdings" pitchFamily="2" charset="2"/>
              <a:buChar char="v"/>
            </a:pPr>
            <a:r>
              <a:rPr lang="en-US" sz="2000" b="1" dirty="0">
                <a:solidFill>
                  <a:schemeClr val="hlink"/>
                </a:solidFill>
              </a:rPr>
              <a:t>Data Mart</a:t>
            </a:r>
            <a:endParaRPr lang="en-US" sz="2000" b="1" dirty="0"/>
          </a:p>
          <a:p>
            <a:pPr lvl="1" algn="just">
              <a:lnSpc>
                <a:spcPct val="110000"/>
              </a:lnSpc>
              <a:spcBef>
                <a:spcPct val="10000"/>
              </a:spcBef>
            </a:pPr>
            <a:r>
              <a:rPr lang="en-US" sz="2000" dirty="0"/>
              <a:t>a subset of corporate-wide data that is of value to a specific groups of users.  Its scope is confined to specific, selected groups, such as marketing data mart</a:t>
            </a:r>
          </a:p>
          <a:p>
            <a:pPr lvl="2" algn="just">
              <a:lnSpc>
                <a:spcPct val="110000"/>
              </a:lnSpc>
              <a:spcBef>
                <a:spcPct val="10000"/>
              </a:spcBef>
            </a:pPr>
            <a:r>
              <a:rPr lang="en-US" sz="2000" dirty="0"/>
              <a:t>Independent vs. dependent (directly from warehouse) data </a:t>
            </a:r>
            <a:r>
              <a:rPr lang="en-US" sz="2000" dirty="0" smtClean="0"/>
              <a:t>mart</a:t>
            </a:r>
          </a:p>
          <a:p>
            <a:pPr lvl="2" algn="just">
              <a:lnSpc>
                <a:spcPct val="110000"/>
              </a:lnSpc>
              <a:spcBef>
                <a:spcPct val="10000"/>
              </a:spcBef>
            </a:pPr>
            <a:r>
              <a:rPr lang="en-US" sz="2000" dirty="0" smtClean="0"/>
              <a:t>bottom up approach</a:t>
            </a:r>
          </a:p>
          <a:p>
            <a:pPr lvl="2" algn="just">
              <a:lnSpc>
                <a:spcPct val="110000"/>
              </a:lnSpc>
              <a:spcBef>
                <a:spcPct val="10000"/>
              </a:spcBef>
            </a:pPr>
            <a:r>
              <a:rPr lang="en-US" sz="2000" dirty="0" smtClean="0"/>
              <a:t>the R. Kimball </a:t>
            </a:r>
            <a:r>
              <a:rPr lang="en-US" sz="2000" dirty="0"/>
              <a:t>methodology</a:t>
            </a:r>
          </a:p>
          <a:p>
            <a:pPr algn="just">
              <a:buFont typeface="Wingdings" pitchFamily="2" charset="2"/>
              <a:buChar char="v"/>
            </a:pPr>
            <a:r>
              <a:rPr lang="en-US" sz="2000" b="1" dirty="0">
                <a:solidFill>
                  <a:schemeClr val="hlink"/>
                </a:solidFill>
              </a:rPr>
              <a:t>Virtual </a:t>
            </a:r>
            <a:r>
              <a:rPr lang="en-US" sz="2000" b="1" dirty="0" smtClean="0">
                <a:solidFill>
                  <a:schemeClr val="hlink"/>
                </a:solidFill>
              </a:rPr>
              <a:t>warehouse</a:t>
            </a:r>
          </a:p>
          <a:p>
            <a:pPr lvl="1" algn="just">
              <a:lnSpc>
                <a:spcPct val="110000"/>
              </a:lnSpc>
              <a:spcBef>
                <a:spcPct val="10000"/>
              </a:spcBef>
            </a:pPr>
            <a:r>
              <a:rPr lang="en-US" sz="2000" dirty="0"/>
              <a:t>A set of views over operational databases</a:t>
            </a:r>
          </a:p>
          <a:p>
            <a:pPr lvl="1" algn="just">
              <a:lnSpc>
                <a:spcPct val="110000"/>
              </a:lnSpc>
              <a:spcBef>
                <a:spcPct val="10000"/>
              </a:spcBef>
            </a:pPr>
            <a:r>
              <a:rPr lang="en-US" sz="2000" dirty="0"/>
              <a:t>Only some of the possible summary views may be </a:t>
            </a:r>
            <a:r>
              <a:rPr lang="en-US" sz="2000" dirty="0" smtClean="0"/>
              <a:t>materialized</a:t>
            </a:r>
            <a:endParaRPr lang="en-US" sz="2000" dirty="0"/>
          </a:p>
        </p:txBody>
      </p:sp>
    </p:spTree>
    <p:extLst>
      <p:ext uri="{BB962C8B-B14F-4D97-AF65-F5344CB8AC3E}">
        <p14:creationId xmlns:p14="http://schemas.microsoft.com/office/powerpoint/2010/main" val="29822862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t>Data Transformation </a:t>
            </a:r>
            <a:r>
              <a:rPr lang="en-US" b="1" dirty="0" smtClean="0"/>
              <a:t>: </a:t>
            </a:r>
            <a:r>
              <a:rPr lang="en-US" b="1" dirty="0"/>
              <a:t>Enrichment</a:t>
            </a:r>
          </a:p>
        </p:txBody>
      </p:sp>
      <p:sp>
        <p:nvSpPr>
          <p:cNvPr id="3" name="Content Placeholder 2"/>
          <p:cNvSpPr>
            <a:spLocks noGrp="1"/>
          </p:cNvSpPr>
          <p:nvPr>
            <p:ph idx="1"/>
          </p:nvPr>
        </p:nvSpPr>
        <p:spPr>
          <a:xfrm>
            <a:off x="152400" y="990600"/>
            <a:ext cx="8763000" cy="5638800"/>
          </a:xfrm>
        </p:spPr>
        <p:txBody>
          <a:bodyPr>
            <a:normAutofit lnSpcReduction="10000"/>
          </a:bodyPr>
          <a:lstStyle/>
          <a:p>
            <a:pPr algn="just">
              <a:buClr>
                <a:schemeClr val="tx2"/>
              </a:buClr>
              <a:buFont typeface="Wingdings" pitchFamily="2" charset="2"/>
              <a:buChar char="v"/>
            </a:pPr>
            <a:r>
              <a:rPr lang="en-US" dirty="0"/>
              <a:t> Data elements are mapped from source tables and files to destination fact and dimension tables.  </a:t>
            </a:r>
          </a:p>
          <a:p>
            <a:pPr>
              <a:buClr>
                <a:schemeClr val="tx2"/>
              </a:buClr>
              <a:buFont typeface="Wingdings" pitchFamily="2" charset="2"/>
              <a:buChar char="§"/>
            </a:pPr>
            <a:endParaRPr lang="en-US" dirty="0"/>
          </a:p>
          <a:p>
            <a:pPr>
              <a:buClr>
                <a:schemeClr val="tx2"/>
              </a:buClr>
              <a:buFont typeface="Wingdings" pitchFamily="2" charset="2"/>
              <a:buChar char="§"/>
            </a:pPr>
            <a:endParaRPr lang="en-US" dirty="0"/>
          </a:p>
          <a:p>
            <a:pPr>
              <a:buClr>
                <a:schemeClr val="tx2"/>
              </a:buClr>
              <a:buFont typeface="Wingdings" pitchFamily="2" charset="2"/>
              <a:buChar char="§"/>
            </a:pPr>
            <a:endParaRPr lang="en-US" dirty="0"/>
          </a:p>
          <a:p>
            <a:pPr>
              <a:buClr>
                <a:schemeClr val="tx2"/>
              </a:buClr>
              <a:buFont typeface="Wingdings" pitchFamily="2" charset="2"/>
              <a:buChar char="§"/>
            </a:pPr>
            <a:endParaRPr lang="en-US" dirty="0"/>
          </a:p>
          <a:p>
            <a:pPr>
              <a:buClr>
                <a:schemeClr val="tx2"/>
              </a:buClr>
              <a:buFont typeface="Wingdings" pitchFamily="2" charset="2"/>
              <a:buChar char="§"/>
            </a:pPr>
            <a:endParaRPr lang="en-US" dirty="0"/>
          </a:p>
          <a:p>
            <a:pPr algn="just">
              <a:buClr>
                <a:schemeClr val="tx2"/>
              </a:buClr>
              <a:buFont typeface="Wingdings" pitchFamily="2" charset="2"/>
              <a:buChar char="v"/>
            </a:pPr>
            <a:r>
              <a:rPr lang="en-US" dirty="0" smtClean="0"/>
              <a:t> </a:t>
            </a:r>
            <a:r>
              <a:rPr lang="en-US" dirty="0"/>
              <a:t>Default values are used in the absence of source data.</a:t>
            </a:r>
          </a:p>
          <a:p>
            <a:pPr algn="just">
              <a:buClr>
                <a:schemeClr val="tx2"/>
              </a:buClr>
              <a:buFont typeface="Wingdings" pitchFamily="2" charset="2"/>
              <a:buChar char="v"/>
            </a:pPr>
            <a:r>
              <a:rPr lang="en-US" dirty="0" smtClean="0"/>
              <a:t>  </a:t>
            </a:r>
            <a:r>
              <a:rPr lang="en-US" dirty="0"/>
              <a:t>Fields are added for unique keys and time elements.</a:t>
            </a:r>
          </a:p>
          <a:p>
            <a:endParaRPr lang="en-US" dirty="0"/>
          </a:p>
        </p:txBody>
      </p:sp>
      <p:sp>
        <p:nvSpPr>
          <p:cNvPr id="4" name="Text Box 5"/>
          <p:cNvSpPr txBox="1">
            <a:spLocks noChangeArrowheads="1"/>
          </p:cNvSpPr>
          <p:nvPr/>
        </p:nvSpPr>
        <p:spPr bwMode="auto">
          <a:xfrm>
            <a:off x="50074" y="2638961"/>
            <a:ext cx="3633302" cy="13234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dirty="0"/>
              <a:t>Input Data</a:t>
            </a:r>
          </a:p>
          <a:p>
            <a:pPr>
              <a:defRPr/>
            </a:pPr>
            <a:r>
              <a:rPr lang="en-US" sz="1600" dirty="0" smtClean="0"/>
              <a:t>BIJAY MISHRA LECTURER</a:t>
            </a:r>
            <a:endParaRPr lang="en-US" sz="1600" dirty="0"/>
          </a:p>
          <a:p>
            <a:pPr>
              <a:defRPr/>
            </a:pPr>
            <a:r>
              <a:rPr lang="en-US" sz="1600" dirty="0" smtClean="0"/>
              <a:t>WHITEHOUSE INTERNATIONAL COLLEGE, </a:t>
            </a:r>
            <a:endParaRPr lang="en-US" sz="1600" dirty="0"/>
          </a:p>
          <a:p>
            <a:pPr>
              <a:defRPr/>
            </a:pPr>
            <a:r>
              <a:rPr lang="en-US" sz="1600" dirty="0" smtClean="0"/>
              <a:t>KHUMALTAR, LALITPUR</a:t>
            </a:r>
            <a:endParaRPr lang="en-US" sz="1600" dirty="0"/>
          </a:p>
          <a:p>
            <a:pPr>
              <a:defRPr/>
            </a:pPr>
            <a:r>
              <a:rPr lang="en-US" sz="1600" dirty="0" smtClean="0"/>
              <a:t>BAGMATI, 9841695609</a:t>
            </a:r>
            <a:endParaRPr lang="en-US" sz="1600" dirty="0"/>
          </a:p>
        </p:txBody>
      </p:sp>
      <p:sp>
        <p:nvSpPr>
          <p:cNvPr id="5" name="Text Box 6"/>
          <p:cNvSpPr txBox="1">
            <a:spLocks noChangeArrowheads="1"/>
          </p:cNvSpPr>
          <p:nvPr/>
        </p:nvSpPr>
        <p:spPr bwMode="auto">
          <a:xfrm>
            <a:off x="3657250" y="2111276"/>
            <a:ext cx="5434498" cy="2308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sz="1600" b="1" dirty="0"/>
              <a:t>Parsed Data</a:t>
            </a:r>
          </a:p>
          <a:p>
            <a:pPr>
              <a:defRPr/>
            </a:pPr>
            <a:r>
              <a:rPr lang="en-US" sz="1600" dirty="0"/>
              <a:t>First Name: 	</a:t>
            </a:r>
            <a:r>
              <a:rPr lang="en-US" sz="1600" dirty="0" smtClean="0"/>
              <a:t>BIJAY</a:t>
            </a:r>
            <a:endParaRPr lang="en-US" sz="1600" dirty="0"/>
          </a:p>
          <a:p>
            <a:pPr>
              <a:defRPr/>
            </a:pPr>
            <a:r>
              <a:rPr lang="en-US" sz="1600" dirty="0"/>
              <a:t>Family  Name: 	</a:t>
            </a:r>
            <a:r>
              <a:rPr lang="en-US" sz="1600" dirty="0" smtClean="0"/>
              <a:t>MISHRA</a:t>
            </a:r>
            <a:endParaRPr lang="en-US" sz="1600" dirty="0"/>
          </a:p>
          <a:p>
            <a:pPr>
              <a:defRPr/>
            </a:pPr>
            <a:r>
              <a:rPr lang="en-US" sz="1600" dirty="0"/>
              <a:t>Title: 		</a:t>
            </a:r>
            <a:r>
              <a:rPr lang="en-US" sz="1600" dirty="0" smtClean="0"/>
              <a:t>LECTURER</a:t>
            </a:r>
            <a:endParaRPr lang="en-US" sz="1600" dirty="0"/>
          </a:p>
          <a:p>
            <a:pPr>
              <a:defRPr/>
            </a:pPr>
            <a:r>
              <a:rPr lang="en-US" sz="1600" dirty="0" smtClean="0"/>
              <a:t>College: </a:t>
            </a:r>
            <a:r>
              <a:rPr lang="en-US" sz="1600" dirty="0"/>
              <a:t>		WHITEHOUSE INTERNATIONAL COLLEGE, </a:t>
            </a:r>
          </a:p>
          <a:p>
            <a:pPr>
              <a:defRPr/>
            </a:pPr>
            <a:r>
              <a:rPr lang="en-US" sz="1600" dirty="0" smtClean="0"/>
              <a:t>College Location</a:t>
            </a:r>
            <a:r>
              <a:rPr lang="en-US" sz="1600" dirty="0"/>
              <a:t>: 	</a:t>
            </a:r>
            <a:r>
              <a:rPr lang="en-US" sz="1600" dirty="0" smtClean="0"/>
              <a:t>KHUMALTAR, LALITPUR</a:t>
            </a:r>
            <a:endParaRPr lang="en-US" sz="1600" dirty="0"/>
          </a:p>
          <a:p>
            <a:pPr>
              <a:defRPr/>
            </a:pPr>
            <a:r>
              <a:rPr lang="en-US" sz="1600" dirty="0" smtClean="0"/>
              <a:t>Zone: </a:t>
            </a:r>
            <a:r>
              <a:rPr lang="en-US" sz="1600" dirty="0"/>
              <a:t>		</a:t>
            </a:r>
            <a:r>
              <a:rPr lang="en-US" sz="1600" dirty="0" smtClean="0"/>
              <a:t>RAWALPINDI</a:t>
            </a:r>
          </a:p>
          <a:p>
            <a:pPr>
              <a:defRPr/>
            </a:pPr>
            <a:r>
              <a:rPr lang="en-US" sz="1600" dirty="0"/>
              <a:t>Mobile:		</a:t>
            </a:r>
            <a:r>
              <a:rPr lang="en-US" sz="1600" dirty="0" smtClean="0"/>
              <a:t>9841695609</a:t>
            </a:r>
            <a:endParaRPr lang="en-US" sz="1600" dirty="0"/>
          </a:p>
          <a:p>
            <a:pPr>
              <a:defRPr/>
            </a:pPr>
            <a:r>
              <a:rPr lang="en-US" sz="1600" dirty="0" smtClean="0"/>
              <a:t>Code</a:t>
            </a:r>
            <a:r>
              <a:rPr lang="en-US" sz="1600" dirty="0"/>
              <a:t>:		46200</a:t>
            </a:r>
          </a:p>
        </p:txBody>
      </p:sp>
    </p:spTree>
    <p:extLst>
      <p:ext uri="{BB962C8B-B14F-4D97-AF65-F5344CB8AC3E}">
        <p14:creationId xmlns:p14="http://schemas.microsoft.com/office/powerpoint/2010/main" val="344581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chemeClr val="accent6">
                    <a:lumMod val="50000"/>
                  </a:schemeClr>
                </a:solidFill>
              </a:rPr>
              <a:t>Transformation - Confirming</a:t>
            </a:r>
          </a:p>
        </p:txBody>
      </p:sp>
      <p:sp>
        <p:nvSpPr>
          <p:cNvPr id="3" name="Content Placeholder 2"/>
          <p:cNvSpPr>
            <a:spLocks noGrp="1"/>
          </p:cNvSpPr>
          <p:nvPr>
            <p:ph idx="1"/>
          </p:nvPr>
        </p:nvSpPr>
        <p:spPr>
          <a:xfrm>
            <a:off x="457200" y="1371600"/>
            <a:ext cx="8458200" cy="5181600"/>
          </a:xfrm>
        </p:spPr>
        <p:txBody>
          <a:bodyPr>
            <a:noAutofit/>
          </a:bodyPr>
          <a:lstStyle/>
          <a:p>
            <a:pPr algn="just">
              <a:buFont typeface="Wingdings" pitchFamily="2" charset="2"/>
              <a:buChar char="v"/>
            </a:pPr>
            <a:r>
              <a:rPr lang="en-US" sz="3600" dirty="0"/>
              <a:t>Structure Enforcement</a:t>
            </a:r>
          </a:p>
          <a:p>
            <a:pPr lvl="1" algn="just">
              <a:buFont typeface="Wingdings" pitchFamily="2" charset="2"/>
              <a:buChar char="Ø"/>
            </a:pPr>
            <a:r>
              <a:rPr lang="en-US" sz="3200" dirty="0"/>
              <a:t>Tables have proper primary and foreign keys</a:t>
            </a:r>
          </a:p>
          <a:p>
            <a:pPr lvl="1" algn="just">
              <a:buFont typeface="Wingdings" pitchFamily="2" charset="2"/>
              <a:buChar char="Ø"/>
            </a:pPr>
            <a:r>
              <a:rPr lang="en-US" sz="3200" dirty="0"/>
              <a:t>Obey referential integrity		</a:t>
            </a:r>
          </a:p>
          <a:p>
            <a:pPr lvl="1" algn="just">
              <a:buFont typeface="Wingdings" pitchFamily="2" charset="2"/>
              <a:buChar char="v"/>
            </a:pPr>
            <a:endParaRPr lang="en-US" sz="3200" dirty="0"/>
          </a:p>
          <a:p>
            <a:pPr algn="just">
              <a:buFont typeface="Wingdings" pitchFamily="2" charset="2"/>
              <a:buChar char="v"/>
            </a:pPr>
            <a:r>
              <a:rPr lang="en-US" sz="3600" dirty="0"/>
              <a:t>Data and Rule value enforcement</a:t>
            </a:r>
          </a:p>
          <a:p>
            <a:pPr lvl="1" algn="just">
              <a:buFont typeface="Wingdings" pitchFamily="2" charset="2"/>
              <a:buChar char="Ø"/>
            </a:pPr>
            <a:r>
              <a:rPr lang="en-US" sz="3200" dirty="0"/>
              <a:t>Simple business rules</a:t>
            </a:r>
          </a:p>
          <a:p>
            <a:pPr lvl="1" algn="just">
              <a:buFont typeface="Wingdings" pitchFamily="2" charset="2"/>
              <a:buChar char="Ø"/>
            </a:pPr>
            <a:r>
              <a:rPr lang="en-US" sz="3200" dirty="0"/>
              <a:t>Logical data checks</a:t>
            </a:r>
          </a:p>
          <a:p>
            <a:pPr marL="0" indent="0" algn="just">
              <a:buNone/>
            </a:pPr>
            <a:endParaRPr lang="en-US" sz="3600" dirty="0"/>
          </a:p>
        </p:txBody>
      </p:sp>
    </p:spTree>
    <p:extLst>
      <p:ext uri="{BB962C8B-B14F-4D97-AF65-F5344CB8AC3E}">
        <p14:creationId xmlns:p14="http://schemas.microsoft.com/office/powerpoint/2010/main" val="2253942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p:cNvSpPr>
            <a:spLocks noChangeArrowheads="1"/>
          </p:cNvSpPr>
          <p:nvPr/>
        </p:nvSpPr>
        <p:spPr bwMode="auto">
          <a:xfrm>
            <a:off x="457200" y="3287485"/>
            <a:ext cx="1600200" cy="1143000"/>
          </a:xfrm>
          <a:prstGeom prst="flowChartMagneticDisk">
            <a:avLst/>
          </a:prstGeom>
          <a:solidFill>
            <a:srgbClr val="92D050"/>
          </a:solidFill>
          <a:ln w="9525">
            <a:solidFill>
              <a:schemeClr val="tx1"/>
            </a:solidFill>
            <a:round/>
            <a:headEnd/>
            <a:tailEnd/>
          </a:ln>
          <a:effectLst/>
          <a:extLst/>
        </p:spPr>
        <p:txBody>
          <a:bodyPr wrap="none" anchor="ctr"/>
          <a:lstStyle/>
          <a:p>
            <a:pPr algn="ctr"/>
            <a:r>
              <a:rPr lang="en-US" b="1"/>
              <a:t>Staged Data</a:t>
            </a:r>
          </a:p>
        </p:txBody>
      </p:sp>
      <p:sp>
        <p:nvSpPr>
          <p:cNvPr id="6" name="Line 5"/>
          <p:cNvSpPr>
            <a:spLocks noChangeShapeType="1"/>
          </p:cNvSpPr>
          <p:nvPr/>
        </p:nvSpPr>
        <p:spPr bwMode="auto">
          <a:xfrm>
            <a:off x="2070463" y="3857625"/>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7" name="Oval 6"/>
          <p:cNvSpPr>
            <a:spLocks noChangeArrowheads="1"/>
          </p:cNvSpPr>
          <p:nvPr/>
        </p:nvSpPr>
        <p:spPr bwMode="auto">
          <a:xfrm>
            <a:off x="2819400" y="3200400"/>
            <a:ext cx="2057400" cy="1447800"/>
          </a:xfrm>
          <a:prstGeom prst="ellipse">
            <a:avLst/>
          </a:prstGeom>
          <a:solidFill>
            <a:schemeClr val="tx2">
              <a:lumMod val="40000"/>
              <a:lumOff val="60000"/>
            </a:schemeClr>
          </a:solidFill>
          <a:ln w="9525">
            <a:solidFill>
              <a:schemeClr val="tx1"/>
            </a:solidFill>
            <a:round/>
            <a:headEnd/>
            <a:tailEnd/>
          </a:ln>
          <a:effectLst/>
          <a:extLst/>
        </p:spPr>
        <p:txBody>
          <a:bodyPr wrap="none" anchor="ctr"/>
          <a:lstStyle/>
          <a:p>
            <a:pPr algn="ctr"/>
            <a:r>
              <a:rPr lang="en-US" b="1"/>
              <a:t>Cleaning </a:t>
            </a:r>
          </a:p>
          <a:p>
            <a:pPr algn="ctr"/>
            <a:r>
              <a:rPr lang="en-US" b="1"/>
              <a:t>And </a:t>
            </a:r>
          </a:p>
          <a:p>
            <a:pPr algn="ctr"/>
            <a:r>
              <a:rPr lang="en-US" b="1"/>
              <a:t>Confirming</a:t>
            </a:r>
          </a:p>
        </p:txBody>
      </p:sp>
      <p:sp>
        <p:nvSpPr>
          <p:cNvPr id="8" name="AutoShape 7"/>
          <p:cNvSpPr>
            <a:spLocks noChangeArrowheads="1"/>
          </p:cNvSpPr>
          <p:nvPr/>
        </p:nvSpPr>
        <p:spPr bwMode="auto">
          <a:xfrm>
            <a:off x="5324475" y="3200400"/>
            <a:ext cx="1828800" cy="1295400"/>
          </a:xfrm>
          <a:prstGeom prst="flowChartDecision">
            <a:avLst/>
          </a:prstGeom>
          <a:solidFill>
            <a:schemeClr val="accent6">
              <a:lumMod val="75000"/>
            </a:schemeClr>
          </a:solidFill>
          <a:ln w="9525">
            <a:solidFill>
              <a:schemeClr val="tx1"/>
            </a:solidFill>
            <a:miter lim="800000"/>
            <a:headEnd/>
            <a:tailEnd/>
          </a:ln>
          <a:effectLst/>
          <a:extLst/>
        </p:spPr>
        <p:txBody>
          <a:bodyPr wrap="none" anchor="ctr"/>
          <a:lstStyle/>
          <a:p>
            <a:pPr algn="ctr"/>
            <a:r>
              <a:rPr lang="en-US" b="1"/>
              <a:t>Fatal Errors</a:t>
            </a:r>
          </a:p>
        </p:txBody>
      </p:sp>
      <p:sp>
        <p:nvSpPr>
          <p:cNvPr id="9" name="Line 8"/>
          <p:cNvSpPr>
            <a:spLocks noChangeShapeType="1"/>
          </p:cNvSpPr>
          <p:nvPr/>
        </p:nvSpPr>
        <p:spPr bwMode="auto">
          <a:xfrm>
            <a:off x="4889863" y="3857625"/>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0" name="Oval 9"/>
          <p:cNvSpPr>
            <a:spLocks noChangeArrowheads="1"/>
          </p:cNvSpPr>
          <p:nvPr/>
        </p:nvSpPr>
        <p:spPr bwMode="auto">
          <a:xfrm>
            <a:off x="5867400" y="2209800"/>
            <a:ext cx="819150" cy="613138"/>
          </a:xfrm>
          <a:prstGeom prst="ellipse">
            <a:avLst/>
          </a:prstGeom>
          <a:solidFill>
            <a:srgbClr val="FF0000"/>
          </a:solidFill>
          <a:ln w="9525">
            <a:solidFill>
              <a:schemeClr val="tx1"/>
            </a:solidFill>
            <a:round/>
            <a:headEnd/>
            <a:tailEnd/>
          </a:ln>
          <a:effectLst/>
          <a:extLst/>
        </p:spPr>
        <p:txBody>
          <a:bodyPr wrap="none" anchor="ctr"/>
          <a:lstStyle/>
          <a:p>
            <a:pPr algn="ctr"/>
            <a:r>
              <a:rPr lang="en-US" b="1"/>
              <a:t>Stop</a:t>
            </a:r>
          </a:p>
        </p:txBody>
      </p:sp>
      <p:sp>
        <p:nvSpPr>
          <p:cNvPr id="11" name="Oval 10"/>
          <p:cNvSpPr>
            <a:spLocks noChangeArrowheads="1"/>
          </p:cNvSpPr>
          <p:nvPr/>
        </p:nvSpPr>
        <p:spPr bwMode="auto">
          <a:xfrm>
            <a:off x="7467600" y="3352800"/>
            <a:ext cx="1156063" cy="972910"/>
          </a:xfrm>
          <a:prstGeom prst="ellipse">
            <a:avLst/>
          </a:prstGeom>
          <a:solidFill>
            <a:srgbClr val="0070C0"/>
          </a:solidFill>
          <a:ln w="9525">
            <a:solidFill>
              <a:schemeClr val="tx1"/>
            </a:solidFill>
            <a:round/>
            <a:headEnd/>
            <a:tailEnd/>
          </a:ln>
          <a:effectLst/>
          <a:extLst/>
        </p:spPr>
        <p:txBody>
          <a:bodyPr wrap="none" anchor="ctr"/>
          <a:lstStyle/>
          <a:p>
            <a:pPr algn="ctr"/>
            <a:r>
              <a:rPr lang="en-US" b="1"/>
              <a:t>Loading</a:t>
            </a:r>
          </a:p>
        </p:txBody>
      </p:sp>
      <p:sp>
        <p:nvSpPr>
          <p:cNvPr id="12" name="Line 11"/>
          <p:cNvSpPr>
            <a:spLocks noChangeShapeType="1"/>
          </p:cNvSpPr>
          <p:nvPr/>
        </p:nvSpPr>
        <p:spPr bwMode="auto">
          <a:xfrm flipV="1">
            <a:off x="6248400" y="28194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3" name="Line 12"/>
          <p:cNvSpPr>
            <a:spLocks noChangeShapeType="1"/>
          </p:cNvSpPr>
          <p:nvPr/>
        </p:nvSpPr>
        <p:spPr bwMode="auto">
          <a:xfrm>
            <a:off x="7175863" y="3851638"/>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14" name="Text Box 13"/>
          <p:cNvSpPr txBox="1">
            <a:spLocks noChangeArrowheads="1"/>
          </p:cNvSpPr>
          <p:nvPr/>
        </p:nvSpPr>
        <p:spPr bwMode="auto">
          <a:xfrm>
            <a:off x="6322422" y="2873240"/>
            <a:ext cx="752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t>Yes</a:t>
            </a:r>
          </a:p>
        </p:txBody>
      </p:sp>
      <p:sp>
        <p:nvSpPr>
          <p:cNvPr id="15" name="Text Box 14"/>
          <p:cNvSpPr txBox="1">
            <a:spLocks noChangeArrowheads="1"/>
          </p:cNvSpPr>
          <p:nvPr/>
        </p:nvSpPr>
        <p:spPr bwMode="auto">
          <a:xfrm>
            <a:off x="7010400" y="3431178"/>
            <a:ext cx="4702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a:t>No</a:t>
            </a:r>
          </a:p>
        </p:txBody>
      </p:sp>
    </p:spTree>
    <p:extLst>
      <p:ext uri="{BB962C8B-B14F-4D97-AF65-F5344CB8AC3E}">
        <p14:creationId xmlns:p14="http://schemas.microsoft.com/office/powerpoint/2010/main" val="2387330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noAutofit/>
          </a:bodyPr>
          <a:lstStyle/>
          <a:p>
            <a:r>
              <a:rPr lang="en-US" sz="3600" b="1" dirty="0">
                <a:solidFill>
                  <a:schemeClr val="accent6">
                    <a:lumMod val="50000"/>
                  </a:schemeClr>
                </a:solidFill>
              </a:rPr>
              <a:t>Data Warehouse </a:t>
            </a:r>
            <a:br>
              <a:rPr lang="en-US" sz="3600" b="1" dirty="0">
                <a:solidFill>
                  <a:schemeClr val="accent6">
                    <a:lumMod val="50000"/>
                  </a:schemeClr>
                </a:solidFill>
              </a:rPr>
            </a:br>
            <a:r>
              <a:rPr lang="en-US" sz="3600" b="1" dirty="0">
                <a:solidFill>
                  <a:schemeClr val="accent6">
                    <a:lumMod val="50000"/>
                  </a:schemeClr>
                </a:solidFill>
              </a:rPr>
              <a:t>Data Transformation Services</a:t>
            </a:r>
          </a:p>
        </p:txBody>
      </p:sp>
      <p:pic>
        <p:nvPicPr>
          <p:cNvPr id="4"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57336"/>
            <a:ext cx="403860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905001"/>
            <a:ext cx="495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362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b="1" dirty="0" smtClean="0">
                <a:solidFill>
                  <a:srgbClr val="7030A0"/>
                </a:solidFill>
                <a:effectLst>
                  <a:outerShdw blurRad="38100" dist="38100" dir="2700000" algn="tl">
                    <a:srgbClr val="000000">
                      <a:alpha val="43137"/>
                    </a:srgbClr>
                  </a:outerShdw>
                </a:effectLst>
              </a:rPr>
              <a:t>Data Loading</a:t>
            </a:r>
            <a:endParaRPr lang="en-US"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85890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solidFill>
                  <a:schemeClr val="accent6">
                    <a:lumMod val="50000"/>
                  </a:schemeClr>
                </a:solidFill>
              </a:rPr>
              <a:t>Data Loading</a:t>
            </a:r>
          </a:p>
        </p:txBody>
      </p:sp>
      <p:sp>
        <p:nvSpPr>
          <p:cNvPr id="3" name="Content Placeholder 2"/>
          <p:cNvSpPr>
            <a:spLocks noGrp="1"/>
          </p:cNvSpPr>
          <p:nvPr>
            <p:ph idx="1"/>
          </p:nvPr>
        </p:nvSpPr>
        <p:spPr>
          <a:xfrm>
            <a:off x="457200" y="1295400"/>
            <a:ext cx="8229600" cy="5257800"/>
          </a:xfrm>
        </p:spPr>
        <p:txBody>
          <a:bodyPr>
            <a:normAutofit/>
          </a:bodyPr>
          <a:lstStyle/>
          <a:p>
            <a:pPr algn="just">
              <a:buFont typeface="Wingdings" pitchFamily="2" charset="2"/>
              <a:buChar char="v"/>
            </a:pPr>
            <a:r>
              <a:rPr lang="en-US" dirty="0"/>
              <a:t>Most loads involve only change data rather than a bulk reloading of all of the data in the warehouse.</a:t>
            </a:r>
          </a:p>
          <a:p>
            <a:pPr algn="just">
              <a:lnSpc>
                <a:spcPct val="90000"/>
              </a:lnSpc>
              <a:buFont typeface="Wingdings" pitchFamily="2" charset="2"/>
              <a:buChar char="v"/>
            </a:pPr>
            <a:r>
              <a:rPr lang="en-US" dirty="0"/>
              <a:t>Data are physically moved to the data warehouse</a:t>
            </a:r>
          </a:p>
          <a:p>
            <a:pPr algn="just">
              <a:lnSpc>
                <a:spcPct val="90000"/>
              </a:lnSpc>
              <a:buFont typeface="Wingdings" pitchFamily="2" charset="2"/>
              <a:buChar char="v"/>
            </a:pPr>
            <a:r>
              <a:rPr lang="en-US" dirty="0"/>
              <a:t>The loading takes place within a “load window” </a:t>
            </a:r>
          </a:p>
          <a:p>
            <a:pPr algn="just">
              <a:lnSpc>
                <a:spcPct val="90000"/>
              </a:lnSpc>
              <a:buFont typeface="Wingdings" pitchFamily="2" charset="2"/>
              <a:buChar char="v"/>
            </a:pPr>
            <a:r>
              <a:rPr lang="en-US" dirty="0"/>
              <a:t>The trend is to near real time updates of the data warehouse as the warehouse is increasingly used for operational applications</a:t>
            </a:r>
          </a:p>
          <a:p>
            <a:pPr algn="just">
              <a:buFont typeface="Wingdings" pitchFamily="2" charset="2"/>
              <a:buChar char="v"/>
            </a:pPr>
            <a:endParaRPr lang="en-US" dirty="0"/>
          </a:p>
        </p:txBody>
      </p:sp>
    </p:spTree>
    <p:extLst>
      <p:ext uri="{BB962C8B-B14F-4D97-AF65-F5344CB8AC3E}">
        <p14:creationId xmlns:p14="http://schemas.microsoft.com/office/powerpoint/2010/main" val="17781072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9" descr="Non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94796"/>
            <a:ext cx="8550275" cy="51964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7086600" y="2286000"/>
            <a:ext cx="685800" cy="751115"/>
          </a:xfrm>
          <a:prstGeom prst="rect">
            <a:avLst/>
          </a:prstGeom>
          <a:noFill/>
          <a:ln w="2540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5"/>
          <p:cNvSpPr txBox="1">
            <a:spLocks noChangeArrowheads="1"/>
          </p:cNvSpPr>
          <p:nvPr/>
        </p:nvSpPr>
        <p:spPr bwMode="auto">
          <a:xfrm>
            <a:off x="685800" y="164068"/>
            <a:ext cx="7772400" cy="369332"/>
          </a:xfrm>
          <a:prstGeom prst="rect">
            <a:avLst/>
          </a:prstGeom>
          <a:solidFill>
            <a:schemeClr val="bg1"/>
          </a:solidFill>
          <a:ln>
            <a:noFill/>
          </a:ln>
          <a:effectLst/>
          <a:extLst/>
        </p:spPr>
        <p:txBody>
          <a:bodyPr wrap="square">
            <a:spAutoFit/>
          </a:bodyPr>
          <a:lstStyle/>
          <a:p>
            <a:r>
              <a:rPr lang="en-US" b="1" dirty="0">
                <a:solidFill>
                  <a:srgbClr val="FF0000"/>
                </a:solidFill>
                <a:cs typeface="Tahoma" pitchFamily="34" charset="0"/>
              </a:rPr>
              <a:t>Load/Index= </a:t>
            </a:r>
            <a:r>
              <a:rPr lang="en-US" dirty="0">
                <a:cs typeface="Tahoma" pitchFamily="34" charset="0"/>
              </a:rPr>
              <a:t>place transformed data into the warehouse and create indexes</a:t>
            </a:r>
          </a:p>
        </p:txBody>
      </p:sp>
      <p:sp>
        <p:nvSpPr>
          <p:cNvPr id="8" name="Text Box 6"/>
          <p:cNvSpPr txBox="1">
            <a:spLocks noChangeArrowheads="1"/>
          </p:cNvSpPr>
          <p:nvPr/>
        </p:nvSpPr>
        <p:spPr bwMode="auto">
          <a:xfrm>
            <a:off x="176348" y="5791200"/>
            <a:ext cx="40544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b="1" dirty="0">
                <a:solidFill>
                  <a:schemeClr val="accent6">
                    <a:lumMod val="50000"/>
                  </a:schemeClr>
                </a:solidFill>
                <a:cs typeface="Tahoma" pitchFamily="34" charset="0"/>
              </a:rPr>
              <a:t>Refresh mode:</a:t>
            </a:r>
            <a:r>
              <a:rPr lang="en-US" b="1" dirty="0">
                <a:solidFill>
                  <a:schemeClr val="accent6">
                    <a:lumMod val="50000"/>
                  </a:schemeClr>
                </a:solidFill>
                <a:cs typeface="Tahoma" pitchFamily="34" charset="0"/>
              </a:rPr>
              <a:t> </a:t>
            </a:r>
            <a:r>
              <a:rPr lang="en-US" sz="2000" dirty="0">
                <a:cs typeface="Tahoma" pitchFamily="34" charset="0"/>
              </a:rPr>
              <a:t>bulk rewriting of target data at periodic intervals</a:t>
            </a:r>
          </a:p>
        </p:txBody>
      </p:sp>
      <p:sp>
        <p:nvSpPr>
          <p:cNvPr id="9" name="Text Box 7"/>
          <p:cNvSpPr txBox="1">
            <a:spLocks noChangeArrowheads="1"/>
          </p:cNvSpPr>
          <p:nvPr/>
        </p:nvSpPr>
        <p:spPr bwMode="auto">
          <a:xfrm>
            <a:off x="4503738" y="5795556"/>
            <a:ext cx="44116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b="1" dirty="0">
                <a:solidFill>
                  <a:schemeClr val="accent6">
                    <a:lumMod val="50000"/>
                  </a:schemeClr>
                </a:solidFill>
                <a:cs typeface="Tahoma" pitchFamily="34" charset="0"/>
              </a:rPr>
              <a:t>Update mode:</a:t>
            </a:r>
            <a:r>
              <a:rPr lang="en-US" b="1" dirty="0">
                <a:solidFill>
                  <a:schemeClr val="accent6">
                    <a:lumMod val="50000"/>
                  </a:schemeClr>
                </a:solidFill>
                <a:cs typeface="Tahoma" pitchFamily="34" charset="0"/>
              </a:rPr>
              <a:t> </a:t>
            </a:r>
            <a:r>
              <a:rPr lang="en-US" sz="2000" dirty="0">
                <a:cs typeface="Tahoma" pitchFamily="34" charset="0"/>
              </a:rPr>
              <a:t>only changes in source data are written to data warehouse</a:t>
            </a:r>
          </a:p>
        </p:txBody>
      </p:sp>
    </p:spTree>
    <p:extLst>
      <p:ext uri="{BB962C8B-B14F-4D97-AF65-F5344CB8AC3E}">
        <p14:creationId xmlns:p14="http://schemas.microsoft.com/office/powerpoint/2010/main" val="11735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utoUpdateAnimBg="0"/>
      <p:bldP spid="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a:bodyPr>
          <a:lstStyle/>
          <a:p>
            <a:pPr algn="just">
              <a:buFont typeface="Wingdings" pitchFamily="2" charset="2"/>
              <a:buChar char="v"/>
            </a:pPr>
            <a:r>
              <a:rPr lang="en-US" sz="3600" dirty="0"/>
              <a:t>The </a:t>
            </a:r>
            <a:r>
              <a:rPr lang="en-US" sz="3600" dirty="0" smtClean="0"/>
              <a:t>loading </a:t>
            </a:r>
            <a:r>
              <a:rPr lang="en-US" sz="3600" dirty="0"/>
              <a:t>process can be broken down into 2 different types:</a:t>
            </a:r>
          </a:p>
          <a:p>
            <a:pPr lvl="1" algn="just"/>
            <a:r>
              <a:rPr lang="en-US" sz="3200" dirty="0"/>
              <a:t>Initial Load</a:t>
            </a:r>
          </a:p>
          <a:p>
            <a:pPr lvl="1" algn="just"/>
            <a:r>
              <a:rPr lang="en-US" sz="3200" dirty="0"/>
              <a:t>Continuous Load (loading over time)</a:t>
            </a:r>
          </a:p>
          <a:p>
            <a:pPr marL="0" indent="0" algn="just">
              <a:buNone/>
            </a:pPr>
            <a:endParaRPr lang="en-US" sz="4000" dirty="0"/>
          </a:p>
        </p:txBody>
      </p:sp>
    </p:spTree>
    <p:extLst>
      <p:ext uri="{BB962C8B-B14F-4D97-AF65-F5344CB8AC3E}">
        <p14:creationId xmlns:p14="http://schemas.microsoft.com/office/powerpoint/2010/main" val="4133879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b="1" dirty="0"/>
              <a:t>Initial Load</a:t>
            </a:r>
          </a:p>
        </p:txBody>
      </p:sp>
      <p:sp>
        <p:nvSpPr>
          <p:cNvPr id="3" name="Content Placeholder 2"/>
          <p:cNvSpPr>
            <a:spLocks noGrp="1"/>
          </p:cNvSpPr>
          <p:nvPr>
            <p:ph idx="1"/>
          </p:nvPr>
        </p:nvSpPr>
        <p:spPr>
          <a:xfrm>
            <a:off x="228600" y="1066800"/>
            <a:ext cx="8686800" cy="5486400"/>
          </a:xfrm>
        </p:spPr>
        <p:txBody>
          <a:bodyPr>
            <a:normAutofit/>
          </a:bodyPr>
          <a:lstStyle/>
          <a:p>
            <a:pPr algn="just">
              <a:buFont typeface="Wingdings" pitchFamily="2" charset="2"/>
              <a:buChar char="v"/>
            </a:pPr>
            <a:r>
              <a:rPr lang="en-US" sz="3600" dirty="0"/>
              <a:t>Consists of populating tables in warehouse schema and verifying data readiness</a:t>
            </a:r>
          </a:p>
          <a:p>
            <a:pPr algn="just">
              <a:buFont typeface="Wingdings" pitchFamily="2" charset="2"/>
              <a:buChar char="v"/>
            </a:pPr>
            <a:r>
              <a:rPr lang="en-US" sz="3600" dirty="0"/>
              <a:t>Examples:</a:t>
            </a:r>
          </a:p>
          <a:p>
            <a:pPr lvl="1" algn="just"/>
            <a:r>
              <a:rPr lang="en-US" sz="3200" dirty="0"/>
              <a:t>DTS – data transformation services</a:t>
            </a:r>
          </a:p>
          <a:p>
            <a:pPr lvl="1" algn="just"/>
            <a:r>
              <a:rPr lang="en-US" sz="3200" dirty="0" smtClean="0"/>
              <a:t>Backup </a:t>
            </a:r>
            <a:r>
              <a:rPr lang="en-US" sz="3200" dirty="0"/>
              <a:t>utility – batch copy</a:t>
            </a:r>
          </a:p>
          <a:p>
            <a:pPr lvl="1" algn="just"/>
            <a:r>
              <a:rPr lang="en-US" sz="3200" dirty="0"/>
              <a:t>SQL*Loader</a:t>
            </a:r>
          </a:p>
          <a:p>
            <a:pPr lvl="1" algn="just"/>
            <a:r>
              <a:rPr lang="en-US" sz="3200" dirty="0"/>
              <a:t>Native Database Languages (T-SQL, PL/SQL, etc.)</a:t>
            </a:r>
          </a:p>
          <a:p>
            <a:pPr algn="just"/>
            <a:endParaRPr lang="en-US" sz="3600" dirty="0"/>
          </a:p>
        </p:txBody>
      </p:sp>
    </p:spTree>
    <p:extLst>
      <p:ext uri="{BB962C8B-B14F-4D97-AF65-F5344CB8AC3E}">
        <p14:creationId xmlns:p14="http://schemas.microsoft.com/office/powerpoint/2010/main" val="2579793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449"/>
            <a:ext cx="8229600" cy="639762"/>
          </a:xfrm>
        </p:spPr>
        <p:txBody>
          <a:bodyPr>
            <a:normAutofit fontScale="90000"/>
          </a:bodyPr>
          <a:lstStyle/>
          <a:p>
            <a:r>
              <a:rPr lang="en-US" b="1" dirty="0"/>
              <a:t>Continuous Loads</a:t>
            </a:r>
          </a:p>
        </p:txBody>
      </p:sp>
      <p:sp>
        <p:nvSpPr>
          <p:cNvPr id="3" name="Content Placeholder 2"/>
          <p:cNvSpPr>
            <a:spLocks noGrp="1"/>
          </p:cNvSpPr>
          <p:nvPr>
            <p:ph idx="1"/>
          </p:nvPr>
        </p:nvSpPr>
        <p:spPr>
          <a:xfrm>
            <a:off x="152400" y="1066800"/>
            <a:ext cx="8686800" cy="5638800"/>
          </a:xfrm>
        </p:spPr>
        <p:txBody>
          <a:bodyPr>
            <a:normAutofit fontScale="92500" lnSpcReduction="20000"/>
          </a:bodyPr>
          <a:lstStyle/>
          <a:p>
            <a:pPr algn="just">
              <a:buFont typeface="Wingdings" pitchFamily="2" charset="2"/>
              <a:buChar char="v"/>
            </a:pPr>
            <a:r>
              <a:rPr lang="en-US" dirty="0"/>
              <a:t>Must be scheduled and processed in a specific order to maintain integrity, completeness, and a satisfactory level of trust</a:t>
            </a:r>
          </a:p>
          <a:p>
            <a:pPr algn="just">
              <a:buFont typeface="Wingdings" pitchFamily="2" charset="2"/>
              <a:buChar char="v"/>
            </a:pPr>
            <a:r>
              <a:rPr lang="en-US" dirty="0"/>
              <a:t>Should be the most carefully planned step in data warehousing or can lead to: </a:t>
            </a:r>
          </a:p>
          <a:p>
            <a:pPr lvl="1" algn="just"/>
            <a:r>
              <a:rPr lang="en-US" dirty="0"/>
              <a:t>Error duplication</a:t>
            </a:r>
          </a:p>
          <a:p>
            <a:pPr lvl="1" algn="just"/>
            <a:r>
              <a:rPr lang="en-US" dirty="0"/>
              <a:t>Exaggeration of inconsistencies in data</a:t>
            </a:r>
          </a:p>
          <a:p>
            <a:pPr algn="just">
              <a:buFont typeface="Wingdings" pitchFamily="2" charset="2"/>
              <a:buChar char="v"/>
            </a:pPr>
            <a:r>
              <a:rPr lang="en-US" dirty="0"/>
              <a:t>Must be during a fixed batch window (usually overnight)</a:t>
            </a:r>
          </a:p>
          <a:p>
            <a:pPr algn="just">
              <a:buFont typeface="Wingdings" pitchFamily="2" charset="2"/>
              <a:buChar char="v"/>
            </a:pPr>
            <a:r>
              <a:rPr lang="en-US" dirty="0"/>
              <a:t>Must maximize system resources to load data efficiently in allotted time</a:t>
            </a:r>
          </a:p>
          <a:p>
            <a:pPr lvl="1" algn="just"/>
            <a:r>
              <a:rPr lang="en-US" dirty="0"/>
              <a:t>Ex.  </a:t>
            </a:r>
            <a:r>
              <a:rPr lang="en-US" i="1" dirty="0"/>
              <a:t>Red Brick Loader</a:t>
            </a:r>
            <a:r>
              <a:rPr lang="en-US" dirty="0"/>
              <a:t> can validate, load, and index up to 12GB of data per hour on an SMP system</a:t>
            </a:r>
            <a:endParaRPr lang="en-US" i="1" dirty="0"/>
          </a:p>
          <a:p>
            <a:pPr algn="just"/>
            <a:endParaRPr lang="en-US" dirty="0"/>
          </a:p>
        </p:txBody>
      </p:sp>
    </p:spTree>
    <p:extLst>
      <p:ext uri="{BB962C8B-B14F-4D97-AF65-F5344CB8AC3E}">
        <p14:creationId xmlns:p14="http://schemas.microsoft.com/office/powerpoint/2010/main" val="260493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12"/>
            <a:ext cx="8229600" cy="487362"/>
          </a:xfrm>
        </p:spPr>
        <p:txBody>
          <a:bodyPr>
            <a:normAutofit fontScale="90000"/>
          </a:bodyPr>
          <a:lstStyle/>
          <a:p>
            <a:r>
              <a:rPr lang="en-US" b="1" dirty="0">
                <a:solidFill>
                  <a:schemeClr val="accent6">
                    <a:lumMod val="50000"/>
                  </a:schemeClr>
                </a:solidFill>
              </a:rPr>
              <a:t>The Data Mart Strategy</a:t>
            </a:r>
          </a:p>
        </p:txBody>
      </p:sp>
      <p:sp>
        <p:nvSpPr>
          <p:cNvPr id="3" name="Content Placeholder 2"/>
          <p:cNvSpPr>
            <a:spLocks noGrp="1"/>
          </p:cNvSpPr>
          <p:nvPr>
            <p:ph idx="1"/>
          </p:nvPr>
        </p:nvSpPr>
        <p:spPr>
          <a:xfrm>
            <a:off x="228600" y="838200"/>
            <a:ext cx="8686800" cy="5715000"/>
          </a:xfrm>
        </p:spPr>
        <p:txBody>
          <a:bodyPr>
            <a:noAutofit/>
          </a:bodyPr>
          <a:lstStyle/>
          <a:p>
            <a:pPr algn="just">
              <a:buFont typeface="Wingdings" pitchFamily="2" charset="2"/>
              <a:buChar char="v"/>
            </a:pPr>
            <a:r>
              <a:rPr lang="en-US" sz="2800" dirty="0"/>
              <a:t>The most common approach</a:t>
            </a:r>
          </a:p>
          <a:p>
            <a:pPr algn="just">
              <a:buFont typeface="Wingdings" pitchFamily="2" charset="2"/>
              <a:buChar char="v"/>
            </a:pPr>
            <a:r>
              <a:rPr lang="en-US" sz="2800" dirty="0"/>
              <a:t>Begins with a single mart and architected marts are added over time for more subject areas </a:t>
            </a:r>
          </a:p>
          <a:p>
            <a:pPr algn="just">
              <a:buFont typeface="Wingdings" pitchFamily="2" charset="2"/>
              <a:buChar char="v"/>
            </a:pPr>
            <a:r>
              <a:rPr lang="en-US" sz="2800" dirty="0"/>
              <a:t>Relatively inexpensive and easy to implement</a:t>
            </a:r>
          </a:p>
          <a:p>
            <a:pPr algn="just">
              <a:buFont typeface="Wingdings" pitchFamily="2" charset="2"/>
              <a:buChar char="v"/>
            </a:pPr>
            <a:r>
              <a:rPr lang="en-US" sz="2800" dirty="0"/>
              <a:t>Can be used as a proof of concept for data warehousing</a:t>
            </a:r>
          </a:p>
          <a:p>
            <a:pPr algn="just">
              <a:buFont typeface="Wingdings" pitchFamily="2" charset="2"/>
              <a:buChar char="v"/>
            </a:pPr>
            <a:r>
              <a:rPr lang="en-US" sz="2800" dirty="0" smtClean="0"/>
              <a:t>Can </a:t>
            </a:r>
            <a:r>
              <a:rPr lang="en-US" sz="2800" dirty="0"/>
              <a:t>postpone difficult decisions and activities</a:t>
            </a:r>
          </a:p>
          <a:p>
            <a:pPr algn="just">
              <a:buFont typeface="Wingdings" pitchFamily="2" charset="2"/>
              <a:buChar char="v"/>
            </a:pPr>
            <a:r>
              <a:rPr lang="en-US" sz="2800" dirty="0"/>
              <a:t>Requires an overall integration </a:t>
            </a:r>
            <a:r>
              <a:rPr lang="en-US" sz="2800" dirty="0" smtClean="0"/>
              <a:t>plan</a:t>
            </a:r>
          </a:p>
          <a:p>
            <a:pPr algn="just">
              <a:buFont typeface="Wingdings" pitchFamily="2" charset="2"/>
              <a:buChar char="v"/>
            </a:pPr>
            <a:r>
              <a:rPr lang="en-US" sz="2800" dirty="0"/>
              <a:t>The key is to have an overall plan, processes, and technologies for integrating the different marts.  </a:t>
            </a:r>
            <a:endParaRPr lang="en-US" sz="2800" dirty="0" smtClean="0"/>
          </a:p>
          <a:p>
            <a:pPr algn="just">
              <a:buFont typeface="Wingdings" pitchFamily="2" charset="2"/>
              <a:buChar char="v"/>
            </a:pPr>
            <a:r>
              <a:rPr lang="en-US" sz="2800" dirty="0" smtClean="0"/>
              <a:t>The </a:t>
            </a:r>
            <a:r>
              <a:rPr lang="en-US" sz="2800" dirty="0"/>
              <a:t>marts may be logically rather than physically separate</a:t>
            </a:r>
            <a:r>
              <a:rPr lang="en-US" sz="2800" dirty="0" smtClean="0"/>
              <a:t>.</a:t>
            </a:r>
            <a:endParaRPr lang="en-US" sz="2800" dirty="0"/>
          </a:p>
        </p:txBody>
      </p:sp>
    </p:spTree>
    <p:extLst>
      <p:ext uri="{BB962C8B-B14F-4D97-AF65-F5344CB8AC3E}">
        <p14:creationId xmlns:p14="http://schemas.microsoft.com/office/powerpoint/2010/main" val="37749217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Loading Dimensions</a:t>
            </a:r>
          </a:p>
        </p:txBody>
      </p:sp>
      <p:sp>
        <p:nvSpPr>
          <p:cNvPr id="3" name="Content Placeholder 2"/>
          <p:cNvSpPr>
            <a:spLocks noGrp="1"/>
          </p:cNvSpPr>
          <p:nvPr>
            <p:ph idx="1"/>
          </p:nvPr>
        </p:nvSpPr>
        <p:spPr>
          <a:xfrm>
            <a:off x="228600" y="1066800"/>
            <a:ext cx="8686800" cy="5638800"/>
          </a:xfrm>
        </p:spPr>
        <p:txBody>
          <a:bodyPr>
            <a:normAutofit/>
          </a:bodyPr>
          <a:lstStyle/>
          <a:p>
            <a:pPr algn="just">
              <a:lnSpc>
                <a:spcPct val="90000"/>
              </a:lnSpc>
              <a:buFont typeface="Wingdings" pitchFamily="2" charset="2"/>
              <a:buChar char="v"/>
            </a:pPr>
            <a:r>
              <a:rPr lang="en-US" dirty="0"/>
              <a:t>Physically built to have the minimal sets of components</a:t>
            </a:r>
          </a:p>
          <a:p>
            <a:pPr algn="just">
              <a:lnSpc>
                <a:spcPct val="90000"/>
              </a:lnSpc>
              <a:buFont typeface="Wingdings" pitchFamily="2" charset="2"/>
              <a:buChar char="v"/>
            </a:pPr>
            <a:r>
              <a:rPr lang="en-US" dirty="0"/>
              <a:t>The primary key is a single field containing meaningless unique integer – Surrogate Keys</a:t>
            </a:r>
          </a:p>
          <a:p>
            <a:pPr algn="just">
              <a:lnSpc>
                <a:spcPct val="90000"/>
              </a:lnSpc>
              <a:buFont typeface="Wingdings" pitchFamily="2" charset="2"/>
              <a:buChar char="v"/>
            </a:pPr>
            <a:r>
              <a:rPr lang="en-US" dirty="0"/>
              <a:t>The DW owns these keys and never allows any other entity to assign them</a:t>
            </a:r>
          </a:p>
          <a:p>
            <a:pPr algn="just">
              <a:lnSpc>
                <a:spcPct val="90000"/>
              </a:lnSpc>
              <a:buFont typeface="Wingdings" pitchFamily="2" charset="2"/>
              <a:buChar char="v"/>
            </a:pPr>
            <a:r>
              <a:rPr lang="en-US" dirty="0"/>
              <a:t>De-normalized flat tables – all attributes in a dimension must take on a single value in the presence of a dimension primary key.</a:t>
            </a:r>
          </a:p>
          <a:p>
            <a:pPr algn="just">
              <a:lnSpc>
                <a:spcPct val="90000"/>
              </a:lnSpc>
              <a:buFont typeface="Wingdings" pitchFamily="2" charset="2"/>
              <a:buChar char="v"/>
            </a:pPr>
            <a:r>
              <a:rPr lang="en-US" dirty="0"/>
              <a:t>Should possess one or more other fields that compose the natural key of the dimension</a:t>
            </a:r>
          </a:p>
          <a:p>
            <a:pPr algn="just">
              <a:lnSpc>
                <a:spcPct val="90000"/>
              </a:lnSpc>
              <a:buFont typeface="Wingdings" pitchFamily="2" charset="2"/>
              <a:buChar char="v"/>
            </a:pPr>
            <a:endParaRPr lang="en-US" dirty="0"/>
          </a:p>
          <a:p>
            <a:pPr algn="just">
              <a:buFont typeface="Wingdings" pitchFamily="2" charset="2"/>
              <a:buChar char="v"/>
            </a:pPr>
            <a:endParaRPr lang="en-US" dirty="0"/>
          </a:p>
        </p:txBody>
      </p:sp>
    </p:spTree>
    <p:extLst>
      <p:ext uri="{BB962C8B-B14F-4D97-AF65-F5344CB8AC3E}">
        <p14:creationId xmlns:p14="http://schemas.microsoft.com/office/powerpoint/2010/main" val="1767971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9442" y="228600"/>
            <a:ext cx="8507506" cy="6172200"/>
          </a:xfrm>
          <a:prstGeom prst="rect">
            <a:avLst/>
          </a:prstGeom>
        </p:spPr>
      </p:pic>
    </p:spTree>
    <p:extLst>
      <p:ext uri="{BB962C8B-B14F-4D97-AF65-F5344CB8AC3E}">
        <p14:creationId xmlns:p14="http://schemas.microsoft.com/office/powerpoint/2010/main" val="306534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9378"/>
            <a:ext cx="8534400" cy="5791200"/>
          </a:xfrm>
        </p:spPr>
        <p:txBody>
          <a:bodyPr>
            <a:normAutofit/>
          </a:bodyPr>
          <a:lstStyle/>
          <a:p>
            <a:pPr algn="just">
              <a:lnSpc>
                <a:spcPct val="90000"/>
              </a:lnSpc>
              <a:buFont typeface="Wingdings" pitchFamily="2" charset="2"/>
              <a:buChar char="v"/>
            </a:pPr>
            <a:r>
              <a:rPr lang="en-US" dirty="0"/>
              <a:t>The data loading module consists of all the steps required to administer slowly changing dimensions (SCD) and write the dimension to disk as a physical table in the proper dimensional format with correct primary keys, correct natural keys, and final descriptive attributes.</a:t>
            </a:r>
          </a:p>
          <a:p>
            <a:pPr algn="just">
              <a:lnSpc>
                <a:spcPct val="90000"/>
              </a:lnSpc>
              <a:buFont typeface="Wingdings" pitchFamily="2" charset="2"/>
              <a:buChar char="v"/>
            </a:pPr>
            <a:r>
              <a:rPr lang="en-US" dirty="0"/>
              <a:t>Creating and assigning the surrogate keys occur in this module. </a:t>
            </a:r>
          </a:p>
          <a:p>
            <a:pPr algn="just">
              <a:lnSpc>
                <a:spcPct val="90000"/>
              </a:lnSpc>
              <a:buFont typeface="Wingdings" pitchFamily="2" charset="2"/>
              <a:buChar char="v"/>
            </a:pPr>
            <a:r>
              <a:rPr lang="en-US" dirty="0"/>
              <a:t>The table is definitely staged, since it is the object to be loaded into the presentation system of the data warehouse. </a:t>
            </a:r>
          </a:p>
          <a:p>
            <a:pPr algn="just">
              <a:buFont typeface="Wingdings" pitchFamily="2" charset="2"/>
              <a:buChar char="v"/>
            </a:pPr>
            <a:endParaRPr lang="en-US" dirty="0"/>
          </a:p>
        </p:txBody>
      </p:sp>
    </p:spTree>
    <p:extLst>
      <p:ext uri="{BB962C8B-B14F-4D97-AF65-F5344CB8AC3E}">
        <p14:creationId xmlns:p14="http://schemas.microsoft.com/office/powerpoint/2010/main" val="2612462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15686"/>
            <a:ext cx="8686800" cy="3048000"/>
          </a:xfrm>
        </p:spPr>
        <p:txBody>
          <a:bodyPr>
            <a:normAutofit lnSpcReduction="10000"/>
          </a:bodyPr>
          <a:lstStyle/>
          <a:p>
            <a:pPr>
              <a:buFont typeface="Wingdings" pitchFamily="2" charset="2"/>
              <a:buChar char="v"/>
            </a:pPr>
            <a:r>
              <a:rPr lang="en-US" dirty="0"/>
              <a:t>When DW receives notification that an existing row in dimension has changed it gives out 3 types of </a:t>
            </a:r>
            <a:r>
              <a:rPr lang="en-US" dirty="0" smtClean="0"/>
              <a:t>responses:</a:t>
            </a:r>
            <a:endParaRPr lang="en-US" dirty="0"/>
          </a:p>
          <a:p>
            <a:pPr marL="457200" lvl="1" indent="0">
              <a:buNone/>
            </a:pPr>
            <a:r>
              <a:rPr lang="en-US" dirty="0"/>
              <a:t>Type 1</a:t>
            </a:r>
          </a:p>
          <a:p>
            <a:pPr marL="457200" lvl="1" indent="0">
              <a:buNone/>
            </a:pPr>
            <a:r>
              <a:rPr lang="en-US" dirty="0"/>
              <a:t>Type 2</a:t>
            </a:r>
          </a:p>
          <a:p>
            <a:pPr marL="457200" lvl="1" indent="0">
              <a:buNone/>
            </a:pPr>
            <a:r>
              <a:rPr lang="en-US" dirty="0"/>
              <a:t>Type 3</a:t>
            </a:r>
          </a:p>
          <a:p>
            <a:pPr marL="0" indent="0">
              <a:buNone/>
            </a:pPr>
            <a:endParaRPr lang="en-US" dirty="0"/>
          </a:p>
        </p:txBody>
      </p:sp>
      <p:sp>
        <p:nvSpPr>
          <p:cNvPr id="5" name="Title 1"/>
          <p:cNvSpPr>
            <a:spLocks noGrp="1"/>
          </p:cNvSpPr>
          <p:nvPr>
            <p:ph type="title"/>
          </p:nvPr>
        </p:nvSpPr>
        <p:spPr>
          <a:xfrm>
            <a:off x="533400" y="3261359"/>
            <a:ext cx="8229600" cy="639762"/>
          </a:xfrm>
        </p:spPr>
        <p:txBody>
          <a:bodyPr>
            <a:normAutofit fontScale="90000"/>
          </a:bodyPr>
          <a:lstStyle/>
          <a:p>
            <a:r>
              <a:rPr lang="en-US" b="1" dirty="0"/>
              <a:t>Type 1 Dimension</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04999" y="4038600"/>
            <a:ext cx="5485195" cy="2590800"/>
          </a:xfrm>
          <a:prstGeom prst="rect">
            <a:avLst/>
          </a:prstGeom>
        </p:spPr>
      </p:pic>
    </p:spTree>
    <p:extLst>
      <p:ext uri="{BB962C8B-B14F-4D97-AF65-F5344CB8AC3E}">
        <p14:creationId xmlns:p14="http://schemas.microsoft.com/office/powerpoint/2010/main" val="3066916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Type 2 Dimension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1371600"/>
            <a:ext cx="8697686" cy="4876800"/>
          </a:xfrm>
          <a:prstGeom prst="rect">
            <a:avLst/>
          </a:prstGeom>
        </p:spPr>
      </p:pic>
    </p:spTree>
    <p:extLst>
      <p:ext uri="{BB962C8B-B14F-4D97-AF65-F5344CB8AC3E}">
        <p14:creationId xmlns:p14="http://schemas.microsoft.com/office/powerpoint/2010/main" val="1973043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Type 3 Dimensions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4835769"/>
          </a:xfrm>
          <a:prstGeom prst="rect">
            <a:avLst/>
          </a:prstGeom>
        </p:spPr>
      </p:pic>
    </p:spTree>
    <p:extLst>
      <p:ext uri="{BB962C8B-B14F-4D97-AF65-F5344CB8AC3E}">
        <p14:creationId xmlns:p14="http://schemas.microsoft.com/office/powerpoint/2010/main" val="29121202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Loading </a:t>
            </a:r>
            <a:r>
              <a:rPr lang="en-US" b="1" dirty="0" smtClean="0"/>
              <a:t>Facts</a:t>
            </a:r>
            <a:endParaRPr lang="en-US" b="1" dirty="0"/>
          </a:p>
        </p:txBody>
      </p:sp>
      <p:sp>
        <p:nvSpPr>
          <p:cNvPr id="3" name="Content Placeholder 2"/>
          <p:cNvSpPr>
            <a:spLocks noGrp="1"/>
          </p:cNvSpPr>
          <p:nvPr>
            <p:ph idx="1"/>
          </p:nvPr>
        </p:nvSpPr>
        <p:spPr>
          <a:xfrm>
            <a:off x="457200" y="1219200"/>
            <a:ext cx="8229600" cy="5257800"/>
          </a:xfrm>
        </p:spPr>
        <p:txBody>
          <a:bodyPr>
            <a:normAutofit/>
          </a:bodyPr>
          <a:lstStyle/>
          <a:p>
            <a:pPr algn="just">
              <a:buFont typeface="Wingdings" pitchFamily="2" charset="2"/>
              <a:buChar char="v"/>
            </a:pPr>
            <a:r>
              <a:rPr lang="en-US" sz="3600" dirty="0" smtClean="0"/>
              <a:t>Fact tables hold the measurements of an enterprise. </a:t>
            </a:r>
          </a:p>
          <a:p>
            <a:pPr algn="just">
              <a:buFont typeface="Wingdings" pitchFamily="2" charset="2"/>
              <a:buChar char="v"/>
            </a:pPr>
            <a:r>
              <a:rPr lang="en-US" sz="3600" dirty="0" smtClean="0"/>
              <a:t>The relationship between fact tables and measurements is extremely simple. </a:t>
            </a:r>
          </a:p>
          <a:p>
            <a:pPr algn="just">
              <a:buFont typeface="Wingdings" pitchFamily="2" charset="2"/>
              <a:buChar char="v"/>
            </a:pPr>
            <a:r>
              <a:rPr lang="en-US" sz="3600" dirty="0" smtClean="0"/>
              <a:t>If a measurement exists, it can be modeled as a fact table row. </a:t>
            </a:r>
          </a:p>
          <a:p>
            <a:pPr algn="just">
              <a:buFont typeface="Wingdings" pitchFamily="2" charset="2"/>
              <a:buChar char="v"/>
            </a:pPr>
            <a:r>
              <a:rPr lang="en-US" sz="3600" dirty="0" smtClean="0"/>
              <a:t>If a fact table row exists, it is a measurement </a:t>
            </a:r>
          </a:p>
          <a:p>
            <a:pPr marL="0" indent="0" algn="just">
              <a:buNone/>
            </a:pPr>
            <a:endParaRPr lang="en-US" sz="3600" dirty="0"/>
          </a:p>
        </p:txBody>
      </p:sp>
    </p:spTree>
    <p:extLst>
      <p:ext uri="{BB962C8B-B14F-4D97-AF65-F5344CB8AC3E}">
        <p14:creationId xmlns:p14="http://schemas.microsoft.com/office/powerpoint/2010/main" val="2821400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a:t>Key Building Process - Facts</a:t>
            </a:r>
          </a:p>
        </p:txBody>
      </p:sp>
      <p:sp>
        <p:nvSpPr>
          <p:cNvPr id="3" name="Content Placeholder 2"/>
          <p:cNvSpPr>
            <a:spLocks noGrp="1"/>
          </p:cNvSpPr>
          <p:nvPr>
            <p:ph idx="1"/>
          </p:nvPr>
        </p:nvSpPr>
        <p:spPr>
          <a:xfrm>
            <a:off x="152400" y="914400"/>
            <a:ext cx="8763000" cy="5638800"/>
          </a:xfrm>
        </p:spPr>
        <p:txBody>
          <a:bodyPr>
            <a:normAutofit lnSpcReduction="10000"/>
          </a:bodyPr>
          <a:lstStyle/>
          <a:p>
            <a:pPr algn="just">
              <a:lnSpc>
                <a:spcPct val="80000"/>
              </a:lnSpc>
              <a:buFont typeface="Wingdings" pitchFamily="2" charset="2"/>
              <a:buChar char="v"/>
            </a:pPr>
            <a:r>
              <a:rPr lang="en-US" dirty="0"/>
              <a:t>When building a fact table, the final ETL step is converting the natural keys in the new input records into the correct, contemporary surrogate keys </a:t>
            </a:r>
          </a:p>
          <a:p>
            <a:pPr algn="just">
              <a:lnSpc>
                <a:spcPct val="80000"/>
              </a:lnSpc>
              <a:buFont typeface="Wingdings" pitchFamily="2" charset="2"/>
              <a:buChar char="v"/>
            </a:pPr>
            <a:r>
              <a:rPr lang="en-US" dirty="0"/>
              <a:t>ETL maintains a special surrogate key lookup table for each dimension. This table is updated whenever a new dimension entity is created and whenever a Type 2 change occurs on an existing dimension entity </a:t>
            </a:r>
          </a:p>
          <a:p>
            <a:pPr algn="just">
              <a:lnSpc>
                <a:spcPct val="80000"/>
              </a:lnSpc>
              <a:buFont typeface="Wingdings" pitchFamily="2" charset="2"/>
              <a:buChar char="v"/>
            </a:pPr>
            <a:r>
              <a:rPr lang="en-US" dirty="0"/>
              <a:t>All of the required lookup tables should be pinned in memory so that they can be randomly accessed as each incoming fact record presents its natural keys. This is one of the reasons for making the lookup tables separate from the original data warehouse dimension tables. </a:t>
            </a:r>
          </a:p>
        </p:txBody>
      </p:sp>
    </p:spTree>
    <p:extLst>
      <p:ext uri="{BB962C8B-B14F-4D97-AF65-F5344CB8AC3E}">
        <p14:creationId xmlns:p14="http://schemas.microsoft.com/office/powerpoint/2010/main" val="4065344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2400" y="152400"/>
            <a:ext cx="8839200" cy="6477000"/>
          </a:xfrm>
          <a:prstGeom prst="rect">
            <a:avLst/>
          </a:prstGeom>
        </p:spPr>
      </p:pic>
    </p:spTree>
    <p:extLst>
      <p:ext uri="{BB962C8B-B14F-4D97-AF65-F5344CB8AC3E}">
        <p14:creationId xmlns:p14="http://schemas.microsoft.com/office/powerpoint/2010/main" val="1203998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4470" y="457200"/>
            <a:ext cx="8857130" cy="5943600"/>
          </a:xfrm>
          <a:prstGeom prst="rect">
            <a:avLst/>
          </a:prstGeom>
        </p:spPr>
      </p:pic>
    </p:spTree>
    <p:extLst>
      <p:ext uri="{BB962C8B-B14F-4D97-AF65-F5344CB8AC3E}">
        <p14:creationId xmlns:p14="http://schemas.microsoft.com/office/powerpoint/2010/main" val="28688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nSpc>
                <a:spcPct val="110000"/>
              </a:lnSpc>
              <a:spcBef>
                <a:spcPct val="10000"/>
              </a:spcBef>
            </a:pPr>
            <a:r>
              <a:rPr lang="en-US" b="1" dirty="0">
                <a:solidFill>
                  <a:schemeClr val="accent6">
                    <a:lumMod val="50000"/>
                  </a:schemeClr>
                </a:solidFill>
              </a:rPr>
              <a:t>Enterprise </a:t>
            </a:r>
            <a:r>
              <a:rPr lang="en-US" b="1" dirty="0" smtClean="0">
                <a:solidFill>
                  <a:schemeClr val="accent6">
                    <a:lumMod val="50000"/>
                  </a:schemeClr>
                </a:solidFill>
              </a:rPr>
              <a:t>Warehouse Strategy</a:t>
            </a:r>
            <a:endParaRPr lang="en-US" b="1" dirty="0">
              <a:solidFill>
                <a:schemeClr val="accent6">
                  <a:lumMod val="50000"/>
                </a:schemeClr>
              </a:solidFill>
            </a:endParaRPr>
          </a:p>
        </p:txBody>
      </p:sp>
      <p:sp>
        <p:nvSpPr>
          <p:cNvPr id="3" name="Content Placeholder 2"/>
          <p:cNvSpPr>
            <a:spLocks noGrp="1"/>
          </p:cNvSpPr>
          <p:nvPr>
            <p:ph idx="1"/>
          </p:nvPr>
        </p:nvSpPr>
        <p:spPr>
          <a:xfrm>
            <a:off x="304800" y="1066800"/>
            <a:ext cx="8382000" cy="5410200"/>
          </a:xfrm>
        </p:spPr>
        <p:txBody>
          <a:bodyPr>
            <a:normAutofit fontScale="92500" lnSpcReduction="10000"/>
          </a:bodyPr>
          <a:lstStyle/>
          <a:p>
            <a:pPr algn="just">
              <a:lnSpc>
                <a:spcPct val="90000"/>
              </a:lnSpc>
              <a:buFont typeface="Wingdings" pitchFamily="2" charset="2"/>
              <a:buChar char="v"/>
            </a:pPr>
            <a:r>
              <a:rPr lang="en-US" dirty="0"/>
              <a:t>A comprehensive warehouse is built initially</a:t>
            </a:r>
          </a:p>
          <a:p>
            <a:pPr algn="just">
              <a:lnSpc>
                <a:spcPct val="90000"/>
              </a:lnSpc>
              <a:buFont typeface="Wingdings" pitchFamily="2" charset="2"/>
              <a:buChar char="v"/>
            </a:pPr>
            <a:r>
              <a:rPr lang="en-US" dirty="0"/>
              <a:t>An initial dependent data mart is built using a subset of the data in the warehouse</a:t>
            </a:r>
          </a:p>
          <a:p>
            <a:pPr algn="just">
              <a:lnSpc>
                <a:spcPct val="90000"/>
              </a:lnSpc>
              <a:buFont typeface="Wingdings" pitchFamily="2" charset="2"/>
              <a:buChar char="v"/>
            </a:pPr>
            <a:r>
              <a:rPr lang="en-US" dirty="0"/>
              <a:t>Additional data marts are built using subsets of the data in the warehouse</a:t>
            </a:r>
          </a:p>
          <a:p>
            <a:pPr algn="just">
              <a:lnSpc>
                <a:spcPct val="90000"/>
              </a:lnSpc>
              <a:buFont typeface="Wingdings" pitchFamily="2" charset="2"/>
              <a:buChar char="v"/>
            </a:pPr>
            <a:r>
              <a:rPr lang="en-US" dirty="0"/>
              <a:t>Like all complex projects, it is expensive, time consuming, and prone to failure</a:t>
            </a:r>
          </a:p>
          <a:p>
            <a:pPr algn="just">
              <a:lnSpc>
                <a:spcPct val="90000"/>
              </a:lnSpc>
              <a:buFont typeface="Wingdings" pitchFamily="2" charset="2"/>
              <a:buChar char="v"/>
            </a:pPr>
            <a:r>
              <a:rPr lang="en-US" dirty="0"/>
              <a:t>When successful, it results in an integrated, scalable </a:t>
            </a:r>
            <a:r>
              <a:rPr lang="en-US" dirty="0" smtClean="0"/>
              <a:t>warehouse</a:t>
            </a:r>
          </a:p>
          <a:p>
            <a:pPr algn="just">
              <a:lnSpc>
                <a:spcPct val="90000"/>
              </a:lnSpc>
              <a:buFont typeface="Wingdings" pitchFamily="2" charset="2"/>
              <a:buChar char="v"/>
            </a:pPr>
            <a:r>
              <a:rPr lang="en-US" dirty="0"/>
              <a:t>Even with the enterprise-wide strategy, the warehouse is developed in phases and each phase should be designed to deliver business value</a:t>
            </a:r>
            <a:r>
              <a:rPr lang="en-US" dirty="0" smtClean="0"/>
              <a:t>.</a:t>
            </a:r>
            <a:endParaRPr lang="en-US" dirty="0"/>
          </a:p>
        </p:txBody>
      </p:sp>
    </p:spTree>
    <p:extLst>
      <p:ext uri="{BB962C8B-B14F-4D97-AF65-F5344CB8AC3E}">
        <p14:creationId xmlns:p14="http://schemas.microsoft.com/office/powerpoint/2010/main" val="3698968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Loading Fact Tables</a:t>
            </a:r>
          </a:p>
        </p:txBody>
      </p:sp>
      <p:sp>
        <p:nvSpPr>
          <p:cNvPr id="3" name="Content Placeholder 2"/>
          <p:cNvSpPr>
            <a:spLocks noGrp="1"/>
          </p:cNvSpPr>
          <p:nvPr>
            <p:ph idx="1"/>
          </p:nvPr>
        </p:nvSpPr>
        <p:spPr>
          <a:xfrm>
            <a:off x="457200" y="1143000"/>
            <a:ext cx="8229600" cy="5257800"/>
          </a:xfrm>
        </p:spPr>
        <p:txBody>
          <a:bodyPr>
            <a:normAutofit/>
          </a:bodyPr>
          <a:lstStyle/>
          <a:p>
            <a:pPr algn="just">
              <a:buFont typeface="Wingdings" pitchFamily="2" charset="2"/>
              <a:buChar char="v"/>
            </a:pPr>
            <a:r>
              <a:rPr lang="en-US" sz="4000" dirty="0"/>
              <a:t>Managing Indexes</a:t>
            </a:r>
          </a:p>
          <a:p>
            <a:pPr lvl="1" algn="just"/>
            <a:r>
              <a:rPr lang="en-US" sz="3600" dirty="0"/>
              <a:t>Performance Killers at load time</a:t>
            </a:r>
          </a:p>
          <a:p>
            <a:pPr lvl="1" algn="just"/>
            <a:r>
              <a:rPr lang="en-US" sz="3600" dirty="0"/>
              <a:t>Drop all indexes in pre-load time</a:t>
            </a:r>
          </a:p>
          <a:p>
            <a:pPr lvl="1" algn="just"/>
            <a:r>
              <a:rPr lang="en-US" sz="3600" dirty="0"/>
              <a:t>Segregate Updates from inserts</a:t>
            </a:r>
          </a:p>
          <a:p>
            <a:pPr lvl="1" algn="just"/>
            <a:r>
              <a:rPr lang="en-US" sz="3600" dirty="0"/>
              <a:t>Load updates</a:t>
            </a:r>
          </a:p>
          <a:p>
            <a:pPr lvl="1" algn="just"/>
            <a:r>
              <a:rPr lang="en-US" sz="3600" dirty="0"/>
              <a:t>Rebuild indexes</a:t>
            </a:r>
          </a:p>
          <a:p>
            <a:pPr algn="just"/>
            <a:endParaRPr lang="en-US" sz="4000" dirty="0"/>
          </a:p>
        </p:txBody>
      </p:sp>
    </p:spTree>
    <p:extLst>
      <p:ext uri="{BB962C8B-B14F-4D97-AF65-F5344CB8AC3E}">
        <p14:creationId xmlns:p14="http://schemas.microsoft.com/office/powerpoint/2010/main" val="2518625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6248400"/>
          </a:xfrm>
        </p:spPr>
        <p:txBody>
          <a:bodyPr>
            <a:noAutofit/>
          </a:bodyPr>
          <a:lstStyle/>
          <a:p>
            <a:pPr algn="just">
              <a:lnSpc>
                <a:spcPct val="90000"/>
              </a:lnSpc>
              <a:buFont typeface="Wingdings" pitchFamily="2" charset="2"/>
              <a:buChar char="v"/>
            </a:pPr>
            <a:r>
              <a:rPr lang="en-US" dirty="0"/>
              <a:t>Managing Partitions</a:t>
            </a:r>
          </a:p>
          <a:p>
            <a:pPr lvl="1" algn="just">
              <a:lnSpc>
                <a:spcPct val="90000"/>
              </a:lnSpc>
            </a:pPr>
            <a:r>
              <a:rPr lang="en-US" dirty="0"/>
              <a:t>Partitions allow a table (and its indexes) to be physically divided into </a:t>
            </a:r>
            <a:r>
              <a:rPr lang="en-US" i="1" dirty="0" err="1"/>
              <a:t>minitables</a:t>
            </a:r>
            <a:r>
              <a:rPr lang="en-US" dirty="0"/>
              <a:t> for administrative purposes and to improve query performance </a:t>
            </a:r>
          </a:p>
          <a:p>
            <a:pPr lvl="1" algn="just">
              <a:lnSpc>
                <a:spcPct val="90000"/>
              </a:lnSpc>
            </a:pPr>
            <a:r>
              <a:rPr lang="en-US" dirty="0"/>
              <a:t>The most common partitioning strategy on fact tables is to partition the table by the date key. Because the date dimension is preloaded and static, you know exactly what the surrogate keys are</a:t>
            </a:r>
          </a:p>
          <a:p>
            <a:pPr lvl="1" algn="just">
              <a:lnSpc>
                <a:spcPct val="90000"/>
              </a:lnSpc>
            </a:pPr>
            <a:r>
              <a:rPr lang="en-US" dirty="0"/>
              <a:t>Need to partition the fact table on the key that joins to the date dimension for the optimizer to recognize the constraint. </a:t>
            </a:r>
          </a:p>
          <a:p>
            <a:pPr lvl="1" algn="just">
              <a:lnSpc>
                <a:spcPct val="90000"/>
              </a:lnSpc>
            </a:pPr>
            <a:r>
              <a:rPr lang="en-US" dirty="0"/>
              <a:t>The ETL team must be advised of any table partitions that need to be maintained. </a:t>
            </a:r>
          </a:p>
          <a:p>
            <a:pPr algn="just"/>
            <a:endParaRPr lang="en-US" sz="4000" dirty="0"/>
          </a:p>
        </p:txBody>
      </p:sp>
    </p:spTree>
    <p:extLst>
      <p:ext uri="{BB962C8B-B14F-4D97-AF65-F5344CB8AC3E}">
        <p14:creationId xmlns:p14="http://schemas.microsoft.com/office/powerpoint/2010/main" val="1447179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lstStyle/>
          <a:p>
            <a:r>
              <a:rPr lang="en-US" b="1" dirty="0" smtClean="0">
                <a:solidFill>
                  <a:srgbClr val="7030A0"/>
                </a:solidFill>
                <a:effectLst>
                  <a:outerShdw blurRad="38100" dist="38100" dir="2700000" algn="tl">
                    <a:srgbClr val="000000">
                      <a:alpha val="43137"/>
                    </a:srgbClr>
                  </a:outerShdw>
                </a:effectLst>
              </a:rPr>
              <a:t>Data Refreshing</a:t>
            </a:r>
            <a:endParaRPr lang="en-US"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8956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3600" b="1" dirty="0" smtClean="0"/>
              <a:t>Data Refresh</a:t>
            </a:r>
            <a:endParaRPr lang="en-US" sz="3600" b="1" dirty="0"/>
          </a:p>
          <a:p>
            <a:pPr lvl="1" algn="just">
              <a:buFont typeface="Wingdings" pitchFamily="2" charset="2"/>
              <a:buChar char="v"/>
            </a:pPr>
            <a:r>
              <a:rPr lang="en-US" sz="3600" dirty="0" err="1"/>
              <a:t>Propogate</a:t>
            </a:r>
            <a:r>
              <a:rPr lang="en-US" sz="3600" dirty="0"/>
              <a:t> updates from sources to the </a:t>
            </a:r>
            <a:r>
              <a:rPr lang="en-US" sz="3600" dirty="0" smtClean="0"/>
              <a:t>warehouse</a:t>
            </a:r>
          </a:p>
          <a:p>
            <a:pPr lvl="1" algn="just">
              <a:buFont typeface="Wingdings" pitchFamily="2" charset="2"/>
              <a:buChar char="v"/>
            </a:pPr>
            <a:r>
              <a:rPr lang="en-US" sz="3600" b="1" dirty="0" smtClean="0"/>
              <a:t>Issues</a:t>
            </a:r>
            <a:r>
              <a:rPr lang="en-US" sz="3600" b="1" dirty="0"/>
              <a:t>:</a:t>
            </a:r>
          </a:p>
          <a:p>
            <a:pPr lvl="1"/>
            <a:r>
              <a:rPr lang="en-US" dirty="0"/>
              <a:t>when to refresh</a:t>
            </a:r>
          </a:p>
          <a:p>
            <a:pPr lvl="1"/>
            <a:r>
              <a:rPr lang="en-US" dirty="0"/>
              <a:t>how to refresh -- refresh techniques</a:t>
            </a:r>
          </a:p>
          <a:p>
            <a:pPr lvl="1" algn="just">
              <a:buFont typeface="Wingdings" pitchFamily="2" charset="2"/>
              <a:buChar char="v"/>
            </a:pPr>
            <a:r>
              <a:rPr lang="en-US" sz="3600" dirty="0" smtClean="0"/>
              <a:t>Set </a:t>
            </a:r>
            <a:r>
              <a:rPr lang="en-US" sz="3600" dirty="0"/>
              <a:t>by administrator depending on user needs and traffic</a:t>
            </a:r>
          </a:p>
          <a:p>
            <a:pPr marL="0" indent="0">
              <a:buNone/>
            </a:pPr>
            <a:endParaRPr lang="en-US" dirty="0"/>
          </a:p>
        </p:txBody>
      </p:sp>
    </p:spTree>
    <p:extLst>
      <p:ext uri="{BB962C8B-B14F-4D97-AF65-F5344CB8AC3E}">
        <p14:creationId xmlns:p14="http://schemas.microsoft.com/office/powerpoint/2010/main" val="933188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Refresh?</a:t>
            </a:r>
          </a:p>
        </p:txBody>
      </p:sp>
      <p:sp>
        <p:nvSpPr>
          <p:cNvPr id="3" name="Content Placeholder 2"/>
          <p:cNvSpPr>
            <a:spLocks noGrp="1"/>
          </p:cNvSpPr>
          <p:nvPr>
            <p:ph idx="1"/>
          </p:nvPr>
        </p:nvSpPr>
        <p:spPr/>
        <p:txBody>
          <a:bodyPr>
            <a:normAutofit lnSpcReduction="10000"/>
          </a:bodyPr>
          <a:lstStyle/>
          <a:p>
            <a:pPr algn="just">
              <a:lnSpc>
                <a:spcPct val="110000"/>
              </a:lnSpc>
              <a:buFont typeface="Wingdings" pitchFamily="2" charset="2"/>
              <a:buChar char="v"/>
            </a:pPr>
            <a:r>
              <a:rPr lang="en-US" dirty="0"/>
              <a:t>periodically (e.g., every night, every week) or after significant events</a:t>
            </a:r>
          </a:p>
          <a:p>
            <a:pPr algn="just">
              <a:lnSpc>
                <a:spcPct val="110000"/>
              </a:lnSpc>
              <a:buFont typeface="Wingdings" pitchFamily="2" charset="2"/>
              <a:buChar char="v"/>
            </a:pPr>
            <a:r>
              <a:rPr lang="en-US" dirty="0"/>
              <a:t>on every update: not warranted unless warehouse data require  current data (up to the minute stock quotes)</a:t>
            </a:r>
          </a:p>
          <a:p>
            <a:pPr algn="just">
              <a:lnSpc>
                <a:spcPct val="110000"/>
              </a:lnSpc>
              <a:buFont typeface="Wingdings" pitchFamily="2" charset="2"/>
              <a:buChar char="v"/>
            </a:pPr>
            <a:r>
              <a:rPr lang="en-US" dirty="0"/>
              <a:t>refresh policy set by administrator based on user needs and traffic</a:t>
            </a:r>
          </a:p>
          <a:p>
            <a:pPr algn="just">
              <a:lnSpc>
                <a:spcPct val="110000"/>
              </a:lnSpc>
              <a:buFont typeface="Wingdings" pitchFamily="2" charset="2"/>
              <a:buChar char="v"/>
            </a:pPr>
            <a:r>
              <a:rPr lang="en-US" dirty="0"/>
              <a:t>possibly different policies for different sources</a:t>
            </a:r>
          </a:p>
          <a:p>
            <a:pPr algn="just">
              <a:buFont typeface="Wingdings" pitchFamily="2" charset="2"/>
              <a:buChar char="v"/>
            </a:pPr>
            <a:endParaRPr lang="en-US" dirty="0"/>
          </a:p>
        </p:txBody>
      </p:sp>
    </p:spTree>
    <p:extLst>
      <p:ext uri="{BB962C8B-B14F-4D97-AF65-F5344CB8AC3E}">
        <p14:creationId xmlns:p14="http://schemas.microsoft.com/office/powerpoint/2010/main" val="35758445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Refresh Techniques</a:t>
            </a:r>
          </a:p>
        </p:txBody>
      </p:sp>
      <p:sp>
        <p:nvSpPr>
          <p:cNvPr id="3" name="Content Placeholder 2"/>
          <p:cNvSpPr>
            <a:spLocks noGrp="1"/>
          </p:cNvSpPr>
          <p:nvPr>
            <p:ph idx="1"/>
          </p:nvPr>
        </p:nvSpPr>
        <p:spPr/>
        <p:txBody>
          <a:bodyPr/>
          <a:lstStyle/>
          <a:p>
            <a:pPr>
              <a:buFont typeface="Wingdings" pitchFamily="2" charset="2"/>
              <a:buChar char="v"/>
            </a:pPr>
            <a:r>
              <a:rPr lang="en-US" dirty="0"/>
              <a:t>Full Extract from base tables</a:t>
            </a:r>
          </a:p>
          <a:p>
            <a:pPr lvl="1">
              <a:buFont typeface="Arial" pitchFamily="34" charset="0"/>
              <a:buChar char="•"/>
            </a:pPr>
            <a:r>
              <a:rPr lang="en-US" dirty="0"/>
              <a:t>read entire source table: too expensive</a:t>
            </a:r>
          </a:p>
          <a:p>
            <a:pPr lvl="1">
              <a:buFont typeface="Arial" pitchFamily="34" charset="0"/>
              <a:buChar char="•"/>
            </a:pPr>
            <a:r>
              <a:rPr lang="en-US" dirty="0"/>
              <a:t>maybe the only choice for legacy systems</a:t>
            </a:r>
          </a:p>
          <a:p>
            <a:pPr>
              <a:buFont typeface="Wingdings" pitchFamily="2" charset="2"/>
              <a:buChar char="v"/>
            </a:pPr>
            <a:endParaRPr lang="en-US" dirty="0"/>
          </a:p>
        </p:txBody>
      </p:sp>
    </p:spTree>
    <p:extLst>
      <p:ext uri="{BB962C8B-B14F-4D97-AF65-F5344CB8AC3E}">
        <p14:creationId xmlns:p14="http://schemas.microsoft.com/office/powerpoint/2010/main" val="3964692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solidFill>
                  <a:schemeClr val="accent6">
                    <a:lumMod val="50000"/>
                  </a:schemeClr>
                </a:solidFill>
              </a:rPr>
              <a:t>ETL vs. </a:t>
            </a:r>
            <a:r>
              <a:rPr lang="en-US" b="1" dirty="0" smtClean="0">
                <a:solidFill>
                  <a:schemeClr val="accent6">
                    <a:lumMod val="50000"/>
                  </a:schemeClr>
                </a:solidFill>
              </a:rPr>
              <a:t>ELT</a:t>
            </a:r>
            <a:endParaRPr lang="en-US" b="1" dirty="0">
              <a:solidFill>
                <a:schemeClr val="accent6">
                  <a:lumMod val="50000"/>
                </a:schemeClr>
              </a:solidFill>
            </a:endParaRPr>
          </a:p>
        </p:txBody>
      </p:sp>
      <p:sp>
        <p:nvSpPr>
          <p:cNvPr id="3" name="Content Placeholder 2"/>
          <p:cNvSpPr>
            <a:spLocks noGrp="1"/>
          </p:cNvSpPr>
          <p:nvPr>
            <p:ph idx="1"/>
          </p:nvPr>
        </p:nvSpPr>
        <p:spPr>
          <a:xfrm>
            <a:off x="228600" y="1219200"/>
            <a:ext cx="8610600" cy="5334000"/>
          </a:xfrm>
        </p:spPr>
        <p:txBody>
          <a:bodyPr>
            <a:normAutofit/>
          </a:bodyPr>
          <a:lstStyle/>
          <a:p>
            <a:pPr marL="0" indent="0" algn="just">
              <a:buNone/>
            </a:pPr>
            <a:r>
              <a:rPr lang="en-US" b="1" dirty="0" smtClean="0">
                <a:solidFill>
                  <a:srgbClr val="0070C0"/>
                </a:solidFill>
              </a:rPr>
              <a:t>ETL</a:t>
            </a:r>
            <a:r>
              <a:rPr lang="en-US" b="1" dirty="0">
                <a:solidFill>
                  <a:srgbClr val="0070C0"/>
                </a:solidFill>
              </a:rPr>
              <a:t>: </a:t>
            </a:r>
            <a:r>
              <a:rPr lang="en-US" dirty="0"/>
              <a:t>Extract, Transform, Load in which data transformation takes place on a separate transformation server. </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smtClean="0"/>
          </a:p>
          <a:p>
            <a:pPr marL="0" indent="0" algn="just">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10989"/>
            <a:ext cx="7894899" cy="331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272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2544763"/>
          </a:xfrm>
        </p:spPr>
        <p:txBody>
          <a:bodyPr/>
          <a:lstStyle/>
          <a:p>
            <a:pPr marL="0" indent="0" algn="just">
              <a:buNone/>
            </a:pPr>
            <a:r>
              <a:rPr lang="en-US" b="1" dirty="0">
                <a:solidFill>
                  <a:srgbClr val="0070C0"/>
                </a:solidFill>
              </a:rPr>
              <a:t>ELT: </a:t>
            </a:r>
            <a:r>
              <a:rPr lang="en-US" dirty="0"/>
              <a:t>Extract, Load, Transform in which data transformation takes place on  the data warehouse server. </a:t>
            </a:r>
          </a:p>
          <a:p>
            <a:pPr algn="just"/>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76017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33015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warehouse support in SQL Server 2008/Oracle 11g</a:t>
            </a:r>
          </a:p>
        </p:txBody>
      </p:sp>
      <p:sp>
        <p:nvSpPr>
          <p:cNvPr id="3" name="Content Placeholder 2"/>
          <p:cNvSpPr>
            <a:spLocks noGrp="1"/>
          </p:cNvSpPr>
          <p:nvPr>
            <p:ph idx="1"/>
          </p:nvPr>
        </p:nvSpPr>
        <p:spPr>
          <a:xfrm>
            <a:off x="457200" y="1600200"/>
            <a:ext cx="8229600" cy="4953000"/>
          </a:xfrm>
        </p:spPr>
        <p:txBody>
          <a:bodyPr>
            <a:normAutofit/>
          </a:bodyPr>
          <a:lstStyle/>
          <a:p>
            <a:pPr algn="just">
              <a:buFont typeface="Wingdings" pitchFamily="2" charset="2"/>
              <a:buChar char="v"/>
            </a:pPr>
            <a:r>
              <a:rPr lang="en-US" b="1" dirty="0">
                <a:solidFill>
                  <a:srgbClr val="0070C0"/>
                </a:solidFill>
              </a:rPr>
              <a:t>Oracle</a:t>
            </a:r>
            <a:r>
              <a:rPr lang="en-US" dirty="0"/>
              <a:t> supports the ETL process with their "Oracle Warehouse Builder" product. Many new features in the Oracle9i database will also make ETL processing easier. </a:t>
            </a:r>
            <a:endParaRPr lang="en-US" dirty="0" smtClean="0"/>
          </a:p>
          <a:p>
            <a:pPr algn="just">
              <a:buFont typeface="Wingdings" pitchFamily="2" charset="2"/>
              <a:buChar char="v"/>
            </a:pPr>
            <a:r>
              <a:rPr lang="en-US" dirty="0"/>
              <a:t>Data Warehouse Builder (or Oracle Data Mart builder), Oracle Designer, Oracle Express, Express Objects, etc. tools can be used to design and build a warehouse.</a:t>
            </a:r>
          </a:p>
          <a:p>
            <a:pPr marL="0" indent="0" algn="just">
              <a:buNone/>
            </a:pPr>
            <a:endParaRPr lang="en-US" dirty="0"/>
          </a:p>
        </p:txBody>
      </p:sp>
    </p:spTree>
    <p:extLst>
      <p:ext uri="{BB962C8B-B14F-4D97-AF65-F5344CB8AC3E}">
        <p14:creationId xmlns:p14="http://schemas.microsoft.com/office/powerpoint/2010/main" val="3275748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20000"/>
          </a:bodyPr>
          <a:lstStyle/>
          <a:p>
            <a:pPr algn="just">
              <a:buFont typeface="Wingdings" pitchFamily="2" charset="2"/>
              <a:buChar char="v"/>
            </a:pPr>
            <a:r>
              <a:rPr lang="en-US" b="1" dirty="0" smtClean="0">
                <a:solidFill>
                  <a:srgbClr val="0070C0"/>
                </a:solidFill>
              </a:rPr>
              <a:t>SQL </a:t>
            </a:r>
            <a:r>
              <a:rPr lang="en-US" b="1" dirty="0">
                <a:solidFill>
                  <a:srgbClr val="0070C0"/>
                </a:solidFill>
              </a:rPr>
              <a:t>Server 2008 </a:t>
            </a:r>
            <a:r>
              <a:rPr lang="en-US" dirty="0"/>
              <a:t>introduced what we call the Management Data Warehouse</a:t>
            </a:r>
            <a:r>
              <a:rPr lang="en-US" dirty="0" smtClean="0"/>
              <a:t>.</a:t>
            </a:r>
          </a:p>
          <a:p>
            <a:pPr algn="just">
              <a:buFont typeface="Wingdings" pitchFamily="2" charset="2"/>
              <a:buChar char="v"/>
            </a:pPr>
            <a:r>
              <a:rPr lang="en-US" dirty="0"/>
              <a:t>The Management Data Warehouse is a relational database that contains data that is collected from a server using the new SQL Server 2008 Data Collection mechanism</a:t>
            </a:r>
            <a:r>
              <a:rPr lang="en-US" dirty="0" smtClean="0"/>
              <a:t>.</a:t>
            </a:r>
          </a:p>
          <a:p>
            <a:pPr algn="just">
              <a:buFont typeface="Wingdings" pitchFamily="2" charset="2"/>
              <a:buChar char="v"/>
            </a:pPr>
            <a:r>
              <a:rPr lang="en-US" dirty="0"/>
              <a:t>The Warehouse consists primarily of the following components</a:t>
            </a:r>
            <a:r>
              <a:rPr lang="en-US" dirty="0" smtClean="0"/>
              <a:t>:</a:t>
            </a:r>
          </a:p>
          <a:p>
            <a:pPr marL="857250" lvl="1" indent="-457200" algn="just">
              <a:buFont typeface="Wingdings" pitchFamily="2" charset="2"/>
              <a:buChar char="Ø"/>
            </a:pPr>
            <a:r>
              <a:rPr lang="en-US" dirty="0" smtClean="0"/>
              <a:t>An </a:t>
            </a:r>
            <a:r>
              <a:rPr lang="en-US" dirty="0"/>
              <a:t>extensible data </a:t>
            </a:r>
            <a:r>
              <a:rPr lang="en-US" dirty="0" smtClean="0"/>
              <a:t>collector</a:t>
            </a:r>
          </a:p>
          <a:p>
            <a:pPr marL="857250" lvl="1" indent="-457200" algn="just">
              <a:buFont typeface="Wingdings" pitchFamily="2" charset="2"/>
              <a:buChar char="Ø"/>
            </a:pPr>
            <a:r>
              <a:rPr lang="en-US" dirty="0"/>
              <a:t>Stored procedures which allow the DBA to create their own data collection set and own the resultant data collection </a:t>
            </a:r>
            <a:r>
              <a:rPr lang="en-US" dirty="0" smtClean="0"/>
              <a:t>items</a:t>
            </a:r>
          </a:p>
          <a:p>
            <a:pPr marL="857250" lvl="1" indent="-457200" algn="just">
              <a:buFont typeface="Wingdings" pitchFamily="2" charset="2"/>
              <a:buChar char="Ø"/>
            </a:pPr>
            <a:r>
              <a:rPr lang="en-US" dirty="0"/>
              <a:t>Three Data Collections Sets which are delivered with SQL Server 2008 and which can be enabled at any </a:t>
            </a:r>
            <a:r>
              <a:rPr lang="en-US" dirty="0" smtClean="0"/>
              <a:t>time</a:t>
            </a:r>
          </a:p>
          <a:p>
            <a:pPr marL="857250" lvl="1" indent="-457200" algn="just">
              <a:buFont typeface="Wingdings" pitchFamily="2" charset="2"/>
              <a:buChar char="Ø"/>
            </a:pPr>
            <a:r>
              <a:rPr lang="en-US" dirty="0" smtClean="0"/>
              <a:t>Standard </a:t>
            </a:r>
            <a:r>
              <a:rPr lang="en-US" dirty="0"/>
              <a:t>reports delivered with SQL Server 2008 Management Studio display data collected by the three predefined Data Collection Sets</a:t>
            </a:r>
          </a:p>
        </p:txBody>
      </p:sp>
    </p:spTree>
    <p:extLst>
      <p:ext uri="{BB962C8B-B14F-4D97-AF65-F5344CB8AC3E}">
        <p14:creationId xmlns:p14="http://schemas.microsoft.com/office/powerpoint/2010/main" val="176948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6934200" cy="1143000"/>
          </a:xfrm>
        </p:spPr>
        <p:txBody>
          <a:bodyPr>
            <a:normAutofit fontScale="90000"/>
          </a:bodyPr>
          <a:lstStyle/>
          <a:p>
            <a:r>
              <a:rPr lang="en-US" b="1" dirty="0">
                <a:solidFill>
                  <a:schemeClr val="accent6">
                    <a:lumMod val="50000"/>
                  </a:schemeClr>
                </a:solidFill>
              </a:rPr>
              <a:t>Data Warehouse Development: A Recommended Approach</a:t>
            </a:r>
          </a:p>
        </p:txBody>
      </p:sp>
      <p:sp>
        <p:nvSpPr>
          <p:cNvPr id="8" name="Rectangle 3"/>
          <p:cNvSpPr>
            <a:spLocks noChangeArrowheads="1"/>
          </p:cNvSpPr>
          <p:nvPr/>
        </p:nvSpPr>
        <p:spPr bwMode="auto">
          <a:xfrm>
            <a:off x="762000" y="6172200"/>
            <a:ext cx="7772400" cy="533400"/>
          </a:xfrm>
          <a:prstGeom prst="rect">
            <a:avLst/>
          </a:prstGeom>
          <a:solidFill>
            <a:schemeClr val="accent3">
              <a:lumMod val="40000"/>
              <a:lumOff val="60000"/>
            </a:schemeClr>
          </a:solidFill>
          <a:ln w="9525">
            <a:solidFill>
              <a:schemeClr val="tx1"/>
            </a:solidFill>
            <a:miter lim="800000"/>
            <a:headEnd/>
            <a:tailEnd/>
          </a:ln>
          <a:effectLst/>
          <a:extLst/>
        </p:spPr>
        <p:txBody>
          <a:bodyPr wrap="none" anchor="ctr"/>
          <a:lstStyle/>
          <a:p>
            <a:endParaRPr lang="en-US"/>
          </a:p>
        </p:txBody>
      </p:sp>
      <p:sp>
        <p:nvSpPr>
          <p:cNvPr id="9" name="Text Box 4"/>
          <p:cNvSpPr txBox="1">
            <a:spLocks noChangeArrowheads="1"/>
          </p:cNvSpPr>
          <p:nvPr/>
        </p:nvSpPr>
        <p:spPr bwMode="auto">
          <a:xfrm>
            <a:off x="1524000" y="6172200"/>
            <a:ext cx="635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b="1">
                <a:latin typeface="Times New Roman" charset="0"/>
              </a:rPr>
              <a:t>Define a high-level corporate data model</a:t>
            </a:r>
            <a:endParaRPr lang="en-US" sz="2400">
              <a:latin typeface="Times New Roman" charset="0"/>
            </a:endParaRPr>
          </a:p>
        </p:txBody>
      </p:sp>
      <p:sp>
        <p:nvSpPr>
          <p:cNvPr id="10" name="Rectangle 5"/>
          <p:cNvSpPr>
            <a:spLocks noChangeArrowheads="1"/>
          </p:cNvSpPr>
          <p:nvPr/>
        </p:nvSpPr>
        <p:spPr bwMode="auto">
          <a:xfrm>
            <a:off x="1219200" y="4038600"/>
            <a:ext cx="1295400" cy="762000"/>
          </a:xfrm>
          <a:prstGeom prst="rect">
            <a:avLst/>
          </a:prstGeom>
          <a:solidFill>
            <a:srgbClr val="FFFF00"/>
          </a:solidFill>
          <a:ln w="9525">
            <a:solidFill>
              <a:schemeClr val="tx1"/>
            </a:solidFill>
            <a:miter lim="800000"/>
            <a:headEnd/>
            <a:tailEnd/>
          </a:ln>
          <a:effectLst/>
          <a:extLst/>
        </p:spPr>
        <p:txBody>
          <a:bodyPr wrap="none" anchor="ctr"/>
          <a:lstStyle/>
          <a:p>
            <a:endParaRPr lang="en-US"/>
          </a:p>
        </p:txBody>
      </p:sp>
      <p:sp>
        <p:nvSpPr>
          <p:cNvPr id="11" name="Text Box 6"/>
          <p:cNvSpPr txBox="1">
            <a:spLocks noChangeArrowheads="1"/>
          </p:cNvSpPr>
          <p:nvPr/>
        </p:nvSpPr>
        <p:spPr bwMode="auto">
          <a:xfrm>
            <a:off x="1371600" y="40386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sz="2400" b="1">
                <a:latin typeface="Times New Roman" charset="0"/>
              </a:rPr>
              <a:t>Data Mart</a:t>
            </a:r>
          </a:p>
        </p:txBody>
      </p:sp>
      <p:sp>
        <p:nvSpPr>
          <p:cNvPr id="12" name="Line 7"/>
          <p:cNvSpPr>
            <a:spLocks noChangeShapeType="1"/>
          </p:cNvSpPr>
          <p:nvPr/>
        </p:nvSpPr>
        <p:spPr bwMode="auto">
          <a:xfrm>
            <a:off x="2514600" y="4343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p:cNvSpPr>
            <a:spLocks noChangeShapeType="1"/>
          </p:cNvSpPr>
          <p:nvPr/>
        </p:nvSpPr>
        <p:spPr bwMode="auto">
          <a:xfrm>
            <a:off x="2667000" y="43434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9"/>
          <p:cNvSpPr>
            <a:spLocks noChangeArrowheads="1"/>
          </p:cNvSpPr>
          <p:nvPr/>
        </p:nvSpPr>
        <p:spPr bwMode="auto">
          <a:xfrm>
            <a:off x="3124200" y="4038600"/>
            <a:ext cx="1295400" cy="762000"/>
          </a:xfrm>
          <a:prstGeom prst="rect">
            <a:avLst/>
          </a:prstGeom>
          <a:solidFill>
            <a:srgbClr val="FFFF00"/>
          </a:solidFill>
          <a:ln w="9525">
            <a:solidFill>
              <a:schemeClr val="tx1"/>
            </a:solidFill>
            <a:miter lim="800000"/>
            <a:headEnd/>
            <a:tailEnd/>
          </a:ln>
          <a:effectLst/>
          <a:extLst/>
        </p:spPr>
        <p:txBody>
          <a:bodyPr wrap="none" anchor="ctr"/>
          <a:lstStyle/>
          <a:p>
            <a:endParaRPr lang="en-US"/>
          </a:p>
        </p:txBody>
      </p:sp>
      <p:sp>
        <p:nvSpPr>
          <p:cNvPr id="15" name="Text Box 10"/>
          <p:cNvSpPr txBox="1">
            <a:spLocks noChangeArrowheads="1"/>
          </p:cNvSpPr>
          <p:nvPr/>
        </p:nvSpPr>
        <p:spPr bwMode="auto">
          <a:xfrm>
            <a:off x="3276600" y="40386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r>
              <a:rPr lang="en-US" sz="2400" b="1">
                <a:latin typeface="Times New Roman" charset="0"/>
              </a:rPr>
              <a:t>Data Mart</a:t>
            </a:r>
          </a:p>
        </p:txBody>
      </p:sp>
      <p:sp>
        <p:nvSpPr>
          <p:cNvPr id="16" name="Line 11"/>
          <p:cNvSpPr>
            <a:spLocks noChangeShapeType="1"/>
          </p:cNvSpPr>
          <p:nvPr/>
        </p:nvSpPr>
        <p:spPr bwMode="auto">
          <a:xfrm>
            <a:off x="4419600" y="4343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2"/>
          <p:cNvSpPr>
            <a:spLocks noChangeShapeType="1"/>
          </p:cNvSpPr>
          <p:nvPr/>
        </p:nvSpPr>
        <p:spPr bwMode="auto">
          <a:xfrm>
            <a:off x="4572000" y="43434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3"/>
          <p:cNvSpPr>
            <a:spLocks noChangeShapeType="1"/>
          </p:cNvSpPr>
          <p:nvPr/>
        </p:nvSpPr>
        <p:spPr bwMode="auto">
          <a:xfrm flipV="1">
            <a:off x="3657600" y="48006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4"/>
          <p:cNvSpPr>
            <a:spLocks noChangeShapeType="1"/>
          </p:cNvSpPr>
          <p:nvPr/>
        </p:nvSpPr>
        <p:spPr bwMode="auto">
          <a:xfrm flipV="1">
            <a:off x="1828800" y="48006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15"/>
          <p:cNvSpPr>
            <a:spLocks noChangeArrowheads="1"/>
          </p:cNvSpPr>
          <p:nvPr/>
        </p:nvSpPr>
        <p:spPr bwMode="auto">
          <a:xfrm>
            <a:off x="2133600" y="2362200"/>
            <a:ext cx="1752600" cy="990600"/>
          </a:xfrm>
          <a:prstGeom prst="rect">
            <a:avLst/>
          </a:prstGeom>
          <a:solidFill>
            <a:schemeClr val="accent2">
              <a:lumMod val="40000"/>
              <a:lumOff val="60000"/>
            </a:schemeClr>
          </a:solidFill>
          <a:ln w="9525">
            <a:solidFill>
              <a:schemeClr val="tx1"/>
            </a:solidFill>
            <a:miter lim="800000"/>
            <a:headEnd/>
            <a:tailEnd/>
          </a:ln>
          <a:effectLst/>
          <a:extLst/>
        </p:spPr>
        <p:txBody>
          <a:bodyPr wrap="none" anchor="ctr"/>
          <a:lstStyle/>
          <a:p>
            <a:endParaRPr lang="en-US"/>
          </a:p>
        </p:txBody>
      </p:sp>
      <p:sp>
        <p:nvSpPr>
          <p:cNvPr id="21" name="Rectangle 16"/>
          <p:cNvSpPr>
            <a:spLocks noChangeArrowheads="1"/>
          </p:cNvSpPr>
          <p:nvPr/>
        </p:nvSpPr>
        <p:spPr bwMode="auto">
          <a:xfrm>
            <a:off x="5638800" y="3810000"/>
            <a:ext cx="1981200" cy="1295400"/>
          </a:xfrm>
          <a:prstGeom prst="rect">
            <a:avLst/>
          </a:prstGeom>
          <a:solidFill>
            <a:schemeClr val="accent6">
              <a:lumMod val="40000"/>
              <a:lumOff val="60000"/>
            </a:schemeClr>
          </a:solidFill>
          <a:ln w="9525">
            <a:solidFill>
              <a:schemeClr val="tx1"/>
            </a:solidFill>
            <a:miter lim="800000"/>
            <a:headEnd/>
            <a:tailEnd/>
          </a:ln>
          <a:effectLst/>
          <a:extLst/>
        </p:spPr>
        <p:txBody>
          <a:bodyPr wrap="none" anchor="ctr"/>
          <a:lstStyle/>
          <a:p>
            <a:endParaRPr lang="en-US"/>
          </a:p>
        </p:txBody>
      </p:sp>
      <p:sp>
        <p:nvSpPr>
          <p:cNvPr id="22" name="Rectangle 17"/>
          <p:cNvSpPr>
            <a:spLocks noChangeArrowheads="1"/>
          </p:cNvSpPr>
          <p:nvPr/>
        </p:nvSpPr>
        <p:spPr bwMode="auto">
          <a:xfrm>
            <a:off x="5410200" y="1600200"/>
            <a:ext cx="2438400" cy="1219200"/>
          </a:xfrm>
          <a:prstGeom prst="rect">
            <a:avLst/>
          </a:prstGeom>
          <a:solidFill>
            <a:schemeClr val="accent1">
              <a:lumMod val="20000"/>
              <a:lumOff val="80000"/>
            </a:schemeClr>
          </a:solidFill>
          <a:ln w="9525">
            <a:solidFill>
              <a:schemeClr val="tx1"/>
            </a:solidFill>
            <a:miter lim="800000"/>
            <a:headEnd/>
            <a:tailEnd/>
          </a:ln>
          <a:effectLst/>
          <a:extLst/>
        </p:spPr>
        <p:txBody>
          <a:bodyPr wrap="none" anchor="ctr"/>
          <a:lstStyle/>
          <a:p>
            <a:endParaRPr lang="en-US"/>
          </a:p>
        </p:txBody>
      </p:sp>
      <p:sp>
        <p:nvSpPr>
          <p:cNvPr id="23" name="Line 18"/>
          <p:cNvSpPr>
            <a:spLocks noChangeShapeType="1"/>
          </p:cNvSpPr>
          <p:nvPr/>
        </p:nvSpPr>
        <p:spPr bwMode="auto">
          <a:xfrm>
            <a:off x="3886200" y="2819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9"/>
          <p:cNvSpPr>
            <a:spLocks noChangeShapeType="1"/>
          </p:cNvSpPr>
          <p:nvPr/>
        </p:nvSpPr>
        <p:spPr bwMode="auto">
          <a:xfrm>
            <a:off x="4953000" y="2819400"/>
            <a:ext cx="0" cy="3352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0"/>
          <p:cNvSpPr>
            <a:spLocks noChangeShapeType="1"/>
          </p:cNvSpPr>
          <p:nvPr/>
        </p:nvSpPr>
        <p:spPr bwMode="auto">
          <a:xfrm>
            <a:off x="5257800" y="43434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1"/>
          <p:cNvSpPr>
            <a:spLocks noChangeShapeType="1"/>
          </p:cNvSpPr>
          <p:nvPr/>
        </p:nvSpPr>
        <p:spPr bwMode="auto">
          <a:xfrm>
            <a:off x="5257800" y="43434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2"/>
          <p:cNvSpPr>
            <a:spLocks noChangeShapeType="1"/>
          </p:cNvSpPr>
          <p:nvPr/>
        </p:nvSpPr>
        <p:spPr bwMode="auto">
          <a:xfrm flipV="1">
            <a:off x="1828800" y="3352800"/>
            <a:ext cx="10668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3"/>
          <p:cNvSpPr>
            <a:spLocks noChangeShapeType="1"/>
          </p:cNvSpPr>
          <p:nvPr/>
        </p:nvSpPr>
        <p:spPr bwMode="auto">
          <a:xfrm flipV="1">
            <a:off x="3352800" y="2133600"/>
            <a:ext cx="2057400" cy="228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4"/>
          <p:cNvSpPr>
            <a:spLocks noChangeShapeType="1"/>
          </p:cNvSpPr>
          <p:nvPr/>
        </p:nvSpPr>
        <p:spPr bwMode="auto">
          <a:xfrm flipH="1" flipV="1">
            <a:off x="3048000" y="3352800"/>
            <a:ext cx="7620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5"/>
          <p:cNvSpPr>
            <a:spLocks noChangeShapeType="1"/>
          </p:cNvSpPr>
          <p:nvPr/>
        </p:nvSpPr>
        <p:spPr bwMode="auto">
          <a:xfrm flipV="1">
            <a:off x="6629400" y="5105400"/>
            <a:ext cx="0" cy="1066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6"/>
          <p:cNvSpPr>
            <a:spLocks noChangeShapeType="1"/>
          </p:cNvSpPr>
          <p:nvPr/>
        </p:nvSpPr>
        <p:spPr bwMode="auto">
          <a:xfrm flipV="1">
            <a:off x="6553200" y="2819400"/>
            <a:ext cx="0" cy="990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27"/>
          <p:cNvSpPr txBox="1">
            <a:spLocks noChangeArrowheads="1"/>
          </p:cNvSpPr>
          <p:nvPr/>
        </p:nvSpPr>
        <p:spPr bwMode="auto">
          <a:xfrm>
            <a:off x="2133600" y="2362200"/>
            <a:ext cx="190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spcBef>
                <a:spcPct val="50000"/>
              </a:spcBef>
            </a:pPr>
            <a:r>
              <a:rPr lang="en-US" sz="2400" b="1">
                <a:latin typeface="Times New Roman" charset="0"/>
              </a:rPr>
              <a:t>Distributed Data Marts</a:t>
            </a:r>
            <a:endParaRPr lang="en-US" sz="2400">
              <a:latin typeface="Times New Roman" charset="0"/>
            </a:endParaRPr>
          </a:p>
        </p:txBody>
      </p:sp>
      <p:sp>
        <p:nvSpPr>
          <p:cNvPr id="33" name="Rectangle 28"/>
          <p:cNvSpPr>
            <a:spLocks noChangeArrowheads="1"/>
          </p:cNvSpPr>
          <p:nvPr/>
        </p:nvSpPr>
        <p:spPr bwMode="auto">
          <a:xfrm>
            <a:off x="5486400" y="18288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latin typeface="Times New Roman" charset="0"/>
              </a:rPr>
              <a:t>Multi-Tier Data Warehouse</a:t>
            </a:r>
            <a:endParaRPr lang="en-US" sz="2000" b="1">
              <a:latin typeface="Times New Roman" charset="0"/>
            </a:endParaRPr>
          </a:p>
        </p:txBody>
      </p:sp>
      <p:sp>
        <p:nvSpPr>
          <p:cNvPr id="34" name="Rectangle 29"/>
          <p:cNvSpPr>
            <a:spLocks noChangeArrowheads="1"/>
          </p:cNvSpPr>
          <p:nvPr/>
        </p:nvSpPr>
        <p:spPr bwMode="auto">
          <a:xfrm>
            <a:off x="5791200" y="3886200"/>
            <a:ext cx="1752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b="1">
                <a:latin typeface="Times New Roman" charset="0"/>
              </a:rPr>
              <a:t>Enterprise Data Warehouse</a:t>
            </a:r>
          </a:p>
        </p:txBody>
      </p:sp>
      <p:sp>
        <p:nvSpPr>
          <p:cNvPr id="35" name="Text Box 30"/>
          <p:cNvSpPr txBox="1">
            <a:spLocks noChangeArrowheads="1"/>
          </p:cNvSpPr>
          <p:nvPr/>
        </p:nvSpPr>
        <p:spPr bwMode="auto">
          <a:xfrm>
            <a:off x="4495800" y="54864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ahoma" pitchFamily="34" charset="0"/>
              </a:defRPr>
            </a:lvl1pPr>
            <a:lvl2pPr marL="742950" indent="-285750" eaLnBrk="0" hangingPunct="0">
              <a:defRPr sz="2800">
                <a:solidFill>
                  <a:schemeClr val="tx1"/>
                </a:solidFill>
                <a:latin typeface="Tahoma" pitchFamily="34" charset="0"/>
              </a:defRPr>
            </a:lvl2pPr>
            <a:lvl3pPr marL="1143000" indent="-228600" eaLnBrk="0" hangingPunct="0">
              <a:defRPr sz="2800">
                <a:solidFill>
                  <a:schemeClr val="tx1"/>
                </a:solidFill>
                <a:latin typeface="Tahoma" pitchFamily="34" charset="0"/>
              </a:defRPr>
            </a:lvl3pPr>
            <a:lvl4pPr marL="1600200" indent="-228600" eaLnBrk="0" hangingPunct="0">
              <a:defRPr sz="2800">
                <a:solidFill>
                  <a:schemeClr val="tx1"/>
                </a:solidFill>
                <a:latin typeface="Tahoma" pitchFamily="34" charset="0"/>
              </a:defRPr>
            </a:lvl4pPr>
            <a:lvl5pPr marL="2057400" indent="-228600" eaLnBrk="0" hangingPunct="0">
              <a:defRPr sz="2800">
                <a:solidFill>
                  <a:schemeClr val="tx1"/>
                </a:solidFill>
                <a:latin typeface="Tahoma" pitchFamily="34" charset="0"/>
              </a:defRPr>
            </a:lvl5pPr>
            <a:lvl6pPr marL="2514600" indent="-228600" eaLnBrk="0" fontAlgn="base" hangingPunct="0">
              <a:spcBef>
                <a:spcPct val="0"/>
              </a:spcBef>
              <a:spcAft>
                <a:spcPct val="0"/>
              </a:spcAft>
              <a:defRPr sz="2800">
                <a:solidFill>
                  <a:schemeClr val="tx1"/>
                </a:solidFill>
                <a:latin typeface="Tahoma" pitchFamily="34" charset="0"/>
              </a:defRPr>
            </a:lvl6pPr>
            <a:lvl7pPr marL="2971800" indent="-228600" eaLnBrk="0" fontAlgn="base" hangingPunct="0">
              <a:spcBef>
                <a:spcPct val="0"/>
              </a:spcBef>
              <a:spcAft>
                <a:spcPct val="0"/>
              </a:spcAft>
              <a:defRPr sz="2800">
                <a:solidFill>
                  <a:schemeClr val="tx1"/>
                </a:solidFill>
                <a:latin typeface="Tahoma" pitchFamily="34" charset="0"/>
              </a:defRPr>
            </a:lvl7pPr>
            <a:lvl8pPr marL="3429000" indent="-228600" eaLnBrk="0" fontAlgn="base" hangingPunct="0">
              <a:spcBef>
                <a:spcPct val="0"/>
              </a:spcBef>
              <a:spcAft>
                <a:spcPct val="0"/>
              </a:spcAft>
              <a:defRPr sz="2800">
                <a:solidFill>
                  <a:schemeClr val="tx1"/>
                </a:solidFill>
                <a:latin typeface="Tahoma" pitchFamily="34" charset="0"/>
              </a:defRPr>
            </a:lvl8pPr>
            <a:lvl9pPr marL="3886200" indent="-228600" eaLnBrk="0" fontAlgn="base" hangingPunct="0">
              <a:spcBef>
                <a:spcPct val="0"/>
              </a:spcBef>
              <a:spcAft>
                <a:spcPct val="0"/>
              </a:spcAft>
              <a:defRPr sz="2800">
                <a:solidFill>
                  <a:schemeClr val="tx1"/>
                </a:solidFill>
                <a:latin typeface="Tahoma" pitchFamily="34" charset="0"/>
              </a:defRPr>
            </a:lvl9pPr>
          </a:lstStyle>
          <a:p>
            <a:pPr>
              <a:spcBef>
                <a:spcPct val="50000"/>
              </a:spcBef>
            </a:pPr>
            <a:r>
              <a:rPr lang="en-US" sz="1800" b="1" dirty="0">
                <a:solidFill>
                  <a:schemeClr val="accent6">
                    <a:lumMod val="50000"/>
                  </a:schemeClr>
                </a:solidFill>
                <a:latin typeface="Times New Roman" charset="0"/>
              </a:rPr>
              <a:t>Model refinement</a:t>
            </a:r>
            <a:endParaRPr lang="en-US" sz="2000" b="1" dirty="0">
              <a:solidFill>
                <a:schemeClr val="accent6">
                  <a:lumMod val="50000"/>
                </a:schemeClr>
              </a:solidFill>
              <a:latin typeface="Times New Roman" charset="0"/>
            </a:endParaRPr>
          </a:p>
        </p:txBody>
      </p:sp>
      <p:sp>
        <p:nvSpPr>
          <p:cNvPr id="36" name="Rectangle 31"/>
          <p:cNvSpPr>
            <a:spLocks noChangeArrowheads="1"/>
          </p:cNvSpPr>
          <p:nvPr/>
        </p:nvSpPr>
        <p:spPr bwMode="auto">
          <a:xfrm>
            <a:off x="1066800" y="5486400"/>
            <a:ext cx="193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800" b="1" dirty="0">
                <a:solidFill>
                  <a:schemeClr val="accent6">
                    <a:lumMod val="50000"/>
                  </a:schemeClr>
                </a:solidFill>
                <a:latin typeface="Times New Roman" charset="0"/>
              </a:rPr>
              <a:t>Model refinement</a:t>
            </a:r>
            <a:endParaRPr lang="en-US" sz="2000" b="1" dirty="0">
              <a:solidFill>
                <a:schemeClr val="accent6">
                  <a:lumMod val="50000"/>
                </a:schemeClr>
              </a:solidFill>
              <a:latin typeface="Times New Roman" charset="0"/>
            </a:endParaRPr>
          </a:p>
        </p:txBody>
      </p:sp>
    </p:spTree>
    <p:extLst>
      <p:ext uri="{BB962C8B-B14F-4D97-AF65-F5344CB8AC3E}">
        <p14:creationId xmlns:p14="http://schemas.microsoft.com/office/powerpoint/2010/main" val="16874123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lstStyle/>
          <a:p>
            <a:r>
              <a:rPr lang="en-US" b="1" dirty="0">
                <a:solidFill>
                  <a:schemeClr val="accent2">
                    <a:lumMod val="75000"/>
                  </a:schemeClr>
                </a:solidFill>
              </a:rPr>
              <a:t>Questions?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934430273"/>
              </p:ext>
            </p:extLst>
          </p:nvPr>
        </p:nvGraphicFramePr>
        <p:xfrm>
          <a:off x="2209801" y="1676400"/>
          <a:ext cx="4419600" cy="4267200"/>
        </p:xfrm>
        <a:graphic>
          <a:graphicData uri="http://schemas.openxmlformats.org/presentationml/2006/ole">
            <mc:AlternateContent xmlns:mc="http://schemas.openxmlformats.org/markup-compatibility/2006">
              <mc:Choice xmlns:v="urn:schemas-microsoft-com:vml" Requires="v">
                <p:oleObj spid="_x0000_s1340" name="Clip" r:id="rId3" imgW="2525917" imgH="3407121" progId="MS_ClipArt_Gallery.5">
                  <p:embed/>
                </p:oleObj>
              </mc:Choice>
              <mc:Fallback>
                <p:oleObj name="Clip" r:id="rId3" imgW="2525917" imgH="3407121"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676400"/>
                        <a:ext cx="4419600" cy="4267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1077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chemeClr val="accent6">
                    <a:lumMod val="50000"/>
                  </a:schemeClr>
                </a:solidFill>
              </a:rPr>
              <a:t>References</a:t>
            </a:r>
          </a:p>
        </p:txBody>
      </p:sp>
      <p:sp>
        <p:nvSpPr>
          <p:cNvPr id="3" name="Content Placeholder 2"/>
          <p:cNvSpPr>
            <a:spLocks noGrp="1"/>
          </p:cNvSpPr>
          <p:nvPr>
            <p:ph idx="1"/>
          </p:nvPr>
        </p:nvSpPr>
        <p:spPr>
          <a:xfrm>
            <a:off x="304800" y="1219200"/>
            <a:ext cx="8686800" cy="5486400"/>
          </a:xfrm>
        </p:spPr>
        <p:txBody>
          <a:bodyPr>
            <a:noAutofit/>
          </a:bodyPr>
          <a:lstStyle/>
          <a:p>
            <a:pPr marL="514350" indent="-514350" algn="just">
              <a:buFont typeface="+mj-lt"/>
              <a:buAutoNum type="arabicPeriod"/>
            </a:pPr>
            <a:r>
              <a:rPr lang="en-US" sz="2300" dirty="0"/>
              <a:t>D. Pyle. Data Preparation for Data Mining. Morgan Kaufmann, 1999.</a:t>
            </a:r>
          </a:p>
          <a:p>
            <a:pPr marL="514350" indent="-514350" algn="just">
              <a:buFont typeface="+mj-lt"/>
              <a:buAutoNum type="arabicPeriod"/>
            </a:pPr>
            <a:r>
              <a:rPr lang="en-US" sz="2300" dirty="0"/>
              <a:t>R. Wang, V. </a:t>
            </a:r>
            <a:r>
              <a:rPr lang="en-US" sz="2300" dirty="0" err="1"/>
              <a:t>Storey</a:t>
            </a:r>
            <a:r>
              <a:rPr lang="en-US" sz="2300" dirty="0"/>
              <a:t>, and C. Firth. A framework for analysis of data quality research. IEEE Trans. Knowledge and Data Engineering, 7:623-640, 1995.</a:t>
            </a:r>
          </a:p>
          <a:p>
            <a:pPr marL="514350" indent="-514350" algn="just">
              <a:buFont typeface="+mj-lt"/>
              <a:buAutoNum type="arabicPeriod"/>
            </a:pPr>
            <a:r>
              <a:rPr lang="en-US" sz="2300" dirty="0"/>
              <a:t>J. Han and M. </a:t>
            </a:r>
            <a:r>
              <a:rPr lang="en-US" sz="2300" dirty="0" err="1"/>
              <a:t>Kamber</a:t>
            </a:r>
            <a:r>
              <a:rPr lang="en-US" sz="2300" dirty="0"/>
              <a:t>. Data Mining: Concepts and Techniques. Morgan Kaufmann, 2000</a:t>
            </a:r>
            <a:r>
              <a:rPr lang="en-US" sz="2300" dirty="0" smtClean="0"/>
              <a:t>.</a:t>
            </a:r>
          </a:p>
          <a:p>
            <a:pPr marL="514350" indent="-514350" algn="just">
              <a:buFont typeface="+mj-lt"/>
              <a:buAutoNum type="arabicPeriod"/>
            </a:pPr>
            <a:r>
              <a:rPr lang="en-US" sz="2300" dirty="0"/>
              <a:t>C. </a:t>
            </a:r>
            <a:r>
              <a:rPr lang="en-US" sz="2300" dirty="0" err="1"/>
              <a:t>Imhoff</a:t>
            </a:r>
            <a:r>
              <a:rPr lang="en-US" sz="2300" dirty="0"/>
              <a:t>, N. </a:t>
            </a:r>
            <a:r>
              <a:rPr lang="en-US" sz="2300" dirty="0" err="1"/>
              <a:t>Galemmo</a:t>
            </a:r>
            <a:r>
              <a:rPr lang="en-US" sz="2300" dirty="0"/>
              <a:t>, and J. G. Geiger. Mastering Data Warehouse Design: Relational and Dimensional Techniques. John Wiley, 2003</a:t>
            </a:r>
          </a:p>
          <a:p>
            <a:pPr marL="514350" indent="-514350" algn="just">
              <a:buFont typeface="+mj-lt"/>
              <a:buAutoNum type="arabicPeriod"/>
            </a:pPr>
            <a:r>
              <a:rPr lang="en-US" sz="2300" dirty="0"/>
              <a:t>W. H. </a:t>
            </a:r>
            <a:r>
              <a:rPr lang="en-US" sz="2300" dirty="0" err="1"/>
              <a:t>Inmon</a:t>
            </a:r>
            <a:r>
              <a:rPr lang="en-US" sz="2300" dirty="0"/>
              <a:t>. Building the Data Warehouse. John Wiley, 1996</a:t>
            </a:r>
          </a:p>
          <a:p>
            <a:pPr marL="514350" indent="-514350" algn="just">
              <a:buFont typeface="+mj-lt"/>
              <a:buAutoNum type="arabicPeriod"/>
            </a:pPr>
            <a:r>
              <a:rPr lang="en-US" sz="2300" dirty="0"/>
              <a:t>R. Kimball and M. Ross.  The Data Warehouse Toolkit: The Complete Guide to Dimensional Modeling. 2ed. John Wiley, </a:t>
            </a:r>
            <a:r>
              <a:rPr lang="en-US" sz="2300" dirty="0" smtClean="0"/>
              <a:t>2002</a:t>
            </a:r>
          </a:p>
          <a:p>
            <a:pPr marL="514350" indent="-514350" algn="just">
              <a:buFont typeface="+mj-lt"/>
              <a:buAutoNum type="arabicPeriod"/>
            </a:pPr>
            <a:r>
              <a:rPr lang="en-US" sz="2300" dirty="0">
                <a:hlinkClick r:id="rId2"/>
              </a:rPr>
              <a:t>http://blogs.msdn.com</a:t>
            </a:r>
            <a:endParaRPr lang="en-US" sz="2300" dirty="0" smtClean="0"/>
          </a:p>
          <a:p>
            <a:pPr marL="0" indent="0" algn="just">
              <a:buNone/>
            </a:pPr>
            <a:endParaRPr lang="en-US" sz="2000" dirty="0"/>
          </a:p>
          <a:p>
            <a:pPr marL="514350" indent="-514350" algn="just">
              <a:buFont typeface="+mj-lt"/>
              <a:buAutoNum type="arabicPeriod"/>
            </a:pPr>
            <a:endParaRPr lang="en-US" sz="2000" dirty="0"/>
          </a:p>
          <a:p>
            <a:pPr marL="514350" indent="-514350" algn="just">
              <a:buFont typeface="+mj-lt"/>
              <a:buAutoNum type="arabicPeriod"/>
            </a:pPr>
            <a:endParaRPr lang="en-US" sz="2000" dirty="0"/>
          </a:p>
        </p:txBody>
      </p:sp>
    </p:spTree>
    <p:extLst>
      <p:ext uri="{BB962C8B-B14F-4D97-AF65-F5344CB8AC3E}">
        <p14:creationId xmlns:p14="http://schemas.microsoft.com/office/powerpoint/2010/main" val="40522258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End of </a:t>
            </a:r>
            <a:r>
              <a:rPr lang="en-US" b="1" dirty="0" smtClean="0">
                <a:solidFill>
                  <a:schemeClr val="accent2">
                    <a:lumMod val="75000"/>
                  </a:schemeClr>
                </a:solidFill>
              </a:rPr>
              <a:t>Unit </a:t>
            </a:r>
            <a:r>
              <a:rPr lang="en-US" b="1" dirty="0">
                <a:solidFill>
                  <a:schemeClr val="accent2">
                    <a:lumMod val="75000"/>
                  </a:schemeClr>
                </a:solidFill>
              </a:rPr>
              <a:t>4</a:t>
            </a:r>
          </a:p>
        </p:txBody>
      </p:sp>
      <p:pic>
        <p:nvPicPr>
          <p:cNvPr id="4" name="Picture 4" descr="j0189242"/>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276600" y="1809398"/>
            <a:ext cx="2438400" cy="24667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46644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600"/>
            <a:ext cx="8229600" cy="1143000"/>
          </a:xfrm>
        </p:spPr>
        <p:txBody>
          <a:bodyPr>
            <a:noAutofit/>
          </a:bodyPr>
          <a:lstStyle/>
          <a:p>
            <a:r>
              <a:rPr lang="en-US" sz="5400" b="1" dirty="0">
                <a:solidFill>
                  <a:schemeClr val="hlink"/>
                </a:solidFill>
                <a:effectLst>
                  <a:outerShdw blurRad="38100" dist="38100" dir="2700000" algn="tl">
                    <a:srgbClr val="FFFFFF"/>
                  </a:outerShdw>
                </a:effectLst>
                <a:latin typeface="Arial" charset="0"/>
              </a:rPr>
              <a:t>Thank you !!!</a:t>
            </a:r>
            <a:r>
              <a:rPr lang="en-US" sz="1100" b="1" dirty="0"/>
              <a:t/>
            </a:r>
            <a:br>
              <a:rPr lang="en-US" sz="1100" b="1" dirty="0"/>
            </a:b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4890268"/>
              </p:ext>
            </p:extLst>
          </p:nvPr>
        </p:nvGraphicFramePr>
        <p:xfrm>
          <a:off x="2182387" y="381000"/>
          <a:ext cx="4523213" cy="4525963"/>
        </p:xfrm>
        <a:graphic>
          <a:graphicData uri="http://schemas.openxmlformats.org/presentationml/2006/ole">
            <mc:AlternateContent xmlns:mc="http://schemas.openxmlformats.org/markup-compatibility/2006">
              <mc:Choice xmlns:v="urn:schemas-microsoft-com:vml" Requires="v">
                <p:oleObj spid="_x0000_s2364" name="Clip" r:id="rId3" imgW="7833665" imgH="7839151" progId="MS_ClipArt_Gallery.2">
                  <p:embed/>
                </p:oleObj>
              </mc:Choice>
              <mc:Fallback>
                <p:oleObj name="Clip" r:id="rId3" imgW="7833665" imgH="7839151"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387" y="381000"/>
                        <a:ext cx="45232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739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792162"/>
          </a:xfrm>
        </p:spPr>
        <p:txBody>
          <a:bodyPr>
            <a:noAutofit/>
          </a:bodyPr>
          <a:lstStyle/>
          <a:p>
            <a:r>
              <a:rPr lang="en-US" sz="3200" b="1" dirty="0">
                <a:solidFill>
                  <a:schemeClr val="accent6">
                    <a:lumMod val="50000"/>
                  </a:schemeClr>
                </a:solidFill>
                <a:latin typeface="Arial" charset="0"/>
              </a:rPr>
              <a:t>Extract, Transform and Load (ETL)  Definition</a:t>
            </a:r>
            <a:br>
              <a:rPr lang="en-US" sz="3200" b="1" dirty="0">
                <a:solidFill>
                  <a:schemeClr val="accent6">
                    <a:lumMod val="50000"/>
                  </a:schemeClr>
                </a:solidFill>
                <a:latin typeface="Arial" charset="0"/>
              </a:rPr>
            </a:br>
            <a:endParaRPr lang="en-US" sz="3200" b="1" dirty="0">
              <a:solidFill>
                <a:schemeClr val="accent6">
                  <a:lumMod val="50000"/>
                </a:schemeClr>
              </a:solidFill>
            </a:endParaRPr>
          </a:p>
        </p:txBody>
      </p:sp>
      <p:sp>
        <p:nvSpPr>
          <p:cNvPr id="3" name="Content Placeholder 2"/>
          <p:cNvSpPr>
            <a:spLocks noGrp="1"/>
          </p:cNvSpPr>
          <p:nvPr>
            <p:ph idx="1"/>
          </p:nvPr>
        </p:nvSpPr>
        <p:spPr>
          <a:xfrm>
            <a:off x="228600" y="1143000"/>
            <a:ext cx="8610600" cy="5486400"/>
          </a:xfrm>
        </p:spPr>
        <p:txBody>
          <a:bodyPr>
            <a:normAutofit lnSpcReduction="10000"/>
          </a:bodyPr>
          <a:lstStyle/>
          <a:p>
            <a:pPr marL="533400" indent="-533400" algn="just">
              <a:lnSpc>
                <a:spcPct val="90000"/>
              </a:lnSpc>
              <a:buNone/>
            </a:pPr>
            <a:r>
              <a:rPr lang="en-US" dirty="0"/>
              <a:t>Three separate functions combined into </a:t>
            </a:r>
            <a:r>
              <a:rPr lang="en-US" dirty="0" smtClean="0"/>
              <a:t>one development </a:t>
            </a:r>
            <a:r>
              <a:rPr lang="en-US" dirty="0"/>
              <a:t>tool:</a:t>
            </a:r>
          </a:p>
          <a:p>
            <a:pPr marL="533400" indent="-533400" algn="just">
              <a:lnSpc>
                <a:spcPct val="90000"/>
              </a:lnSpc>
              <a:buNone/>
            </a:pPr>
            <a:endParaRPr lang="en-US" dirty="0"/>
          </a:p>
          <a:p>
            <a:pPr marL="533400" indent="-533400" algn="just">
              <a:lnSpc>
                <a:spcPct val="90000"/>
              </a:lnSpc>
              <a:buClr>
                <a:schemeClr val="tx1"/>
              </a:buClr>
              <a:buFont typeface="Wingdings" pitchFamily="2" charset="2"/>
              <a:buAutoNum type="arabicPeriod"/>
            </a:pPr>
            <a:r>
              <a:rPr lang="en-US" b="1" dirty="0" smtClean="0">
                <a:solidFill>
                  <a:srgbClr val="0070C0"/>
                </a:solidFill>
              </a:rPr>
              <a:t>Extract</a:t>
            </a:r>
            <a:r>
              <a:rPr lang="en-US" dirty="0">
                <a:solidFill>
                  <a:srgbClr val="0070C0"/>
                </a:solidFill>
              </a:rPr>
              <a:t> </a:t>
            </a:r>
            <a:r>
              <a:rPr lang="en-US" dirty="0" smtClean="0"/>
              <a:t>- Reads </a:t>
            </a:r>
            <a:r>
              <a:rPr lang="en-US" dirty="0"/>
              <a:t>data from a specified source and extracts </a:t>
            </a:r>
            <a:r>
              <a:rPr lang="en-US" dirty="0" smtClean="0"/>
              <a:t>a desired </a:t>
            </a:r>
            <a:r>
              <a:rPr lang="en-US" dirty="0"/>
              <a:t>subset of data.</a:t>
            </a:r>
            <a:br>
              <a:rPr lang="en-US" dirty="0"/>
            </a:br>
            <a:endParaRPr lang="en-US" dirty="0"/>
          </a:p>
          <a:p>
            <a:pPr marL="533400" indent="-533400" algn="just">
              <a:lnSpc>
                <a:spcPct val="90000"/>
              </a:lnSpc>
              <a:buClr>
                <a:schemeClr val="tx1"/>
              </a:buClr>
              <a:buFont typeface="Wingdings" pitchFamily="2" charset="2"/>
              <a:buAutoNum type="arabicPeriod"/>
            </a:pPr>
            <a:r>
              <a:rPr lang="en-US" b="1" dirty="0" smtClean="0">
                <a:solidFill>
                  <a:srgbClr val="0070C0"/>
                </a:solidFill>
              </a:rPr>
              <a:t>Transform</a:t>
            </a:r>
            <a:r>
              <a:rPr lang="en-US" dirty="0">
                <a:solidFill>
                  <a:srgbClr val="0070C0"/>
                </a:solidFill>
              </a:rPr>
              <a:t> </a:t>
            </a:r>
            <a:r>
              <a:rPr lang="en-US" dirty="0" smtClean="0"/>
              <a:t>- Uses </a:t>
            </a:r>
            <a:r>
              <a:rPr lang="en-US" dirty="0"/>
              <a:t>rules or lookup tables, or creating </a:t>
            </a:r>
            <a:r>
              <a:rPr lang="en-US" dirty="0" smtClean="0"/>
              <a:t>combinations </a:t>
            </a:r>
            <a:r>
              <a:rPr lang="en-US" dirty="0"/>
              <a:t>with other data, to convert </a:t>
            </a:r>
            <a:r>
              <a:rPr lang="en-US" dirty="0" smtClean="0"/>
              <a:t>source data </a:t>
            </a:r>
            <a:r>
              <a:rPr lang="en-US" dirty="0"/>
              <a:t>to the desired state.</a:t>
            </a:r>
            <a:br>
              <a:rPr lang="en-US" dirty="0"/>
            </a:br>
            <a:endParaRPr lang="en-US" dirty="0"/>
          </a:p>
          <a:p>
            <a:pPr marL="533400" indent="-533400" algn="just">
              <a:lnSpc>
                <a:spcPct val="90000"/>
              </a:lnSpc>
              <a:buClr>
                <a:schemeClr val="tx1"/>
              </a:buClr>
              <a:buFont typeface="Wingdings" pitchFamily="2" charset="2"/>
              <a:buAutoNum type="arabicPeriod"/>
            </a:pPr>
            <a:r>
              <a:rPr lang="en-US" b="1" dirty="0" smtClean="0">
                <a:solidFill>
                  <a:srgbClr val="0070C0"/>
                </a:solidFill>
              </a:rPr>
              <a:t>Load</a:t>
            </a:r>
            <a:r>
              <a:rPr lang="en-US" dirty="0">
                <a:solidFill>
                  <a:srgbClr val="0070C0"/>
                </a:solidFill>
              </a:rPr>
              <a:t> </a:t>
            </a:r>
            <a:r>
              <a:rPr lang="en-US" dirty="0" smtClean="0"/>
              <a:t>- Writes </a:t>
            </a:r>
            <a:r>
              <a:rPr lang="en-US" dirty="0"/>
              <a:t>the resulting data to a target database</a:t>
            </a:r>
          </a:p>
        </p:txBody>
      </p:sp>
    </p:spTree>
    <p:extLst>
      <p:ext uri="{BB962C8B-B14F-4D97-AF65-F5344CB8AC3E}">
        <p14:creationId xmlns:p14="http://schemas.microsoft.com/office/powerpoint/2010/main" val="4277165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3539</Words>
  <Application>Microsoft Office PowerPoint</Application>
  <PresentationFormat>On-screen Show (4:3)</PresentationFormat>
  <Paragraphs>568</Paragraphs>
  <Slides>83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Office Theme</vt:lpstr>
      <vt:lpstr>Clip</vt:lpstr>
      <vt:lpstr>Unit 4 : Data Warehousing Technologies and Implementation</vt:lpstr>
      <vt:lpstr>Design of a Data Warehouse: A Business Analysis Framework</vt:lpstr>
      <vt:lpstr>Data Warehouse Design Process </vt:lpstr>
      <vt:lpstr>Multi-Tiered Architecture </vt:lpstr>
      <vt:lpstr>Design of a Data Warehouse: Three Data Warehouse Models</vt:lpstr>
      <vt:lpstr>The Data Mart Strategy</vt:lpstr>
      <vt:lpstr>Enterprise Warehouse Strategy</vt:lpstr>
      <vt:lpstr>Data Warehouse Development: A Recommended Approach</vt:lpstr>
      <vt:lpstr>Extract, Transform and Load (ETL)  Definition </vt:lpstr>
      <vt:lpstr>ETL Overview</vt:lpstr>
      <vt:lpstr>PowerPoint Presentation</vt:lpstr>
      <vt:lpstr>PowerPoint Presentation</vt:lpstr>
      <vt:lpstr>PowerPoint Presentation</vt:lpstr>
      <vt:lpstr>Extraction, Transformation, and Loading (ETL) Processes</vt:lpstr>
      <vt:lpstr>Data Extraction</vt:lpstr>
      <vt:lpstr>PowerPoint Presentation</vt:lpstr>
      <vt:lpstr>PowerPoint Presentation</vt:lpstr>
      <vt:lpstr>PowerPoint Presentation</vt:lpstr>
      <vt:lpstr>PowerPoint Presentation</vt:lpstr>
      <vt:lpstr>Some ETL Tools</vt:lpstr>
      <vt:lpstr>Data Cleansing</vt:lpstr>
      <vt:lpstr>Data Cleansing</vt:lpstr>
      <vt:lpstr>PowerPoint Presentation</vt:lpstr>
      <vt:lpstr>Reasons for “Dirty” Data</vt:lpstr>
      <vt:lpstr>PowerPoint Presentation</vt:lpstr>
      <vt:lpstr>Inconsistent Data Representations</vt:lpstr>
      <vt:lpstr>PowerPoint Presentation</vt:lpstr>
      <vt:lpstr>Two Classes of Anomalies</vt:lpstr>
      <vt:lpstr>PowerPoint Presentation</vt:lpstr>
      <vt:lpstr>PowerPoint Presentation</vt:lpstr>
      <vt:lpstr>Why Missing Rows/Value?</vt:lpstr>
      <vt:lpstr>Handling missing data</vt:lpstr>
      <vt:lpstr>PowerPoint Presentation</vt:lpstr>
      <vt:lpstr>PowerPoint Presentation</vt:lpstr>
      <vt:lpstr>PowerPoint Presentation</vt:lpstr>
      <vt:lpstr>Steps in Data Cleansing</vt:lpstr>
      <vt:lpstr>Parsing</vt:lpstr>
      <vt:lpstr>Correcting</vt:lpstr>
      <vt:lpstr>Standardizing</vt:lpstr>
      <vt:lpstr>Matching</vt:lpstr>
      <vt:lpstr>Consolidating</vt:lpstr>
      <vt:lpstr>Data Staging</vt:lpstr>
      <vt:lpstr>Data Transformation</vt:lpstr>
      <vt:lpstr>Data Transformation</vt:lpstr>
      <vt:lpstr>PowerPoint Presentation</vt:lpstr>
      <vt:lpstr>PowerPoint Presentation</vt:lpstr>
      <vt:lpstr>Data Transformation : Conversion</vt:lpstr>
      <vt:lpstr>PowerPoint Presentation</vt:lpstr>
      <vt:lpstr>Data Transformation : Summarization</vt:lpstr>
      <vt:lpstr>Data Transformation : Enrichment</vt:lpstr>
      <vt:lpstr>Transformation - Confirming</vt:lpstr>
      <vt:lpstr>PowerPoint Presentation</vt:lpstr>
      <vt:lpstr>Data Warehouse  Data Transformation Services</vt:lpstr>
      <vt:lpstr>Data Loading</vt:lpstr>
      <vt:lpstr>Data Loading</vt:lpstr>
      <vt:lpstr>PowerPoint Presentation</vt:lpstr>
      <vt:lpstr>PowerPoint Presentation</vt:lpstr>
      <vt:lpstr>Initial Load</vt:lpstr>
      <vt:lpstr>Continuous Loads</vt:lpstr>
      <vt:lpstr>Loading Dimensions</vt:lpstr>
      <vt:lpstr>PowerPoint Presentation</vt:lpstr>
      <vt:lpstr>PowerPoint Presentation</vt:lpstr>
      <vt:lpstr>Type 1 Dimension</vt:lpstr>
      <vt:lpstr>Type 2 Dimension</vt:lpstr>
      <vt:lpstr>Type 3 Dimensions</vt:lpstr>
      <vt:lpstr>Loading Facts</vt:lpstr>
      <vt:lpstr>Key Building Process - Facts</vt:lpstr>
      <vt:lpstr>PowerPoint Presentation</vt:lpstr>
      <vt:lpstr>PowerPoint Presentation</vt:lpstr>
      <vt:lpstr>Loading Fact Tables</vt:lpstr>
      <vt:lpstr>PowerPoint Presentation</vt:lpstr>
      <vt:lpstr>Data Refreshing</vt:lpstr>
      <vt:lpstr>PowerPoint Presentation</vt:lpstr>
      <vt:lpstr>When to Refresh?</vt:lpstr>
      <vt:lpstr>Refresh Techniques</vt:lpstr>
      <vt:lpstr>ETL vs. ELT</vt:lpstr>
      <vt:lpstr>PowerPoint Presentation</vt:lpstr>
      <vt:lpstr>Data warehouse support in SQL Server 2008/Oracle 11g</vt:lpstr>
      <vt:lpstr>PowerPoint Presentation</vt:lpstr>
      <vt:lpstr>Questions?</vt:lpstr>
      <vt:lpstr>References</vt:lpstr>
      <vt:lpstr>End of Unit 4</vt:lpstr>
      <vt:lpstr>Thank you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Bijay</dc:creator>
  <cp:lastModifiedBy>Bijay</cp:lastModifiedBy>
  <cp:revision>257</cp:revision>
  <dcterms:created xsi:type="dcterms:W3CDTF">2006-08-16T00:00:00Z</dcterms:created>
  <dcterms:modified xsi:type="dcterms:W3CDTF">2012-05-25T07:56:55Z</dcterms:modified>
</cp:coreProperties>
</file>