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284" r:id="rId3"/>
    <p:sldId id="267" r:id="rId4"/>
    <p:sldId id="387" r:id="rId5"/>
    <p:sldId id="388" r:id="rId6"/>
    <p:sldId id="266" r:id="rId7"/>
    <p:sldId id="261" r:id="rId8"/>
    <p:sldId id="278" r:id="rId9"/>
    <p:sldId id="279" r:id="rId10"/>
    <p:sldId id="277" r:id="rId11"/>
    <p:sldId id="262" r:id="rId12"/>
    <p:sldId id="274" r:id="rId13"/>
    <p:sldId id="275" r:id="rId14"/>
    <p:sldId id="276" r:id="rId15"/>
    <p:sldId id="268" r:id="rId16"/>
    <p:sldId id="313" r:id="rId17"/>
    <p:sldId id="318" r:id="rId18"/>
    <p:sldId id="319" r:id="rId19"/>
    <p:sldId id="397" r:id="rId20"/>
    <p:sldId id="321" r:id="rId21"/>
    <p:sldId id="322" r:id="rId22"/>
    <p:sldId id="311" r:id="rId23"/>
    <p:sldId id="312" r:id="rId24"/>
    <p:sldId id="269" r:id="rId25"/>
    <p:sldId id="270" r:id="rId26"/>
    <p:sldId id="283" r:id="rId27"/>
    <p:sldId id="271" r:id="rId28"/>
    <p:sldId id="280" r:id="rId29"/>
    <p:sldId id="272" r:id="rId30"/>
    <p:sldId id="281" r:id="rId31"/>
    <p:sldId id="273" r:id="rId32"/>
    <p:sldId id="285" r:id="rId33"/>
    <p:sldId id="320" r:id="rId34"/>
    <p:sldId id="314" r:id="rId35"/>
    <p:sldId id="286" r:id="rId36"/>
    <p:sldId id="389" r:id="rId37"/>
    <p:sldId id="287" r:id="rId38"/>
    <p:sldId id="289" r:id="rId39"/>
    <p:sldId id="290" r:id="rId40"/>
    <p:sldId id="291" r:id="rId41"/>
    <p:sldId id="292" r:id="rId42"/>
    <p:sldId id="390" r:id="rId43"/>
    <p:sldId id="323" r:id="rId44"/>
    <p:sldId id="293" r:id="rId45"/>
    <p:sldId id="294" r:id="rId46"/>
    <p:sldId id="315" r:id="rId47"/>
    <p:sldId id="295" r:id="rId48"/>
    <p:sldId id="316" r:id="rId49"/>
    <p:sldId id="317" r:id="rId50"/>
    <p:sldId id="361" r:id="rId51"/>
    <p:sldId id="362" r:id="rId52"/>
    <p:sldId id="288" r:id="rId53"/>
    <p:sldId id="296" r:id="rId54"/>
    <p:sldId id="371" r:id="rId55"/>
    <p:sldId id="297" r:id="rId56"/>
    <p:sldId id="299" r:id="rId57"/>
    <p:sldId id="300" r:id="rId58"/>
    <p:sldId id="301" r:id="rId59"/>
    <p:sldId id="310" r:id="rId60"/>
    <p:sldId id="302" r:id="rId61"/>
    <p:sldId id="303" r:id="rId62"/>
    <p:sldId id="308" r:id="rId63"/>
    <p:sldId id="304" r:id="rId64"/>
    <p:sldId id="305" r:id="rId65"/>
    <p:sldId id="306" r:id="rId66"/>
    <p:sldId id="363" r:id="rId67"/>
    <p:sldId id="385" r:id="rId68"/>
    <p:sldId id="368" r:id="rId69"/>
    <p:sldId id="383" r:id="rId70"/>
    <p:sldId id="369" r:id="rId71"/>
    <p:sldId id="373" r:id="rId72"/>
    <p:sldId id="384" r:id="rId73"/>
    <p:sldId id="374" r:id="rId74"/>
    <p:sldId id="393" r:id="rId75"/>
    <p:sldId id="394" r:id="rId76"/>
    <p:sldId id="395" r:id="rId77"/>
    <p:sldId id="396" r:id="rId78"/>
    <p:sldId id="375" r:id="rId79"/>
    <p:sldId id="377" r:id="rId80"/>
    <p:sldId id="370" r:id="rId81"/>
    <p:sldId id="376" r:id="rId82"/>
    <p:sldId id="343" r:id="rId83"/>
    <p:sldId id="344" r:id="rId84"/>
    <p:sldId id="386" r:id="rId85"/>
    <p:sldId id="345" r:id="rId86"/>
    <p:sldId id="346" r:id="rId87"/>
    <p:sldId id="349" r:id="rId88"/>
    <p:sldId id="347" r:id="rId89"/>
    <p:sldId id="356" r:id="rId90"/>
    <p:sldId id="364" r:id="rId91"/>
    <p:sldId id="357" r:id="rId92"/>
    <p:sldId id="348" r:id="rId93"/>
    <p:sldId id="359" r:id="rId94"/>
    <p:sldId id="358"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91" r:id="rId111"/>
    <p:sldId id="392" r:id="rId112"/>
    <p:sldId id="350" r:id="rId113"/>
    <p:sldId id="366" r:id="rId114"/>
    <p:sldId id="340" r:id="rId115"/>
    <p:sldId id="341" r:id="rId116"/>
    <p:sldId id="342" r:id="rId117"/>
    <p:sldId id="360" r:id="rId118"/>
    <p:sldId id="351" r:id="rId119"/>
    <p:sldId id="365" r:id="rId120"/>
    <p:sldId id="352" r:id="rId121"/>
    <p:sldId id="353" r:id="rId122"/>
    <p:sldId id="354" r:id="rId123"/>
    <p:sldId id="355" r:id="rId124"/>
    <p:sldId id="378" r:id="rId125"/>
    <p:sldId id="379" r:id="rId126"/>
    <p:sldId id="380" r:id="rId127"/>
    <p:sldId id="381" r:id="rId128"/>
    <p:sldId id="382" r:id="rId129"/>
    <p:sldId id="257" r:id="rId130"/>
    <p:sldId id="260" r:id="rId131"/>
    <p:sldId id="258" r:id="rId132"/>
    <p:sldId id="259"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75" d="100"/>
          <a:sy n="75" d="100"/>
        </p:scale>
        <p:origin x="-10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7.emf"/><Relationship Id="rId7" Type="http://schemas.openxmlformats.org/officeDocument/2006/relationships/image" Target="../media/image63.emf"/><Relationship Id="rId2" Type="http://schemas.openxmlformats.org/officeDocument/2006/relationships/image" Target="../media/image59.wmf"/><Relationship Id="rId1" Type="http://schemas.openxmlformats.org/officeDocument/2006/relationships/image" Target="../media/image58.emf"/><Relationship Id="rId6" Type="http://schemas.openxmlformats.org/officeDocument/2006/relationships/image" Target="../media/image62.wmf"/><Relationship Id="rId5" Type="http://schemas.openxmlformats.org/officeDocument/2006/relationships/image" Target="../media/image61.emf"/><Relationship Id="rId4"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415080-194F-4270-A4B8-D338A48A1EDA}" type="datetimeFigureOut">
              <a:rPr lang="en-US" smtClean="0"/>
              <a:t>6/12/2012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56FC1-49B6-42AB-B96A-AE9FFBADE213}" type="slidenum">
              <a:rPr lang="en-US" smtClean="0"/>
              <a:t>‹#›</a:t>
            </a:fld>
            <a:endParaRPr lang="en-US"/>
          </a:p>
        </p:txBody>
      </p:sp>
    </p:spTree>
    <p:extLst>
      <p:ext uri="{BB962C8B-B14F-4D97-AF65-F5344CB8AC3E}">
        <p14:creationId xmlns:p14="http://schemas.microsoft.com/office/powerpoint/2010/main" val="403643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56FC1-49B6-42AB-B96A-AE9FFBADE213}" type="slidenum">
              <a:rPr lang="en-US" smtClean="0"/>
              <a:t>32</a:t>
            </a:fld>
            <a:endParaRPr lang="en-US"/>
          </a:p>
        </p:txBody>
      </p:sp>
    </p:spTree>
    <p:extLst>
      <p:ext uri="{BB962C8B-B14F-4D97-AF65-F5344CB8AC3E}">
        <p14:creationId xmlns:p14="http://schemas.microsoft.com/office/powerpoint/2010/main" val="82824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8.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9.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0.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4.emf"/><Relationship Id="rId5" Type="http://schemas.openxmlformats.org/officeDocument/2006/relationships/oleObject" Target="../embeddings/oleObject33.bin"/><Relationship Id="rId4" Type="http://schemas.openxmlformats.org/officeDocument/2006/relationships/image" Target="../media/image53.emf"/></Relationships>
</file>

<file path=ppt/slides/_rels/slide1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6.bin"/><Relationship Id="rId4" Type="http://schemas.openxmlformats.org/officeDocument/2006/relationships/image" Target="../media/image57.e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42.bin"/><Relationship Id="rId18" Type="http://schemas.openxmlformats.org/officeDocument/2006/relationships/image" Target="../media/image64.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61.e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63.emf"/><Relationship Id="rId1" Type="http://schemas.openxmlformats.org/officeDocument/2006/relationships/vmlDrawing" Target="../drawings/vmlDrawing21.vml"/><Relationship Id="rId6" Type="http://schemas.openxmlformats.org/officeDocument/2006/relationships/image" Target="../media/image59.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60.wmf"/><Relationship Id="rId4" Type="http://schemas.openxmlformats.org/officeDocument/2006/relationships/image" Target="../media/image58.emf"/><Relationship Id="rId9" Type="http://schemas.openxmlformats.org/officeDocument/2006/relationships/oleObject" Target="../embeddings/oleObject40.bin"/><Relationship Id="rId14" Type="http://schemas.openxmlformats.org/officeDocument/2006/relationships/image" Target="../media/image62.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5.e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6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image" Target="../media/image6.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6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9.bin"/><Relationship Id="rId14" Type="http://schemas.openxmlformats.org/officeDocument/2006/relationships/image" Target="../media/image2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2.emf"/><Relationship Id="rId4" Type="http://schemas.openxmlformats.org/officeDocument/2006/relationships/oleObject" Target="../embeddings/Microsoft_Word_97_-_2003_Document1.doc"/></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9.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1.wmf"/><Relationship Id="rId5" Type="http://schemas.openxmlformats.org/officeDocument/2006/relationships/oleObject" Target="../embeddings/oleObject1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9.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4.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44.emf"/></Relationships>
</file>

<file path=ppt/slides/_rels/slide9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2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229600" cy="1470025"/>
          </a:xfrm>
        </p:spPr>
        <p:txBody>
          <a:bodyPr>
            <a:noAutofit/>
          </a:bodyPr>
          <a:lstStyle/>
          <a:p>
            <a:r>
              <a:rPr lang="en-US" sz="4800" b="1" dirty="0"/>
              <a:t>Unit 6 </a:t>
            </a:r>
            <a:r>
              <a:rPr lang="en-US" sz="4800" b="1" dirty="0" smtClean="0"/>
              <a:t>: </a:t>
            </a:r>
            <a:r>
              <a:rPr lang="en-US" sz="4800" b="1" dirty="0"/>
              <a:t>Data Mining Approaches and Methods</a:t>
            </a:r>
          </a:p>
        </p:txBody>
      </p:sp>
      <p:sp>
        <p:nvSpPr>
          <p:cNvPr id="4" name="Title 1"/>
          <p:cNvSpPr txBox="1">
            <a:spLocks/>
          </p:cNvSpPr>
          <p:nvPr/>
        </p:nvSpPr>
        <p:spPr>
          <a:xfrm>
            <a:off x="1905000" y="4038600"/>
            <a:ext cx="6400800" cy="60960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smtClean="0">
                <a:solidFill>
                  <a:srgbClr val="002060"/>
                </a:solidFill>
              </a:rPr>
              <a:t>Lecturer : Bijay Mishra</a:t>
            </a:r>
            <a:endParaRPr lang="en-US" sz="4400" b="1" dirty="0">
              <a:solidFill>
                <a:srgbClr val="002060"/>
              </a:solidFill>
            </a:endParaRPr>
          </a:p>
        </p:txBody>
      </p:sp>
    </p:spTree>
    <p:extLst>
      <p:ext uri="{BB962C8B-B14F-4D97-AF65-F5344CB8AC3E}">
        <p14:creationId xmlns:p14="http://schemas.microsoft.com/office/powerpoint/2010/main" val="56822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chemeClr val="accent6">
                    <a:lumMod val="50000"/>
                  </a:schemeClr>
                </a:solidFill>
              </a:rPr>
              <a:t>Concept Description vs. OLAP</a:t>
            </a:r>
          </a:p>
        </p:txBody>
      </p:sp>
      <p:sp>
        <p:nvSpPr>
          <p:cNvPr id="3" name="Content Placeholder 2"/>
          <p:cNvSpPr>
            <a:spLocks noGrp="1"/>
          </p:cNvSpPr>
          <p:nvPr>
            <p:ph idx="1"/>
          </p:nvPr>
        </p:nvSpPr>
        <p:spPr>
          <a:xfrm>
            <a:off x="457200" y="1295400"/>
            <a:ext cx="8382000" cy="5334000"/>
          </a:xfrm>
        </p:spPr>
        <p:txBody>
          <a:bodyPr/>
          <a:lstStyle/>
          <a:p>
            <a:pPr algn="just">
              <a:buFont typeface="Wingdings" pitchFamily="2" charset="2"/>
              <a:buChar char="v"/>
            </a:pPr>
            <a:r>
              <a:rPr lang="en-US" b="1" dirty="0"/>
              <a:t>Concept </a:t>
            </a:r>
            <a:r>
              <a:rPr lang="en-US" b="1" dirty="0" smtClean="0"/>
              <a:t>Description</a:t>
            </a:r>
            <a:endParaRPr lang="en-US" b="1" dirty="0"/>
          </a:p>
          <a:p>
            <a:pPr lvl="1" algn="just"/>
            <a:r>
              <a:rPr lang="en-US" dirty="0"/>
              <a:t> can handle complex data types of the attributes and their aggregations</a:t>
            </a:r>
          </a:p>
          <a:p>
            <a:pPr lvl="1" algn="just"/>
            <a:r>
              <a:rPr lang="en-US" dirty="0"/>
              <a:t> a more automated process</a:t>
            </a:r>
          </a:p>
          <a:p>
            <a:pPr algn="just">
              <a:buFont typeface="Wingdings" pitchFamily="2" charset="2"/>
              <a:buChar char="v"/>
            </a:pPr>
            <a:r>
              <a:rPr lang="en-US" b="1" dirty="0" smtClean="0"/>
              <a:t>OLAP</a:t>
            </a:r>
            <a:endParaRPr lang="en-US" b="1" dirty="0"/>
          </a:p>
          <a:p>
            <a:pPr lvl="1" algn="just"/>
            <a:r>
              <a:rPr lang="en-US" dirty="0"/>
              <a:t>restricted to a small number of dimension and measure types</a:t>
            </a:r>
          </a:p>
          <a:p>
            <a:pPr lvl="1" algn="just"/>
            <a:r>
              <a:rPr lang="en-US" dirty="0"/>
              <a:t>user-controlled process</a:t>
            </a:r>
          </a:p>
          <a:p>
            <a:pPr marL="0" indent="0" algn="just">
              <a:buNone/>
            </a:pPr>
            <a:endParaRPr lang="en-US" dirty="0"/>
          </a:p>
        </p:txBody>
      </p:sp>
    </p:spTree>
    <p:extLst>
      <p:ext uri="{BB962C8B-B14F-4D97-AF65-F5344CB8AC3E}">
        <p14:creationId xmlns:p14="http://schemas.microsoft.com/office/powerpoint/2010/main" val="40896163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28601"/>
            <a:ext cx="8229600" cy="685800"/>
          </a:xfrm>
        </p:spPr>
        <p:txBody>
          <a:bodyPr>
            <a:normAutofit fontScale="90000"/>
          </a:bodyPr>
          <a:lstStyle/>
          <a:p>
            <a:pPr eaLnBrk="1" hangingPunct="1"/>
            <a:r>
              <a:rPr lang="en-US" dirty="0" smtClean="0"/>
              <a:t>Intermediate Situation</a:t>
            </a:r>
          </a:p>
        </p:txBody>
      </p:sp>
      <p:sp>
        <p:nvSpPr>
          <p:cNvPr id="5" name="Rectangle 3"/>
          <p:cNvSpPr txBox="1">
            <a:spLocks noChangeArrowheads="1"/>
          </p:cNvSpPr>
          <p:nvPr/>
        </p:nvSpPr>
        <p:spPr>
          <a:xfrm>
            <a:off x="228600" y="1143000"/>
            <a:ext cx="87630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After some merging steps, we have some clusters </a:t>
            </a:r>
          </a:p>
          <a:p>
            <a:pPr lvl="1" algn="just"/>
            <a:endParaRPr lang="en-US" sz="2000" dirty="0" smtClean="0"/>
          </a:p>
        </p:txBody>
      </p:sp>
      <p:sp>
        <p:nvSpPr>
          <p:cNvPr id="6" name="Freeform 4"/>
          <p:cNvSpPr>
            <a:spLocks/>
          </p:cNvSpPr>
          <p:nvPr/>
        </p:nvSpPr>
        <p:spPr bwMode="auto">
          <a:xfrm>
            <a:off x="609600" y="3886200"/>
            <a:ext cx="5461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7" name="Freeform 5"/>
          <p:cNvSpPr>
            <a:spLocks/>
          </p:cNvSpPr>
          <p:nvPr/>
        </p:nvSpPr>
        <p:spPr bwMode="auto">
          <a:xfrm rot="16200000">
            <a:off x="1600200" y="2667000"/>
            <a:ext cx="762000" cy="914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 name="Freeform 6"/>
          <p:cNvSpPr>
            <a:spLocks/>
          </p:cNvSpPr>
          <p:nvPr/>
        </p:nvSpPr>
        <p:spPr bwMode="auto">
          <a:xfrm rot="10800000">
            <a:off x="3352800" y="3048000"/>
            <a:ext cx="685800" cy="7620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 name="Freeform 7"/>
          <p:cNvSpPr>
            <a:spLocks/>
          </p:cNvSpPr>
          <p:nvPr/>
        </p:nvSpPr>
        <p:spPr bwMode="auto">
          <a:xfrm>
            <a:off x="1295400" y="4953000"/>
            <a:ext cx="7747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0" name="Freeform 8"/>
          <p:cNvSpPr>
            <a:spLocks/>
          </p:cNvSpPr>
          <p:nvPr/>
        </p:nvSpPr>
        <p:spPr bwMode="auto">
          <a:xfrm rot="10800000">
            <a:off x="2590800" y="4876800"/>
            <a:ext cx="685800" cy="7620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1" name="Text Box 9"/>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12" name="Text Box 10"/>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13" name="Text Box 11"/>
          <p:cNvSpPr txBox="1">
            <a:spLocks noChangeArrowheads="1"/>
          </p:cNvSpPr>
          <p:nvPr/>
        </p:nvSpPr>
        <p:spPr bwMode="auto">
          <a:xfrm>
            <a:off x="15240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14" name="Text Box 12"/>
          <p:cNvSpPr txBox="1">
            <a:spLocks noChangeArrowheads="1"/>
          </p:cNvSpPr>
          <p:nvPr/>
        </p:nvSpPr>
        <p:spPr bwMode="auto">
          <a:xfrm>
            <a:off x="2743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15" name="Text Box 13"/>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grpSp>
        <p:nvGrpSpPr>
          <p:cNvPr id="16" name="Group 14"/>
          <p:cNvGrpSpPr>
            <a:grpSpLocks/>
          </p:cNvGrpSpPr>
          <p:nvPr/>
        </p:nvGrpSpPr>
        <p:grpSpPr bwMode="auto">
          <a:xfrm>
            <a:off x="5486400" y="2006600"/>
            <a:ext cx="2895600" cy="2212975"/>
            <a:chOff x="3456" y="1440"/>
            <a:chExt cx="1872" cy="1503"/>
          </a:xfrm>
        </p:grpSpPr>
        <p:sp>
          <p:nvSpPr>
            <p:cNvPr id="17" name="Text Box 15"/>
            <p:cNvSpPr txBox="1">
              <a:spLocks noChangeArrowheads="1"/>
            </p:cNvSpPr>
            <p:nvPr/>
          </p:nvSpPr>
          <p:spPr bwMode="auto">
            <a:xfrm>
              <a:off x="403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18" name="Text Box 16"/>
            <p:cNvSpPr txBox="1">
              <a:spLocks noChangeArrowheads="1"/>
            </p:cNvSpPr>
            <p:nvPr/>
          </p:nvSpPr>
          <p:spPr bwMode="auto">
            <a:xfrm>
              <a:off x="374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19" name="Line 17"/>
            <p:cNvSpPr>
              <a:spLocks noChangeShapeType="1"/>
            </p:cNvSpPr>
            <p:nvPr/>
          </p:nvSpPr>
          <p:spPr bwMode="auto">
            <a:xfrm>
              <a:off x="369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504" y="163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528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a:off x="3504" y="2928"/>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1"/>
            <p:cNvSpPr txBox="1">
              <a:spLocks noChangeArrowheads="1"/>
            </p:cNvSpPr>
            <p:nvPr/>
          </p:nvSpPr>
          <p:spPr bwMode="auto">
            <a:xfrm>
              <a:off x="3456" y="168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24" name="Text Box 22"/>
            <p:cNvSpPr txBox="1">
              <a:spLocks noChangeArrowheads="1"/>
            </p:cNvSpPr>
            <p:nvPr/>
          </p:nvSpPr>
          <p:spPr bwMode="auto">
            <a:xfrm>
              <a:off x="3456" y="2207"/>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5" name="Text Box 23"/>
            <p:cNvSpPr txBox="1">
              <a:spLocks noChangeArrowheads="1"/>
            </p:cNvSpPr>
            <p:nvPr/>
          </p:nvSpPr>
          <p:spPr bwMode="auto">
            <a:xfrm>
              <a:off x="3456" y="273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26" name="Text Box 24"/>
            <p:cNvSpPr txBox="1">
              <a:spLocks noChangeArrowheads="1"/>
            </p:cNvSpPr>
            <p:nvPr/>
          </p:nvSpPr>
          <p:spPr bwMode="auto">
            <a:xfrm>
              <a:off x="3456" y="2496"/>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27" name="Text Box 25"/>
            <p:cNvSpPr txBox="1">
              <a:spLocks noChangeArrowheads="1"/>
            </p:cNvSpPr>
            <p:nvPr/>
          </p:nvSpPr>
          <p:spPr bwMode="auto">
            <a:xfrm>
              <a:off x="3456" y="1968"/>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28" name="Text Box 26"/>
            <p:cNvSpPr txBox="1">
              <a:spLocks noChangeArrowheads="1"/>
            </p:cNvSpPr>
            <p:nvPr/>
          </p:nvSpPr>
          <p:spPr bwMode="auto">
            <a:xfrm>
              <a:off x="4368"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9" name="Text Box 27"/>
            <p:cNvSpPr txBox="1">
              <a:spLocks noChangeArrowheads="1"/>
            </p:cNvSpPr>
            <p:nvPr/>
          </p:nvSpPr>
          <p:spPr bwMode="auto">
            <a:xfrm>
              <a:off x="4704"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30" name="Text Box 28"/>
            <p:cNvSpPr txBox="1">
              <a:spLocks noChangeArrowheads="1"/>
            </p:cNvSpPr>
            <p:nvPr/>
          </p:nvSpPr>
          <p:spPr bwMode="auto">
            <a:xfrm>
              <a:off x="4992" y="1440"/>
              <a:ext cx="33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31" name="Line 29"/>
            <p:cNvSpPr>
              <a:spLocks noChangeShapeType="1"/>
            </p:cNvSpPr>
            <p:nvPr/>
          </p:nvSpPr>
          <p:spPr bwMode="auto">
            <a:xfrm>
              <a:off x="3504" y="187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a:off x="3504" y="240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p:cNvSpPr>
              <a:spLocks noChangeShapeType="1"/>
            </p:cNvSpPr>
            <p:nvPr/>
          </p:nvSpPr>
          <p:spPr bwMode="auto">
            <a:xfrm>
              <a:off x="3504" y="216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p:cNvSpPr>
              <a:spLocks noChangeShapeType="1"/>
            </p:cNvSpPr>
            <p:nvPr/>
          </p:nvSpPr>
          <p:spPr bwMode="auto">
            <a:xfrm>
              <a:off x="3504" y="2640"/>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p:cNvSpPr>
              <a:spLocks noChangeShapeType="1"/>
            </p:cNvSpPr>
            <p:nvPr/>
          </p:nvSpPr>
          <p:spPr bwMode="auto">
            <a:xfrm>
              <a:off x="403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4"/>
            <p:cNvSpPr>
              <a:spLocks noChangeShapeType="1"/>
            </p:cNvSpPr>
            <p:nvPr/>
          </p:nvSpPr>
          <p:spPr bwMode="auto">
            <a:xfrm>
              <a:off x="4320"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p:cNvSpPr>
              <a:spLocks noChangeShapeType="1"/>
            </p:cNvSpPr>
            <p:nvPr/>
          </p:nvSpPr>
          <p:spPr bwMode="auto">
            <a:xfrm>
              <a:off x="4656"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6"/>
            <p:cNvSpPr>
              <a:spLocks noChangeShapeType="1"/>
            </p:cNvSpPr>
            <p:nvPr/>
          </p:nvSpPr>
          <p:spPr bwMode="auto">
            <a:xfrm>
              <a:off x="4992" y="1440"/>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9" name="Text Box 37"/>
          <p:cNvSpPr txBox="1">
            <a:spLocks noChangeArrowheads="1"/>
          </p:cNvSpPr>
          <p:nvPr/>
        </p:nvSpPr>
        <p:spPr bwMode="auto">
          <a:xfrm>
            <a:off x="5791200" y="4216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graphicFrame>
        <p:nvGraphicFramePr>
          <p:cNvPr id="40" name="Object 38"/>
          <p:cNvGraphicFramePr>
            <a:graphicFrameLocks noGrp="1" noChangeAspect="1"/>
          </p:cNvGraphicFramePr>
          <p:nvPr>
            <p:ph sz="half" idx="4294967295"/>
          </p:nvPr>
        </p:nvGraphicFramePr>
        <p:xfrm>
          <a:off x="4648200" y="5067300"/>
          <a:ext cx="4040188" cy="1409700"/>
        </p:xfrm>
        <a:graphic>
          <a:graphicData uri="http://schemas.openxmlformats.org/presentationml/2006/ole">
            <mc:AlternateContent xmlns:mc="http://schemas.openxmlformats.org/markup-compatibility/2006">
              <mc:Choice xmlns:v="urn:schemas-microsoft-com:vml" Requires="v">
                <p:oleObj spid="_x0000_s15531" name="Visio" r:id="rId3" imgW="7591349" imgH="2996548" progId="Visio.Drawing.6">
                  <p:embed/>
                </p:oleObj>
              </mc:Choice>
              <mc:Fallback>
                <p:oleObj name="Visio" r:id="rId3" imgW="7591349" imgH="299654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5067300"/>
                        <a:ext cx="4040188"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89475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12787"/>
          </a:xfrm>
        </p:spPr>
        <p:txBody>
          <a:bodyPr>
            <a:normAutofit fontScale="90000"/>
          </a:bodyPr>
          <a:lstStyle/>
          <a:p>
            <a:pPr eaLnBrk="1" hangingPunct="1"/>
            <a:r>
              <a:rPr lang="en-US" dirty="0" smtClean="0"/>
              <a:t>Intermediate Situation</a:t>
            </a:r>
          </a:p>
        </p:txBody>
      </p:sp>
      <p:sp>
        <p:nvSpPr>
          <p:cNvPr id="5" name="Rectangle 3"/>
          <p:cNvSpPr txBox="1">
            <a:spLocks noChangeArrowheads="1"/>
          </p:cNvSpPr>
          <p:nvPr/>
        </p:nvSpPr>
        <p:spPr>
          <a:xfrm>
            <a:off x="228600" y="990600"/>
            <a:ext cx="8686800" cy="5867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We want to merge the two closest clusters (C2 and C5)  and update the proximity matrix. </a:t>
            </a:r>
          </a:p>
          <a:p>
            <a:pPr lvl="1" algn="just"/>
            <a:endParaRPr lang="en-US" sz="2000" dirty="0" smtClean="0"/>
          </a:p>
        </p:txBody>
      </p:sp>
      <p:sp>
        <p:nvSpPr>
          <p:cNvPr id="6" name="Freeform 4"/>
          <p:cNvSpPr>
            <a:spLocks/>
          </p:cNvSpPr>
          <p:nvPr/>
        </p:nvSpPr>
        <p:spPr bwMode="auto">
          <a:xfrm>
            <a:off x="609600" y="3886200"/>
            <a:ext cx="5461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7" name="Freeform 5"/>
          <p:cNvSpPr>
            <a:spLocks/>
          </p:cNvSpPr>
          <p:nvPr/>
        </p:nvSpPr>
        <p:spPr bwMode="auto">
          <a:xfrm rot="16200000">
            <a:off x="1600200" y="2667000"/>
            <a:ext cx="762000" cy="914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 name="Freeform 6"/>
          <p:cNvSpPr>
            <a:spLocks/>
          </p:cNvSpPr>
          <p:nvPr/>
        </p:nvSpPr>
        <p:spPr bwMode="auto">
          <a:xfrm rot="10800000">
            <a:off x="3352800" y="3048000"/>
            <a:ext cx="685800" cy="7620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 name="Freeform 7"/>
          <p:cNvSpPr>
            <a:spLocks/>
          </p:cNvSpPr>
          <p:nvPr/>
        </p:nvSpPr>
        <p:spPr bwMode="auto">
          <a:xfrm>
            <a:off x="1295400" y="4953000"/>
            <a:ext cx="7747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0" name="Freeform 8"/>
          <p:cNvSpPr>
            <a:spLocks/>
          </p:cNvSpPr>
          <p:nvPr/>
        </p:nvSpPr>
        <p:spPr bwMode="auto">
          <a:xfrm rot="10800000">
            <a:off x="2590800" y="4876800"/>
            <a:ext cx="685800" cy="7620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1" name="Text Box 9"/>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12" name="Text Box 10"/>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13" name="Text Box 11"/>
          <p:cNvSpPr txBox="1">
            <a:spLocks noChangeArrowheads="1"/>
          </p:cNvSpPr>
          <p:nvPr/>
        </p:nvSpPr>
        <p:spPr bwMode="auto">
          <a:xfrm>
            <a:off x="1524000" y="5181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14" name="Text Box 12"/>
          <p:cNvSpPr txBox="1">
            <a:spLocks noChangeArrowheads="1"/>
          </p:cNvSpPr>
          <p:nvPr/>
        </p:nvSpPr>
        <p:spPr bwMode="auto">
          <a:xfrm>
            <a:off x="2743200" y="51054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15" name="Text Box 13"/>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grpSp>
        <p:nvGrpSpPr>
          <p:cNvPr id="16" name="Group 14"/>
          <p:cNvGrpSpPr>
            <a:grpSpLocks/>
          </p:cNvGrpSpPr>
          <p:nvPr/>
        </p:nvGrpSpPr>
        <p:grpSpPr bwMode="auto">
          <a:xfrm>
            <a:off x="5562600" y="2116138"/>
            <a:ext cx="2971800" cy="2193925"/>
            <a:chOff x="3456" y="1094"/>
            <a:chExt cx="1920" cy="1503"/>
          </a:xfrm>
        </p:grpSpPr>
        <p:sp>
          <p:nvSpPr>
            <p:cNvPr id="17" name="Text Box 15"/>
            <p:cNvSpPr txBox="1">
              <a:spLocks noChangeArrowheads="1"/>
            </p:cNvSpPr>
            <p:nvPr/>
          </p:nvSpPr>
          <p:spPr bwMode="auto">
            <a:xfrm>
              <a:off x="403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18" name="Text Box 16"/>
            <p:cNvSpPr txBox="1">
              <a:spLocks noChangeArrowheads="1"/>
            </p:cNvSpPr>
            <p:nvPr/>
          </p:nvSpPr>
          <p:spPr bwMode="auto">
            <a:xfrm>
              <a:off x="374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19" name="Line 17"/>
            <p:cNvSpPr>
              <a:spLocks noChangeShapeType="1"/>
            </p:cNvSpPr>
            <p:nvPr/>
          </p:nvSpPr>
          <p:spPr bwMode="auto">
            <a:xfrm>
              <a:off x="369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504" y="1286"/>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528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a:off x="3504" y="2582"/>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1"/>
            <p:cNvSpPr txBox="1">
              <a:spLocks noChangeArrowheads="1"/>
            </p:cNvSpPr>
            <p:nvPr/>
          </p:nvSpPr>
          <p:spPr bwMode="auto">
            <a:xfrm>
              <a:off x="3456" y="133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24" name="Text Box 22"/>
            <p:cNvSpPr txBox="1">
              <a:spLocks noChangeArrowheads="1"/>
            </p:cNvSpPr>
            <p:nvPr/>
          </p:nvSpPr>
          <p:spPr bwMode="auto">
            <a:xfrm>
              <a:off x="3456" y="186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5" name="Text Box 23"/>
            <p:cNvSpPr txBox="1">
              <a:spLocks noChangeArrowheads="1"/>
            </p:cNvSpPr>
            <p:nvPr/>
          </p:nvSpPr>
          <p:spPr bwMode="auto">
            <a:xfrm>
              <a:off x="3456" y="2389"/>
              <a:ext cx="33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26" name="Text Box 24"/>
            <p:cNvSpPr txBox="1">
              <a:spLocks noChangeArrowheads="1"/>
            </p:cNvSpPr>
            <p:nvPr/>
          </p:nvSpPr>
          <p:spPr bwMode="auto">
            <a:xfrm>
              <a:off x="3456" y="2150"/>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27" name="Text Box 25"/>
            <p:cNvSpPr txBox="1">
              <a:spLocks noChangeArrowheads="1"/>
            </p:cNvSpPr>
            <p:nvPr/>
          </p:nvSpPr>
          <p:spPr bwMode="auto">
            <a:xfrm>
              <a:off x="3456" y="1622"/>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a:t>
              </a:r>
            </a:p>
          </p:txBody>
        </p:sp>
        <p:sp>
          <p:nvSpPr>
            <p:cNvPr id="28" name="Text Box 26"/>
            <p:cNvSpPr txBox="1">
              <a:spLocks noChangeArrowheads="1"/>
            </p:cNvSpPr>
            <p:nvPr/>
          </p:nvSpPr>
          <p:spPr bwMode="auto">
            <a:xfrm>
              <a:off x="4368"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9" name="Text Box 27"/>
            <p:cNvSpPr txBox="1">
              <a:spLocks noChangeArrowheads="1"/>
            </p:cNvSpPr>
            <p:nvPr/>
          </p:nvSpPr>
          <p:spPr bwMode="auto">
            <a:xfrm>
              <a:off x="4704"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30" name="Text Box 28"/>
            <p:cNvSpPr txBox="1">
              <a:spLocks noChangeArrowheads="1"/>
            </p:cNvSpPr>
            <p:nvPr/>
          </p:nvSpPr>
          <p:spPr bwMode="auto">
            <a:xfrm>
              <a:off x="4992" y="1094"/>
              <a:ext cx="33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C5</a:t>
              </a:r>
            </a:p>
          </p:txBody>
        </p:sp>
        <p:sp>
          <p:nvSpPr>
            <p:cNvPr id="31" name="Line 29"/>
            <p:cNvSpPr>
              <a:spLocks noChangeShapeType="1"/>
            </p:cNvSpPr>
            <p:nvPr/>
          </p:nvSpPr>
          <p:spPr bwMode="auto">
            <a:xfrm>
              <a:off x="3504" y="1526"/>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a:off x="3504" y="205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p:cNvSpPr>
              <a:spLocks noChangeShapeType="1"/>
            </p:cNvSpPr>
            <p:nvPr/>
          </p:nvSpPr>
          <p:spPr bwMode="auto">
            <a:xfrm>
              <a:off x="3504" y="181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p:cNvSpPr>
              <a:spLocks noChangeShapeType="1"/>
            </p:cNvSpPr>
            <p:nvPr/>
          </p:nvSpPr>
          <p:spPr bwMode="auto">
            <a:xfrm>
              <a:off x="3504" y="2294"/>
              <a:ext cx="17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p:cNvSpPr>
              <a:spLocks noChangeShapeType="1"/>
            </p:cNvSpPr>
            <p:nvPr/>
          </p:nvSpPr>
          <p:spPr bwMode="auto">
            <a:xfrm>
              <a:off x="403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4"/>
            <p:cNvSpPr>
              <a:spLocks noChangeShapeType="1"/>
            </p:cNvSpPr>
            <p:nvPr/>
          </p:nvSpPr>
          <p:spPr bwMode="auto">
            <a:xfrm>
              <a:off x="4320"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p:cNvSpPr>
              <a:spLocks noChangeShapeType="1"/>
            </p:cNvSpPr>
            <p:nvPr/>
          </p:nvSpPr>
          <p:spPr bwMode="auto">
            <a:xfrm>
              <a:off x="4656"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6"/>
            <p:cNvSpPr>
              <a:spLocks noChangeShapeType="1"/>
            </p:cNvSpPr>
            <p:nvPr/>
          </p:nvSpPr>
          <p:spPr bwMode="auto">
            <a:xfrm>
              <a:off x="4992" y="1094"/>
              <a:ext cx="0" cy="1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Rectangle 37" descr="Wide downward diagonal"/>
            <p:cNvSpPr>
              <a:spLocks noChangeArrowheads="1"/>
            </p:cNvSpPr>
            <p:nvPr/>
          </p:nvSpPr>
          <p:spPr bwMode="auto">
            <a:xfrm>
              <a:off x="3696" y="1526"/>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p>
              <a:endParaRPr lang="en-US"/>
            </a:p>
          </p:txBody>
        </p:sp>
        <p:sp>
          <p:nvSpPr>
            <p:cNvPr id="40" name="Rectangle 38" descr="Wide downward diagonal"/>
            <p:cNvSpPr>
              <a:spLocks noChangeArrowheads="1"/>
            </p:cNvSpPr>
            <p:nvPr/>
          </p:nvSpPr>
          <p:spPr bwMode="auto">
            <a:xfrm>
              <a:off x="3696" y="2294"/>
              <a:ext cx="1584" cy="288"/>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p>
              <a:endParaRPr lang="en-US"/>
            </a:p>
          </p:txBody>
        </p:sp>
        <p:sp>
          <p:nvSpPr>
            <p:cNvPr id="41" name="Rectangle 39" descr="Wide downward diagonal"/>
            <p:cNvSpPr>
              <a:spLocks noChangeArrowheads="1"/>
            </p:cNvSpPr>
            <p:nvPr/>
          </p:nvSpPr>
          <p:spPr bwMode="auto">
            <a:xfrm rot="5400000">
              <a:off x="3521" y="1783"/>
              <a:ext cx="1298" cy="299"/>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p>
              <a:endParaRPr lang="en-US"/>
            </a:p>
          </p:txBody>
        </p:sp>
        <p:sp>
          <p:nvSpPr>
            <p:cNvPr id="42" name="Rectangle 40" descr="Wide downward diagonal"/>
            <p:cNvSpPr>
              <a:spLocks noChangeArrowheads="1"/>
            </p:cNvSpPr>
            <p:nvPr/>
          </p:nvSpPr>
          <p:spPr bwMode="auto">
            <a:xfrm rot="5400000">
              <a:off x="4477" y="1778"/>
              <a:ext cx="1297" cy="311"/>
            </a:xfrm>
            <a:prstGeom prst="rect">
              <a:avLst/>
            </a:prstGeom>
            <a:pattFill prst="wdDnDiag">
              <a:fgClr>
                <a:schemeClr val="bg2"/>
              </a:fgClr>
              <a:bgClr>
                <a:srgbClr val="FFFFFF"/>
              </a:bgClr>
            </a:pattFill>
            <a:ln w="12700">
              <a:solidFill>
                <a:schemeClr val="tx1"/>
              </a:solidFill>
              <a:miter lim="800000"/>
              <a:headEnd/>
              <a:tailEnd/>
            </a:ln>
          </p:spPr>
          <p:txBody>
            <a:bodyPr wrap="none" anchor="ctr"/>
            <a:lstStyle/>
            <a:p>
              <a:endParaRPr lang="en-US"/>
            </a:p>
          </p:txBody>
        </p:sp>
      </p:grpSp>
      <p:sp>
        <p:nvSpPr>
          <p:cNvPr id="43" name="Oval 41"/>
          <p:cNvSpPr>
            <a:spLocks noChangeArrowheads="1"/>
          </p:cNvSpPr>
          <p:nvPr/>
        </p:nvSpPr>
        <p:spPr bwMode="auto">
          <a:xfrm>
            <a:off x="990600" y="4648200"/>
            <a:ext cx="2514600" cy="1295400"/>
          </a:xfrm>
          <a:prstGeom prst="ellipse">
            <a:avLst/>
          </a:prstGeom>
          <a:noFill/>
          <a:ln w="254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Text Box 42"/>
          <p:cNvSpPr txBox="1">
            <a:spLocks noChangeArrowheads="1"/>
          </p:cNvSpPr>
          <p:nvPr/>
        </p:nvSpPr>
        <p:spPr bwMode="auto">
          <a:xfrm>
            <a:off x="5867400" y="43100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graphicFrame>
        <p:nvGraphicFramePr>
          <p:cNvPr id="45" name="Object 43"/>
          <p:cNvGraphicFramePr>
            <a:graphicFrameLocks noGrp="1" noChangeAspect="1"/>
          </p:cNvGraphicFramePr>
          <p:nvPr>
            <p:ph sz="half" idx="4294967295"/>
          </p:nvPr>
        </p:nvGraphicFramePr>
        <p:xfrm>
          <a:off x="4724400" y="4935538"/>
          <a:ext cx="4083050" cy="1846262"/>
        </p:xfrm>
        <a:graphic>
          <a:graphicData uri="http://schemas.openxmlformats.org/presentationml/2006/ole">
            <mc:AlternateContent xmlns:mc="http://schemas.openxmlformats.org/markup-compatibility/2006">
              <mc:Choice xmlns:v="urn:schemas-microsoft-com:vml" Requires="v">
                <p:oleObj spid="_x0000_s16555" name="Visio" r:id="rId3" imgW="7591349" imgH="3431733" progId="Visio.Drawing.6">
                  <p:embed/>
                </p:oleObj>
              </mc:Choice>
              <mc:Fallback>
                <p:oleObj name="Visio" r:id="rId3" imgW="7591349" imgH="343173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935538"/>
                        <a:ext cx="4083050"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90659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28600"/>
            <a:ext cx="8229600" cy="484187"/>
          </a:xfrm>
        </p:spPr>
        <p:txBody>
          <a:bodyPr>
            <a:normAutofit fontScale="90000"/>
          </a:bodyPr>
          <a:lstStyle/>
          <a:p>
            <a:pPr eaLnBrk="1" hangingPunct="1"/>
            <a:r>
              <a:rPr lang="en-US" dirty="0" smtClean="0"/>
              <a:t>After Merging</a:t>
            </a:r>
          </a:p>
        </p:txBody>
      </p:sp>
      <p:sp>
        <p:nvSpPr>
          <p:cNvPr id="5" name="Rectangle 3"/>
          <p:cNvSpPr txBox="1">
            <a:spLocks noChangeArrowheads="1"/>
          </p:cNvSpPr>
          <p:nvPr/>
        </p:nvSpPr>
        <p:spPr>
          <a:xfrm>
            <a:off x="152400" y="990600"/>
            <a:ext cx="8839200" cy="586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800" dirty="0" smtClean="0"/>
              <a:t>The question is “How do we update the proximity matrix?” </a:t>
            </a:r>
          </a:p>
          <a:p>
            <a:pPr lvl="1" algn="just"/>
            <a:endParaRPr lang="en-US" sz="2000" dirty="0" smtClean="0"/>
          </a:p>
        </p:txBody>
      </p:sp>
      <p:sp>
        <p:nvSpPr>
          <p:cNvPr id="6" name="Freeform 4"/>
          <p:cNvSpPr>
            <a:spLocks/>
          </p:cNvSpPr>
          <p:nvPr/>
        </p:nvSpPr>
        <p:spPr bwMode="auto">
          <a:xfrm>
            <a:off x="609600" y="3886200"/>
            <a:ext cx="5461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7" name="Freeform 5"/>
          <p:cNvSpPr>
            <a:spLocks/>
          </p:cNvSpPr>
          <p:nvPr/>
        </p:nvSpPr>
        <p:spPr bwMode="auto">
          <a:xfrm rot="16200000">
            <a:off x="1600200" y="2667000"/>
            <a:ext cx="762000" cy="914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8" name="Freeform 6"/>
          <p:cNvSpPr>
            <a:spLocks/>
          </p:cNvSpPr>
          <p:nvPr/>
        </p:nvSpPr>
        <p:spPr bwMode="auto">
          <a:xfrm rot="10800000">
            <a:off x="3352800" y="3048000"/>
            <a:ext cx="685800" cy="7620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9" name="Freeform 7"/>
          <p:cNvSpPr>
            <a:spLocks/>
          </p:cNvSpPr>
          <p:nvPr/>
        </p:nvSpPr>
        <p:spPr bwMode="auto">
          <a:xfrm>
            <a:off x="1295400" y="4953000"/>
            <a:ext cx="2362200" cy="7731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0" name="Text Box 8"/>
          <p:cNvSpPr txBox="1">
            <a:spLocks noChangeArrowheads="1"/>
          </p:cNvSpPr>
          <p:nvPr/>
        </p:nvSpPr>
        <p:spPr bwMode="auto">
          <a:xfrm>
            <a:off x="6858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11" name="Text Box 9"/>
          <p:cNvSpPr txBox="1">
            <a:spLocks noChangeArrowheads="1"/>
          </p:cNvSpPr>
          <p:nvPr/>
        </p:nvSpPr>
        <p:spPr bwMode="auto">
          <a:xfrm>
            <a:off x="3429000" y="3352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12" name="Text Box 10"/>
          <p:cNvSpPr txBox="1">
            <a:spLocks noChangeArrowheads="1"/>
          </p:cNvSpPr>
          <p:nvPr/>
        </p:nvSpPr>
        <p:spPr bwMode="auto">
          <a:xfrm>
            <a:off x="1905000" y="51816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 </a:t>
            </a:r>
            <a:r>
              <a:rPr lang="en-US" sz="1400"/>
              <a:t>U</a:t>
            </a:r>
            <a:r>
              <a:rPr lang="en-US" sz="1400" b="1"/>
              <a:t> C5</a:t>
            </a:r>
          </a:p>
        </p:txBody>
      </p:sp>
      <p:sp>
        <p:nvSpPr>
          <p:cNvPr id="13" name="Text Box 11"/>
          <p:cNvSpPr txBox="1">
            <a:spLocks noChangeArrowheads="1"/>
          </p:cNvSpPr>
          <p:nvPr/>
        </p:nvSpPr>
        <p:spPr bwMode="auto">
          <a:xfrm>
            <a:off x="1752600" y="2971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14" name="Text Box 12"/>
          <p:cNvSpPr txBox="1">
            <a:spLocks noChangeArrowheads="1"/>
          </p:cNvSpPr>
          <p:nvPr/>
        </p:nvSpPr>
        <p:spPr bwMode="auto">
          <a:xfrm>
            <a:off x="6248400" y="3184525"/>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        ?        ?        ?    	   </a:t>
            </a:r>
          </a:p>
        </p:txBody>
      </p:sp>
      <p:sp>
        <p:nvSpPr>
          <p:cNvPr id="15" name="Text Box 13"/>
          <p:cNvSpPr txBox="1">
            <a:spLocks noChangeArrowheads="1"/>
          </p:cNvSpPr>
          <p:nvPr/>
        </p:nvSpPr>
        <p:spPr bwMode="auto">
          <a:xfrm>
            <a:off x="6727825" y="28035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a:t>
            </a:r>
          </a:p>
        </p:txBody>
      </p:sp>
      <p:sp>
        <p:nvSpPr>
          <p:cNvPr id="16" name="Text Box 14"/>
          <p:cNvSpPr txBox="1">
            <a:spLocks noChangeArrowheads="1"/>
          </p:cNvSpPr>
          <p:nvPr/>
        </p:nvSpPr>
        <p:spPr bwMode="auto">
          <a:xfrm>
            <a:off x="6727825" y="36417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a:t>
            </a:r>
          </a:p>
        </p:txBody>
      </p:sp>
      <p:sp>
        <p:nvSpPr>
          <p:cNvPr id="17" name="Text Box 15"/>
          <p:cNvSpPr txBox="1">
            <a:spLocks noChangeArrowheads="1"/>
          </p:cNvSpPr>
          <p:nvPr/>
        </p:nvSpPr>
        <p:spPr bwMode="auto">
          <a:xfrm>
            <a:off x="6727825" y="40227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a:t>
            </a:r>
          </a:p>
        </p:txBody>
      </p:sp>
      <p:sp>
        <p:nvSpPr>
          <p:cNvPr id="18" name="Text Box 16"/>
          <p:cNvSpPr txBox="1">
            <a:spLocks noChangeArrowheads="1"/>
          </p:cNvSpPr>
          <p:nvPr/>
        </p:nvSpPr>
        <p:spPr bwMode="auto">
          <a:xfrm>
            <a:off x="6705600" y="1997075"/>
            <a:ext cx="533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 </a:t>
            </a:r>
            <a:r>
              <a:rPr lang="en-US" sz="1400"/>
              <a:t>U </a:t>
            </a:r>
            <a:r>
              <a:rPr lang="en-US" sz="1400" b="1"/>
              <a:t>C5</a:t>
            </a:r>
          </a:p>
        </p:txBody>
      </p:sp>
      <p:sp>
        <p:nvSpPr>
          <p:cNvPr id="19" name="Text Box 17"/>
          <p:cNvSpPr txBox="1">
            <a:spLocks noChangeArrowheads="1"/>
          </p:cNvSpPr>
          <p:nvPr/>
        </p:nvSpPr>
        <p:spPr bwMode="auto">
          <a:xfrm>
            <a:off x="6172200" y="24225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dirty="0"/>
              <a:t>C1</a:t>
            </a:r>
          </a:p>
        </p:txBody>
      </p:sp>
      <p:sp>
        <p:nvSpPr>
          <p:cNvPr id="20" name="Line 18"/>
          <p:cNvSpPr>
            <a:spLocks noChangeShapeType="1"/>
          </p:cNvSpPr>
          <p:nvPr/>
        </p:nvSpPr>
        <p:spPr bwMode="auto">
          <a:xfrm>
            <a:off x="6096000" y="242252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5791200" y="272732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20"/>
          <p:cNvSpPr txBox="1">
            <a:spLocks noChangeArrowheads="1"/>
          </p:cNvSpPr>
          <p:nvPr/>
        </p:nvSpPr>
        <p:spPr bwMode="auto">
          <a:xfrm>
            <a:off x="5715000" y="28035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C1</a:t>
            </a:r>
          </a:p>
        </p:txBody>
      </p:sp>
      <p:sp>
        <p:nvSpPr>
          <p:cNvPr id="23" name="Text Box 21"/>
          <p:cNvSpPr txBox="1">
            <a:spLocks noChangeArrowheads="1"/>
          </p:cNvSpPr>
          <p:nvPr/>
        </p:nvSpPr>
        <p:spPr bwMode="auto">
          <a:xfrm>
            <a:off x="5715000" y="36417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4" name="Text Box 22"/>
          <p:cNvSpPr txBox="1">
            <a:spLocks noChangeArrowheads="1"/>
          </p:cNvSpPr>
          <p:nvPr/>
        </p:nvSpPr>
        <p:spPr bwMode="auto">
          <a:xfrm>
            <a:off x="5715000" y="40989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25" name="Text Box 23"/>
          <p:cNvSpPr txBox="1">
            <a:spLocks noChangeArrowheads="1"/>
          </p:cNvSpPr>
          <p:nvPr/>
        </p:nvSpPr>
        <p:spPr bwMode="auto">
          <a:xfrm>
            <a:off x="5257800" y="3260725"/>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C2 </a:t>
            </a:r>
            <a:r>
              <a:rPr lang="en-US" sz="1400"/>
              <a:t>U </a:t>
            </a:r>
            <a:r>
              <a:rPr lang="en-US" sz="1400" b="1"/>
              <a:t>C5</a:t>
            </a:r>
          </a:p>
        </p:txBody>
      </p:sp>
      <p:sp>
        <p:nvSpPr>
          <p:cNvPr id="26" name="Text Box 24"/>
          <p:cNvSpPr txBox="1">
            <a:spLocks noChangeArrowheads="1"/>
          </p:cNvSpPr>
          <p:nvPr/>
        </p:nvSpPr>
        <p:spPr bwMode="auto">
          <a:xfrm>
            <a:off x="7162800" y="24225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C3</a:t>
            </a:r>
          </a:p>
        </p:txBody>
      </p:sp>
      <p:sp>
        <p:nvSpPr>
          <p:cNvPr id="27" name="Text Box 25"/>
          <p:cNvSpPr txBox="1">
            <a:spLocks noChangeArrowheads="1"/>
          </p:cNvSpPr>
          <p:nvPr/>
        </p:nvSpPr>
        <p:spPr bwMode="auto">
          <a:xfrm>
            <a:off x="7696200" y="2422525"/>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C4</a:t>
            </a:r>
          </a:p>
        </p:txBody>
      </p:sp>
      <p:sp>
        <p:nvSpPr>
          <p:cNvPr id="28" name="Line 26"/>
          <p:cNvSpPr>
            <a:spLocks noChangeShapeType="1"/>
          </p:cNvSpPr>
          <p:nvPr/>
        </p:nvSpPr>
        <p:spPr bwMode="auto">
          <a:xfrm>
            <a:off x="5791200" y="310832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p:cNvSpPr>
            <a:spLocks noChangeShapeType="1"/>
          </p:cNvSpPr>
          <p:nvPr/>
        </p:nvSpPr>
        <p:spPr bwMode="auto">
          <a:xfrm>
            <a:off x="5791200" y="394652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a:off x="5791200" y="356552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p:cNvSpPr>
            <a:spLocks noChangeShapeType="1"/>
          </p:cNvSpPr>
          <p:nvPr/>
        </p:nvSpPr>
        <p:spPr bwMode="auto">
          <a:xfrm>
            <a:off x="5791200" y="4327525"/>
            <a:ext cx="2362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a:off x="6629400" y="242252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p:cNvSpPr>
            <a:spLocks noChangeShapeType="1"/>
          </p:cNvSpPr>
          <p:nvPr/>
        </p:nvSpPr>
        <p:spPr bwMode="auto">
          <a:xfrm>
            <a:off x="7086600" y="242252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p:cNvSpPr>
            <a:spLocks noChangeShapeType="1"/>
          </p:cNvSpPr>
          <p:nvPr/>
        </p:nvSpPr>
        <p:spPr bwMode="auto">
          <a:xfrm>
            <a:off x="7620000" y="242252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p:cNvSpPr>
            <a:spLocks noChangeShapeType="1"/>
          </p:cNvSpPr>
          <p:nvPr/>
        </p:nvSpPr>
        <p:spPr bwMode="auto">
          <a:xfrm>
            <a:off x="8153400" y="2422525"/>
            <a:ext cx="0" cy="1905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 Box 34"/>
          <p:cNvSpPr txBox="1">
            <a:spLocks noChangeArrowheads="1"/>
          </p:cNvSpPr>
          <p:nvPr/>
        </p:nvSpPr>
        <p:spPr bwMode="auto">
          <a:xfrm>
            <a:off x="5867400" y="440372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graphicFrame>
        <p:nvGraphicFramePr>
          <p:cNvPr id="37" name="Object 35"/>
          <p:cNvGraphicFramePr>
            <a:graphicFrameLocks noGrp="1" noChangeAspect="1"/>
          </p:cNvGraphicFramePr>
          <p:nvPr>
            <p:ph sz="half" idx="4294967295"/>
          </p:nvPr>
        </p:nvGraphicFramePr>
        <p:xfrm>
          <a:off x="4724400" y="4800600"/>
          <a:ext cx="4083050" cy="1965325"/>
        </p:xfrm>
        <a:graphic>
          <a:graphicData uri="http://schemas.openxmlformats.org/presentationml/2006/ole">
            <mc:AlternateContent xmlns:mc="http://schemas.openxmlformats.org/markup-compatibility/2006">
              <mc:Choice xmlns:v="urn:schemas-microsoft-com:vml" Requires="v">
                <p:oleObj spid="_x0000_s17578" name="Visio" r:id="rId3" imgW="7591349" imgH="3654718" progId="Visio.Drawing.6">
                  <p:embed/>
                </p:oleObj>
              </mc:Choice>
              <mc:Fallback>
                <p:oleObj name="Visio" r:id="rId3" imgW="7591349" imgH="365471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800600"/>
                        <a:ext cx="40830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59997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sz="4000" b="1" dirty="0" smtClean="0">
                <a:solidFill>
                  <a:schemeClr val="accent6">
                    <a:lumMod val="50000"/>
                  </a:schemeClr>
                </a:solidFill>
              </a:rPr>
              <a:t>How to Define Inter-Cluster Similarity</a:t>
            </a:r>
          </a:p>
        </p:txBody>
      </p:sp>
      <p:sp>
        <p:nvSpPr>
          <p:cNvPr id="5" name="Rectangle 3"/>
          <p:cNvSpPr txBox="1">
            <a:spLocks noChangeArrowheads="1"/>
          </p:cNvSpPr>
          <p:nvPr/>
        </p:nvSpPr>
        <p:spPr>
          <a:xfrm>
            <a:off x="758825" y="3413125"/>
            <a:ext cx="4749800" cy="2889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lvl="1" indent="-533400">
              <a:lnSpc>
                <a:spcPct val="90000"/>
              </a:lnSpc>
              <a:buFont typeface="Wingdings" pitchFamily="2" charset="2"/>
              <a:buNone/>
            </a:pPr>
            <a:r>
              <a:rPr lang="en-US" sz="1000" smtClean="0"/>
              <a:t> </a:t>
            </a:r>
          </a:p>
        </p:txBody>
      </p:sp>
      <p:grpSp>
        <p:nvGrpSpPr>
          <p:cNvPr id="6" name="Group 4"/>
          <p:cNvGrpSpPr>
            <a:grpSpLocks/>
          </p:cNvGrpSpPr>
          <p:nvPr/>
        </p:nvGrpSpPr>
        <p:grpSpPr bwMode="auto">
          <a:xfrm>
            <a:off x="5562600" y="1828800"/>
            <a:ext cx="3429000" cy="3508375"/>
            <a:chOff x="3456" y="1440"/>
            <a:chExt cx="2160" cy="2210"/>
          </a:xfrm>
        </p:grpSpPr>
        <p:sp>
          <p:nvSpPr>
            <p:cNvPr id="7"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0"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1"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2"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3"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4"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5"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6"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7"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8"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9"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30"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a:t>
              </a:r>
            </a:p>
            <a:p>
              <a:pPr>
                <a:spcBef>
                  <a:spcPct val="50000"/>
                </a:spcBef>
              </a:pPr>
              <a:r>
                <a:rPr lang="en-US" sz="1600" b="1"/>
                <a:t>.</a:t>
              </a:r>
            </a:p>
            <a:p>
              <a:pPr>
                <a:spcBef>
                  <a:spcPct val="50000"/>
                </a:spcBef>
              </a:pPr>
              <a:r>
                <a:rPr lang="en-US" sz="1600" b="1"/>
                <a:t>.</a:t>
              </a:r>
            </a:p>
          </p:txBody>
        </p:sp>
      </p:grpSp>
      <p:sp>
        <p:nvSpPr>
          <p:cNvPr id="31" name="Line 29"/>
          <p:cNvSpPr>
            <a:spLocks noChangeShapeType="1"/>
          </p:cNvSpPr>
          <p:nvPr/>
        </p:nvSpPr>
        <p:spPr bwMode="auto">
          <a:xfrm>
            <a:off x="2286000" y="2819400"/>
            <a:ext cx="106680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Text Box 30"/>
          <p:cNvSpPr txBox="1">
            <a:spLocks noChangeArrowheads="1"/>
          </p:cNvSpPr>
          <p:nvPr/>
        </p:nvSpPr>
        <p:spPr bwMode="auto">
          <a:xfrm>
            <a:off x="2286000" y="2362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Similarity?</a:t>
            </a:r>
          </a:p>
        </p:txBody>
      </p:sp>
      <p:sp>
        <p:nvSpPr>
          <p:cNvPr id="33" name="Rectangle 31"/>
          <p:cNvSpPr>
            <a:spLocks noChangeArrowheads="1"/>
          </p:cNvSpPr>
          <p:nvPr/>
        </p:nvSpPr>
        <p:spPr bwMode="auto">
          <a:xfrm>
            <a:off x="762000" y="4191000"/>
            <a:ext cx="4724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200"/>
              </a:spcBef>
              <a:spcAft>
                <a:spcPts val="200"/>
              </a:spcAft>
              <a:buClr>
                <a:schemeClr val="bg2"/>
              </a:buClr>
              <a:buSzPct val="75000"/>
              <a:buFont typeface="Wingdings" pitchFamily="2" charset="2"/>
              <a:buChar char="v"/>
            </a:pPr>
            <a:r>
              <a:rPr lang="en-US" sz="2000" dirty="0">
                <a:latin typeface="Verdana" pitchFamily="34" charset="0"/>
              </a:rPr>
              <a:t>MIN</a:t>
            </a:r>
          </a:p>
          <a:p>
            <a:pPr marL="342900" indent="-342900">
              <a:spcBef>
                <a:spcPts val="200"/>
              </a:spcBef>
              <a:spcAft>
                <a:spcPts val="200"/>
              </a:spcAft>
              <a:buClr>
                <a:schemeClr val="bg2"/>
              </a:buClr>
              <a:buSzPct val="75000"/>
              <a:buFont typeface="Wingdings" pitchFamily="2" charset="2"/>
              <a:buChar char="v"/>
            </a:pPr>
            <a:r>
              <a:rPr lang="en-US" sz="2000" dirty="0">
                <a:latin typeface="Verdana" pitchFamily="34" charset="0"/>
              </a:rPr>
              <a:t>MAX</a:t>
            </a:r>
          </a:p>
          <a:p>
            <a:pPr marL="342900" indent="-342900">
              <a:spcBef>
                <a:spcPts val="200"/>
              </a:spcBef>
              <a:spcAft>
                <a:spcPts val="200"/>
              </a:spcAft>
              <a:buClr>
                <a:schemeClr val="bg2"/>
              </a:buClr>
              <a:buSzPct val="75000"/>
              <a:buFont typeface="Wingdings" pitchFamily="2" charset="2"/>
              <a:buChar char="v"/>
            </a:pPr>
            <a:r>
              <a:rPr lang="en-US" sz="2000" dirty="0">
                <a:latin typeface="Verdana" pitchFamily="34" charset="0"/>
              </a:rPr>
              <a:t>Group Average</a:t>
            </a:r>
          </a:p>
          <a:p>
            <a:pPr marL="342900" indent="-342900">
              <a:spcBef>
                <a:spcPts val="200"/>
              </a:spcBef>
              <a:spcAft>
                <a:spcPts val="200"/>
              </a:spcAft>
              <a:buClr>
                <a:schemeClr val="bg2"/>
              </a:buClr>
              <a:buSzPct val="75000"/>
              <a:buFont typeface="Wingdings" pitchFamily="2" charset="2"/>
              <a:buChar char="v"/>
            </a:pPr>
            <a:r>
              <a:rPr lang="en-US" sz="2000" dirty="0">
                <a:latin typeface="Verdana" pitchFamily="34" charset="0"/>
              </a:rPr>
              <a:t>Distance Between </a:t>
            </a:r>
            <a:r>
              <a:rPr lang="en-US" sz="2000" dirty="0" smtClean="0">
                <a:latin typeface="Verdana" pitchFamily="34" charset="0"/>
              </a:rPr>
              <a:t>Centroids</a:t>
            </a:r>
            <a:endParaRPr lang="en-US" sz="2000" dirty="0">
              <a:latin typeface="Verdana" pitchFamily="34" charset="0"/>
            </a:endParaRPr>
          </a:p>
        </p:txBody>
      </p:sp>
      <p:sp>
        <p:nvSpPr>
          <p:cNvPr id="34" name="Freeform 32" descr="5%"/>
          <p:cNvSpPr>
            <a:spLocks/>
          </p:cNvSpPr>
          <p:nvPr/>
        </p:nvSpPr>
        <p:spPr bwMode="auto">
          <a:xfrm rot="16200000">
            <a:off x="538957" y="2051843"/>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Oval 33"/>
          <p:cNvSpPr>
            <a:spLocks noChangeArrowheads="1"/>
          </p:cNvSpPr>
          <p:nvPr/>
        </p:nvSpPr>
        <p:spPr bwMode="auto">
          <a:xfrm rot="16200000">
            <a:off x="1828800" y="29718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 name="Oval 34"/>
          <p:cNvSpPr>
            <a:spLocks noChangeArrowheads="1"/>
          </p:cNvSpPr>
          <p:nvPr/>
        </p:nvSpPr>
        <p:spPr bwMode="auto">
          <a:xfrm rot="16200000">
            <a:off x="1752600" y="22098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 name="Oval 35"/>
          <p:cNvSpPr>
            <a:spLocks noChangeArrowheads="1"/>
          </p:cNvSpPr>
          <p:nvPr/>
        </p:nvSpPr>
        <p:spPr bwMode="auto">
          <a:xfrm rot="16200000">
            <a:off x="914400" y="2667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 name="Oval 36"/>
          <p:cNvSpPr>
            <a:spLocks noChangeArrowheads="1"/>
          </p:cNvSpPr>
          <p:nvPr/>
        </p:nvSpPr>
        <p:spPr bwMode="auto">
          <a:xfrm rot="16200000">
            <a:off x="1979613" y="25130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 name="Freeform 37" descr="5%"/>
          <p:cNvSpPr>
            <a:spLocks/>
          </p:cNvSpPr>
          <p:nvPr/>
        </p:nvSpPr>
        <p:spPr bwMode="auto">
          <a:xfrm rot="5400000" flipV="1">
            <a:off x="3429000" y="1905000"/>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Oval 38"/>
          <p:cNvSpPr>
            <a:spLocks noChangeArrowheads="1"/>
          </p:cNvSpPr>
          <p:nvPr/>
        </p:nvSpPr>
        <p:spPr bwMode="auto">
          <a:xfrm rot="5400000" flipV="1">
            <a:off x="4953000" y="2362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 name="Oval 39"/>
          <p:cNvSpPr>
            <a:spLocks noChangeArrowheads="1"/>
          </p:cNvSpPr>
          <p:nvPr/>
        </p:nvSpPr>
        <p:spPr bwMode="auto">
          <a:xfrm rot="5400000" flipV="1">
            <a:off x="3592513" y="23606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2" name="Oval 40"/>
          <p:cNvSpPr>
            <a:spLocks noChangeArrowheads="1"/>
          </p:cNvSpPr>
          <p:nvPr/>
        </p:nvSpPr>
        <p:spPr bwMode="auto">
          <a:xfrm rot="5400000" flipV="1">
            <a:off x="4114800" y="29718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3" name="Oval 41"/>
          <p:cNvSpPr>
            <a:spLocks noChangeArrowheads="1"/>
          </p:cNvSpPr>
          <p:nvPr/>
        </p:nvSpPr>
        <p:spPr bwMode="auto">
          <a:xfrm rot="5400000" flipV="1">
            <a:off x="4114800" y="1981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 name="Text Box 42"/>
          <p:cNvSpPr txBox="1">
            <a:spLocks noChangeArrowheads="1"/>
          </p:cNvSpPr>
          <p:nvPr/>
        </p:nvSpPr>
        <p:spPr bwMode="auto">
          <a:xfrm>
            <a:off x="6019800" y="51054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spTree>
    <p:extLst>
      <p:ext uri="{BB962C8B-B14F-4D97-AF65-F5344CB8AC3E}">
        <p14:creationId xmlns:p14="http://schemas.microsoft.com/office/powerpoint/2010/main" val="6520456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sz="4000" b="1" dirty="0" smtClean="0">
                <a:solidFill>
                  <a:schemeClr val="accent6">
                    <a:lumMod val="50000"/>
                  </a:schemeClr>
                </a:solidFill>
              </a:rPr>
              <a:t>How to Define Inter-Cluster Similarity</a:t>
            </a:r>
          </a:p>
        </p:txBody>
      </p:sp>
      <p:sp>
        <p:nvSpPr>
          <p:cNvPr id="5" name="Rectangle 3"/>
          <p:cNvSpPr txBox="1">
            <a:spLocks noChangeArrowheads="1"/>
          </p:cNvSpPr>
          <p:nvPr/>
        </p:nvSpPr>
        <p:spPr>
          <a:xfrm>
            <a:off x="682625" y="2727325"/>
            <a:ext cx="4749800" cy="2889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lvl="1" indent="-533400">
              <a:lnSpc>
                <a:spcPct val="90000"/>
              </a:lnSpc>
              <a:buFont typeface="Wingdings" pitchFamily="2" charset="2"/>
              <a:buNone/>
            </a:pPr>
            <a:r>
              <a:rPr lang="en-US" sz="1000" smtClean="0"/>
              <a:t> </a:t>
            </a:r>
          </a:p>
        </p:txBody>
      </p:sp>
      <p:grpSp>
        <p:nvGrpSpPr>
          <p:cNvPr id="6" name="Group 4"/>
          <p:cNvGrpSpPr>
            <a:grpSpLocks/>
          </p:cNvGrpSpPr>
          <p:nvPr/>
        </p:nvGrpSpPr>
        <p:grpSpPr bwMode="auto">
          <a:xfrm>
            <a:off x="5486400" y="1143000"/>
            <a:ext cx="3429000" cy="3508375"/>
            <a:chOff x="3456" y="1440"/>
            <a:chExt cx="2160" cy="2210"/>
          </a:xfrm>
        </p:grpSpPr>
        <p:sp>
          <p:nvSpPr>
            <p:cNvPr id="7"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0"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1"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2"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3"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4"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5"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6"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7"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8"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9"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30"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a:t>
              </a:r>
            </a:p>
            <a:p>
              <a:pPr>
                <a:spcBef>
                  <a:spcPct val="50000"/>
                </a:spcBef>
              </a:pPr>
              <a:r>
                <a:rPr lang="en-US" sz="1600" b="1"/>
                <a:t>.</a:t>
              </a:r>
            </a:p>
            <a:p>
              <a:pPr>
                <a:spcBef>
                  <a:spcPct val="50000"/>
                </a:spcBef>
              </a:pPr>
              <a:r>
                <a:rPr lang="en-US" sz="1600" b="1"/>
                <a:t>.</a:t>
              </a:r>
            </a:p>
          </p:txBody>
        </p:sp>
      </p:grpSp>
      <p:sp>
        <p:nvSpPr>
          <p:cNvPr id="31" name="Freeform 29" descr="5%"/>
          <p:cNvSpPr>
            <a:spLocks/>
          </p:cNvSpPr>
          <p:nvPr/>
        </p:nvSpPr>
        <p:spPr bwMode="auto">
          <a:xfrm rot="16200000">
            <a:off x="462757" y="1366043"/>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30"/>
          <p:cNvSpPr>
            <a:spLocks noChangeArrowheads="1"/>
          </p:cNvSpPr>
          <p:nvPr/>
        </p:nvSpPr>
        <p:spPr bwMode="auto">
          <a:xfrm rot="16200000">
            <a:off x="1752600" y="2286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 name="Oval 31"/>
          <p:cNvSpPr>
            <a:spLocks noChangeArrowheads="1"/>
          </p:cNvSpPr>
          <p:nvPr/>
        </p:nvSpPr>
        <p:spPr bwMode="auto">
          <a:xfrm rot="16200000">
            <a:off x="1676400" y="1524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4" name="Oval 32"/>
          <p:cNvSpPr>
            <a:spLocks noChangeArrowheads="1"/>
          </p:cNvSpPr>
          <p:nvPr/>
        </p:nvSpPr>
        <p:spPr bwMode="auto">
          <a:xfrm rot="16200000">
            <a:off x="838200" y="1981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 name="Oval 33"/>
          <p:cNvSpPr>
            <a:spLocks noChangeArrowheads="1"/>
          </p:cNvSpPr>
          <p:nvPr/>
        </p:nvSpPr>
        <p:spPr bwMode="auto">
          <a:xfrm rot="16200000">
            <a:off x="1903413" y="18272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 name="Freeform 34" descr="5%"/>
          <p:cNvSpPr>
            <a:spLocks/>
          </p:cNvSpPr>
          <p:nvPr/>
        </p:nvSpPr>
        <p:spPr bwMode="auto">
          <a:xfrm rot="5400000" flipV="1">
            <a:off x="3352800" y="1219200"/>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5"/>
          <p:cNvSpPr>
            <a:spLocks noChangeArrowheads="1"/>
          </p:cNvSpPr>
          <p:nvPr/>
        </p:nvSpPr>
        <p:spPr bwMode="auto">
          <a:xfrm rot="5400000" flipV="1">
            <a:off x="4876800" y="16764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 name="Oval 36"/>
          <p:cNvSpPr>
            <a:spLocks noChangeArrowheads="1"/>
          </p:cNvSpPr>
          <p:nvPr/>
        </p:nvSpPr>
        <p:spPr bwMode="auto">
          <a:xfrm rot="5400000" flipV="1">
            <a:off x="3516313" y="16748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 name="Oval 37"/>
          <p:cNvSpPr>
            <a:spLocks noChangeArrowheads="1"/>
          </p:cNvSpPr>
          <p:nvPr/>
        </p:nvSpPr>
        <p:spPr bwMode="auto">
          <a:xfrm rot="5400000" flipV="1">
            <a:off x="4038600" y="22860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 name="Oval 38"/>
          <p:cNvSpPr>
            <a:spLocks noChangeArrowheads="1"/>
          </p:cNvSpPr>
          <p:nvPr/>
        </p:nvSpPr>
        <p:spPr bwMode="auto">
          <a:xfrm rot="5400000" flipV="1">
            <a:off x="4038600" y="12954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 name="Line 39"/>
          <p:cNvSpPr>
            <a:spLocks noChangeShapeType="1"/>
          </p:cNvSpPr>
          <p:nvPr/>
        </p:nvSpPr>
        <p:spPr bwMode="auto">
          <a:xfrm flipV="1">
            <a:off x="1981200" y="1676400"/>
            <a:ext cx="1524000" cy="1524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Text Box 40"/>
          <p:cNvSpPr txBox="1">
            <a:spLocks noChangeArrowheads="1"/>
          </p:cNvSpPr>
          <p:nvPr/>
        </p:nvSpPr>
        <p:spPr bwMode="auto">
          <a:xfrm>
            <a:off x="5943600" y="44196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sp>
        <p:nvSpPr>
          <p:cNvPr id="43" name="Rectangle 41"/>
          <p:cNvSpPr>
            <a:spLocks noChangeArrowheads="1"/>
          </p:cNvSpPr>
          <p:nvPr/>
        </p:nvSpPr>
        <p:spPr bwMode="auto">
          <a:xfrm>
            <a:off x="533399" y="4114800"/>
            <a:ext cx="8153401"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200"/>
              </a:spcBef>
              <a:spcAft>
                <a:spcPts val="200"/>
              </a:spcAft>
              <a:buClr>
                <a:schemeClr val="bg2"/>
              </a:buClr>
              <a:buSzPct val="75000"/>
              <a:buFont typeface="Wingdings" pitchFamily="2" charset="2"/>
              <a:buChar char="v"/>
            </a:pPr>
            <a:r>
              <a:rPr lang="en-US" sz="2400" dirty="0">
                <a:solidFill>
                  <a:srgbClr val="FF0000"/>
                </a:solidFill>
                <a:latin typeface="Verdana" pitchFamily="34" charset="0"/>
              </a:rPr>
              <a:t>MIN</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MAX</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Group Average</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Distance Between </a:t>
            </a:r>
            <a:r>
              <a:rPr lang="en-US" sz="2400" dirty="0" smtClean="0">
                <a:latin typeface="Verdana" pitchFamily="34" charset="0"/>
              </a:rPr>
              <a:t>Centroids</a:t>
            </a:r>
            <a:endParaRPr lang="en-US" sz="2400" dirty="0">
              <a:latin typeface="Verdana" pitchFamily="34" charset="0"/>
            </a:endParaRPr>
          </a:p>
        </p:txBody>
      </p:sp>
    </p:spTree>
    <p:extLst>
      <p:ext uri="{BB962C8B-B14F-4D97-AF65-F5344CB8AC3E}">
        <p14:creationId xmlns:p14="http://schemas.microsoft.com/office/powerpoint/2010/main" val="1030646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304800"/>
            <a:ext cx="8280400" cy="552450"/>
          </a:xfrm>
        </p:spPr>
        <p:txBody>
          <a:bodyPr>
            <a:normAutofit fontScale="90000"/>
          </a:bodyPr>
          <a:lstStyle/>
          <a:p>
            <a:pPr eaLnBrk="1" hangingPunct="1"/>
            <a:r>
              <a:rPr lang="en-US" sz="4000" b="1" dirty="0" smtClean="0">
                <a:solidFill>
                  <a:schemeClr val="accent6">
                    <a:lumMod val="50000"/>
                  </a:schemeClr>
                </a:solidFill>
              </a:rPr>
              <a:t>How to Define Inter-Cluster Similarity</a:t>
            </a:r>
          </a:p>
        </p:txBody>
      </p:sp>
      <p:sp>
        <p:nvSpPr>
          <p:cNvPr id="5" name="Rectangle 3"/>
          <p:cNvSpPr txBox="1">
            <a:spLocks noChangeArrowheads="1"/>
          </p:cNvSpPr>
          <p:nvPr/>
        </p:nvSpPr>
        <p:spPr>
          <a:xfrm>
            <a:off x="682625" y="2803525"/>
            <a:ext cx="4749800" cy="2889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lvl="1" indent="-533400">
              <a:lnSpc>
                <a:spcPct val="90000"/>
              </a:lnSpc>
              <a:buFont typeface="Wingdings" pitchFamily="2" charset="2"/>
              <a:buNone/>
            </a:pPr>
            <a:r>
              <a:rPr lang="en-US" sz="1000" smtClean="0"/>
              <a:t> </a:t>
            </a:r>
          </a:p>
        </p:txBody>
      </p:sp>
      <p:grpSp>
        <p:nvGrpSpPr>
          <p:cNvPr id="6" name="Group 4"/>
          <p:cNvGrpSpPr>
            <a:grpSpLocks/>
          </p:cNvGrpSpPr>
          <p:nvPr/>
        </p:nvGrpSpPr>
        <p:grpSpPr bwMode="auto">
          <a:xfrm>
            <a:off x="5486400" y="1219200"/>
            <a:ext cx="3429000" cy="3508375"/>
            <a:chOff x="3456" y="1440"/>
            <a:chExt cx="2160" cy="2210"/>
          </a:xfrm>
        </p:grpSpPr>
        <p:sp>
          <p:nvSpPr>
            <p:cNvPr id="7"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0"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1"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2"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3"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4"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5"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6"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7"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8"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9"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30"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a:t>
              </a:r>
            </a:p>
            <a:p>
              <a:pPr>
                <a:spcBef>
                  <a:spcPct val="50000"/>
                </a:spcBef>
              </a:pPr>
              <a:r>
                <a:rPr lang="en-US" sz="1600" b="1"/>
                <a:t>.</a:t>
              </a:r>
            </a:p>
            <a:p>
              <a:pPr>
                <a:spcBef>
                  <a:spcPct val="50000"/>
                </a:spcBef>
              </a:pPr>
              <a:r>
                <a:rPr lang="en-US" sz="1600" b="1"/>
                <a:t>.</a:t>
              </a:r>
            </a:p>
          </p:txBody>
        </p:sp>
      </p:grpSp>
      <p:sp>
        <p:nvSpPr>
          <p:cNvPr id="31" name="Freeform 29" descr="5%"/>
          <p:cNvSpPr>
            <a:spLocks/>
          </p:cNvSpPr>
          <p:nvPr/>
        </p:nvSpPr>
        <p:spPr bwMode="auto">
          <a:xfrm rot="16200000">
            <a:off x="462757" y="1442243"/>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30"/>
          <p:cNvSpPr>
            <a:spLocks noChangeArrowheads="1"/>
          </p:cNvSpPr>
          <p:nvPr/>
        </p:nvSpPr>
        <p:spPr bwMode="auto">
          <a:xfrm rot="16200000">
            <a:off x="1752600" y="2362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3" name="Oval 31"/>
          <p:cNvSpPr>
            <a:spLocks noChangeArrowheads="1"/>
          </p:cNvSpPr>
          <p:nvPr/>
        </p:nvSpPr>
        <p:spPr bwMode="auto">
          <a:xfrm rot="16200000">
            <a:off x="1676400" y="1600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4" name="Oval 32"/>
          <p:cNvSpPr>
            <a:spLocks noChangeArrowheads="1"/>
          </p:cNvSpPr>
          <p:nvPr/>
        </p:nvSpPr>
        <p:spPr bwMode="auto">
          <a:xfrm rot="16200000">
            <a:off x="838200" y="20574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 name="Oval 33"/>
          <p:cNvSpPr>
            <a:spLocks noChangeArrowheads="1"/>
          </p:cNvSpPr>
          <p:nvPr/>
        </p:nvSpPr>
        <p:spPr bwMode="auto">
          <a:xfrm rot="16200000">
            <a:off x="1903413" y="19034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 name="Freeform 34" descr="5%"/>
          <p:cNvSpPr>
            <a:spLocks/>
          </p:cNvSpPr>
          <p:nvPr/>
        </p:nvSpPr>
        <p:spPr bwMode="auto">
          <a:xfrm rot="5400000" flipV="1">
            <a:off x="3352800" y="1295400"/>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5"/>
          <p:cNvSpPr>
            <a:spLocks noChangeArrowheads="1"/>
          </p:cNvSpPr>
          <p:nvPr/>
        </p:nvSpPr>
        <p:spPr bwMode="auto">
          <a:xfrm rot="5400000" flipV="1">
            <a:off x="4876800" y="1752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8" name="Oval 36"/>
          <p:cNvSpPr>
            <a:spLocks noChangeArrowheads="1"/>
          </p:cNvSpPr>
          <p:nvPr/>
        </p:nvSpPr>
        <p:spPr bwMode="auto">
          <a:xfrm rot="5400000" flipV="1">
            <a:off x="3516313" y="17510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 name="Oval 37"/>
          <p:cNvSpPr>
            <a:spLocks noChangeArrowheads="1"/>
          </p:cNvSpPr>
          <p:nvPr/>
        </p:nvSpPr>
        <p:spPr bwMode="auto">
          <a:xfrm rot="5400000" flipV="1">
            <a:off x="4038600" y="2362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 name="Oval 38"/>
          <p:cNvSpPr>
            <a:spLocks noChangeArrowheads="1"/>
          </p:cNvSpPr>
          <p:nvPr/>
        </p:nvSpPr>
        <p:spPr bwMode="auto">
          <a:xfrm rot="5400000" flipV="1">
            <a:off x="4038600" y="1371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 name="Line 39"/>
          <p:cNvSpPr>
            <a:spLocks noChangeShapeType="1"/>
          </p:cNvSpPr>
          <p:nvPr/>
        </p:nvSpPr>
        <p:spPr bwMode="auto">
          <a:xfrm flipV="1">
            <a:off x="914400" y="1828800"/>
            <a:ext cx="3962400" cy="22860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Text Box 40"/>
          <p:cNvSpPr txBox="1">
            <a:spLocks noChangeArrowheads="1"/>
          </p:cNvSpPr>
          <p:nvPr/>
        </p:nvSpPr>
        <p:spPr bwMode="auto">
          <a:xfrm>
            <a:off x="5943600" y="4495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sp>
        <p:nvSpPr>
          <p:cNvPr id="43" name="Rectangle 41"/>
          <p:cNvSpPr>
            <a:spLocks noChangeArrowheads="1"/>
          </p:cNvSpPr>
          <p:nvPr/>
        </p:nvSpPr>
        <p:spPr bwMode="auto">
          <a:xfrm>
            <a:off x="685800" y="3657600"/>
            <a:ext cx="5486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MIN</a:t>
            </a:r>
          </a:p>
          <a:p>
            <a:pPr marL="342900" indent="-342900">
              <a:spcBef>
                <a:spcPts val="200"/>
              </a:spcBef>
              <a:spcAft>
                <a:spcPts val="200"/>
              </a:spcAft>
              <a:buClr>
                <a:schemeClr val="bg2"/>
              </a:buClr>
              <a:buSzPct val="75000"/>
              <a:buFont typeface="Wingdings" pitchFamily="2" charset="2"/>
              <a:buChar char="v"/>
            </a:pPr>
            <a:r>
              <a:rPr lang="en-US" sz="2400" dirty="0">
                <a:solidFill>
                  <a:srgbClr val="FF0000"/>
                </a:solidFill>
                <a:latin typeface="Verdana" pitchFamily="34" charset="0"/>
              </a:rPr>
              <a:t>MAX</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Group Average</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Distance Between </a:t>
            </a:r>
            <a:r>
              <a:rPr lang="en-US" sz="2400" dirty="0" smtClean="0">
                <a:latin typeface="Verdana" pitchFamily="34" charset="0"/>
              </a:rPr>
              <a:t>Centroids</a:t>
            </a:r>
            <a:endParaRPr lang="en-US" sz="2400" dirty="0">
              <a:latin typeface="Verdana" pitchFamily="34" charset="0"/>
            </a:endParaRPr>
          </a:p>
        </p:txBody>
      </p:sp>
    </p:spTree>
    <p:extLst>
      <p:ext uri="{BB962C8B-B14F-4D97-AF65-F5344CB8AC3E}">
        <p14:creationId xmlns:p14="http://schemas.microsoft.com/office/powerpoint/2010/main" val="189213719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304800"/>
            <a:ext cx="8280400" cy="552450"/>
          </a:xfrm>
        </p:spPr>
        <p:txBody>
          <a:bodyPr>
            <a:normAutofit fontScale="90000"/>
          </a:bodyPr>
          <a:lstStyle/>
          <a:p>
            <a:pPr eaLnBrk="1" hangingPunct="1"/>
            <a:r>
              <a:rPr lang="en-US" sz="4000" b="1" dirty="0" smtClean="0">
                <a:solidFill>
                  <a:schemeClr val="accent6">
                    <a:lumMod val="50000"/>
                  </a:schemeClr>
                </a:solidFill>
              </a:rPr>
              <a:t>How to Define Inter-Cluster Similarity</a:t>
            </a:r>
          </a:p>
        </p:txBody>
      </p:sp>
      <p:sp>
        <p:nvSpPr>
          <p:cNvPr id="5" name="Rectangle 3"/>
          <p:cNvSpPr txBox="1">
            <a:spLocks noChangeArrowheads="1"/>
          </p:cNvSpPr>
          <p:nvPr/>
        </p:nvSpPr>
        <p:spPr>
          <a:xfrm>
            <a:off x="682625" y="2803525"/>
            <a:ext cx="4749800" cy="2889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lvl="1" indent="-533400">
              <a:lnSpc>
                <a:spcPct val="90000"/>
              </a:lnSpc>
              <a:buFont typeface="Wingdings" pitchFamily="2" charset="2"/>
              <a:buNone/>
            </a:pPr>
            <a:r>
              <a:rPr lang="en-US" sz="1000" smtClean="0"/>
              <a:t> </a:t>
            </a:r>
          </a:p>
        </p:txBody>
      </p:sp>
      <p:grpSp>
        <p:nvGrpSpPr>
          <p:cNvPr id="6" name="Group 4"/>
          <p:cNvGrpSpPr>
            <a:grpSpLocks/>
          </p:cNvGrpSpPr>
          <p:nvPr/>
        </p:nvGrpSpPr>
        <p:grpSpPr bwMode="auto">
          <a:xfrm>
            <a:off x="5486400" y="1219200"/>
            <a:ext cx="3429000" cy="3508375"/>
            <a:chOff x="3456" y="1440"/>
            <a:chExt cx="2160" cy="2210"/>
          </a:xfrm>
        </p:grpSpPr>
        <p:sp>
          <p:nvSpPr>
            <p:cNvPr id="7" name="Line 5"/>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6"/>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17"/>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0" name="Text Box 18"/>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1" name="Text Box 19"/>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2" name="Text Box 20"/>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3" name="Text Box 21"/>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4" name="Text Box 22"/>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5" name="Text Box 23"/>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6" name="Text Box 24"/>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7" name="Text Box 25"/>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8" name="Text Box 26"/>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9" name="Text Box 27"/>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30" name="Text Box 28"/>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a:t>
              </a:r>
            </a:p>
            <a:p>
              <a:pPr>
                <a:spcBef>
                  <a:spcPct val="50000"/>
                </a:spcBef>
              </a:pPr>
              <a:r>
                <a:rPr lang="en-US" sz="1600" b="1"/>
                <a:t>.</a:t>
              </a:r>
            </a:p>
            <a:p>
              <a:pPr>
                <a:spcBef>
                  <a:spcPct val="50000"/>
                </a:spcBef>
              </a:pPr>
              <a:r>
                <a:rPr lang="en-US" sz="1600" b="1"/>
                <a:t>.</a:t>
              </a:r>
            </a:p>
          </p:txBody>
        </p:sp>
      </p:grpSp>
      <p:sp>
        <p:nvSpPr>
          <p:cNvPr id="31" name="Freeform 29" descr="5%"/>
          <p:cNvSpPr>
            <a:spLocks/>
          </p:cNvSpPr>
          <p:nvPr/>
        </p:nvSpPr>
        <p:spPr bwMode="auto">
          <a:xfrm rot="16200000">
            <a:off x="462757" y="1442243"/>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Oval 30"/>
          <p:cNvSpPr>
            <a:spLocks noChangeArrowheads="1"/>
          </p:cNvSpPr>
          <p:nvPr/>
        </p:nvSpPr>
        <p:spPr bwMode="auto">
          <a:xfrm rot="16200000">
            <a:off x="1752600" y="23622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3" name="Oval 31"/>
          <p:cNvSpPr>
            <a:spLocks noChangeArrowheads="1"/>
          </p:cNvSpPr>
          <p:nvPr/>
        </p:nvSpPr>
        <p:spPr bwMode="auto">
          <a:xfrm rot="16200000">
            <a:off x="1676400" y="16002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4" name="Oval 32"/>
          <p:cNvSpPr>
            <a:spLocks noChangeArrowheads="1"/>
          </p:cNvSpPr>
          <p:nvPr/>
        </p:nvSpPr>
        <p:spPr bwMode="auto">
          <a:xfrm rot="16200000">
            <a:off x="838200" y="20574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5" name="Oval 33"/>
          <p:cNvSpPr>
            <a:spLocks noChangeArrowheads="1"/>
          </p:cNvSpPr>
          <p:nvPr/>
        </p:nvSpPr>
        <p:spPr bwMode="auto">
          <a:xfrm rot="16200000">
            <a:off x="1903413" y="1903413"/>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6" name="Freeform 34" descr="5%"/>
          <p:cNvSpPr>
            <a:spLocks/>
          </p:cNvSpPr>
          <p:nvPr/>
        </p:nvSpPr>
        <p:spPr bwMode="auto">
          <a:xfrm rot="5400000" flipV="1">
            <a:off x="3352800" y="1295400"/>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Oval 35"/>
          <p:cNvSpPr>
            <a:spLocks noChangeArrowheads="1"/>
          </p:cNvSpPr>
          <p:nvPr/>
        </p:nvSpPr>
        <p:spPr bwMode="auto">
          <a:xfrm rot="5400000" flipV="1">
            <a:off x="4876800" y="17526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8" name="Oval 36"/>
          <p:cNvSpPr>
            <a:spLocks noChangeArrowheads="1"/>
          </p:cNvSpPr>
          <p:nvPr/>
        </p:nvSpPr>
        <p:spPr bwMode="auto">
          <a:xfrm rot="5400000" flipV="1">
            <a:off x="3516313" y="17526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39" name="Oval 37"/>
          <p:cNvSpPr>
            <a:spLocks noChangeArrowheads="1"/>
          </p:cNvSpPr>
          <p:nvPr/>
        </p:nvSpPr>
        <p:spPr bwMode="auto">
          <a:xfrm rot="5400000" flipV="1">
            <a:off x="4038600" y="23622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40" name="Oval 38"/>
          <p:cNvSpPr>
            <a:spLocks noChangeArrowheads="1"/>
          </p:cNvSpPr>
          <p:nvPr/>
        </p:nvSpPr>
        <p:spPr bwMode="auto">
          <a:xfrm rot="5400000" flipV="1">
            <a:off x="4038600" y="1371600"/>
            <a:ext cx="76200" cy="76200"/>
          </a:xfrm>
          <a:prstGeom prst="ellipse">
            <a:avLst/>
          </a:prstGeom>
          <a:solidFill>
            <a:schemeClr val="tx1"/>
          </a:solidFill>
          <a:ln w="12700">
            <a:solidFill>
              <a:srgbClr val="002060"/>
            </a:solidFill>
            <a:round/>
            <a:headEnd/>
            <a:tailEnd/>
          </a:ln>
        </p:spPr>
        <p:txBody>
          <a:bodyPr wrap="none" anchor="ctr"/>
          <a:lstStyle/>
          <a:p>
            <a:endParaRPr lang="en-US"/>
          </a:p>
        </p:txBody>
      </p:sp>
      <p:sp>
        <p:nvSpPr>
          <p:cNvPr id="41" name="Line 39"/>
          <p:cNvSpPr>
            <a:spLocks noChangeShapeType="1"/>
          </p:cNvSpPr>
          <p:nvPr/>
        </p:nvSpPr>
        <p:spPr bwMode="auto">
          <a:xfrm>
            <a:off x="1828800" y="2362200"/>
            <a:ext cx="2209800" cy="762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0"/>
          <p:cNvSpPr>
            <a:spLocks noChangeShapeType="1"/>
          </p:cNvSpPr>
          <p:nvPr/>
        </p:nvSpPr>
        <p:spPr bwMode="auto">
          <a:xfrm flipV="1">
            <a:off x="1828800" y="1828800"/>
            <a:ext cx="1676400" cy="533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1828800" y="1447800"/>
            <a:ext cx="2209800" cy="914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2"/>
          <p:cNvSpPr>
            <a:spLocks noChangeShapeType="1"/>
          </p:cNvSpPr>
          <p:nvPr/>
        </p:nvSpPr>
        <p:spPr bwMode="auto">
          <a:xfrm flipV="1">
            <a:off x="1828800" y="1828800"/>
            <a:ext cx="3048000" cy="533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3"/>
          <p:cNvSpPr>
            <a:spLocks noChangeShapeType="1"/>
          </p:cNvSpPr>
          <p:nvPr/>
        </p:nvSpPr>
        <p:spPr bwMode="auto">
          <a:xfrm>
            <a:off x="1981200" y="1981200"/>
            <a:ext cx="2057400" cy="4572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4"/>
          <p:cNvSpPr>
            <a:spLocks noChangeShapeType="1"/>
          </p:cNvSpPr>
          <p:nvPr/>
        </p:nvSpPr>
        <p:spPr bwMode="auto">
          <a:xfrm flipV="1">
            <a:off x="1981200" y="1828800"/>
            <a:ext cx="1524000" cy="152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5"/>
          <p:cNvSpPr>
            <a:spLocks noChangeShapeType="1"/>
          </p:cNvSpPr>
          <p:nvPr/>
        </p:nvSpPr>
        <p:spPr bwMode="auto">
          <a:xfrm flipV="1">
            <a:off x="1981200" y="1447800"/>
            <a:ext cx="2057400" cy="533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6"/>
          <p:cNvSpPr>
            <a:spLocks noChangeShapeType="1"/>
          </p:cNvSpPr>
          <p:nvPr/>
        </p:nvSpPr>
        <p:spPr bwMode="auto">
          <a:xfrm flipV="1">
            <a:off x="1981200" y="1828800"/>
            <a:ext cx="2895600" cy="152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7"/>
          <p:cNvSpPr>
            <a:spLocks noChangeShapeType="1"/>
          </p:cNvSpPr>
          <p:nvPr/>
        </p:nvSpPr>
        <p:spPr bwMode="auto">
          <a:xfrm>
            <a:off x="914400" y="2057400"/>
            <a:ext cx="3124200" cy="3810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8"/>
          <p:cNvSpPr>
            <a:spLocks noChangeShapeType="1"/>
          </p:cNvSpPr>
          <p:nvPr/>
        </p:nvSpPr>
        <p:spPr bwMode="auto">
          <a:xfrm flipV="1">
            <a:off x="914400" y="1828800"/>
            <a:ext cx="3962400" cy="2286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9"/>
          <p:cNvSpPr>
            <a:spLocks noChangeShapeType="1"/>
          </p:cNvSpPr>
          <p:nvPr/>
        </p:nvSpPr>
        <p:spPr bwMode="auto">
          <a:xfrm flipV="1">
            <a:off x="914400" y="1447800"/>
            <a:ext cx="3124200" cy="6096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0"/>
          <p:cNvSpPr>
            <a:spLocks noChangeShapeType="1"/>
          </p:cNvSpPr>
          <p:nvPr/>
        </p:nvSpPr>
        <p:spPr bwMode="auto">
          <a:xfrm flipV="1">
            <a:off x="914400" y="1828800"/>
            <a:ext cx="2590800" cy="2286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1"/>
          <p:cNvSpPr>
            <a:spLocks noChangeShapeType="1"/>
          </p:cNvSpPr>
          <p:nvPr/>
        </p:nvSpPr>
        <p:spPr bwMode="auto">
          <a:xfrm>
            <a:off x="1752600" y="1600200"/>
            <a:ext cx="2286000" cy="8382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2"/>
          <p:cNvSpPr>
            <a:spLocks noChangeShapeType="1"/>
          </p:cNvSpPr>
          <p:nvPr/>
        </p:nvSpPr>
        <p:spPr bwMode="auto">
          <a:xfrm>
            <a:off x="1752600" y="1600200"/>
            <a:ext cx="1752600" cy="2286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3"/>
          <p:cNvSpPr>
            <a:spLocks noChangeShapeType="1"/>
          </p:cNvSpPr>
          <p:nvPr/>
        </p:nvSpPr>
        <p:spPr bwMode="auto">
          <a:xfrm flipV="1">
            <a:off x="1752600" y="1447800"/>
            <a:ext cx="2286000" cy="1524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4"/>
          <p:cNvSpPr>
            <a:spLocks noChangeShapeType="1"/>
          </p:cNvSpPr>
          <p:nvPr/>
        </p:nvSpPr>
        <p:spPr bwMode="auto">
          <a:xfrm>
            <a:off x="1752600" y="1600200"/>
            <a:ext cx="3124200" cy="228600"/>
          </a:xfrm>
          <a:prstGeom prst="line">
            <a:avLst/>
          </a:prstGeom>
          <a:noFill/>
          <a:ln w="6350">
            <a:solidFill>
              <a:srgbClr val="00206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Text Box 55"/>
          <p:cNvSpPr txBox="1">
            <a:spLocks noChangeArrowheads="1"/>
          </p:cNvSpPr>
          <p:nvPr/>
        </p:nvSpPr>
        <p:spPr bwMode="auto">
          <a:xfrm>
            <a:off x="5943600" y="4495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sp>
        <p:nvSpPr>
          <p:cNvPr id="58" name="Rectangle 56"/>
          <p:cNvSpPr>
            <a:spLocks noChangeArrowheads="1"/>
          </p:cNvSpPr>
          <p:nvPr/>
        </p:nvSpPr>
        <p:spPr bwMode="auto">
          <a:xfrm>
            <a:off x="685800" y="3505200"/>
            <a:ext cx="5410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MIN</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MAX</a:t>
            </a:r>
          </a:p>
          <a:p>
            <a:pPr marL="342900" indent="-342900">
              <a:spcBef>
                <a:spcPts val="200"/>
              </a:spcBef>
              <a:spcAft>
                <a:spcPts val="200"/>
              </a:spcAft>
              <a:buClr>
                <a:schemeClr val="bg2"/>
              </a:buClr>
              <a:buSzPct val="75000"/>
              <a:buFont typeface="Wingdings" pitchFamily="2" charset="2"/>
              <a:buChar char="v"/>
            </a:pPr>
            <a:r>
              <a:rPr lang="en-US" sz="2400" dirty="0">
                <a:solidFill>
                  <a:srgbClr val="FF0000"/>
                </a:solidFill>
                <a:latin typeface="Verdana" pitchFamily="34" charset="0"/>
              </a:rPr>
              <a:t>Group Average</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Distance Between </a:t>
            </a:r>
            <a:r>
              <a:rPr lang="en-US" sz="2400" dirty="0" smtClean="0">
                <a:latin typeface="Verdana" pitchFamily="34" charset="0"/>
              </a:rPr>
              <a:t>Centroids</a:t>
            </a:r>
            <a:endParaRPr lang="en-US" sz="2400" dirty="0">
              <a:latin typeface="Verdana" pitchFamily="34" charset="0"/>
            </a:endParaRPr>
          </a:p>
        </p:txBody>
      </p:sp>
    </p:spTree>
    <p:extLst>
      <p:ext uri="{BB962C8B-B14F-4D97-AF65-F5344CB8AC3E}">
        <p14:creationId xmlns:p14="http://schemas.microsoft.com/office/powerpoint/2010/main" val="17690674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1371600" y="2133600"/>
            <a:ext cx="2895600" cy="0"/>
          </a:xfrm>
          <a:prstGeom prst="line">
            <a:avLst/>
          </a:prstGeom>
          <a:noFill/>
          <a:ln w="25400">
            <a:solidFill>
              <a:srgbClr val="FFCC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Freeform 3" descr="5%"/>
          <p:cNvSpPr>
            <a:spLocks/>
          </p:cNvSpPr>
          <p:nvPr/>
        </p:nvSpPr>
        <p:spPr bwMode="auto">
          <a:xfrm rot="16200000">
            <a:off x="462757" y="1442243"/>
            <a:ext cx="1828800" cy="1382713"/>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4"/>
          <p:cNvSpPr>
            <a:spLocks noGrp="1" noChangeArrowheads="1"/>
          </p:cNvSpPr>
          <p:nvPr>
            <p:ph type="title"/>
          </p:nvPr>
        </p:nvSpPr>
        <p:spPr>
          <a:xfrm>
            <a:off x="381000" y="304800"/>
            <a:ext cx="8280400" cy="552450"/>
          </a:xfrm>
        </p:spPr>
        <p:txBody>
          <a:bodyPr>
            <a:normAutofit fontScale="90000"/>
          </a:bodyPr>
          <a:lstStyle/>
          <a:p>
            <a:pPr eaLnBrk="1" hangingPunct="1"/>
            <a:r>
              <a:rPr lang="en-US" sz="4000" b="1" dirty="0" smtClean="0">
                <a:solidFill>
                  <a:schemeClr val="accent6">
                    <a:lumMod val="50000"/>
                  </a:schemeClr>
                </a:solidFill>
              </a:rPr>
              <a:t>How to Define Inter-Cluster Similarity</a:t>
            </a:r>
          </a:p>
        </p:txBody>
      </p:sp>
      <p:sp>
        <p:nvSpPr>
          <p:cNvPr id="7" name="Rectangle 5"/>
          <p:cNvSpPr txBox="1">
            <a:spLocks noChangeArrowheads="1"/>
          </p:cNvSpPr>
          <p:nvPr/>
        </p:nvSpPr>
        <p:spPr>
          <a:xfrm>
            <a:off x="682625" y="2803525"/>
            <a:ext cx="4749800" cy="28892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90600" lvl="1" indent="-533400">
              <a:lnSpc>
                <a:spcPct val="90000"/>
              </a:lnSpc>
              <a:buFont typeface="Wingdings" pitchFamily="2" charset="2"/>
              <a:buNone/>
            </a:pPr>
            <a:r>
              <a:rPr lang="en-US" sz="1000" smtClean="0"/>
              <a:t> </a:t>
            </a:r>
          </a:p>
        </p:txBody>
      </p:sp>
      <p:grpSp>
        <p:nvGrpSpPr>
          <p:cNvPr id="8" name="Group 6"/>
          <p:cNvGrpSpPr>
            <a:grpSpLocks/>
          </p:cNvGrpSpPr>
          <p:nvPr/>
        </p:nvGrpSpPr>
        <p:grpSpPr bwMode="auto">
          <a:xfrm>
            <a:off x="5486400" y="1219200"/>
            <a:ext cx="3429000" cy="3508375"/>
            <a:chOff x="3456" y="1440"/>
            <a:chExt cx="2160" cy="2210"/>
          </a:xfrm>
        </p:grpSpPr>
        <p:sp>
          <p:nvSpPr>
            <p:cNvPr id="9" name="Line 7"/>
            <p:cNvSpPr>
              <a:spLocks noChangeShapeType="1"/>
            </p:cNvSpPr>
            <p:nvPr/>
          </p:nvSpPr>
          <p:spPr bwMode="auto">
            <a:xfrm>
              <a:off x="369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504" y="16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9"/>
            <p:cNvSpPr>
              <a:spLocks noChangeShapeType="1"/>
            </p:cNvSpPr>
            <p:nvPr/>
          </p:nvSpPr>
          <p:spPr bwMode="auto">
            <a:xfrm>
              <a:off x="4012"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
            <p:cNvSpPr>
              <a:spLocks noChangeShapeType="1"/>
            </p:cNvSpPr>
            <p:nvPr/>
          </p:nvSpPr>
          <p:spPr bwMode="auto">
            <a:xfrm>
              <a:off x="4329"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1"/>
            <p:cNvSpPr>
              <a:spLocks noChangeShapeType="1"/>
            </p:cNvSpPr>
            <p:nvPr/>
          </p:nvSpPr>
          <p:spPr bwMode="auto">
            <a:xfrm>
              <a:off x="4646"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4963"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5280" y="1440"/>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504" y="18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504" y="21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504" y="2409"/>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a:off x="3504" y="266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504" y="2928"/>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19"/>
            <p:cNvSpPr txBox="1">
              <a:spLocks noChangeArrowheads="1"/>
            </p:cNvSpPr>
            <p:nvPr/>
          </p:nvSpPr>
          <p:spPr bwMode="auto">
            <a:xfrm>
              <a:off x="3456"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2" name="Text Box 20"/>
            <p:cNvSpPr txBox="1">
              <a:spLocks noChangeArrowheads="1"/>
            </p:cNvSpPr>
            <p:nvPr/>
          </p:nvSpPr>
          <p:spPr bwMode="auto">
            <a:xfrm>
              <a:off x="3456" y="220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3" name="Text Box 21"/>
            <p:cNvSpPr txBox="1">
              <a:spLocks noChangeArrowheads="1"/>
            </p:cNvSpPr>
            <p:nvPr/>
          </p:nvSpPr>
          <p:spPr bwMode="auto">
            <a:xfrm>
              <a:off x="3456" y="273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24" name="Text Box 22"/>
            <p:cNvSpPr txBox="1">
              <a:spLocks noChangeArrowheads="1"/>
            </p:cNvSpPr>
            <p:nvPr/>
          </p:nvSpPr>
          <p:spPr bwMode="auto">
            <a:xfrm>
              <a:off x="3456" y="249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25" name="Text Box 23"/>
            <p:cNvSpPr txBox="1">
              <a:spLocks noChangeArrowheads="1"/>
            </p:cNvSpPr>
            <p:nvPr/>
          </p:nvSpPr>
          <p:spPr bwMode="auto">
            <a:xfrm>
              <a:off x="3456" y="1968"/>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6" name="Text Box 24"/>
            <p:cNvSpPr txBox="1">
              <a:spLocks noChangeArrowheads="1"/>
            </p:cNvSpPr>
            <p:nvPr/>
          </p:nvSpPr>
          <p:spPr bwMode="auto">
            <a:xfrm>
              <a:off x="37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27" name="Text Box 25"/>
            <p:cNvSpPr txBox="1">
              <a:spLocks noChangeArrowheads="1"/>
            </p:cNvSpPr>
            <p:nvPr/>
          </p:nvSpPr>
          <p:spPr bwMode="auto">
            <a:xfrm>
              <a:off x="4032"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28" name="Text Box 26"/>
            <p:cNvSpPr txBox="1">
              <a:spLocks noChangeArrowheads="1"/>
            </p:cNvSpPr>
            <p:nvPr/>
          </p:nvSpPr>
          <p:spPr bwMode="auto">
            <a:xfrm>
              <a:off x="4368"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29" name="Text Box 27"/>
            <p:cNvSpPr txBox="1">
              <a:spLocks noChangeArrowheads="1"/>
            </p:cNvSpPr>
            <p:nvPr/>
          </p:nvSpPr>
          <p:spPr bwMode="auto">
            <a:xfrm>
              <a:off x="470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30" name="Text Box 28"/>
            <p:cNvSpPr txBox="1">
              <a:spLocks noChangeArrowheads="1"/>
            </p:cNvSpPr>
            <p:nvPr/>
          </p:nvSpPr>
          <p:spPr bwMode="auto">
            <a:xfrm>
              <a:off x="4944" y="144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31" name="Text Box 29"/>
            <p:cNvSpPr txBox="1">
              <a:spLocks noChangeArrowheads="1"/>
            </p:cNvSpPr>
            <p:nvPr/>
          </p:nvSpPr>
          <p:spPr bwMode="auto">
            <a:xfrm>
              <a:off x="5280" y="14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32" name="Text Box 30"/>
            <p:cNvSpPr txBox="1">
              <a:spLocks noChangeArrowheads="1"/>
            </p:cNvSpPr>
            <p:nvPr/>
          </p:nvSpPr>
          <p:spPr bwMode="auto">
            <a:xfrm>
              <a:off x="3552" y="2976"/>
              <a:ext cx="336"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a:t>
              </a:r>
            </a:p>
            <a:p>
              <a:pPr>
                <a:spcBef>
                  <a:spcPct val="50000"/>
                </a:spcBef>
              </a:pPr>
              <a:r>
                <a:rPr lang="en-US" sz="1600" b="1"/>
                <a:t>.</a:t>
              </a:r>
            </a:p>
            <a:p>
              <a:pPr>
                <a:spcBef>
                  <a:spcPct val="50000"/>
                </a:spcBef>
              </a:pPr>
              <a:r>
                <a:rPr lang="en-US" sz="1600" b="1"/>
                <a:t>.</a:t>
              </a:r>
            </a:p>
          </p:txBody>
        </p:sp>
      </p:grpSp>
      <p:sp>
        <p:nvSpPr>
          <p:cNvPr id="33" name="Oval 31"/>
          <p:cNvSpPr>
            <a:spLocks noChangeArrowheads="1"/>
          </p:cNvSpPr>
          <p:nvPr/>
        </p:nvSpPr>
        <p:spPr bwMode="auto">
          <a:xfrm rot="16200000">
            <a:off x="1752600" y="2362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4" name="Oval 32"/>
          <p:cNvSpPr>
            <a:spLocks noChangeArrowheads="1"/>
          </p:cNvSpPr>
          <p:nvPr/>
        </p:nvSpPr>
        <p:spPr bwMode="auto">
          <a:xfrm rot="16200000">
            <a:off x="1676400" y="1600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5" name="Oval 33"/>
          <p:cNvSpPr>
            <a:spLocks noChangeArrowheads="1"/>
          </p:cNvSpPr>
          <p:nvPr/>
        </p:nvSpPr>
        <p:spPr bwMode="auto">
          <a:xfrm rot="16200000">
            <a:off x="838200" y="20574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6" name="Oval 34"/>
          <p:cNvSpPr>
            <a:spLocks noChangeArrowheads="1"/>
          </p:cNvSpPr>
          <p:nvPr/>
        </p:nvSpPr>
        <p:spPr bwMode="auto">
          <a:xfrm rot="16200000">
            <a:off x="1903413" y="19034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7" name="Freeform 35" descr="5%"/>
          <p:cNvSpPr>
            <a:spLocks/>
          </p:cNvSpPr>
          <p:nvPr/>
        </p:nvSpPr>
        <p:spPr bwMode="auto">
          <a:xfrm rot="5400000" flipV="1">
            <a:off x="3352800" y="1295400"/>
            <a:ext cx="1828800" cy="1676400"/>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Oval 36"/>
          <p:cNvSpPr>
            <a:spLocks noChangeArrowheads="1"/>
          </p:cNvSpPr>
          <p:nvPr/>
        </p:nvSpPr>
        <p:spPr bwMode="auto">
          <a:xfrm rot="5400000" flipV="1">
            <a:off x="4876800" y="1752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39" name="Oval 37"/>
          <p:cNvSpPr>
            <a:spLocks noChangeArrowheads="1"/>
          </p:cNvSpPr>
          <p:nvPr/>
        </p:nvSpPr>
        <p:spPr bwMode="auto">
          <a:xfrm rot="5400000" flipV="1">
            <a:off x="3516313" y="1751013"/>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0" name="Oval 38"/>
          <p:cNvSpPr>
            <a:spLocks noChangeArrowheads="1"/>
          </p:cNvSpPr>
          <p:nvPr/>
        </p:nvSpPr>
        <p:spPr bwMode="auto">
          <a:xfrm rot="5400000" flipV="1">
            <a:off x="4038600" y="23622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1" name="Oval 39"/>
          <p:cNvSpPr>
            <a:spLocks noChangeArrowheads="1"/>
          </p:cNvSpPr>
          <p:nvPr/>
        </p:nvSpPr>
        <p:spPr bwMode="auto">
          <a:xfrm rot="5400000" flipV="1">
            <a:off x="4038600" y="1371600"/>
            <a:ext cx="76200" cy="76200"/>
          </a:xfrm>
          <a:prstGeom prst="ellipse">
            <a:avLst/>
          </a:prstGeom>
          <a:solidFill>
            <a:schemeClr val="tx1"/>
          </a:solidFill>
          <a:ln w="12700">
            <a:solidFill>
              <a:schemeClr val="tx1"/>
            </a:solidFill>
            <a:round/>
            <a:headEnd/>
            <a:tailEnd/>
          </a:ln>
        </p:spPr>
        <p:txBody>
          <a:bodyPr wrap="none" anchor="ctr"/>
          <a:lstStyle/>
          <a:p>
            <a:endParaRPr lang="en-US"/>
          </a:p>
        </p:txBody>
      </p:sp>
      <p:sp>
        <p:nvSpPr>
          <p:cNvPr id="42" name="Text Box 40"/>
          <p:cNvSpPr txBox="1">
            <a:spLocks noChangeArrowheads="1"/>
          </p:cNvSpPr>
          <p:nvPr/>
        </p:nvSpPr>
        <p:spPr bwMode="auto">
          <a:xfrm>
            <a:off x="5943600" y="44958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sp>
        <p:nvSpPr>
          <p:cNvPr id="43" name="Rectangle 41"/>
          <p:cNvSpPr>
            <a:spLocks noChangeArrowheads="1"/>
          </p:cNvSpPr>
          <p:nvPr/>
        </p:nvSpPr>
        <p:spPr bwMode="auto">
          <a:xfrm>
            <a:off x="739775" y="3352800"/>
            <a:ext cx="50514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MIN</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MAX</a:t>
            </a:r>
          </a:p>
          <a:p>
            <a:pPr marL="342900" indent="-342900">
              <a:spcBef>
                <a:spcPts val="200"/>
              </a:spcBef>
              <a:spcAft>
                <a:spcPts val="200"/>
              </a:spcAft>
              <a:buClr>
                <a:schemeClr val="bg2"/>
              </a:buClr>
              <a:buSzPct val="75000"/>
              <a:buFont typeface="Wingdings" pitchFamily="2" charset="2"/>
              <a:buChar char="v"/>
            </a:pPr>
            <a:r>
              <a:rPr lang="en-US" sz="2400" dirty="0">
                <a:latin typeface="Verdana" pitchFamily="34" charset="0"/>
              </a:rPr>
              <a:t>Group Average</a:t>
            </a:r>
          </a:p>
          <a:p>
            <a:pPr marL="342900" indent="-342900">
              <a:spcBef>
                <a:spcPts val="200"/>
              </a:spcBef>
              <a:spcAft>
                <a:spcPts val="200"/>
              </a:spcAft>
              <a:buClr>
                <a:schemeClr val="bg2"/>
              </a:buClr>
              <a:buSzPct val="75000"/>
              <a:buFont typeface="Wingdings" pitchFamily="2" charset="2"/>
              <a:buChar char="v"/>
            </a:pPr>
            <a:r>
              <a:rPr lang="en-US" sz="2400" dirty="0">
                <a:solidFill>
                  <a:srgbClr val="FF0000"/>
                </a:solidFill>
                <a:latin typeface="Verdana" pitchFamily="34" charset="0"/>
              </a:rPr>
              <a:t>Distance Between Centroids</a:t>
            </a:r>
          </a:p>
        </p:txBody>
      </p:sp>
      <p:sp>
        <p:nvSpPr>
          <p:cNvPr id="44" name="Text Box 42"/>
          <p:cNvSpPr txBox="1">
            <a:spLocks noChangeArrowheads="1"/>
          </p:cNvSpPr>
          <p:nvPr/>
        </p:nvSpPr>
        <p:spPr bwMode="auto">
          <a:xfrm>
            <a:off x="1219200" y="19812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solidFill>
                  <a:srgbClr val="FF0000"/>
                </a:solidFill>
                <a:sym typeface="Symbol" pitchFamily="18" charset="2"/>
              </a:rPr>
              <a:t></a:t>
            </a:r>
          </a:p>
        </p:txBody>
      </p:sp>
      <p:sp>
        <p:nvSpPr>
          <p:cNvPr id="45" name="Text Box 43"/>
          <p:cNvSpPr txBox="1">
            <a:spLocks noChangeArrowheads="1"/>
          </p:cNvSpPr>
          <p:nvPr/>
        </p:nvSpPr>
        <p:spPr bwMode="auto">
          <a:xfrm>
            <a:off x="4114800" y="19812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solidFill>
                  <a:srgbClr val="FF0000"/>
                </a:solidFill>
                <a:sym typeface="Symbol" pitchFamily="18" charset="2"/>
              </a:rPr>
              <a:t></a:t>
            </a:r>
          </a:p>
        </p:txBody>
      </p:sp>
    </p:spTree>
    <p:extLst>
      <p:ext uri="{BB962C8B-B14F-4D97-AF65-F5344CB8AC3E}">
        <p14:creationId xmlns:p14="http://schemas.microsoft.com/office/powerpoint/2010/main" val="31267279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76200"/>
            <a:ext cx="8763000" cy="788987"/>
          </a:xfrm>
        </p:spPr>
        <p:txBody>
          <a:bodyPr>
            <a:normAutofit fontScale="90000"/>
          </a:bodyPr>
          <a:lstStyle/>
          <a:p>
            <a:pPr eaLnBrk="1" hangingPunct="1"/>
            <a:r>
              <a:rPr lang="en-US" sz="3600" b="1" dirty="0" smtClean="0"/>
              <a:t>Hierarchical Clustering:  Problems and Limitations</a:t>
            </a:r>
          </a:p>
        </p:txBody>
      </p:sp>
      <p:sp>
        <p:nvSpPr>
          <p:cNvPr id="5" name="Rectangle 3"/>
          <p:cNvSpPr txBox="1">
            <a:spLocks noChangeArrowheads="1"/>
          </p:cNvSpPr>
          <p:nvPr/>
        </p:nvSpPr>
        <p:spPr>
          <a:xfrm>
            <a:off x="228600" y="914400"/>
            <a:ext cx="8686800" cy="586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sz="2500" dirty="0" smtClean="0"/>
              <a:t>Once a decision is made to combine two clusters, it cannot be undone</a:t>
            </a:r>
          </a:p>
          <a:p>
            <a:pPr algn="just">
              <a:buFont typeface="Wingdings" pitchFamily="2" charset="2"/>
              <a:buChar char="v"/>
            </a:pPr>
            <a:r>
              <a:rPr lang="en-US" sz="2500" dirty="0" smtClean="0"/>
              <a:t>Different schemes have problems with one or more of the following:</a:t>
            </a:r>
          </a:p>
          <a:p>
            <a:pPr lvl="1" algn="just"/>
            <a:r>
              <a:rPr lang="en-US" sz="2500" dirty="0" smtClean="0"/>
              <a:t>Sensitivity to noise and outliers</a:t>
            </a:r>
          </a:p>
          <a:p>
            <a:pPr lvl="1" algn="just"/>
            <a:r>
              <a:rPr lang="en-US" sz="2500" dirty="0" smtClean="0"/>
              <a:t>Difficulty handling different sized clusters and convex shapes</a:t>
            </a:r>
          </a:p>
          <a:p>
            <a:pPr lvl="1" algn="just"/>
            <a:r>
              <a:rPr lang="en-US" sz="2500" dirty="0" smtClean="0"/>
              <a:t>Breaking large clusters (divisive)</a:t>
            </a:r>
          </a:p>
          <a:p>
            <a:pPr algn="just">
              <a:lnSpc>
                <a:spcPct val="90000"/>
              </a:lnSpc>
              <a:buFont typeface="Wingdings" pitchFamily="2" charset="2"/>
              <a:buChar char="v"/>
            </a:pPr>
            <a:r>
              <a:rPr lang="en-US" sz="2500" dirty="0" err="1" smtClean="0">
                <a:latin typeface="Arial" pitchFamily="34" charset="0"/>
              </a:rPr>
              <a:t>Dendrogram</a:t>
            </a:r>
            <a:r>
              <a:rPr lang="en-US" sz="2500" dirty="0" smtClean="0">
                <a:latin typeface="Arial" pitchFamily="34" charset="0"/>
              </a:rPr>
              <a:t> correspond to a given hierarchical clustering is not unique, since for each merge one needs to specify which </a:t>
            </a:r>
            <a:r>
              <a:rPr lang="en-US" sz="2500" dirty="0" err="1" smtClean="0">
                <a:latin typeface="Arial" pitchFamily="34" charset="0"/>
              </a:rPr>
              <a:t>subtree</a:t>
            </a:r>
            <a:r>
              <a:rPr lang="en-US" sz="2500" dirty="0" smtClean="0">
                <a:latin typeface="Arial" pitchFamily="34" charset="0"/>
              </a:rPr>
              <a:t> should go on the left and which on the right</a:t>
            </a:r>
          </a:p>
          <a:p>
            <a:pPr algn="just">
              <a:lnSpc>
                <a:spcPct val="90000"/>
              </a:lnSpc>
              <a:buFont typeface="Wingdings" pitchFamily="2" charset="2"/>
              <a:buChar char="v"/>
            </a:pPr>
            <a:r>
              <a:rPr lang="en-US" sz="2500" dirty="0" smtClean="0">
                <a:latin typeface="Arial" pitchFamily="34" charset="0"/>
              </a:rPr>
              <a:t>They impose structure on the data, instead of revealing structure in these data.</a:t>
            </a:r>
          </a:p>
        </p:txBody>
      </p:sp>
    </p:spTree>
    <p:extLst>
      <p:ext uri="{BB962C8B-B14F-4D97-AF65-F5344CB8AC3E}">
        <p14:creationId xmlns:p14="http://schemas.microsoft.com/office/powerpoint/2010/main" val="19368627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19088" y="228600"/>
            <a:ext cx="8280400" cy="552450"/>
          </a:xfrm>
        </p:spPr>
        <p:txBody>
          <a:bodyPr>
            <a:normAutofit fontScale="90000"/>
          </a:bodyPr>
          <a:lstStyle/>
          <a:p>
            <a:pPr eaLnBrk="1" hangingPunct="1"/>
            <a:r>
              <a:rPr lang="en-US" sz="4000" b="1" dirty="0" smtClean="0">
                <a:solidFill>
                  <a:schemeClr val="accent6">
                    <a:lumMod val="50000"/>
                  </a:schemeClr>
                </a:solidFill>
              </a:rPr>
              <a:t>K-means Algorithm</a:t>
            </a:r>
          </a:p>
        </p:txBody>
      </p:sp>
      <p:sp>
        <p:nvSpPr>
          <p:cNvPr id="5" name="Rectangle 3"/>
          <p:cNvSpPr txBox="1">
            <a:spLocks noChangeArrowheads="1"/>
          </p:cNvSpPr>
          <p:nvPr/>
        </p:nvSpPr>
        <p:spPr>
          <a:xfrm>
            <a:off x="304801" y="1066800"/>
            <a:ext cx="8686799"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smtClean="0"/>
              <a:t>Partitioning clustering approach </a:t>
            </a:r>
          </a:p>
          <a:p>
            <a:pPr algn="just">
              <a:lnSpc>
                <a:spcPct val="90000"/>
              </a:lnSpc>
              <a:buFont typeface="Wingdings" pitchFamily="2" charset="2"/>
              <a:buChar char="v"/>
            </a:pPr>
            <a:r>
              <a:rPr lang="en-US" sz="2800" dirty="0" smtClean="0"/>
              <a:t>Each cluster is associated with a </a:t>
            </a:r>
            <a:r>
              <a:rPr lang="en-US" sz="2800" dirty="0" smtClean="0">
                <a:solidFill>
                  <a:srgbClr val="0070C0"/>
                </a:solidFill>
              </a:rPr>
              <a:t>centroid </a:t>
            </a:r>
            <a:r>
              <a:rPr lang="en-US" sz="2800" dirty="0" smtClean="0"/>
              <a:t>(center point or mean point) </a:t>
            </a:r>
          </a:p>
          <a:p>
            <a:pPr algn="just">
              <a:lnSpc>
                <a:spcPct val="90000"/>
              </a:lnSpc>
              <a:buFont typeface="Wingdings" pitchFamily="2" charset="2"/>
              <a:buChar char="v"/>
            </a:pPr>
            <a:r>
              <a:rPr lang="en-US" sz="2800" dirty="0" smtClean="0"/>
              <a:t>Each point is assigned to the cluster with the closest centroid</a:t>
            </a:r>
          </a:p>
          <a:p>
            <a:pPr algn="just">
              <a:lnSpc>
                <a:spcPct val="90000"/>
              </a:lnSpc>
              <a:buFont typeface="Wingdings" pitchFamily="2" charset="2"/>
              <a:buChar char="v"/>
            </a:pPr>
            <a:r>
              <a:rPr lang="en-US" sz="2800" dirty="0" smtClean="0"/>
              <a:t>Number of clusters, K, must be specified</a:t>
            </a:r>
          </a:p>
          <a:p>
            <a:pPr marL="0" indent="0" algn="just">
              <a:lnSpc>
                <a:spcPct val="90000"/>
              </a:lnSpc>
              <a:buNone/>
            </a:pPr>
            <a:endParaRPr lang="en-US" sz="2800" dirty="0" smtClean="0"/>
          </a:p>
          <a:p>
            <a:pPr marL="0" indent="0" algn="just">
              <a:lnSpc>
                <a:spcPct val="90000"/>
              </a:lnSpc>
              <a:buNone/>
            </a:pPr>
            <a:r>
              <a:rPr lang="en-US" sz="2800" dirty="0" smtClean="0"/>
              <a:t>The basic algorithm is very simple:</a:t>
            </a:r>
          </a:p>
        </p:txBody>
      </p:sp>
      <p:graphicFrame>
        <p:nvGraphicFramePr>
          <p:cNvPr id="6" name="Object 4"/>
          <p:cNvGraphicFramePr>
            <a:graphicFrameLocks noChangeAspect="1"/>
          </p:cNvGraphicFramePr>
          <p:nvPr>
            <p:extLst>
              <p:ext uri="{D42A27DB-BD31-4B8C-83A1-F6EECF244321}">
                <p14:modId xmlns:p14="http://schemas.microsoft.com/office/powerpoint/2010/main" val="2475721286"/>
              </p:ext>
            </p:extLst>
          </p:nvPr>
        </p:nvGraphicFramePr>
        <p:xfrm>
          <a:off x="457200" y="4343400"/>
          <a:ext cx="8153400" cy="2438400"/>
        </p:xfrm>
        <a:graphic>
          <a:graphicData uri="http://schemas.openxmlformats.org/presentationml/2006/ole">
            <mc:AlternateContent xmlns:mc="http://schemas.openxmlformats.org/markup-compatibility/2006">
              <mc:Choice xmlns:v="urn:schemas-microsoft-com:vml" Requires="v">
                <p:oleObj spid="_x0000_s18597" name="Bitmap Image" r:id="rId3" imgW="9784928" imgH="3177815" progId="Paint.Picture">
                  <p:embed/>
                </p:oleObj>
              </mc:Choice>
              <mc:Fallback>
                <p:oleObj name="Bitmap Image" r:id="rId3" imgW="9784928" imgH="317781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0143"/>
                      <a:stretch>
                        <a:fillRect/>
                      </a:stretch>
                    </p:blipFill>
                    <p:spPr bwMode="auto">
                      <a:xfrm>
                        <a:off x="457200" y="4343400"/>
                        <a:ext cx="8153400" cy="2438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315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b="1" dirty="0">
                <a:solidFill>
                  <a:schemeClr val="accent6">
                    <a:lumMod val="50000"/>
                  </a:schemeClr>
                </a:solidFill>
              </a:rPr>
              <a:t>Data </a:t>
            </a:r>
            <a:r>
              <a:rPr lang="en-US" b="1" dirty="0" smtClean="0">
                <a:solidFill>
                  <a:schemeClr val="accent6">
                    <a:lumMod val="50000"/>
                  </a:schemeClr>
                </a:solidFill>
              </a:rPr>
              <a:t>Generalization</a:t>
            </a:r>
            <a:endParaRPr lang="en-US" b="1" dirty="0">
              <a:solidFill>
                <a:schemeClr val="accent6">
                  <a:lumMod val="50000"/>
                </a:schemeClr>
              </a:solidFill>
            </a:endParaRPr>
          </a:p>
        </p:txBody>
      </p:sp>
      <p:sp>
        <p:nvSpPr>
          <p:cNvPr id="3" name="Content Placeholder 2"/>
          <p:cNvSpPr>
            <a:spLocks noGrp="1"/>
          </p:cNvSpPr>
          <p:nvPr>
            <p:ph idx="1"/>
          </p:nvPr>
        </p:nvSpPr>
        <p:spPr>
          <a:xfrm>
            <a:off x="228600" y="3124200"/>
            <a:ext cx="8686800" cy="3581400"/>
          </a:xfrm>
        </p:spPr>
        <p:txBody>
          <a:bodyPr>
            <a:normAutofit fontScale="92500"/>
          </a:bodyPr>
          <a:lstStyle/>
          <a:p>
            <a:pPr marL="0" indent="0" algn="just">
              <a:buNone/>
            </a:pPr>
            <a:r>
              <a:rPr lang="en-US" dirty="0"/>
              <a:t>Data generalization is a process that abstracts a large set of task-relevant data </a:t>
            </a:r>
            <a:r>
              <a:rPr lang="en-US" dirty="0" smtClean="0"/>
              <a:t>in a </a:t>
            </a:r>
            <a:r>
              <a:rPr lang="en-US" dirty="0"/>
              <a:t>database from a relatively low conceptual level to higher conceptual levels</a:t>
            </a:r>
            <a:r>
              <a:rPr lang="en-US" dirty="0" smtClean="0"/>
              <a:t>.</a:t>
            </a:r>
          </a:p>
          <a:p>
            <a:pPr marL="0" indent="0" algn="just">
              <a:buNone/>
            </a:pPr>
            <a:r>
              <a:rPr lang="en-US" dirty="0"/>
              <a:t>Data generalization summarizes data by replacing relatively low-level values (such as numeric values for an attribute </a:t>
            </a:r>
            <a:r>
              <a:rPr lang="en-US" i="1" dirty="0"/>
              <a:t>age</a:t>
            </a:r>
            <a:r>
              <a:rPr lang="en-US" dirty="0"/>
              <a:t>) with higher-level concepts (such as </a:t>
            </a:r>
            <a:r>
              <a:rPr lang="en-US" i="1" dirty="0"/>
              <a:t>young</a:t>
            </a:r>
            <a:r>
              <a:rPr lang="en-US" dirty="0"/>
              <a:t>, </a:t>
            </a:r>
            <a:r>
              <a:rPr lang="en-US" i="1" dirty="0" err="1"/>
              <a:t>middleaged</a:t>
            </a:r>
            <a:r>
              <a:rPr lang="en-US" dirty="0"/>
              <a:t>, and </a:t>
            </a:r>
            <a:r>
              <a:rPr lang="en-US" i="1" dirty="0"/>
              <a:t>senior</a:t>
            </a:r>
            <a:r>
              <a:rPr lang="en-US" dirty="0"/>
              <a:t>). </a:t>
            </a:r>
          </a:p>
          <a:p>
            <a:pPr marL="0" indent="0" algn="just">
              <a:buNone/>
            </a:pPr>
            <a:endParaRPr lang="en-US" dirty="0"/>
          </a:p>
        </p:txBody>
      </p:sp>
      <p:sp>
        <p:nvSpPr>
          <p:cNvPr id="5" name="Line 4"/>
          <p:cNvSpPr>
            <a:spLocks noChangeShapeType="1"/>
          </p:cNvSpPr>
          <p:nvPr/>
        </p:nvSpPr>
        <p:spPr bwMode="auto">
          <a:xfrm flipH="1">
            <a:off x="2908300" y="1219200"/>
            <a:ext cx="12954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a:off x="4203700" y="1219200"/>
            <a:ext cx="14478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p:cNvSpPr>
            <a:spLocks noChangeShapeType="1"/>
          </p:cNvSpPr>
          <p:nvPr/>
        </p:nvSpPr>
        <p:spPr bwMode="auto">
          <a:xfrm>
            <a:off x="2908300" y="28956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p:cNvSpPr>
            <a:spLocks noChangeShapeType="1"/>
          </p:cNvSpPr>
          <p:nvPr/>
        </p:nvSpPr>
        <p:spPr bwMode="auto">
          <a:xfrm>
            <a:off x="3898900" y="1600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3670300" y="1905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p:cNvSpPr>
            <a:spLocks noChangeShapeType="1"/>
          </p:cNvSpPr>
          <p:nvPr/>
        </p:nvSpPr>
        <p:spPr bwMode="auto">
          <a:xfrm>
            <a:off x="3136900" y="25908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p:cNvSpPr>
            <a:spLocks noChangeShapeType="1"/>
          </p:cNvSpPr>
          <p:nvPr/>
        </p:nvSpPr>
        <p:spPr bwMode="auto">
          <a:xfrm>
            <a:off x="3441700" y="2209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4127500" y="129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1"/>
                </a:solidFill>
                <a:latin typeface="Times New Roman" pitchFamily="18" charset="0"/>
              </a:rPr>
              <a:t>1</a:t>
            </a:r>
            <a:endParaRPr lang="en-US">
              <a:solidFill>
                <a:schemeClr val="tx1"/>
              </a:solidFill>
              <a:latin typeface="Times New Roman" pitchFamily="18" charset="0"/>
            </a:endParaRPr>
          </a:p>
        </p:txBody>
      </p:sp>
      <p:sp>
        <p:nvSpPr>
          <p:cNvPr id="13" name="Text Box 12"/>
          <p:cNvSpPr txBox="1">
            <a:spLocks noChangeArrowheads="1"/>
          </p:cNvSpPr>
          <p:nvPr/>
        </p:nvSpPr>
        <p:spPr bwMode="auto">
          <a:xfrm>
            <a:off x="4127500" y="1600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1"/>
                </a:solidFill>
                <a:latin typeface="Times New Roman" pitchFamily="18" charset="0"/>
              </a:rPr>
              <a:t>2</a:t>
            </a:r>
            <a:endParaRPr lang="en-US">
              <a:solidFill>
                <a:schemeClr val="tx1"/>
              </a:solidFill>
              <a:latin typeface="Times New Roman" pitchFamily="18" charset="0"/>
            </a:endParaRPr>
          </a:p>
        </p:txBody>
      </p:sp>
      <p:sp>
        <p:nvSpPr>
          <p:cNvPr id="14" name="Text Box 13"/>
          <p:cNvSpPr txBox="1">
            <a:spLocks noChangeArrowheads="1"/>
          </p:cNvSpPr>
          <p:nvPr/>
        </p:nvSpPr>
        <p:spPr bwMode="auto">
          <a:xfrm>
            <a:off x="4127500" y="190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1"/>
                </a:solidFill>
                <a:latin typeface="Times New Roman" pitchFamily="18" charset="0"/>
              </a:rPr>
              <a:t>3</a:t>
            </a:r>
            <a:endParaRPr lang="en-US">
              <a:solidFill>
                <a:schemeClr val="tx1"/>
              </a:solidFill>
              <a:latin typeface="Times New Roman" pitchFamily="18" charset="0"/>
            </a:endParaRPr>
          </a:p>
        </p:txBody>
      </p:sp>
      <p:sp>
        <p:nvSpPr>
          <p:cNvPr id="15" name="Text Box 14"/>
          <p:cNvSpPr txBox="1">
            <a:spLocks noChangeArrowheads="1"/>
          </p:cNvSpPr>
          <p:nvPr/>
        </p:nvSpPr>
        <p:spPr bwMode="auto">
          <a:xfrm>
            <a:off x="4127500" y="2209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1"/>
                </a:solidFill>
                <a:latin typeface="Times New Roman" pitchFamily="18" charset="0"/>
              </a:rPr>
              <a:t>4</a:t>
            </a:r>
            <a:endParaRPr lang="en-US">
              <a:solidFill>
                <a:schemeClr val="tx1"/>
              </a:solidFill>
              <a:latin typeface="Times New Roman" pitchFamily="18" charset="0"/>
            </a:endParaRPr>
          </a:p>
        </p:txBody>
      </p:sp>
      <p:sp>
        <p:nvSpPr>
          <p:cNvPr id="16" name="Text Box 15"/>
          <p:cNvSpPr txBox="1">
            <a:spLocks noChangeArrowheads="1"/>
          </p:cNvSpPr>
          <p:nvPr/>
        </p:nvSpPr>
        <p:spPr bwMode="auto">
          <a:xfrm>
            <a:off x="41275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chemeClr val="tx1"/>
                </a:solidFill>
                <a:latin typeface="Times New Roman" pitchFamily="18" charset="0"/>
              </a:rPr>
              <a:t>5</a:t>
            </a:r>
            <a:endParaRPr lang="en-US">
              <a:solidFill>
                <a:schemeClr val="tx1"/>
              </a:solidFill>
              <a:latin typeface="Times New Roman" pitchFamily="18" charset="0"/>
            </a:endParaRPr>
          </a:p>
        </p:txBody>
      </p:sp>
      <p:sp>
        <p:nvSpPr>
          <p:cNvPr id="17" name="Text Box 16"/>
          <p:cNvSpPr txBox="1">
            <a:spLocks noChangeArrowheads="1"/>
          </p:cNvSpPr>
          <p:nvPr/>
        </p:nvSpPr>
        <p:spPr bwMode="auto">
          <a:xfrm>
            <a:off x="5270500" y="1828800"/>
            <a:ext cx="1816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chemeClr val="tx1"/>
                </a:solidFill>
                <a:latin typeface="Times New Roman" pitchFamily="18" charset="0"/>
              </a:rPr>
              <a:t>Conceptual levels</a:t>
            </a:r>
            <a:endParaRPr lang="en-US" dirty="0">
              <a:solidFill>
                <a:schemeClr val="tx1"/>
              </a:solidFill>
              <a:latin typeface="Times New Roman" pitchFamily="18" charset="0"/>
            </a:endParaRPr>
          </a:p>
        </p:txBody>
      </p:sp>
    </p:spTree>
    <p:extLst>
      <p:ext uri="{BB962C8B-B14F-4D97-AF65-F5344CB8AC3E}">
        <p14:creationId xmlns:p14="http://schemas.microsoft.com/office/powerpoint/2010/main" val="38668132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74345"/>
            <a:ext cx="8686800" cy="6063198"/>
          </a:xfrm>
          <a:prstGeom prst="rect">
            <a:avLst/>
          </a:prstGeom>
        </p:spPr>
        <p:txBody>
          <a:bodyPr wrap="square">
            <a:spAutoFit/>
          </a:bodyPr>
          <a:lstStyle/>
          <a:p>
            <a:pPr algn="ctr"/>
            <a:r>
              <a:rPr lang="en-US" sz="2800" b="1" dirty="0">
                <a:solidFill>
                  <a:schemeClr val="accent6">
                    <a:lumMod val="50000"/>
                  </a:schemeClr>
                </a:solidFill>
              </a:rPr>
              <a:t>The </a:t>
            </a:r>
            <a:r>
              <a:rPr lang="en-US" sz="2800" b="1" i="1" dirty="0">
                <a:solidFill>
                  <a:schemeClr val="accent6">
                    <a:lumMod val="50000"/>
                  </a:schemeClr>
                </a:solidFill>
              </a:rPr>
              <a:t>k</a:t>
            </a:r>
            <a:r>
              <a:rPr lang="en-US" sz="2800" b="1" dirty="0">
                <a:solidFill>
                  <a:schemeClr val="accent6">
                    <a:lumMod val="50000"/>
                  </a:schemeClr>
                </a:solidFill>
              </a:rPr>
              <a:t>-means partitioning algorithm.</a:t>
            </a:r>
          </a:p>
          <a:p>
            <a:pPr algn="just"/>
            <a:endParaRPr lang="en-US" sz="2000" b="1" dirty="0">
              <a:solidFill>
                <a:srgbClr val="002060"/>
              </a:solidFill>
            </a:endParaRPr>
          </a:p>
          <a:p>
            <a:pPr algn="just"/>
            <a:r>
              <a:rPr lang="en-US" sz="2000" b="1" dirty="0" smtClean="0">
                <a:solidFill>
                  <a:srgbClr val="002060"/>
                </a:solidFill>
              </a:rPr>
              <a:t>Algorithm</a:t>
            </a:r>
            <a:r>
              <a:rPr lang="en-US" sz="2000" b="1" dirty="0">
                <a:solidFill>
                  <a:srgbClr val="002060"/>
                </a:solidFill>
              </a:rPr>
              <a:t>: </a:t>
            </a:r>
            <a:r>
              <a:rPr lang="en-US" sz="2000" b="1" i="1" dirty="0">
                <a:solidFill>
                  <a:srgbClr val="C00000"/>
                </a:solidFill>
              </a:rPr>
              <a:t>k</a:t>
            </a:r>
            <a:r>
              <a:rPr lang="en-US" sz="2000" b="1" dirty="0">
                <a:solidFill>
                  <a:srgbClr val="C00000"/>
                </a:solidFill>
              </a:rPr>
              <a:t>-means.</a:t>
            </a:r>
            <a:r>
              <a:rPr lang="en-US" sz="2000" b="1" dirty="0">
                <a:solidFill>
                  <a:srgbClr val="002060"/>
                </a:solidFill>
              </a:rPr>
              <a:t> </a:t>
            </a:r>
            <a:r>
              <a:rPr lang="en-US" sz="2000" dirty="0"/>
              <a:t>The </a:t>
            </a:r>
            <a:r>
              <a:rPr lang="en-US" sz="2000" i="1" dirty="0"/>
              <a:t>k</a:t>
            </a:r>
            <a:r>
              <a:rPr lang="en-US" sz="2000" dirty="0"/>
              <a:t>-means algorithm for partitioning, where each </a:t>
            </a:r>
            <a:r>
              <a:rPr lang="en-US" sz="2000" dirty="0" smtClean="0"/>
              <a:t>cluster’s center </a:t>
            </a:r>
            <a:r>
              <a:rPr lang="en-US" sz="2000" dirty="0"/>
              <a:t>is represented by the mean value of the objects in the cluster</a:t>
            </a:r>
            <a:r>
              <a:rPr lang="en-US" sz="2000" dirty="0" smtClean="0"/>
              <a:t>.</a:t>
            </a:r>
          </a:p>
          <a:p>
            <a:pPr algn="just"/>
            <a:endParaRPr lang="en-US" sz="2000" dirty="0"/>
          </a:p>
          <a:p>
            <a:pPr algn="just"/>
            <a:r>
              <a:rPr lang="en-US" sz="2000" b="1" dirty="0"/>
              <a:t>Input:</a:t>
            </a:r>
          </a:p>
          <a:p>
            <a:pPr algn="just"/>
            <a:r>
              <a:rPr lang="en-US" sz="2000" i="1" dirty="0"/>
              <a:t>k</a:t>
            </a:r>
            <a:r>
              <a:rPr lang="en-US" sz="2000" dirty="0"/>
              <a:t>: the number of clusters,</a:t>
            </a:r>
          </a:p>
          <a:p>
            <a:pPr algn="just"/>
            <a:r>
              <a:rPr lang="en-US" sz="2000" i="1" dirty="0"/>
              <a:t>D</a:t>
            </a:r>
            <a:r>
              <a:rPr lang="en-US" sz="2000" dirty="0"/>
              <a:t>: a data set containing </a:t>
            </a:r>
            <a:r>
              <a:rPr lang="en-US" sz="2000" i="1" dirty="0"/>
              <a:t>n </a:t>
            </a:r>
            <a:r>
              <a:rPr lang="en-US" sz="2000" dirty="0"/>
              <a:t>objects.</a:t>
            </a:r>
          </a:p>
          <a:p>
            <a:pPr algn="just"/>
            <a:endParaRPr lang="en-US" sz="2000" dirty="0" smtClean="0"/>
          </a:p>
          <a:p>
            <a:pPr algn="just"/>
            <a:r>
              <a:rPr lang="en-US" sz="2000" b="1" dirty="0" smtClean="0"/>
              <a:t>Output</a:t>
            </a:r>
            <a:r>
              <a:rPr lang="en-US" sz="2000" b="1" dirty="0"/>
              <a:t>: </a:t>
            </a:r>
            <a:r>
              <a:rPr lang="en-US" sz="2000" dirty="0"/>
              <a:t>A set of </a:t>
            </a:r>
            <a:r>
              <a:rPr lang="en-US" sz="2000" i="1" dirty="0"/>
              <a:t>k </a:t>
            </a:r>
            <a:r>
              <a:rPr lang="en-US" sz="2000" dirty="0"/>
              <a:t>clusters</a:t>
            </a:r>
            <a:r>
              <a:rPr lang="en-US" sz="2000" dirty="0" smtClean="0"/>
              <a:t>.</a:t>
            </a:r>
          </a:p>
          <a:p>
            <a:pPr algn="just"/>
            <a:endParaRPr lang="en-US" sz="2000" dirty="0"/>
          </a:p>
          <a:p>
            <a:pPr algn="just"/>
            <a:r>
              <a:rPr lang="en-US" sz="2000" b="1" dirty="0"/>
              <a:t>Method:</a:t>
            </a:r>
          </a:p>
          <a:p>
            <a:pPr algn="just"/>
            <a:r>
              <a:rPr lang="en-US" sz="2000" dirty="0"/>
              <a:t>(1) arbitrarily choose </a:t>
            </a:r>
            <a:r>
              <a:rPr lang="en-US" sz="2000" i="1" dirty="0"/>
              <a:t>k </a:t>
            </a:r>
            <a:r>
              <a:rPr lang="en-US" sz="2000" dirty="0"/>
              <a:t>objects from </a:t>
            </a:r>
            <a:r>
              <a:rPr lang="en-US" sz="2000" i="1" dirty="0"/>
              <a:t>D </a:t>
            </a:r>
            <a:r>
              <a:rPr lang="en-US" sz="2000" dirty="0"/>
              <a:t>as the initial cluster centers;</a:t>
            </a:r>
          </a:p>
          <a:p>
            <a:pPr algn="just"/>
            <a:r>
              <a:rPr lang="en-US" sz="2000" dirty="0"/>
              <a:t>(2) repeat</a:t>
            </a:r>
          </a:p>
          <a:p>
            <a:pPr algn="just"/>
            <a:r>
              <a:rPr lang="en-US" sz="2000" dirty="0"/>
              <a:t>(3) (re)assign each object to the cluster to which the object is the most </a:t>
            </a:r>
            <a:r>
              <a:rPr lang="en-US" sz="2000" dirty="0" smtClean="0"/>
              <a:t>similar, based </a:t>
            </a:r>
            <a:r>
              <a:rPr lang="en-US" sz="2000" dirty="0"/>
              <a:t>on the mean value of the objects in the cluster;</a:t>
            </a:r>
          </a:p>
          <a:p>
            <a:pPr algn="just"/>
            <a:r>
              <a:rPr lang="en-US" sz="2000" dirty="0"/>
              <a:t>(4) update the cluster means, i.e., calculate the mean value of the objects </a:t>
            </a:r>
            <a:r>
              <a:rPr lang="en-US" sz="2000" dirty="0" smtClean="0"/>
              <a:t>for each </a:t>
            </a:r>
            <a:r>
              <a:rPr lang="en-US" sz="2000" dirty="0"/>
              <a:t>cluster;</a:t>
            </a:r>
          </a:p>
          <a:p>
            <a:pPr algn="just"/>
            <a:r>
              <a:rPr lang="en-US" sz="2000" dirty="0"/>
              <a:t>(5) until no change</a:t>
            </a:r>
            <a:r>
              <a:rPr lang="en-US" sz="2000" dirty="0" smtClean="0"/>
              <a:t>;</a:t>
            </a:r>
            <a:endParaRPr lang="en-US" sz="2000" dirty="0"/>
          </a:p>
        </p:txBody>
      </p:sp>
    </p:spTree>
    <p:extLst>
      <p:ext uri="{BB962C8B-B14F-4D97-AF65-F5344CB8AC3E}">
        <p14:creationId xmlns:p14="http://schemas.microsoft.com/office/powerpoint/2010/main" val="40357091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295400"/>
            <a:ext cx="89773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419600"/>
            <a:ext cx="8458200" cy="707886"/>
          </a:xfrm>
          <a:prstGeom prst="rect">
            <a:avLst/>
          </a:prstGeom>
        </p:spPr>
        <p:txBody>
          <a:bodyPr wrap="square">
            <a:spAutoFit/>
          </a:bodyPr>
          <a:lstStyle/>
          <a:p>
            <a:pPr algn="just"/>
            <a:r>
              <a:rPr lang="en-US" sz="2000" b="1" dirty="0" smtClean="0"/>
              <a:t>Figure: </a:t>
            </a:r>
            <a:r>
              <a:rPr lang="en-US" sz="2000" dirty="0"/>
              <a:t>Clustering of a set of objects based on the </a:t>
            </a:r>
            <a:r>
              <a:rPr lang="en-US" sz="2000" i="1" dirty="0"/>
              <a:t>k</a:t>
            </a:r>
            <a:r>
              <a:rPr lang="en-US" sz="2000" dirty="0"/>
              <a:t>-means method. (The mean of each cluster </a:t>
            </a:r>
            <a:r>
              <a:rPr lang="en-US" sz="2000" dirty="0" smtClean="0"/>
              <a:t>is marked </a:t>
            </a:r>
            <a:r>
              <a:rPr lang="en-US" sz="2000" dirty="0"/>
              <a:t>by a “+”.)</a:t>
            </a:r>
          </a:p>
        </p:txBody>
      </p:sp>
    </p:spTree>
    <p:extLst>
      <p:ext uri="{BB962C8B-B14F-4D97-AF65-F5344CB8AC3E}">
        <p14:creationId xmlns:p14="http://schemas.microsoft.com/office/powerpoint/2010/main" val="1608135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327819"/>
            <a:ext cx="8153400" cy="6627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smtClean="0">
                <a:solidFill>
                  <a:srgbClr val="000000"/>
                </a:solidFill>
                <a:ea typeface="Gulim" pitchFamily="34" charset="-127"/>
              </a:rPr>
              <a:t>Example</a:t>
            </a:r>
          </a:p>
        </p:txBody>
      </p:sp>
      <p:grpSp>
        <p:nvGrpSpPr>
          <p:cNvPr id="5" name="Group 4"/>
          <p:cNvGrpSpPr>
            <a:grpSpLocks/>
          </p:cNvGrpSpPr>
          <p:nvPr/>
        </p:nvGrpSpPr>
        <p:grpSpPr bwMode="auto">
          <a:xfrm>
            <a:off x="3200400" y="1295400"/>
            <a:ext cx="2286000" cy="2057400"/>
            <a:chOff x="528" y="240"/>
            <a:chExt cx="2142" cy="1872"/>
          </a:xfrm>
        </p:grpSpPr>
        <p:graphicFrame>
          <p:nvGraphicFramePr>
            <p:cNvPr id="6" name="Object 5"/>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21941" name="Worksheet" r:id="rId3" imgW="3400654" imgH="2915107" progId="Excel.Sheet.8">
                    <p:embed/>
                  </p:oleObj>
                </mc:Choice>
                <mc:Fallback>
                  <p:oleObj name="Worksheet" r:id="rId3" imgW="3400654" imgH="2915107" progId="Excel.Sheet.8">
                    <p:embed/>
                    <p:pic>
                      <p:nvPicPr>
                        <p:cNvPr id="0" name=""/>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7"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8"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grpSp>
        <p:nvGrpSpPr>
          <p:cNvPr id="9" name="Group 8"/>
          <p:cNvGrpSpPr>
            <a:grpSpLocks/>
          </p:cNvGrpSpPr>
          <p:nvPr/>
        </p:nvGrpSpPr>
        <p:grpSpPr bwMode="auto">
          <a:xfrm>
            <a:off x="6578600" y="1322388"/>
            <a:ext cx="2222500" cy="1990725"/>
            <a:chOff x="4144" y="1265"/>
            <a:chExt cx="1400" cy="1254"/>
          </a:xfrm>
        </p:grpSpPr>
        <p:sp>
          <p:nvSpPr>
            <p:cNvPr id="10"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p>
              <a:endParaRPr lang="tr-TR"/>
            </a:p>
          </p:txBody>
        </p:sp>
        <p:sp>
          <p:nvSpPr>
            <p:cNvPr id="11"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2"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p>
              <a:endParaRPr lang="tr-TR"/>
            </a:p>
          </p:txBody>
        </p:sp>
        <p:sp>
          <p:nvSpPr>
            <p:cNvPr id="58"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59"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60"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61"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62"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3"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64"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65"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6"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67"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p>
              <a:endParaRPr lang="tr-TR"/>
            </a:p>
          </p:txBody>
        </p:sp>
        <p:sp>
          <p:nvSpPr>
            <p:cNvPr id="68"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p>
              <a:endParaRPr lang="tr-TR"/>
            </a:p>
          </p:txBody>
        </p:sp>
        <p:sp>
          <p:nvSpPr>
            <p:cNvPr id="69" name="Rectangle 6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70" name="Rectangle 6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71" name="Rectangle 7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72" name="Rectangle 7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73" name="Rectangle 7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74" name="Rectangle 7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75" name="Rectangle 7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76" name="Rectangle 7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77" name="Rectangle 7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78" name="Rectangle 7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79" name="Rectangle 7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0" name="Rectangle 7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81" name="Rectangle 8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82" name="Rectangle 8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3" name="Rectangle 8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4" name="Rectangle 8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5" name="Rectangle 8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6" name="Rectangle 8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7" name="Rectangle 8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8" name="Rectangle 8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9" name="Rectangle 8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90" name="Rectangle 8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91"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92" name="Freeform 9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3" name="Freeform 9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sp>
        <p:nvSpPr>
          <p:cNvPr id="94" name="Line 93"/>
          <p:cNvSpPr>
            <a:spLocks noChangeShapeType="1"/>
          </p:cNvSpPr>
          <p:nvPr/>
        </p:nvSpPr>
        <p:spPr bwMode="auto">
          <a:xfrm>
            <a:off x="5638800" y="2286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5" name="Group 94"/>
          <p:cNvGrpSpPr>
            <a:grpSpLocks/>
          </p:cNvGrpSpPr>
          <p:nvPr/>
        </p:nvGrpSpPr>
        <p:grpSpPr bwMode="auto">
          <a:xfrm>
            <a:off x="6629400" y="3429000"/>
            <a:ext cx="2286000" cy="2286000"/>
            <a:chOff x="3312" y="2640"/>
            <a:chExt cx="1440" cy="1440"/>
          </a:xfrm>
        </p:grpSpPr>
        <p:graphicFrame>
          <p:nvGraphicFramePr>
            <p:cNvPr id="96" name="Object 95"/>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21942" name="Worksheet" r:id="rId5" imgW="3419856" imgH="2934005" progId="Excel.Sheet.8">
                    <p:embed/>
                  </p:oleObj>
                </mc:Choice>
                <mc:Fallback>
                  <p:oleObj name="Worksheet" r:id="rId5" imgW="3419856" imgH="293400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8" name="Group 97"/>
          <p:cNvGrpSpPr>
            <a:grpSpLocks/>
          </p:cNvGrpSpPr>
          <p:nvPr/>
        </p:nvGrpSpPr>
        <p:grpSpPr bwMode="auto">
          <a:xfrm>
            <a:off x="3276600" y="3733800"/>
            <a:ext cx="3200400" cy="1981200"/>
            <a:chOff x="1200" y="2832"/>
            <a:chExt cx="2016" cy="1248"/>
          </a:xfrm>
        </p:grpSpPr>
        <p:grpSp>
          <p:nvGrpSpPr>
            <p:cNvPr id="99" name="Group 98"/>
            <p:cNvGrpSpPr>
              <a:grpSpLocks/>
            </p:cNvGrpSpPr>
            <p:nvPr/>
          </p:nvGrpSpPr>
          <p:grpSpPr bwMode="auto">
            <a:xfrm>
              <a:off x="1200" y="2832"/>
              <a:ext cx="1440" cy="1248"/>
              <a:chOff x="3108" y="2256"/>
              <a:chExt cx="2148" cy="1872"/>
            </a:xfrm>
          </p:grpSpPr>
          <p:graphicFrame>
            <p:nvGraphicFramePr>
              <p:cNvPr id="101" name="Object 99"/>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21943"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03"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grpSp>
        <p:sp>
          <p:nvSpPr>
            <p:cNvPr id="100"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4" name="Rectangle 103"/>
          <p:cNvSpPr>
            <a:spLocks noChangeArrowheads="1"/>
          </p:cNvSpPr>
          <p:nvPr/>
        </p:nvSpPr>
        <p:spPr bwMode="auto">
          <a:xfrm>
            <a:off x="101600" y="1398588"/>
            <a:ext cx="2222500" cy="1990725"/>
          </a:xfrm>
          <a:prstGeom prst="rect">
            <a:avLst/>
          </a:prstGeom>
          <a:solidFill>
            <a:srgbClr val="FFFFFF"/>
          </a:solidFill>
          <a:ln w="0">
            <a:solidFill>
              <a:srgbClr val="000000"/>
            </a:solidFill>
            <a:miter lim="800000"/>
            <a:headEnd/>
            <a:tailEnd/>
          </a:ln>
        </p:spPr>
        <p:txBody>
          <a:bodyPr/>
          <a:lstStyle/>
          <a:p>
            <a:endParaRPr lang="tr-TR"/>
          </a:p>
        </p:txBody>
      </p:sp>
      <p:sp>
        <p:nvSpPr>
          <p:cNvPr id="105" name="Rectangle 104"/>
          <p:cNvSpPr>
            <a:spLocks noChangeArrowheads="1"/>
          </p:cNvSpPr>
          <p:nvPr/>
        </p:nvSpPr>
        <p:spPr bwMode="auto">
          <a:xfrm>
            <a:off x="314325" y="15398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06" name="Line 105"/>
          <p:cNvSpPr>
            <a:spLocks noChangeShapeType="1"/>
          </p:cNvSpPr>
          <p:nvPr/>
        </p:nvSpPr>
        <p:spPr bwMode="auto">
          <a:xfrm>
            <a:off x="314325" y="29845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6"/>
          <p:cNvSpPr>
            <a:spLocks noChangeShapeType="1"/>
          </p:cNvSpPr>
          <p:nvPr/>
        </p:nvSpPr>
        <p:spPr bwMode="auto">
          <a:xfrm>
            <a:off x="314325" y="28241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7"/>
          <p:cNvSpPr>
            <a:spLocks noChangeShapeType="1"/>
          </p:cNvSpPr>
          <p:nvPr/>
        </p:nvSpPr>
        <p:spPr bwMode="auto">
          <a:xfrm>
            <a:off x="314325" y="26622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8"/>
          <p:cNvSpPr>
            <a:spLocks noChangeShapeType="1"/>
          </p:cNvSpPr>
          <p:nvPr/>
        </p:nvSpPr>
        <p:spPr bwMode="auto">
          <a:xfrm>
            <a:off x="314325" y="25019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09"/>
          <p:cNvSpPr>
            <a:spLocks noChangeShapeType="1"/>
          </p:cNvSpPr>
          <p:nvPr/>
        </p:nvSpPr>
        <p:spPr bwMode="auto">
          <a:xfrm>
            <a:off x="314325" y="23399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10"/>
          <p:cNvSpPr>
            <a:spLocks noChangeShapeType="1"/>
          </p:cNvSpPr>
          <p:nvPr/>
        </p:nvSpPr>
        <p:spPr bwMode="auto">
          <a:xfrm>
            <a:off x="314325" y="21844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1"/>
          <p:cNvSpPr>
            <a:spLocks noChangeShapeType="1"/>
          </p:cNvSpPr>
          <p:nvPr/>
        </p:nvSpPr>
        <p:spPr bwMode="auto">
          <a:xfrm>
            <a:off x="314325" y="20240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2"/>
          <p:cNvSpPr>
            <a:spLocks noChangeShapeType="1"/>
          </p:cNvSpPr>
          <p:nvPr/>
        </p:nvSpPr>
        <p:spPr bwMode="auto">
          <a:xfrm>
            <a:off x="314325" y="18621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3"/>
          <p:cNvSpPr>
            <a:spLocks noChangeShapeType="1"/>
          </p:cNvSpPr>
          <p:nvPr/>
        </p:nvSpPr>
        <p:spPr bwMode="auto">
          <a:xfrm>
            <a:off x="314325" y="17018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4"/>
          <p:cNvSpPr>
            <a:spLocks noChangeShapeType="1"/>
          </p:cNvSpPr>
          <p:nvPr/>
        </p:nvSpPr>
        <p:spPr bwMode="auto">
          <a:xfrm>
            <a:off x="314325" y="15398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5"/>
          <p:cNvSpPr>
            <a:spLocks noChangeShapeType="1"/>
          </p:cNvSpPr>
          <p:nvPr/>
        </p:nvSpPr>
        <p:spPr bwMode="auto">
          <a:xfrm>
            <a:off x="5064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6"/>
          <p:cNvSpPr>
            <a:spLocks noChangeShapeType="1"/>
          </p:cNvSpPr>
          <p:nvPr/>
        </p:nvSpPr>
        <p:spPr bwMode="auto">
          <a:xfrm>
            <a:off x="69215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7"/>
          <p:cNvSpPr>
            <a:spLocks noChangeShapeType="1"/>
          </p:cNvSpPr>
          <p:nvPr/>
        </p:nvSpPr>
        <p:spPr bwMode="auto">
          <a:xfrm>
            <a:off x="8858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8"/>
          <p:cNvSpPr>
            <a:spLocks noChangeShapeType="1"/>
          </p:cNvSpPr>
          <p:nvPr/>
        </p:nvSpPr>
        <p:spPr bwMode="auto">
          <a:xfrm>
            <a:off x="10779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19"/>
          <p:cNvSpPr>
            <a:spLocks noChangeShapeType="1"/>
          </p:cNvSpPr>
          <p:nvPr/>
        </p:nvSpPr>
        <p:spPr bwMode="auto">
          <a:xfrm>
            <a:off x="127000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20"/>
          <p:cNvSpPr>
            <a:spLocks noChangeShapeType="1"/>
          </p:cNvSpPr>
          <p:nvPr/>
        </p:nvSpPr>
        <p:spPr bwMode="auto">
          <a:xfrm>
            <a:off x="14573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1"/>
          <p:cNvSpPr>
            <a:spLocks noChangeShapeType="1"/>
          </p:cNvSpPr>
          <p:nvPr/>
        </p:nvSpPr>
        <p:spPr bwMode="auto">
          <a:xfrm>
            <a:off x="16494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2"/>
          <p:cNvSpPr>
            <a:spLocks noChangeShapeType="1"/>
          </p:cNvSpPr>
          <p:nvPr/>
        </p:nvSpPr>
        <p:spPr bwMode="auto">
          <a:xfrm>
            <a:off x="1841500"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3"/>
          <p:cNvSpPr>
            <a:spLocks noChangeShapeType="1"/>
          </p:cNvSpPr>
          <p:nvPr/>
        </p:nvSpPr>
        <p:spPr bwMode="auto">
          <a:xfrm>
            <a:off x="20288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124"/>
          <p:cNvSpPr>
            <a:spLocks noChangeShapeType="1"/>
          </p:cNvSpPr>
          <p:nvPr/>
        </p:nvSpPr>
        <p:spPr bwMode="auto">
          <a:xfrm>
            <a:off x="2220913" y="15398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Rectangle 125"/>
          <p:cNvSpPr>
            <a:spLocks noChangeArrowheads="1"/>
          </p:cNvSpPr>
          <p:nvPr/>
        </p:nvSpPr>
        <p:spPr bwMode="auto">
          <a:xfrm>
            <a:off x="314325" y="15398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7" name="Line 126"/>
          <p:cNvSpPr>
            <a:spLocks noChangeShapeType="1"/>
          </p:cNvSpPr>
          <p:nvPr/>
        </p:nvSpPr>
        <p:spPr bwMode="auto">
          <a:xfrm>
            <a:off x="314325" y="15398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7"/>
          <p:cNvSpPr>
            <a:spLocks noChangeShapeType="1"/>
          </p:cNvSpPr>
          <p:nvPr/>
        </p:nvSpPr>
        <p:spPr bwMode="auto">
          <a:xfrm>
            <a:off x="295275" y="3146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8"/>
          <p:cNvSpPr>
            <a:spLocks noChangeShapeType="1"/>
          </p:cNvSpPr>
          <p:nvPr/>
        </p:nvSpPr>
        <p:spPr bwMode="auto">
          <a:xfrm>
            <a:off x="295275" y="29845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9"/>
          <p:cNvSpPr>
            <a:spLocks noChangeShapeType="1"/>
          </p:cNvSpPr>
          <p:nvPr/>
        </p:nvSpPr>
        <p:spPr bwMode="auto">
          <a:xfrm>
            <a:off x="295275" y="28241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30"/>
          <p:cNvSpPr>
            <a:spLocks noChangeShapeType="1"/>
          </p:cNvSpPr>
          <p:nvPr/>
        </p:nvSpPr>
        <p:spPr bwMode="auto">
          <a:xfrm>
            <a:off x="295275" y="26622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1"/>
          <p:cNvSpPr>
            <a:spLocks noChangeShapeType="1"/>
          </p:cNvSpPr>
          <p:nvPr/>
        </p:nvSpPr>
        <p:spPr bwMode="auto">
          <a:xfrm>
            <a:off x="295275" y="25019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2"/>
          <p:cNvSpPr>
            <a:spLocks noChangeShapeType="1"/>
          </p:cNvSpPr>
          <p:nvPr/>
        </p:nvSpPr>
        <p:spPr bwMode="auto">
          <a:xfrm>
            <a:off x="295275" y="23399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3"/>
          <p:cNvSpPr>
            <a:spLocks noChangeShapeType="1"/>
          </p:cNvSpPr>
          <p:nvPr/>
        </p:nvSpPr>
        <p:spPr bwMode="auto">
          <a:xfrm>
            <a:off x="295275" y="21844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4"/>
          <p:cNvSpPr>
            <a:spLocks noChangeShapeType="1"/>
          </p:cNvSpPr>
          <p:nvPr/>
        </p:nvSpPr>
        <p:spPr bwMode="auto">
          <a:xfrm>
            <a:off x="295275" y="20240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5"/>
          <p:cNvSpPr>
            <a:spLocks noChangeShapeType="1"/>
          </p:cNvSpPr>
          <p:nvPr/>
        </p:nvSpPr>
        <p:spPr bwMode="auto">
          <a:xfrm>
            <a:off x="295275" y="18621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6"/>
          <p:cNvSpPr>
            <a:spLocks noChangeShapeType="1"/>
          </p:cNvSpPr>
          <p:nvPr/>
        </p:nvSpPr>
        <p:spPr bwMode="auto">
          <a:xfrm>
            <a:off x="295275" y="17018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7"/>
          <p:cNvSpPr>
            <a:spLocks noChangeShapeType="1"/>
          </p:cNvSpPr>
          <p:nvPr/>
        </p:nvSpPr>
        <p:spPr bwMode="auto">
          <a:xfrm>
            <a:off x="295275" y="15398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8"/>
          <p:cNvSpPr>
            <a:spLocks noChangeShapeType="1"/>
          </p:cNvSpPr>
          <p:nvPr/>
        </p:nvSpPr>
        <p:spPr bwMode="auto">
          <a:xfrm>
            <a:off x="314325" y="31464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39"/>
          <p:cNvSpPr>
            <a:spLocks noChangeShapeType="1"/>
          </p:cNvSpPr>
          <p:nvPr/>
        </p:nvSpPr>
        <p:spPr bwMode="auto">
          <a:xfrm flipV="1">
            <a:off x="3143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40"/>
          <p:cNvSpPr>
            <a:spLocks noChangeShapeType="1"/>
          </p:cNvSpPr>
          <p:nvPr/>
        </p:nvSpPr>
        <p:spPr bwMode="auto">
          <a:xfrm flipV="1">
            <a:off x="5064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1"/>
          <p:cNvSpPr>
            <a:spLocks noChangeShapeType="1"/>
          </p:cNvSpPr>
          <p:nvPr/>
        </p:nvSpPr>
        <p:spPr bwMode="auto">
          <a:xfrm flipV="1">
            <a:off x="69215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2"/>
          <p:cNvSpPr>
            <a:spLocks noChangeShapeType="1"/>
          </p:cNvSpPr>
          <p:nvPr/>
        </p:nvSpPr>
        <p:spPr bwMode="auto">
          <a:xfrm flipV="1">
            <a:off x="8858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3"/>
          <p:cNvSpPr>
            <a:spLocks noChangeShapeType="1"/>
          </p:cNvSpPr>
          <p:nvPr/>
        </p:nvSpPr>
        <p:spPr bwMode="auto">
          <a:xfrm flipV="1">
            <a:off x="10779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4"/>
          <p:cNvSpPr>
            <a:spLocks noChangeShapeType="1"/>
          </p:cNvSpPr>
          <p:nvPr/>
        </p:nvSpPr>
        <p:spPr bwMode="auto">
          <a:xfrm flipV="1">
            <a:off x="127000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5"/>
          <p:cNvSpPr>
            <a:spLocks noChangeShapeType="1"/>
          </p:cNvSpPr>
          <p:nvPr/>
        </p:nvSpPr>
        <p:spPr bwMode="auto">
          <a:xfrm flipV="1">
            <a:off x="14573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6"/>
          <p:cNvSpPr>
            <a:spLocks noChangeShapeType="1"/>
          </p:cNvSpPr>
          <p:nvPr/>
        </p:nvSpPr>
        <p:spPr bwMode="auto">
          <a:xfrm flipV="1">
            <a:off x="16494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7"/>
          <p:cNvSpPr>
            <a:spLocks noChangeShapeType="1"/>
          </p:cNvSpPr>
          <p:nvPr/>
        </p:nvSpPr>
        <p:spPr bwMode="auto">
          <a:xfrm flipV="1">
            <a:off x="1841500"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8"/>
          <p:cNvSpPr>
            <a:spLocks noChangeShapeType="1"/>
          </p:cNvSpPr>
          <p:nvPr/>
        </p:nvSpPr>
        <p:spPr bwMode="auto">
          <a:xfrm flipV="1">
            <a:off x="2028825" y="31464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Line 149"/>
          <p:cNvSpPr>
            <a:spLocks noChangeShapeType="1"/>
          </p:cNvSpPr>
          <p:nvPr/>
        </p:nvSpPr>
        <p:spPr bwMode="auto">
          <a:xfrm flipV="1">
            <a:off x="2220913" y="31464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1" name="Freeform 150"/>
          <p:cNvSpPr>
            <a:spLocks/>
          </p:cNvSpPr>
          <p:nvPr/>
        </p:nvSpPr>
        <p:spPr bwMode="auto">
          <a:xfrm>
            <a:off x="839788" y="21383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152" name="Freeform 151"/>
          <p:cNvSpPr>
            <a:spLocks/>
          </p:cNvSpPr>
          <p:nvPr/>
        </p:nvSpPr>
        <p:spPr bwMode="auto">
          <a:xfrm>
            <a:off x="1604963" y="26162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53" name="Freeform 152"/>
          <p:cNvSpPr>
            <a:spLocks/>
          </p:cNvSpPr>
          <p:nvPr/>
        </p:nvSpPr>
        <p:spPr bwMode="auto">
          <a:xfrm>
            <a:off x="1033463" y="19764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54" name="Freeform 153"/>
          <p:cNvSpPr>
            <a:spLocks/>
          </p:cNvSpPr>
          <p:nvPr/>
        </p:nvSpPr>
        <p:spPr bwMode="auto">
          <a:xfrm>
            <a:off x="839788" y="18161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p>
            <a:endParaRPr lang="tr-TR"/>
          </a:p>
        </p:txBody>
      </p:sp>
      <p:sp>
        <p:nvSpPr>
          <p:cNvPr id="155" name="Freeform 154"/>
          <p:cNvSpPr>
            <a:spLocks/>
          </p:cNvSpPr>
          <p:nvPr/>
        </p:nvSpPr>
        <p:spPr bwMode="auto">
          <a:xfrm>
            <a:off x="1797050" y="22987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156" name="Freeform 155"/>
          <p:cNvSpPr>
            <a:spLocks/>
          </p:cNvSpPr>
          <p:nvPr/>
        </p:nvSpPr>
        <p:spPr bwMode="auto">
          <a:xfrm>
            <a:off x="1033463" y="22987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57" name="Freeform 156"/>
          <p:cNvSpPr>
            <a:spLocks/>
          </p:cNvSpPr>
          <p:nvPr/>
        </p:nvSpPr>
        <p:spPr bwMode="auto">
          <a:xfrm>
            <a:off x="1225550" y="29384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58" name="Freeform 157"/>
          <p:cNvSpPr>
            <a:spLocks/>
          </p:cNvSpPr>
          <p:nvPr/>
        </p:nvSpPr>
        <p:spPr bwMode="auto">
          <a:xfrm>
            <a:off x="1225550" y="22987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p>
            <a:endParaRPr lang="tr-TR"/>
          </a:p>
        </p:txBody>
      </p:sp>
      <p:sp>
        <p:nvSpPr>
          <p:cNvPr id="159" name="Rectangle 158"/>
          <p:cNvSpPr>
            <a:spLocks noChangeArrowheads="1"/>
          </p:cNvSpPr>
          <p:nvPr/>
        </p:nvSpPr>
        <p:spPr bwMode="auto">
          <a:xfrm>
            <a:off x="223838" y="30988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60" name="Rectangle 159"/>
          <p:cNvSpPr>
            <a:spLocks noChangeArrowheads="1"/>
          </p:cNvSpPr>
          <p:nvPr/>
        </p:nvSpPr>
        <p:spPr bwMode="auto">
          <a:xfrm>
            <a:off x="223838" y="29384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61" name="Rectangle 160"/>
          <p:cNvSpPr>
            <a:spLocks noChangeArrowheads="1"/>
          </p:cNvSpPr>
          <p:nvPr/>
        </p:nvSpPr>
        <p:spPr bwMode="auto">
          <a:xfrm>
            <a:off x="223838" y="27765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62" name="Rectangle 161"/>
          <p:cNvSpPr>
            <a:spLocks noChangeArrowheads="1"/>
          </p:cNvSpPr>
          <p:nvPr/>
        </p:nvSpPr>
        <p:spPr bwMode="auto">
          <a:xfrm>
            <a:off x="223838" y="26162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63" name="Rectangle 162"/>
          <p:cNvSpPr>
            <a:spLocks noChangeArrowheads="1"/>
          </p:cNvSpPr>
          <p:nvPr/>
        </p:nvSpPr>
        <p:spPr bwMode="auto">
          <a:xfrm>
            <a:off x="223838" y="24542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64" name="Rectangle 163"/>
          <p:cNvSpPr>
            <a:spLocks noChangeArrowheads="1"/>
          </p:cNvSpPr>
          <p:nvPr/>
        </p:nvSpPr>
        <p:spPr bwMode="auto">
          <a:xfrm>
            <a:off x="223838" y="22923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65" name="Rectangle 164"/>
          <p:cNvSpPr>
            <a:spLocks noChangeArrowheads="1"/>
          </p:cNvSpPr>
          <p:nvPr/>
        </p:nvSpPr>
        <p:spPr bwMode="auto">
          <a:xfrm>
            <a:off x="223838" y="21383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66" name="Rectangle 165"/>
          <p:cNvSpPr>
            <a:spLocks noChangeArrowheads="1"/>
          </p:cNvSpPr>
          <p:nvPr/>
        </p:nvSpPr>
        <p:spPr bwMode="auto">
          <a:xfrm>
            <a:off x="223838" y="19764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67" name="Rectangle 166"/>
          <p:cNvSpPr>
            <a:spLocks noChangeArrowheads="1"/>
          </p:cNvSpPr>
          <p:nvPr/>
        </p:nvSpPr>
        <p:spPr bwMode="auto">
          <a:xfrm>
            <a:off x="223838" y="18161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68" name="Rectangle 167"/>
          <p:cNvSpPr>
            <a:spLocks noChangeArrowheads="1"/>
          </p:cNvSpPr>
          <p:nvPr/>
        </p:nvSpPr>
        <p:spPr bwMode="auto">
          <a:xfrm>
            <a:off x="223838" y="16541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69" name="Rectangle 168"/>
          <p:cNvSpPr>
            <a:spLocks noChangeArrowheads="1"/>
          </p:cNvSpPr>
          <p:nvPr/>
        </p:nvSpPr>
        <p:spPr bwMode="auto">
          <a:xfrm>
            <a:off x="185738" y="14922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70" name="Rectangle 169"/>
          <p:cNvSpPr>
            <a:spLocks noChangeArrowheads="1"/>
          </p:cNvSpPr>
          <p:nvPr/>
        </p:nvSpPr>
        <p:spPr bwMode="auto">
          <a:xfrm>
            <a:off x="2952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71" name="Rectangle 170"/>
          <p:cNvSpPr>
            <a:spLocks noChangeArrowheads="1"/>
          </p:cNvSpPr>
          <p:nvPr/>
        </p:nvSpPr>
        <p:spPr bwMode="auto">
          <a:xfrm>
            <a:off x="4873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72" name="Rectangle 171"/>
          <p:cNvSpPr>
            <a:spLocks noChangeArrowheads="1"/>
          </p:cNvSpPr>
          <p:nvPr/>
        </p:nvSpPr>
        <p:spPr bwMode="auto">
          <a:xfrm>
            <a:off x="67310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73" name="Rectangle 172"/>
          <p:cNvSpPr>
            <a:spLocks noChangeArrowheads="1"/>
          </p:cNvSpPr>
          <p:nvPr/>
        </p:nvSpPr>
        <p:spPr bwMode="auto">
          <a:xfrm>
            <a:off x="8667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74" name="Rectangle 173"/>
          <p:cNvSpPr>
            <a:spLocks noChangeArrowheads="1"/>
          </p:cNvSpPr>
          <p:nvPr/>
        </p:nvSpPr>
        <p:spPr bwMode="auto">
          <a:xfrm>
            <a:off x="10588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75" name="Rectangle 174"/>
          <p:cNvSpPr>
            <a:spLocks noChangeArrowheads="1"/>
          </p:cNvSpPr>
          <p:nvPr/>
        </p:nvSpPr>
        <p:spPr bwMode="auto">
          <a:xfrm>
            <a:off x="125095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76" name="Rectangle 175"/>
          <p:cNvSpPr>
            <a:spLocks noChangeArrowheads="1"/>
          </p:cNvSpPr>
          <p:nvPr/>
        </p:nvSpPr>
        <p:spPr bwMode="auto">
          <a:xfrm>
            <a:off x="14382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77" name="Rectangle 176"/>
          <p:cNvSpPr>
            <a:spLocks noChangeArrowheads="1"/>
          </p:cNvSpPr>
          <p:nvPr/>
        </p:nvSpPr>
        <p:spPr bwMode="auto">
          <a:xfrm>
            <a:off x="1630363"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78" name="Rectangle 177"/>
          <p:cNvSpPr>
            <a:spLocks noChangeArrowheads="1"/>
          </p:cNvSpPr>
          <p:nvPr/>
        </p:nvSpPr>
        <p:spPr bwMode="auto">
          <a:xfrm>
            <a:off x="1822450"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79" name="Rectangle 178"/>
          <p:cNvSpPr>
            <a:spLocks noChangeArrowheads="1"/>
          </p:cNvSpPr>
          <p:nvPr/>
        </p:nvSpPr>
        <p:spPr bwMode="auto">
          <a:xfrm>
            <a:off x="2009775" y="32067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80" name="Rectangle 179"/>
          <p:cNvSpPr>
            <a:spLocks noChangeArrowheads="1"/>
          </p:cNvSpPr>
          <p:nvPr/>
        </p:nvSpPr>
        <p:spPr bwMode="auto">
          <a:xfrm>
            <a:off x="2182813" y="32067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81" name="Rectangle 180"/>
          <p:cNvSpPr>
            <a:spLocks noChangeArrowheads="1"/>
          </p:cNvSpPr>
          <p:nvPr/>
        </p:nvSpPr>
        <p:spPr bwMode="auto">
          <a:xfrm>
            <a:off x="101600" y="13985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82" name="Text Box 181"/>
          <p:cNvSpPr txBox="1">
            <a:spLocks noChangeArrowheads="1"/>
          </p:cNvSpPr>
          <p:nvPr/>
        </p:nvSpPr>
        <p:spPr bwMode="auto">
          <a:xfrm>
            <a:off x="228600" y="3886200"/>
            <a:ext cx="19050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K=2</a:t>
            </a:r>
          </a:p>
          <a:p>
            <a:pPr eaLnBrk="1" hangingPunct="1">
              <a:spcBef>
                <a:spcPct val="50000"/>
              </a:spcBef>
            </a:pPr>
            <a:r>
              <a:rPr lang="en-US" altLang="ko-KR" sz="1400">
                <a:latin typeface="Tahoma" pitchFamily="34" charset="0"/>
                <a:ea typeface="Gulim" pitchFamily="34" charset="-127"/>
              </a:rPr>
              <a:t>Arbitrarily choose K object as initial cluster center</a:t>
            </a:r>
          </a:p>
        </p:txBody>
      </p:sp>
      <p:sp>
        <p:nvSpPr>
          <p:cNvPr id="183" name="Line 182"/>
          <p:cNvSpPr>
            <a:spLocks noChangeShapeType="1"/>
          </p:cNvSpPr>
          <p:nvPr/>
        </p:nvSpPr>
        <p:spPr bwMode="auto">
          <a:xfrm flipV="1">
            <a:off x="1066800" y="35814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 name="Line 183"/>
          <p:cNvSpPr>
            <a:spLocks noChangeShapeType="1"/>
          </p:cNvSpPr>
          <p:nvPr/>
        </p:nvSpPr>
        <p:spPr bwMode="auto">
          <a:xfrm>
            <a:off x="2438400" y="22098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5" name="Text Box 184"/>
          <p:cNvSpPr txBox="1">
            <a:spLocks noChangeArrowheads="1"/>
          </p:cNvSpPr>
          <p:nvPr/>
        </p:nvSpPr>
        <p:spPr bwMode="auto">
          <a:xfrm>
            <a:off x="2362200" y="2438400"/>
            <a:ext cx="83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Assign each objects to most similar center</a:t>
            </a:r>
          </a:p>
        </p:txBody>
      </p:sp>
      <p:sp>
        <p:nvSpPr>
          <p:cNvPr id="186" name="Text Box 185"/>
          <p:cNvSpPr txBox="1">
            <a:spLocks noChangeArrowheads="1"/>
          </p:cNvSpPr>
          <p:nvPr/>
        </p:nvSpPr>
        <p:spPr bwMode="auto">
          <a:xfrm>
            <a:off x="5638800" y="23622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Update the cluster means</a:t>
            </a:r>
          </a:p>
        </p:txBody>
      </p:sp>
      <p:sp>
        <p:nvSpPr>
          <p:cNvPr id="187" name="Freeform 186"/>
          <p:cNvSpPr>
            <a:spLocks/>
          </p:cNvSpPr>
          <p:nvPr/>
        </p:nvSpPr>
        <p:spPr bwMode="auto">
          <a:xfrm>
            <a:off x="838200" y="24511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p>
            <a:endParaRPr lang="tr-TR"/>
          </a:p>
        </p:txBody>
      </p:sp>
      <p:sp>
        <p:nvSpPr>
          <p:cNvPr id="188" name="Freeform 187"/>
          <p:cNvSpPr>
            <a:spLocks/>
          </p:cNvSpPr>
          <p:nvPr/>
        </p:nvSpPr>
        <p:spPr bwMode="auto">
          <a:xfrm>
            <a:off x="1600200" y="2286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89" name="Oval 188"/>
          <p:cNvSpPr>
            <a:spLocks noChangeArrowheads="1"/>
          </p:cNvSpPr>
          <p:nvPr/>
        </p:nvSpPr>
        <p:spPr bwMode="auto">
          <a:xfrm>
            <a:off x="457200" y="2579688"/>
            <a:ext cx="84138" cy="87312"/>
          </a:xfrm>
          <a:prstGeom prst="ellipse">
            <a:avLst/>
          </a:prstGeom>
          <a:solidFill>
            <a:srgbClr val="FF0000"/>
          </a:solidFill>
          <a:ln w="6350">
            <a:solidFill>
              <a:srgbClr val="FF0000"/>
            </a:solidFill>
            <a:round/>
            <a:headEnd/>
            <a:tailEnd/>
          </a:ln>
        </p:spPr>
        <p:txBody>
          <a:bodyPr/>
          <a:lstStyle/>
          <a:p>
            <a:endParaRPr lang="tr-TR"/>
          </a:p>
        </p:txBody>
      </p:sp>
      <p:sp>
        <p:nvSpPr>
          <p:cNvPr id="190" name="Oval 189"/>
          <p:cNvSpPr>
            <a:spLocks noChangeArrowheads="1"/>
          </p:cNvSpPr>
          <p:nvPr/>
        </p:nvSpPr>
        <p:spPr bwMode="auto">
          <a:xfrm>
            <a:off x="1973263" y="2427288"/>
            <a:ext cx="84137" cy="87312"/>
          </a:xfrm>
          <a:prstGeom prst="ellipse">
            <a:avLst/>
          </a:prstGeom>
          <a:solidFill>
            <a:srgbClr val="FF0000"/>
          </a:solidFill>
          <a:ln w="6350">
            <a:solidFill>
              <a:srgbClr val="FF0000"/>
            </a:solidFill>
            <a:round/>
            <a:headEnd/>
            <a:tailEnd/>
          </a:ln>
        </p:spPr>
        <p:txBody>
          <a:bodyPr/>
          <a:lstStyle/>
          <a:p>
            <a:endParaRPr lang="tr-TR"/>
          </a:p>
        </p:txBody>
      </p:sp>
      <p:sp>
        <p:nvSpPr>
          <p:cNvPr id="191" name="Text Box 190"/>
          <p:cNvSpPr txBox="1">
            <a:spLocks noChangeArrowheads="1"/>
          </p:cNvSpPr>
          <p:nvPr/>
        </p:nvSpPr>
        <p:spPr bwMode="auto">
          <a:xfrm>
            <a:off x="5638800" y="46482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Update the cluster means</a:t>
            </a:r>
          </a:p>
        </p:txBody>
      </p:sp>
      <p:sp>
        <p:nvSpPr>
          <p:cNvPr id="192" name="Text Box 191"/>
          <p:cNvSpPr txBox="1">
            <a:spLocks noChangeArrowheads="1"/>
          </p:cNvSpPr>
          <p:nvPr/>
        </p:nvSpPr>
        <p:spPr bwMode="auto">
          <a:xfrm>
            <a:off x="7848600" y="34290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reassign</a:t>
            </a:r>
          </a:p>
        </p:txBody>
      </p:sp>
      <p:sp>
        <p:nvSpPr>
          <p:cNvPr id="193" name="Line 192"/>
          <p:cNvSpPr>
            <a:spLocks noChangeShapeType="1"/>
          </p:cNvSpPr>
          <p:nvPr/>
        </p:nvSpPr>
        <p:spPr bwMode="auto">
          <a:xfrm flipV="1">
            <a:off x="4267200" y="34290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 name="Text Box 193"/>
          <p:cNvSpPr txBox="1">
            <a:spLocks noChangeArrowheads="1"/>
          </p:cNvSpPr>
          <p:nvPr/>
        </p:nvSpPr>
        <p:spPr bwMode="auto">
          <a:xfrm>
            <a:off x="4419600" y="34290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reassign</a:t>
            </a:r>
          </a:p>
        </p:txBody>
      </p:sp>
    </p:spTree>
    <p:extLst>
      <p:ext uri="{BB962C8B-B14F-4D97-AF65-F5344CB8AC3E}">
        <p14:creationId xmlns:p14="http://schemas.microsoft.com/office/powerpoint/2010/main" val="9643155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7648"/>
            <a:ext cx="8229600" cy="6411752"/>
          </a:xfrm>
          <a:no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57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sz="4000" b="1" dirty="0" smtClean="0"/>
              <a:t>K-means Clustering – Details</a:t>
            </a:r>
          </a:p>
        </p:txBody>
      </p:sp>
      <p:sp>
        <p:nvSpPr>
          <p:cNvPr id="5" name="Rectangle 3"/>
          <p:cNvSpPr txBox="1">
            <a:spLocks noChangeArrowheads="1"/>
          </p:cNvSpPr>
          <p:nvPr/>
        </p:nvSpPr>
        <p:spPr>
          <a:xfrm>
            <a:off x="228600" y="1066800"/>
            <a:ext cx="8686800" cy="5791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600" dirty="0" smtClean="0"/>
              <a:t>Initial centroids are often chosen randomly.</a:t>
            </a:r>
          </a:p>
          <a:p>
            <a:pPr lvl="1" algn="just">
              <a:lnSpc>
                <a:spcPct val="90000"/>
              </a:lnSpc>
              <a:buFont typeface="Wingdings" pitchFamily="2" charset="2"/>
              <a:buChar char="Ø"/>
            </a:pPr>
            <a:r>
              <a:rPr lang="en-US" sz="2600" dirty="0" smtClean="0"/>
              <a:t>Clusters produced vary from one run to another.</a:t>
            </a:r>
          </a:p>
          <a:p>
            <a:pPr algn="just">
              <a:lnSpc>
                <a:spcPct val="90000"/>
              </a:lnSpc>
              <a:buFont typeface="Wingdings" pitchFamily="2" charset="2"/>
              <a:buChar char="v"/>
            </a:pPr>
            <a:r>
              <a:rPr lang="en-US" sz="2600" dirty="0" smtClean="0"/>
              <a:t>The centroid is (typically) the mean of the points in the cluster.</a:t>
            </a:r>
          </a:p>
          <a:p>
            <a:pPr algn="just">
              <a:lnSpc>
                <a:spcPct val="90000"/>
              </a:lnSpc>
              <a:buFont typeface="Wingdings" pitchFamily="2" charset="2"/>
              <a:buChar char="v"/>
            </a:pPr>
            <a:r>
              <a:rPr lang="en-US" sz="2600" dirty="0" smtClean="0"/>
              <a:t>‘Closeness’ is measured mostly by </a:t>
            </a:r>
            <a:r>
              <a:rPr lang="en-US" sz="2600" dirty="0" smtClean="0">
                <a:solidFill>
                  <a:srgbClr val="FF0000"/>
                </a:solidFill>
              </a:rPr>
              <a:t>Euclidean distance</a:t>
            </a:r>
            <a:r>
              <a:rPr lang="en-US" sz="2600" dirty="0" smtClean="0"/>
              <a:t>, cosine similarity, correlation, etc.</a:t>
            </a:r>
          </a:p>
          <a:p>
            <a:pPr algn="just">
              <a:lnSpc>
                <a:spcPct val="90000"/>
              </a:lnSpc>
              <a:buFont typeface="Wingdings" pitchFamily="2" charset="2"/>
              <a:buChar char="v"/>
            </a:pPr>
            <a:r>
              <a:rPr lang="en-US" sz="2600" dirty="0" smtClean="0"/>
              <a:t>K-means will converge for common similarity measures mentioned above.</a:t>
            </a:r>
          </a:p>
          <a:p>
            <a:pPr algn="just">
              <a:lnSpc>
                <a:spcPct val="90000"/>
              </a:lnSpc>
              <a:buFont typeface="Wingdings" pitchFamily="2" charset="2"/>
              <a:buChar char="v"/>
            </a:pPr>
            <a:r>
              <a:rPr lang="en-US" sz="2600" dirty="0" smtClean="0"/>
              <a:t>Most of the convergence happens in the first few iterations.</a:t>
            </a:r>
          </a:p>
          <a:p>
            <a:pPr lvl="1" algn="just">
              <a:lnSpc>
                <a:spcPct val="90000"/>
              </a:lnSpc>
              <a:buFont typeface="Wingdings" pitchFamily="2" charset="2"/>
              <a:buChar char="Ø"/>
            </a:pPr>
            <a:r>
              <a:rPr lang="en-US" sz="2600" dirty="0" smtClean="0"/>
              <a:t>Often the stopping condition is changed to ‘Until relatively few points change clusters’</a:t>
            </a:r>
          </a:p>
          <a:p>
            <a:pPr algn="just">
              <a:lnSpc>
                <a:spcPct val="90000"/>
              </a:lnSpc>
              <a:buFont typeface="Wingdings" pitchFamily="2" charset="2"/>
              <a:buChar char="v"/>
            </a:pPr>
            <a:r>
              <a:rPr lang="en-US" sz="2600" dirty="0" smtClean="0"/>
              <a:t>Complexity is O( n * K * I * d )</a:t>
            </a:r>
          </a:p>
          <a:p>
            <a:pPr marL="457200" lvl="1" indent="0">
              <a:lnSpc>
                <a:spcPct val="90000"/>
              </a:lnSpc>
              <a:buNone/>
            </a:pPr>
            <a:r>
              <a:rPr lang="en-US" sz="2600" dirty="0" smtClean="0"/>
              <a:t>n = number of points, K = number of clusters, </a:t>
            </a:r>
            <a:br>
              <a:rPr lang="en-US" sz="2600" dirty="0" smtClean="0"/>
            </a:br>
            <a:r>
              <a:rPr lang="en-US" sz="2600" dirty="0" smtClean="0"/>
              <a:t>I = number of iterations, d = number of attributes</a:t>
            </a:r>
          </a:p>
        </p:txBody>
      </p:sp>
      <p:sp>
        <p:nvSpPr>
          <p:cNvPr id="6" name="TextBox 3"/>
          <p:cNvSpPr txBox="1">
            <a:spLocks noChangeArrowheads="1"/>
          </p:cNvSpPr>
          <p:nvPr/>
        </p:nvSpPr>
        <p:spPr bwMode="auto">
          <a:xfrm>
            <a:off x="7696200" y="28956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solidFill>
                <a:srgbClr val="FF0000"/>
              </a:solidFill>
            </a:endParaRPr>
          </a:p>
        </p:txBody>
      </p:sp>
      <p:sp>
        <p:nvSpPr>
          <p:cNvPr id="7" name="Rounded Rectangular Callout 6"/>
          <p:cNvSpPr/>
          <p:nvPr/>
        </p:nvSpPr>
        <p:spPr>
          <a:xfrm>
            <a:off x="7924800" y="3124200"/>
            <a:ext cx="990600" cy="457200"/>
          </a:xfrm>
          <a:prstGeom prst="wedgeRoundRectCallout">
            <a:avLst>
              <a:gd name="adj1" fmla="val -147217"/>
              <a:gd name="adj2" fmla="val -558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Typical choice</a:t>
            </a:r>
          </a:p>
        </p:txBody>
      </p:sp>
    </p:spTree>
    <p:extLst>
      <p:ext uri="{BB962C8B-B14F-4D97-AF65-F5344CB8AC3E}">
        <p14:creationId xmlns:p14="http://schemas.microsoft.com/office/powerpoint/2010/main" val="489213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712787"/>
          </a:xfrm>
        </p:spPr>
        <p:txBody>
          <a:bodyPr>
            <a:normAutofit fontScale="90000"/>
          </a:bodyPr>
          <a:lstStyle/>
          <a:p>
            <a:pPr eaLnBrk="1" hangingPunct="1"/>
            <a:r>
              <a:rPr lang="en-US" b="1" dirty="0" smtClean="0">
                <a:solidFill>
                  <a:schemeClr val="accent6">
                    <a:lumMod val="50000"/>
                  </a:schemeClr>
                </a:solidFill>
              </a:rPr>
              <a:t>Issues and Limitations for K-means</a:t>
            </a:r>
          </a:p>
        </p:txBody>
      </p:sp>
      <p:sp>
        <p:nvSpPr>
          <p:cNvPr id="5" name="Rectangle 3"/>
          <p:cNvSpPr txBox="1">
            <a:spLocks noChangeArrowheads="1"/>
          </p:cNvSpPr>
          <p:nvPr/>
        </p:nvSpPr>
        <p:spPr>
          <a:xfrm>
            <a:off x="457200" y="1219200"/>
            <a:ext cx="8229600" cy="533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How to choose initial centers?</a:t>
            </a:r>
          </a:p>
          <a:p>
            <a:pPr algn="just">
              <a:buFont typeface="Wingdings" pitchFamily="2" charset="2"/>
              <a:buChar char="v"/>
            </a:pPr>
            <a:r>
              <a:rPr lang="en-US" dirty="0" smtClean="0"/>
              <a:t>How to choose K?</a:t>
            </a:r>
          </a:p>
          <a:p>
            <a:pPr algn="just">
              <a:buFont typeface="Wingdings" pitchFamily="2" charset="2"/>
              <a:buChar char="v"/>
            </a:pPr>
            <a:r>
              <a:rPr lang="en-US" dirty="0" smtClean="0"/>
              <a:t>How to handle Outliers?</a:t>
            </a:r>
          </a:p>
          <a:p>
            <a:pPr algn="just">
              <a:buFont typeface="Wingdings" pitchFamily="2" charset="2"/>
              <a:buChar char="v"/>
            </a:pPr>
            <a:r>
              <a:rPr lang="en-US" dirty="0" smtClean="0"/>
              <a:t>Clusters different in</a:t>
            </a:r>
          </a:p>
          <a:p>
            <a:pPr lvl="1" algn="just">
              <a:buFont typeface="Wingdings" pitchFamily="2" charset="2"/>
              <a:buChar char="Ø"/>
            </a:pPr>
            <a:r>
              <a:rPr lang="en-US" dirty="0" smtClean="0"/>
              <a:t>Shape</a:t>
            </a:r>
          </a:p>
          <a:p>
            <a:pPr lvl="1" algn="just">
              <a:buFont typeface="Wingdings" pitchFamily="2" charset="2"/>
              <a:buChar char="Ø"/>
            </a:pPr>
            <a:r>
              <a:rPr lang="en-US" dirty="0" smtClean="0"/>
              <a:t>Density</a:t>
            </a:r>
          </a:p>
          <a:p>
            <a:pPr lvl="1" algn="just">
              <a:buFont typeface="Wingdings" pitchFamily="2" charset="2"/>
              <a:buChar char="Ø"/>
            </a:pPr>
            <a:r>
              <a:rPr lang="en-US" dirty="0" smtClean="0"/>
              <a:t>Size</a:t>
            </a:r>
          </a:p>
          <a:p>
            <a:pPr algn="just">
              <a:lnSpc>
                <a:spcPct val="90000"/>
              </a:lnSpc>
              <a:buFont typeface="Wingdings" pitchFamily="2" charset="2"/>
              <a:buChar char="v"/>
            </a:pPr>
            <a:r>
              <a:rPr lang="en-US" dirty="0" smtClean="0"/>
              <a:t>Assumes clusters are spherical in vector space</a:t>
            </a:r>
          </a:p>
          <a:p>
            <a:pPr lvl="1" algn="just">
              <a:lnSpc>
                <a:spcPct val="90000"/>
              </a:lnSpc>
              <a:buFont typeface="Wingdings" pitchFamily="2" charset="2"/>
              <a:buChar char="Ø"/>
            </a:pPr>
            <a:r>
              <a:rPr lang="en-US" dirty="0" smtClean="0"/>
              <a:t>Sensitive to coordinate changes </a:t>
            </a:r>
          </a:p>
          <a:p>
            <a:pPr algn="just">
              <a:buFont typeface="Wingdings" pitchFamily="2" charset="2"/>
              <a:buChar char="v"/>
            </a:pPr>
            <a:endParaRPr lang="en-US" dirty="0" smtClean="0"/>
          </a:p>
          <a:p>
            <a:pPr lvl="1"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a:p>
            <a:pPr algn="just">
              <a:buFont typeface="Wingdings" pitchFamily="2" charset="2"/>
              <a:buChar char="v"/>
            </a:pPr>
            <a:endParaRPr lang="en-US" dirty="0" smtClean="0"/>
          </a:p>
        </p:txBody>
      </p:sp>
    </p:spTree>
    <p:extLst>
      <p:ext uri="{BB962C8B-B14F-4D97-AF65-F5344CB8AC3E}">
        <p14:creationId xmlns:p14="http://schemas.microsoft.com/office/powerpoint/2010/main" val="26861477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7813"/>
            <a:ext cx="8229600" cy="865187"/>
          </a:xfrm>
        </p:spPr>
        <p:txBody>
          <a:bodyPr/>
          <a:lstStyle/>
          <a:p>
            <a:r>
              <a:rPr lang="en-US" b="1" dirty="0" smtClean="0"/>
              <a:t>K-means Algorithm</a:t>
            </a:r>
          </a:p>
        </p:txBody>
      </p:sp>
      <p:sp>
        <p:nvSpPr>
          <p:cNvPr id="5" name="Content Placeholder 2"/>
          <p:cNvSpPr>
            <a:spLocks noGrp="1"/>
          </p:cNvSpPr>
          <p:nvPr>
            <p:ph idx="1"/>
          </p:nvPr>
        </p:nvSpPr>
        <p:spPr>
          <a:xfrm>
            <a:off x="228600" y="1219200"/>
            <a:ext cx="8686800" cy="5334000"/>
          </a:xfrm>
        </p:spPr>
        <p:txBody>
          <a:bodyPr>
            <a:normAutofit fontScale="70000" lnSpcReduction="20000"/>
          </a:bodyPr>
          <a:lstStyle/>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4000" b="1" dirty="0" smtClean="0"/>
              <a:t>Pros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Simple</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Fast for low dimensional data</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It can find pure sub clusters if large number of clusters is specified</a:t>
            </a:r>
          </a:p>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dirty="0" smtClean="0"/>
          </a:p>
          <a:p>
            <a:pPr algn="just" eaLnBrk="1">
              <a:lnSpc>
                <a:spcPct val="93000"/>
              </a:lnSpc>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4000" b="1" dirty="0" smtClean="0"/>
              <a:t>Cons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K-Means cannot handle non-globular data of different sizes and densities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K-Means will not identify outliers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t>K-Means is restricted to data which has the notion of a </a:t>
            </a:r>
            <a:r>
              <a:rPr lang="en-GB" dirty="0" err="1" smtClean="0"/>
              <a:t>center</a:t>
            </a:r>
            <a:r>
              <a:rPr lang="en-GB" dirty="0" smtClean="0"/>
              <a:t> (centroid)</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Applicable </a:t>
            </a:r>
            <a:r>
              <a:rPr lang="en-US" dirty="0"/>
              <a:t>only when </a:t>
            </a:r>
            <a:r>
              <a:rPr lang="en-US" i="1" dirty="0"/>
              <a:t>mean</a:t>
            </a:r>
            <a:r>
              <a:rPr lang="en-US" dirty="0"/>
              <a:t> is defined, then what about categorical </a:t>
            </a:r>
            <a:r>
              <a:rPr lang="en-US" dirty="0" smtClean="0"/>
              <a:t>data?</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Need </a:t>
            </a:r>
            <a:r>
              <a:rPr lang="en-US" dirty="0"/>
              <a:t>to specify </a:t>
            </a:r>
            <a:r>
              <a:rPr lang="en-US" i="1" dirty="0"/>
              <a:t>k, </a:t>
            </a:r>
            <a:r>
              <a:rPr lang="en-US" dirty="0"/>
              <a:t>the </a:t>
            </a:r>
            <a:r>
              <a:rPr lang="en-US" i="1" dirty="0"/>
              <a:t>number</a:t>
            </a:r>
            <a:r>
              <a:rPr lang="en-US" dirty="0"/>
              <a:t> of clusters, in </a:t>
            </a:r>
            <a:r>
              <a:rPr lang="en-US" dirty="0" smtClean="0"/>
              <a:t>advance</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Unable </a:t>
            </a:r>
            <a:r>
              <a:rPr lang="en-US" dirty="0"/>
              <a:t>to handle noisy data and </a:t>
            </a:r>
            <a:r>
              <a:rPr lang="en-US" i="1" dirty="0" smtClean="0"/>
              <a:t>outliers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dirty="0" smtClean="0"/>
              <a:t>Not </a:t>
            </a:r>
            <a:r>
              <a:rPr lang="en-US" dirty="0"/>
              <a:t>suitable to discover clusters with </a:t>
            </a:r>
            <a:r>
              <a:rPr lang="en-US" i="1" dirty="0"/>
              <a:t>non-convex shapes</a:t>
            </a:r>
          </a:p>
          <a:p>
            <a:pPr algn="just" eaLnBrk="1">
              <a:lnSpc>
                <a:spcPct val="93000"/>
              </a:lnSpc>
              <a:buFont typeface="Wingdings" pitchFamily="2" charset="2"/>
              <a:buChar char="v"/>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dirty="0" smtClean="0"/>
          </a:p>
        </p:txBody>
      </p:sp>
    </p:spTree>
    <p:extLst>
      <p:ext uri="{BB962C8B-B14F-4D97-AF65-F5344CB8AC3E}">
        <p14:creationId xmlns:p14="http://schemas.microsoft.com/office/powerpoint/2010/main" val="2811687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991600" cy="1631216"/>
          </a:xfrm>
          <a:prstGeom prst="rect">
            <a:avLst/>
          </a:prstGeom>
        </p:spPr>
        <p:txBody>
          <a:bodyPr wrap="square">
            <a:spAutoFit/>
          </a:bodyPr>
          <a:lstStyle/>
          <a:p>
            <a:r>
              <a:rPr lang="en-US" sz="2800" dirty="0"/>
              <a:t>What are outliers?</a:t>
            </a:r>
          </a:p>
          <a:p>
            <a:pPr lvl="1"/>
            <a:r>
              <a:rPr lang="en-US" sz="2400" dirty="0"/>
              <a:t>The set of objects are considerably dissimilar from the remainder of the data</a:t>
            </a:r>
          </a:p>
          <a:p>
            <a:pPr lvl="1"/>
            <a:r>
              <a:rPr lang="en-US" sz="2400" dirty="0"/>
              <a:t>Example:  Sports: Michael Jordon, </a:t>
            </a:r>
            <a:r>
              <a:rPr lang="en-US" sz="2400" dirty="0" smtClean="0"/>
              <a:t>Randy Orton, </a:t>
            </a:r>
            <a:r>
              <a:rPr lang="en-US" sz="2400" dirty="0" err="1" smtClean="0"/>
              <a:t>Sachin</a:t>
            </a:r>
            <a:r>
              <a:rPr lang="en-US" sz="2400" dirty="0" smtClean="0"/>
              <a:t> Tendulkar ...</a:t>
            </a:r>
            <a:endParaRPr lang="en-US" sz="2400" dirty="0"/>
          </a:p>
        </p:txBody>
      </p:sp>
      <p:sp>
        <p:nvSpPr>
          <p:cNvPr id="6" name="Rectangle 5"/>
          <p:cNvSpPr/>
          <p:nvPr/>
        </p:nvSpPr>
        <p:spPr>
          <a:xfrm>
            <a:off x="3352800" y="228600"/>
            <a:ext cx="2590800" cy="707886"/>
          </a:xfrm>
          <a:prstGeom prst="rect">
            <a:avLst/>
          </a:prstGeom>
        </p:spPr>
        <p:txBody>
          <a:bodyPr wrap="square">
            <a:spAutoFit/>
          </a:bodyPr>
          <a:lstStyle/>
          <a:p>
            <a:r>
              <a:rPr lang="en-US" sz="4000" b="1" dirty="0">
                <a:solidFill>
                  <a:schemeClr val="accent6">
                    <a:lumMod val="50000"/>
                  </a:schemeClr>
                </a:solidFill>
              </a:rPr>
              <a:t>Outliers</a:t>
            </a:r>
          </a:p>
        </p:txBody>
      </p:sp>
      <p:sp>
        <p:nvSpPr>
          <p:cNvPr id="7" name="Rectangle 6"/>
          <p:cNvSpPr/>
          <p:nvPr/>
        </p:nvSpPr>
        <p:spPr>
          <a:xfrm>
            <a:off x="177800" y="2895600"/>
            <a:ext cx="8585200" cy="2000548"/>
          </a:xfrm>
          <a:prstGeom prst="rect">
            <a:avLst/>
          </a:prstGeom>
        </p:spPr>
        <p:txBody>
          <a:bodyPr wrap="square">
            <a:spAutoFit/>
          </a:bodyPr>
          <a:lstStyle/>
          <a:p>
            <a:r>
              <a:rPr lang="en-US" sz="2800" dirty="0"/>
              <a:t>Applications:</a:t>
            </a:r>
          </a:p>
          <a:p>
            <a:pPr lvl="1"/>
            <a:r>
              <a:rPr lang="en-US" sz="2400" dirty="0"/>
              <a:t>Credit card fraud detection</a:t>
            </a:r>
          </a:p>
          <a:p>
            <a:pPr lvl="1"/>
            <a:r>
              <a:rPr lang="en-US" sz="2400" dirty="0"/>
              <a:t>Telecom fraud detection</a:t>
            </a:r>
          </a:p>
          <a:p>
            <a:pPr lvl="1"/>
            <a:r>
              <a:rPr lang="en-US" sz="2400" dirty="0"/>
              <a:t>Customer segmentation</a:t>
            </a:r>
          </a:p>
          <a:p>
            <a:pPr lvl="1"/>
            <a:r>
              <a:rPr lang="en-US" sz="2400" dirty="0"/>
              <a:t>Medical analysis</a:t>
            </a:r>
          </a:p>
        </p:txBody>
      </p:sp>
      <p:sp>
        <p:nvSpPr>
          <p:cNvPr id="8" name="Rectangle 7"/>
          <p:cNvSpPr/>
          <p:nvPr/>
        </p:nvSpPr>
        <p:spPr>
          <a:xfrm>
            <a:off x="177800" y="5105400"/>
            <a:ext cx="8585200" cy="1311128"/>
          </a:xfrm>
          <a:prstGeom prst="rect">
            <a:avLst/>
          </a:prstGeom>
        </p:spPr>
        <p:txBody>
          <a:bodyPr wrap="square">
            <a:spAutoFit/>
          </a:bodyPr>
          <a:lstStyle/>
          <a:p>
            <a:pPr algn="just">
              <a:lnSpc>
                <a:spcPct val="110000"/>
              </a:lnSpc>
            </a:pPr>
            <a:r>
              <a:rPr lang="en-US" sz="2400" dirty="0">
                <a:solidFill>
                  <a:schemeClr val="hlink"/>
                </a:solidFill>
              </a:rPr>
              <a:t>Outlier detection</a:t>
            </a:r>
            <a:r>
              <a:rPr lang="en-US" sz="2400" dirty="0"/>
              <a:t> and analysis are very useful for fraud detection, etc. and can be performed by statistical, distance-based or deviation-based approaches</a:t>
            </a:r>
          </a:p>
        </p:txBody>
      </p:sp>
    </p:spTree>
    <p:extLst>
      <p:ext uri="{BB962C8B-B14F-4D97-AF65-F5344CB8AC3E}">
        <p14:creationId xmlns:p14="http://schemas.microsoft.com/office/powerpoint/2010/main" val="5696234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How to handle </a:t>
            </a:r>
            <a:r>
              <a:rPr lang="en-US" b="1" dirty="0" smtClean="0"/>
              <a:t>Outliers?</a:t>
            </a:r>
            <a:endParaRPr lang="en-US" b="1" dirty="0"/>
          </a:p>
        </p:txBody>
      </p:sp>
      <p:sp>
        <p:nvSpPr>
          <p:cNvPr id="4" name="Rectangle 3"/>
          <p:cNvSpPr txBox="1">
            <a:spLocks noChangeArrowheads="1"/>
          </p:cNvSpPr>
          <p:nvPr/>
        </p:nvSpPr>
        <p:spPr>
          <a:xfrm>
            <a:off x="304800" y="1143000"/>
            <a:ext cx="8686800" cy="32766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itchFamily="2" charset="2"/>
              <a:buChar char="v"/>
            </a:pPr>
            <a:r>
              <a:rPr lang="en-US" altLang="ko-KR" sz="2800" dirty="0" smtClean="0">
                <a:ea typeface="Gulim" pitchFamily="34" charset="-127"/>
              </a:rPr>
              <a:t>The k-means algorithm is sensitive to outliers !</a:t>
            </a:r>
          </a:p>
          <a:p>
            <a:pPr lvl="1" algn="just">
              <a:lnSpc>
                <a:spcPct val="150000"/>
              </a:lnSpc>
            </a:pPr>
            <a:r>
              <a:rPr lang="en-US" altLang="ko-KR" sz="2000" dirty="0" smtClean="0">
                <a:ea typeface="Gulim" pitchFamily="34" charset="-127"/>
              </a:rPr>
              <a:t>Since an object with an extremely large value may substantially distort the distribution of the data.</a:t>
            </a:r>
          </a:p>
          <a:p>
            <a:pPr marL="0" indent="0" algn="just">
              <a:lnSpc>
                <a:spcPct val="150000"/>
              </a:lnSpc>
              <a:buNone/>
            </a:pPr>
            <a:r>
              <a:rPr lang="en-US" altLang="ko-KR" sz="2400" b="1" dirty="0" smtClean="0">
                <a:solidFill>
                  <a:srgbClr val="0070C0"/>
                </a:solidFill>
                <a:ea typeface="Gulim" pitchFamily="34" charset="-127"/>
              </a:rPr>
              <a:t>K-</a:t>
            </a:r>
            <a:r>
              <a:rPr lang="en-US" altLang="ko-KR" sz="2400" b="1" dirty="0" err="1" smtClean="0">
                <a:solidFill>
                  <a:srgbClr val="0070C0"/>
                </a:solidFill>
                <a:ea typeface="Gulim" pitchFamily="34" charset="-127"/>
              </a:rPr>
              <a:t>Medoids</a:t>
            </a:r>
            <a:r>
              <a:rPr lang="en-US" altLang="ko-KR" sz="2400" b="1" dirty="0" smtClean="0">
                <a:solidFill>
                  <a:srgbClr val="0070C0"/>
                </a:solidFill>
                <a:ea typeface="Gulim" pitchFamily="34" charset="-127"/>
              </a:rPr>
              <a:t>:  </a:t>
            </a:r>
            <a:r>
              <a:rPr lang="en-US" altLang="ko-KR" sz="2400" dirty="0" smtClean="0">
                <a:ea typeface="Gulim" pitchFamily="34" charset="-127"/>
              </a:rPr>
              <a:t>Instead of taking the </a:t>
            </a:r>
            <a:r>
              <a:rPr lang="en-US" altLang="ko-KR" sz="2400" b="1" dirty="0" smtClean="0">
                <a:ea typeface="Gulim" pitchFamily="34" charset="-127"/>
              </a:rPr>
              <a:t>mean</a:t>
            </a:r>
            <a:r>
              <a:rPr lang="en-US" altLang="ko-KR" sz="2400" dirty="0" smtClean="0">
                <a:ea typeface="Gulim" pitchFamily="34" charset="-127"/>
              </a:rPr>
              <a:t> value of the object in a cluster as a reference point, </a:t>
            </a:r>
            <a:r>
              <a:rPr lang="en-US" altLang="ko-KR" sz="2400" b="1" dirty="0" err="1" smtClean="0">
                <a:ea typeface="Gulim" pitchFamily="34" charset="-127"/>
              </a:rPr>
              <a:t>medoids</a:t>
            </a:r>
            <a:r>
              <a:rPr lang="en-US" altLang="ko-KR" sz="2400" dirty="0" smtClean="0">
                <a:ea typeface="Gulim" pitchFamily="34" charset="-127"/>
              </a:rPr>
              <a:t> can be used, which is the </a:t>
            </a:r>
            <a:r>
              <a:rPr lang="en-US" altLang="ko-KR" sz="2400" b="1" dirty="0" smtClean="0">
                <a:ea typeface="Gulim" pitchFamily="34" charset="-127"/>
              </a:rPr>
              <a:t>most centrally located</a:t>
            </a:r>
            <a:r>
              <a:rPr lang="en-US" altLang="ko-KR" sz="2400" dirty="0" smtClean="0">
                <a:ea typeface="Gulim" pitchFamily="34" charset="-127"/>
              </a:rPr>
              <a:t> object in a cluster. </a:t>
            </a:r>
          </a:p>
        </p:txBody>
      </p:sp>
      <p:grpSp>
        <p:nvGrpSpPr>
          <p:cNvPr id="5" name="Group 4"/>
          <p:cNvGrpSpPr>
            <a:grpSpLocks/>
          </p:cNvGrpSpPr>
          <p:nvPr/>
        </p:nvGrpSpPr>
        <p:grpSpPr bwMode="auto">
          <a:xfrm>
            <a:off x="2057400" y="4724400"/>
            <a:ext cx="5257800" cy="1765300"/>
            <a:chOff x="1344" y="3072"/>
            <a:chExt cx="3312" cy="1112"/>
          </a:xfrm>
        </p:grpSpPr>
        <p:grpSp>
          <p:nvGrpSpPr>
            <p:cNvPr id="6" name="Group 5"/>
            <p:cNvGrpSpPr>
              <a:grpSpLocks/>
            </p:cNvGrpSpPr>
            <p:nvPr/>
          </p:nvGrpSpPr>
          <p:grpSpPr bwMode="auto">
            <a:xfrm>
              <a:off x="1344" y="3072"/>
              <a:ext cx="1248" cy="1112"/>
              <a:chOff x="1728" y="864"/>
              <a:chExt cx="1396" cy="1208"/>
            </a:xfrm>
          </p:grpSpPr>
          <p:sp>
            <p:nvSpPr>
              <p:cNvPr id="93" name="Rectangle 6"/>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p>
                <a:endParaRPr lang="tr-TR"/>
              </a:p>
            </p:txBody>
          </p:sp>
          <p:sp>
            <p:nvSpPr>
              <p:cNvPr id="94" name="Rectangle 7"/>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5" name="Line 8"/>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9"/>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0"/>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1"/>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12"/>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 name="Line 13"/>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 name="Line 14"/>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 name="Line 15"/>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 name="Line 16"/>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 name="Line 17"/>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Line 18"/>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9"/>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20"/>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21"/>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22"/>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23"/>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24"/>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25"/>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26"/>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27"/>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Rectangle 28"/>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16" name="Line 29"/>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30"/>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31"/>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32"/>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33"/>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34"/>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35"/>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36"/>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37"/>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Line 38"/>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6" name="Line 39"/>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40"/>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41"/>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42"/>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43"/>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44"/>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45"/>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46"/>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47"/>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48"/>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49"/>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50"/>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51"/>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52"/>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Freeform 53"/>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1" name="Freeform 54"/>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42" name="Freeform 55"/>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43" name="Freeform 56"/>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4" name="Freeform 57"/>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145" name="Freeform 58"/>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146" name="Freeform 59"/>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47" name="Freeform 60"/>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148" name="Freeform 61"/>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149" name="Freeform 62"/>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150" name="Rectangle 63"/>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51" name="Rectangle 64"/>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52" name="Rectangle 65"/>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53" name="Rectangle 66"/>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54" name="Rectangle 67"/>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55" name="Rectangle 68"/>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56" name="Rectangle 69"/>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57" name="Rectangle 70"/>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58" name="Rectangle 71"/>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59" name="Rectangle 72"/>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60" name="Rectangle 73"/>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61" name="Rectangle 74"/>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162" name="Rectangle 75"/>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163" name="Rectangle 76"/>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164" name="Rectangle 77"/>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165" name="Rectangle 78"/>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166" name="Rectangle 79"/>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167" name="Rectangle 80"/>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168" name="Rectangle 81"/>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169" name="Rectangle 82"/>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170" name="Rectangle 83"/>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171" name="Rectangle 84"/>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172" name="Rectangle 85"/>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grpSp>
          <p:nvGrpSpPr>
            <p:cNvPr id="7" name="Group 86"/>
            <p:cNvGrpSpPr>
              <a:grpSpLocks/>
            </p:cNvGrpSpPr>
            <p:nvPr/>
          </p:nvGrpSpPr>
          <p:grpSpPr bwMode="auto">
            <a:xfrm>
              <a:off x="3408" y="3072"/>
              <a:ext cx="1248" cy="1112"/>
              <a:chOff x="3616" y="2464"/>
              <a:chExt cx="1396" cy="1208"/>
            </a:xfrm>
          </p:grpSpPr>
          <p:sp>
            <p:nvSpPr>
              <p:cNvPr id="9" name="Rectangle 87"/>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p>
                <a:endParaRPr lang="tr-TR"/>
              </a:p>
            </p:txBody>
          </p:sp>
          <p:sp>
            <p:nvSpPr>
              <p:cNvPr id="10" name="Rectangle 88"/>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 name="Line 89"/>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90"/>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91"/>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92"/>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93"/>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94"/>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5"/>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96"/>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97"/>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98"/>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99"/>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00"/>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01"/>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102"/>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103"/>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04"/>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05"/>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06"/>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07"/>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08"/>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109"/>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 name="Line 110"/>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11"/>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12"/>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113"/>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14"/>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115"/>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116"/>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117"/>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118"/>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19"/>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120"/>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121"/>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122"/>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123"/>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124"/>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125"/>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126"/>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127"/>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128"/>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29"/>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130"/>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131"/>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132"/>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133"/>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Freeform 134"/>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57" name="Freeform 135"/>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58" name="Freeform 136"/>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59" name="Freeform 137"/>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0" name="Freeform 138"/>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tr-TR"/>
              </a:p>
            </p:txBody>
          </p:sp>
          <p:sp>
            <p:nvSpPr>
              <p:cNvPr id="61" name="Freeform 139"/>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62" name="Freeform 140"/>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3" name="Freeform 141"/>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tr-TR"/>
              </a:p>
            </p:txBody>
          </p:sp>
          <p:sp>
            <p:nvSpPr>
              <p:cNvPr id="64" name="Freeform 142"/>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tr-TR"/>
              </a:p>
            </p:txBody>
          </p:sp>
          <p:sp>
            <p:nvSpPr>
              <p:cNvPr id="65" name="Freeform 143"/>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tr-TR"/>
              </a:p>
            </p:txBody>
          </p:sp>
          <p:sp>
            <p:nvSpPr>
              <p:cNvPr id="66" name="Rectangle 144"/>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67" name="Rectangle 145"/>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68" name="Rectangle 146"/>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69" name="Rectangle 147"/>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70" name="Rectangle 148"/>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71" name="Rectangle 149"/>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72" name="Rectangle 150"/>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73" name="Rectangle 151"/>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74" name="Rectangle 152"/>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75" name="Rectangle 153"/>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76" name="Rectangle 154"/>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77" name="Rectangle 155"/>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78" name="Rectangle 156"/>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79" name="Rectangle 157"/>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80" name="Rectangle 158"/>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81" name="Rectangle 159"/>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82" name="Rectangle 160"/>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83" name="Rectangle 161"/>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84" name="Rectangle 162"/>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85" name="Rectangle 163"/>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86" name="Rectangle 164"/>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87" name="Rectangle 165"/>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88" name="Rectangle 166"/>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89" name="Freeform 167"/>
              <p:cNvSpPr>
                <a:spLocks/>
              </p:cNvSpPr>
              <p:nvPr/>
            </p:nvSpPr>
            <p:spPr bwMode="auto">
              <a:xfrm>
                <a:off x="3955" y="2658"/>
                <a:ext cx="488" cy="597"/>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0" name="Freeform 168"/>
              <p:cNvSpPr>
                <a:spLocks/>
              </p:cNvSpPr>
              <p:nvPr/>
            </p:nvSpPr>
            <p:spPr bwMode="auto">
              <a:xfrm>
                <a:off x="4258" y="2900"/>
                <a:ext cx="538" cy="593"/>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1" name="AutoShape 169"/>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tr-TR"/>
              </a:p>
            </p:txBody>
          </p:sp>
          <p:sp>
            <p:nvSpPr>
              <p:cNvPr id="92" name="AutoShape 170"/>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p>
                <a:endParaRPr lang="tr-TR"/>
              </a:p>
            </p:txBody>
          </p:sp>
        </p:grpSp>
        <p:sp>
          <p:nvSpPr>
            <p:cNvPr id="8" name="Line 171"/>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10669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533400"/>
            <a:ext cx="8458200" cy="2677656"/>
          </a:xfrm>
          <a:prstGeom prst="rect">
            <a:avLst/>
          </a:prstGeom>
        </p:spPr>
        <p:txBody>
          <a:bodyPr wrap="square">
            <a:spAutoFit/>
          </a:bodyPr>
          <a:lstStyle/>
          <a:p>
            <a:pPr algn="just"/>
            <a:r>
              <a:rPr lang="en-US" sz="2400" b="1" dirty="0"/>
              <a:t>Example: </a:t>
            </a:r>
            <a:endParaRPr lang="en-US" sz="2400" b="1" dirty="0" smtClean="0"/>
          </a:p>
          <a:p>
            <a:pPr algn="just"/>
            <a:r>
              <a:rPr lang="en-US" sz="2400" dirty="0" smtClean="0"/>
              <a:t>Use </a:t>
            </a:r>
            <a:r>
              <a:rPr lang="en-US" sz="2400" dirty="0"/>
              <a:t>in finding Fraudulent usage of credit cards. Outlier Analysis may uncover Fraudulent usage of credit cards by detecting purchases of extremely large amounts for a given account number in comparison to regular charges incurred by the same account. Outlier values may also be detected with respect to the location and type of purchase or the purchase frequency.</a:t>
            </a:r>
          </a:p>
        </p:txBody>
      </p:sp>
    </p:spTree>
    <p:extLst>
      <p:ext uri="{BB962C8B-B14F-4D97-AF65-F5344CB8AC3E}">
        <p14:creationId xmlns:p14="http://schemas.microsoft.com/office/powerpoint/2010/main" val="3324918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marL="0" indent="0" algn="just">
              <a:buNone/>
            </a:pPr>
            <a:r>
              <a:rPr lang="en-US" dirty="0" smtClean="0"/>
              <a:t>Given </a:t>
            </a:r>
            <a:r>
              <a:rPr lang="en-US" dirty="0"/>
              <a:t>the large amount of data stored in databases, it is useful to be able to describe concepts in concise and </a:t>
            </a:r>
            <a:r>
              <a:rPr lang="en-US" dirty="0" smtClean="0"/>
              <a:t>brief </a:t>
            </a:r>
            <a:r>
              <a:rPr lang="en-US" dirty="0"/>
              <a:t>terms at generalized (rather than low) levels of abstraction. Allowing data sets to be generalized </a:t>
            </a:r>
            <a:r>
              <a:rPr lang="en-US" dirty="0" err="1"/>
              <a:t>atmultiple</a:t>
            </a:r>
            <a:r>
              <a:rPr lang="en-US" dirty="0"/>
              <a:t> levels of abstraction facilitates users in examining the general behavior of the data</a:t>
            </a:r>
            <a:r>
              <a:rPr lang="en-US" dirty="0" smtClean="0"/>
              <a:t>.</a:t>
            </a:r>
          </a:p>
          <a:p>
            <a:pPr marL="0" indent="0" algn="just">
              <a:buNone/>
            </a:pPr>
            <a:endParaRPr lang="en-US" dirty="0"/>
          </a:p>
          <a:p>
            <a:pPr marL="0" indent="0" algn="just">
              <a:buNone/>
            </a:pPr>
            <a:r>
              <a:rPr lang="en-US" dirty="0"/>
              <a:t>Data generalization approaches include </a:t>
            </a:r>
            <a:r>
              <a:rPr lang="en-US" dirty="0">
                <a:solidFill>
                  <a:srgbClr val="0070C0"/>
                </a:solidFill>
              </a:rPr>
              <a:t>data cube approach (OLAP Approach)</a:t>
            </a:r>
            <a:r>
              <a:rPr lang="en-US" dirty="0"/>
              <a:t> and </a:t>
            </a:r>
            <a:r>
              <a:rPr lang="en-US" dirty="0">
                <a:solidFill>
                  <a:srgbClr val="0070C0"/>
                </a:solidFill>
              </a:rPr>
              <a:t>attribute oriented induction approach.</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2265127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153400" cy="830263"/>
          </a:xfrm>
        </p:spPr>
        <p:txBody>
          <a:bodyPr/>
          <a:lstStyle/>
          <a:p>
            <a:pPr eaLnBrk="1" hangingPunct="1"/>
            <a:r>
              <a:rPr lang="en-US" sz="4000" dirty="0" smtClean="0"/>
              <a:t>The</a:t>
            </a:r>
            <a:r>
              <a:rPr lang="en-US" sz="4000" i="1" dirty="0" smtClean="0"/>
              <a:t> K</a:t>
            </a:r>
            <a:r>
              <a:rPr lang="en-US" sz="4000" dirty="0" smtClean="0"/>
              <a:t>-</a:t>
            </a:r>
            <a:r>
              <a:rPr lang="en-US" sz="4000" i="1" dirty="0" err="1" smtClean="0"/>
              <a:t>Medoids</a:t>
            </a:r>
            <a:r>
              <a:rPr lang="en-US" dirty="0" smtClean="0"/>
              <a:t> </a:t>
            </a:r>
            <a:r>
              <a:rPr lang="en-US" sz="4000" dirty="0" smtClean="0"/>
              <a:t>Clustering Method</a:t>
            </a:r>
          </a:p>
        </p:txBody>
      </p:sp>
      <p:sp>
        <p:nvSpPr>
          <p:cNvPr id="5" name="Rectangle 3"/>
          <p:cNvSpPr txBox="1">
            <a:spLocks noChangeArrowheads="1"/>
          </p:cNvSpPr>
          <p:nvPr/>
        </p:nvSpPr>
        <p:spPr>
          <a:xfrm>
            <a:off x="304800" y="1066800"/>
            <a:ext cx="85344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40000"/>
              </a:lnSpc>
              <a:buFont typeface="Wingdings" pitchFamily="2" charset="2"/>
              <a:buChar char="v"/>
            </a:pPr>
            <a:r>
              <a:rPr lang="en-US" sz="2400" dirty="0" smtClean="0"/>
              <a:t>Find </a:t>
            </a:r>
            <a:r>
              <a:rPr lang="en-US" sz="2400" i="1" dirty="0" smtClean="0"/>
              <a:t>representative</a:t>
            </a:r>
            <a:r>
              <a:rPr lang="en-US" sz="2400" dirty="0" smtClean="0"/>
              <a:t> objects, called </a:t>
            </a:r>
            <a:r>
              <a:rPr lang="en-US" sz="2400" dirty="0" err="1" smtClean="0"/>
              <a:t>medoids</a:t>
            </a:r>
            <a:r>
              <a:rPr lang="en-US" sz="2400" dirty="0" smtClean="0"/>
              <a:t>, in clusters</a:t>
            </a:r>
          </a:p>
          <a:p>
            <a:pPr algn="just">
              <a:lnSpc>
                <a:spcPct val="140000"/>
              </a:lnSpc>
              <a:buFont typeface="Wingdings" pitchFamily="2" charset="2"/>
              <a:buChar char="v"/>
            </a:pPr>
            <a:r>
              <a:rPr lang="en-US" sz="2400" i="1" dirty="0" smtClean="0"/>
              <a:t>PAM</a:t>
            </a:r>
            <a:r>
              <a:rPr lang="en-US" sz="2400" dirty="0" smtClean="0"/>
              <a:t> (Partitioning Around </a:t>
            </a:r>
            <a:r>
              <a:rPr lang="en-US" sz="2400" dirty="0" err="1" smtClean="0"/>
              <a:t>Medoids</a:t>
            </a:r>
            <a:r>
              <a:rPr lang="en-US" sz="2400" dirty="0" smtClean="0"/>
              <a:t>, 1987)</a:t>
            </a:r>
          </a:p>
          <a:p>
            <a:pPr lvl="1" algn="just">
              <a:lnSpc>
                <a:spcPct val="140000"/>
              </a:lnSpc>
              <a:buFont typeface="Wingdings" pitchFamily="2" charset="2"/>
              <a:buChar char="Ø"/>
            </a:pPr>
            <a:r>
              <a:rPr lang="en-US" sz="2000" dirty="0" smtClean="0"/>
              <a:t>starts from an initial set of </a:t>
            </a:r>
            <a:r>
              <a:rPr lang="en-US" sz="2000" dirty="0" err="1" smtClean="0"/>
              <a:t>medoids</a:t>
            </a:r>
            <a:r>
              <a:rPr lang="en-US" sz="2000" dirty="0" smtClean="0"/>
              <a:t> and iteratively replaces one of the </a:t>
            </a:r>
            <a:r>
              <a:rPr lang="en-US" sz="2000" dirty="0" err="1" smtClean="0"/>
              <a:t>medoids</a:t>
            </a:r>
            <a:r>
              <a:rPr lang="en-US" sz="2000" dirty="0" smtClean="0"/>
              <a:t> by one of the non-</a:t>
            </a:r>
            <a:r>
              <a:rPr lang="en-US" sz="2000" dirty="0" err="1" smtClean="0"/>
              <a:t>medoids</a:t>
            </a:r>
            <a:r>
              <a:rPr lang="en-US" sz="2000" dirty="0" smtClean="0"/>
              <a:t> if it improves the total distance of the resulting clustering</a:t>
            </a:r>
          </a:p>
          <a:p>
            <a:pPr lvl="1" algn="just">
              <a:lnSpc>
                <a:spcPct val="140000"/>
              </a:lnSpc>
              <a:buFont typeface="Wingdings" pitchFamily="2" charset="2"/>
              <a:buChar char="Ø"/>
            </a:pPr>
            <a:r>
              <a:rPr lang="en-US" sz="2000" i="1" dirty="0" smtClean="0"/>
              <a:t>PAM</a:t>
            </a:r>
            <a:r>
              <a:rPr lang="en-US" sz="2000" dirty="0" smtClean="0"/>
              <a:t> works effectively for small data sets, but does not scale well for large data sets</a:t>
            </a:r>
          </a:p>
          <a:p>
            <a:pPr algn="just">
              <a:lnSpc>
                <a:spcPct val="140000"/>
              </a:lnSpc>
              <a:buFont typeface="Wingdings" pitchFamily="2" charset="2"/>
              <a:buChar char="v"/>
            </a:pPr>
            <a:r>
              <a:rPr lang="en-US" sz="2400" i="1" dirty="0" smtClean="0"/>
              <a:t>CLARA</a:t>
            </a:r>
            <a:r>
              <a:rPr lang="en-US" sz="2400" dirty="0" smtClean="0"/>
              <a:t> (Kaufmann &amp; </a:t>
            </a:r>
            <a:r>
              <a:rPr lang="en-US" sz="2400" dirty="0" err="1" smtClean="0"/>
              <a:t>Rousseeuw</a:t>
            </a:r>
            <a:r>
              <a:rPr lang="en-US" sz="2400" dirty="0" smtClean="0"/>
              <a:t>, 1990)</a:t>
            </a:r>
          </a:p>
          <a:p>
            <a:pPr algn="just">
              <a:lnSpc>
                <a:spcPct val="140000"/>
              </a:lnSpc>
              <a:buFont typeface="Wingdings" pitchFamily="2" charset="2"/>
              <a:buChar char="v"/>
            </a:pPr>
            <a:r>
              <a:rPr lang="en-US" sz="2400" i="1" dirty="0" smtClean="0"/>
              <a:t>CLARANS</a:t>
            </a:r>
            <a:r>
              <a:rPr lang="en-US" sz="2400" dirty="0" smtClean="0"/>
              <a:t> (Ng &amp; Han, 1994): Randomized sampling</a:t>
            </a:r>
          </a:p>
          <a:p>
            <a:pPr algn="just">
              <a:lnSpc>
                <a:spcPct val="140000"/>
              </a:lnSpc>
              <a:buFont typeface="Wingdings" pitchFamily="2" charset="2"/>
              <a:buChar char="v"/>
            </a:pPr>
            <a:r>
              <a:rPr lang="en-US" sz="2400" dirty="0" smtClean="0"/>
              <a:t>Focusing + spatial data structure (Ester et al., 1995)</a:t>
            </a:r>
          </a:p>
        </p:txBody>
      </p:sp>
    </p:spTree>
    <p:extLst>
      <p:ext uri="{BB962C8B-B14F-4D97-AF65-F5344CB8AC3E}">
        <p14:creationId xmlns:p14="http://schemas.microsoft.com/office/powerpoint/2010/main" val="3141898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76200"/>
            <a:ext cx="8435975" cy="609600"/>
          </a:xfrm>
        </p:spPr>
        <p:txBody>
          <a:bodyPr>
            <a:normAutofit fontScale="90000"/>
          </a:bodyPr>
          <a:lstStyle/>
          <a:p>
            <a:pPr eaLnBrk="1" hangingPunct="1"/>
            <a:r>
              <a:rPr lang="en-US" altLang="ko-KR" sz="4000" dirty="0" smtClean="0">
                <a:ea typeface="Gulim" pitchFamily="34" charset="-127"/>
              </a:rPr>
              <a:t>A Typical K-</a:t>
            </a:r>
            <a:r>
              <a:rPr lang="en-US" altLang="ko-KR" sz="4000" dirty="0" err="1" smtClean="0">
                <a:ea typeface="Gulim" pitchFamily="34" charset="-127"/>
              </a:rPr>
              <a:t>Medoids</a:t>
            </a:r>
            <a:r>
              <a:rPr lang="en-US" altLang="ko-KR" sz="4000" dirty="0" smtClean="0">
                <a:ea typeface="Gulim" pitchFamily="34" charset="-127"/>
              </a:rPr>
              <a:t> Algorithm (PAM)</a:t>
            </a:r>
            <a:endParaRPr lang="en-US" altLang="ko-KR" sz="6000" b="1" i="1" baseline="-25000" dirty="0" smtClean="0">
              <a:ea typeface="Gulim" pitchFamily="34" charset="-127"/>
              <a:sym typeface="Symbol" pitchFamily="18" charset="2"/>
            </a:endParaRPr>
          </a:p>
        </p:txBody>
      </p:sp>
      <p:grpSp>
        <p:nvGrpSpPr>
          <p:cNvPr id="5" name="Group 3"/>
          <p:cNvGrpSpPr>
            <a:grpSpLocks/>
          </p:cNvGrpSpPr>
          <p:nvPr/>
        </p:nvGrpSpPr>
        <p:grpSpPr bwMode="auto">
          <a:xfrm>
            <a:off x="6662737" y="1371600"/>
            <a:ext cx="2514600" cy="2362200"/>
            <a:chOff x="912" y="864"/>
            <a:chExt cx="1584" cy="1488"/>
          </a:xfrm>
        </p:grpSpPr>
        <p:graphicFrame>
          <p:nvGraphicFramePr>
            <p:cNvPr id="6" name="Object 4"/>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2804"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5"/>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8" name="Oval 6"/>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 name="Oval 7"/>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sp>
        <p:nvSpPr>
          <p:cNvPr id="10" name="Text Box 8"/>
          <p:cNvSpPr txBox="1">
            <a:spLocks noChangeArrowheads="1"/>
          </p:cNvSpPr>
          <p:nvPr/>
        </p:nvSpPr>
        <p:spPr bwMode="auto">
          <a:xfrm>
            <a:off x="7693025" y="10668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ko-KR" sz="1400">
                <a:latin typeface="Tahoma" pitchFamily="34" charset="0"/>
                <a:ea typeface="Gulim" pitchFamily="34" charset="-127"/>
              </a:rPr>
              <a:t>Total Cost = 20</a:t>
            </a:r>
          </a:p>
        </p:txBody>
      </p:sp>
      <p:sp>
        <p:nvSpPr>
          <p:cNvPr id="11" name="Rectangle 9"/>
          <p:cNvSpPr>
            <a:spLocks noChangeArrowheads="1"/>
          </p:cNvSpPr>
          <p:nvPr/>
        </p:nvSpPr>
        <p:spPr bwMode="auto">
          <a:xfrm>
            <a:off x="76200" y="1414463"/>
            <a:ext cx="2395537" cy="2254250"/>
          </a:xfrm>
          <a:prstGeom prst="rect">
            <a:avLst/>
          </a:prstGeom>
          <a:solidFill>
            <a:srgbClr val="FFFFFF"/>
          </a:solidFill>
          <a:ln w="0">
            <a:solidFill>
              <a:srgbClr val="000000"/>
            </a:solidFill>
            <a:miter lim="800000"/>
            <a:headEnd/>
            <a:tailEnd/>
          </a:ln>
        </p:spPr>
        <p:txBody>
          <a:bodyPr/>
          <a:lstStyle/>
          <a:p>
            <a:endParaRPr lang="tr-TR"/>
          </a:p>
        </p:txBody>
      </p:sp>
      <p:sp>
        <p:nvSpPr>
          <p:cNvPr id="12" name="Rectangle 10"/>
          <p:cNvSpPr>
            <a:spLocks noChangeArrowheads="1"/>
          </p:cNvSpPr>
          <p:nvPr/>
        </p:nvSpPr>
        <p:spPr bwMode="auto">
          <a:xfrm>
            <a:off x="327025" y="15986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3" name="Line 11"/>
          <p:cNvSpPr>
            <a:spLocks noChangeShapeType="1"/>
          </p:cNvSpPr>
          <p:nvPr/>
        </p:nvSpPr>
        <p:spPr bwMode="auto">
          <a:xfrm>
            <a:off x="327025" y="32131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2"/>
          <p:cNvSpPr>
            <a:spLocks noChangeShapeType="1"/>
          </p:cNvSpPr>
          <p:nvPr/>
        </p:nvSpPr>
        <p:spPr bwMode="auto">
          <a:xfrm>
            <a:off x="327025" y="30289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a:off x="327025" y="28559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a:off x="327025" y="26717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5"/>
          <p:cNvSpPr>
            <a:spLocks noChangeShapeType="1"/>
          </p:cNvSpPr>
          <p:nvPr/>
        </p:nvSpPr>
        <p:spPr bwMode="auto">
          <a:xfrm>
            <a:off x="327025" y="24987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a:off x="327025" y="23145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a:off x="327025" y="21415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27025" y="19573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327025" y="17827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a:off x="327025" y="15986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p:cNvSpPr>
            <a:spLocks noChangeShapeType="1"/>
          </p:cNvSpPr>
          <p:nvPr/>
        </p:nvSpPr>
        <p:spPr bwMode="auto">
          <a:xfrm>
            <a:off x="53340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p:cNvSpPr>
            <a:spLocks noChangeShapeType="1"/>
          </p:cNvSpPr>
          <p:nvPr/>
        </p:nvSpPr>
        <p:spPr bwMode="auto">
          <a:xfrm>
            <a:off x="73025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p:cNvSpPr>
            <a:spLocks noChangeShapeType="1"/>
          </p:cNvSpPr>
          <p:nvPr/>
        </p:nvSpPr>
        <p:spPr bwMode="auto">
          <a:xfrm>
            <a:off x="93662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p:cNvSpPr>
            <a:spLocks noChangeShapeType="1"/>
          </p:cNvSpPr>
          <p:nvPr/>
        </p:nvSpPr>
        <p:spPr bwMode="auto">
          <a:xfrm>
            <a:off x="113347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p:cNvSpPr>
            <a:spLocks noChangeShapeType="1"/>
          </p:cNvSpPr>
          <p:nvPr/>
        </p:nvSpPr>
        <p:spPr bwMode="auto">
          <a:xfrm>
            <a:off x="1339850"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p:cNvSpPr>
            <a:spLocks noChangeShapeType="1"/>
          </p:cNvSpPr>
          <p:nvPr/>
        </p:nvSpPr>
        <p:spPr bwMode="auto">
          <a:xfrm>
            <a:off x="153511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p:cNvSpPr>
            <a:spLocks noChangeShapeType="1"/>
          </p:cNvSpPr>
          <p:nvPr/>
        </p:nvSpPr>
        <p:spPr bwMode="auto">
          <a:xfrm>
            <a:off x="174307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a:off x="1938337"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p:cNvSpPr>
            <a:spLocks noChangeShapeType="1"/>
          </p:cNvSpPr>
          <p:nvPr/>
        </p:nvSpPr>
        <p:spPr bwMode="auto">
          <a:xfrm>
            <a:off x="214471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p:cNvSpPr>
            <a:spLocks noChangeShapeType="1"/>
          </p:cNvSpPr>
          <p:nvPr/>
        </p:nvSpPr>
        <p:spPr bwMode="auto">
          <a:xfrm>
            <a:off x="2341562" y="15986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31"/>
          <p:cNvSpPr>
            <a:spLocks noChangeArrowheads="1"/>
          </p:cNvSpPr>
          <p:nvPr/>
        </p:nvSpPr>
        <p:spPr bwMode="auto">
          <a:xfrm>
            <a:off x="327025" y="15986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 name="Line 32"/>
          <p:cNvSpPr>
            <a:spLocks noChangeShapeType="1"/>
          </p:cNvSpPr>
          <p:nvPr/>
        </p:nvSpPr>
        <p:spPr bwMode="auto">
          <a:xfrm>
            <a:off x="327025" y="15986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p:cNvSpPr>
            <a:spLocks noChangeShapeType="1"/>
          </p:cNvSpPr>
          <p:nvPr/>
        </p:nvSpPr>
        <p:spPr bwMode="auto">
          <a:xfrm>
            <a:off x="304800" y="33877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4"/>
          <p:cNvSpPr>
            <a:spLocks noChangeShapeType="1"/>
          </p:cNvSpPr>
          <p:nvPr/>
        </p:nvSpPr>
        <p:spPr bwMode="auto">
          <a:xfrm>
            <a:off x="304800" y="32131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5"/>
          <p:cNvSpPr>
            <a:spLocks noChangeShapeType="1"/>
          </p:cNvSpPr>
          <p:nvPr/>
        </p:nvSpPr>
        <p:spPr bwMode="auto">
          <a:xfrm>
            <a:off x="304800" y="30289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6"/>
          <p:cNvSpPr>
            <a:spLocks noChangeShapeType="1"/>
          </p:cNvSpPr>
          <p:nvPr/>
        </p:nvSpPr>
        <p:spPr bwMode="auto">
          <a:xfrm>
            <a:off x="304800" y="28559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7"/>
          <p:cNvSpPr>
            <a:spLocks noChangeShapeType="1"/>
          </p:cNvSpPr>
          <p:nvPr/>
        </p:nvSpPr>
        <p:spPr bwMode="auto">
          <a:xfrm>
            <a:off x="304800" y="26717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38"/>
          <p:cNvSpPr>
            <a:spLocks noChangeShapeType="1"/>
          </p:cNvSpPr>
          <p:nvPr/>
        </p:nvSpPr>
        <p:spPr bwMode="auto">
          <a:xfrm>
            <a:off x="304800" y="24987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39"/>
          <p:cNvSpPr>
            <a:spLocks noChangeShapeType="1"/>
          </p:cNvSpPr>
          <p:nvPr/>
        </p:nvSpPr>
        <p:spPr bwMode="auto">
          <a:xfrm>
            <a:off x="304800" y="23145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0"/>
          <p:cNvSpPr>
            <a:spLocks noChangeShapeType="1"/>
          </p:cNvSpPr>
          <p:nvPr/>
        </p:nvSpPr>
        <p:spPr bwMode="auto">
          <a:xfrm>
            <a:off x="304800" y="21415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a:off x="304800" y="19573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2"/>
          <p:cNvSpPr>
            <a:spLocks noChangeShapeType="1"/>
          </p:cNvSpPr>
          <p:nvPr/>
        </p:nvSpPr>
        <p:spPr bwMode="auto">
          <a:xfrm>
            <a:off x="304800" y="17827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3"/>
          <p:cNvSpPr>
            <a:spLocks noChangeShapeType="1"/>
          </p:cNvSpPr>
          <p:nvPr/>
        </p:nvSpPr>
        <p:spPr bwMode="auto">
          <a:xfrm>
            <a:off x="304800" y="15986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4"/>
          <p:cNvSpPr>
            <a:spLocks noChangeShapeType="1"/>
          </p:cNvSpPr>
          <p:nvPr/>
        </p:nvSpPr>
        <p:spPr bwMode="auto">
          <a:xfrm>
            <a:off x="327025" y="33877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5"/>
          <p:cNvSpPr>
            <a:spLocks noChangeShapeType="1"/>
          </p:cNvSpPr>
          <p:nvPr/>
        </p:nvSpPr>
        <p:spPr bwMode="auto">
          <a:xfrm flipV="1">
            <a:off x="32702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6"/>
          <p:cNvSpPr>
            <a:spLocks noChangeShapeType="1"/>
          </p:cNvSpPr>
          <p:nvPr/>
        </p:nvSpPr>
        <p:spPr bwMode="auto">
          <a:xfrm flipV="1">
            <a:off x="53340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7"/>
          <p:cNvSpPr>
            <a:spLocks noChangeShapeType="1"/>
          </p:cNvSpPr>
          <p:nvPr/>
        </p:nvSpPr>
        <p:spPr bwMode="auto">
          <a:xfrm flipV="1">
            <a:off x="73025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48"/>
          <p:cNvSpPr>
            <a:spLocks noChangeShapeType="1"/>
          </p:cNvSpPr>
          <p:nvPr/>
        </p:nvSpPr>
        <p:spPr bwMode="auto">
          <a:xfrm flipV="1">
            <a:off x="93662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49"/>
          <p:cNvSpPr>
            <a:spLocks noChangeShapeType="1"/>
          </p:cNvSpPr>
          <p:nvPr/>
        </p:nvSpPr>
        <p:spPr bwMode="auto">
          <a:xfrm flipV="1">
            <a:off x="113347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0"/>
          <p:cNvSpPr>
            <a:spLocks noChangeShapeType="1"/>
          </p:cNvSpPr>
          <p:nvPr/>
        </p:nvSpPr>
        <p:spPr bwMode="auto">
          <a:xfrm flipV="1">
            <a:off x="1339850"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1"/>
          <p:cNvSpPr>
            <a:spLocks noChangeShapeType="1"/>
          </p:cNvSpPr>
          <p:nvPr/>
        </p:nvSpPr>
        <p:spPr bwMode="auto">
          <a:xfrm flipV="1">
            <a:off x="153511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2"/>
          <p:cNvSpPr>
            <a:spLocks noChangeShapeType="1"/>
          </p:cNvSpPr>
          <p:nvPr/>
        </p:nvSpPr>
        <p:spPr bwMode="auto">
          <a:xfrm flipV="1">
            <a:off x="1743075" y="33877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3"/>
          <p:cNvSpPr>
            <a:spLocks noChangeShapeType="1"/>
          </p:cNvSpPr>
          <p:nvPr/>
        </p:nvSpPr>
        <p:spPr bwMode="auto">
          <a:xfrm flipV="1">
            <a:off x="1938337"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54"/>
          <p:cNvSpPr>
            <a:spLocks noChangeShapeType="1"/>
          </p:cNvSpPr>
          <p:nvPr/>
        </p:nvSpPr>
        <p:spPr bwMode="auto">
          <a:xfrm flipV="1">
            <a:off x="214471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55"/>
          <p:cNvSpPr>
            <a:spLocks noChangeShapeType="1"/>
          </p:cNvSpPr>
          <p:nvPr/>
        </p:nvSpPr>
        <p:spPr bwMode="auto">
          <a:xfrm flipV="1">
            <a:off x="2341562" y="33877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Freeform 56"/>
          <p:cNvSpPr>
            <a:spLocks/>
          </p:cNvSpPr>
          <p:nvPr/>
        </p:nvSpPr>
        <p:spPr bwMode="auto">
          <a:xfrm>
            <a:off x="860425" y="259556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59" name="Freeform 57"/>
          <p:cNvSpPr>
            <a:spLocks/>
          </p:cNvSpPr>
          <p:nvPr/>
        </p:nvSpPr>
        <p:spPr bwMode="auto">
          <a:xfrm>
            <a:off x="654050" y="223837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0" name="Freeform 58"/>
          <p:cNvSpPr>
            <a:spLocks/>
          </p:cNvSpPr>
          <p:nvPr/>
        </p:nvSpPr>
        <p:spPr bwMode="auto">
          <a:xfrm>
            <a:off x="1666875" y="277971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1" name="Freeform 59"/>
          <p:cNvSpPr>
            <a:spLocks/>
          </p:cNvSpPr>
          <p:nvPr/>
        </p:nvSpPr>
        <p:spPr bwMode="auto">
          <a:xfrm>
            <a:off x="1057275" y="2065338"/>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2" name="Freeform 60"/>
          <p:cNvSpPr>
            <a:spLocks/>
          </p:cNvSpPr>
          <p:nvPr/>
        </p:nvSpPr>
        <p:spPr bwMode="auto">
          <a:xfrm>
            <a:off x="1862137" y="242252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3" name="Freeform 61"/>
          <p:cNvSpPr>
            <a:spLocks/>
          </p:cNvSpPr>
          <p:nvPr/>
        </p:nvSpPr>
        <p:spPr bwMode="auto">
          <a:xfrm>
            <a:off x="1458912" y="2954338"/>
            <a:ext cx="152400" cy="150812"/>
          </a:xfrm>
          <a:custGeom>
            <a:avLst/>
            <a:gdLst>
              <a:gd name="T0" fmla="*/ 48 w 96"/>
              <a:gd name="T1" fmla="*/ 0 h 95"/>
              <a:gd name="T2" fmla="*/ 96 w 96"/>
              <a:gd name="T3" fmla="*/ 47 h 95"/>
              <a:gd name="T4" fmla="*/ 48 w 96"/>
              <a:gd name="T5" fmla="*/ 95 h 95"/>
              <a:gd name="T6" fmla="*/ 0 w 96"/>
              <a:gd name="T7" fmla="*/ 47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tr-TR"/>
          </a:p>
        </p:txBody>
      </p:sp>
      <p:sp>
        <p:nvSpPr>
          <p:cNvPr id="64" name="Freeform 62"/>
          <p:cNvSpPr>
            <a:spLocks/>
          </p:cNvSpPr>
          <p:nvPr/>
        </p:nvSpPr>
        <p:spPr bwMode="auto">
          <a:xfrm>
            <a:off x="1666875" y="2595563"/>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5" name="Freeform 63"/>
          <p:cNvSpPr>
            <a:spLocks/>
          </p:cNvSpPr>
          <p:nvPr/>
        </p:nvSpPr>
        <p:spPr bwMode="auto">
          <a:xfrm>
            <a:off x="1666875" y="2238375"/>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66" name="Rectangle 64"/>
          <p:cNvSpPr>
            <a:spLocks noChangeArrowheads="1"/>
          </p:cNvSpPr>
          <p:nvPr/>
        </p:nvSpPr>
        <p:spPr bwMode="auto">
          <a:xfrm>
            <a:off x="239712" y="33543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67" name="Rectangle 65"/>
          <p:cNvSpPr>
            <a:spLocks noChangeArrowheads="1"/>
          </p:cNvSpPr>
          <p:nvPr/>
        </p:nvSpPr>
        <p:spPr bwMode="auto">
          <a:xfrm>
            <a:off x="239712" y="31813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68" name="Rectangle 66"/>
          <p:cNvSpPr>
            <a:spLocks noChangeArrowheads="1"/>
          </p:cNvSpPr>
          <p:nvPr/>
        </p:nvSpPr>
        <p:spPr bwMode="auto">
          <a:xfrm>
            <a:off x="239712" y="29972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69" name="Rectangle 67"/>
          <p:cNvSpPr>
            <a:spLocks noChangeArrowheads="1"/>
          </p:cNvSpPr>
          <p:nvPr/>
        </p:nvSpPr>
        <p:spPr bwMode="auto">
          <a:xfrm>
            <a:off x="239712" y="28241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70" name="Rectangle 68"/>
          <p:cNvSpPr>
            <a:spLocks noChangeArrowheads="1"/>
          </p:cNvSpPr>
          <p:nvPr/>
        </p:nvSpPr>
        <p:spPr bwMode="auto">
          <a:xfrm>
            <a:off x="239712" y="26400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71" name="Rectangle 69"/>
          <p:cNvSpPr>
            <a:spLocks noChangeArrowheads="1"/>
          </p:cNvSpPr>
          <p:nvPr/>
        </p:nvSpPr>
        <p:spPr bwMode="auto">
          <a:xfrm>
            <a:off x="239712" y="24653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72" name="Rectangle 70"/>
          <p:cNvSpPr>
            <a:spLocks noChangeArrowheads="1"/>
          </p:cNvSpPr>
          <p:nvPr/>
        </p:nvSpPr>
        <p:spPr bwMode="auto">
          <a:xfrm>
            <a:off x="239712" y="22812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73" name="Rectangle 71"/>
          <p:cNvSpPr>
            <a:spLocks noChangeArrowheads="1"/>
          </p:cNvSpPr>
          <p:nvPr/>
        </p:nvSpPr>
        <p:spPr bwMode="auto">
          <a:xfrm>
            <a:off x="239712" y="21082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74" name="Rectangle 72"/>
          <p:cNvSpPr>
            <a:spLocks noChangeArrowheads="1"/>
          </p:cNvSpPr>
          <p:nvPr/>
        </p:nvSpPr>
        <p:spPr bwMode="auto">
          <a:xfrm>
            <a:off x="239712" y="19240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75" name="Rectangle 73"/>
          <p:cNvSpPr>
            <a:spLocks noChangeArrowheads="1"/>
          </p:cNvSpPr>
          <p:nvPr/>
        </p:nvSpPr>
        <p:spPr bwMode="auto">
          <a:xfrm>
            <a:off x="239712" y="17510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76" name="Rectangle 74"/>
          <p:cNvSpPr>
            <a:spLocks noChangeArrowheads="1"/>
          </p:cNvSpPr>
          <p:nvPr/>
        </p:nvSpPr>
        <p:spPr bwMode="auto">
          <a:xfrm>
            <a:off x="207962" y="15668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77" name="Rectangle 75"/>
          <p:cNvSpPr>
            <a:spLocks noChangeArrowheads="1"/>
          </p:cNvSpPr>
          <p:nvPr/>
        </p:nvSpPr>
        <p:spPr bwMode="auto">
          <a:xfrm>
            <a:off x="31591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78" name="Rectangle 76"/>
          <p:cNvSpPr>
            <a:spLocks noChangeArrowheads="1"/>
          </p:cNvSpPr>
          <p:nvPr/>
        </p:nvSpPr>
        <p:spPr bwMode="auto">
          <a:xfrm>
            <a:off x="523875"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79" name="Rectangle 77"/>
          <p:cNvSpPr>
            <a:spLocks noChangeArrowheads="1"/>
          </p:cNvSpPr>
          <p:nvPr/>
        </p:nvSpPr>
        <p:spPr bwMode="auto">
          <a:xfrm>
            <a:off x="719137"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80" name="Rectangle 78"/>
          <p:cNvSpPr>
            <a:spLocks noChangeArrowheads="1"/>
          </p:cNvSpPr>
          <p:nvPr/>
        </p:nvSpPr>
        <p:spPr bwMode="auto">
          <a:xfrm>
            <a:off x="92551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81" name="Rectangle 79"/>
          <p:cNvSpPr>
            <a:spLocks noChangeArrowheads="1"/>
          </p:cNvSpPr>
          <p:nvPr/>
        </p:nvSpPr>
        <p:spPr bwMode="auto">
          <a:xfrm>
            <a:off x="112236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82" name="Rectangle 80"/>
          <p:cNvSpPr>
            <a:spLocks noChangeArrowheads="1"/>
          </p:cNvSpPr>
          <p:nvPr/>
        </p:nvSpPr>
        <p:spPr bwMode="auto">
          <a:xfrm>
            <a:off x="1328737"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83" name="Rectangle 81"/>
          <p:cNvSpPr>
            <a:spLocks noChangeArrowheads="1"/>
          </p:cNvSpPr>
          <p:nvPr/>
        </p:nvSpPr>
        <p:spPr bwMode="auto">
          <a:xfrm>
            <a:off x="1524000"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84" name="Rectangle 82"/>
          <p:cNvSpPr>
            <a:spLocks noChangeArrowheads="1"/>
          </p:cNvSpPr>
          <p:nvPr/>
        </p:nvSpPr>
        <p:spPr bwMode="auto">
          <a:xfrm>
            <a:off x="1731962"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85" name="Rectangle 83"/>
          <p:cNvSpPr>
            <a:spLocks noChangeArrowheads="1"/>
          </p:cNvSpPr>
          <p:nvPr/>
        </p:nvSpPr>
        <p:spPr bwMode="auto">
          <a:xfrm>
            <a:off x="1927225"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86" name="Rectangle 84"/>
          <p:cNvSpPr>
            <a:spLocks noChangeArrowheads="1"/>
          </p:cNvSpPr>
          <p:nvPr/>
        </p:nvSpPr>
        <p:spPr bwMode="auto">
          <a:xfrm>
            <a:off x="2133600" y="34623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87" name="Rectangle 85"/>
          <p:cNvSpPr>
            <a:spLocks noChangeArrowheads="1"/>
          </p:cNvSpPr>
          <p:nvPr/>
        </p:nvSpPr>
        <p:spPr bwMode="auto">
          <a:xfrm>
            <a:off x="2308225" y="34623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88" name="Rectangle 86"/>
          <p:cNvSpPr>
            <a:spLocks noChangeArrowheads="1"/>
          </p:cNvSpPr>
          <p:nvPr/>
        </p:nvSpPr>
        <p:spPr bwMode="auto">
          <a:xfrm>
            <a:off x="76200" y="14144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89" name="Freeform 87"/>
          <p:cNvSpPr>
            <a:spLocks/>
          </p:cNvSpPr>
          <p:nvPr/>
        </p:nvSpPr>
        <p:spPr bwMode="auto">
          <a:xfrm>
            <a:off x="871537" y="1906588"/>
            <a:ext cx="152400" cy="150812"/>
          </a:xfrm>
          <a:custGeom>
            <a:avLst/>
            <a:gdLst>
              <a:gd name="T0" fmla="*/ 48 w 96"/>
              <a:gd name="T1" fmla="*/ 0 h 95"/>
              <a:gd name="T2" fmla="*/ 96 w 96"/>
              <a:gd name="T3" fmla="*/ 48 h 95"/>
              <a:gd name="T4" fmla="*/ 48 w 96"/>
              <a:gd name="T5" fmla="*/ 95 h 95"/>
              <a:gd name="T6" fmla="*/ 0 w 96"/>
              <a:gd name="T7" fmla="*/ 48 h 95"/>
              <a:gd name="T8" fmla="*/ 48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90" name="Freeform 88"/>
          <p:cNvSpPr>
            <a:spLocks/>
          </p:cNvSpPr>
          <p:nvPr/>
        </p:nvSpPr>
        <p:spPr bwMode="auto">
          <a:xfrm>
            <a:off x="1481137" y="2743200"/>
            <a:ext cx="152400" cy="152400"/>
          </a:xfrm>
          <a:custGeom>
            <a:avLst/>
            <a:gdLst>
              <a:gd name="T0" fmla="*/ 48 w 96"/>
              <a:gd name="T1" fmla="*/ 0 h 96"/>
              <a:gd name="T2" fmla="*/ 96 w 96"/>
              <a:gd name="T3" fmla="*/ 48 h 96"/>
              <a:gd name="T4" fmla="*/ 48 w 96"/>
              <a:gd name="T5" fmla="*/ 96 h 96"/>
              <a:gd name="T6" fmla="*/ 0 w 96"/>
              <a:gd name="T7" fmla="*/ 48 h 96"/>
              <a:gd name="T8" fmla="*/ 48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tr-TR"/>
          </a:p>
        </p:txBody>
      </p:sp>
      <p:sp>
        <p:nvSpPr>
          <p:cNvPr id="91" name="Text Box 89"/>
          <p:cNvSpPr txBox="1">
            <a:spLocks noChangeArrowheads="1"/>
          </p:cNvSpPr>
          <p:nvPr/>
        </p:nvSpPr>
        <p:spPr bwMode="auto">
          <a:xfrm>
            <a:off x="93662" y="35814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ko-KR" sz="2400">
                <a:latin typeface="Tahoma" pitchFamily="34" charset="0"/>
                <a:ea typeface="Gulim" pitchFamily="34" charset="-127"/>
              </a:rPr>
              <a:t>K=2</a:t>
            </a:r>
          </a:p>
        </p:txBody>
      </p:sp>
      <p:sp>
        <p:nvSpPr>
          <p:cNvPr id="92" name="Line 90"/>
          <p:cNvSpPr>
            <a:spLocks noChangeShapeType="1"/>
          </p:cNvSpPr>
          <p:nvPr/>
        </p:nvSpPr>
        <p:spPr bwMode="auto">
          <a:xfrm>
            <a:off x="2547937" y="1752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3" name="Text Box 91"/>
          <p:cNvSpPr txBox="1">
            <a:spLocks noChangeArrowheads="1"/>
          </p:cNvSpPr>
          <p:nvPr/>
        </p:nvSpPr>
        <p:spPr bwMode="auto">
          <a:xfrm>
            <a:off x="2547937" y="20574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Arbitrary choose k object as initial medoids</a:t>
            </a:r>
          </a:p>
        </p:txBody>
      </p:sp>
      <p:graphicFrame>
        <p:nvGraphicFramePr>
          <p:cNvPr id="94" name="Object 92"/>
          <p:cNvGraphicFramePr>
            <a:graphicFrameLocks noChangeAspect="1"/>
          </p:cNvGraphicFramePr>
          <p:nvPr>
            <p:extLst>
              <p:ext uri="{D42A27DB-BD31-4B8C-83A1-F6EECF244321}">
                <p14:modId xmlns:p14="http://schemas.microsoft.com/office/powerpoint/2010/main" val="483422018"/>
              </p:ext>
            </p:extLst>
          </p:nvPr>
        </p:nvGraphicFramePr>
        <p:xfrm>
          <a:off x="3386137" y="1371600"/>
          <a:ext cx="2514600" cy="2362200"/>
        </p:xfrm>
        <a:graphic>
          <a:graphicData uri="http://schemas.openxmlformats.org/presentationml/2006/ole">
            <mc:AlternateContent xmlns:mc="http://schemas.openxmlformats.org/markup-compatibility/2006">
              <mc:Choice xmlns:v="urn:schemas-microsoft-com:vml" Requires="v">
                <p:oleObj spid="_x0000_s22805"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37" y="13716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 name="Line 93"/>
          <p:cNvSpPr>
            <a:spLocks noChangeShapeType="1"/>
          </p:cNvSpPr>
          <p:nvPr/>
        </p:nvSpPr>
        <p:spPr bwMode="auto">
          <a:xfrm>
            <a:off x="5084762" y="23844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6" name="Line 94"/>
          <p:cNvSpPr>
            <a:spLocks noChangeShapeType="1"/>
          </p:cNvSpPr>
          <p:nvPr/>
        </p:nvSpPr>
        <p:spPr bwMode="auto">
          <a:xfrm>
            <a:off x="5900737" y="18288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7" name="Text Box 95"/>
          <p:cNvSpPr txBox="1">
            <a:spLocks noChangeArrowheads="1"/>
          </p:cNvSpPr>
          <p:nvPr/>
        </p:nvSpPr>
        <p:spPr bwMode="auto">
          <a:xfrm>
            <a:off x="5824537" y="2057400"/>
            <a:ext cx="9144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Assign each remaining object to nearest medoids</a:t>
            </a:r>
          </a:p>
        </p:txBody>
      </p:sp>
      <p:sp>
        <p:nvSpPr>
          <p:cNvPr id="98" name="Line 96"/>
          <p:cNvSpPr>
            <a:spLocks noChangeShapeType="1"/>
          </p:cNvSpPr>
          <p:nvPr/>
        </p:nvSpPr>
        <p:spPr bwMode="auto">
          <a:xfrm>
            <a:off x="6738937" y="3733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9" name="Text Box 97"/>
          <p:cNvSpPr txBox="1">
            <a:spLocks noChangeArrowheads="1"/>
          </p:cNvSpPr>
          <p:nvPr/>
        </p:nvSpPr>
        <p:spPr bwMode="auto">
          <a:xfrm>
            <a:off x="6891337" y="37338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Randomly select a nonmedoid object,O</a:t>
            </a:r>
            <a:r>
              <a:rPr lang="en-US" altLang="ko-KR" sz="1400" baseline="-25000">
                <a:latin typeface="Tahoma" pitchFamily="34" charset="0"/>
                <a:ea typeface="Gulim" pitchFamily="34" charset="-127"/>
              </a:rPr>
              <a:t>ramdom</a:t>
            </a:r>
          </a:p>
        </p:txBody>
      </p:sp>
      <p:sp>
        <p:nvSpPr>
          <p:cNvPr id="100" name="Line 98"/>
          <p:cNvSpPr>
            <a:spLocks noChangeShapeType="1"/>
          </p:cNvSpPr>
          <p:nvPr/>
        </p:nvSpPr>
        <p:spPr bwMode="auto">
          <a:xfrm flipH="1">
            <a:off x="5976937" y="44196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1" name="Text Box 99"/>
          <p:cNvSpPr txBox="1">
            <a:spLocks noChangeArrowheads="1"/>
          </p:cNvSpPr>
          <p:nvPr/>
        </p:nvSpPr>
        <p:spPr bwMode="auto">
          <a:xfrm>
            <a:off x="5672137" y="45720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Compute total cost of swapping</a:t>
            </a:r>
          </a:p>
        </p:txBody>
      </p:sp>
      <p:grpSp>
        <p:nvGrpSpPr>
          <p:cNvPr id="102" name="Group 100"/>
          <p:cNvGrpSpPr>
            <a:grpSpLocks/>
          </p:cNvGrpSpPr>
          <p:nvPr/>
        </p:nvGrpSpPr>
        <p:grpSpPr bwMode="auto">
          <a:xfrm>
            <a:off x="3502025" y="4306888"/>
            <a:ext cx="2176462" cy="2035175"/>
            <a:chOff x="2233" y="2905"/>
            <a:chExt cx="1371" cy="1282"/>
          </a:xfrm>
        </p:grpSpPr>
        <p:sp>
          <p:nvSpPr>
            <p:cNvPr id="103" name="Rectangle 101"/>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p>
              <a:endParaRPr lang="tr-TR"/>
            </a:p>
          </p:txBody>
        </p:sp>
        <p:sp>
          <p:nvSpPr>
            <p:cNvPr id="104" name="Rectangle 102"/>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05" name="Line 103"/>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4"/>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5"/>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6"/>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7"/>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08"/>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09"/>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0"/>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1"/>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2"/>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3"/>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4"/>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5"/>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6"/>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7"/>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18"/>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19"/>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0"/>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1"/>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2"/>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Rectangle 123"/>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6" name="Line 124"/>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5"/>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6"/>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7"/>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28"/>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29"/>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0"/>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1"/>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2"/>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3"/>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4"/>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5"/>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6"/>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7"/>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38"/>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39"/>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0"/>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1"/>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2"/>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3"/>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4"/>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5"/>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6"/>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7"/>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48"/>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tr-TR"/>
            </a:p>
          </p:txBody>
        </p:sp>
        <p:sp>
          <p:nvSpPr>
            <p:cNvPr id="151" name="Freeform 149"/>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2" name="Freeform 150"/>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tr-TR"/>
            </a:p>
          </p:txBody>
        </p:sp>
        <p:sp>
          <p:nvSpPr>
            <p:cNvPr id="153" name="Freeform 151"/>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4" name="Freeform 152"/>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sp>
          <p:nvSpPr>
            <p:cNvPr id="155" name="Freeform 153"/>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6" name="Freeform 154"/>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tr-TR"/>
            </a:p>
          </p:txBody>
        </p:sp>
        <p:sp>
          <p:nvSpPr>
            <p:cNvPr id="157" name="Freeform 155"/>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58" name="Rectangle 156"/>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159" name="Rectangle 157"/>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160" name="Rectangle 158"/>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161" name="Rectangle 159"/>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162" name="Rectangle 160"/>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163" name="Rectangle 161"/>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164" name="Rectangle 162"/>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165" name="Rectangle 163"/>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166" name="Rectangle 164"/>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167" name="Rectangle 165"/>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168" name="Rectangle 166"/>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169" name="Rectangle 167"/>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170" name="Rectangle 168"/>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171" name="Rectangle 169"/>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172" name="Rectangle 170"/>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173" name="Rectangle 171"/>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174" name="Rectangle 172"/>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175" name="Rectangle 173"/>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176" name="Rectangle 174"/>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177" name="Rectangle 175"/>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178" name="Rectangle 176"/>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179" name="Rectangle 177"/>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180" name="Rectangle 178"/>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81" name="Line 179"/>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2" name="Freeform 180"/>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183" name="Freeform 181"/>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tr-TR"/>
            </a:p>
          </p:txBody>
        </p:sp>
      </p:grpSp>
      <p:sp>
        <p:nvSpPr>
          <p:cNvPr id="184" name="Rectangle 182"/>
          <p:cNvSpPr>
            <a:spLocks noChangeArrowheads="1"/>
          </p:cNvSpPr>
          <p:nvPr/>
        </p:nvSpPr>
        <p:spPr bwMode="auto">
          <a:xfrm>
            <a:off x="3614737" y="39624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ko-KR" sz="1400">
                <a:latin typeface="Tahoma" pitchFamily="34" charset="0"/>
                <a:ea typeface="Gulim" pitchFamily="34" charset="-127"/>
              </a:rPr>
              <a:t>Total Cost = 26</a:t>
            </a:r>
          </a:p>
        </p:txBody>
      </p:sp>
      <p:sp>
        <p:nvSpPr>
          <p:cNvPr id="185" name="Line 183"/>
          <p:cNvSpPr>
            <a:spLocks noChangeShapeType="1"/>
          </p:cNvSpPr>
          <p:nvPr/>
        </p:nvSpPr>
        <p:spPr bwMode="auto">
          <a:xfrm flipV="1">
            <a:off x="5291137" y="3810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6" name="Text Box 184"/>
          <p:cNvSpPr txBox="1">
            <a:spLocks noChangeArrowheads="1"/>
          </p:cNvSpPr>
          <p:nvPr/>
        </p:nvSpPr>
        <p:spPr bwMode="auto">
          <a:xfrm>
            <a:off x="2319337" y="47244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1400">
                <a:latin typeface="Tahoma" pitchFamily="34" charset="0"/>
                <a:ea typeface="Gulim" pitchFamily="34" charset="-127"/>
              </a:rPr>
              <a:t>Swapping O and O</a:t>
            </a:r>
            <a:r>
              <a:rPr lang="en-US" altLang="ko-KR" sz="1400" baseline="-25000">
                <a:latin typeface="Tahoma" pitchFamily="34" charset="0"/>
                <a:ea typeface="Gulim" pitchFamily="34" charset="-127"/>
              </a:rPr>
              <a:t>ramdom </a:t>
            </a:r>
          </a:p>
          <a:p>
            <a:pPr eaLnBrk="1" hangingPunct="1">
              <a:spcBef>
                <a:spcPct val="50000"/>
              </a:spcBef>
            </a:pPr>
            <a:r>
              <a:rPr lang="en-US" altLang="ko-KR" sz="1400">
                <a:latin typeface="Tahoma" pitchFamily="34" charset="0"/>
                <a:ea typeface="Gulim" pitchFamily="34" charset="-127"/>
              </a:rPr>
              <a:t>If quality is improved.</a:t>
            </a:r>
          </a:p>
        </p:txBody>
      </p:sp>
      <p:sp>
        <p:nvSpPr>
          <p:cNvPr id="187" name="Text Box 185"/>
          <p:cNvSpPr txBox="1">
            <a:spLocks noChangeArrowheads="1"/>
          </p:cNvSpPr>
          <p:nvPr/>
        </p:nvSpPr>
        <p:spPr bwMode="auto">
          <a:xfrm>
            <a:off x="52387" y="4097338"/>
            <a:ext cx="22558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ko-KR" sz="2000" dirty="0">
                <a:latin typeface="+mn-lt"/>
                <a:ea typeface="Gulim" pitchFamily="34" charset="-127"/>
              </a:rPr>
              <a:t>Do loop</a:t>
            </a:r>
          </a:p>
          <a:p>
            <a:pPr eaLnBrk="1" hangingPunct="1">
              <a:spcBef>
                <a:spcPct val="50000"/>
              </a:spcBef>
            </a:pPr>
            <a:r>
              <a:rPr lang="en-US" altLang="ko-KR" sz="2000" dirty="0">
                <a:latin typeface="+mn-lt"/>
                <a:ea typeface="Gulim" pitchFamily="34" charset="-127"/>
              </a:rPr>
              <a:t>Until no change</a:t>
            </a:r>
          </a:p>
        </p:txBody>
      </p:sp>
      <p:grpSp>
        <p:nvGrpSpPr>
          <p:cNvPr id="188" name="Group 186"/>
          <p:cNvGrpSpPr>
            <a:grpSpLocks/>
          </p:cNvGrpSpPr>
          <p:nvPr/>
        </p:nvGrpSpPr>
        <p:grpSpPr bwMode="auto">
          <a:xfrm>
            <a:off x="6778625" y="4306888"/>
            <a:ext cx="2176462" cy="2035175"/>
            <a:chOff x="4297" y="2905"/>
            <a:chExt cx="1371" cy="1282"/>
          </a:xfrm>
        </p:grpSpPr>
        <p:sp>
          <p:nvSpPr>
            <p:cNvPr id="189" name="Rectangle 187"/>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p>
              <a:endParaRPr lang="tr-TR"/>
            </a:p>
          </p:txBody>
        </p:sp>
        <p:sp>
          <p:nvSpPr>
            <p:cNvPr id="190" name="Rectangle 188"/>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91" name="Line 189"/>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Line 190"/>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3" name="Line 191"/>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 name="Line 192"/>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 name="Line 193"/>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6" name="Line 194"/>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7" name="Line 195"/>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8" name="Line 196"/>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9" name="Line 197"/>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0" name="Line 198"/>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 name="Line 199"/>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2" name="Line 200"/>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3" name="Line 201"/>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 name="Line 202"/>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 name="Line 203"/>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6" name="Line 204"/>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 name="Line 205"/>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8" name="Line 206"/>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9" name="Line 207"/>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 name="Line 208"/>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 name="Rectangle 209"/>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12" name="Line 210"/>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3" name="Line 211"/>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4" name="Line 212"/>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 name="Line 213"/>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 name="Line 214"/>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7" name="Line 215"/>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8" name="Line 216"/>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 name="Line 217"/>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0" name="Line 218"/>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1" name="Line 219"/>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2" name="Line 220"/>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3" name="Line 221"/>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4" name="Line 222"/>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 name="Line 223"/>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 name="Line 224"/>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 name="Line 225"/>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 name="Line 226"/>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9" name="Line 227"/>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0" name="Line 228"/>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1" name="Line 229"/>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2" name="Line 230"/>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3" name="Line 231"/>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4" name="Line 232"/>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 name="Line 233"/>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 name="Freeform 234"/>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tr-TR"/>
            </a:p>
          </p:txBody>
        </p:sp>
        <p:sp>
          <p:nvSpPr>
            <p:cNvPr id="237" name="Freeform 235"/>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38" name="Freeform 236"/>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tr-TR"/>
            </a:p>
          </p:txBody>
        </p:sp>
        <p:sp>
          <p:nvSpPr>
            <p:cNvPr id="239" name="Freeform 237"/>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0" name="Freeform 238"/>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sp>
          <p:nvSpPr>
            <p:cNvPr id="241" name="Freeform 239"/>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2" name="Freeform 240"/>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tr-TR"/>
            </a:p>
          </p:txBody>
        </p:sp>
        <p:sp>
          <p:nvSpPr>
            <p:cNvPr id="243" name="Freeform 241"/>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4" name="Freeform 242"/>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tr-TR"/>
            </a:p>
          </p:txBody>
        </p:sp>
        <p:sp>
          <p:nvSpPr>
            <p:cNvPr id="245" name="Rectangle 243"/>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46" name="Rectangle 244"/>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47" name="Rectangle 245"/>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48" name="Rectangle 246"/>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49" name="Rectangle 247"/>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50" name="Rectangle 248"/>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51" name="Rectangle 249"/>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52" name="Rectangle 250"/>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53" name="Rectangle 251"/>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54" name="Rectangle 252"/>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55" name="Rectangle 253"/>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56" name="Rectangle 254"/>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57" name="Rectangle 255"/>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58" name="Rectangle 256"/>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59" name="Rectangle 257"/>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60" name="Rectangle 258"/>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61" name="Rectangle 259"/>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62" name="Rectangle 260"/>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63" name="Rectangle 261"/>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64" name="Rectangle 262"/>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65" name="Rectangle 263"/>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66" name="Rectangle 264"/>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67" name="Rectangle 265"/>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68" name="Line 266"/>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9" name="Freeform 267"/>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tr-TR"/>
            </a:p>
          </p:txBody>
        </p:sp>
      </p:grpSp>
    </p:spTree>
    <p:extLst>
      <p:ext uri="{BB962C8B-B14F-4D97-AF65-F5344CB8AC3E}">
        <p14:creationId xmlns:p14="http://schemas.microsoft.com/office/powerpoint/2010/main" val="22858976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152400"/>
            <a:ext cx="8458200" cy="685800"/>
          </a:xfrm>
        </p:spPr>
        <p:txBody>
          <a:bodyPr>
            <a:normAutofit fontScale="90000"/>
          </a:bodyPr>
          <a:lstStyle/>
          <a:p>
            <a:pPr eaLnBrk="1" hangingPunct="1"/>
            <a:r>
              <a:rPr lang="en-US" altLang="ko-KR" sz="4000" dirty="0" smtClean="0">
                <a:ea typeface="Gulim" pitchFamily="34" charset="-127"/>
              </a:rPr>
              <a:t>PAM (Partitioning Around </a:t>
            </a:r>
            <a:r>
              <a:rPr lang="en-US" altLang="ko-KR" sz="4000" dirty="0" err="1" smtClean="0">
                <a:ea typeface="Gulim" pitchFamily="34" charset="-127"/>
              </a:rPr>
              <a:t>Medoids</a:t>
            </a:r>
            <a:r>
              <a:rPr lang="en-US" altLang="ko-KR" sz="4000" dirty="0" smtClean="0">
                <a:ea typeface="Gulim" pitchFamily="34" charset="-127"/>
              </a:rPr>
              <a:t>)</a:t>
            </a:r>
            <a:endParaRPr lang="en-US" altLang="ko-KR" sz="5400" dirty="0" smtClean="0">
              <a:ea typeface="Gulim" pitchFamily="34" charset="-127"/>
            </a:endParaRPr>
          </a:p>
        </p:txBody>
      </p:sp>
      <p:sp>
        <p:nvSpPr>
          <p:cNvPr id="5" name="Rectangle 3"/>
          <p:cNvSpPr txBox="1">
            <a:spLocks noChangeArrowheads="1"/>
          </p:cNvSpPr>
          <p:nvPr/>
        </p:nvSpPr>
        <p:spPr>
          <a:xfrm>
            <a:off x="457200" y="1066800"/>
            <a:ext cx="82296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buFont typeface="Wingdings" pitchFamily="2" charset="2"/>
              <a:buChar char="v"/>
            </a:pPr>
            <a:r>
              <a:rPr lang="en-US" altLang="ko-KR" sz="2800" dirty="0" smtClean="0">
                <a:ea typeface="Gulim" pitchFamily="34" charset="-127"/>
              </a:rPr>
              <a:t>PAM (Kaufman and </a:t>
            </a:r>
            <a:r>
              <a:rPr lang="en-US" altLang="ko-KR" sz="2800" dirty="0" err="1" smtClean="0">
                <a:ea typeface="Gulim" pitchFamily="34" charset="-127"/>
              </a:rPr>
              <a:t>Rousseeuw</a:t>
            </a:r>
            <a:r>
              <a:rPr lang="en-US" altLang="ko-KR" sz="2800" dirty="0" smtClean="0">
                <a:ea typeface="Gulim" pitchFamily="34" charset="-127"/>
              </a:rPr>
              <a:t>, 1987), built in </a:t>
            </a:r>
            <a:r>
              <a:rPr lang="en-US" altLang="ko-KR" sz="2800" dirty="0" err="1" smtClean="0">
                <a:ea typeface="Gulim" pitchFamily="34" charset="-127"/>
              </a:rPr>
              <a:t>Splus</a:t>
            </a:r>
            <a:endParaRPr lang="en-US" altLang="ko-KR" sz="2800" dirty="0" smtClean="0">
              <a:ea typeface="Gulim" pitchFamily="34" charset="-127"/>
            </a:endParaRPr>
          </a:p>
          <a:p>
            <a:pPr>
              <a:lnSpc>
                <a:spcPct val="120000"/>
              </a:lnSpc>
              <a:buFont typeface="Wingdings" pitchFamily="2" charset="2"/>
              <a:buChar char="v"/>
            </a:pPr>
            <a:r>
              <a:rPr lang="en-US" altLang="ko-KR" sz="2800" dirty="0" smtClean="0">
                <a:ea typeface="Gulim" pitchFamily="34" charset="-127"/>
              </a:rPr>
              <a:t>Use real object to represent the cluster</a:t>
            </a:r>
          </a:p>
          <a:p>
            <a:pPr lvl="1">
              <a:lnSpc>
                <a:spcPct val="120000"/>
              </a:lnSpc>
            </a:pPr>
            <a:r>
              <a:rPr lang="en-US" altLang="ko-KR" sz="2400" dirty="0" smtClean="0">
                <a:ea typeface="Gulim" pitchFamily="34" charset="-127"/>
              </a:rPr>
              <a:t>Select </a:t>
            </a:r>
            <a:r>
              <a:rPr lang="en-US" altLang="ko-KR" sz="2400" b="1" i="1" dirty="0" smtClean="0">
                <a:ea typeface="Gulim" pitchFamily="34" charset="-127"/>
              </a:rPr>
              <a:t>k</a:t>
            </a:r>
            <a:r>
              <a:rPr lang="en-US" altLang="ko-KR" sz="2400" dirty="0" smtClean="0">
                <a:ea typeface="Gulim" pitchFamily="34" charset="-127"/>
              </a:rPr>
              <a:t> representative objects arbitrarily</a:t>
            </a:r>
          </a:p>
          <a:p>
            <a:pPr lvl="1">
              <a:lnSpc>
                <a:spcPct val="120000"/>
              </a:lnSpc>
            </a:pPr>
            <a:r>
              <a:rPr lang="en-US" altLang="ko-KR" sz="2400" dirty="0" smtClean="0">
                <a:ea typeface="Gulim" pitchFamily="34" charset="-127"/>
              </a:rPr>
              <a:t>For each pair of non-selected object </a:t>
            </a:r>
            <a:r>
              <a:rPr lang="en-US" altLang="ko-KR" sz="2400" b="1" i="1" dirty="0" smtClean="0">
                <a:ea typeface="Gulim" pitchFamily="34" charset="-127"/>
              </a:rPr>
              <a:t>h</a:t>
            </a:r>
            <a:r>
              <a:rPr lang="en-US" altLang="ko-KR" sz="2400" dirty="0" smtClean="0">
                <a:ea typeface="Gulim" pitchFamily="34" charset="-127"/>
              </a:rPr>
              <a:t> and selected object </a:t>
            </a:r>
            <a:r>
              <a:rPr lang="en-US" altLang="ko-KR" sz="2400" b="1" i="1" dirty="0" smtClean="0">
                <a:ea typeface="Gulim" pitchFamily="34" charset="-127"/>
              </a:rPr>
              <a:t>i</a:t>
            </a:r>
            <a:r>
              <a:rPr lang="en-US" altLang="ko-KR" sz="2400" dirty="0" smtClean="0">
                <a:ea typeface="Gulim" pitchFamily="34" charset="-127"/>
              </a:rPr>
              <a:t>, calculate the total swapping cost </a:t>
            </a:r>
            <a:r>
              <a:rPr lang="en-US" altLang="ko-KR" sz="2400" b="1" i="1" dirty="0" err="1" smtClean="0">
                <a:ea typeface="Gulim" pitchFamily="34" charset="-127"/>
              </a:rPr>
              <a:t>TC</a:t>
            </a:r>
            <a:r>
              <a:rPr lang="en-US" altLang="ko-KR" sz="2400" b="1" i="1" baseline="-25000" dirty="0" err="1" smtClean="0">
                <a:ea typeface="Gulim" pitchFamily="34" charset="-127"/>
              </a:rPr>
              <a:t>ih</a:t>
            </a:r>
            <a:endParaRPr lang="en-US" altLang="ko-KR" sz="2400" dirty="0" smtClean="0">
              <a:ea typeface="Gulim" pitchFamily="34" charset="-127"/>
            </a:endParaRPr>
          </a:p>
          <a:p>
            <a:pPr lvl="1">
              <a:lnSpc>
                <a:spcPct val="120000"/>
              </a:lnSpc>
            </a:pPr>
            <a:r>
              <a:rPr lang="en-US" altLang="ko-KR" sz="2400" dirty="0" smtClean="0">
                <a:ea typeface="Gulim" pitchFamily="34" charset="-127"/>
              </a:rPr>
              <a:t>For each pair of </a:t>
            </a:r>
            <a:r>
              <a:rPr lang="en-US" altLang="ko-KR" sz="2400" b="1" i="1" dirty="0" smtClean="0">
                <a:ea typeface="Gulim" pitchFamily="34" charset="-127"/>
              </a:rPr>
              <a:t>i</a:t>
            </a:r>
            <a:r>
              <a:rPr lang="en-US" altLang="ko-KR" sz="2400" dirty="0" smtClean="0">
                <a:ea typeface="Gulim" pitchFamily="34" charset="-127"/>
              </a:rPr>
              <a:t> and </a:t>
            </a:r>
            <a:r>
              <a:rPr lang="en-US" altLang="ko-KR" sz="2400" b="1" i="1" dirty="0" smtClean="0">
                <a:ea typeface="Gulim" pitchFamily="34" charset="-127"/>
              </a:rPr>
              <a:t>h</a:t>
            </a:r>
            <a:r>
              <a:rPr lang="en-US" altLang="ko-KR" sz="2400" dirty="0" smtClean="0">
                <a:ea typeface="Gulim" pitchFamily="34" charset="-127"/>
              </a:rPr>
              <a:t>, </a:t>
            </a:r>
          </a:p>
          <a:p>
            <a:pPr lvl="2">
              <a:lnSpc>
                <a:spcPct val="120000"/>
              </a:lnSpc>
            </a:pPr>
            <a:r>
              <a:rPr lang="en-US" altLang="ko-KR" dirty="0" smtClean="0">
                <a:ea typeface="Gulim" pitchFamily="34" charset="-127"/>
              </a:rPr>
              <a:t>If </a:t>
            </a:r>
            <a:r>
              <a:rPr lang="en-US" altLang="ko-KR" i="1" dirty="0" err="1" smtClean="0">
                <a:ea typeface="Gulim" pitchFamily="34" charset="-127"/>
              </a:rPr>
              <a:t>TC</a:t>
            </a:r>
            <a:r>
              <a:rPr lang="en-US" altLang="ko-KR" i="1" baseline="-25000" dirty="0" err="1" smtClean="0">
                <a:ea typeface="Gulim" pitchFamily="34" charset="-127"/>
              </a:rPr>
              <a:t>ih</a:t>
            </a:r>
            <a:r>
              <a:rPr lang="en-US" altLang="ko-KR" dirty="0" smtClean="0">
                <a:ea typeface="Gulim" pitchFamily="34" charset="-127"/>
              </a:rPr>
              <a:t> &lt; 0, </a:t>
            </a:r>
            <a:r>
              <a:rPr lang="en-US" altLang="ko-KR" b="1" i="1" dirty="0" smtClean="0">
                <a:ea typeface="Gulim" pitchFamily="34" charset="-127"/>
              </a:rPr>
              <a:t>i</a:t>
            </a:r>
            <a:r>
              <a:rPr lang="en-US" altLang="ko-KR" dirty="0" smtClean="0">
                <a:ea typeface="Gulim" pitchFamily="34" charset="-127"/>
              </a:rPr>
              <a:t> is replaced by </a:t>
            </a:r>
            <a:r>
              <a:rPr lang="en-US" altLang="ko-KR" b="1" i="1" dirty="0" smtClean="0">
                <a:ea typeface="Gulim" pitchFamily="34" charset="-127"/>
              </a:rPr>
              <a:t>h</a:t>
            </a:r>
            <a:endParaRPr lang="en-US" altLang="ko-KR" dirty="0" smtClean="0">
              <a:ea typeface="Gulim" pitchFamily="34" charset="-127"/>
            </a:endParaRPr>
          </a:p>
          <a:p>
            <a:pPr lvl="2">
              <a:lnSpc>
                <a:spcPct val="120000"/>
              </a:lnSpc>
            </a:pPr>
            <a:r>
              <a:rPr lang="en-US" altLang="ko-KR" dirty="0" smtClean="0">
                <a:ea typeface="Gulim" pitchFamily="34" charset="-127"/>
              </a:rPr>
              <a:t>Then assign each non-selected object to the most similar representative object</a:t>
            </a:r>
          </a:p>
          <a:p>
            <a:pPr lvl="1">
              <a:lnSpc>
                <a:spcPct val="120000"/>
              </a:lnSpc>
            </a:pPr>
            <a:r>
              <a:rPr lang="en-US" altLang="ko-KR" sz="2400" dirty="0" smtClean="0">
                <a:ea typeface="Gulim" pitchFamily="34" charset="-127"/>
              </a:rPr>
              <a:t>repeat steps 2-3 until there is no change</a:t>
            </a:r>
          </a:p>
        </p:txBody>
      </p:sp>
    </p:spTree>
    <p:extLst>
      <p:ext uri="{BB962C8B-B14F-4D97-AF65-F5344CB8AC3E}">
        <p14:creationId xmlns:p14="http://schemas.microsoft.com/office/powerpoint/2010/main" val="37522877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8600" y="76200"/>
            <a:ext cx="8763000" cy="609600"/>
          </a:xfrm>
        </p:spPr>
        <p:txBody>
          <a:bodyPr>
            <a:normAutofit fontScale="90000"/>
          </a:bodyPr>
          <a:lstStyle/>
          <a:p>
            <a:pPr eaLnBrk="1" hangingPunct="1"/>
            <a:r>
              <a:rPr lang="en-US" sz="4000" dirty="0" smtClean="0"/>
              <a:t>PAM Clustering: </a:t>
            </a:r>
            <a:r>
              <a:rPr lang="en-US" sz="3600" dirty="0" smtClean="0">
                <a:solidFill>
                  <a:srgbClr val="170981"/>
                </a:solidFill>
              </a:rPr>
              <a:t>Total swapping cost </a:t>
            </a:r>
            <a:r>
              <a:rPr lang="en-US" sz="3600" i="1" dirty="0" smtClean="0">
                <a:solidFill>
                  <a:srgbClr val="170981"/>
                </a:solidFill>
              </a:rPr>
              <a:t> </a:t>
            </a:r>
            <a:r>
              <a:rPr lang="en-US" sz="3600" i="1" dirty="0" err="1" smtClean="0">
                <a:solidFill>
                  <a:srgbClr val="170981"/>
                </a:solidFill>
              </a:rPr>
              <a:t>TC</a:t>
            </a:r>
            <a:r>
              <a:rPr lang="en-US" sz="3600" i="1" baseline="-25000" dirty="0" err="1" smtClean="0">
                <a:solidFill>
                  <a:srgbClr val="170981"/>
                </a:solidFill>
              </a:rPr>
              <a:t>ih</a:t>
            </a:r>
            <a:r>
              <a:rPr lang="en-US" sz="3600" i="1" dirty="0" smtClean="0">
                <a:solidFill>
                  <a:srgbClr val="170981"/>
                </a:solidFill>
              </a:rPr>
              <a:t>=</a:t>
            </a:r>
            <a:r>
              <a:rPr lang="en-US" sz="3600" i="1" dirty="0" smtClean="0">
                <a:solidFill>
                  <a:srgbClr val="170981"/>
                </a:solidFill>
                <a:sym typeface="Symbol" pitchFamily="18" charset="2"/>
              </a:rPr>
              <a:t></a:t>
            </a:r>
            <a:r>
              <a:rPr lang="en-US" sz="3600" i="1" baseline="-25000" dirty="0" err="1" smtClean="0">
                <a:solidFill>
                  <a:srgbClr val="170981"/>
                </a:solidFill>
                <a:sym typeface="Symbol" pitchFamily="18" charset="2"/>
              </a:rPr>
              <a:t>j</a:t>
            </a:r>
            <a:r>
              <a:rPr lang="en-US" sz="3600" i="1" dirty="0" err="1" smtClean="0">
                <a:solidFill>
                  <a:srgbClr val="170981"/>
                </a:solidFill>
                <a:sym typeface="Symbol" pitchFamily="18" charset="2"/>
              </a:rPr>
              <a:t>C</a:t>
            </a:r>
            <a:r>
              <a:rPr lang="en-US" sz="3600" i="1" baseline="-25000" dirty="0" err="1" smtClean="0">
                <a:solidFill>
                  <a:srgbClr val="170981"/>
                </a:solidFill>
                <a:sym typeface="Symbol" pitchFamily="18" charset="2"/>
              </a:rPr>
              <a:t>jih</a:t>
            </a:r>
            <a:endParaRPr lang="en-US" sz="6000" b="1" i="1" baseline="-25000" dirty="0" smtClean="0">
              <a:sym typeface="Symbol" pitchFamily="18" charset="2"/>
            </a:endParaRPr>
          </a:p>
        </p:txBody>
      </p:sp>
      <p:grpSp>
        <p:nvGrpSpPr>
          <p:cNvPr id="5" name="Group 3"/>
          <p:cNvGrpSpPr>
            <a:grpSpLocks/>
          </p:cNvGrpSpPr>
          <p:nvPr/>
        </p:nvGrpSpPr>
        <p:grpSpPr bwMode="auto">
          <a:xfrm>
            <a:off x="5029200" y="1066800"/>
            <a:ext cx="2667000" cy="2647950"/>
            <a:chOff x="3168" y="720"/>
            <a:chExt cx="1680" cy="1668"/>
          </a:xfrm>
        </p:grpSpPr>
        <p:grpSp>
          <p:nvGrpSpPr>
            <p:cNvPr id="6" name="Group 4"/>
            <p:cNvGrpSpPr>
              <a:grpSpLocks/>
            </p:cNvGrpSpPr>
            <p:nvPr/>
          </p:nvGrpSpPr>
          <p:grpSpPr bwMode="auto">
            <a:xfrm>
              <a:off x="3168" y="720"/>
              <a:ext cx="1680" cy="1488"/>
              <a:chOff x="3168" y="720"/>
              <a:chExt cx="1680" cy="1488"/>
            </a:xfrm>
          </p:grpSpPr>
          <p:graphicFrame>
            <p:nvGraphicFramePr>
              <p:cNvPr id="8" name="Object 5"/>
              <p:cNvGraphicFramePr>
                <a:graphicFrameLocks noChangeAspect="1"/>
              </p:cNvGraphicFramePr>
              <p:nvPr/>
            </p:nvGraphicFramePr>
            <p:xfrm>
              <a:off x="3168" y="720"/>
              <a:ext cx="1680" cy="1488"/>
            </p:xfrm>
            <a:graphic>
              <a:graphicData uri="http://schemas.openxmlformats.org/presentationml/2006/ole">
                <mc:AlternateContent xmlns:mc="http://schemas.openxmlformats.org/markup-compatibility/2006">
                  <mc:Choice xmlns:v="urn:schemas-microsoft-com:vml" Requires="v">
                    <p:oleObj spid="_x0000_s31802"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720"/>
                            <a:ext cx="1680"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6"/>
              <p:cNvSpPr txBox="1">
                <a:spLocks noChangeArrowheads="1"/>
              </p:cNvSpPr>
              <p:nvPr/>
            </p:nvSpPr>
            <p:spPr bwMode="auto">
              <a:xfrm>
                <a:off x="3928" y="884"/>
                <a:ext cx="2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a:spcBef>
                    <a:spcPct val="50000"/>
                  </a:spcBef>
                </a:pPr>
                <a:r>
                  <a:rPr lang="en-US" b="1" i="1">
                    <a:latin typeface="Times New Roman" pitchFamily="18" charset="0"/>
                  </a:rPr>
                  <a:t>j</a:t>
                </a:r>
                <a:endParaRPr lang="en-US" sz="2400">
                  <a:latin typeface="Times New Roman" pitchFamily="18" charset="0"/>
                </a:endParaRPr>
              </a:p>
            </p:txBody>
          </p:sp>
          <p:sp>
            <p:nvSpPr>
              <p:cNvPr id="10" name="Text Box 7"/>
              <p:cNvSpPr txBox="1">
                <a:spLocks noChangeArrowheads="1"/>
              </p:cNvSpPr>
              <p:nvPr/>
            </p:nvSpPr>
            <p:spPr bwMode="auto">
              <a:xfrm>
                <a:off x="3576" y="956"/>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endParaRPr lang="tr-TR" sz="2400">
                  <a:latin typeface="Times New Roman" pitchFamily="18" charset="0"/>
                </a:endParaRPr>
              </a:p>
            </p:txBody>
          </p:sp>
          <p:sp>
            <p:nvSpPr>
              <p:cNvPr id="11" name="Text Box 8"/>
              <p:cNvSpPr txBox="1">
                <a:spLocks noChangeArrowheads="1"/>
              </p:cNvSpPr>
              <p:nvPr/>
            </p:nvSpPr>
            <p:spPr bwMode="auto">
              <a:xfrm>
                <a:off x="4157" y="1542"/>
                <a:ext cx="2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i</a:t>
                </a:r>
                <a:endParaRPr lang="en-US" sz="2400">
                  <a:latin typeface="Times New Roman" pitchFamily="18" charset="0"/>
                </a:endParaRPr>
              </a:p>
            </p:txBody>
          </p:sp>
          <p:sp>
            <p:nvSpPr>
              <p:cNvPr id="12" name="Text Box 9"/>
              <p:cNvSpPr txBox="1">
                <a:spLocks noChangeArrowheads="1"/>
              </p:cNvSpPr>
              <p:nvPr/>
            </p:nvSpPr>
            <p:spPr bwMode="auto">
              <a:xfrm>
                <a:off x="4136" y="1432"/>
                <a:ext cx="2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h</a:t>
                </a:r>
                <a:endParaRPr lang="en-US" sz="2400">
                  <a:latin typeface="Times New Roman" pitchFamily="18" charset="0"/>
                </a:endParaRPr>
              </a:p>
            </p:txBody>
          </p:sp>
          <p:sp>
            <p:nvSpPr>
              <p:cNvPr id="13" name="Text Box 10"/>
              <p:cNvSpPr txBox="1">
                <a:spLocks noChangeArrowheads="1"/>
              </p:cNvSpPr>
              <p:nvPr/>
            </p:nvSpPr>
            <p:spPr bwMode="auto">
              <a:xfrm>
                <a:off x="3607" y="956"/>
                <a:ext cx="1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t</a:t>
                </a:r>
                <a:endParaRPr lang="en-US" sz="2400">
                  <a:latin typeface="Times New Roman" pitchFamily="18" charset="0"/>
                </a:endParaRPr>
              </a:p>
            </p:txBody>
          </p:sp>
          <p:sp>
            <p:nvSpPr>
              <p:cNvPr id="14" name="Oval 11"/>
              <p:cNvSpPr>
                <a:spLocks noChangeArrowheads="1"/>
              </p:cNvSpPr>
              <p:nvPr/>
            </p:nvSpPr>
            <p:spPr bwMode="auto">
              <a:xfrm>
                <a:off x="3528" y="837"/>
                <a:ext cx="520" cy="784"/>
              </a:xfrm>
              <a:prstGeom prst="ellipse">
                <a:avLst/>
              </a:prstGeom>
              <a:noFill/>
              <a:ln w="9525">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5" name="Oval 12"/>
              <p:cNvSpPr>
                <a:spLocks noChangeArrowheads="1"/>
              </p:cNvSpPr>
              <p:nvPr/>
            </p:nvSpPr>
            <p:spPr bwMode="auto">
              <a:xfrm>
                <a:off x="4088" y="1268"/>
                <a:ext cx="520" cy="548"/>
              </a:xfrm>
              <a:prstGeom prst="ellipse">
                <a:avLst/>
              </a:prstGeom>
              <a:noFill/>
              <a:ln w="9525">
                <a:solidFill>
                  <a:schemeClr val="tx1"/>
                </a:solidFill>
                <a:prstDash val="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aphicFrame>
          <p:nvGraphicFramePr>
            <p:cNvPr id="7" name="Object 13"/>
            <p:cNvGraphicFramePr>
              <a:graphicFrameLocks noChangeAspect="1"/>
            </p:cNvGraphicFramePr>
            <p:nvPr/>
          </p:nvGraphicFramePr>
          <p:xfrm>
            <a:off x="3216" y="2160"/>
            <a:ext cx="696" cy="228"/>
          </p:xfrm>
          <a:graphic>
            <a:graphicData uri="http://schemas.openxmlformats.org/presentationml/2006/ole">
              <mc:AlternateContent xmlns:mc="http://schemas.openxmlformats.org/markup-compatibility/2006">
                <mc:Choice xmlns:v="urn:schemas-microsoft-com:vml" Requires="v">
                  <p:oleObj spid="_x0000_s31803" name="Document" r:id="rId5" imgW="1141560" imgH="387360" progId="Word.Document.8">
                    <p:embed/>
                  </p:oleObj>
                </mc:Choice>
                <mc:Fallback>
                  <p:oleObj name="Document" r:id="rId5" imgW="1141560" imgH="3873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160"/>
                          <a:ext cx="69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6" name="Group 14"/>
          <p:cNvGrpSpPr>
            <a:grpSpLocks/>
          </p:cNvGrpSpPr>
          <p:nvPr/>
        </p:nvGrpSpPr>
        <p:grpSpPr bwMode="auto">
          <a:xfrm>
            <a:off x="1371600" y="1066800"/>
            <a:ext cx="2514600" cy="3048000"/>
            <a:chOff x="864" y="720"/>
            <a:chExt cx="1584" cy="1920"/>
          </a:xfrm>
        </p:grpSpPr>
        <p:grpSp>
          <p:nvGrpSpPr>
            <p:cNvPr id="17" name="Group 15"/>
            <p:cNvGrpSpPr>
              <a:grpSpLocks/>
            </p:cNvGrpSpPr>
            <p:nvPr/>
          </p:nvGrpSpPr>
          <p:grpSpPr bwMode="auto">
            <a:xfrm>
              <a:off x="864" y="720"/>
              <a:ext cx="1584" cy="1488"/>
              <a:chOff x="864" y="720"/>
              <a:chExt cx="1584" cy="1488"/>
            </a:xfrm>
          </p:grpSpPr>
          <p:graphicFrame>
            <p:nvGraphicFramePr>
              <p:cNvPr id="19" name="Object 16"/>
              <p:cNvGraphicFramePr>
                <a:graphicFrameLocks noChangeAspect="1"/>
              </p:cNvGraphicFramePr>
              <p:nvPr/>
            </p:nvGraphicFramePr>
            <p:xfrm>
              <a:off x="864" y="720"/>
              <a:ext cx="1584" cy="1488"/>
            </p:xfrm>
            <a:graphic>
              <a:graphicData uri="http://schemas.openxmlformats.org/presentationml/2006/ole">
                <mc:AlternateContent xmlns:mc="http://schemas.openxmlformats.org/markup-compatibility/2006">
                  <mc:Choice xmlns:v="urn:schemas-microsoft-com:vml" Requires="v">
                    <p:oleObj spid="_x0000_s31804" name="Worksheet" r:id="rId7" imgW="2200656" imgH="2076907" progId="Excel.Sheet.8">
                      <p:embed/>
                    </p:oleObj>
                  </mc:Choice>
                  <mc:Fallback>
                    <p:oleObj name="Worksheet" r:id="rId7" imgW="2200656" imgH="207690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720"/>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17"/>
              <p:cNvSpPr txBox="1">
                <a:spLocks noChangeArrowheads="1"/>
              </p:cNvSpPr>
              <p:nvPr/>
            </p:nvSpPr>
            <p:spPr bwMode="auto">
              <a:xfrm>
                <a:off x="1257" y="990"/>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t</a:t>
                </a:r>
                <a:endParaRPr lang="en-US" sz="2400">
                  <a:latin typeface="Times New Roman" pitchFamily="18" charset="0"/>
                </a:endParaRPr>
              </a:p>
            </p:txBody>
          </p:sp>
          <p:sp>
            <p:nvSpPr>
              <p:cNvPr id="21" name="Text Box 18"/>
              <p:cNvSpPr txBox="1">
                <a:spLocks noChangeArrowheads="1"/>
              </p:cNvSpPr>
              <p:nvPr/>
            </p:nvSpPr>
            <p:spPr bwMode="auto">
              <a:xfrm>
                <a:off x="1653" y="1451"/>
                <a:ext cx="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i</a:t>
                </a:r>
                <a:endParaRPr lang="en-US" sz="2400">
                  <a:latin typeface="Times New Roman" pitchFamily="18" charset="0"/>
                </a:endParaRPr>
              </a:p>
            </p:txBody>
          </p:sp>
          <p:sp>
            <p:nvSpPr>
              <p:cNvPr id="22" name="Text Box 19"/>
              <p:cNvSpPr txBox="1">
                <a:spLocks noChangeArrowheads="1"/>
              </p:cNvSpPr>
              <p:nvPr/>
            </p:nvSpPr>
            <p:spPr bwMode="auto">
              <a:xfrm>
                <a:off x="1946" y="1451"/>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h</a:t>
                </a:r>
                <a:endParaRPr lang="en-US" sz="2400">
                  <a:latin typeface="Times New Roman" pitchFamily="18" charset="0"/>
                </a:endParaRPr>
              </a:p>
            </p:txBody>
          </p:sp>
          <p:sp>
            <p:nvSpPr>
              <p:cNvPr id="23" name="Text Box 20"/>
              <p:cNvSpPr txBox="1">
                <a:spLocks noChangeArrowheads="1"/>
              </p:cNvSpPr>
              <p:nvPr/>
            </p:nvSpPr>
            <p:spPr bwMode="auto">
              <a:xfrm>
                <a:off x="1946" y="1220"/>
                <a:ext cx="2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a:spcBef>
                    <a:spcPct val="50000"/>
                  </a:spcBef>
                </a:pPr>
                <a:r>
                  <a:rPr lang="en-US" b="1" i="1">
                    <a:latin typeface="Times New Roman" pitchFamily="18" charset="0"/>
                  </a:rPr>
                  <a:t>j</a:t>
                </a:r>
                <a:endParaRPr lang="en-US" sz="2400">
                  <a:latin typeface="Times New Roman" pitchFamily="18" charset="0"/>
                </a:endParaRPr>
              </a:p>
            </p:txBody>
          </p:sp>
          <p:sp>
            <p:nvSpPr>
              <p:cNvPr id="24" name="Line 21"/>
              <p:cNvSpPr>
                <a:spLocks noChangeShapeType="1"/>
              </p:cNvSpPr>
              <p:nvPr/>
            </p:nvSpPr>
            <p:spPr bwMode="auto">
              <a:xfrm>
                <a:off x="1934" y="1358"/>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 name="Line 22"/>
              <p:cNvSpPr>
                <a:spLocks noChangeShapeType="1"/>
              </p:cNvSpPr>
              <p:nvPr/>
            </p:nvSpPr>
            <p:spPr bwMode="auto">
              <a:xfrm flipH="1">
                <a:off x="1806" y="1315"/>
                <a:ext cx="85" cy="17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Oval 23"/>
              <p:cNvSpPr>
                <a:spLocks noChangeArrowheads="1"/>
              </p:cNvSpPr>
              <p:nvPr/>
            </p:nvSpPr>
            <p:spPr bwMode="auto">
              <a:xfrm>
                <a:off x="1164" y="890"/>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27" name="Oval 24"/>
              <p:cNvSpPr>
                <a:spLocks noChangeArrowheads="1"/>
              </p:cNvSpPr>
              <p:nvPr/>
            </p:nvSpPr>
            <p:spPr bwMode="auto">
              <a:xfrm>
                <a:off x="1677" y="1230"/>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aphicFrame>
          <p:nvGraphicFramePr>
            <p:cNvPr id="18" name="Object 25"/>
            <p:cNvGraphicFramePr>
              <a:graphicFrameLocks noChangeAspect="1"/>
            </p:cNvGraphicFramePr>
            <p:nvPr/>
          </p:nvGraphicFramePr>
          <p:xfrm>
            <a:off x="972" y="2208"/>
            <a:ext cx="1428" cy="432"/>
          </p:xfrm>
          <a:graphic>
            <a:graphicData uri="http://schemas.openxmlformats.org/presentationml/2006/ole">
              <mc:AlternateContent xmlns:mc="http://schemas.openxmlformats.org/markup-compatibility/2006">
                <mc:Choice xmlns:v="urn:schemas-microsoft-com:vml" Requires="v">
                  <p:oleObj spid="_x0000_s31805" name="Document" r:id="rId9" imgW="2324160" imgH="699120" progId="Word.Document.8">
                    <p:embed/>
                  </p:oleObj>
                </mc:Choice>
                <mc:Fallback>
                  <p:oleObj name="Document" r:id="rId9" imgW="2324160" imgH="69912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2" y="2208"/>
                          <a:ext cx="142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26"/>
          <p:cNvGrpSpPr>
            <a:grpSpLocks/>
          </p:cNvGrpSpPr>
          <p:nvPr/>
        </p:nvGrpSpPr>
        <p:grpSpPr bwMode="auto">
          <a:xfrm>
            <a:off x="1295400" y="3981450"/>
            <a:ext cx="2587625" cy="2647950"/>
            <a:chOff x="818" y="2496"/>
            <a:chExt cx="1630" cy="1668"/>
          </a:xfrm>
        </p:grpSpPr>
        <p:grpSp>
          <p:nvGrpSpPr>
            <p:cNvPr id="29" name="Group 27"/>
            <p:cNvGrpSpPr>
              <a:grpSpLocks/>
            </p:cNvGrpSpPr>
            <p:nvPr/>
          </p:nvGrpSpPr>
          <p:grpSpPr bwMode="auto">
            <a:xfrm>
              <a:off x="864" y="2496"/>
              <a:ext cx="1584" cy="1488"/>
              <a:chOff x="864" y="2496"/>
              <a:chExt cx="1584" cy="1488"/>
            </a:xfrm>
          </p:grpSpPr>
          <p:graphicFrame>
            <p:nvGraphicFramePr>
              <p:cNvPr id="31" name="Object 28"/>
              <p:cNvGraphicFramePr>
                <a:graphicFrameLocks noChangeAspect="1"/>
              </p:cNvGraphicFramePr>
              <p:nvPr/>
            </p:nvGraphicFramePr>
            <p:xfrm>
              <a:off x="864" y="2496"/>
              <a:ext cx="1584" cy="1488"/>
            </p:xfrm>
            <a:graphic>
              <a:graphicData uri="http://schemas.openxmlformats.org/presentationml/2006/ole">
                <mc:AlternateContent xmlns:mc="http://schemas.openxmlformats.org/markup-compatibility/2006">
                  <mc:Choice xmlns:v="urn:schemas-microsoft-com:vml" Requires="v">
                    <p:oleObj spid="_x0000_s31806" name="Worksheet" r:id="rId11" imgW="2200656" imgH="2076907" progId="Excel.Sheet.8">
                      <p:embed/>
                    </p:oleObj>
                  </mc:Choice>
                  <mc:Fallback>
                    <p:oleObj name="Worksheet" r:id="rId11" imgW="2200656" imgH="2076907"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96"/>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29"/>
              <p:cNvSpPr txBox="1">
                <a:spLocks noChangeArrowheads="1"/>
              </p:cNvSpPr>
              <p:nvPr/>
            </p:nvSpPr>
            <p:spPr bwMode="auto">
              <a:xfrm>
                <a:off x="1249" y="2751"/>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h</a:t>
                </a:r>
                <a:endParaRPr lang="en-US" sz="2400">
                  <a:latin typeface="Times New Roman" pitchFamily="18" charset="0"/>
                </a:endParaRPr>
              </a:p>
            </p:txBody>
          </p:sp>
          <p:sp>
            <p:nvSpPr>
              <p:cNvPr id="33" name="Text Box 30"/>
              <p:cNvSpPr txBox="1">
                <a:spLocks noChangeArrowheads="1"/>
              </p:cNvSpPr>
              <p:nvPr/>
            </p:nvSpPr>
            <p:spPr bwMode="auto">
              <a:xfrm>
                <a:off x="1548" y="3142"/>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i</a:t>
                </a:r>
                <a:endParaRPr lang="en-US" sz="2400">
                  <a:latin typeface="Times New Roman" pitchFamily="18" charset="0"/>
                </a:endParaRPr>
              </a:p>
            </p:txBody>
          </p:sp>
          <p:sp>
            <p:nvSpPr>
              <p:cNvPr id="34" name="Text Box 31"/>
              <p:cNvSpPr txBox="1">
                <a:spLocks noChangeArrowheads="1"/>
              </p:cNvSpPr>
              <p:nvPr/>
            </p:nvSpPr>
            <p:spPr bwMode="auto">
              <a:xfrm>
                <a:off x="1764" y="3219"/>
                <a:ext cx="1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t</a:t>
                </a:r>
                <a:endParaRPr lang="en-US" sz="2400">
                  <a:latin typeface="Times New Roman" pitchFamily="18" charset="0"/>
                </a:endParaRPr>
              </a:p>
            </p:txBody>
          </p:sp>
          <p:sp>
            <p:nvSpPr>
              <p:cNvPr id="35" name="Text Box 32"/>
              <p:cNvSpPr txBox="1">
                <a:spLocks noChangeArrowheads="1"/>
              </p:cNvSpPr>
              <p:nvPr/>
            </p:nvSpPr>
            <p:spPr bwMode="auto">
              <a:xfrm>
                <a:off x="1677" y="2879"/>
                <a:ext cx="1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a:spcBef>
                    <a:spcPct val="50000"/>
                  </a:spcBef>
                </a:pPr>
                <a:r>
                  <a:rPr lang="en-US" b="1" i="1">
                    <a:latin typeface="Times New Roman" pitchFamily="18" charset="0"/>
                  </a:rPr>
                  <a:t>j</a:t>
                </a:r>
                <a:endParaRPr lang="en-US" sz="2400">
                  <a:latin typeface="Times New Roman" pitchFamily="18" charset="0"/>
                </a:endParaRPr>
              </a:p>
            </p:txBody>
          </p:sp>
          <p:sp>
            <p:nvSpPr>
              <p:cNvPr id="36" name="Line 33"/>
              <p:cNvSpPr>
                <a:spLocks noChangeShapeType="1"/>
              </p:cNvSpPr>
              <p:nvPr/>
            </p:nvSpPr>
            <p:spPr bwMode="auto">
              <a:xfrm>
                <a:off x="1463" y="2879"/>
                <a:ext cx="172" cy="2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7" name="Line 34"/>
              <p:cNvSpPr>
                <a:spLocks noChangeShapeType="1"/>
              </p:cNvSpPr>
              <p:nvPr/>
            </p:nvSpPr>
            <p:spPr bwMode="auto">
              <a:xfrm flipH="1">
                <a:off x="1592" y="3134"/>
                <a:ext cx="85" cy="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 name="Oval 35"/>
              <p:cNvSpPr>
                <a:spLocks noChangeArrowheads="1"/>
              </p:cNvSpPr>
              <p:nvPr/>
            </p:nvSpPr>
            <p:spPr bwMode="auto">
              <a:xfrm>
                <a:off x="1206" y="2709"/>
                <a:ext cx="600" cy="722"/>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39" name="Oval 36"/>
              <p:cNvSpPr>
                <a:spLocks noChangeArrowheads="1"/>
              </p:cNvSpPr>
              <p:nvPr/>
            </p:nvSpPr>
            <p:spPr bwMode="auto">
              <a:xfrm>
                <a:off x="1763" y="3091"/>
                <a:ext cx="428" cy="553"/>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aphicFrame>
          <p:nvGraphicFramePr>
            <p:cNvPr id="30" name="Object 37"/>
            <p:cNvGraphicFramePr>
              <a:graphicFrameLocks noChangeAspect="1"/>
            </p:cNvGraphicFramePr>
            <p:nvPr/>
          </p:nvGraphicFramePr>
          <p:xfrm>
            <a:off x="818" y="3936"/>
            <a:ext cx="1427" cy="228"/>
          </p:xfrm>
          <a:graphic>
            <a:graphicData uri="http://schemas.openxmlformats.org/presentationml/2006/ole">
              <mc:AlternateContent xmlns:mc="http://schemas.openxmlformats.org/markup-compatibility/2006">
                <mc:Choice xmlns:v="urn:schemas-microsoft-com:vml" Requires="v">
                  <p:oleObj spid="_x0000_s31807" name="Document" r:id="rId13" imgW="2344320" imgH="382680" progId="Word.Document.8">
                    <p:embed/>
                  </p:oleObj>
                </mc:Choice>
                <mc:Fallback>
                  <p:oleObj name="Document" r:id="rId13" imgW="2344320" imgH="38268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8" y="3936"/>
                          <a:ext cx="142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 name="Group 38"/>
          <p:cNvGrpSpPr>
            <a:grpSpLocks/>
          </p:cNvGrpSpPr>
          <p:nvPr/>
        </p:nvGrpSpPr>
        <p:grpSpPr bwMode="auto">
          <a:xfrm>
            <a:off x="4953000" y="3935413"/>
            <a:ext cx="2820988" cy="2693987"/>
            <a:chOff x="3119" y="2496"/>
            <a:chExt cx="1777" cy="1697"/>
          </a:xfrm>
        </p:grpSpPr>
        <p:grpSp>
          <p:nvGrpSpPr>
            <p:cNvPr id="41" name="Group 39"/>
            <p:cNvGrpSpPr>
              <a:grpSpLocks/>
            </p:cNvGrpSpPr>
            <p:nvPr/>
          </p:nvGrpSpPr>
          <p:grpSpPr bwMode="auto">
            <a:xfrm>
              <a:off x="3168" y="2496"/>
              <a:ext cx="1728" cy="1488"/>
              <a:chOff x="3168" y="2496"/>
              <a:chExt cx="1728" cy="1488"/>
            </a:xfrm>
          </p:grpSpPr>
          <p:graphicFrame>
            <p:nvGraphicFramePr>
              <p:cNvPr id="43" name="Object 40"/>
              <p:cNvGraphicFramePr>
                <a:graphicFrameLocks noChangeAspect="1"/>
              </p:cNvGraphicFramePr>
              <p:nvPr/>
            </p:nvGraphicFramePr>
            <p:xfrm>
              <a:off x="3168" y="2496"/>
              <a:ext cx="1728" cy="1488"/>
            </p:xfrm>
            <a:graphic>
              <a:graphicData uri="http://schemas.openxmlformats.org/presentationml/2006/ole">
                <mc:AlternateContent xmlns:mc="http://schemas.openxmlformats.org/markup-compatibility/2006">
                  <mc:Choice xmlns:v="urn:schemas-microsoft-com:vml" Requires="v">
                    <p:oleObj spid="_x0000_s31808" name="Worksheet" r:id="rId15" imgW="2200656" imgH="2076907" progId="Excel.Sheet.8">
                      <p:embed/>
                    </p:oleObj>
                  </mc:Choice>
                  <mc:Fallback>
                    <p:oleObj name="Worksheet" r:id="rId15" imgW="2200656" imgH="2076907" progId="Excel.Shee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2496"/>
                            <a:ext cx="1728"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Text Box 41"/>
              <p:cNvSpPr txBox="1">
                <a:spLocks noChangeArrowheads="1"/>
              </p:cNvSpPr>
              <p:nvPr/>
            </p:nvSpPr>
            <p:spPr bwMode="auto">
              <a:xfrm>
                <a:off x="4178" y="343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t</a:t>
                </a:r>
                <a:endParaRPr lang="en-US" sz="2400">
                  <a:latin typeface="Times New Roman" pitchFamily="18" charset="0"/>
                </a:endParaRPr>
              </a:p>
            </p:txBody>
          </p:sp>
          <p:sp>
            <p:nvSpPr>
              <p:cNvPr id="45" name="Text Box 42"/>
              <p:cNvSpPr txBox="1">
                <a:spLocks noChangeArrowheads="1"/>
              </p:cNvSpPr>
              <p:nvPr/>
            </p:nvSpPr>
            <p:spPr bwMode="auto">
              <a:xfrm>
                <a:off x="3773" y="3066"/>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i</a:t>
                </a:r>
                <a:endParaRPr lang="en-US" sz="2400">
                  <a:latin typeface="Times New Roman" pitchFamily="18" charset="0"/>
                </a:endParaRPr>
              </a:p>
            </p:txBody>
          </p:sp>
          <p:sp>
            <p:nvSpPr>
              <p:cNvPr id="46" name="Text Box 43"/>
              <p:cNvSpPr txBox="1">
                <a:spLocks noChangeArrowheads="1"/>
              </p:cNvSpPr>
              <p:nvPr/>
            </p:nvSpPr>
            <p:spPr bwMode="auto">
              <a:xfrm>
                <a:off x="4150" y="3212"/>
                <a:ext cx="1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i="1">
                    <a:latin typeface="Times New Roman" pitchFamily="18" charset="0"/>
                  </a:rPr>
                  <a:t>h</a:t>
                </a:r>
                <a:endParaRPr lang="en-US" sz="2400">
                  <a:latin typeface="Times New Roman" pitchFamily="18" charset="0"/>
                </a:endParaRPr>
              </a:p>
            </p:txBody>
          </p:sp>
          <p:sp>
            <p:nvSpPr>
              <p:cNvPr id="47" name="Text Box 44"/>
              <p:cNvSpPr txBox="1">
                <a:spLocks noChangeArrowheads="1"/>
              </p:cNvSpPr>
              <p:nvPr/>
            </p:nvSpPr>
            <p:spPr bwMode="auto">
              <a:xfrm>
                <a:off x="4504" y="3212"/>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a:spcBef>
                    <a:spcPct val="50000"/>
                  </a:spcBef>
                </a:pPr>
                <a:r>
                  <a:rPr lang="en-US" b="1" i="1">
                    <a:latin typeface="Times New Roman" pitchFamily="18" charset="0"/>
                  </a:rPr>
                  <a:t>j</a:t>
                </a:r>
                <a:endParaRPr lang="en-US" sz="2400">
                  <a:latin typeface="Times New Roman" pitchFamily="18" charset="0"/>
                </a:endParaRPr>
              </a:p>
            </p:txBody>
          </p:sp>
          <p:sp>
            <p:nvSpPr>
              <p:cNvPr id="48" name="Line 45"/>
              <p:cNvSpPr>
                <a:spLocks noChangeShapeType="1"/>
              </p:cNvSpPr>
              <p:nvPr/>
            </p:nvSpPr>
            <p:spPr bwMode="auto">
              <a:xfrm>
                <a:off x="4378" y="3311"/>
                <a:ext cx="4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49" name="Line 46"/>
              <p:cNvSpPr>
                <a:spLocks noChangeShapeType="1"/>
              </p:cNvSpPr>
              <p:nvPr/>
            </p:nvSpPr>
            <p:spPr bwMode="auto">
              <a:xfrm>
                <a:off x="3946" y="3189"/>
                <a:ext cx="518" cy="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0" name="Oval 47"/>
              <p:cNvSpPr>
                <a:spLocks noChangeArrowheads="1"/>
              </p:cNvSpPr>
              <p:nvPr/>
            </p:nvSpPr>
            <p:spPr bwMode="auto">
              <a:xfrm>
                <a:off x="3470" y="2659"/>
                <a:ext cx="648" cy="856"/>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51" name="Oval 48"/>
              <p:cNvSpPr>
                <a:spLocks noChangeArrowheads="1"/>
              </p:cNvSpPr>
              <p:nvPr/>
            </p:nvSpPr>
            <p:spPr bwMode="auto">
              <a:xfrm>
                <a:off x="4118" y="3066"/>
                <a:ext cx="562" cy="571"/>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aphicFrame>
          <p:nvGraphicFramePr>
            <p:cNvPr id="42" name="Object 49"/>
            <p:cNvGraphicFramePr>
              <a:graphicFrameLocks noChangeAspect="1"/>
            </p:cNvGraphicFramePr>
            <p:nvPr/>
          </p:nvGraphicFramePr>
          <p:xfrm>
            <a:off x="3119" y="3933"/>
            <a:ext cx="1666" cy="260"/>
          </p:xfrm>
          <a:graphic>
            <a:graphicData uri="http://schemas.openxmlformats.org/presentationml/2006/ole">
              <mc:AlternateContent xmlns:mc="http://schemas.openxmlformats.org/markup-compatibility/2006">
                <mc:Choice xmlns:v="urn:schemas-microsoft-com:vml" Requires="v">
                  <p:oleObj spid="_x0000_s31809" name="Document" r:id="rId17" imgW="2690640" imgH="419040" progId="Word.Document.8">
                    <p:embed/>
                  </p:oleObj>
                </mc:Choice>
                <mc:Fallback>
                  <p:oleObj name="Document" r:id="rId17" imgW="2690640" imgH="419040"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9" y="3933"/>
                          <a:ext cx="166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405042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838200" y="0"/>
            <a:ext cx="7772400" cy="1143000"/>
          </a:xfrm>
        </p:spPr>
        <p:txBody>
          <a:bodyPr/>
          <a:lstStyle/>
          <a:p>
            <a:r>
              <a:rPr lang="en-US" altLang="zh-TW">
                <a:ea typeface="PMingLiU" pitchFamily="18" charset="-120"/>
              </a:rPr>
              <a:t>Example of K-medoids</a:t>
            </a:r>
          </a:p>
        </p:txBody>
      </p:sp>
      <p:sp>
        <p:nvSpPr>
          <p:cNvPr id="5" name="Rectangle 3"/>
          <p:cNvSpPr txBox="1">
            <a:spLocks noChangeArrowheads="1"/>
          </p:cNvSpPr>
          <p:nvPr/>
        </p:nvSpPr>
        <p:spPr>
          <a:xfrm>
            <a:off x="381000" y="1066800"/>
            <a:ext cx="8382000" cy="54864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sz="2800" dirty="0" smtClean="0">
                <a:ea typeface="PMingLiU" pitchFamily="18" charset="-120"/>
              </a:rPr>
              <a:t>	Given the two </a:t>
            </a:r>
            <a:r>
              <a:rPr lang="en-US" altLang="zh-TW" sz="2800" dirty="0" err="1" smtClean="0">
                <a:ea typeface="PMingLiU" pitchFamily="18" charset="-120"/>
              </a:rPr>
              <a:t>medoids</a:t>
            </a:r>
            <a:r>
              <a:rPr lang="en-US" altLang="zh-TW" sz="2800" dirty="0" smtClean="0">
                <a:ea typeface="PMingLiU" pitchFamily="18" charset="-120"/>
              </a:rPr>
              <a:t> that are initially chosen are A and B. Based on the following table and randomly placing items when distances are identical to the two </a:t>
            </a:r>
            <a:r>
              <a:rPr lang="en-US" altLang="zh-TW" sz="2800" dirty="0" err="1" smtClean="0">
                <a:ea typeface="PMingLiU" pitchFamily="18" charset="-120"/>
              </a:rPr>
              <a:t>medoids</a:t>
            </a:r>
            <a:r>
              <a:rPr lang="en-US" altLang="zh-TW" sz="2800" dirty="0" smtClean="0">
                <a:ea typeface="PMingLiU" pitchFamily="18" charset="-120"/>
              </a:rPr>
              <a:t>, we obtain the clusters {A, C, D} and {B, E}. The three non-</a:t>
            </a:r>
            <a:r>
              <a:rPr lang="en-US" altLang="zh-TW" sz="2800" dirty="0" err="1" smtClean="0">
                <a:ea typeface="PMingLiU" pitchFamily="18" charset="-120"/>
              </a:rPr>
              <a:t>medoids</a:t>
            </a:r>
            <a:r>
              <a:rPr lang="en-US" altLang="zh-TW" sz="2800" dirty="0" smtClean="0">
                <a:ea typeface="PMingLiU" pitchFamily="18" charset="-120"/>
              </a:rPr>
              <a:t> {C, D, E} are examined to see which should be used to replace A or B. We have six costs to determine: TC</a:t>
            </a:r>
            <a:r>
              <a:rPr lang="en-US" altLang="zh-TW" sz="2800" baseline="-25000" dirty="0" smtClean="0">
                <a:ea typeface="PMingLiU" pitchFamily="18" charset="-120"/>
              </a:rPr>
              <a:t>AC</a:t>
            </a:r>
            <a:r>
              <a:rPr lang="en-US" altLang="zh-TW" sz="2800" dirty="0" smtClean="0">
                <a:ea typeface="PMingLiU" pitchFamily="18" charset="-120"/>
              </a:rPr>
              <a:t> (the cost change by replacing </a:t>
            </a:r>
            <a:r>
              <a:rPr lang="en-US" altLang="zh-TW" sz="2800" dirty="0" err="1" smtClean="0">
                <a:ea typeface="PMingLiU" pitchFamily="18" charset="-120"/>
              </a:rPr>
              <a:t>medoid</a:t>
            </a:r>
            <a:r>
              <a:rPr lang="en-US" altLang="zh-TW" sz="2800" dirty="0" smtClean="0">
                <a:ea typeface="PMingLiU" pitchFamily="18" charset="-120"/>
              </a:rPr>
              <a:t> A with </a:t>
            </a:r>
            <a:r>
              <a:rPr lang="en-US" altLang="zh-TW" sz="2800" dirty="0" err="1" smtClean="0">
                <a:ea typeface="PMingLiU" pitchFamily="18" charset="-120"/>
              </a:rPr>
              <a:t>medoid</a:t>
            </a:r>
            <a:r>
              <a:rPr lang="en-US" altLang="zh-TW" sz="2800" dirty="0" smtClean="0">
                <a:ea typeface="PMingLiU" pitchFamily="18" charset="-120"/>
              </a:rPr>
              <a:t> C), TC</a:t>
            </a:r>
            <a:r>
              <a:rPr lang="en-US" altLang="zh-TW" sz="2800" baseline="-25000" dirty="0" smtClean="0">
                <a:ea typeface="PMingLiU" pitchFamily="18" charset="-120"/>
              </a:rPr>
              <a:t>AD</a:t>
            </a:r>
            <a:r>
              <a:rPr lang="en-US" altLang="zh-TW" sz="2800" dirty="0" smtClean="0">
                <a:ea typeface="PMingLiU" pitchFamily="18" charset="-120"/>
              </a:rPr>
              <a:t>, TC</a:t>
            </a:r>
            <a:r>
              <a:rPr lang="en-US" altLang="zh-TW" sz="2800" baseline="-25000" dirty="0" smtClean="0">
                <a:ea typeface="PMingLiU" pitchFamily="18" charset="-120"/>
              </a:rPr>
              <a:t>AE</a:t>
            </a:r>
            <a:r>
              <a:rPr lang="en-US" altLang="zh-TW" sz="2800" dirty="0" smtClean="0">
                <a:ea typeface="PMingLiU" pitchFamily="18" charset="-120"/>
              </a:rPr>
              <a:t>, TC</a:t>
            </a:r>
            <a:r>
              <a:rPr lang="en-US" altLang="zh-TW" sz="2800" baseline="-25000" dirty="0" smtClean="0">
                <a:ea typeface="PMingLiU" pitchFamily="18" charset="-120"/>
              </a:rPr>
              <a:t>BC</a:t>
            </a:r>
            <a:r>
              <a:rPr lang="en-US" altLang="zh-TW" sz="2800" dirty="0" smtClean="0">
                <a:ea typeface="PMingLiU" pitchFamily="18" charset="-120"/>
              </a:rPr>
              <a:t>, TC</a:t>
            </a:r>
            <a:r>
              <a:rPr lang="en-US" altLang="zh-TW" sz="2800" baseline="-25000" dirty="0" smtClean="0">
                <a:ea typeface="PMingLiU" pitchFamily="18" charset="-120"/>
              </a:rPr>
              <a:t>BD</a:t>
            </a:r>
            <a:r>
              <a:rPr lang="en-US" altLang="zh-TW" sz="2800" dirty="0" smtClean="0">
                <a:ea typeface="PMingLiU" pitchFamily="18" charset="-120"/>
              </a:rPr>
              <a:t> and TC</a:t>
            </a:r>
            <a:r>
              <a:rPr lang="en-US" altLang="zh-TW" sz="2800" baseline="-25000" dirty="0" smtClean="0">
                <a:ea typeface="PMingLiU" pitchFamily="18" charset="-120"/>
              </a:rPr>
              <a:t>BE</a:t>
            </a:r>
            <a:r>
              <a:rPr lang="en-US" altLang="zh-TW" sz="2800" dirty="0" smtClean="0">
                <a:ea typeface="PMingLiU" pitchFamily="18" charset="-120"/>
              </a:rPr>
              <a:t>. </a:t>
            </a:r>
          </a:p>
          <a:p>
            <a:pPr algn="just">
              <a:buFontTx/>
              <a:buNone/>
            </a:pPr>
            <a:endParaRPr lang="en-US" altLang="zh-TW" sz="2800" dirty="0" smtClean="0">
              <a:ea typeface="PMingLiU" pitchFamily="18" charset="-120"/>
            </a:endParaRPr>
          </a:p>
          <a:p>
            <a:pPr algn="just">
              <a:buFontTx/>
              <a:buNone/>
            </a:pPr>
            <a:r>
              <a:rPr lang="en-US" altLang="zh-TW" sz="2800" dirty="0" smtClean="0">
                <a:ea typeface="PMingLiU" pitchFamily="18" charset="-120"/>
              </a:rPr>
              <a:t>	TC</a:t>
            </a:r>
            <a:r>
              <a:rPr lang="en-US" altLang="zh-TW" sz="2800" baseline="-25000" dirty="0" smtClean="0">
                <a:ea typeface="PMingLiU" pitchFamily="18" charset="-120"/>
              </a:rPr>
              <a:t>AC</a:t>
            </a:r>
            <a:r>
              <a:rPr lang="en-US" altLang="zh-TW" sz="2800" dirty="0" smtClean="0">
                <a:ea typeface="PMingLiU" pitchFamily="18" charset="-120"/>
              </a:rPr>
              <a:t>=C</a:t>
            </a:r>
            <a:r>
              <a:rPr lang="en-US" altLang="zh-TW" sz="2800" baseline="-25000" dirty="0" smtClean="0">
                <a:ea typeface="PMingLiU" pitchFamily="18" charset="-120"/>
              </a:rPr>
              <a:t>AAC</a:t>
            </a:r>
            <a:r>
              <a:rPr lang="en-US" altLang="zh-TW" sz="2800" dirty="0" smtClean="0">
                <a:ea typeface="PMingLiU" pitchFamily="18" charset="-120"/>
              </a:rPr>
              <a:t>+C</a:t>
            </a:r>
            <a:r>
              <a:rPr lang="en-US" altLang="zh-TW" sz="2800" baseline="-25000" dirty="0" smtClean="0">
                <a:ea typeface="PMingLiU" pitchFamily="18" charset="-120"/>
              </a:rPr>
              <a:t>BAC</a:t>
            </a:r>
            <a:r>
              <a:rPr lang="en-US" altLang="zh-TW" sz="2800" dirty="0" smtClean="0">
                <a:ea typeface="PMingLiU" pitchFamily="18" charset="-120"/>
              </a:rPr>
              <a:t>+C</a:t>
            </a:r>
            <a:r>
              <a:rPr lang="en-US" altLang="zh-TW" sz="2800" baseline="-25000" dirty="0" smtClean="0">
                <a:ea typeface="PMingLiU" pitchFamily="18" charset="-120"/>
              </a:rPr>
              <a:t>CAC</a:t>
            </a:r>
            <a:r>
              <a:rPr lang="en-US" altLang="zh-TW" sz="2800" dirty="0" smtClean="0">
                <a:ea typeface="PMingLiU" pitchFamily="18" charset="-120"/>
              </a:rPr>
              <a:t>+C</a:t>
            </a:r>
            <a:r>
              <a:rPr lang="en-US" altLang="zh-TW" sz="2800" baseline="-25000" dirty="0" smtClean="0">
                <a:ea typeface="PMingLiU" pitchFamily="18" charset="-120"/>
              </a:rPr>
              <a:t>DAC</a:t>
            </a:r>
            <a:r>
              <a:rPr lang="en-US" altLang="zh-TW" sz="2800" dirty="0" smtClean="0">
                <a:ea typeface="PMingLiU" pitchFamily="18" charset="-120"/>
              </a:rPr>
              <a:t>+C</a:t>
            </a:r>
            <a:r>
              <a:rPr lang="en-US" altLang="zh-TW" sz="2800" baseline="-25000" dirty="0" smtClean="0">
                <a:ea typeface="PMingLiU" pitchFamily="18" charset="-120"/>
              </a:rPr>
              <a:t>EAC </a:t>
            </a:r>
            <a:r>
              <a:rPr lang="en-US" altLang="zh-TW" sz="2800" dirty="0" smtClean="0">
                <a:ea typeface="PMingLiU" pitchFamily="18" charset="-120"/>
              </a:rPr>
              <a:t>= 1 + 0 – 2 – 1 + 0 = -2</a:t>
            </a:r>
          </a:p>
          <a:p>
            <a:pPr algn="just">
              <a:buFontTx/>
              <a:buNone/>
            </a:pPr>
            <a:r>
              <a:rPr lang="en-US" altLang="zh-TW" sz="2800" dirty="0" smtClean="0">
                <a:ea typeface="PMingLiU" pitchFamily="18" charset="-120"/>
              </a:rPr>
              <a:t>	Where C</a:t>
            </a:r>
            <a:r>
              <a:rPr lang="en-US" altLang="zh-TW" sz="2800" baseline="-25000" dirty="0" smtClean="0">
                <a:ea typeface="PMingLiU" pitchFamily="18" charset="-120"/>
              </a:rPr>
              <a:t>AAC</a:t>
            </a:r>
            <a:r>
              <a:rPr lang="en-US" altLang="zh-TW" sz="2800" dirty="0" smtClean="0">
                <a:ea typeface="PMingLiU" pitchFamily="18" charset="-120"/>
              </a:rPr>
              <a:t> = the cost change of object A after replacing </a:t>
            </a:r>
            <a:r>
              <a:rPr lang="en-US" altLang="zh-TW" sz="2800" dirty="0" err="1" smtClean="0">
                <a:ea typeface="PMingLiU" pitchFamily="18" charset="-120"/>
              </a:rPr>
              <a:t>medoid</a:t>
            </a:r>
            <a:r>
              <a:rPr lang="en-US" altLang="zh-TW" sz="2800" dirty="0" smtClean="0">
                <a:ea typeface="PMingLiU" pitchFamily="18" charset="-120"/>
              </a:rPr>
              <a:t> A with </a:t>
            </a:r>
            <a:r>
              <a:rPr lang="en-US" altLang="zh-TW" sz="2800" dirty="0" err="1" smtClean="0">
                <a:ea typeface="PMingLiU" pitchFamily="18" charset="-120"/>
              </a:rPr>
              <a:t>medoid</a:t>
            </a:r>
            <a:r>
              <a:rPr lang="en-US" altLang="zh-TW" sz="2800" dirty="0" smtClean="0">
                <a:ea typeface="PMingLiU" pitchFamily="18" charset="-120"/>
              </a:rPr>
              <a:t> C</a:t>
            </a:r>
            <a:endParaRPr lang="en-US" altLang="zh-TW" sz="2800" dirty="0">
              <a:ea typeface="PMingLiU" pitchFamily="18" charset="-120"/>
            </a:endParaRPr>
          </a:p>
        </p:txBody>
      </p:sp>
    </p:spTree>
    <p:extLst>
      <p:ext uri="{BB962C8B-B14F-4D97-AF65-F5344CB8AC3E}">
        <p14:creationId xmlns:p14="http://schemas.microsoft.com/office/powerpoint/2010/main" val="35852003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061724165"/>
              </p:ext>
            </p:extLst>
          </p:nvPr>
        </p:nvGraphicFramePr>
        <p:xfrm>
          <a:off x="228600" y="152400"/>
          <a:ext cx="8763000" cy="6553200"/>
        </p:xfrm>
        <a:graphic>
          <a:graphicData uri="http://schemas.openxmlformats.org/presentationml/2006/ole">
            <mc:AlternateContent xmlns:mc="http://schemas.openxmlformats.org/markup-compatibility/2006">
              <mc:Choice xmlns:v="urn:schemas-microsoft-com:vml" Requires="v">
                <p:oleObj spid="_x0000_s28778" name="Visio" r:id="rId3" imgW="6829146" imgH="7223919" progId="Visio.Drawing.6">
                  <p:embed/>
                </p:oleObj>
              </mc:Choice>
              <mc:Fallback>
                <p:oleObj name="Visio" r:id="rId3" imgW="6829146" imgH="7223919"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8763000" cy="65532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017872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lstStyle/>
          <a:p>
            <a:r>
              <a:rPr lang="en-US" altLang="zh-TW">
                <a:ea typeface="PMingLiU" pitchFamily="18" charset="-120"/>
              </a:rPr>
              <a:t>Cost calculations for example</a:t>
            </a:r>
          </a:p>
        </p:txBody>
      </p:sp>
      <p:sp>
        <p:nvSpPr>
          <p:cNvPr id="5"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dirty="0" smtClean="0">
                <a:ea typeface="PMingLiU" pitchFamily="18" charset="-120"/>
              </a:rPr>
              <a:t>	The diagram illustrates the calculation of these six costs. We see that the minimum cost is 2 and that there are several ways to reduce this cost. Arbitrarily choosing the first swap, we get C and B as the new </a:t>
            </a:r>
            <a:r>
              <a:rPr lang="en-US" altLang="zh-TW" dirty="0" err="1" smtClean="0">
                <a:ea typeface="PMingLiU" pitchFamily="18" charset="-120"/>
              </a:rPr>
              <a:t>medoids</a:t>
            </a:r>
            <a:r>
              <a:rPr lang="en-US" altLang="zh-TW" dirty="0" smtClean="0">
                <a:ea typeface="PMingLiU" pitchFamily="18" charset="-120"/>
              </a:rPr>
              <a:t> with the clusters being {C, D} and {B, A, E}</a:t>
            </a:r>
            <a:endParaRPr lang="en-US" altLang="zh-TW" dirty="0">
              <a:ea typeface="PMingLiU" pitchFamily="18" charset="-120"/>
            </a:endParaRPr>
          </a:p>
        </p:txBody>
      </p:sp>
    </p:spTree>
    <p:extLst>
      <p:ext uri="{BB962C8B-B14F-4D97-AF65-F5344CB8AC3E}">
        <p14:creationId xmlns:p14="http://schemas.microsoft.com/office/powerpoint/2010/main" val="25481690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57200" y="1219200"/>
            <a:ext cx="8382000" cy="541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US" altLang="zh-TW" sz="2000" dirty="0" smtClean="0">
                <a:ea typeface="PMingLiU" pitchFamily="18" charset="-120"/>
              </a:rPr>
              <a:t>Initial five objects A, B, C, D, E, two clusters (A, C, D), (B, E), and centers {A, B}.</a:t>
            </a:r>
          </a:p>
          <a:p>
            <a:pPr>
              <a:lnSpc>
                <a:spcPct val="80000"/>
              </a:lnSpc>
              <a:buFontTx/>
              <a:buNone/>
            </a:pPr>
            <a:r>
              <a:rPr lang="en-US" altLang="zh-TW" sz="2000" dirty="0" smtClean="0">
                <a:ea typeface="PMingLiU" pitchFamily="18" charset="-120"/>
              </a:rPr>
              <a:t>Evaluate swap enter A to center C.</a:t>
            </a:r>
          </a:p>
          <a:p>
            <a:pPr>
              <a:lnSpc>
                <a:spcPct val="80000"/>
              </a:lnSpc>
              <a:buFontTx/>
              <a:buNone/>
            </a:pPr>
            <a:r>
              <a:rPr lang="en-US" altLang="zh-TW" sz="2000" dirty="0" smtClean="0">
                <a:ea typeface="PMingLiU" pitchFamily="18" charset="-120"/>
              </a:rPr>
              <a:t>Consider the new cost (new centers {B, C})</a:t>
            </a:r>
          </a:p>
          <a:p>
            <a:pPr>
              <a:lnSpc>
                <a:spcPct val="80000"/>
              </a:lnSpc>
              <a:buFontTx/>
              <a:buNone/>
            </a:pPr>
            <a:endParaRPr lang="en-US" altLang="zh-TW" sz="2000" dirty="0" smtClean="0">
              <a:ea typeface="PMingLiU" pitchFamily="18" charset="-120"/>
            </a:endParaRPr>
          </a:p>
          <a:p>
            <a:pPr>
              <a:lnSpc>
                <a:spcPct val="80000"/>
              </a:lnSpc>
              <a:buFontTx/>
              <a:buNone/>
            </a:pPr>
            <a:r>
              <a:rPr lang="en-US" altLang="zh-TW" sz="2400" dirty="0" smtClean="0">
                <a:ea typeface="PMingLiU" pitchFamily="18" charset="-120"/>
              </a:rPr>
              <a:t>	TC</a:t>
            </a:r>
            <a:r>
              <a:rPr lang="en-US" altLang="zh-TW" sz="2400" baseline="-25000" dirty="0" smtClean="0">
                <a:ea typeface="PMingLiU" pitchFamily="18" charset="-120"/>
              </a:rPr>
              <a:t>AC</a:t>
            </a:r>
            <a:r>
              <a:rPr lang="en-US" altLang="zh-TW" sz="2400" dirty="0" smtClean="0">
                <a:ea typeface="PMingLiU" pitchFamily="18" charset="-120"/>
              </a:rPr>
              <a:t> = C</a:t>
            </a:r>
            <a:r>
              <a:rPr lang="en-US" altLang="zh-TW" sz="2400" baseline="-25000" dirty="0" smtClean="0">
                <a:ea typeface="PMingLiU" pitchFamily="18" charset="-120"/>
              </a:rPr>
              <a:t>AAC </a:t>
            </a:r>
            <a:r>
              <a:rPr lang="en-US" altLang="zh-TW" sz="2400" dirty="0" smtClean="0">
                <a:ea typeface="PMingLiU" pitchFamily="18" charset="-120"/>
              </a:rPr>
              <a:t>+ C</a:t>
            </a:r>
            <a:r>
              <a:rPr lang="en-US" altLang="zh-TW" sz="2400" baseline="-25000" dirty="0" smtClean="0">
                <a:ea typeface="PMingLiU" pitchFamily="18" charset="-120"/>
              </a:rPr>
              <a:t>BAC </a:t>
            </a:r>
            <a:r>
              <a:rPr lang="en-US" altLang="zh-TW" sz="2400" dirty="0" smtClean="0">
                <a:ea typeface="PMingLiU" pitchFamily="18" charset="-120"/>
              </a:rPr>
              <a:t>+ C</a:t>
            </a:r>
            <a:r>
              <a:rPr lang="en-US" altLang="zh-TW" sz="2400" baseline="-25000" dirty="0" smtClean="0">
                <a:ea typeface="PMingLiU" pitchFamily="18" charset="-120"/>
              </a:rPr>
              <a:t>CAC </a:t>
            </a:r>
            <a:r>
              <a:rPr lang="en-US" altLang="zh-TW" sz="2400" dirty="0" smtClean="0">
                <a:ea typeface="PMingLiU" pitchFamily="18" charset="-120"/>
              </a:rPr>
              <a:t>+ C</a:t>
            </a:r>
            <a:r>
              <a:rPr lang="en-US" altLang="zh-TW" sz="2400" baseline="-25000" dirty="0" smtClean="0">
                <a:ea typeface="PMingLiU" pitchFamily="18" charset="-120"/>
              </a:rPr>
              <a:t>DAC </a:t>
            </a:r>
            <a:r>
              <a:rPr lang="en-US" altLang="zh-TW" sz="2400" dirty="0" smtClean="0">
                <a:ea typeface="PMingLiU" pitchFamily="18" charset="-120"/>
              </a:rPr>
              <a:t>+ C</a:t>
            </a:r>
            <a:r>
              <a:rPr lang="en-US" altLang="zh-TW" sz="2400" baseline="-25000" dirty="0" smtClean="0">
                <a:ea typeface="PMingLiU" pitchFamily="18" charset="-120"/>
              </a:rPr>
              <a:t>EAC</a:t>
            </a:r>
            <a:endParaRPr lang="en-US" altLang="zh-TW" sz="2400" dirty="0" smtClean="0">
              <a:ea typeface="PMingLiU" pitchFamily="18" charset="-120"/>
            </a:endParaRPr>
          </a:p>
          <a:p>
            <a:pPr>
              <a:lnSpc>
                <a:spcPct val="80000"/>
              </a:lnSpc>
              <a:buFontTx/>
              <a:buNone/>
            </a:pPr>
            <a:r>
              <a:rPr lang="en-US" altLang="zh-TW" sz="2400" dirty="0" smtClean="0">
                <a:ea typeface="PMingLiU" pitchFamily="18" charset="-120"/>
              </a:rPr>
              <a:t>	C</a:t>
            </a:r>
            <a:r>
              <a:rPr lang="en-US" altLang="zh-TW" sz="2400" baseline="-25000" dirty="0" smtClean="0">
                <a:ea typeface="PMingLiU" pitchFamily="18" charset="-120"/>
              </a:rPr>
              <a:t>AAC </a:t>
            </a:r>
            <a:r>
              <a:rPr lang="en-US" altLang="zh-TW" sz="2400" dirty="0" smtClean="0">
                <a:ea typeface="PMingLiU" pitchFamily="18" charset="-120"/>
              </a:rPr>
              <a:t>= C</a:t>
            </a:r>
            <a:r>
              <a:rPr lang="en-US" altLang="zh-TW" sz="2400" baseline="-25000" dirty="0" smtClean="0">
                <a:ea typeface="PMingLiU" pitchFamily="18" charset="-120"/>
              </a:rPr>
              <a:t>AB </a:t>
            </a:r>
            <a:r>
              <a:rPr lang="en-US" altLang="zh-TW" sz="2400" dirty="0" smtClean="0">
                <a:ea typeface="PMingLiU" pitchFamily="18" charset="-120"/>
              </a:rPr>
              <a:t>- C</a:t>
            </a:r>
            <a:r>
              <a:rPr lang="en-US" altLang="zh-TW" sz="2400" baseline="-25000" dirty="0" smtClean="0">
                <a:ea typeface="PMingLiU" pitchFamily="18" charset="-120"/>
              </a:rPr>
              <a:t>AA </a:t>
            </a:r>
            <a:r>
              <a:rPr lang="en-US" altLang="zh-TW" sz="2400" dirty="0" smtClean="0">
                <a:ea typeface="PMingLiU" pitchFamily="18" charset="-120"/>
              </a:rPr>
              <a:t>= 1 – 0 = 1</a:t>
            </a:r>
          </a:p>
          <a:p>
            <a:pPr>
              <a:lnSpc>
                <a:spcPct val="80000"/>
              </a:lnSpc>
              <a:buFontTx/>
              <a:buNone/>
            </a:pPr>
            <a:r>
              <a:rPr lang="en-US" altLang="zh-TW" sz="2400" dirty="0" smtClean="0">
                <a:ea typeface="PMingLiU" pitchFamily="18" charset="-120"/>
              </a:rPr>
              <a:t>	C</a:t>
            </a:r>
            <a:r>
              <a:rPr lang="en-US" altLang="zh-TW" sz="2400" baseline="-25000" dirty="0" smtClean="0">
                <a:ea typeface="PMingLiU" pitchFamily="18" charset="-120"/>
              </a:rPr>
              <a:t>BAC </a:t>
            </a:r>
            <a:r>
              <a:rPr lang="en-US" altLang="zh-TW" sz="2400" dirty="0" smtClean="0">
                <a:ea typeface="PMingLiU" pitchFamily="18" charset="-120"/>
              </a:rPr>
              <a:t>= C</a:t>
            </a:r>
            <a:r>
              <a:rPr lang="en-US" altLang="zh-TW" sz="2400" baseline="-25000" dirty="0" smtClean="0">
                <a:ea typeface="PMingLiU" pitchFamily="18" charset="-120"/>
              </a:rPr>
              <a:t>BB </a:t>
            </a:r>
            <a:r>
              <a:rPr lang="en-US" altLang="zh-TW" sz="2400" dirty="0" smtClean="0">
                <a:ea typeface="PMingLiU" pitchFamily="18" charset="-120"/>
              </a:rPr>
              <a:t>- C</a:t>
            </a:r>
            <a:r>
              <a:rPr lang="en-US" altLang="zh-TW" sz="2400" baseline="-25000" dirty="0" smtClean="0">
                <a:ea typeface="PMingLiU" pitchFamily="18" charset="-120"/>
              </a:rPr>
              <a:t>BB </a:t>
            </a:r>
            <a:r>
              <a:rPr lang="en-US" altLang="zh-TW" sz="2400" dirty="0" smtClean="0">
                <a:ea typeface="PMingLiU" pitchFamily="18" charset="-120"/>
              </a:rPr>
              <a:t>= 0 – 0 = 0</a:t>
            </a:r>
          </a:p>
          <a:p>
            <a:pPr>
              <a:lnSpc>
                <a:spcPct val="80000"/>
              </a:lnSpc>
              <a:buFontTx/>
              <a:buNone/>
            </a:pPr>
            <a:r>
              <a:rPr lang="en-US" altLang="zh-TW" sz="2400" dirty="0" smtClean="0">
                <a:ea typeface="PMingLiU" pitchFamily="18" charset="-120"/>
              </a:rPr>
              <a:t>	C</a:t>
            </a:r>
            <a:r>
              <a:rPr lang="en-US" altLang="zh-TW" sz="2400" baseline="-25000" dirty="0" smtClean="0">
                <a:ea typeface="PMingLiU" pitchFamily="18" charset="-120"/>
              </a:rPr>
              <a:t>CAC </a:t>
            </a:r>
            <a:r>
              <a:rPr lang="en-US" altLang="zh-TW" sz="2400" dirty="0" smtClean="0">
                <a:ea typeface="PMingLiU" pitchFamily="18" charset="-120"/>
              </a:rPr>
              <a:t>= C</a:t>
            </a:r>
            <a:r>
              <a:rPr lang="en-US" altLang="zh-TW" sz="2400" baseline="-25000" dirty="0" smtClean="0">
                <a:ea typeface="PMingLiU" pitchFamily="18" charset="-120"/>
              </a:rPr>
              <a:t>CC </a:t>
            </a:r>
            <a:r>
              <a:rPr lang="en-US" altLang="zh-TW" sz="2400" dirty="0" smtClean="0">
                <a:ea typeface="PMingLiU" pitchFamily="18" charset="-120"/>
              </a:rPr>
              <a:t>- C</a:t>
            </a:r>
            <a:r>
              <a:rPr lang="en-US" altLang="zh-TW" sz="2400" baseline="-25000" dirty="0" smtClean="0">
                <a:ea typeface="PMingLiU" pitchFamily="18" charset="-120"/>
              </a:rPr>
              <a:t>CA </a:t>
            </a:r>
            <a:r>
              <a:rPr lang="en-US" altLang="zh-TW" sz="2400" dirty="0" smtClean="0">
                <a:ea typeface="PMingLiU" pitchFamily="18" charset="-120"/>
              </a:rPr>
              <a:t>= 0 – 2 = -2</a:t>
            </a:r>
          </a:p>
          <a:p>
            <a:pPr>
              <a:lnSpc>
                <a:spcPct val="80000"/>
              </a:lnSpc>
              <a:buFontTx/>
              <a:buNone/>
            </a:pPr>
            <a:r>
              <a:rPr lang="en-US" altLang="zh-TW" sz="2400" dirty="0" smtClean="0">
                <a:ea typeface="PMingLiU" pitchFamily="18" charset="-120"/>
              </a:rPr>
              <a:t>	C</a:t>
            </a:r>
            <a:r>
              <a:rPr lang="en-US" altLang="zh-TW" sz="2400" baseline="-25000" dirty="0" smtClean="0">
                <a:ea typeface="PMingLiU" pitchFamily="18" charset="-120"/>
              </a:rPr>
              <a:t>DAC </a:t>
            </a:r>
            <a:r>
              <a:rPr lang="en-US" altLang="zh-TW" sz="2400" dirty="0" smtClean="0">
                <a:ea typeface="PMingLiU" pitchFamily="18" charset="-120"/>
              </a:rPr>
              <a:t>= C</a:t>
            </a:r>
            <a:r>
              <a:rPr lang="en-US" altLang="zh-TW" sz="2400" baseline="-25000" dirty="0" smtClean="0">
                <a:ea typeface="PMingLiU" pitchFamily="18" charset="-120"/>
              </a:rPr>
              <a:t>DC </a:t>
            </a:r>
            <a:r>
              <a:rPr lang="en-US" altLang="zh-TW" sz="2400" dirty="0" smtClean="0">
                <a:ea typeface="PMingLiU" pitchFamily="18" charset="-120"/>
              </a:rPr>
              <a:t>- C</a:t>
            </a:r>
            <a:r>
              <a:rPr lang="en-US" altLang="zh-TW" sz="2400" baseline="-25000" dirty="0" smtClean="0">
                <a:ea typeface="PMingLiU" pitchFamily="18" charset="-120"/>
              </a:rPr>
              <a:t>DA </a:t>
            </a:r>
            <a:r>
              <a:rPr lang="en-US" altLang="zh-TW" sz="2400" dirty="0" smtClean="0">
                <a:ea typeface="PMingLiU" pitchFamily="18" charset="-120"/>
              </a:rPr>
              <a:t>= 1 – 2 = -1</a:t>
            </a:r>
          </a:p>
          <a:p>
            <a:pPr>
              <a:lnSpc>
                <a:spcPct val="80000"/>
              </a:lnSpc>
              <a:buFontTx/>
              <a:buNone/>
            </a:pPr>
            <a:r>
              <a:rPr lang="en-US" altLang="zh-TW" sz="2400" dirty="0" smtClean="0">
                <a:ea typeface="PMingLiU" pitchFamily="18" charset="-120"/>
              </a:rPr>
              <a:t>	C</a:t>
            </a:r>
            <a:r>
              <a:rPr lang="en-US" altLang="zh-TW" sz="2400" baseline="-25000" dirty="0" smtClean="0">
                <a:ea typeface="PMingLiU" pitchFamily="18" charset="-120"/>
              </a:rPr>
              <a:t>EAC </a:t>
            </a:r>
            <a:r>
              <a:rPr lang="en-US" altLang="zh-TW" sz="2400" dirty="0" smtClean="0">
                <a:ea typeface="PMingLiU" pitchFamily="18" charset="-120"/>
              </a:rPr>
              <a:t>= C</a:t>
            </a:r>
            <a:r>
              <a:rPr lang="en-US" altLang="zh-TW" sz="2400" baseline="-25000" dirty="0" smtClean="0">
                <a:ea typeface="PMingLiU" pitchFamily="18" charset="-120"/>
              </a:rPr>
              <a:t>EB </a:t>
            </a:r>
            <a:r>
              <a:rPr lang="en-US" altLang="zh-TW" sz="2400" dirty="0" smtClean="0">
                <a:ea typeface="PMingLiU" pitchFamily="18" charset="-120"/>
              </a:rPr>
              <a:t>- C</a:t>
            </a:r>
            <a:r>
              <a:rPr lang="en-US" altLang="zh-TW" sz="2400" baseline="-25000" dirty="0" smtClean="0">
                <a:ea typeface="PMingLiU" pitchFamily="18" charset="-120"/>
              </a:rPr>
              <a:t>EB </a:t>
            </a:r>
            <a:r>
              <a:rPr lang="en-US" altLang="zh-TW" sz="2400" dirty="0" smtClean="0">
                <a:ea typeface="PMingLiU" pitchFamily="18" charset="-120"/>
              </a:rPr>
              <a:t>= 3 – 3 = 0</a:t>
            </a:r>
          </a:p>
          <a:p>
            <a:pPr>
              <a:lnSpc>
                <a:spcPct val="80000"/>
              </a:lnSpc>
              <a:buFontTx/>
              <a:buNone/>
            </a:pPr>
            <a:endParaRPr lang="en-US" altLang="zh-TW" sz="2400" dirty="0" smtClean="0">
              <a:ea typeface="PMingLiU" pitchFamily="18" charset="-120"/>
            </a:endParaRPr>
          </a:p>
          <a:p>
            <a:pPr>
              <a:lnSpc>
                <a:spcPct val="80000"/>
              </a:lnSpc>
              <a:buFontTx/>
              <a:buNone/>
            </a:pPr>
            <a:r>
              <a:rPr lang="en-US" altLang="zh-TW" sz="2000" dirty="0" smtClean="0">
                <a:ea typeface="PMingLiU" pitchFamily="18" charset="-120"/>
              </a:rPr>
              <a:t>	As a result, TC</a:t>
            </a:r>
            <a:r>
              <a:rPr lang="en-US" altLang="zh-TW" sz="2000" baseline="-25000" dirty="0" smtClean="0">
                <a:ea typeface="PMingLiU" pitchFamily="18" charset="-120"/>
              </a:rPr>
              <a:t>AC</a:t>
            </a:r>
            <a:r>
              <a:rPr lang="en-US" altLang="zh-TW" sz="2000" dirty="0" smtClean="0">
                <a:ea typeface="PMingLiU" pitchFamily="18" charset="-120"/>
              </a:rPr>
              <a:t> = 1 + 0 – 2 – 1 + 0 = – 2</a:t>
            </a:r>
          </a:p>
          <a:p>
            <a:pPr>
              <a:lnSpc>
                <a:spcPct val="80000"/>
              </a:lnSpc>
              <a:buFontTx/>
              <a:buNone/>
            </a:pPr>
            <a:endParaRPr lang="en-US" altLang="zh-TW" sz="2000" dirty="0" smtClean="0">
              <a:ea typeface="PMingLiU" pitchFamily="18" charset="-120"/>
            </a:endParaRPr>
          </a:p>
          <a:p>
            <a:pPr>
              <a:lnSpc>
                <a:spcPct val="80000"/>
              </a:lnSpc>
              <a:buFontTx/>
              <a:buNone/>
            </a:pPr>
            <a:r>
              <a:rPr lang="en-US" altLang="zh-TW" sz="2000" dirty="0" smtClean="0">
                <a:ea typeface="PMingLiU" pitchFamily="18" charset="-120"/>
              </a:rPr>
              <a:t>	The new center {B, C} is less costly. As a result, we should swan {A. B} to {B, C} by </a:t>
            </a:r>
            <a:r>
              <a:rPr lang="en-US" altLang="zh-TW" sz="2000" dirty="0" err="1" smtClean="0">
                <a:ea typeface="PMingLiU" pitchFamily="18" charset="-120"/>
              </a:rPr>
              <a:t>Medoid</a:t>
            </a:r>
            <a:r>
              <a:rPr lang="en-US" altLang="zh-TW" sz="2000" dirty="0" smtClean="0">
                <a:ea typeface="PMingLiU" pitchFamily="18" charset="-120"/>
              </a:rPr>
              <a:t> method</a:t>
            </a:r>
          </a:p>
          <a:p>
            <a:pPr>
              <a:lnSpc>
                <a:spcPct val="80000"/>
              </a:lnSpc>
              <a:buFontTx/>
              <a:buNone/>
            </a:pPr>
            <a:endParaRPr lang="en-US" altLang="zh-TW" sz="2000" dirty="0" smtClean="0">
              <a:ea typeface="PMingLiU" pitchFamily="18" charset="-120"/>
            </a:endParaRPr>
          </a:p>
          <a:p>
            <a:pPr>
              <a:lnSpc>
                <a:spcPct val="80000"/>
              </a:lnSpc>
              <a:buFontTx/>
              <a:buNone/>
            </a:pPr>
            <a:endParaRPr lang="en-US" altLang="zh-TW" sz="2000" dirty="0" smtClean="0">
              <a:ea typeface="PMingLiU" pitchFamily="18" charset="-120"/>
            </a:endParaRPr>
          </a:p>
          <a:p>
            <a:pPr>
              <a:lnSpc>
                <a:spcPct val="80000"/>
              </a:lnSpc>
              <a:buFontTx/>
              <a:buNone/>
            </a:pPr>
            <a:endParaRPr lang="en-US" altLang="zh-TW" sz="2000" dirty="0" smtClean="0">
              <a:ea typeface="PMingLiU" pitchFamily="18" charset="-120"/>
            </a:endParaRPr>
          </a:p>
          <a:p>
            <a:pPr>
              <a:lnSpc>
                <a:spcPct val="80000"/>
              </a:lnSpc>
              <a:buFontTx/>
              <a:buNone/>
            </a:pPr>
            <a:endParaRPr lang="en-US" altLang="zh-TW" sz="2000" dirty="0">
              <a:ea typeface="PMingLiU" pitchFamily="18" charset="-120"/>
            </a:endParaRPr>
          </a:p>
        </p:txBody>
      </p:sp>
      <p:sp>
        <p:nvSpPr>
          <p:cNvPr id="5" name="Text Box 4"/>
          <p:cNvSpPr txBox="1">
            <a:spLocks noChangeArrowheads="1"/>
          </p:cNvSpPr>
          <p:nvPr/>
        </p:nvSpPr>
        <p:spPr bwMode="auto">
          <a:xfrm>
            <a:off x="2209800" y="212725"/>
            <a:ext cx="457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4000" dirty="0">
                <a:ea typeface="PMingLiU" pitchFamily="18" charset="-120"/>
              </a:rPr>
              <a:t>An example</a:t>
            </a:r>
          </a:p>
        </p:txBody>
      </p:sp>
    </p:spTree>
    <p:extLst>
      <p:ext uri="{BB962C8B-B14F-4D97-AF65-F5344CB8AC3E}">
        <p14:creationId xmlns:p14="http://schemas.microsoft.com/office/powerpoint/2010/main" val="8448578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609600"/>
            <a:ext cx="7772400" cy="1143000"/>
          </a:xfrm>
        </p:spPr>
        <p:txBody>
          <a:bodyPr>
            <a:normAutofit fontScale="90000"/>
          </a:bodyPr>
          <a:lstStyle/>
          <a:p>
            <a:r>
              <a:rPr lang="en-US" altLang="zh-TW">
                <a:ea typeface="PMingLiU" pitchFamily="18" charset="-120"/>
              </a:rPr>
              <a:t>Comparison between K-means and K-medoids</a:t>
            </a:r>
          </a:p>
        </p:txBody>
      </p:sp>
      <p:sp>
        <p:nvSpPr>
          <p:cNvPr id="5" name="Rectangle 3"/>
          <p:cNvSpPr txBox="1">
            <a:spLocks noChangeArrowheads="1"/>
          </p:cNvSpPr>
          <p:nvPr/>
        </p:nvSpPr>
        <p:spPr>
          <a:xfrm>
            <a:off x="304800" y="1981200"/>
            <a:ext cx="8534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dirty="0" smtClean="0">
                <a:ea typeface="PMingLiU" pitchFamily="18" charset="-120"/>
              </a:rPr>
              <a:t>	The k-</a:t>
            </a:r>
            <a:r>
              <a:rPr lang="en-US" altLang="zh-TW" dirty="0" err="1" smtClean="0">
                <a:ea typeface="PMingLiU" pitchFamily="18" charset="-120"/>
              </a:rPr>
              <a:t>medoids</a:t>
            </a:r>
            <a:r>
              <a:rPr lang="en-US" altLang="zh-TW" dirty="0" smtClean="0">
                <a:ea typeface="PMingLiU" pitchFamily="18" charset="-120"/>
              </a:rPr>
              <a:t> method is more robust than k-means in the presence of noise and outliers because a </a:t>
            </a:r>
            <a:r>
              <a:rPr lang="en-US" altLang="zh-TW" dirty="0" err="1" smtClean="0">
                <a:ea typeface="PMingLiU" pitchFamily="18" charset="-120"/>
              </a:rPr>
              <a:t>medoid</a:t>
            </a:r>
            <a:r>
              <a:rPr lang="en-US" altLang="zh-TW" dirty="0" smtClean="0">
                <a:ea typeface="PMingLiU" pitchFamily="18" charset="-120"/>
              </a:rPr>
              <a:t> is less influenced by outliers or other extreme values than a mean. However, its processing is more costly than the k-means method. Both methods require the user to specify k, the number of clusters.</a:t>
            </a:r>
            <a:endParaRPr lang="en-US" altLang="zh-TW" dirty="0">
              <a:ea typeface="PMingLiU" pitchFamily="18" charset="-120"/>
            </a:endParaRPr>
          </a:p>
        </p:txBody>
      </p:sp>
    </p:spTree>
    <p:extLst>
      <p:ext uri="{BB962C8B-B14F-4D97-AF65-F5344CB8AC3E}">
        <p14:creationId xmlns:p14="http://schemas.microsoft.com/office/powerpoint/2010/main" val="12725567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1143000"/>
          </a:xfrm>
        </p:spPr>
        <p:txBody>
          <a:bodyPr/>
          <a:lstStyle/>
          <a:p>
            <a:r>
              <a:rPr lang="en-US" b="1" dirty="0">
                <a:solidFill>
                  <a:schemeClr val="accent2">
                    <a:lumMod val="75000"/>
                  </a:schemeClr>
                </a:solidFill>
              </a:rPr>
              <a:t>Questions?</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934430273"/>
              </p:ext>
            </p:extLst>
          </p:nvPr>
        </p:nvGraphicFramePr>
        <p:xfrm>
          <a:off x="2209801" y="1676400"/>
          <a:ext cx="4419600" cy="4267200"/>
        </p:xfrm>
        <a:graphic>
          <a:graphicData uri="http://schemas.openxmlformats.org/presentationml/2006/ole">
            <mc:AlternateContent xmlns:mc="http://schemas.openxmlformats.org/markup-compatibility/2006">
              <mc:Choice xmlns:v="urn:schemas-microsoft-com:vml" Requires="v">
                <p:oleObj spid="_x0000_s1399" name="Clip" r:id="rId3" imgW="2525917" imgH="3407121" progId="MS_ClipArt_Gallery.5">
                  <p:embed/>
                </p:oleObj>
              </mc:Choice>
              <mc:Fallback>
                <p:oleObj name="Clip" r:id="rId3" imgW="2525917" imgH="3407121"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676400"/>
                        <a:ext cx="4419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21077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b="1" dirty="0">
                <a:solidFill>
                  <a:schemeClr val="accent6">
                    <a:lumMod val="50000"/>
                  </a:schemeClr>
                </a:solidFill>
              </a:rPr>
              <a:t>Data Cube Approach (without using Attribute Oriented-Induction)</a:t>
            </a:r>
          </a:p>
        </p:txBody>
      </p:sp>
      <p:sp>
        <p:nvSpPr>
          <p:cNvPr id="3" name="Content Placeholder 2"/>
          <p:cNvSpPr>
            <a:spLocks noGrp="1"/>
          </p:cNvSpPr>
          <p:nvPr>
            <p:ph idx="1"/>
          </p:nvPr>
        </p:nvSpPr>
        <p:spPr>
          <a:xfrm>
            <a:off x="457200" y="1600200"/>
            <a:ext cx="8229600" cy="4953000"/>
          </a:xfrm>
        </p:spPr>
        <p:txBody>
          <a:bodyPr/>
          <a:lstStyle/>
          <a:p>
            <a:pPr marL="0" indent="0" algn="just">
              <a:lnSpc>
                <a:spcPct val="110000"/>
              </a:lnSpc>
              <a:buNone/>
            </a:pPr>
            <a:r>
              <a:rPr lang="en-US" sz="2000" dirty="0" smtClean="0"/>
              <a:t>It perform </a:t>
            </a:r>
            <a:r>
              <a:rPr lang="en-US" sz="2000" dirty="0"/>
              <a:t>computations and store results in data cubes</a:t>
            </a:r>
          </a:p>
          <a:p>
            <a:pPr marL="0" indent="0" algn="just">
              <a:lnSpc>
                <a:spcPct val="110000"/>
              </a:lnSpc>
              <a:buNone/>
            </a:pPr>
            <a:r>
              <a:rPr lang="en-US" sz="2000" b="1" dirty="0"/>
              <a:t>Strength</a:t>
            </a:r>
          </a:p>
          <a:p>
            <a:pPr lvl="1" algn="just">
              <a:lnSpc>
                <a:spcPct val="110000"/>
              </a:lnSpc>
            </a:pPr>
            <a:r>
              <a:rPr lang="en-US" sz="1800" dirty="0"/>
              <a:t>An efficient implementation of data generalization</a:t>
            </a:r>
          </a:p>
          <a:p>
            <a:pPr lvl="1" algn="just">
              <a:lnSpc>
                <a:spcPct val="110000"/>
              </a:lnSpc>
            </a:pPr>
            <a:r>
              <a:rPr lang="en-US" sz="1800" dirty="0"/>
              <a:t>Computation of various kinds of measures</a:t>
            </a:r>
          </a:p>
          <a:p>
            <a:pPr lvl="2" algn="just">
              <a:lnSpc>
                <a:spcPct val="110000"/>
              </a:lnSpc>
            </a:pPr>
            <a:r>
              <a:rPr lang="en-US" sz="1600" dirty="0"/>
              <a:t>e.g., count( ), sum( ), average( ), max( )</a:t>
            </a:r>
          </a:p>
          <a:p>
            <a:pPr lvl="1" algn="just">
              <a:lnSpc>
                <a:spcPct val="110000"/>
              </a:lnSpc>
            </a:pPr>
            <a:r>
              <a:rPr lang="en-US" sz="1800" dirty="0"/>
              <a:t>Generalization and specialization can be performed on a data cube by </a:t>
            </a:r>
            <a:r>
              <a:rPr lang="en-US" sz="1800" i="1" dirty="0"/>
              <a:t>roll-up</a:t>
            </a:r>
            <a:r>
              <a:rPr lang="en-US" sz="1800" dirty="0"/>
              <a:t> and </a:t>
            </a:r>
            <a:r>
              <a:rPr lang="en-US" sz="1800" i="1" dirty="0"/>
              <a:t>drill-down</a:t>
            </a:r>
            <a:endParaRPr lang="en-US" sz="1800" dirty="0"/>
          </a:p>
          <a:p>
            <a:pPr marL="0" indent="0" algn="just">
              <a:lnSpc>
                <a:spcPct val="110000"/>
              </a:lnSpc>
              <a:buNone/>
            </a:pPr>
            <a:r>
              <a:rPr lang="en-US" sz="2000" b="1" dirty="0"/>
              <a:t>Limitations</a:t>
            </a:r>
          </a:p>
          <a:p>
            <a:pPr lvl="1" algn="just">
              <a:lnSpc>
                <a:spcPct val="110000"/>
              </a:lnSpc>
            </a:pPr>
            <a:r>
              <a:rPr lang="en-US" sz="1800" dirty="0"/>
              <a:t>handle only dimensions of</a:t>
            </a:r>
            <a:r>
              <a:rPr lang="en-US" sz="1800" i="1" dirty="0"/>
              <a:t> simple nonnumeric data </a:t>
            </a:r>
            <a:r>
              <a:rPr lang="en-US" sz="1800" dirty="0"/>
              <a:t>and measures of </a:t>
            </a:r>
            <a:r>
              <a:rPr lang="en-US" sz="1800" i="1" dirty="0"/>
              <a:t>simple aggregated numeric values</a:t>
            </a:r>
            <a:r>
              <a:rPr lang="en-US" sz="1800" dirty="0"/>
              <a:t>.</a:t>
            </a:r>
          </a:p>
          <a:p>
            <a:pPr lvl="1" algn="just">
              <a:lnSpc>
                <a:spcPct val="110000"/>
              </a:lnSpc>
            </a:pPr>
            <a:r>
              <a:rPr lang="en-US" sz="1800" dirty="0"/>
              <a:t>Lack of intelligent analysis, can’t tell which dimensions should be used and what levels should the generalization </a:t>
            </a:r>
            <a:r>
              <a:rPr lang="en-US" sz="1800" dirty="0" smtClean="0"/>
              <a:t>reach</a:t>
            </a:r>
            <a:endParaRPr lang="en-US" sz="1800" dirty="0"/>
          </a:p>
        </p:txBody>
      </p:sp>
    </p:spTree>
    <p:extLst>
      <p:ext uri="{BB962C8B-B14F-4D97-AF65-F5344CB8AC3E}">
        <p14:creationId xmlns:p14="http://schemas.microsoft.com/office/powerpoint/2010/main" val="10382391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chemeClr val="accent6">
                    <a:lumMod val="50000"/>
                  </a:schemeClr>
                </a:solidFill>
              </a:rPr>
              <a:t>References</a:t>
            </a:r>
          </a:p>
        </p:txBody>
      </p:sp>
      <p:sp>
        <p:nvSpPr>
          <p:cNvPr id="3" name="Content Placeholder 2"/>
          <p:cNvSpPr>
            <a:spLocks noGrp="1"/>
          </p:cNvSpPr>
          <p:nvPr>
            <p:ph idx="1"/>
          </p:nvPr>
        </p:nvSpPr>
        <p:spPr>
          <a:xfrm>
            <a:off x="304800" y="1219200"/>
            <a:ext cx="8686800" cy="5486400"/>
          </a:xfrm>
        </p:spPr>
        <p:txBody>
          <a:bodyPr>
            <a:noAutofit/>
          </a:bodyPr>
          <a:lstStyle/>
          <a:p>
            <a:pPr marL="514350" indent="-514350" algn="just">
              <a:buFont typeface="+mj-lt"/>
              <a:buAutoNum type="arabicPeriod"/>
            </a:pPr>
            <a:r>
              <a:rPr lang="en-US" sz="2000" dirty="0" smtClean="0"/>
              <a:t>S</a:t>
            </a:r>
            <a:r>
              <a:rPr lang="en-US" sz="2000" dirty="0"/>
              <a:t>. </a:t>
            </a:r>
            <a:r>
              <a:rPr lang="en-US" sz="2000" dirty="0" err="1"/>
              <a:t>Chaudhuri</a:t>
            </a:r>
            <a:r>
              <a:rPr lang="en-US" sz="2000" dirty="0"/>
              <a:t> and U. </a:t>
            </a:r>
            <a:r>
              <a:rPr lang="en-US" sz="2000" dirty="0" err="1"/>
              <a:t>Dayal</a:t>
            </a:r>
            <a:r>
              <a:rPr lang="en-US" sz="2000" dirty="0"/>
              <a:t>. An overview of data warehousing and OLAP technology. ACM SIGMOD Record, 26:65-74, 1997</a:t>
            </a:r>
          </a:p>
          <a:p>
            <a:pPr marL="514350" indent="-514350" algn="just">
              <a:buFont typeface="+mj-lt"/>
              <a:buAutoNum type="arabicPeriod"/>
            </a:pPr>
            <a:r>
              <a:rPr lang="en-US" sz="2000" dirty="0" smtClean="0"/>
              <a:t>J</a:t>
            </a:r>
            <a:r>
              <a:rPr lang="en-US" sz="2000" dirty="0"/>
              <a:t>. Han and M. </a:t>
            </a:r>
            <a:r>
              <a:rPr lang="en-US" sz="2000" dirty="0" err="1"/>
              <a:t>Kamber</a:t>
            </a:r>
            <a:r>
              <a:rPr lang="en-US" sz="2000" dirty="0"/>
              <a:t>. Data Mining: Concepts and Techniques. Morgan Kaufmann, 2000</a:t>
            </a:r>
            <a:r>
              <a:rPr lang="en-US" sz="2000" dirty="0" smtClean="0"/>
              <a:t>.</a:t>
            </a:r>
          </a:p>
          <a:p>
            <a:pPr marL="514350" indent="-514350" algn="just">
              <a:buFont typeface="+mj-lt"/>
              <a:buAutoNum type="arabicPeriod"/>
            </a:pPr>
            <a:r>
              <a:rPr lang="en-US" sz="2000" dirty="0"/>
              <a:t>W. Cleveland. Visualizing Data. Hobart Press, Summit NJ, 1993 </a:t>
            </a:r>
          </a:p>
          <a:p>
            <a:pPr marL="514350" indent="-514350" algn="just">
              <a:buFont typeface="+mj-lt"/>
              <a:buAutoNum type="arabicPeriod"/>
            </a:pPr>
            <a:r>
              <a:rPr lang="en-US" sz="2000" dirty="0" smtClean="0"/>
              <a:t>T</a:t>
            </a:r>
            <a:r>
              <a:rPr lang="en-US" sz="2000" dirty="0"/>
              <a:t>. M. Mitchell. Generalization as search. Artificial Intelligence, 18:203-226, 1982.</a:t>
            </a:r>
          </a:p>
          <a:p>
            <a:pPr marL="514350" indent="-514350" algn="just">
              <a:buFont typeface="+mj-lt"/>
              <a:buAutoNum type="arabicPeriod"/>
            </a:pPr>
            <a:r>
              <a:rPr lang="en-US" sz="2000" dirty="0" smtClean="0"/>
              <a:t>J</a:t>
            </a:r>
            <a:r>
              <a:rPr lang="en-US" sz="2000" dirty="0"/>
              <a:t>. Hertz, A. Krogh, R.G. Palmer, “Introduction to the theory of Neural Computation”, Addison-Wesley, 1991</a:t>
            </a:r>
            <a:r>
              <a:rPr lang="en-US" sz="2000" dirty="0" smtClean="0"/>
              <a:t>.</a:t>
            </a:r>
          </a:p>
          <a:p>
            <a:pPr marL="514350" indent="-514350" algn="just">
              <a:buFont typeface="+mj-lt"/>
              <a:buAutoNum type="arabicPeriod"/>
            </a:pPr>
            <a:r>
              <a:rPr lang="en-US" sz="2000" dirty="0"/>
              <a:t>R. </a:t>
            </a:r>
            <a:r>
              <a:rPr lang="en-US" sz="2000" dirty="0" err="1"/>
              <a:t>Agrawal</a:t>
            </a:r>
            <a:r>
              <a:rPr lang="en-US" sz="2000" dirty="0"/>
              <a:t> and R. </a:t>
            </a:r>
            <a:r>
              <a:rPr lang="en-US" sz="2000" dirty="0" err="1"/>
              <a:t>Srikant</a:t>
            </a:r>
            <a:r>
              <a:rPr lang="en-US" sz="2000" dirty="0"/>
              <a:t>. Fast algorithms for mining association rules. VLDB'94</a:t>
            </a:r>
            <a:r>
              <a:rPr lang="en-US" sz="2000" dirty="0" smtClean="0"/>
              <a:t>.</a:t>
            </a:r>
          </a:p>
          <a:p>
            <a:pPr marL="514350" indent="-514350" algn="just">
              <a:buFont typeface="+mj-lt"/>
              <a:buAutoNum type="arabicPeriod"/>
            </a:pPr>
            <a:r>
              <a:rPr lang="en-US" sz="2000" dirty="0"/>
              <a:t>C. </a:t>
            </a:r>
            <a:r>
              <a:rPr lang="en-US" sz="2000" dirty="0" err="1"/>
              <a:t>Apte</a:t>
            </a:r>
            <a:r>
              <a:rPr lang="en-US" sz="2000" dirty="0"/>
              <a:t> and S. Weiss. Data mining with decision trees and decision rules. Future Generation Computer Systems, 13, 1997</a:t>
            </a:r>
            <a:r>
              <a:rPr lang="en-US" sz="2000" dirty="0" smtClean="0"/>
              <a:t>.</a:t>
            </a:r>
          </a:p>
          <a:p>
            <a:pPr marL="514350" indent="-514350" algn="just">
              <a:buFont typeface="+mj-lt"/>
              <a:buAutoNum type="arabicPeriod"/>
            </a:pPr>
            <a:r>
              <a:rPr lang="en-US" sz="2000" dirty="0"/>
              <a:t>I. H. Witten and E. Frank. Data Mining: Practical Machine Learning Tools and Techniques,  2ed.  Morgan Kaufmann, 2005.</a:t>
            </a:r>
          </a:p>
          <a:p>
            <a:pPr marL="514350" indent="-514350" algn="just">
              <a:buFont typeface="+mj-lt"/>
              <a:buAutoNum type="arabicPeriod"/>
            </a:pPr>
            <a:endParaRPr lang="en-US" sz="2000" dirty="0"/>
          </a:p>
          <a:p>
            <a:pPr marL="514350" indent="-514350" algn="just">
              <a:buFont typeface="+mj-lt"/>
              <a:buAutoNum type="arabicPeriod"/>
            </a:pPr>
            <a:endParaRPr lang="en-US" sz="2000" dirty="0"/>
          </a:p>
          <a:p>
            <a:pPr marL="514350" indent="-514350" algn="just">
              <a:buFont typeface="+mj-lt"/>
              <a:buAutoNum type="arabicPeriod"/>
            </a:pPr>
            <a:endParaRPr lang="en-US" sz="2000" dirty="0"/>
          </a:p>
          <a:p>
            <a:pPr marL="514350" indent="-514350" algn="just">
              <a:buFont typeface="+mj-lt"/>
              <a:buAutoNum type="arabicPeriod"/>
            </a:pPr>
            <a:endParaRPr lang="en-US" sz="2000" dirty="0"/>
          </a:p>
          <a:p>
            <a:pPr marL="0" indent="0" algn="just">
              <a:buNone/>
            </a:pPr>
            <a:endParaRPr lang="en-US" sz="2000" dirty="0" smtClean="0"/>
          </a:p>
          <a:p>
            <a:pPr marL="0" indent="0" algn="just">
              <a:buNone/>
            </a:pPr>
            <a:endParaRPr lang="en-US" sz="1800" dirty="0"/>
          </a:p>
          <a:p>
            <a:pPr marL="514350" indent="-514350" algn="just">
              <a:buFont typeface="+mj-lt"/>
              <a:buAutoNum type="arabicPeriod"/>
            </a:pPr>
            <a:endParaRPr lang="en-US" sz="1800" dirty="0"/>
          </a:p>
          <a:p>
            <a:pPr marL="514350" indent="-514350" algn="just">
              <a:buFont typeface="+mj-lt"/>
              <a:buAutoNum type="arabicPeriod"/>
            </a:pPr>
            <a:endParaRPr lang="en-US" sz="1800" dirty="0"/>
          </a:p>
        </p:txBody>
      </p:sp>
    </p:spTree>
    <p:extLst>
      <p:ext uri="{BB962C8B-B14F-4D97-AF65-F5344CB8AC3E}">
        <p14:creationId xmlns:p14="http://schemas.microsoft.com/office/powerpoint/2010/main" val="412847945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End of </a:t>
            </a:r>
            <a:r>
              <a:rPr lang="en-US" b="1" dirty="0" smtClean="0">
                <a:solidFill>
                  <a:schemeClr val="accent2">
                    <a:lumMod val="75000"/>
                  </a:schemeClr>
                </a:solidFill>
              </a:rPr>
              <a:t>Unit </a:t>
            </a:r>
            <a:r>
              <a:rPr lang="en-US" b="1" dirty="0">
                <a:solidFill>
                  <a:schemeClr val="accent2">
                    <a:lumMod val="75000"/>
                  </a:schemeClr>
                </a:solidFill>
              </a:rPr>
              <a:t>6</a:t>
            </a:r>
          </a:p>
        </p:txBody>
      </p:sp>
      <p:pic>
        <p:nvPicPr>
          <p:cNvPr id="4" name="Picture 4" descr="j0189242"/>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809398"/>
            <a:ext cx="2438400" cy="24667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846644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81600"/>
            <a:ext cx="8229600" cy="1143000"/>
          </a:xfrm>
        </p:spPr>
        <p:txBody>
          <a:bodyPr>
            <a:noAutofit/>
          </a:bodyPr>
          <a:lstStyle/>
          <a:p>
            <a:r>
              <a:rPr lang="en-US" sz="5400" b="1" dirty="0">
                <a:solidFill>
                  <a:schemeClr val="hlink"/>
                </a:solidFill>
                <a:effectLst>
                  <a:outerShdw blurRad="38100" dist="38100" dir="2700000" algn="tl">
                    <a:srgbClr val="FFFFFF"/>
                  </a:outerShdw>
                </a:effectLst>
                <a:latin typeface="Arial" charset="0"/>
              </a:rPr>
              <a:t>Thank you !!!</a:t>
            </a:r>
            <a:r>
              <a:rPr lang="en-US" sz="1100" b="1" dirty="0"/>
              <a:t/>
            </a:r>
            <a:br>
              <a:rPr lang="en-US" sz="1100" b="1" dirty="0"/>
            </a:br>
            <a:endParaRPr lang="en-US" sz="5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4890268"/>
              </p:ext>
            </p:extLst>
          </p:nvPr>
        </p:nvGraphicFramePr>
        <p:xfrm>
          <a:off x="2182387" y="381000"/>
          <a:ext cx="4523213" cy="4525963"/>
        </p:xfrm>
        <a:graphic>
          <a:graphicData uri="http://schemas.openxmlformats.org/presentationml/2006/ole">
            <mc:AlternateContent xmlns:mc="http://schemas.openxmlformats.org/markup-compatibility/2006">
              <mc:Choice xmlns:v="urn:schemas-microsoft-com:vml" Requires="v">
                <p:oleObj spid="_x0000_s2423" name="Clip" r:id="rId3" imgW="7833665" imgH="7839151" progId="MS_ClipArt_Gallery.2">
                  <p:embed/>
                </p:oleObj>
              </mc:Choice>
              <mc:Fallback>
                <p:oleObj name="Clip" r:id="rId3" imgW="7833665" imgH="7839151"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387" y="381000"/>
                        <a:ext cx="45232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739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a:solidFill>
                  <a:schemeClr val="accent6">
                    <a:lumMod val="50000"/>
                  </a:schemeClr>
                </a:solidFill>
              </a:rPr>
              <a:t>Attribute-Oriented Induction</a:t>
            </a:r>
          </a:p>
        </p:txBody>
      </p:sp>
      <p:sp>
        <p:nvSpPr>
          <p:cNvPr id="3" name="Content Placeholder 2"/>
          <p:cNvSpPr>
            <a:spLocks noGrp="1"/>
          </p:cNvSpPr>
          <p:nvPr>
            <p:ph idx="1"/>
          </p:nvPr>
        </p:nvSpPr>
        <p:spPr>
          <a:xfrm>
            <a:off x="228600" y="1219200"/>
            <a:ext cx="8686800" cy="5486400"/>
          </a:xfrm>
        </p:spPr>
        <p:txBody>
          <a:bodyPr>
            <a:normAutofit/>
          </a:bodyPr>
          <a:lstStyle/>
          <a:p>
            <a:pPr algn="just">
              <a:buFont typeface="Wingdings" pitchFamily="2" charset="2"/>
              <a:buChar char="v"/>
            </a:pPr>
            <a:r>
              <a:rPr lang="en-US" sz="2800" dirty="0"/>
              <a:t>Proposed in 1989 (KDD ‘89 workshop)</a:t>
            </a:r>
          </a:p>
          <a:p>
            <a:pPr algn="just">
              <a:buFont typeface="Wingdings" pitchFamily="2" charset="2"/>
              <a:buChar char="v"/>
            </a:pPr>
            <a:r>
              <a:rPr lang="en-US" sz="2800" dirty="0"/>
              <a:t>Not confined to categorical data nor particular measures.</a:t>
            </a:r>
          </a:p>
          <a:p>
            <a:pPr algn="just">
              <a:buFont typeface="Wingdings" pitchFamily="2" charset="2"/>
              <a:buChar char="v"/>
            </a:pPr>
            <a:r>
              <a:rPr lang="en-US" sz="2800" dirty="0"/>
              <a:t>How it is done?</a:t>
            </a:r>
          </a:p>
          <a:p>
            <a:pPr lvl="1" algn="just"/>
            <a:r>
              <a:rPr lang="en-US" sz="2400" dirty="0"/>
              <a:t>Collect the task-relevant data( </a:t>
            </a:r>
            <a:r>
              <a:rPr lang="en-US" sz="2400" i="1" dirty="0"/>
              <a:t>initial relation</a:t>
            </a:r>
            <a:r>
              <a:rPr lang="en-US" sz="2400" dirty="0"/>
              <a:t>) using a relational database query</a:t>
            </a:r>
          </a:p>
          <a:p>
            <a:pPr lvl="1" algn="just"/>
            <a:r>
              <a:rPr lang="en-US" sz="2400" dirty="0"/>
              <a:t>Perform generalization by </a:t>
            </a:r>
            <a:r>
              <a:rPr lang="en-US" sz="2400" i="1" dirty="0"/>
              <a:t>attribute removal </a:t>
            </a:r>
            <a:r>
              <a:rPr lang="en-US" sz="2400" dirty="0"/>
              <a:t>or </a:t>
            </a:r>
            <a:r>
              <a:rPr lang="en-US" sz="2400" i="1" dirty="0"/>
              <a:t>attribute generalization</a:t>
            </a:r>
            <a:r>
              <a:rPr lang="en-US" sz="2400" dirty="0"/>
              <a:t>.</a:t>
            </a:r>
          </a:p>
          <a:p>
            <a:pPr lvl="1" algn="just"/>
            <a:r>
              <a:rPr lang="en-US" sz="2400" dirty="0"/>
              <a:t>Apply aggregation by merging identical, generalized tuples and accumulating their respective counts.</a:t>
            </a:r>
          </a:p>
          <a:p>
            <a:pPr lvl="1" algn="just"/>
            <a:r>
              <a:rPr lang="en-US" sz="2400" dirty="0"/>
              <a:t>Interactive presentation with users</a:t>
            </a:r>
            <a:r>
              <a:rPr lang="en-US" sz="2400" dirty="0" smtClean="0"/>
              <a:t>.</a:t>
            </a:r>
            <a:endParaRPr lang="en-US" sz="2400" dirty="0"/>
          </a:p>
        </p:txBody>
      </p:sp>
    </p:spTree>
    <p:extLst>
      <p:ext uri="{BB962C8B-B14F-4D97-AF65-F5344CB8AC3E}">
        <p14:creationId xmlns:p14="http://schemas.microsoft.com/office/powerpoint/2010/main" val="4394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chemeClr val="accent6">
                    <a:lumMod val="50000"/>
                  </a:schemeClr>
                </a:solidFill>
              </a:rPr>
              <a:t>Classification and Prediction</a:t>
            </a:r>
            <a:endParaRPr lang="en-US" dirty="0">
              <a:solidFill>
                <a:schemeClr val="accent6">
                  <a:lumMod val="50000"/>
                </a:schemeClr>
              </a:solidFill>
            </a:endParaRPr>
          </a:p>
        </p:txBody>
      </p:sp>
      <p:sp>
        <p:nvSpPr>
          <p:cNvPr id="3" name="Content Placeholder 2"/>
          <p:cNvSpPr>
            <a:spLocks noGrp="1"/>
          </p:cNvSpPr>
          <p:nvPr>
            <p:ph idx="1"/>
          </p:nvPr>
        </p:nvSpPr>
        <p:spPr>
          <a:xfrm>
            <a:off x="457200" y="1371600"/>
            <a:ext cx="8229600" cy="5334000"/>
          </a:xfrm>
        </p:spPr>
        <p:txBody>
          <a:bodyPr>
            <a:normAutofit fontScale="77500" lnSpcReduction="20000"/>
          </a:bodyPr>
          <a:lstStyle/>
          <a:p>
            <a:pPr marL="0" indent="0" algn="just">
              <a:buNone/>
            </a:pPr>
            <a:r>
              <a:rPr lang="en-US" dirty="0"/>
              <a:t>Classification and prediction are two forms of data analysis that can be used to </a:t>
            </a:r>
            <a:r>
              <a:rPr lang="en-US" dirty="0" smtClean="0"/>
              <a:t>extract models </a:t>
            </a:r>
            <a:r>
              <a:rPr lang="en-US" dirty="0"/>
              <a:t>describing important data classes or to predict future data trends. Such </a:t>
            </a:r>
            <a:r>
              <a:rPr lang="en-US" dirty="0" smtClean="0"/>
              <a:t>analysis can </a:t>
            </a:r>
            <a:r>
              <a:rPr lang="en-US" dirty="0"/>
              <a:t>help provide us with a better understanding of the data at large.</a:t>
            </a:r>
            <a:endParaRPr lang="en-US" dirty="0" smtClean="0"/>
          </a:p>
          <a:p>
            <a:pPr algn="just"/>
            <a:endParaRPr lang="en-US" dirty="0"/>
          </a:p>
          <a:p>
            <a:pPr marL="0" indent="0" algn="just">
              <a:buNone/>
            </a:pPr>
            <a:r>
              <a:rPr lang="en-US" dirty="0" smtClean="0"/>
              <a:t>Whereas </a:t>
            </a:r>
            <a:r>
              <a:rPr lang="en-US" i="1" dirty="0" smtClean="0"/>
              <a:t>classification </a:t>
            </a:r>
            <a:r>
              <a:rPr lang="en-US" dirty="0" smtClean="0"/>
              <a:t>predicts </a:t>
            </a:r>
            <a:r>
              <a:rPr lang="en-US" dirty="0"/>
              <a:t>categorical (discrete, unordered) labels, </a:t>
            </a:r>
            <a:r>
              <a:rPr lang="en-US" i="1" dirty="0"/>
              <a:t>prediction </a:t>
            </a:r>
            <a:r>
              <a:rPr lang="en-US" dirty="0"/>
              <a:t>models </a:t>
            </a:r>
            <a:r>
              <a:rPr lang="en-US" dirty="0" smtClean="0"/>
              <a:t>continuous valued functions</a:t>
            </a:r>
            <a:r>
              <a:rPr lang="en-US" dirty="0"/>
              <a:t>. </a:t>
            </a:r>
            <a:endParaRPr lang="en-US" dirty="0" smtClean="0"/>
          </a:p>
          <a:p>
            <a:pPr marL="0" indent="0" algn="just">
              <a:buNone/>
            </a:pPr>
            <a:endParaRPr lang="en-US" dirty="0"/>
          </a:p>
          <a:p>
            <a:pPr marL="0" indent="0" algn="just">
              <a:buNone/>
            </a:pPr>
            <a:r>
              <a:rPr lang="en-US" dirty="0" smtClean="0"/>
              <a:t>For </a:t>
            </a:r>
            <a:r>
              <a:rPr lang="en-US" dirty="0"/>
              <a:t>example, we can build a classification model to categorize </a:t>
            </a:r>
            <a:r>
              <a:rPr lang="en-US" dirty="0" smtClean="0"/>
              <a:t>bank loan </a:t>
            </a:r>
            <a:r>
              <a:rPr lang="en-US" dirty="0"/>
              <a:t>applications as either safe or risky, or a prediction model to predict the </a:t>
            </a:r>
            <a:r>
              <a:rPr lang="en-US" dirty="0" smtClean="0"/>
              <a:t>expenditures in </a:t>
            </a:r>
            <a:r>
              <a:rPr lang="en-US" dirty="0"/>
              <a:t>dollars of potential customers on computer equipment given their income and occupation.</a:t>
            </a:r>
            <a:endParaRPr lang="en-US" dirty="0" smtClean="0"/>
          </a:p>
          <a:p>
            <a:pPr marL="0" indent="0" algn="just">
              <a:buNone/>
            </a:pPr>
            <a:endParaRPr lang="en-US" dirty="0"/>
          </a:p>
        </p:txBody>
      </p:sp>
    </p:spTree>
    <p:extLst>
      <p:ext uri="{BB962C8B-B14F-4D97-AF65-F5344CB8AC3E}">
        <p14:creationId xmlns:p14="http://schemas.microsoft.com/office/powerpoint/2010/main" val="359205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Prediction</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smtClean="0"/>
              <a:t>Prediction is </a:t>
            </a:r>
            <a:r>
              <a:rPr lang="en-US" dirty="0"/>
              <a:t>viewed as the construction and use of a model to assess the </a:t>
            </a:r>
            <a:r>
              <a:rPr lang="en-US" dirty="0" smtClean="0"/>
              <a:t>class of </a:t>
            </a:r>
            <a:r>
              <a:rPr lang="en-US" dirty="0"/>
              <a:t>an unlabeled sample or to assess the value ranges of an attribute that a </a:t>
            </a:r>
            <a:r>
              <a:rPr lang="en-US" dirty="0" smtClean="0"/>
              <a:t>given sample </a:t>
            </a:r>
            <a:r>
              <a:rPr lang="en-US" dirty="0"/>
              <a:t>is likely to have</a:t>
            </a:r>
            <a:r>
              <a:rPr lang="en-US" dirty="0" smtClean="0"/>
              <a:t>.</a:t>
            </a:r>
          </a:p>
          <a:p>
            <a:pPr marL="0" indent="0" algn="just">
              <a:buNone/>
            </a:pPr>
            <a:endParaRPr lang="en-US" dirty="0"/>
          </a:p>
          <a:p>
            <a:pPr marL="0" indent="0" algn="just">
              <a:buNone/>
            </a:pPr>
            <a:r>
              <a:rPr lang="en-US" dirty="0"/>
              <a:t>It is a statement or claim that a particular event will occur in the future in more certain </a:t>
            </a:r>
            <a:r>
              <a:rPr lang="en-US" dirty="0" smtClean="0"/>
              <a:t>terms than </a:t>
            </a:r>
            <a:r>
              <a:rPr lang="en-US" dirty="0"/>
              <a:t>a forecast . It is similar to classification .It constructs a model to predict unknown or missing </a:t>
            </a:r>
            <a:r>
              <a:rPr lang="en-US" dirty="0" smtClean="0"/>
              <a:t>values. Prediction </a:t>
            </a:r>
            <a:r>
              <a:rPr lang="en-US" dirty="0"/>
              <a:t>is the most prevalent grade level expectation on reasoning in state mathematics standards.</a:t>
            </a:r>
          </a:p>
        </p:txBody>
      </p:sp>
    </p:spTree>
    <p:extLst>
      <p:ext uri="{BB962C8B-B14F-4D97-AF65-F5344CB8AC3E}">
        <p14:creationId xmlns:p14="http://schemas.microsoft.com/office/powerpoint/2010/main" val="334817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algn="just">
              <a:buNone/>
            </a:pPr>
            <a:r>
              <a:rPr lang="en-US" dirty="0"/>
              <a:t>Generally it predicts a continuous value rather than categorical label. Numeric prediction predicts </a:t>
            </a:r>
            <a:r>
              <a:rPr lang="en-US" dirty="0" smtClean="0"/>
              <a:t>the continuous </a:t>
            </a:r>
            <a:r>
              <a:rPr lang="en-US" dirty="0"/>
              <a:t>value. The most widely used approach for numeric prediction is regression. </a:t>
            </a:r>
            <a:endParaRPr lang="en-US" dirty="0" smtClean="0"/>
          </a:p>
          <a:p>
            <a:pPr marL="0" indent="0" algn="just">
              <a:buNone/>
            </a:pPr>
            <a:endParaRPr lang="en-US" dirty="0"/>
          </a:p>
          <a:p>
            <a:pPr marL="0" indent="0" algn="just">
              <a:buNone/>
            </a:pPr>
            <a:r>
              <a:rPr lang="en-US" b="1" dirty="0" smtClean="0"/>
              <a:t>Regression analysis </a:t>
            </a:r>
            <a:r>
              <a:rPr lang="en-US" dirty="0" smtClean="0"/>
              <a:t>is </a:t>
            </a:r>
            <a:r>
              <a:rPr lang="en-US" dirty="0"/>
              <a:t>used to model the relationship between one or more independent or predictor variables and a </a:t>
            </a:r>
            <a:r>
              <a:rPr lang="en-US" dirty="0" smtClean="0"/>
              <a:t>dependent or </a:t>
            </a:r>
            <a:r>
              <a:rPr lang="en-US" dirty="0"/>
              <a:t>response variable. In the context of Data Mining, predictor variables are attributes of interest describing </a:t>
            </a:r>
            <a:r>
              <a:rPr lang="en-US" dirty="0" smtClean="0"/>
              <a:t>the tuple.</a:t>
            </a:r>
            <a:endParaRPr lang="en-US" dirty="0"/>
          </a:p>
        </p:txBody>
      </p:sp>
    </p:spTree>
    <p:extLst>
      <p:ext uri="{BB962C8B-B14F-4D97-AF65-F5344CB8AC3E}">
        <p14:creationId xmlns:p14="http://schemas.microsoft.com/office/powerpoint/2010/main" val="3375610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t>Linear Regression</a:t>
            </a:r>
            <a:endParaRPr lang="en-US" b="1" dirty="0"/>
          </a:p>
        </p:txBody>
      </p:sp>
      <p:sp>
        <p:nvSpPr>
          <p:cNvPr id="3" name="Content Placeholder 2"/>
          <p:cNvSpPr>
            <a:spLocks noGrp="1"/>
          </p:cNvSpPr>
          <p:nvPr>
            <p:ph idx="1"/>
          </p:nvPr>
        </p:nvSpPr>
        <p:spPr>
          <a:xfrm>
            <a:off x="457200" y="838200"/>
            <a:ext cx="8382000" cy="5791200"/>
          </a:xfrm>
        </p:spPr>
        <p:txBody>
          <a:bodyPr>
            <a:normAutofit fontScale="70000" lnSpcReduction="20000"/>
          </a:bodyPr>
          <a:lstStyle/>
          <a:p>
            <a:pPr marL="0" indent="0" algn="just">
              <a:buNone/>
            </a:pPr>
            <a:r>
              <a:rPr lang="en-US" dirty="0"/>
              <a:t>Regression is a statistical methodology developed by Sir Frances Galton in 1822-1911.Straight line </a:t>
            </a:r>
            <a:r>
              <a:rPr lang="en-US" dirty="0" smtClean="0"/>
              <a:t>regression analysis </a:t>
            </a:r>
            <a:r>
              <a:rPr lang="en-US" dirty="0"/>
              <a:t>involves a response variable y and a single predictor variable x. </a:t>
            </a:r>
            <a:endParaRPr lang="en-US" dirty="0" smtClean="0"/>
          </a:p>
          <a:p>
            <a:pPr marL="0" indent="0" algn="just">
              <a:buNone/>
            </a:pPr>
            <a:endParaRPr lang="en-US" dirty="0"/>
          </a:p>
          <a:p>
            <a:pPr marL="0" indent="0" algn="just">
              <a:buNone/>
            </a:pPr>
            <a:r>
              <a:rPr lang="en-US" dirty="0" smtClean="0"/>
              <a:t>The </a:t>
            </a:r>
            <a:r>
              <a:rPr lang="en-US" dirty="0"/>
              <a:t>simplest form of regression is</a:t>
            </a:r>
          </a:p>
          <a:p>
            <a:pPr marL="0" indent="0" algn="just">
              <a:buNone/>
            </a:pPr>
            <a:r>
              <a:rPr lang="en-US" dirty="0"/>
              <a:t>y = a + </a:t>
            </a:r>
            <a:r>
              <a:rPr lang="en-US" dirty="0" err="1"/>
              <a:t>bx</a:t>
            </a:r>
            <a:endParaRPr lang="en-US" dirty="0"/>
          </a:p>
          <a:p>
            <a:pPr marL="0" indent="0" algn="just">
              <a:buNone/>
            </a:pPr>
            <a:endParaRPr lang="en-US" dirty="0" smtClean="0"/>
          </a:p>
          <a:p>
            <a:pPr marL="0" indent="0" algn="just">
              <a:buNone/>
            </a:pPr>
            <a:r>
              <a:rPr lang="en-US" dirty="0" smtClean="0"/>
              <a:t>Where </a:t>
            </a:r>
            <a:r>
              <a:rPr lang="en-US" dirty="0"/>
              <a:t>y is response variable and x is single predictor variable y is a linear function of </a:t>
            </a:r>
            <a:r>
              <a:rPr lang="en-US" dirty="0" smtClean="0"/>
              <a:t>x. a </a:t>
            </a:r>
            <a:r>
              <a:rPr lang="en-US" dirty="0"/>
              <a:t>and b are regression coefficients. </a:t>
            </a:r>
            <a:endParaRPr lang="en-US" dirty="0" smtClean="0"/>
          </a:p>
          <a:p>
            <a:pPr marL="0" indent="0" algn="just">
              <a:buNone/>
            </a:pPr>
            <a:endParaRPr lang="en-US" dirty="0"/>
          </a:p>
          <a:p>
            <a:pPr marL="0" indent="0" algn="just">
              <a:buNone/>
            </a:pPr>
            <a:r>
              <a:rPr lang="en-US" dirty="0" smtClean="0"/>
              <a:t>As </a:t>
            </a:r>
            <a:r>
              <a:rPr lang="en-US" dirty="0"/>
              <a:t>the regression coefficients are also considered as </a:t>
            </a:r>
            <a:r>
              <a:rPr lang="en-US" dirty="0" smtClean="0"/>
              <a:t>weights, we </a:t>
            </a:r>
            <a:r>
              <a:rPr lang="en-US" dirty="0"/>
              <a:t>may write the above equation as:</a:t>
            </a:r>
          </a:p>
          <a:p>
            <a:pPr marL="0" indent="0" algn="just">
              <a:buNone/>
            </a:pPr>
            <a:r>
              <a:rPr lang="en-US" dirty="0"/>
              <a:t>y = w+w1x</a:t>
            </a:r>
          </a:p>
          <a:p>
            <a:pPr marL="0" indent="0" algn="just">
              <a:buNone/>
            </a:pPr>
            <a:endParaRPr lang="en-US" dirty="0" smtClean="0"/>
          </a:p>
          <a:p>
            <a:pPr marL="0" indent="0" algn="just">
              <a:buNone/>
            </a:pPr>
            <a:r>
              <a:rPr lang="en-US" dirty="0" smtClean="0"/>
              <a:t>These </a:t>
            </a:r>
            <a:r>
              <a:rPr lang="en-US" dirty="0"/>
              <a:t>coefficients are solved by the method of least squares, which estimates </a:t>
            </a:r>
            <a:r>
              <a:rPr lang="en-US" dirty="0" smtClean="0"/>
              <a:t>the best </a:t>
            </a:r>
            <a:r>
              <a:rPr lang="en-US" dirty="0"/>
              <a:t>fitting straight line as the one that minimizes the error between the actual </a:t>
            </a:r>
            <a:r>
              <a:rPr lang="en-US" dirty="0" smtClean="0"/>
              <a:t>data and </a:t>
            </a:r>
            <a:r>
              <a:rPr lang="en-US" dirty="0"/>
              <a:t>the estimate of the line. </a:t>
            </a:r>
          </a:p>
        </p:txBody>
      </p:sp>
    </p:spTree>
    <p:extLst>
      <p:ext uri="{BB962C8B-B14F-4D97-AF65-F5344CB8AC3E}">
        <p14:creationId xmlns:p14="http://schemas.microsoft.com/office/powerpoint/2010/main" val="205602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Administrator\Desktop\linear.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46263"/>
            <a:ext cx="6477000" cy="4110037"/>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685800" y="228600"/>
            <a:ext cx="7772400" cy="990600"/>
          </a:xfrm>
        </p:spPr>
        <p:txBody>
          <a:bodyPr/>
          <a:lstStyle/>
          <a:p>
            <a:pPr eaLnBrk="1" hangingPunct="1">
              <a:defRPr/>
            </a:pPr>
            <a:r>
              <a:rPr lang="en-US" dirty="0" smtClean="0"/>
              <a:t>Linear Regression</a:t>
            </a:r>
          </a:p>
        </p:txBody>
      </p:sp>
    </p:spTree>
    <p:extLst>
      <p:ext uri="{BB962C8B-B14F-4D97-AF65-F5344CB8AC3E}">
        <p14:creationId xmlns:p14="http://schemas.microsoft.com/office/powerpoint/2010/main" val="57204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solidFill>
                  <a:schemeClr val="accent6">
                    <a:lumMod val="50000"/>
                  </a:schemeClr>
                </a:solidFill>
              </a:rPr>
              <a:t>Types of </a:t>
            </a:r>
            <a:r>
              <a:rPr lang="en-US" b="1" dirty="0" smtClean="0">
                <a:solidFill>
                  <a:schemeClr val="accent6">
                    <a:lumMod val="50000"/>
                  </a:schemeClr>
                </a:solidFill>
              </a:rPr>
              <a:t>Data Mining Models</a:t>
            </a:r>
            <a:endParaRPr lang="en-US" b="1" dirty="0">
              <a:solidFill>
                <a:schemeClr val="accent6">
                  <a:lumMod val="50000"/>
                </a:schemeClr>
              </a:solidFill>
            </a:endParaRPr>
          </a:p>
        </p:txBody>
      </p:sp>
      <p:sp>
        <p:nvSpPr>
          <p:cNvPr id="3" name="Content Placeholder 2"/>
          <p:cNvSpPr>
            <a:spLocks noGrp="1"/>
          </p:cNvSpPr>
          <p:nvPr>
            <p:ph idx="1"/>
          </p:nvPr>
        </p:nvSpPr>
        <p:spPr>
          <a:xfrm>
            <a:off x="152400" y="1066800"/>
            <a:ext cx="8686800" cy="5562600"/>
          </a:xfrm>
        </p:spPr>
        <p:txBody>
          <a:bodyPr>
            <a:noAutofit/>
          </a:bodyPr>
          <a:lstStyle/>
          <a:p>
            <a:pPr marL="0" indent="0" algn="just">
              <a:lnSpc>
                <a:spcPct val="80000"/>
              </a:lnSpc>
              <a:buNone/>
            </a:pPr>
            <a:r>
              <a:rPr lang="en-US" sz="2400" b="1" dirty="0"/>
              <a:t>Predictive </a:t>
            </a:r>
            <a:r>
              <a:rPr lang="en-US" sz="2400" b="1" dirty="0" smtClean="0"/>
              <a:t>Model</a:t>
            </a:r>
          </a:p>
          <a:p>
            <a:pPr marL="400050" lvl="1" indent="0" algn="just">
              <a:lnSpc>
                <a:spcPct val="80000"/>
              </a:lnSpc>
              <a:buNone/>
            </a:pPr>
            <a:r>
              <a:rPr lang="en-US" sz="1800" dirty="0" smtClean="0"/>
              <a:t>(a)Classification </a:t>
            </a:r>
            <a:r>
              <a:rPr lang="en-US" sz="1800" dirty="0"/>
              <a:t>-Data is mapped into predefined groups </a:t>
            </a:r>
            <a:r>
              <a:rPr lang="en-US" sz="1800" dirty="0" smtClean="0"/>
              <a:t>or classes</a:t>
            </a:r>
            <a:r>
              <a:rPr lang="en-US" sz="1800" dirty="0"/>
              <a:t>. Also termed </a:t>
            </a:r>
            <a:r>
              <a:rPr lang="en-US" sz="1800" dirty="0" smtClean="0"/>
              <a:t>as supervised </a:t>
            </a:r>
            <a:r>
              <a:rPr lang="en-US" sz="1800" dirty="0"/>
              <a:t>learning as classes are established prior to examination of data</a:t>
            </a:r>
            <a:r>
              <a:rPr lang="en-US" sz="1800" dirty="0" smtClean="0"/>
              <a:t>.</a:t>
            </a:r>
          </a:p>
          <a:p>
            <a:pPr marL="400050" lvl="1" indent="0" algn="just">
              <a:buNone/>
            </a:pPr>
            <a:r>
              <a:rPr lang="en-US" sz="1800" dirty="0"/>
              <a:t>(b) Regression- Mapping of data item into known type of functions. These may be </a:t>
            </a:r>
            <a:r>
              <a:rPr lang="en-US" sz="1800" dirty="0" smtClean="0"/>
              <a:t>linear, logistic </a:t>
            </a:r>
            <a:r>
              <a:rPr lang="en-US" sz="1800" dirty="0"/>
              <a:t>functions etc.</a:t>
            </a:r>
          </a:p>
          <a:p>
            <a:pPr marL="400050" lvl="1" indent="0" algn="just">
              <a:buNone/>
            </a:pPr>
            <a:r>
              <a:rPr lang="en-US" sz="1800" dirty="0"/>
              <a:t>(c) Time Series Analysis- Value of an attribute are examined at evenly spaced times, as </a:t>
            </a:r>
            <a:r>
              <a:rPr lang="en-US" sz="1800" dirty="0" smtClean="0"/>
              <a:t>it varies </a:t>
            </a:r>
            <a:r>
              <a:rPr lang="en-US" sz="1800" dirty="0"/>
              <a:t>with time</a:t>
            </a:r>
            <a:r>
              <a:rPr lang="en-US" sz="1800" dirty="0" smtClean="0"/>
              <a:t>.</a:t>
            </a:r>
          </a:p>
          <a:p>
            <a:pPr marL="400050" lvl="1" indent="0" algn="just">
              <a:buNone/>
            </a:pPr>
            <a:r>
              <a:rPr lang="en-US" sz="1800" dirty="0" smtClean="0"/>
              <a:t>(</a:t>
            </a:r>
            <a:r>
              <a:rPr lang="en-US" sz="1800" dirty="0"/>
              <a:t>d) Prediction- It means fore telling future data states based on past and current data.</a:t>
            </a:r>
            <a:endParaRPr lang="en-US" sz="1800" dirty="0" smtClean="0"/>
          </a:p>
          <a:p>
            <a:pPr marL="0" indent="0" algn="just">
              <a:buNone/>
            </a:pPr>
            <a:endParaRPr lang="en-US" sz="1800" dirty="0" smtClean="0"/>
          </a:p>
          <a:p>
            <a:pPr marL="0" indent="0" algn="just">
              <a:buNone/>
            </a:pPr>
            <a:r>
              <a:rPr lang="en-US" sz="2400" b="1" dirty="0" smtClean="0"/>
              <a:t>Descriptive Models</a:t>
            </a:r>
          </a:p>
          <a:p>
            <a:pPr marL="400050" lvl="1" indent="0" algn="just">
              <a:buNone/>
            </a:pPr>
            <a:r>
              <a:rPr lang="en-US" sz="1800" dirty="0"/>
              <a:t>(a) Clustering- It is referred as unsupervised learning or segmentation/partitioning. In</a:t>
            </a:r>
          </a:p>
          <a:p>
            <a:pPr marL="400050" lvl="1" indent="0" algn="just">
              <a:buNone/>
            </a:pPr>
            <a:r>
              <a:rPr lang="en-US" sz="1800" dirty="0"/>
              <a:t>clustering groups are not pre-defined.</a:t>
            </a:r>
          </a:p>
          <a:p>
            <a:pPr marL="400050" lvl="1" indent="0" algn="just">
              <a:buNone/>
            </a:pPr>
            <a:r>
              <a:rPr lang="en-US" sz="1800" dirty="0"/>
              <a:t>(b) </a:t>
            </a:r>
            <a:r>
              <a:rPr lang="en-US" sz="1800" dirty="0" smtClean="0"/>
              <a:t>Summarization- </a:t>
            </a:r>
            <a:r>
              <a:rPr lang="en-US" sz="1800" dirty="0"/>
              <a:t>Data is mapped into subsets with simple descriptions . Also termed </a:t>
            </a:r>
            <a:r>
              <a:rPr lang="en-US" sz="1800" dirty="0" smtClean="0"/>
              <a:t>as Characterization </a:t>
            </a:r>
            <a:r>
              <a:rPr lang="en-US" sz="1800" dirty="0"/>
              <a:t>or </a:t>
            </a:r>
            <a:r>
              <a:rPr lang="en-US" sz="1800" dirty="0" smtClean="0"/>
              <a:t>generalization.</a:t>
            </a:r>
            <a:endParaRPr lang="en-US" sz="1800" dirty="0"/>
          </a:p>
          <a:p>
            <a:pPr marL="400050" lvl="1" indent="0" algn="just">
              <a:buNone/>
            </a:pPr>
            <a:r>
              <a:rPr lang="en-US" sz="1800" dirty="0"/>
              <a:t>(c) Sequence Discovery- Sequential analysis or sequence discovery </a:t>
            </a:r>
            <a:r>
              <a:rPr lang="en-US" sz="1800" dirty="0" smtClean="0"/>
              <a:t>utilized </a:t>
            </a:r>
            <a:r>
              <a:rPr lang="en-US" sz="1800" dirty="0"/>
              <a:t>to find out</a:t>
            </a:r>
          </a:p>
          <a:p>
            <a:pPr marL="400050" lvl="1" indent="0" algn="just">
              <a:buNone/>
            </a:pPr>
            <a:r>
              <a:rPr lang="en-US" sz="1800" dirty="0"/>
              <a:t>sequential patterns in data. Similar to association but relationship is based on time.</a:t>
            </a:r>
          </a:p>
          <a:p>
            <a:pPr marL="400050" lvl="1" indent="0" algn="just">
              <a:buNone/>
            </a:pPr>
            <a:r>
              <a:rPr lang="en-US" sz="1800" dirty="0"/>
              <a:t>(d) Association Rules- A model which identifies specific types of data associations.</a:t>
            </a:r>
          </a:p>
        </p:txBody>
      </p:sp>
    </p:spTree>
    <p:extLst>
      <p:ext uri="{BB962C8B-B14F-4D97-AF65-F5344CB8AC3E}">
        <p14:creationId xmlns:p14="http://schemas.microsoft.com/office/powerpoint/2010/main" val="149989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0"/>
            <a:ext cx="7510462" cy="685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fontScale="90000"/>
          </a:bodyPr>
          <a:lstStyle/>
          <a:p>
            <a:r>
              <a:rPr lang="en-US" b="1" dirty="0"/>
              <a:t>Prediction: Numerical Data</a:t>
            </a:r>
            <a:endParaRPr lang="en-US" sz="2800" b="1" dirty="0"/>
          </a:p>
        </p:txBody>
      </p:sp>
      <p:pic>
        <p:nvPicPr>
          <p:cNvPr id="5" name="Picture 3" descr="D:\users\shanc\iris97\predcurv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1" y="736600"/>
            <a:ext cx="9114409"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0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31888" y="0"/>
            <a:ext cx="7510462" cy="6858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normAutofit fontScale="90000"/>
          </a:bodyPr>
          <a:lstStyle/>
          <a:p>
            <a:r>
              <a:rPr lang="en-US" b="1" dirty="0"/>
              <a:t>Prediction: Categorical Data</a:t>
            </a:r>
            <a:endParaRPr lang="en-US" sz="2800" b="1" dirty="0"/>
          </a:p>
        </p:txBody>
      </p:sp>
      <p:pic>
        <p:nvPicPr>
          <p:cNvPr id="5" name="Picture 3" descr="D:\users\shanc\iris97\predpi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27124"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97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8038"/>
          </a:xfrm>
        </p:spPr>
        <p:txBody>
          <a:bodyPr>
            <a:normAutofit/>
          </a:bodyPr>
          <a:lstStyle/>
          <a:p>
            <a:r>
              <a:rPr lang="en-US" b="1" dirty="0" smtClean="0"/>
              <a:t>Classification</a:t>
            </a:r>
            <a:endParaRPr lang="en-US" dirty="0"/>
          </a:p>
        </p:txBody>
      </p:sp>
      <p:sp>
        <p:nvSpPr>
          <p:cNvPr id="3" name="Content Placeholder 2"/>
          <p:cNvSpPr>
            <a:spLocks noGrp="1"/>
          </p:cNvSpPr>
          <p:nvPr>
            <p:ph idx="1"/>
          </p:nvPr>
        </p:nvSpPr>
        <p:spPr>
          <a:xfrm>
            <a:off x="457200" y="914400"/>
            <a:ext cx="8229600" cy="1219200"/>
          </a:xfrm>
        </p:spPr>
        <p:txBody>
          <a:bodyPr>
            <a:normAutofit/>
          </a:bodyPr>
          <a:lstStyle/>
          <a:p>
            <a:pPr marL="0" indent="0" algn="just">
              <a:buNone/>
            </a:pPr>
            <a:r>
              <a:rPr lang="en-US" sz="2400" dirty="0" smtClean="0"/>
              <a:t>Classification </a:t>
            </a:r>
            <a:r>
              <a:rPr lang="en-US" sz="2400" dirty="0"/>
              <a:t>can be described by a two step process given in appended </a:t>
            </a:r>
            <a:r>
              <a:rPr lang="en-US" sz="2400" dirty="0" smtClean="0"/>
              <a:t>block </a:t>
            </a:r>
            <a:r>
              <a:rPr lang="en-US" sz="2400" dirty="0"/>
              <a:t>diagram:</a:t>
            </a:r>
          </a:p>
        </p:txBody>
      </p:sp>
      <p:sp>
        <p:nvSpPr>
          <p:cNvPr id="4" name="Rectangle 3"/>
          <p:cNvSpPr/>
          <p:nvPr/>
        </p:nvSpPr>
        <p:spPr>
          <a:xfrm>
            <a:off x="457200" y="3764340"/>
            <a:ext cx="8153400" cy="3016210"/>
          </a:xfrm>
          <a:prstGeom prst="rect">
            <a:avLst/>
          </a:prstGeom>
        </p:spPr>
        <p:txBody>
          <a:bodyPr wrap="square">
            <a:spAutoFit/>
          </a:bodyPr>
          <a:lstStyle/>
          <a:p>
            <a:pPr algn="just"/>
            <a:r>
              <a:rPr lang="en-US" sz="2800" b="1" dirty="0"/>
              <a:t>Step 1</a:t>
            </a:r>
          </a:p>
          <a:p>
            <a:pPr algn="just"/>
            <a:r>
              <a:rPr lang="en-US" dirty="0" smtClean="0"/>
              <a:t>Also </a:t>
            </a:r>
            <a:r>
              <a:rPr lang="en-US" dirty="0"/>
              <a:t>known as “supervised learning” as class labels are </a:t>
            </a:r>
            <a:r>
              <a:rPr lang="en-US" dirty="0" smtClean="0"/>
              <a:t>known. It </a:t>
            </a:r>
            <a:r>
              <a:rPr lang="en-US" dirty="0"/>
              <a:t>is different than “Unsupervised learning” or clustering where class labels are not </a:t>
            </a:r>
            <a:r>
              <a:rPr lang="en-US" dirty="0" smtClean="0"/>
              <a:t>known. </a:t>
            </a:r>
            <a:r>
              <a:rPr lang="en-US" dirty="0"/>
              <a:t>A model is built describing a predetermined set of data classes </a:t>
            </a:r>
            <a:r>
              <a:rPr lang="en-US" dirty="0" smtClean="0"/>
              <a:t>or concepts</a:t>
            </a:r>
            <a:r>
              <a:rPr lang="en-US" dirty="0"/>
              <a:t>. The model is constructed by analyzing </a:t>
            </a:r>
            <a:r>
              <a:rPr lang="en-US" dirty="0" smtClean="0"/>
              <a:t>database tuples </a:t>
            </a:r>
            <a:r>
              <a:rPr lang="en-US" dirty="0"/>
              <a:t>described by </a:t>
            </a:r>
            <a:r>
              <a:rPr lang="en-US" dirty="0" smtClean="0"/>
              <a:t>their attributes</a:t>
            </a:r>
            <a:r>
              <a:rPr lang="en-US" dirty="0"/>
              <a:t>. Each tuple is assumed to belong to a predefined class and called as </a:t>
            </a:r>
            <a:r>
              <a:rPr lang="en-US" dirty="0" smtClean="0"/>
              <a:t>a class </a:t>
            </a:r>
            <a:r>
              <a:rPr lang="en-US" dirty="0"/>
              <a:t>label attribute. Data tuples are also referred as Samples, Examples </a:t>
            </a:r>
            <a:r>
              <a:rPr lang="en-US" dirty="0" smtClean="0"/>
              <a:t>or Objects. Data </a:t>
            </a:r>
            <a:r>
              <a:rPr lang="en-US" dirty="0"/>
              <a:t>tuples selected randomly form a training data set and are </a:t>
            </a:r>
            <a:r>
              <a:rPr lang="en-US" dirty="0" smtClean="0"/>
              <a:t>called training </a:t>
            </a:r>
            <a:r>
              <a:rPr lang="en-US" dirty="0"/>
              <a:t>samples. The learning of the model is termed as” Supervised “ as it is </a:t>
            </a:r>
            <a:r>
              <a:rPr lang="en-US" dirty="0" smtClean="0"/>
              <a:t>told which </a:t>
            </a:r>
            <a:r>
              <a:rPr lang="en-US" dirty="0"/>
              <a:t>class the training sample belongs. This is in contrast to Clustering which </a:t>
            </a:r>
            <a:r>
              <a:rPr lang="en-US" dirty="0" smtClean="0"/>
              <a:t>is termed </a:t>
            </a:r>
            <a:r>
              <a:rPr lang="en-US" dirty="0"/>
              <a:t>unsupervised learning.</a:t>
            </a:r>
          </a:p>
        </p:txBody>
      </p:sp>
      <p:sp>
        <p:nvSpPr>
          <p:cNvPr id="5" name="Rectangle 4"/>
          <p:cNvSpPr/>
          <p:nvPr/>
        </p:nvSpPr>
        <p:spPr>
          <a:xfrm>
            <a:off x="1295400" y="2032000"/>
            <a:ext cx="1676400" cy="117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Training</a:t>
            </a:r>
          </a:p>
          <a:p>
            <a:pPr algn="ctr"/>
            <a:r>
              <a:rPr lang="en-US" b="1" dirty="0"/>
              <a:t>Data</a:t>
            </a:r>
          </a:p>
        </p:txBody>
      </p:sp>
      <p:sp>
        <p:nvSpPr>
          <p:cNvPr id="6" name="Rectangle 5"/>
          <p:cNvSpPr/>
          <p:nvPr/>
        </p:nvSpPr>
        <p:spPr>
          <a:xfrm>
            <a:off x="3777342" y="2032000"/>
            <a:ext cx="1556657" cy="117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Classification</a:t>
            </a:r>
            <a:endParaRPr lang="en-US" b="1" dirty="0"/>
          </a:p>
          <a:p>
            <a:pPr algn="ctr"/>
            <a:r>
              <a:rPr lang="en-US" b="1" dirty="0"/>
              <a:t>Algorithm</a:t>
            </a:r>
          </a:p>
        </p:txBody>
      </p:sp>
      <p:sp>
        <p:nvSpPr>
          <p:cNvPr id="7" name="Rectangle 6"/>
          <p:cNvSpPr/>
          <p:nvPr/>
        </p:nvSpPr>
        <p:spPr>
          <a:xfrm>
            <a:off x="6032500" y="2032000"/>
            <a:ext cx="1736272" cy="117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Classification</a:t>
            </a:r>
            <a:endParaRPr lang="en-US" b="1" dirty="0"/>
          </a:p>
          <a:p>
            <a:pPr algn="ctr"/>
            <a:r>
              <a:rPr lang="en-US" b="1" dirty="0" smtClean="0"/>
              <a:t>Rules</a:t>
            </a:r>
            <a:endParaRPr lang="en-US" b="1" dirty="0"/>
          </a:p>
        </p:txBody>
      </p:sp>
      <p:cxnSp>
        <p:nvCxnSpPr>
          <p:cNvPr id="9" name="Straight Arrow Connector 8"/>
          <p:cNvCxnSpPr>
            <a:endCxn id="6" idx="1"/>
          </p:cNvCxnSpPr>
          <p:nvPr/>
        </p:nvCxnSpPr>
        <p:spPr>
          <a:xfrm>
            <a:off x="2971800" y="2617400"/>
            <a:ext cx="805542" cy="0"/>
          </a:xfrm>
          <a:prstGeom prst="straightConnector1">
            <a:avLst/>
          </a:prstGeom>
          <a:ln w="5715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34000" y="2667000"/>
            <a:ext cx="718457" cy="0"/>
          </a:xfrm>
          <a:prstGeom prst="straightConnector1">
            <a:avLst/>
          </a:prstGeom>
          <a:ln w="5715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48786" y="3251200"/>
            <a:ext cx="1837614" cy="646331"/>
          </a:xfrm>
          <a:prstGeom prst="rect">
            <a:avLst/>
          </a:prstGeom>
        </p:spPr>
        <p:txBody>
          <a:bodyPr wrap="square">
            <a:spAutoFit/>
          </a:bodyPr>
          <a:lstStyle/>
          <a:p>
            <a:pPr algn="ctr"/>
            <a:r>
              <a:rPr lang="en-US" b="1" dirty="0"/>
              <a:t>Analyses Training Data</a:t>
            </a:r>
          </a:p>
        </p:txBody>
      </p:sp>
      <p:sp>
        <p:nvSpPr>
          <p:cNvPr id="12" name="Rectangle 11"/>
          <p:cNvSpPr/>
          <p:nvPr/>
        </p:nvSpPr>
        <p:spPr>
          <a:xfrm>
            <a:off x="6155871" y="3251200"/>
            <a:ext cx="1736272" cy="646331"/>
          </a:xfrm>
          <a:prstGeom prst="rect">
            <a:avLst/>
          </a:prstGeom>
        </p:spPr>
        <p:txBody>
          <a:bodyPr wrap="square">
            <a:spAutoFit/>
          </a:bodyPr>
          <a:lstStyle/>
          <a:p>
            <a:pPr algn="ctr"/>
            <a:r>
              <a:rPr lang="en-US" b="1" dirty="0"/>
              <a:t>Learned Model</a:t>
            </a:r>
          </a:p>
          <a:p>
            <a:pPr algn="ctr"/>
            <a:r>
              <a:rPr lang="en-US" b="1" dirty="0"/>
              <a:t>Or Classifier</a:t>
            </a:r>
          </a:p>
        </p:txBody>
      </p:sp>
    </p:spTree>
    <p:extLst>
      <p:ext uri="{BB962C8B-B14F-4D97-AF65-F5344CB8AC3E}">
        <p14:creationId xmlns:p14="http://schemas.microsoft.com/office/powerpoint/2010/main" val="103967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1752600"/>
          </a:xfrm>
        </p:spPr>
        <p:txBody>
          <a:bodyPr/>
          <a:lstStyle/>
          <a:p>
            <a:pPr marL="0" indent="0" algn="just">
              <a:buNone/>
            </a:pPr>
            <a:r>
              <a:rPr lang="en-US" b="1" dirty="0"/>
              <a:t>Step 2</a:t>
            </a:r>
          </a:p>
          <a:p>
            <a:pPr marL="0" indent="0" algn="just">
              <a:buNone/>
            </a:pPr>
            <a:r>
              <a:rPr lang="en-US" dirty="0" smtClean="0"/>
              <a:t>Test </a:t>
            </a:r>
            <a:r>
              <a:rPr lang="en-US" dirty="0"/>
              <a:t>data verifies the accuracy of Classification Rules</a:t>
            </a:r>
          </a:p>
        </p:txBody>
      </p:sp>
      <p:sp>
        <p:nvSpPr>
          <p:cNvPr id="4" name="Rectangle 3"/>
          <p:cNvSpPr/>
          <p:nvPr/>
        </p:nvSpPr>
        <p:spPr>
          <a:xfrm>
            <a:off x="594273" y="2362200"/>
            <a:ext cx="1752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Test</a:t>
            </a:r>
            <a:endParaRPr lang="en-US" b="1" dirty="0"/>
          </a:p>
          <a:p>
            <a:pPr algn="ctr"/>
            <a:r>
              <a:rPr lang="en-US" b="1" dirty="0"/>
              <a:t>Data</a:t>
            </a:r>
          </a:p>
        </p:txBody>
      </p:sp>
      <p:sp>
        <p:nvSpPr>
          <p:cNvPr id="5" name="Rectangle 4"/>
          <p:cNvSpPr/>
          <p:nvPr/>
        </p:nvSpPr>
        <p:spPr>
          <a:xfrm>
            <a:off x="3261273" y="23622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Classification</a:t>
            </a:r>
          </a:p>
          <a:p>
            <a:pPr algn="ctr"/>
            <a:r>
              <a:rPr lang="en-US" b="1" dirty="0"/>
              <a:t>Rules</a:t>
            </a:r>
          </a:p>
        </p:txBody>
      </p:sp>
      <p:sp>
        <p:nvSpPr>
          <p:cNvPr id="6" name="Rectangle 5"/>
          <p:cNvSpPr/>
          <p:nvPr/>
        </p:nvSpPr>
        <p:spPr>
          <a:xfrm>
            <a:off x="5775873" y="23622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New</a:t>
            </a:r>
          </a:p>
          <a:p>
            <a:pPr algn="ctr"/>
            <a:r>
              <a:rPr lang="en-US" b="1" dirty="0"/>
              <a:t>Data</a:t>
            </a:r>
          </a:p>
        </p:txBody>
      </p:sp>
      <p:cxnSp>
        <p:nvCxnSpPr>
          <p:cNvPr id="7" name="Straight Arrow Connector 6"/>
          <p:cNvCxnSpPr>
            <a:stCxn id="4" idx="3"/>
            <a:endCxn id="5" idx="1"/>
          </p:cNvCxnSpPr>
          <p:nvPr/>
        </p:nvCxnSpPr>
        <p:spPr>
          <a:xfrm>
            <a:off x="2346873" y="3086100"/>
            <a:ext cx="914400" cy="0"/>
          </a:xfrm>
          <a:prstGeom prst="straightConnector1">
            <a:avLst/>
          </a:prstGeom>
          <a:ln w="57150">
            <a:solidFill>
              <a:schemeClr val="accent3">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376073" y="3124200"/>
            <a:ext cx="533400" cy="0"/>
          </a:xfrm>
          <a:prstGeom prst="straightConnector1">
            <a:avLst/>
          </a:prstGeom>
          <a:ln w="5715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960015" y="2919968"/>
            <a:ext cx="777585" cy="369332"/>
          </a:xfrm>
          <a:prstGeom prst="rect">
            <a:avLst/>
          </a:prstGeom>
        </p:spPr>
        <p:txBody>
          <a:bodyPr wrap="none">
            <a:spAutoFit/>
          </a:bodyPr>
          <a:lstStyle/>
          <a:p>
            <a:r>
              <a:rPr lang="en-US" b="1" dirty="0"/>
              <a:t>Result</a:t>
            </a:r>
          </a:p>
        </p:txBody>
      </p:sp>
      <p:cxnSp>
        <p:nvCxnSpPr>
          <p:cNvPr id="18" name="Straight Arrow Connector 17"/>
          <p:cNvCxnSpPr/>
          <p:nvPr/>
        </p:nvCxnSpPr>
        <p:spPr>
          <a:xfrm>
            <a:off x="4861473" y="3124200"/>
            <a:ext cx="914400" cy="0"/>
          </a:xfrm>
          <a:prstGeom prst="straightConnector1">
            <a:avLst/>
          </a:prstGeom>
          <a:ln w="57150">
            <a:solidFill>
              <a:schemeClr val="accent3">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0" y="4114800"/>
            <a:ext cx="8280400" cy="2554545"/>
          </a:xfrm>
          <a:prstGeom prst="rect">
            <a:avLst/>
          </a:prstGeom>
        </p:spPr>
        <p:txBody>
          <a:bodyPr wrap="square">
            <a:spAutoFit/>
          </a:bodyPr>
          <a:lstStyle/>
          <a:p>
            <a:pPr algn="just"/>
            <a:r>
              <a:rPr lang="en-US" sz="3200" dirty="0"/>
              <a:t>The model is used for classification. First the predictive accuracy of </a:t>
            </a:r>
            <a:r>
              <a:rPr lang="en-US" sz="3200" dirty="0" smtClean="0"/>
              <a:t>the model </a:t>
            </a:r>
            <a:r>
              <a:rPr lang="en-US" sz="3200" dirty="0"/>
              <a:t>is estimated. If the accuracy is acceptable the model can be used to </a:t>
            </a:r>
            <a:r>
              <a:rPr lang="en-US" sz="3200" dirty="0" smtClean="0"/>
              <a:t>classify future </a:t>
            </a:r>
            <a:r>
              <a:rPr lang="en-US" sz="3200" dirty="0"/>
              <a:t>tuples or objects for which class label is not known.</a:t>
            </a:r>
          </a:p>
        </p:txBody>
      </p:sp>
    </p:spTree>
    <p:extLst>
      <p:ext uri="{BB962C8B-B14F-4D97-AF65-F5344CB8AC3E}">
        <p14:creationId xmlns:p14="http://schemas.microsoft.com/office/powerpoint/2010/main" val="2719053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marL="0" indent="0" algn="just">
              <a:buNone/>
            </a:pPr>
            <a:r>
              <a:rPr lang="en-US" b="1" dirty="0">
                <a:solidFill>
                  <a:schemeClr val="accent5">
                    <a:lumMod val="75000"/>
                  </a:schemeClr>
                </a:solidFill>
              </a:rPr>
              <a:t>Classification</a:t>
            </a:r>
            <a:r>
              <a:rPr lang="en-US" dirty="0"/>
              <a:t> is the process of finding a model (or function) that describes and distinguishes data classes or concepts, for the purpose of being able to use the model to predict the class of objects whose class label is unknown. The derived model is based on the analysis of a set of training data (i.e., data objects whose class label is known).</a:t>
            </a:r>
          </a:p>
          <a:p>
            <a:pPr marL="0" indent="0" algn="just">
              <a:buNone/>
            </a:pPr>
            <a:endParaRPr lang="en-US" i="1" dirty="0"/>
          </a:p>
          <a:p>
            <a:pPr marL="0" indent="0" algn="just">
              <a:buNone/>
            </a:pPr>
            <a:r>
              <a:rPr lang="en-US" i="1" dirty="0" smtClean="0"/>
              <a:t>“</a:t>
            </a:r>
            <a:r>
              <a:rPr lang="en-US" i="1" dirty="0"/>
              <a:t>How is the derived model presented?” </a:t>
            </a:r>
            <a:r>
              <a:rPr lang="en-US" dirty="0"/>
              <a:t>The derived model may be represented in </a:t>
            </a:r>
            <a:r>
              <a:rPr lang="en-US" dirty="0" smtClean="0"/>
              <a:t>various forms</a:t>
            </a:r>
            <a:r>
              <a:rPr lang="en-US" dirty="0"/>
              <a:t>, such as </a:t>
            </a:r>
            <a:r>
              <a:rPr lang="en-US" i="1" dirty="0">
                <a:solidFill>
                  <a:schemeClr val="accent2">
                    <a:lumMod val="75000"/>
                  </a:schemeClr>
                </a:solidFill>
              </a:rPr>
              <a:t>classification (IF-THEN) rules</a:t>
            </a:r>
            <a:r>
              <a:rPr lang="en-US" dirty="0"/>
              <a:t>, </a:t>
            </a:r>
            <a:r>
              <a:rPr lang="en-US" i="1" dirty="0">
                <a:solidFill>
                  <a:schemeClr val="accent2">
                    <a:lumMod val="75000"/>
                  </a:schemeClr>
                </a:solidFill>
              </a:rPr>
              <a:t>decision trees</a:t>
            </a:r>
            <a:r>
              <a:rPr lang="en-US" dirty="0"/>
              <a:t>, </a:t>
            </a:r>
            <a:r>
              <a:rPr lang="en-US" i="1" dirty="0">
                <a:solidFill>
                  <a:schemeClr val="accent2">
                    <a:lumMod val="75000"/>
                  </a:schemeClr>
                </a:solidFill>
              </a:rPr>
              <a:t>mathematical </a:t>
            </a:r>
            <a:r>
              <a:rPr lang="en-US" i="1" dirty="0" smtClean="0">
                <a:solidFill>
                  <a:schemeClr val="accent2">
                    <a:lumMod val="75000"/>
                  </a:schemeClr>
                </a:solidFill>
              </a:rPr>
              <a:t>formulae</a:t>
            </a:r>
            <a:r>
              <a:rPr lang="en-US" dirty="0" smtClean="0"/>
              <a:t>, or </a:t>
            </a:r>
            <a:r>
              <a:rPr lang="en-US" i="1" dirty="0">
                <a:solidFill>
                  <a:schemeClr val="accent2">
                    <a:lumMod val="75000"/>
                  </a:schemeClr>
                </a:solidFill>
              </a:rPr>
              <a:t>neural </a:t>
            </a:r>
            <a:r>
              <a:rPr lang="en-US" i="1" dirty="0" smtClean="0">
                <a:solidFill>
                  <a:schemeClr val="accent2">
                    <a:lumMod val="75000"/>
                  </a:schemeClr>
                </a:solidFill>
              </a:rPr>
              <a:t>networks</a:t>
            </a:r>
            <a:r>
              <a:rPr lang="en-US" i="1" dirty="0" smtClean="0"/>
              <a:t>.</a:t>
            </a:r>
            <a:endParaRPr lang="en-US" dirty="0"/>
          </a:p>
        </p:txBody>
      </p:sp>
    </p:spTree>
    <p:extLst>
      <p:ext uri="{BB962C8B-B14F-4D97-AF65-F5344CB8AC3E}">
        <p14:creationId xmlns:p14="http://schemas.microsoft.com/office/powerpoint/2010/main" val="528382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
            <a:ext cx="798324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5410200"/>
            <a:ext cx="8305800" cy="646331"/>
          </a:xfrm>
          <a:prstGeom prst="rect">
            <a:avLst/>
          </a:prstGeom>
        </p:spPr>
        <p:txBody>
          <a:bodyPr wrap="square">
            <a:spAutoFit/>
          </a:bodyPr>
          <a:lstStyle/>
          <a:p>
            <a:pPr algn="just"/>
            <a:r>
              <a:rPr lang="en-US" b="1" dirty="0"/>
              <a:t>Figure </a:t>
            </a:r>
            <a:r>
              <a:rPr lang="en-US" b="1" dirty="0" smtClean="0"/>
              <a:t>: </a:t>
            </a:r>
            <a:r>
              <a:rPr lang="en-US" dirty="0"/>
              <a:t>A classification model can be represented in various forms, such as (a) IF-THEN rules</a:t>
            </a:r>
            <a:r>
              <a:rPr lang="en-US" dirty="0" smtClean="0"/>
              <a:t>, (</a:t>
            </a:r>
            <a:r>
              <a:rPr lang="en-US" dirty="0"/>
              <a:t>b) a decision tree, or a (c) neural network.</a:t>
            </a:r>
          </a:p>
        </p:txBody>
      </p:sp>
    </p:spTree>
    <p:extLst>
      <p:ext uri="{BB962C8B-B14F-4D97-AF65-F5344CB8AC3E}">
        <p14:creationId xmlns:p14="http://schemas.microsoft.com/office/powerpoint/2010/main" val="233872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7199" y="228600"/>
            <a:ext cx="815340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p>
            <a:pPr algn="ctr"/>
            <a:r>
              <a:rPr lang="en-US" sz="4400" b="1" dirty="0"/>
              <a:t>Classification </a:t>
            </a:r>
            <a:r>
              <a:rPr lang="en-US" sz="4400" b="1" dirty="0" smtClean="0"/>
              <a:t>: Example of Grading</a:t>
            </a:r>
            <a:endParaRPr lang="en-US" sz="4400" b="1" dirty="0"/>
          </a:p>
        </p:txBody>
      </p:sp>
      <p:sp>
        <p:nvSpPr>
          <p:cNvPr id="5" name="Rectangle 3"/>
          <p:cNvSpPr>
            <a:spLocks noChangeArrowheads="1"/>
          </p:cNvSpPr>
          <p:nvPr/>
        </p:nvSpPr>
        <p:spPr bwMode="auto">
          <a:xfrm>
            <a:off x="304799" y="2209800"/>
            <a:ext cx="5362575" cy="306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3200" dirty="0"/>
              <a:t>If x &gt;= 90 then grade =A.</a:t>
            </a:r>
          </a:p>
          <a:p>
            <a:pPr>
              <a:spcBef>
                <a:spcPct val="20000"/>
              </a:spcBef>
            </a:pPr>
            <a:r>
              <a:rPr lang="en-US" sz="3200" dirty="0"/>
              <a:t>If 80&lt;=x&lt;90 then grade =B.</a:t>
            </a:r>
          </a:p>
          <a:p>
            <a:pPr>
              <a:spcBef>
                <a:spcPct val="20000"/>
              </a:spcBef>
            </a:pPr>
            <a:r>
              <a:rPr lang="en-US" sz="3200" dirty="0"/>
              <a:t>If 70&lt;=x&lt;80 then grade =C.</a:t>
            </a:r>
          </a:p>
          <a:p>
            <a:pPr>
              <a:spcBef>
                <a:spcPct val="20000"/>
              </a:spcBef>
            </a:pPr>
            <a:r>
              <a:rPr lang="en-US" sz="3200" dirty="0"/>
              <a:t>If 60&lt;=x&lt;70 then grade =D.</a:t>
            </a:r>
          </a:p>
          <a:p>
            <a:pPr>
              <a:spcBef>
                <a:spcPct val="20000"/>
              </a:spcBef>
            </a:pPr>
            <a:r>
              <a:rPr lang="en-US" sz="3200" dirty="0"/>
              <a:t>If x&lt;50 then grade =F.</a:t>
            </a:r>
          </a:p>
        </p:txBody>
      </p:sp>
      <p:grpSp>
        <p:nvGrpSpPr>
          <p:cNvPr id="6" name="Group 4"/>
          <p:cNvGrpSpPr>
            <a:grpSpLocks/>
          </p:cNvGrpSpPr>
          <p:nvPr/>
        </p:nvGrpSpPr>
        <p:grpSpPr bwMode="auto">
          <a:xfrm>
            <a:off x="6237288" y="1441450"/>
            <a:ext cx="1866900" cy="1225550"/>
            <a:chOff x="3929" y="908"/>
            <a:chExt cx="1176" cy="772"/>
          </a:xfrm>
        </p:grpSpPr>
        <p:grpSp>
          <p:nvGrpSpPr>
            <p:cNvPr id="7" name="Group 5"/>
            <p:cNvGrpSpPr>
              <a:grpSpLocks/>
            </p:cNvGrpSpPr>
            <p:nvPr/>
          </p:nvGrpSpPr>
          <p:grpSpPr bwMode="auto">
            <a:xfrm>
              <a:off x="4224" y="1200"/>
              <a:ext cx="528" cy="480"/>
              <a:chOff x="4224" y="1200"/>
              <a:chExt cx="528" cy="480"/>
            </a:xfrm>
          </p:grpSpPr>
          <p:sp>
            <p:nvSpPr>
              <p:cNvPr id="11" name="Line 6"/>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12" name="Line 7"/>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8" name="Text Box 8"/>
            <p:cNvSpPr txBox="1">
              <a:spLocks noChangeArrowheads="1"/>
            </p:cNvSpPr>
            <p:nvPr/>
          </p:nvSpPr>
          <p:spPr bwMode="auto">
            <a:xfrm>
              <a:off x="4664" y="1244"/>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&gt;=90</a:t>
              </a:r>
            </a:p>
          </p:txBody>
        </p:sp>
        <p:sp>
          <p:nvSpPr>
            <p:cNvPr id="9" name="Text Box 9"/>
            <p:cNvSpPr txBox="1">
              <a:spLocks noChangeArrowheads="1"/>
            </p:cNvSpPr>
            <p:nvPr/>
          </p:nvSpPr>
          <p:spPr bwMode="auto">
            <a:xfrm>
              <a:off x="3929" y="1244"/>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&lt;90</a:t>
              </a:r>
            </a:p>
          </p:txBody>
        </p:sp>
        <p:sp>
          <p:nvSpPr>
            <p:cNvPr id="10" name="Text Box 10"/>
            <p:cNvSpPr txBox="1">
              <a:spLocks noChangeArrowheads="1"/>
            </p:cNvSpPr>
            <p:nvPr/>
          </p:nvSpPr>
          <p:spPr bwMode="auto">
            <a:xfrm>
              <a:off x="4381" y="908"/>
              <a:ext cx="1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grpSp>
      <p:grpSp>
        <p:nvGrpSpPr>
          <p:cNvPr id="13" name="Group 11"/>
          <p:cNvGrpSpPr>
            <a:grpSpLocks/>
          </p:cNvGrpSpPr>
          <p:nvPr/>
        </p:nvGrpSpPr>
        <p:grpSpPr bwMode="auto">
          <a:xfrm>
            <a:off x="6283325" y="3048000"/>
            <a:ext cx="838200" cy="762000"/>
            <a:chOff x="4224" y="1200"/>
            <a:chExt cx="528" cy="480"/>
          </a:xfrm>
        </p:grpSpPr>
        <p:sp>
          <p:nvSpPr>
            <p:cNvPr id="14" name="Line 12"/>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15" name="Line 13"/>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16" name="Text Box 14"/>
          <p:cNvSpPr txBox="1">
            <a:spLocks noChangeArrowheads="1"/>
          </p:cNvSpPr>
          <p:nvPr/>
        </p:nvSpPr>
        <p:spPr bwMode="auto">
          <a:xfrm>
            <a:off x="7058446" y="3270250"/>
            <a:ext cx="700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&gt;=80</a:t>
            </a:r>
          </a:p>
        </p:txBody>
      </p:sp>
      <p:sp>
        <p:nvSpPr>
          <p:cNvPr id="17" name="Text Box 15"/>
          <p:cNvSpPr txBox="1">
            <a:spLocks noChangeArrowheads="1"/>
          </p:cNvSpPr>
          <p:nvPr/>
        </p:nvSpPr>
        <p:spPr bwMode="auto">
          <a:xfrm>
            <a:off x="5814466" y="3270250"/>
            <a:ext cx="5725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&lt;80</a:t>
            </a:r>
          </a:p>
        </p:txBody>
      </p:sp>
      <p:sp>
        <p:nvSpPr>
          <p:cNvPr id="18" name="Text Box 16"/>
          <p:cNvSpPr txBox="1">
            <a:spLocks noChangeArrowheads="1"/>
          </p:cNvSpPr>
          <p:nvPr/>
        </p:nvSpPr>
        <p:spPr bwMode="auto">
          <a:xfrm>
            <a:off x="6531769" y="2584450"/>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grpSp>
        <p:nvGrpSpPr>
          <p:cNvPr id="19" name="Group 17"/>
          <p:cNvGrpSpPr>
            <a:grpSpLocks/>
          </p:cNvGrpSpPr>
          <p:nvPr/>
        </p:nvGrpSpPr>
        <p:grpSpPr bwMode="auto">
          <a:xfrm>
            <a:off x="5434012" y="4191000"/>
            <a:ext cx="1943100" cy="762000"/>
            <a:chOff x="3423" y="2640"/>
            <a:chExt cx="1224" cy="480"/>
          </a:xfrm>
        </p:grpSpPr>
        <p:grpSp>
          <p:nvGrpSpPr>
            <p:cNvPr id="20" name="Group 18"/>
            <p:cNvGrpSpPr>
              <a:grpSpLocks/>
            </p:cNvGrpSpPr>
            <p:nvPr/>
          </p:nvGrpSpPr>
          <p:grpSpPr bwMode="auto">
            <a:xfrm>
              <a:off x="3718" y="2640"/>
              <a:ext cx="528" cy="480"/>
              <a:chOff x="4224" y="1200"/>
              <a:chExt cx="528" cy="480"/>
            </a:xfrm>
          </p:grpSpPr>
          <p:sp>
            <p:nvSpPr>
              <p:cNvPr id="23" name="Line 19"/>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24" name="Line 20"/>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21" name="Text Box 21"/>
            <p:cNvSpPr txBox="1">
              <a:spLocks noChangeArrowheads="1"/>
            </p:cNvSpPr>
            <p:nvPr/>
          </p:nvSpPr>
          <p:spPr bwMode="auto">
            <a:xfrm>
              <a:off x="4206" y="2780"/>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&gt;=70</a:t>
              </a:r>
            </a:p>
          </p:txBody>
        </p:sp>
        <p:sp>
          <p:nvSpPr>
            <p:cNvPr id="22" name="Text Box 22"/>
            <p:cNvSpPr txBox="1">
              <a:spLocks noChangeArrowheads="1"/>
            </p:cNvSpPr>
            <p:nvPr/>
          </p:nvSpPr>
          <p:spPr bwMode="auto">
            <a:xfrm>
              <a:off x="3423" y="2780"/>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&lt;70</a:t>
              </a:r>
            </a:p>
          </p:txBody>
        </p:sp>
      </p:grpSp>
      <p:sp>
        <p:nvSpPr>
          <p:cNvPr id="25" name="Text Box 23"/>
          <p:cNvSpPr txBox="1">
            <a:spLocks noChangeArrowheads="1"/>
          </p:cNvSpPr>
          <p:nvPr/>
        </p:nvSpPr>
        <p:spPr bwMode="auto">
          <a:xfrm>
            <a:off x="6150769" y="3727450"/>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sp>
        <p:nvSpPr>
          <p:cNvPr id="26" name="Text Box 24"/>
          <p:cNvSpPr txBox="1">
            <a:spLocks noChangeArrowheads="1"/>
          </p:cNvSpPr>
          <p:nvPr/>
        </p:nvSpPr>
        <p:spPr bwMode="auto">
          <a:xfrm>
            <a:off x="5453819" y="6013450"/>
            <a:ext cx="3032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F</a:t>
            </a:r>
          </a:p>
        </p:txBody>
      </p:sp>
      <p:sp>
        <p:nvSpPr>
          <p:cNvPr id="27" name="Text Box 25"/>
          <p:cNvSpPr txBox="1">
            <a:spLocks noChangeArrowheads="1"/>
          </p:cNvSpPr>
          <p:nvPr/>
        </p:nvSpPr>
        <p:spPr bwMode="auto">
          <a:xfrm>
            <a:off x="6955492" y="3803650"/>
            <a:ext cx="3241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28" name="Text Box 26"/>
          <p:cNvSpPr txBox="1">
            <a:spLocks noChangeArrowheads="1"/>
          </p:cNvSpPr>
          <p:nvPr/>
        </p:nvSpPr>
        <p:spPr bwMode="auto">
          <a:xfrm>
            <a:off x="7407883" y="2660650"/>
            <a:ext cx="333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grpSp>
        <p:nvGrpSpPr>
          <p:cNvPr id="29" name="Group 27"/>
          <p:cNvGrpSpPr>
            <a:grpSpLocks/>
          </p:cNvGrpSpPr>
          <p:nvPr/>
        </p:nvGrpSpPr>
        <p:grpSpPr bwMode="auto">
          <a:xfrm>
            <a:off x="5094287" y="5257800"/>
            <a:ext cx="1943100" cy="762000"/>
            <a:chOff x="3423" y="2640"/>
            <a:chExt cx="1224" cy="480"/>
          </a:xfrm>
        </p:grpSpPr>
        <p:grpSp>
          <p:nvGrpSpPr>
            <p:cNvPr id="30" name="Group 28"/>
            <p:cNvGrpSpPr>
              <a:grpSpLocks/>
            </p:cNvGrpSpPr>
            <p:nvPr/>
          </p:nvGrpSpPr>
          <p:grpSpPr bwMode="auto">
            <a:xfrm>
              <a:off x="3718" y="2640"/>
              <a:ext cx="528" cy="480"/>
              <a:chOff x="4224" y="1200"/>
              <a:chExt cx="528" cy="480"/>
            </a:xfrm>
          </p:grpSpPr>
          <p:sp>
            <p:nvSpPr>
              <p:cNvPr id="33" name="Line 29"/>
              <p:cNvSpPr>
                <a:spLocks noChangeShapeType="1"/>
              </p:cNvSpPr>
              <p:nvPr/>
            </p:nvSpPr>
            <p:spPr bwMode="auto">
              <a:xfrm flipH="1">
                <a:off x="4224" y="1200"/>
                <a:ext cx="240"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sp>
            <p:nvSpPr>
              <p:cNvPr id="34" name="Line 30"/>
              <p:cNvSpPr>
                <a:spLocks noChangeShapeType="1"/>
              </p:cNvSpPr>
              <p:nvPr/>
            </p:nvSpPr>
            <p:spPr bwMode="auto">
              <a:xfrm>
                <a:off x="4464" y="1200"/>
                <a:ext cx="288" cy="48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000"/>
              </a:p>
            </p:txBody>
          </p:sp>
        </p:grpSp>
        <p:sp>
          <p:nvSpPr>
            <p:cNvPr id="31" name="Text Box 31"/>
            <p:cNvSpPr txBox="1">
              <a:spLocks noChangeArrowheads="1"/>
            </p:cNvSpPr>
            <p:nvPr/>
          </p:nvSpPr>
          <p:spPr bwMode="auto">
            <a:xfrm>
              <a:off x="4206" y="2780"/>
              <a:ext cx="4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&gt;=60</a:t>
              </a:r>
            </a:p>
          </p:txBody>
        </p:sp>
        <p:sp>
          <p:nvSpPr>
            <p:cNvPr id="32" name="Text Box 32"/>
            <p:cNvSpPr txBox="1">
              <a:spLocks noChangeArrowheads="1"/>
            </p:cNvSpPr>
            <p:nvPr/>
          </p:nvSpPr>
          <p:spPr bwMode="auto">
            <a:xfrm>
              <a:off x="3423" y="2780"/>
              <a:ext cx="3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&lt;50</a:t>
              </a:r>
            </a:p>
          </p:txBody>
        </p:sp>
      </p:grpSp>
      <p:sp>
        <p:nvSpPr>
          <p:cNvPr id="35" name="Text Box 33"/>
          <p:cNvSpPr txBox="1">
            <a:spLocks noChangeArrowheads="1"/>
          </p:cNvSpPr>
          <p:nvPr/>
        </p:nvSpPr>
        <p:spPr bwMode="auto">
          <a:xfrm>
            <a:off x="5795169" y="4833938"/>
            <a:ext cx="2952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x</a:t>
            </a:r>
          </a:p>
        </p:txBody>
      </p:sp>
      <p:sp>
        <p:nvSpPr>
          <p:cNvPr id="36" name="Text Box 34"/>
          <p:cNvSpPr txBox="1">
            <a:spLocks noChangeArrowheads="1"/>
          </p:cNvSpPr>
          <p:nvPr/>
        </p:nvSpPr>
        <p:spPr bwMode="auto">
          <a:xfrm>
            <a:off x="6622133" y="4910138"/>
            <a:ext cx="3209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C</a:t>
            </a:r>
          </a:p>
        </p:txBody>
      </p:sp>
      <p:sp>
        <p:nvSpPr>
          <p:cNvPr id="37" name="Text Box 35"/>
          <p:cNvSpPr txBox="1">
            <a:spLocks noChangeArrowheads="1"/>
          </p:cNvSpPr>
          <p:nvPr/>
        </p:nvSpPr>
        <p:spPr bwMode="auto">
          <a:xfrm>
            <a:off x="6306120" y="5976938"/>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D</a:t>
            </a:r>
          </a:p>
        </p:txBody>
      </p:sp>
    </p:spTree>
    <p:extLst>
      <p:ext uri="{BB962C8B-B14F-4D97-AF65-F5344CB8AC3E}">
        <p14:creationId xmlns:p14="http://schemas.microsoft.com/office/powerpoint/2010/main" val="106135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solidFill>
                  <a:schemeClr val="accent6">
                    <a:lumMod val="50000"/>
                  </a:schemeClr>
                </a:solidFill>
              </a:rPr>
              <a:t>H</a:t>
            </a:r>
            <a:r>
              <a:rPr lang="en-US" b="1" dirty="0" smtClean="0">
                <a:solidFill>
                  <a:schemeClr val="accent6">
                    <a:lumMod val="50000"/>
                  </a:schemeClr>
                </a:solidFill>
              </a:rPr>
              <a:t>ow </a:t>
            </a:r>
            <a:r>
              <a:rPr lang="en-US" b="1" dirty="0">
                <a:solidFill>
                  <a:schemeClr val="accent6">
                    <a:lumMod val="50000"/>
                  </a:schemeClr>
                </a:solidFill>
              </a:rPr>
              <a:t>does classification work? </a:t>
            </a:r>
          </a:p>
        </p:txBody>
      </p:sp>
      <p:sp>
        <p:nvSpPr>
          <p:cNvPr id="3" name="Content Placeholder 2"/>
          <p:cNvSpPr>
            <a:spLocks noGrp="1"/>
          </p:cNvSpPr>
          <p:nvPr>
            <p:ph idx="1"/>
          </p:nvPr>
        </p:nvSpPr>
        <p:spPr>
          <a:xfrm>
            <a:off x="228600" y="1219200"/>
            <a:ext cx="8686800" cy="5410200"/>
          </a:xfrm>
        </p:spPr>
        <p:txBody>
          <a:bodyPr>
            <a:normAutofit/>
          </a:bodyPr>
          <a:lstStyle/>
          <a:p>
            <a:pPr marL="0" indent="0" algn="just">
              <a:buNone/>
            </a:pPr>
            <a:r>
              <a:rPr lang="en-US" dirty="0"/>
              <a:t>Data classification is a two-step </a:t>
            </a:r>
            <a:r>
              <a:rPr lang="en-US" dirty="0" smtClean="0"/>
              <a:t>process:</a:t>
            </a:r>
          </a:p>
          <a:p>
            <a:pPr marL="514350" indent="-514350" algn="just">
              <a:buAutoNum type="arabicParenBoth"/>
            </a:pPr>
            <a:r>
              <a:rPr lang="en-US" dirty="0"/>
              <a:t>Model construction </a:t>
            </a:r>
            <a:endParaRPr lang="en-US" dirty="0" smtClean="0"/>
          </a:p>
          <a:p>
            <a:pPr marL="400050" lvl="1" indent="0" algn="just">
              <a:buNone/>
            </a:pPr>
            <a:r>
              <a:rPr lang="en-US" dirty="0" smtClean="0"/>
              <a:t>Training </a:t>
            </a:r>
            <a:r>
              <a:rPr lang="en-US" dirty="0"/>
              <a:t>data are analyzed by a </a:t>
            </a:r>
            <a:r>
              <a:rPr lang="en-US" dirty="0" smtClean="0"/>
              <a:t>classification algorithm. </a:t>
            </a:r>
            <a:r>
              <a:rPr lang="en-US" dirty="0"/>
              <a:t>A</a:t>
            </a:r>
            <a:r>
              <a:rPr lang="en-US" dirty="0" smtClean="0"/>
              <a:t> </a:t>
            </a:r>
            <a:r>
              <a:rPr lang="en-US" dirty="0"/>
              <a:t>classifier is built describing a predetermined set of data classes or concepts</a:t>
            </a:r>
            <a:r>
              <a:rPr lang="en-US" dirty="0" smtClean="0"/>
              <a:t>. Also called as training phase or learning stage.</a:t>
            </a:r>
            <a:endParaRPr lang="en-US" i="1" dirty="0" smtClean="0"/>
          </a:p>
          <a:p>
            <a:pPr marL="514350" indent="-514350" algn="just">
              <a:buAutoNum type="arabicParenBoth"/>
            </a:pPr>
            <a:r>
              <a:rPr lang="en-US" dirty="0"/>
              <a:t>Model usage </a:t>
            </a:r>
            <a:endParaRPr lang="en-US" dirty="0" smtClean="0"/>
          </a:p>
          <a:p>
            <a:pPr marL="400050" lvl="1" indent="0" algn="just">
              <a:buNone/>
            </a:pPr>
            <a:r>
              <a:rPr lang="en-US" dirty="0" smtClean="0"/>
              <a:t>Test </a:t>
            </a:r>
            <a:r>
              <a:rPr lang="en-US" dirty="0"/>
              <a:t>data are used to </a:t>
            </a:r>
            <a:r>
              <a:rPr lang="en-US" dirty="0" smtClean="0"/>
              <a:t>estimate the </a:t>
            </a:r>
            <a:r>
              <a:rPr lang="en-US" dirty="0"/>
              <a:t>accuracy of the classification rules. If the accuracy is considered acceptable, the rules </a:t>
            </a:r>
            <a:r>
              <a:rPr lang="en-US" dirty="0" smtClean="0"/>
              <a:t>can be </a:t>
            </a:r>
            <a:r>
              <a:rPr lang="en-US" dirty="0"/>
              <a:t>applied to the classification of new data tuples.</a:t>
            </a:r>
          </a:p>
        </p:txBody>
      </p:sp>
    </p:spTree>
    <p:extLst>
      <p:ext uri="{BB962C8B-B14F-4D97-AF65-F5344CB8AC3E}">
        <p14:creationId xmlns:p14="http://schemas.microsoft.com/office/powerpoint/2010/main" val="58507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6">
                    <a:lumMod val="50000"/>
                  </a:schemeClr>
                </a:solidFill>
              </a:rPr>
              <a:t>Model </a:t>
            </a:r>
            <a:r>
              <a:rPr lang="en-US" b="1" dirty="0">
                <a:solidFill>
                  <a:schemeClr val="accent6">
                    <a:lumMod val="50000"/>
                  </a:schemeClr>
                </a:solidFill>
              </a:rPr>
              <a:t>Construction</a:t>
            </a:r>
          </a:p>
        </p:txBody>
      </p:sp>
      <p:grpSp>
        <p:nvGrpSpPr>
          <p:cNvPr id="4" name="Group 3"/>
          <p:cNvGrpSpPr>
            <a:grpSpLocks/>
          </p:cNvGrpSpPr>
          <p:nvPr/>
        </p:nvGrpSpPr>
        <p:grpSpPr bwMode="auto">
          <a:xfrm>
            <a:off x="1981200" y="1922462"/>
            <a:ext cx="1698625" cy="1506538"/>
            <a:chOff x="1283" y="1118"/>
            <a:chExt cx="1070" cy="949"/>
          </a:xfrm>
        </p:grpSpPr>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1347" y="1453"/>
              <a:ext cx="93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b="1" dirty="0">
                  <a:latin typeface="Times New Roman" pitchFamily="18" charset="0"/>
                </a:rPr>
                <a:t>Training</a:t>
              </a:r>
            </a:p>
            <a:p>
              <a:pPr algn="ctr" eaLnBrk="0" hangingPunct="0"/>
              <a:r>
                <a:rPr lang="en-US" b="1" dirty="0">
                  <a:latin typeface="Times New Roman" pitchFamily="18" charset="0"/>
                </a:rPr>
                <a:t>Data</a:t>
              </a:r>
            </a:p>
          </p:txBody>
        </p:sp>
      </p:grpSp>
      <p:graphicFrame>
        <p:nvGraphicFramePr>
          <p:cNvPr id="7" name="Object 6"/>
          <p:cNvGraphicFramePr>
            <a:graphicFrameLocks/>
          </p:cNvGraphicFramePr>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spid="_x0000_s3377" name="Worksheet" r:id="rId4" imgW="5437080" imgH="2495520" progId="Excel.Sheet.8">
                  <p:embed/>
                </p:oleObj>
              </mc:Choice>
              <mc:Fallback>
                <p:oleObj name="Worksheet" r:id="rId4" imgW="5437080" imgH="249552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7"/>
          <p:cNvSpPr>
            <a:spLocks noChangeShapeType="1"/>
          </p:cNvSpPr>
          <p:nvPr/>
        </p:nvSpPr>
        <p:spPr bwMode="auto">
          <a:xfrm flipH="1">
            <a:off x="336550" y="3111500"/>
            <a:ext cx="1644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p:cNvSpPr>
            <a:spLocks noChangeShapeType="1"/>
          </p:cNvSpPr>
          <p:nvPr/>
        </p:nvSpPr>
        <p:spPr bwMode="auto">
          <a:xfrm>
            <a:off x="3657600" y="3111500"/>
            <a:ext cx="2025650" cy="70008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6656977" y="1716451"/>
            <a:ext cx="1519647" cy="646973"/>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b="1" dirty="0">
                <a:latin typeface="Times New Roman" pitchFamily="18" charset="0"/>
              </a:rPr>
              <a:t>Classification</a:t>
            </a:r>
          </a:p>
          <a:p>
            <a:pPr algn="ctr" eaLnBrk="0" hangingPunct="0"/>
            <a:r>
              <a:rPr lang="en-US" b="1" dirty="0">
                <a:latin typeface="Times New Roman" pitchFamily="18" charset="0"/>
              </a:rPr>
              <a:t>Algorithms</a:t>
            </a:r>
          </a:p>
        </p:txBody>
      </p:sp>
      <p:sp>
        <p:nvSpPr>
          <p:cNvPr id="11" name="AutoShape 10"/>
          <p:cNvSpPr>
            <a:spLocks noChangeArrowheads="1"/>
          </p:cNvSpPr>
          <p:nvPr/>
        </p:nvSpPr>
        <p:spPr bwMode="auto">
          <a:xfrm rot="2046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eaLnBrk="0" hangingPunct="0"/>
            <a:r>
              <a:rPr lang="en-US" dirty="0">
                <a:latin typeface="Times New Roman" pitchFamily="18" charset="0"/>
              </a:rPr>
              <a:t>IF rank = ‘professor’</a:t>
            </a:r>
          </a:p>
          <a:p>
            <a:pPr eaLnBrk="0" hangingPunct="0"/>
            <a:r>
              <a:rPr lang="en-US" dirty="0">
                <a:latin typeface="Times New Roman" pitchFamily="18" charset="0"/>
              </a:rPr>
              <a:t>OR years &gt; 6</a:t>
            </a:r>
          </a:p>
          <a:p>
            <a:pPr eaLnBrk="0" hangingPunct="0"/>
            <a:r>
              <a:rPr lang="en-US" dirty="0">
                <a:latin typeface="Times New Roman" pitchFamily="18" charset="0"/>
              </a:rPr>
              <a:t>THEN tenured = ‘yes’ </a:t>
            </a:r>
          </a:p>
        </p:txBody>
      </p:sp>
      <p:grpSp>
        <p:nvGrpSpPr>
          <p:cNvPr id="13" name="Group 12"/>
          <p:cNvGrpSpPr>
            <a:grpSpLocks/>
          </p:cNvGrpSpPr>
          <p:nvPr/>
        </p:nvGrpSpPr>
        <p:grpSpPr bwMode="auto">
          <a:xfrm>
            <a:off x="6478588" y="3216275"/>
            <a:ext cx="1889125" cy="1506538"/>
            <a:chOff x="4081" y="2026"/>
            <a:chExt cx="1190" cy="949"/>
          </a:xfrm>
        </p:grpSpPr>
        <p:pic>
          <p:nvPicPr>
            <p:cNvPr id="14"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a:spLocks noChangeArrowheads="1"/>
            </p:cNvSpPr>
            <p:nvPr/>
          </p:nvSpPr>
          <p:spPr bwMode="auto">
            <a:xfrm>
              <a:off x="4317" y="2361"/>
              <a:ext cx="70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b="1" dirty="0">
                  <a:latin typeface="Times New Roman" pitchFamily="18" charset="0"/>
                </a:rPr>
                <a:t>Classifier</a:t>
              </a:r>
            </a:p>
            <a:p>
              <a:pPr algn="ctr" eaLnBrk="0" hangingPunct="0"/>
              <a:r>
                <a:rPr lang="en-US" b="1" dirty="0">
                  <a:latin typeface="Times New Roman" pitchFamily="18" charset="0"/>
                </a:rPr>
                <a:t>(Model)</a:t>
              </a:r>
            </a:p>
          </p:txBody>
        </p:sp>
      </p:grpSp>
      <p:sp>
        <p:nvSpPr>
          <p:cNvPr id="16" name="Line 15"/>
          <p:cNvSpPr>
            <a:spLocks noChangeShapeType="1"/>
          </p:cNvSpPr>
          <p:nvPr/>
        </p:nvSpPr>
        <p:spPr bwMode="auto">
          <a:xfrm flipH="1">
            <a:off x="6021387" y="4572000"/>
            <a:ext cx="531813" cy="7143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0622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228600"/>
            <a:ext cx="88487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7638" y="5334000"/>
            <a:ext cx="8691562" cy="1354217"/>
          </a:xfrm>
          <a:prstGeom prst="rect">
            <a:avLst/>
          </a:prstGeom>
        </p:spPr>
        <p:txBody>
          <a:bodyPr wrap="square">
            <a:spAutoFit/>
          </a:bodyPr>
          <a:lstStyle/>
          <a:p>
            <a:pPr algn="ctr"/>
            <a:r>
              <a:rPr lang="en-US" sz="2800" b="1" dirty="0" smtClean="0"/>
              <a:t>Figure: Learning</a:t>
            </a:r>
          </a:p>
          <a:p>
            <a:pPr algn="just"/>
            <a:endParaRPr lang="en-US" dirty="0" smtClean="0"/>
          </a:p>
          <a:p>
            <a:pPr algn="just"/>
            <a:r>
              <a:rPr lang="en-US" dirty="0" smtClean="0"/>
              <a:t>Here, </a:t>
            </a:r>
            <a:r>
              <a:rPr lang="en-US" dirty="0"/>
              <a:t>the class label attribute is </a:t>
            </a:r>
            <a:r>
              <a:rPr lang="en-US" i="1" dirty="0"/>
              <a:t>loan decision</a:t>
            </a:r>
            <a:r>
              <a:rPr lang="en-US" dirty="0"/>
              <a:t>, and the learned model or classifier is</a:t>
            </a:r>
          </a:p>
          <a:p>
            <a:pPr algn="just"/>
            <a:r>
              <a:rPr lang="en-US" dirty="0"/>
              <a:t>represented in the </a:t>
            </a:r>
            <a:r>
              <a:rPr lang="en-US" dirty="0" smtClean="0"/>
              <a:t>form of </a:t>
            </a:r>
            <a:r>
              <a:rPr lang="en-US" dirty="0"/>
              <a:t>classification rules.</a:t>
            </a:r>
          </a:p>
        </p:txBody>
      </p:sp>
    </p:spTree>
    <p:extLst>
      <p:ext uri="{BB962C8B-B14F-4D97-AF65-F5344CB8AC3E}">
        <p14:creationId xmlns:p14="http://schemas.microsoft.com/office/powerpoint/2010/main" val="111660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fontScale="90000"/>
          </a:bodyPr>
          <a:lstStyle/>
          <a:p>
            <a:r>
              <a:rPr lang="en-US" b="1" dirty="0">
                <a:solidFill>
                  <a:schemeClr val="accent6">
                    <a:lumMod val="50000"/>
                  </a:schemeClr>
                </a:solidFill>
              </a:rPr>
              <a:t>Descriptive vs. </a:t>
            </a:r>
            <a:r>
              <a:rPr lang="en-US" b="1" dirty="0" smtClean="0">
                <a:solidFill>
                  <a:schemeClr val="accent6">
                    <a:lumMod val="50000"/>
                  </a:schemeClr>
                </a:solidFill>
              </a:rPr>
              <a:t>Predictive Data Mining</a:t>
            </a:r>
            <a:endParaRPr lang="en-US" b="1" dirty="0">
              <a:solidFill>
                <a:schemeClr val="accent6">
                  <a:lumMod val="50000"/>
                </a:schemeClr>
              </a:solidFill>
            </a:endParaRPr>
          </a:p>
        </p:txBody>
      </p:sp>
      <p:sp>
        <p:nvSpPr>
          <p:cNvPr id="3" name="Content Placeholder 2"/>
          <p:cNvSpPr>
            <a:spLocks noGrp="1"/>
          </p:cNvSpPr>
          <p:nvPr>
            <p:ph idx="1"/>
          </p:nvPr>
        </p:nvSpPr>
        <p:spPr>
          <a:xfrm>
            <a:off x="76200" y="990600"/>
            <a:ext cx="8610600" cy="1905000"/>
          </a:xfrm>
        </p:spPr>
        <p:txBody>
          <a:bodyPr>
            <a:normAutofit fontScale="62500" lnSpcReduction="20000"/>
          </a:bodyPr>
          <a:lstStyle/>
          <a:p>
            <a:pPr marL="457200" lvl="1" indent="0" algn="just">
              <a:buNone/>
            </a:pPr>
            <a:r>
              <a:rPr lang="en-US" dirty="0" smtClean="0"/>
              <a:t>Descriptive Mining</a:t>
            </a:r>
            <a:r>
              <a:rPr lang="en-US" dirty="0"/>
              <a:t>: </a:t>
            </a:r>
            <a:endParaRPr lang="en-US" dirty="0" smtClean="0"/>
          </a:p>
          <a:p>
            <a:pPr marL="457200" lvl="1" indent="0" algn="just">
              <a:buNone/>
            </a:pPr>
            <a:r>
              <a:rPr lang="en-US" dirty="0" smtClean="0"/>
              <a:t>It describes </a:t>
            </a:r>
            <a:r>
              <a:rPr lang="en-US" dirty="0"/>
              <a:t>concepts or task-relevant data sets in concise, </a:t>
            </a:r>
            <a:r>
              <a:rPr lang="en-US" dirty="0" err="1"/>
              <a:t>summarative</a:t>
            </a:r>
            <a:r>
              <a:rPr lang="en-US" dirty="0"/>
              <a:t>, informative, discriminative </a:t>
            </a:r>
            <a:r>
              <a:rPr lang="en-US" dirty="0" smtClean="0"/>
              <a:t>forms.</a:t>
            </a:r>
          </a:p>
          <a:p>
            <a:pPr marL="457200" lvl="1" indent="0" algn="just">
              <a:buNone/>
            </a:pPr>
            <a:endParaRPr lang="en-US" dirty="0"/>
          </a:p>
          <a:p>
            <a:pPr marL="457200" lvl="1" indent="0" algn="just">
              <a:buNone/>
            </a:pPr>
            <a:r>
              <a:rPr lang="en-US" dirty="0"/>
              <a:t>Predictive </a:t>
            </a:r>
            <a:r>
              <a:rPr lang="en-US" dirty="0" smtClean="0"/>
              <a:t>Mining</a:t>
            </a:r>
            <a:r>
              <a:rPr lang="en-US" dirty="0"/>
              <a:t>: </a:t>
            </a:r>
            <a:endParaRPr lang="en-US" dirty="0" smtClean="0"/>
          </a:p>
          <a:p>
            <a:pPr marL="457200" lvl="1" indent="0" algn="just">
              <a:buNone/>
            </a:pPr>
            <a:r>
              <a:rPr lang="en-US" dirty="0" smtClean="0"/>
              <a:t>It is based </a:t>
            </a:r>
            <a:r>
              <a:rPr lang="en-US" dirty="0"/>
              <a:t>on data and analysis, constructs models for the database, and predicts the trend and properties of unknown </a:t>
            </a:r>
            <a:r>
              <a:rPr lang="en-US" dirty="0" smtClean="0"/>
              <a:t>data.</a:t>
            </a:r>
            <a:endParaRPr lang="en-US" dirty="0"/>
          </a:p>
          <a:p>
            <a:pPr marL="0" indent="0" algn="just">
              <a:buNone/>
            </a:pPr>
            <a:endParaRPr lang="en-US" sz="3600" dirty="0"/>
          </a:p>
        </p:txBody>
      </p:sp>
      <p:pic>
        <p:nvPicPr>
          <p:cNvPr id="4" name="Picture 3" descr="C:\Documents and Settings\Administrator\Desktop\model.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 y="3048000"/>
            <a:ext cx="8437563" cy="334645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53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Model Usage</a:t>
            </a:r>
            <a:endParaRPr lang="en-US" b="1" dirty="0"/>
          </a:p>
        </p:txBody>
      </p:sp>
      <p:grpSp>
        <p:nvGrpSpPr>
          <p:cNvPr id="4" name="Group 3"/>
          <p:cNvGrpSpPr>
            <a:grpSpLocks/>
          </p:cNvGrpSpPr>
          <p:nvPr/>
        </p:nvGrpSpPr>
        <p:grpSpPr bwMode="auto">
          <a:xfrm>
            <a:off x="4445000" y="1570038"/>
            <a:ext cx="1889125" cy="1506537"/>
            <a:chOff x="2800" y="989"/>
            <a:chExt cx="1190" cy="949"/>
          </a:xfrm>
        </p:grpSpPr>
        <p:pic>
          <p:nvPicPr>
            <p:cNvPr id="5"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noChangeArrowheads="1"/>
            </p:cNvSpPr>
            <p:nvPr/>
          </p:nvSpPr>
          <p:spPr bwMode="auto">
            <a:xfrm>
              <a:off x="3036" y="1411"/>
              <a:ext cx="7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b="1" dirty="0">
                  <a:latin typeface="Times New Roman" pitchFamily="18" charset="0"/>
                </a:rPr>
                <a:t>Classifier</a:t>
              </a:r>
            </a:p>
          </p:txBody>
        </p:sp>
      </p:grpSp>
      <p:grpSp>
        <p:nvGrpSpPr>
          <p:cNvPr id="7" name="Group 6"/>
          <p:cNvGrpSpPr>
            <a:grpSpLocks/>
          </p:cNvGrpSpPr>
          <p:nvPr/>
        </p:nvGrpSpPr>
        <p:grpSpPr bwMode="auto">
          <a:xfrm>
            <a:off x="2157413" y="2735263"/>
            <a:ext cx="1698625" cy="1506537"/>
            <a:chOff x="1359" y="1723"/>
            <a:chExt cx="1070" cy="949"/>
          </a:xfrm>
        </p:grpSpPr>
        <p:pic>
          <p:nvPicPr>
            <p:cNvPr id="8"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a:spLocks noChangeArrowheads="1"/>
            </p:cNvSpPr>
            <p:nvPr/>
          </p:nvSpPr>
          <p:spPr bwMode="auto">
            <a:xfrm>
              <a:off x="1423" y="2058"/>
              <a:ext cx="934"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en-US" b="1" dirty="0">
                  <a:latin typeface="Times New Roman" pitchFamily="18" charset="0"/>
                </a:rPr>
                <a:t>Testing</a:t>
              </a:r>
            </a:p>
            <a:p>
              <a:pPr algn="ctr" eaLnBrk="0" hangingPunct="0"/>
              <a:r>
                <a:rPr lang="en-US" b="1" dirty="0">
                  <a:latin typeface="Times New Roman" pitchFamily="18" charset="0"/>
                </a:rPr>
                <a:t>Data</a:t>
              </a:r>
            </a:p>
          </p:txBody>
        </p:sp>
      </p:grpSp>
      <p:graphicFrame>
        <p:nvGraphicFramePr>
          <p:cNvPr id="10" name="Object 9"/>
          <p:cNvGraphicFramePr>
            <a:graphicFrameLocks/>
          </p:cNvGraphicFramePr>
          <p:nvPr/>
        </p:nvGraphicFramePr>
        <p:xfrm>
          <a:off x="457200" y="4800600"/>
          <a:ext cx="5438775" cy="1765300"/>
        </p:xfrm>
        <a:graphic>
          <a:graphicData uri="http://schemas.openxmlformats.org/presentationml/2006/ole">
            <mc:AlternateContent xmlns:mc="http://schemas.openxmlformats.org/markup-compatibility/2006">
              <mc:Choice xmlns:v="urn:schemas-microsoft-com:vml" Requires="v">
                <p:oleObj spid="_x0000_s4398" name="Worksheet" r:id="rId5" imgW="5438520" imgH="1765080" progId="Excel.Sheet.8">
                  <p:embed/>
                </p:oleObj>
              </mc:Choice>
              <mc:Fallback>
                <p:oleObj name="Worksheet" r:id="rId5" imgW="5438520" imgH="1765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800600"/>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10"/>
          <p:cNvSpPr>
            <a:spLocks noChangeShapeType="1"/>
          </p:cNvSpPr>
          <p:nvPr/>
        </p:nvSpPr>
        <p:spPr bwMode="auto">
          <a:xfrm flipH="1">
            <a:off x="565150" y="4071938"/>
            <a:ext cx="1644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2"/>
          <p:cNvSpPr>
            <a:spLocks noChangeArrowheads="1"/>
          </p:cNvSpPr>
          <p:nvPr/>
        </p:nvSpPr>
        <p:spPr bwMode="auto">
          <a:xfrm>
            <a:off x="7772400" y="4894262"/>
            <a:ext cx="546100" cy="592138"/>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13"/>
          <p:cNvSpPr>
            <a:spLocks/>
          </p:cNvSpPr>
          <p:nvPr/>
        </p:nvSpPr>
        <p:spPr bwMode="auto">
          <a:xfrm>
            <a:off x="6523038" y="2173288"/>
            <a:ext cx="941387" cy="766762"/>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5" name="Group 14"/>
          <p:cNvGrpSpPr>
            <a:grpSpLocks/>
          </p:cNvGrpSpPr>
          <p:nvPr/>
        </p:nvGrpSpPr>
        <p:grpSpPr bwMode="auto">
          <a:xfrm>
            <a:off x="6646863" y="3187700"/>
            <a:ext cx="1781175" cy="815975"/>
            <a:chOff x="4187" y="2008"/>
            <a:chExt cx="1122" cy="514"/>
          </a:xfrm>
        </p:grpSpPr>
        <p:pic>
          <p:nvPicPr>
            <p:cNvPr id="16"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a:spLocks noChangeArrowheads="1"/>
            </p:cNvSpPr>
            <p:nvPr/>
          </p:nvSpPr>
          <p:spPr bwMode="auto">
            <a:xfrm>
              <a:off x="4292" y="2178"/>
              <a:ext cx="90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en-US" b="1" dirty="0">
                  <a:latin typeface="Times New Roman" pitchFamily="18" charset="0"/>
                </a:rPr>
                <a:t>Unseen Data</a:t>
              </a:r>
            </a:p>
          </p:txBody>
        </p:sp>
      </p:grpSp>
      <p:sp>
        <p:nvSpPr>
          <p:cNvPr id="18" name="Rectangle 17"/>
          <p:cNvSpPr>
            <a:spLocks noChangeArrowheads="1"/>
          </p:cNvSpPr>
          <p:nvPr/>
        </p:nvSpPr>
        <p:spPr bwMode="auto">
          <a:xfrm>
            <a:off x="6305550" y="4368800"/>
            <a:ext cx="2454275"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dirty="0">
                <a:latin typeface="Times New Roman" pitchFamily="18" charset="0"/>
              </a:rPr>
              <a:t>(Jeff, Professor, 4)</a:t>
            </a:r>
          </a:p>
        </p:txBody>
      </p:sp>
      <p:sp>
        <p:nvSpPr>
          <p:cNvPr id="19" name="Line 18"/>
          <p:cNvSpPr>
            <a:spLocks noChangeShapeType="1"/>
          </p:cNvSpPr>
          <p:nvPr/>
        </p:nvSpPr>
        <p:spPr bwMode="auto">
          <a:xfrm flipH="1">
            <a:off x="6462713" y="3962400"/>
            <a:ext cx="471487" cy="3937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p:cNvSpPr>
            <a:spLocks noChangeShapeType="1"/>
          </p:cNvSpPr>
          <p:nvPr/>
        </p:nvSpPr>
        <p:spPr bwMode="auto">
          <a:xfrm>
            <a:off x="8153400" y="3994150"/>
            <a:ext cx="363538" cy="3492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0"/>
          <p:cNvSpPr>
            <a:spLocks/>
          </p:cNvSpPr>
          <p:nvPr/>
        </p:nvSpPr>
        <p:spPr bwMode="auto">
          <a:xfrm>
            <a:off x="3360738" y="2032000"/>
            <a:ext cx="901700" cy="593725"/>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2"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20013" y="5562600"/>
            <a:ext cx="72072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a:spLocks noChangeArrowheads="1"/>
          </p:cNvSpPr>
          <p:nvPr/>
        </p:nvSpPr>
        <p:spPr bwMode="auto">
          <a:xfrm>
            <a:off x="6221413" y="4959350"/>
            <a:ext cx="1525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2800">
                <a:latin typeface="Times New Roman" pitchFamily="18" charset="0"/>
              </a:rPr>
              <a:t>Tenured?</a:t>
            </a:r>
          </a:p>
        </p:txBody>
      </p:sp>
    </p:spTree>
    <p:extLst>
      <p:ext uri="{BB962C8B-B14F-4D97-AF65-F5344CB8AC3E}">
        <p14:creationId xmlns:p14="http://schemas.microsoft.com/office/powerpoint/2010/main" val="1672327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76200"/>
            <a:ext cx="897255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71800" y="5638800"/>
            <a:ext cx="3335642" cy="523220"/>
          </a:xfrm>
          <a:prstGeom prst="rect">
            <a:avLst/>
          </a:prstGeom>
        </p:spPr>
        <p:txBody>
          <a:bodyPr wrap="square">
            <a:spAutoFit/>
          </a:bodyPr>
          <a:lstStyle/>
          <a:p>
            <a:r>
              <a:rPr lang="en-US" sz="2800" b="1" dirty="0" smtClean="0"/>
              <a:t>Figure: Classification</a:t>
            </a:r>
            <a:endParaRPr lang="en-US" sz="2800" b="1" dirty="0"/>
          </a:p>
        </p:txBody>
      </p:sp>
    </p:spTree>
    <p:extLst>
      <p:ext uri="{BB962C8B-B14F-4D97-AF65-F5344CB8AC3E}">
        <p14:creationId xmlns:p14="http://schemas.microsoft.com/office/powerpoint/2010/main" val="3826580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a:solidFill>
                  <a:schemeClr val="accent6">
                    <a:lumMod val="50000"/>
                  </a:schemeClr>
                </a:solidFill>
              </a:rPr>
              <a:t>Examples of </a:t>
            </a:r>
            <a:r>
              <a:rPr lang="en-US" b="1" dirty="0" smtClean="0">
                <a:solidFill>
                  <a:schemeClr val="accent6">
                    <a:lumMod val="50000"/>
                  </a:schemeClr>
                </a:solidFill>
              </a:rPr>
              <a:t>Classification </a:t>
            </a:r>
            <a:r>
              <a:rPr lang="en-US" b="1" dirty="0">
                <a:solidFill>
                  <a:schemeClr val="accent6">
                    <a:lumMod val="50000"/>
                  </a:schemeClr>
                </a:solidFill>
              </a:rPr>
              <a:t>A</a:t>
            </a:r>
            <a:r>
              <a:rPr lang="en-US" b="1" dirty="0" smtClean="0">
                <a:solidFill>
                  <a:schemeClr val="accent6">
                    <a:lumMod val="50000"/>
                  </a:schemeClr>
                </a:solidFill>
              </a:rPr>
              <a:t>lgorithms</a:t>
            </a:r>
            <a:endParaRPr lang="en-US" b="1" dirty="0">
              <a:solidFill>
                <a:schemeClr val="accent6">
                  <a:lumMod val="50000"/>
                </a:schemeClr>
              </a:solidFill>
            </a:endParaRPr>
          </a:p>
        </p:txBody>
      </p:sp>
      <p:sp>
        <p:nvSpPr>
          <p:cNvPr id="3" name="Content Placeholder 2"/>
          <p:cNvSpPr>
            <a:spLocks noGrp="1"/>
          </p:cNvSpPr>
          <p:nvPr>
            <p:ph idx="1"/>
          </p:nvPr>
        </p:nvSpPr>
        <p:spPr/>
        <p:txBody>
          <a:bodyPr/>
          <a:lstStyle/>
          <a:p>
            <a:pPr algn="just">
              <a:buFont typeface="Wingdings" pitchFamily="2" charset="2"/>
              <a:buChar char="v"/>
            </a:pPr>
            <a:r>
              <a:rPr lang="en-US" dirty="0"/>
              <a:t>Decision T</a:t>
            </a:r>
            <a:r>
              <a:rPr lang="en-US" dirty="0" smtClean="0"/>
              <a:t>rees</a:t>
            </a:r>
          </a:p>
          <a:p>
            <a:pPr algn="just">
              <a:buFont typeface="Wingdings" pitchFamily="2" charset="2"/>
              <a:buChar char="v"/>
            </a:pPr>
            <a:r>
              <a:rPr lang="en-US" dirty="0"/>
              <a:t>Neural N</a:t>
            </a:r>
            <a:r>
              <a:rPr lang="en-US" dirty="0" smtClean="0"/>
              <a:t>etworks</a:t>
            </a:r>
          </a:p>
          <a:p>
            <a:pPr algn="just">
              <a:buFont typeface="Wingdings" pitchFamily="2" charset="2"/>
              <a:buChar char="v"/>
            </a:pPr>
            <a:r>
              <a:rPr lang="en-US" dirty="0"/>
              <a:t>Bayesian </a:t>
            </a:r>
            <a:r>
              <a:rPr lang="en-US" dirty="0" smtClean="0"/>
              <a:t>Networks</a:t>
            </a:r>
            <a:endParaRPr lang="en-US" dirty="0"/>
          </a:p>
        </p:txBody>
      </p:sp>
    </p:spTree>
    <p:extLst>
      <p:ext uri="{BB962C8B-B14F-4D97-AF65-F5344CB8AC3E}">
        <p14:creationId xmlns:p14="http://schemas.microsoft.com/office/powerpoint/2010/main" val="3900983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50838"/>
            <a:ext cx="8839200" cy="487362"/>
          </a:xfrm>
        </p:spPr>
        <p:txBody>
          <a:bodyPr>
            <a:noAutofit/>
          </a:bodyPr>
          <a:lstStyle/>
          <a:p>
            <a:r>
              <a:rPr lang="en-US" sz="3600" b="1" dirty="0"/>
              <a:t>Issues regarding classification and prediction</a:t>
            </a:r>
            <a:br>
              <a:rPr lang="en-US" sz="3600" b="1" dirty="0"/>
            </a:br>
            <a:endParaRPr lang="en-US" sz="3600" b="1" dirty="0"/>
          </a:p>
        </p:txBody>
      </p:sp>
      <p:sp>
        <p:nvSpPr>
          <p:cNvPr id="3" name="Content Placeholder 2"/>
          <p:cNvSpPr>
            <a:spLocks noGrp="1"/>
          </p:cNvSpPr>
          <p:nvPr>
            <p:ph idx="1"/>
          </p:nvPr>
        </p:nvSpPr>
        <p:spPr>
          <a:xfrm>
            <a:off x="228600" y="685800"/>
            <a:ext cx="8229600" cy="609600"/>
          </a:xfrm>
        </p:spPr>
        <p:txBody>
          <a:bodyPr/>
          <a:lstStyle/>
          <a:p>
            <a:pPr marL="0" indent="0">
              <a:buNone/>
            </a:pPr>
            <a:r>
              <a:rPr lang="en-US" sz="2400" b="1" dirty="0"/>
              <a:t>Issues (1): Data Preparation</a:t>
            </a:r>
          </a:p>
        </p:txBody>
      </p:sp>
      <p:sp>
        <p:nvSpPr>
          <p:cNvPr id="4" name="Rectangle 2"/>
          <p:cNvSpPr txBox="1">
            <a:spLocks noChangeArrowheads="1"/>
          </p:cNvSpPr>
          <p:nvPr/>
        </p:nvSpPr>
        <p:spPr>
          <a:xfrm>
            <a:off x="304800" y="2743200"/>
            <a:ext cx="7772400" cy="838200"/>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Issues (2): Evaluating Classification Methods</a:t>
            </a:r>
            <a:endParaRPr lang="en-US" sz="2400" b="1" dirty="0"/>
          </a:p>
        </p:txBody>
      </p:sp>
      <p:sp>
        <p:nvSpPr>
          <p:cNvPr id="5" name="Rectangle 4"/>
          <p:cNvSpPr/>
          <p:nvPr/>
        </p:nvSpPr>
        <p:spPr>
          <a:xfrm>
            <a:off x="457200" y="1117600"/>
            <a:ext cx="8305800" cy="1818959"/>
          </a:xfrm>
          <a:prstGeom prst="rect">
            <a:avLst/>
          </a:prstGeom>
        </p:spPr>
        <p:txBody>
          <a:bodyPr wrap="square">
            <a:spAutoFit/>
          </a:bodyPr>
          <a:lstStyle/>
          <a:p>
            <a:pPr marL="285750" indent="-285750" algn="just">
              <a:lnSpc>
                <a:spcPct val="110000"/>
              </a:lnSpc>
              <a:buFont typeface="Wingdings" pitchFamily="2" charset="2"/>
              <a:buChar char="v"/>
            </a:pPr>
            <a:r>
              <a:rPr lang="en-US" dirty="0"/>
              <a:t>Data cleaning</a:t>
            </a:r>
          </a:p>
          <a:p>
            <a:pPr lvl="1" algn="just">
              <a:lnSpc>
                <a:spcPct val="110000"/>
              </a:lnSpc>
            </a:pPr>
            <a:r>
              <a:rPr lang="en-US" sz="1600" dirty="0"/>
              <a:t>Preprocess data in order to reduce noise and handle missing values</a:t>
            </a:r>
          </a:p>
          <a:p>
            <a:pPr marL="285750" indent="-285750" algn="just">
              <a:lnSpc>
                <a:spcPct val="110000"/>
              </a:lnSpc>
              <a:buFont typeface="Wingdings" pitchFamily="2" charset="2"/>
              <a:buChar char="v"/>
            </a:pPr>
            <a:r>
              <a:rPr lang="en-US" dirty="0"/>
              <a:t>Relevance analysis (feature selection)</a:t>
            </a:r>
          </a:p>
          <a:p>
            <a:pPr lvl="1" algn="just">
              <a:lnSpc>
                <a:spcPct val="110000"/>
              </a:lnSpc>
            </a:pPr>
            <a:r>
              <a:rPr lang="en-US" sz="1600" dirty="0"/>
              <a:t>Remove the irrelevant or redundant attributes</a:t>
            </a:r>
          </a:p>
          <a:p>
            <a:pPr marL="285750" indent="-285750" algn="just">
              <a:lnSpc>
                <a:spcPct val="110000"/>
              </a:lnSpc>
              <a:buFont typeface="Wingdings" pitchFamily="2" charset="2"/>
              <a:buChar char="v"/>
            </a:pPr>
            <a:r>
              <a:rPr lang="en-US" dirty="0"/>
              <a:t>Data transformation</a:t>
            </a:r>
          </a:p>
          <a:p>
            <a:pPr lvl="1" algn="just">
              <a:lnSpc>
                <a:spcPct val="110000"/>
              </a:lnSpc>
            </a:pPr>
            <a:r>
              <a:rPr lang="en-US" sz="1600" dirty="0"/>
              <a:t>Generalize and/or normalize data</a:t>
            </a:r>
          </a:p>
        </p:txBody>
      </p:sp>
      <p:sp>
        <p:nvSpPr>
          <p:cNvPr id="6" name="Rectangle 3"/>
          <p:cNvSpPr txBox="1">
            <a:spLocks noChangeArrowheads="1"/>
          </p:cNvSpPr>
          <p:nvPr/>
        </p:nvSpPr>
        <p:spPr>
          <a:xfrm>
            <a:off x="457200" y="3352800"/>
            <a:ext cx="8001000" cy="4724400"/>
          </a:xfrm>
          <a:prstGeom prst="rect">
            <a:avLst/>
          </a:prstGeo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2075" tIns="46038" rIns="92075" bIns="46038"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Char char="v"/>
            </a:pPr>
            <a:r>
              <a:rPr lang="en-US" sz="1800" dirty="0" smtClean="0"/>
              <a:t>Predictive accuracy</a:t>
            </a:r>
          </a:p>
          <a:p>
            <a:pPr algn="just">
              <a:lnSpc>
                <a:spcPct val="80000"/>
              </a:lnSpc>
              <a:buFont typeface="Wingdings" pitchFamily="2" charset="2"/>
              <a:buChar char="v"/>
            </a:pPr>
            <a:r>
              <a:rPr lang="en-US" sz="1800" dirty="0" smtClean="0"/>
              <a:t>Speed and scalability</a:t>
            </a:r>
          </a:p>
          <a:p>
            <a:pPr marL="457200" lvl="1" indent="0" algn="just">
              <a:lnSpc>
                <a:spcPct val="80000"/>
              </a:lnSpc>
              <a:buNone/>
            </a:pPr>
            <a:r>
              <a:rPr lang="en-US" sz="1600" dirty="0" smtClean="0"/>
              <a:t>time to construct the model</a:t>
            </a:r>
          </a:p>
          <a:p>
            <a:pPr marL="457200" lvl="1" indent="0" algn="just">
              <a:lnSpc>
                <a:spcPct val="80000"/>
              </a:lnSpc>
              <a:buNone/>
            </a:pPr>
            <a:r>
              <a:rPr lang="en-US" sz="1600" dirty="0" smtClean="0"/>
              <a:t>time to use the model</a:t>
            </a:r>
          </a:p>
          <a:p>
            <a:pPr algn="just">
              <a:lnSpc>
                <a:spcPct val="80000"/>
              </a:lnSpc>
              <a:buFont typeface="Wingdings" pitchFamily="2" charset="2"/>
              <a:buChar char="v"/>
            </a:pPr>
            <a:r>
              <a:rPr lang="en-US" sz="1800" dirty="0" smtClean="0"/>
              <a:t>Robustness</a:t>
            </a:r>
          </a:p>
          <a:p>
            <a:pPr marL="457200" lvl="1" indent="0" algn="just">
              <a:lnSpc>
                <a:spcPct val="80000"/>
              </a:lnSpc>
              <a:buNone/>
            </a:pPr>
            <a:r>
              <a:rPr lang="en-US" sz="1600" dirty="0" smtClean="0"/>
              <a:t>handling noise and missing values</a:t>
            </a:r>
          </a:p>
          <a:p>
            <a:pPr algn="just">
              <a:lnSpc>
                <a:spcPct val="80000"/>
              </a:lnSpc>
              <a:buFont typeface="Wingdings" pitchFamily="2" charset="2"/>
              <a:buChar char="v"/>
            </a:pPr>
            <a:r>
              <a:rPr lang="en-US" sz="1800" dirty="0" smtClean="0"/>
              <a:t>Scalability</a:t>
            </a:r>
          </a:p>
          <a:p>
            <a:pPr marL="457200" lvl="1" indent="0" algn="just">
              <a:lnSpc>
                <a:spcPct val="80000"/>
              </a:lnSpc>
              <a:buNone/>
            </a:pPr>
            <a:r>
              <a:rPr lang="en-US" sz="1600" dirty="0" smtClean="0"/>
              <a:t>efficiency in disk-resident databases </a:t>
            </a:r>
          </a:p>
          <a:p>
            <a:pPr algn="just">
              <a:lnSpc>
                <a:spcPct val="80000"/>
              </a:lnSpc>
              <a:buFont typeface="Wingdings" pitchFamily="2" charset="2"/>
              <a:buChar char="v"/>
            </a:pPr>
            <a:r>
              <a:rPr lang="en-US" sz="1800" dirty="0" smtClean="0"/>
              <a:t>Interpretability</a:t>
            </a:r>
          </a:p>
          <a:p>
            <a:pPr marL="457200" lvl="1" indent="0" algn="just">
              <a:lnSpc>
                <a:spcPct val="80000"/>
              </a:lnSpc>
              <a:buNone/>
            </a:pPr>
            <a:r>
              <a:rPr lang="en-US" sz="1600" dirty="0" smtClean="0"/>
              <a:t>understanding and insight provided by the model</a:t>
            </a:r>
          </a:p>
          <a:p>
            <a:pPr algn="just">
              <a:lnSpc>
                <a:spcPct val="80000"/>
              </a:lnSpc>
              <a:buFont typeface="Wingdings" pitchFamily="2" charset="2"/>
              <a:buChar char="v"/>
            </a:pPr>
            <a:r>
              <a:rPr lang="en-US" sz="1800" dirty="0" smtClean="0"/>
              <a:t>Goodness of rules</a:t>
            </a:r>
          </a:p>
          <a:p>
            <a:pPr marL="457200" lvl="1" indent="0" algn="just">
              <a:lnSpc>
                <a:spcPct val="80000"/>
              </a:lnSpc>
              <a:buNone/>
            </a:pPr>
            <a:r>
              <a:rPr lang="en-US" sz="1600" dirty="0" smtClean="0"/>
              <a:t>decision tree size</a:t>
            </a:r>
          </a:p>
          <a:p>
            <a:pPr marL="457200" lvl="1" indent="0" algn="just">
              <a:lnSpc>
                <a:spcPct val="80000"/>
              </a:lnSpc>
              <a:buNone/>
            </a:pPr>
            <a:r>
              <a:rPr lang="en-US" sz="1600" dirty="0" smtClean="0"/>
              <a:t>compactness of classification rules</a:t>
            </a:r>
            <a:endParaRPr lang="en-US" sz="1600" dirty="0"/>
          </a:p>
        </p:txBody>
      </p:sp>
    </p:spTree>
    <p:extLst>
      <p:ext uri="{BB962C8B-B14F-4D97-AF65-F5344CB8AC3E}">
        <p14:creationId xmlns:p14="http://schemas.microsoft.com/office/powerpoint/2010/main" val="1224870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84238"/>
          </a:xfrm>
        </p:spPr>
        <p:txBody>
          <a:bodyPr/>
          <a:lstStyle/>
          <a:p>
            <a:r>
              <a:rPr lang="en-US" b="1" dirty="0">
                <a:solidFill>
                  <a:schemeClr val="accent6">
                    <a:lumMod val="50000"/>
                  </a:schemeClr>
                </a:solidFill>
              </a:rPr>
              <a:t>Decision Trees</a:t>
            </a:r>
            <a:endParaRPr lang="en-US" dirty="0"/>
          </a:p>
        </p:txBody>
      </p:sp>
      <p:sp>
        <p:nvSpPr>
          <p:cNvPr id="3" name="Content Placeholder 2"/>
          <p:cNvSpPr>
            <a:spLocks noGrp="1"/>
          </p:cNvSpPr>
          <p:nvPr>
            <p:ph idx="1"/>
          </p:nvPr>
        </p:nvSpPr>
        <p:spPr>
          <a:xfrm>
            <a:off x="304800" y="1066800"/>
            <a:ext cx="8534400" cy="5562600"/>
          </a:xfrm>
        </p:spPr>
        <p:txBody>
          <a:bodyPr>
            <a:noAutofit/>
          </a:bodyPr>
          <a:lstStyle/>
          <a:p>
            <a:pPr marL="0" indent="0" algn="just">
              <a:buNone/>
            </a:pPr>
            <a:r>
              <a:rPr lang="en-US" sz="2800" dirty="0"/>
              <a:t>A decision tree is a predictive model that as its name implies can be viewed as </a:t>
            </a:r>
            <a:r>
              <a:rPr lang="en-US" sz="2800" dirty="0" smtClean="0"/>
              <a:t>a tree. Specifically </a:t>
            </a:r>
            <a:r>
              <a:rPr lang="en-US" sz="2800" dirty="0"/>
              <a:t>each branch of the tree is a classification question and the </a:t>
            </a:r>
            <a:r>
              <a:rPr lang="en-US" sz="2800" dirty="0" smtClean="0"/>
              <a:t>leaves are </a:t>
            </a:r>
            <a:r>
              <a:rPr lang="en-US" sz="2800" dirty="0"/>
              <a:t>partitions of data set with their classification. </a:t>
            </a:r>
            <a:endParaRPr lang="en-US" sz="2800" dirty="0" smtClean="0"/>
          </a:p>
          <a:p>
            <a:pPr marL="0" indent="0" algn="just">
              <a:buNone/>
            </a:pPr>
            <a:endParaRPr lang="en-US" sz="2800" dirty="0"/>
          </a:p>
          <a:p>
            <a:pPr marL="0" indent="0" algn="just">
              <a:buNone/>
            </a:pPr>
            <a:r>
              <a:rPr lang="en-US" sz="2800" dirty="0" smtClean="0"/>
              <a:t>A </a:t>
            </a:r>
            <a:r>
              <a:rPr lang="en-US" sz="2800" dirty="0"/>
              <a:t>decision tree makes a </a:t>
            </a:r>
            <a:r>
              <a:rPr lang="en-US" sz="2800" dirty="0" smtClean="0"/>
              <a:t>prediction on </a:t>
            </a:r>
            <a:r>
              <a:rPr lang="en-US" sz="2800" dirty="0"/>
              <a:t>the basis of a series of decisions</a:t>
            </a:r>
            <a:r>
              <a:rPr lang="en-US" sz="2800" dirty="0" smtClean="0"/>
              <a:t>. </a:t>
            </a:r>
            <a:r>
              <a:rPr lang="en-US" sz="2800" dirty="0"/>
              <a:t>The decision trees are being built on historical data and are a part </a:t>
            </a:r>
            <a:r>
              <a:rPr lang="en-US" sz="2800" dirty="0" smtClean="0"/>
              <a:t>of the </a:t>
            </a:r>
            <a:r>
              <a:rPr lang="en-US" sz="2800" dirty="0"/>
              <a:t>supervised learning</a:t>
            </a:r>
            <a:r>
              <a:rPr lang="en-US" sz="2800" dirty="0" smtClean="0"/>
              <a:t>. </a:t>
            </a:r>
            <a:r>
              <a:rPr lang="en-US" sz="2800" dirty="0"/>
              <a:t>The machine learning technique for inducting a decision tree from data is called </a:t>
            </a:r>
            <a:r>
              <a:rPr lang="en-US" sz="2800" dirty="0" smtClean="0">
                <a:solidFill>
                  <a:schemeClr val="accent2">
                    <a:lumMod val="50000"/>
                  </a:schemeClr>
                </a:solidFill>
              </a:rPr>
              <a:t>decision tree </a:t>
            </a:r>
            <a:r>
              <a:rPr lang="en-US" sz="2800" dirty="0">
                <a:solidFill>
                  <a:schemeClr val="accent2">
                    <a:lumMod val="50000"/>
                  </a:schemeClr>
                </a:solidFill>
              </a:rPr>
              <a:t>learning</a:t>
            </a:r>
            <a:r>
              <a:rPr lang="en-US" sz="2800" dirty="0" smtClean="0"/>
              <a:t>.</a:t>
            </a:r>
          </a:p>
          <a:p>
            <a:pPr lvl="1" algn="just"/>
            <a:r>
              <a:rPr lang="en-US" sz="1800" dirty="0" smtClean="0"/>
              <a:t>Internal </a:t>
            </a:r>
            <a:r>
              <a:rPr lang="en-US" sz="1800" dirty="0"/>
              <a:t>node denotes a test on an attribute</a:t>
            </a:r>
          </a:p>
          <a:p>
            <a:pPr lvl="1" algn="just"/>
            <a:r>
              <a:rPr lang="en-US" sz="1800" dirty="0"/>
              <a:t>Branch represents an outcome of the test</a:t>
            </a:r>
          </a:p>
          <a:p>
            <a:pPr lvl="1" algn="just"/>
            <a:r>
              <a:rPr lang="en-US" sz="1800" dirty="0"/>
              <a:t>Leaf nodes represent class labels or class distribution</a:t>
            </a:r>
          </a:p>
          <a:p>
            <a:pPr marL="0" indent="0" algn="just">
              <a:buNone/>
            </a:pPr>
            <a:endParaRPr lang="en-US" sz="2800" dirty="0"/>
          </a:p>
        </p:txBody>
      </p:sp>
    </p:spTree>
    <p:extLst>
      <p:ext uri="{BB962C8B-B14F-4D97-AF65-F5344CB8AC3E}">
        <p14:creationId xmlns:p14="http://schemas.microsoft.com/office/powerpoint/2010/main" val="368388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8686800" cy="6740307"/>
          </a:xfrm>
          <a:prstGeom prst="rect">
            <a:avLst/>
          </a:prstGeom>
        </p:spPr>
        <p:txBody>
          <a:bodyPr wrap="square">
            <a:spAutoFit/>
          </a:bodyPr>
          <a:lstStyle/>
          <a:p>
            <a:pPr algn="just"/>
            <a:r>
              <a:rPr lang="en-US" sz="2400" b="1" dirty="0"/>
              <a:t>In data mining, trees have three more descriptive categories/names</a:t>
            </a:r>
            <a:r>
              <a:rPr lang="en-US" sz="2400" b="1" dirty="0" smtClean="0"/>
              <a:t>:</a:t>
            </a:r>
          </a:p>
          <a:p>
            <a:pPr algn="just"/>
            <a:endParaRPr lang="en-US" sz="2400" b="1" dirty="0"/>
          </a:p>
          <a:p>
            <a:pPr marL="342900" indent="-342900" algn="just">
              <a:buFont typeface="Wingdings" pitchFamily="2" charset="2"/>
              <a:buChar char="v"/>
            </a:pPr>
            <a:r>
              <a:rPr lang="en-US" sz="2400" i="1" dirty="0" smtClean="0"/>
              <a:t>Classification </a:t>
            </a:r>
            <a:r>
              <a:rPr lang="en-US" sz="2400" i="1" dirty="0"/>
              <a:t>tree </a:t>
            </a:r>
            <a:r>
              <a:rPr lang="en-US" sz="2400" dirty="0" smtClean="0"/>
              <a:t>analysis - </a:t>
            </a:r>
            <a:r>
              <a:rPr lang="en-US" sz="2400" dirty="0"/>
              <a:t>when the predicted outcome is the class to which the </a:t>
            </a:r>
            <a:r>
              <a:rPr lang="en-US" sz="2400" dirty="0" smtClean="0"/>
              <a:t>data belongs</a:t>
            </a:r>
            <a:r>
              <a:rPr lang="en-US" sz="2400" dirty="0"/>
              <a:t>.</a:t>
            </a:r>
          </a:p>
          <a:p>
            <a:pPr marL="342900" indent="-342900" algn="just">
              <a:buFont typeface="Wingdings" pitchFamily="2" charset="2"/>
              <a:buChar char="v"/>
            </a:pPr>
            <a:r>
              <a:rPr lang="en-US" sz="2400" i="1" dirty="0" smtClean="0"/>
              <a:t>Regression </a:t>
            </a:r>
            <a:r>
              <a:rPr lang="en-US" sz="2400" i="1" dirty="0"/>
              <a:t>tree </a:t>
            </a:r>
            <a:r>
              <a:rPr lang="en-US" sz="2400" dirty="0"/>
              <a:t>analysis - when the predicted outcome can be considered a </a:t>
            </a:r>
            <a:r>
              <a:rPr lang="en-US" sz="2400" dirty="0" smtClean="0"/>
              <a:t>real number (e.g</a:t>
            </a:r>
            <a:r>
              <a:rPr lang="en-US" sz="2400" dirty="0"/>
              <a:t>. the price of a house, or a patient’s length of stay in a hospital).</a:t>
            </a:r>
          </a:p>
          <a:p>
            <a:pPr marL="342900" indent="-342900" algn="just">
              <a:buFont typeface="Wingdings" pitchFamily="2" charset="2"/>
              <a:buChar char="v"/>
            </a:pPr>
            <a:r>
              <a:rPr lang="en-US" sz="2400" i="1" dirty="0" smtClean="0"/>
              <a:t>Classification </a:t>
            </a:r>
            <a:r>
              <a:rPr lang="en-US" sz="2400" i="1" dirty="0"/>
              <a:t>And Regression Tree </a:t>
            </a:r>
            <a:r>
              <a:rPr lang="en-US" sz="2400" dirty="0"/>
              <a:t>(CART) analysis </a:t>
            </a:r>
            <a:r>
              <a:rPr lang="en-US" sz="2400" dirty="0" smtClean="0"/>
              <a:t>- </a:t>
            </a:r>
            <a:r>
              <a:rPr lang="en-US" sz="2400" dirty="0"/>
              <a:t>when both of the </a:t>
            </a:r>
            <a:r>
              <a:rPr lang="en-US" sz="2400" dirty="0" smtClean="0"/>
              <a:t>above procedures </a:t>
            </a:r>
            <a:r>
              <a:rPr lang="en-US" sz="2400" dirty="0"/>
              <a:t>are referred.</a:t>
            </a:r>
            <a:endParaRPr lang="en-US" sz="2400" dirty="0" smtClean="0"/>
          </a:p>
          <a:p>
            <a:pPr algn="just"/>
            <a:endParaRPr lang="en-US" sz="2400" dirty="0"/>
          </a:p>
          <a:p>
            <a:pPr algn="just"/>
            <a:r>
              <a:rPr lang="en-US" sz="2400" dirty="0" smtClean="0"/>
              <a:t>Decision </a:t>
            </a:r>
            <a:r>
              <a:rPr lang="en-US" sz="2400" dirty="0"/>
              <a:t>tree generation consists of two phases</a:t>
            </a:r>
          </a:p>
          <a:p>
            <a:pPr marL="457200" indent="-457200" algn="just">
              <a:buFont typeface="Wingdings" pitchFamily="2" charset="2"/>
              <a:buChar char="v"/>
            </a:pPr>
            <a:r>
              <a:rPr lang="en-US" sz="2400" dirty="0" smtClean="0"/>
              <a:t>Tree </a:t>
            </a:r>
            <a:r>
              <a:rPr lang="en-US" sz="2400" dirty="0"/>
              <a:t>construction</a:t>
            </a:r>
          </a:p>
          <a:p>
            <a:pPr lvl="1" algn="just"/>
            <a:r>
              <a:rPr lang="en-US" sz="2400" dirty="0"/>
              <a:t>At start, all the training examples are at the </a:t>
            </a:r>
            <a:r>
              <a:rPr lang="en-US" sz="2400" dirty="0" smtClean="0"/>
              <a:t>root </a:t>
            </a:r>
          </a:p>
          <a:p>
            <a:pPr lvl="1" algn="just"/>
            <a:r>
              <a:rPr lang="en-US" sz="2400" dirty="0" smtClean="0"/>
              <a:t>Partition </a:t>
            </a:r>
            <a:r>
              <a:rPr lang="en-US" sz="2400" dirty="0"/>
              <a:t>examples recursively based on selected attributes</a:t>
            </a:r>
          </a:p>
          <a:p>
            <a:pPr algn="just"/>
            <a:endParaRPr lang="en-US" sz="2400" dirty="0"/>
          </a:p>
          <a:p>
            <a:pPr marL="457200" indent="-457200" algn="just">
              <a:buFont typeface="Wingdings" pitchFamily="2" charset="2"/>
              <a:buChar char="v"/>
            </a:pPr>
            <a:r>
              <a:rPr lang="en-US" sz="2400" dirty="0"/>
              <a:t>Tree pruning</a:t>
            </a:r>
          </a:p>
          <a:p>
            <a:pPr lvl="1" algn="just"/>
            <a:r>
              <a:rPr lang="en-US" sz="2400" dirty="0"/>
              <a:t>Identify and remove branches that reflect noise or </a:t>
            </a:r>
            <a:r>
              <a:rPr lang="en-US" sz="2400" dirty="0" smtClean="0"/>
              <a:t>outliers</a:t>
            </a:r>
            <a:endParaRPr lang="en-US" sz="2400" dirty="0"/>
          </a:p>
        </p:txBody>
      </p:sp>
    </p:spTree>
    <p:extLst>
      <p:ext uri="{BB962C8B-B14F-4D97-AF65-F5344CB8AC3E}">
        <p14:creationId xmlns:p14="http://schemas.microsoft.com/office/powerpoint/2010/main" val="1448667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228600"/>
            <a:ext cx="7772400" cy="1219200"/>
          </a:xfrm>
        </p:spPr>
        <p:txBody>
          <a:bodyPr/>
          <a:lstStyle/>
          <a:p>
            <a:pPr eaLnBrk="1" hangingPunct="1">
              <a:defRPr/>
            </a:pPr>
            <a:r>
              <a:rPr lang="en-US" dirty="0" smtClean="0"/>
              <a:t>Decision Tree Example</a:t>
            </a:r>
          </a:p>
        </p:txBody>
      </p:sp>
      <p:pic>
        <p:nvPicPr>
          <p:cNvPr id="5" name="Picture 5" descr="C:\Documents and Settings\Administrator\Desktop\talld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599"/>
            <a:ext cx="7352295" cy="4601567"/>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63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3"/>
          <p:cNvSpPr txBox="1">
            <a:spLocks noChangeArrowheads="1"/>
          </p:cNvSpPr>
          <p:nvPr/>
        </p:nvSpPr>
        <p:spPr bwMode="auto">
          <a:xfrm>
            <a:off x="0" y="6461125"/>
            <a:ext cx="617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latin typeface="Times New Roman" pitchFamily="18" charset="0"/>
              </a:rPr>
              <a:t>Attributes = {Outlook</a:t>
            </a:r>
            <a:r>
              <a:rPr lang="en-US" sz="2000" dirty="0" smtClean="0">
                <a:latin typeface="Times New Roman" pitchFamily="18" charset="0"/>
              </a:rPr>
              <a:t>, Temperature, Humidity</a:t>
            </a:r>
            <a:r>
              <a:rPr lang="en-US" sz="2000" dirty="0">
                <a:latin typeface="Times New Roman" pitchFamily="18" charset="0"/>
              </a:rPr>
              <a:t>, Wind}</a:t>
            </a:r>
            <a:endParaRPr lang="en-US" sz="2400" dirty="0">
              <a:latin typeface="Times New Roman" pitchFamily="18" charset="0"/>
            </a:endParaRPr>
          </a:p>
        </p:txBody>
      </p:sp>
      <p:sp>
        <p:nvSpPr>
          <p:cNvPr id="25" name="Text Box 27"/>
          <p:cNvSpPr txBox="1">
            <a:spLocks noChangeArrowheads="1"/>
          </p:cNvSpPr>
          <p:nvPr/>
        </p:nvSpPr>
        <p:spPr bwMode="auto">
          <a:xfrm>
            <a:off x="6254750" y="6461125"/>
            <a:ext cx="273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smtClean="0">
                <a:latin typeface="Times New Roman" pitchFamily="18" charset="0"/>
              </a:rPr>
              <a:t>Play Tennis </a:t>
            </a:r>
            <a:r>
              <a:rPr lang="en-US" sz="2000" dirty="0">
                <a:latin typeface="Times New Roman" pitchFamily="18" charset="0"/>
              </a:rPr>
              <a:t>= {yes, no}</a:t>
            </a:r>
            <a:endParaRPr lang="en-US" sz="2400" dirty="0">
              <a:latin typeface="Times New Roman" pitchFamily="18" charset="0"/>
            </a:endParaRPr>
          </a:p>
        </p:txBody>
      </p:sp>
      <p:sp>
        <p:nvSpPr>
          <p:cNvPr id="27" name="Rectangle 2"/>
          <p:cNvSpPr>
            <a:spLocks noChangeArrowheads="1"/>
          </p:cNvSpPr>
          <p:nvPr/>
        </p:nvSpPr>
        <p:spPr bwMode="auto">
          <a:xfrm>
            <a:off x="381000" y="533400"/>
            <a:ext cx="8394700" cy="3311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GB" sz="1600" b="1" dirty="0">
                <a:solidFill>
                  <a:srgbClr val="000000"/>
                </a:solidFill>
                <a:latin typeface="Arial" pitchFamily="34" charset="0"/>
              </a:rPr>
              <a:t>Day   	Outlook	Temperature	  Humidity	Wind	Play Tennis</a:t>
            </a:r>
          </a:p>
          <a:p>
            <a:r>
              <a:rPr lang="en-GB" sz="1400" b="1" dirty="0">
                <a:solidFill>
                  <a:srgbClr val="000000"/>
                </a:solidFill>
                <a:latin typeface="Arial" pitchFamily="34" charset="0"/>
              </a:rPr>
              <a:t>1    	Sunny	Hot		High		Weak	No</a:t>
            </a:r>
          </a:p>
          <a:p>
            <a:r>
              <a:rPr lang="en-GB" sz="1400" b="1" dirty="0">
                <a:solidFill>
                  <a:srgbClr val="000000"/>
                </a:solidFill>
                <a:latin typeface="Arial" pitchFamily="34" charset="0"/>
              </a:rPr>
              <a:t>2	Sunny	Hot		High		Strong	No</a:t>
            </a:r>
          </a:p>
          <a:p>
            <a:r>
              <a:rPr lang="en-GB" sz="1400" b="1" dirty="0">
                <a:solidFill>
                  <a:srgbClr val="000000"/>
                </a:solidFill>
                <a:latin typeface="Arial" pitchFamily="34" charset="0"/>
              </a:rPr>
              <a:t>3	Overcast	Hot		High		Weak	Yes	</a:t>
            </a:r>
          </a:p>
          <a:p>
            <a:r>
              <a:rPr lang="en-GB" sz="1400" b="1" dirty="0">
                <a:solidFill>
                  <a:srgbClr val="000000"/>
                </a:solidFill>
                <a:latin typeface="Arial" pitchFamily="34" charset="0"/>
              </a:rPr>
              <a:t>4	Rain	Mild		High		Weak	Yes</a:t>
            </a:r>
          </a:p>
          <a:p>
            <a:r>
              <a:rPr lang="en-GB" sz="1400" b="1" dirty="0">
                <a:solidFill>
                  <a:srgbClr val="000000"/>
                </a:solidFill>
                <a:latin typeface="Arial" pitchFamily="34" charset="0"/>
              </a:rPr>
              <a:t>5	Rain	Cool		Normal		Weak	Yes	</a:t>
            </a:r>
          </a:p>
          <a:p>
            <a:r>
              <a:rPr lang="en-GB" sz="1400" b="1" dirty="0">
                <a:solidFill>
                  <a:srgbClr val="000000"/>
                </a:solidFill>
                <a:latin typeface="Arial" pitchFamily="34" charset="0"/>
              </a:rPr>
              <a:t>6	Rain	Cool		Normal		Strong	No	</a:t>
            </a:r>
          </a:p>
          <a:p>
            <a:r>
              <a:rPr lang="en-GB" sz="1400" b="1" dirty="0">
                <a:solidFill>
                  <a:srgbClr val="000000"/>
                </a:solidFill>
                <a:latin typeface="Arial" pitchFamily="34" charset="0"/>
              </a:rPr>
              <a:t>7	Overcast	Cool		Normal		Strong	Yes	</a:t>
            </a:r>
          </a:p>
          <a:p>
            <a:r>
              <a:rPr lang="en-GB" sz="1400" b="1" dirty="0">
                <a:solidFill>
                  <a:srgbClr val="000000"/>
                </a:solidFill>
                <a:latin typeface="Arial" pitchFamily="34" charset="0"/>
              </a:rPr>
              <a:t>8	Sunny	Mild		High		Weak	No</a:t>
            </a:r>
          </a:p>
          <a:p>
            <a:r>
              <a:rPr lang="en-GB" sz="1400" b="1" dirty="0">
                <a:solidFill>
                  <a:srgbClr val="000000"/>
                </a:solidFill>
                <a:latin typeface="Arial" pitchFamily="34" charset="0"/>
              </a:rPr>
              <a:t>9	Sunny	Cool		Normal		Weak	Yes</a:t>
            </a:r>
          </a:p>
          <a:p>
            <a:r>
              <a:rPr lang="en-GB" sz="1400" b="1" dirty="0">
                <a:solidFill>
                  <a:srgbClr val="000000"/>
                </a:solidFill>
                <a:latin typeface="Arial" pitchFamily="34" charset="0"/>
              </a:rPr>
              <a:t>10	Rain	Mild		Normal		Weak	Yes</a:t>
            </a:r>
          </a:p>
          <a:p>
            <a:r>
              <a:rPr lang="en-GB" sz="1400" b="1" dirty="0">
                <a:solidFill>
                  <a:srgbClr val="000000"/>
                </a:solidFill>
                <a:latin typeface="Arial" pitchFamily="34" charset="0"/>
              </a:rPr>
              <a:t>11	Sunny	Mild 		Normal		Strong	Yes</a:t>
            </a:r>
          </a:p>
          <a:p>
            <a:r>
              <a:rPr lang="en-GB" sz="1400" b="1" dirty="0">
                <a:solidFill>
                  <a:srgbClr val="000000"/>
                </a:solidFill>
                <a:latin typeface="Arial" pitchFamily="34" charset="0"/>
              </a:rPr>
              <a:t>12	Overcast	Mild		High		Strong	Yes</a:t>
            </a:r>
          </a:p>
          <a:p>
            <a:r>
              <a:rPr lang="en-GB" sz="1400" b="1" dirty="0">
                <a:solidFill>
                  <a:srgbClr val="000000"/>
                </a:solidFill>
                <a:latin typeface="Arial" pitchFamily="34" charset="0"/>
              </a:rPr>
              <a:t>13	Overcast	Hot		Normal		Weak	Yes</a:t>
            </a:r>
          </a:p>
          <a:p>
            <a:r>
              <a:rPr lang="en-GB" sz="1400" b="1" dirty="0">
                <a:solidFill>
                  <a:srgbClr val="000000"/>
                </a:solidFill>
                <a:latin typeface="Arial" pitchFamily="34" charset="0"/>
              </a:rPr>
              <a:t>14	Rain	Mild		High		Strong	No	</a:t>
            </a:r>
            <a:endParaRPr lang="en-GB" sz="1600" b="1" dirty="0">
              <a:solidFill>
                <a:srgbClr val="000000"/>
              </a:solidFill>
              <a:latin typeface="Arial" pitchFamily="34" charset="0"/>
            </a:endParaRPr>
          </a:p>
        </p:txBody>
      </p:sp>
      <p:grpSp>
        <p:nvGrpSpPr>
          <p:cNvPr id="28" name="Group 3"/>
          <p:cNvGrpSpPr>
            <a:grpSpLocks/>
          </p:cNvGrpSpPr>
          <p:nvPr/>
        </p:nvGrpSpPr>
        <p:grpSpPr bwMode="auto">
          <a:xfrm>
            <a:off x="644525" y="4086225"/>
            <a:ext cx="5938836" cy="2273300"/>
            <a:chOff x="406" y="2574"/>
            <a:chExt cx="3741" cy="1432"/>
          </a:xfrm>
        </p:grpSpPr>
        <p:sp>
          <p:nvSpPr>
            <p:cNvPr id="29" name="Rectangle 4"/>
            <p:cNvSpPr>
              <a:spLocks noChangeArrowheads="1"/>
            </p:cNvSpPr>
            <p:nvPr/>
          </p:nvSpPr>
          <p:spPr bwMode="auto">
            <a:xfrm>
              <a:off x="1959" y="2574"/>
              <a:ext cx="59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Outlook</a:t>
              </a:r>
            </a:p>
          </p:txBody>
        </p:sp>
        <p:sp>
          <p:nvSpPr>
            <p:cNvPr id="31" name="Line 6"/>
            <p:cNvSpPr>
              <a:spLocks noChangeShapeType="1"/>
            </p:cNvSpPr>
            <p:nvPr/>
          </p:nvSpPr>
          <p:spPr bwMode="auto">
            <a:xfrm>
              <a:off x="2256" y="2736"/>
              <a:ext cx="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auto">
            <a:xfrm>
              <a:off x="2304" y="2754"/>
              <a:ext cx="1096" cy="4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8"/>
            <p:cNvSpPr>
              <a:spLocks noChangeArrowheads="1"/>
            </p:cNvSpPr>
            <p:nvPr/>
          </p:nvSpPr>
          <p:spPr bwMode="auto">
            <a:xfrm>
              <a:off x="1176" y="2736"/>
              <a:ext cx="50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Sunny</a:t>
              </a:r>
            </a:p>
          </p:txBody>
        </p:sp>
        <p:sp>
          <p:nvSpPr>
            <p:cNvPr id="34" name="Line 9"/>
            <p:cNvSpPr>
              <a:spLocks noChangeShapeType="1"/>
            </p:cNvSpPr>
            <p:nvPr/>
          </p:nvSpPr>
          <p:spPr bwMode="auto">
            <a:xfrm flipH="1">
              <a:off x="1104" y="2740"/>
              <a:ext cx="1091" cy="4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10"/>
            <p:cNvSpPr>
              <a:spLocks noChangeArrowheads="1"/>
            </p:cNvSpPr>
            <p:nvPr/>
          </p:nvSpPr>
          <p:spPr bwMode="auto">
            <a:xfrm>
              <a:off x="1968" y="2832"/>
              <a:ext cx="6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Overcast</a:t>
              </a:r>
            </a:p>
          </p:txBody>
        </p:sp>
        <p:sp>
          <p:nvSpPr>
            <p:cNvPr id="36" name="Rectangle 11"/>
            <p:cNvSpPr>
              <a:spLocks noChangeArrowheads="1"/>
            </p:cNvSpPr>
            <p:nvPr/>
          </p:nvSpPr>
          <p:spPr bwMode="auto">
            <a:xfrm>
              <a:off x="2784" y="2743"/>
              <a:ext cx="391"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Rain</a:t>
              </a:r>
            </a:p>
          </p:txBody>
        </p:sp>
        <p:sp>
          <p:nvSpPr>
            <p:cNvPr id="37" name="Rectangle 12"/>
            <p:cNvSpPr>
              <a:spLocks noChangeArrowheads="1"/>
            </p:cNvSpPr>
            <p:nvPr/>
          </p:nvSpPr>
          <p:spPr bwMode="auto">
            <a:xfrm>
              <a:off x="759" y="3150"/>
              <a:ext cx="6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Humidity</a:t>
              </a:r>
            </a:p>
          </p:txBody>
        </p:sp>
        <p:sp>
          <p:nvSpPr>
            <p:cNvPr id="38" name="Rectangle 13"/>
            <p:cNvSpPr>
              <a:spLocks noChangeArrowheads="1"/>
            </p:cNvSpPr>
            <p:nvPr/>
          </p:nvSpPr>
          <p:spPr bwMode="auto">
            <a:xfrm>
              <a:off x="2072" y="3164"/>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39" name="Rectangle 14"/>
            <p:cNvSpPr>
              <a:spLocks noChangeArrowheads="1"/>
            </p:cNvSpPr>
            <p:nvPr/>
          </p:nvSpPr>
          <p:spPr bwMode="auto">
            <a:xfrm>
              <a:off x="3221" y="3120"/>
              <a:ext cx="427"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u="sng" dirty="0">
                  <a:solidFill>
                    <a:srgbClr val="000000"/>
                  </a:solidFill>
                  <a:latin typeface="Arial" pitchFamily="34" charset="0"/>
                </a:rPr>
                <a:t>Wind</a:t>
              </a:r>
            </a:p>
          </p:txBody>
        </p:sp>
        <p:sp>
          <p:nvSpPr>
            <p:cNvPr id="40" name="Line 15"/>
            <p:cNvSpPr>
              <a:spLocks noChangeShapeType="1"/>
            </p:cNvSpPr>
            <p:nvPr/>
          </p:nvSpPr>
          <p:spPr bwMode="auto">
            <a:xfrm flipH="1">
              <a:off x="605" y="3312"/>
              <a:ext cx="451"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6"/>
            <p:cNvSpPr>
              <a:spLocks noChangeArrowheads="1"/>
            </p:cNvSpPr>
            <p:nvPr/>
          </p:nvSpPr>
          <p:spPr bwMode="auto">
            <a:xfrm>
              <a:off x="406" y="3399"/>
              <a:ext cx="39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High</a:t>
              </a:r>
            </a:p>
          </p:txBody>
        </p:sp>
        <p:sp>
          <p:nvSpPr>
            <p:cNvPr id="42" name="Line 17"/>
            <p:cNvSpPr>
              <a:spLocks noChangeShapeType="1"/>
            </p:cNvSpPr>
            <p:nvPr/>
          </p:nvSpPr>
          <p:spPr bwMode="auto">
            <a:xfrm>
              <a:off x="1152" y="3336"/>
              <a:ext cx="328" cy="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18"/>
            <p:cNvSpPr>
              <a:spLocks noChangeArrowheads="1"/>
            </p:cNvSpPr>
            <p:nvPr/>
          </p:nvSpPr>
          <p:spPr bwMode="auto">
            <a:xfrm>
              <a:off x="1363" y="3412"/>
              <a:ext cx="825"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GB" sz="1600" b="1" dirty="0">
                  <a:solidFill>
                    <a:srgbClr val="000000"/>
                  </a:solidFill>
                  <a:latin typeface="Arial" pitchFamily="34" charset="0"/>
                </a:rPr>
                <a:t>Normal</a:t>
              </a:r>
            </a:p>
          </p:txBody>
        </p:sp>
        <p:sp>
          <p:nvSpPr>
            <p:cNvPr id="44" name="Rectangle 19"/>
            <p:cNvSpPr>
              <a:spLocks noChangeArrowheads="1"/>
            </p:cNvSpPr>
            <p:nvPr/>
          </p:nvSpPr>
          <p:spPr bwMode="auto">
            <a:xfrm>
              <a:off x="419" y="3740"/>
              <a:ext cx="292"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No</a:t>
              </a:r>
            </a:p>
          </p:txBody>
        </p:sp>
        <p:sp>
          <p:nvSpPr>
            <p:cNvPr id="45" name="Rectangle 20"/>
            <p:cNvSpPr>
              <a:spLocks noChangeArrowheads="1"/>
            </p:cNvSpPr>
            <p:nvPr/>
          </p:nvSpPr>
          <p:spPr bwMode="auto">
            <a:xfrm>
              <a:off x="1427" y="3740"/>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46" name="Line 21"/>
            <p:cNvSpPr>
              <a:spLocks noChangeShapeType="1"/>
            </p:cNvSpPr>
            <p:nvPr/>
          </p:nvSpPr>
          <p:spPr bwMode="auto">
            <a:xfrm flipH="1">
              <a:off x="2928" y="3312"/>
              <a:ext cx="472"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22"/>
            <p:cNvSpPr>
              <a:spLocks noChangeShapeType="1"/>
            </p:cNvSpPr>
            <p:nvPr/>
          </p:nvSpPr>
          <p:spPr bwMode="auto">
            <a:xfrm>
              <a:off x="3434" y="3312"/>
              <a:ext cx="489" cy="4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23"/>
            <p:cNvSpPr>
              <a:spLocks noChangeArrowheads="1"/>
            </p:cNvSpPr>
            <p:nvPr/>
          </p:nvSpPr>
          <p:spPr bwMode="auto">
            <a:xfrm>
              <a:off x="2771" y="3740"/>
              <a:ext cx="292"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No</a:t>
              </a:r>
            </a:p>
          </p:txBody>
        </p:sp>
        <p:sp>
          <p:nvSpPr>
            <p:cNvPr id="49" name="Rectangle 24"/>
            <p:cNvSpPr>
              <a:spLocks noChangeArrowheads="1"/>
            </p:cNvSpPr>
            <p:nvPr/>
          </p:nvSpPr>
          <p:spPr bwMode="auto">
            <a:xfrm>
              <a:off x="3779" y="3788"/>
              <a:ext cx="349" cy="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a:solidFill>
                    <a:srgbClr val="000000"/>
                  </a:solidFill>
                  <a:latin typeface="Arial" pitchFamily="34" charset="0"/>
                </a:rPr>
                <a:t>Yes</a:t>
              </a:r>
            </a:p>
          </p:txBody>
        </p:sp>
        <p:sp>
          <p:nvSpPr>
            <p:cNvPr id="50" name="Rectangle 25"/>
            <p:cNvSpPr>
              <a:spLocks noChangeArrowheads="1"/>
            </p:cNvSpPr>
            <p:nvPr/>
          </p:nvSpPr>
          <p:spPr bwMode="auto">
            <a:xfrm>
              <a:off x="2647" y="3380"/>
              <a:ext cx="56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Strong </a:t>
              </a:r>
            </a:p>
          </p:txBody>
        </p:sp>
        <p:sp>
          <p:nvSpPr>
            <p:cNvPr id="51" name="Rectangle 26"/>
            <p:cNvSpPr>
              <a:spLocks noChangeArrowheads="1"/>
            </p:cNvSpPr>
            <p:nvPr/>
          </p:nvSpPr>
          <p:spPr bwMode="auto">
            <a:xfrm>
              <a:off x="3699" y="3347"/>
              <a:ext cx="448"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GB" sz="1600" b="1" dirty="0">
                  <a:solidFill>
                    <a:srgbClr val="000000"/>
                  </a:solidFill>
                  <a:latin typeface="Arial" pitchFamily="34" charset="0"/>
                </a:rPr>
                <a:t>Weak</a:t>
              </a:r>
            </a:p>
          </p:txBody>
        </p:sp>
      </p:grpSp>
      <p:sp>
        <p:nvSpPr>
          <p:cNvPr id="52" name="Rectangle 27"/>
          <p:cNvSpPr>
            <a:spLocks noGrp="1" noChangeArrowheads="1"/>
          </p:cNvSpPr>
          <p:nvPr>
            <p:ph type="title"/>
          </p:nvPr>
        </p:nvSpPr>
        <p:spPr>
          <a:xfrm>
            <a:off x="457200" y="0"/>
            <a:ext cx="7772400" cy="1143000"/>
          </a:xfrm>
        </p:spPr>
        <p:txBody>
          <a:bodyPr>
            <a:normAutofit fontScale="90000"/>
          </a:bodyPr>
          <a:lstStyle/>
          <a:p>
            <a:r>
              <a:rPr lang="en-GB" sz="3600" b="1" dirty="0">
                <a:solidFill>
                  <a:srgbClr val="000000"/>
                </a:solidFill>
              </a:rPr>
              <a:t>Decision Tree: Example</a:t>
            </a:r>
            <a:r>
              <a:rPr lang="en-GB" b="1" dirty="0">
                <a:solidFill>
                  <a:srgbClr val="000000"/>
                </a:solidFill>
                <a:latin typeface="Arial" pitchFamily="34" charset="0"/>
              </a:rPr>
              <a:t/>
            </a:r>
            <a:br>
              <a:rPr lang="en-GB" b="1" dirty="0">
                <a:solidFill>
                  <a:srgbClr val="000000"/>
                </a:solidFill>
                <a:latin typeface="Arial" pitchFamily="34" charset="0"/>
              </a:rPr>
            </a:br>
            <a:endParaRPr lang="en-GB" b="1" dirty="0"/>
          </a:p>
        </p:txBody>
      </p:sp>
    </p:spTree>
    <p:extLst>
      <p:ext uri="{BB962C8B-B14F-4D97-AF65-F5344CB8AC3E}">
        <p14:creationId xmlns:p14="http://schemas.microsoft.com/office/powerpoint/2010/main" val="446433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600"/>
            <a:ext cx="7620000" cy="685800"/>
          </a:xfrm>
        </p:spPr>
        <p:txBody>
          <a:bodyPr>
            <a:normAutofit fontScale="90000"/>
          </a:bodyPr>
          <a:lstStyle/>
          <a:p>
            <a:pPr eaLnBrk="1" hangingPunct="1"/>
            <a:r>
              <a:rPr lang="en-US" b="1" dirty="0" smtClean="0">
                <a:latin typeface="+mn-lt"/>
                <a:ea typeface="ＭＳ Ｐゴシック" pitchFamily="34" charset="-128"/>
              </a:rPr>
              <a:t>Decision Tree Induction</a:t>
            </a:r>
          </a:p>
        </p:txBody>
      </p:sp>
      <p:sp>
        <p:nvSpPr>
          <p:cNvPr id="5" name="Rectangle 3"/>
          <p:cNvSpPr txBox="1">
            <a:spLocks noChangeArrowheads="1"/>
          </p:cNvSpPr>
          <p:nvPr/>
        </p:nvSpPr>
        <p:spPr>
          <a:xfrm>
            <a:off x="304800" y="1143000"/>
            <a:ext cx="8382000" cy="541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5000"/>
              </a:lnSpc>
              <a:buNone/>
            </a:pPr>
            <a:r>
              <a:rPr lang="en-US" sz="2800" b="1" dirty="0" smtClean="0">
                <a:ea typeface="ＭＳ Ｐゴシック" pitchFamily="34" charset="-128"/>
              </a:rPr>
              <a:t>Basic algorithm (a greedy algorithm)</a:t>
            </a:r>
          </a:p>
          <a:p>
            <a:pPr lvl="1" algn="just">
              <a:lnSpc>
                <a:spcPct val="95000"/>
              </a:lnSpc>
            </a:pPr>
            <a:r>
              <a:rPr lang="en-US" sz="2000" dirty="0" smtClean="0">
                <a:ea typeface="ＭＳ Ｐゴシック" pitchFamily="34" charset="-128"/>
              </a:rPr>
              <a:t>Tree is constructed in a </a:t>
            </a:r>
            <a:r>
              <a:rPr lang="en-US" sz="2000" dirty="0" smtClean="0">
                <a:solidFill>
                  <a:schemeClr val="hlink"/>
                </a:solidFill>
                <a:ea typeface="ＭＳ Ｐゴシック" pitchFamily="34" charset="-128"/>
              </a:rPr>
              <a:t>top-down recursive divide-and-conquer manner</a:t>
            </a:r>
          </a:p>
          <a:p>
            <a:pPr lvl="1" algn="just">
              <a:lnSpc>
                <a:spcPct val="95000"/>
              </a:lnSpc>
            </a:pPr>
            <a:r>
              <a:rPr lang="en-US" sz="2000" dirty="0" smtClean="0">
                <a:ea typeface="ＭＳ Ｐゴシック" pitchFamily="34" charset="-128"/>
              </a:rPr>
              <a:t>At start, all the training examples are at the root</a:t>
            </a:r>
          </a:p>
          <a:p>
            <a:pPr lvl="1" algn="just">
              <a:lnSpc>
                <a:spcPct val="95000"/>
              </a:lnSpc>
            </a:pPr>
            <a:r>
              <a:rPr lang="en-US" sz="2000" dirty="0" smtClean="0">
                <a:ea typeface="ＭＳ Ｐゴシック" pitchFamily="34" charset="-128"/>
              </a:rPr>
              <a:t>Examples are partitioned recursively to </a:t>
            </a:r>
            <a:r>
              <a:rPr lang="en-US" sz="2000" i="1" dirty="0" smtClean="0">
                <a:ea typeface="ＭＳ Ｐゴシック" pitchFamily="34" charset="-128"/>
              </a:rPr>
              <a:t>maximize purity</a:t>
            </a:r>
          </a:p>
          <a:p>
            <a:pPr algn="just">
              <a:lnSpc>
                <a:spcPct val="95000"/>
              </a:lnSpc>
            </a:pPr>
            <a:endParaRPr lang="en-US" sz="2000" dirty="0" smtClean="0">
              <a:ea typeface="ＭＳ Ｐゴシック" pitchFamily="34" charset="-128"/>
            </a:endParaRPr>
          </a:p>
          <a:p>
            <a:pPr marL="0" indent="0" algn="just">
              <a:lnSpc>
                <a:spcPct val="95000"/>
              </a:lnSpc>
              <a:buNone/>
            </a:pPr>
            <a:r>
              <a:rPr lang="en-US" sz="2800" b="1" dirty="0" smtClean="0">
                <a:ea typeface="ＭＳ Ｐゴシック" pitchFamily="34" charset="-128"/>
              </a:rPr>
              <a:t>Conditions for stopping partitioning</a:t>
            </a:r>
          </a:p>
          <a:p>
            <a:pPr lvl="1" algn="just">
              <a:lnSpc>
                <a:spcPct val="95000"/>
              </a:lnSpc>
            </a:pPr>
            <a:r>
              <a:rPr lang="en-US" sz="2000" dirty="0" smtClean="0">
                <a:ea typeface="ＭＳ Ｐゴシック" pitchFamily="34" charset="-128"/>
              </a:rPr>
              <a:t>All samples belong to the same class</a:t>
            </a:r>
          </a:p>
          <a:p>
            <a:pPr lvl="1" algn="just">
              <a:lnSpc>
                <a:spcPct val="95000"/>
              </a:lnSpc>
            </a:pPr>
            <a:r>
              <a:rPr lang="en-US" sz="2000" dirty="0" smtClean="0">
                <a:ea typeface="ＭＳ Ｐゴシック" pitchFamily="34" charset="-128"/>
              </a:rPr>
              <a:t>Leaf node smaller than a specified threshold</a:t>
            </a:r>
          </a:p>
          <a:p>
            <a:pPr lvl="1" algn="just">
              <a:lnSpc>
                <a:spcPct val="95000"/>
              </a:lnSpc>
            </a:pPr>
            <a:r>
              <a:rPr lang="en-US" sz="2000" dirty="0" smtClean="0">
                <a:ea typeface="ＭＳ Ｐゴシック" pitchFamily="34" charset="-128"/>
              </a:rPr>
              <a:t>Tradeoff between complexity and generalizability</a:t>
            </a:r>
          </a:p>
          <a:p>
            <a:pPr lvl="1" algn="just">
              <a:lnSpc>
                <a:spcPct val="95000"/>
              </a:lnSpc>
            </a:pPr>
            <a:endParaRPr lang="en-US" sz="2000" dirty="0" smtClean="0">
              <a:solidFill>
                <a:schemeClr val="hlink"/>
              </a:solidFill>
              <a:ea typeface="ＭＳ Ｐゴシック" pitchFamily="34" charset="-128"/>
            </a:endParaRPr>
          </a:p>
          <a:p>
            <a:pPr marL="0" indent="0" algn="just">
              <a:lnSpc>
                <a:spcPct val="95000"/>
              </a:lnSpc>
              <a:buNone/>
            </a:pPr>
            <a:r>
              <a:rPr lang="en-US" sz="2800" b="1" dirty="0" smtClean="0">
                <a:ea typeface="ＭＳ Ｐゴシック" pitchFamily="34" charset="-128"/>
              </a:rPr>
              <a:t>Predictions for new data</a:t>
            </a:r>
            <a:r>
              <a:rPr lang="en-US" sz="2800" b="1" dirty="0" smtClean="0">
                <a:solidFill>
                  <a:schemeClr val="hlink"/>
                </a:solidFill>
                <a:ea typeface="ＭＳ Ｐゴシック" pitchFamily="34" charset="-128"/>
              </a:rPr>
              <a:t>:</a:t>
            </a:r>
          </a:p>
          <a:p>
            <a:pPr lvl="1" algn="just">
              <a:lnSpc>
                <a:spcPct val="95000"/>
              </a:lnSpc>
              <a:buClr>
                <a:schemeClr val="tx1"/>
              </a:buClr>
            </a:pPr>
            <a:r>
              <a:rPr lang="en-US" sz="2000" dirty="0" smtClean="0">
                <a:ea typeface="ＭＳ Ｐゴシック" pitchFamily="34" charset="-128"/>
              </a:rPr>
              <a:t>Classification by </a:t>
            </a:r>
            <a:r>
              <a:rPr lang="en-US" sz="2000" dirty="0" smtClean="0">
                <a:solidFill>
                  <a:schemeClr val="hlink"/>
                </a:solidFill>
                <a:ea typeface="ＭＳ Ｐゴシック" pitchFamily="34" charset="-128"/>
              </a:rPr>
              <a:t>majority voting</a:t>
            </a:r>
            <a:r>
              <a:rPr lang="en-US" sz="2000" dirty="0" smtClean="0">
                <a:ea typeface="ＭＳ Ｐゴシック" pitchFamily="34" charset="-128"/>
              </a:rPr>
              <a:t> is employed for classifying all members of the leaf</a:t>
            </a:r>
          </a:p>
          <a:p>
            <a:pPr lvl="1" algn="just">
              <a:lnSpc>
                <a:spcPct val="95000"/>
              </a:lnSpc>
            </a:pPr>
            <a:r>
              <a:rPr lang="en-US" sz="2000" dirty="0" smtClean="0">
                <a:ea typeface="ＭＳ Ｐゴシック" pitchFamily="34" charset="-128"/>
              </a:rPr>
              <a:t>Probability based on training data that ended up in that leaf.</a:t>
            </a:r>
          </a:p>
          <a:p>
            <a:pPr lvl="1" algn="just">
              <a:lnSpc>
                <a:spcPct val="95000"/>
              </a:lnSpc>
            </a:pPr>
            <a:r>
              <a:rPr lang="en-US" sz="2000" dirty="0" smtClean="0">
                <a:ea typeface="ＭＳ Ｐゴシック" pitchFamily="34" charset="-128"/>
              </a:rPr>
              <a:t>Class Probability estimates can be used also</a:t>
            </a:r>
            <a:endParaRPr lang="en-US" sz="1600" dirty="0" smtClean="0">
              <a:ea typeface="ＭＳ Ｐゴシック" pitchFamily="34" charset="-128"/>
            </a:endParaRPr>
          </a:p>
          <a:p>
            <a:pPr lvl="1" algn="just">
              <a:lnSpc>
                <a:spcPct val="95000"/>
              </a:lnSpc>
            </a:pPr>
            <a:endParaRPr lang="en-US" sz="2000" dirty="0" smtClean="0">
              <a:ea typeface="ＭＳ Ｐゴシック" pitchFamily="34" charset="-128"/>
            </a:endParaRPr>
          </a:p>
          <a:p>
            <a:pPr lvl="1" algn="just">
              <a:lnSpc>
                <a:spcPct val="95000"/>
              </a:lnSpc>
              <a:buFontTx/>
              <a:buNone/>
            </a:pPr>
            <a:endParaRPr lang="en-US" sz="2000" dirty="0" smtClean="0">
              <a:ea typeface="ＭＳ Ｐゴシック" pitchFamily="34" charset="-128"/>
            </a:endParaRPr>
          </a:p>
        </p:txBody>
      </p:sp>
    </p:spTree>
    <p:extLst>
      <p:ext uri="{BB962C8B-B14F-4D97-AF65-F5344CB8AC3E}">
        <p14:creationId xmlns:p14="http://schemas.microsoft.com/office/powerpoint/2010/main" val="679574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152400"/>
            <a:ext cx="8458200" cy="762000"/>
          </a:xfrm>
        </p:spPr>
        <p:txBody>
          <a:bodyPr/>
          <a:lstStyle/>
          <a:p>
            <a:pPr algn="just"/>
            <a:r>
              <a:rPr lang="en-US" altLang="zh-TW" sz="4000" b="1" dirty="0"/>
              <a:t>Algorithm for building Decision Trees</a:t>
            </a:r>
          </a:p>
        </p:txBody>
      </p:sp>
      <p:sp>
        <p:nvSpPr>
          <p:cNvPr id="6" name="Rectangle 3"/>
          <p:cNvSpPr txBox="1">
            <a:spLocks noChangeArrowheads="1"/>
          </p:cNvSpPr>
          <p:nvPr/>
        </p:nvSpPr>
        <p:spPr>
          <a:xfrm>
            <a:off x="228600" y="1143000"/>
            <a:ext cx="8305800" cy="5334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dirty="0" smtClean="0"/>
              <a:t>	Decision trees are a popular structure for supervised learning. They are constructed using attributes best able to differentiate the concepts to be learned. </a:t>
            </a:r>
          </a:p>
          <a:p>
            <a:pPr algn="just">
              <a:buFontTx/>
              <a:buNone/>
            </a:pPr>
            <a:r>
              <a:rPr lang="en-US" altLang="zh-TW" dirty="0"/>
              <a:t>	</a:t>
            </a:r>
            <a:endParaRPr lang="en-US" altLang="zh-TW" dirty="0" smtClean="0"/>
          </a:p>
          <a:p>
            <a:pPr algn="just">
              <a:buFontTx/>
              <a:buNone/>
            </a:pPr>
            <a:r>
              <a:rPr lang="en-US" altLang="zh-TW" dirty="0"/>
              <a:t>	</a:t>
            </a:r>
            <a:r>
              <a:rPr lang="en-US" altLang="zh-TW" dirty="0" smtClean="0"/>
              <a:t>A decision tree is built by initially selecting a subset of instances from a training set. This subset is then used by the algorithm to construct a decision tree. The remaining training set instances test the accuracy of the constructed tree.</a:t>
            </a:r>
            <a:endParaRPr lang="en-US" altLang="zh-TW" dirty="0"/>
          </a:p>
        </p:txBody>
      </p:sp>
    </p:spTree>
    <p:extLst>
      <p:ext uri="{BB962C8B-B14F-4D97-AF65-F5344CB8AC3E}">
        <p14:creationId xmlns:p14="http://schemas.microsoft.com/office/powerpoint/2010/main" val="49732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304800" y="1219200"/>
            <a:ext cx="84582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b="1" dirty="0" smtClean="0"/>
              <a:t>Supervised learning:</a:t>
            </a:r>
          </a:p>
          <a:p>
            <a:pPr lvl="1" algn="just"/>
            <a:r>
              <a:rPr lang="en-US" sz="2400" dirty="0" smtClean="0"/>
              <a:t>The network answer to each input pattern is directly compared with the desired answer and a feedback is given to the network to correct possible errors</a:t>
            </a:r>
          </a:p>
          <a:p>
            <a:pPr marL="0" indent="0" algn="just">
              <a:buNone/>
            </a:pPr>
            <a:r>
              <a:rPr lang="en-US" b="1" dirty="0" smtClean="0"/>
              <a:t>Unsupervised learning:</a:t>
            </a:r>
          </a:p>
          <a:p>
            <a:pPr lvl="1" algn="just"/>
            <a:r>
              <a:rPr lang="en-US" sz="2400" dirty="0" smtClean="0"/>
              <a:t>The target answer is unknown. The network groups the input patterns of the training sets into clusters, based on correlation and similarities. </a:t>
            </a:r>
          </a:p>
        </p:txBody>
      </p:sp>
      <p:sp>
        <p:nvSpPr>
          <p:cNvPr id="6" name="Title 1"/>
          <p:cNvSpPr>
            <a:spLocks noGrp="1"/>
          </p:cNvSpPr>
          <p:nvPr>
            <p:ph type="title"/>
          </p:nvPr>
        </p:nvSpPr>
        <p:spPr>
          <a:xfrm>
            <a:off x="304800" y="274638"/>
            <a:ext cx="8458200" cy="487362"/>
          </a:xfrm>
        </p:spPr>
        <p:txBody>
          <a:bodyPr>
            <a:normAutofit fontScale="90000"/>
          </a:bodyPr>
          <a:lstStyle/>
          <a:p>
            <a:r>
              <a:rPr lang="en-US" b="1" dirty="0" smtClean="0"/>
              <a:t>Supervised and </a:t>
            </a:r>
            <a:r>
              <a:rPr lang="en-US" b="1" dirty="0"/>
              <a:t>Unsupervised learning</a:t>
            </a:r>
            <a:endParaRPr lang="en-US" b="1" dirty="0">
              <a:solidFill>
                <a:schemeClr val="accent6">
                  <a:lumMod val="50000"/>
                </a:schemeClr>
              </a:solidFill>
            </a:endParaRPr>
          </a:p>
        </p:txBody>
      </p:sp>
    </p:spTree>
    <p:extLst>
      <p:ext uri="{BB962C8B-B14F-4D97-AF65-F5344CB8AC3E}">
        <p14:creationId xmlns:p14="http://schemas.microsoft.com/office/powerpoint/2010/main" val="2849543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228600"/>
            <a:ext cx="8534400" cy="6324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zh-TW" sz="3600" dirty="0" smtClean="0"/>
              <a:t>	If the decision tree classified the instances correctly, the procedure terminates. </a:t>
            </a:r>
          </a:p>
          <a:p>
            <a:pPr algn="just">
              <a:buFontTx/>
              <a:buNone/>
            </a:pPr>
            <a:r>
              <a:rPr lang="en-US" altLang="zh-TW" sz="3600" dirty="0"/>
              <a:t>	</a:t>
            </a:r>
            <a:r>
              <a:rPr lang="en-US" altLang="zh-TW" sz="3600" dirty="0" smtClean="0"/>
              <a:t>If an instance is incorrectly classified, the instance is added to the selected subset of training instances and a new tree is constructed. </a:t>
            </a:r>
          </a:p>
          <a:p>
            <a:pPr algn="just">
              <a:buFontTx/>
              <a:buNone/>
            </a:pPr>
            <a:r>
              <a:rPr lang="en-US" altLang="zh-TW" sz="3600" dirty="0"/>
              <a:t>	</a:t>
            </a:r>
            <a:r>
              <a:rPr lang="en-US" altLang="zh-TW" sz="3600" dirty="0" smtClean="0"/>
              <a:t>This process continues until a tree that correctly classify all non-selected instances is created or the decision tree is built from the entire training set.</a:t>
            </a:r>
            <a:endParaRPr lang="en-US" altLang="zh-TW" sz="3600" dirty="0"/>
          </a:p>
        </p:txBody>
      </p:sp>
    </p:spTree>
    <p:extLst>
      <p:ext uri="{BB962C8B-B14F-4D97-AF65-F5344CB8AC3E}">
        <p14:creationId xmlns:p14="http://schemas.microsoft.com/office/powerpoint/2010/main" val="293654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1331203033"/>
              </p:ext>
            </p:extLst>
          </p:nvPr>
        </p:nvGraphicFramePr>
        <p:xfrm>
          <a:off x="152400" y="914400"/>
          <a:ext cx="8763000" cy="5943600"/>
        </p:xfrm>
        <a:graphic>
          <a:graphicData uri="http://schemas.openxmlformats.org/presentationml/2006/ole">
            <mc:AlternateContent xmlns:mc="http://schemas.openxmlformats.org/markup-compatibility/2006">
              <mc:Choice xmlns:v="urn:schemas-microsoft-com:vml" Requires="v">
                <p:oleObj spid="_x0000_s5393" name="Visio" r:id="rId3" imgW="10185699" imgH="5642999" progId="Visio.Drawing.6">
                  <p:embed/>
                </p:oleObj>
              </mc:Choice>
              <mc:Fallback>
                <p:oleObj name="Visio" r:id="rId3" imgW="10185699" imgH="564299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14400"/>
                        <a:ext cx="8763000" cy="5943600"/>
                      </a:xfrm>
                      <a:prstGeom prst="rect">
                        <a:avLst/>
                      </a:prstGeom>
                      <a:noFill/>
                      <a:ln>
                        <a:noFill/>
                      </a:ln>
                      <a:effectLst/>
                    </p:spPr>
                  </p:pic>
                </p:oleObj>
              </mc:Fallback>
            </mc:AlternateContent>
          </a:graphicData>
        </a:graphic>
      </p:graphicFrame>
      <p:sp>
        <p:nvSpPr>
          <p:cNvPr id="6" name="Text Box 4"/>
          <p:cNvSpPr txBox="1">
            <a:spLocks noChangeArrowheads="1"/>
          </p:cNvSpPr>
          <p:nvPr/>
        </p:nvSpPr>
        <p:spPr bwMode="auto">
          <a:xfrm>
            <a:off x="411162" y="533400"/>
            <a:ext cx="7970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0" lang="en-US" altLang="zh-TW" sz="1600" dirty="0">
                <a:latin typeface="Times New Roman" pitchFamily="18" charset="0"/>
              </a:rPr>
              <a:t>|-------- Data Preparation Stage --------|------- Tree Building Stage -------|--- Prediction Stage ---|</a:t>
            </a:r>
          </a:p>
        </p:txBody>
      </p:sp>
    </p:spTree>
    <p:extLst>
      <p:ext uri="{BB962C8B-B14F-4D97-AF65-F5344CB8AC3E}">
        <p14:creationId xmlns:p14="http://schemas.microsoft.com/office/powerpoint/2010/main" val="440313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76200"/>
            <a:ext cx="9296400" cy="990600"/>
          </a:xfrm>
        </p:spPr>
        <p:txBody>
          <a:bodyPr/>
          <a:lstStyle/>
          <a:p>
            <a:pPr eaLnBrk="1" hangingPunct="1">
              <a:defRPr/>
            </a:pPr>
            <a:r>
              <a:rPr lang="en-US" dirty="0" smtClean="0"/>
              <a:t>Decision Tree Algorithm</a:t>
            </a:r>
          </a:p>
        </p:txBody>
      </p:sp>
      <p:pic>
        <p:nvPicPr>
          <p:cNvPr id="5" name="Picture 6" descr="C:\Documents and Settings\Administrator\Desktop\dum.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91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838200" y="1066800"/>
            <a:ext cx="7543800" cy="5181600"/>
          </a:xfrm>
          <a:prstGeom prst="rect">
            <a:avLst/>
          </a:prstGeom>
          <a:noFill/>
          <a:ln w="57150" cap="sq">
            <a:solidFill>
              <a:schemeClr val="tx2"/>
            </a:solidFill>
            <a:miter lim="800000"/>
            <a:headEnd/>
            <a:tailEnd/>
          </a:ln>
          <a:effectLst/>
          <a:extLst>
            <a:ext uri="{909E8E84-426E-40DD-AFC4-6F175D3DCCD1}">
              <a14:hiddenFill xmlns:a14="http://schemas.microsoft.com/office/drawing/2010/main">
                <a:gradFill rotWithShape="0">
                  <a:gsLst>
                    <a:gs pos="0">
                      <a:schemeClr val="bg2"/>
                    </a:gs>
                    <a:gs pos="100000">
                      <a:schemeClr val="accent1"/>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en-US" b="0">
              <a:solidFill>
                <a:schemeClr val="tx2"/>
              </a:solidFill>
            </a:endParaRPr>
          </a:p>
        </p:txBody>
      </p:sp>
    </p:spTree>
    <p:extLst>
      <p:ext uri="{BB962C8B-B14F-4D97-AF65-F5344CB8AC3E}">
        <p14:creationId xmlns:p14="http://schemas.microsoft.com/office/powerpoint/2010/main" val="511097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a:t>Decision Tree </a:t>
            </a:r>
            <a:r>
              <a:rPr lang="en-US" dirty="0" err="1"/>
              <a:t>Pseudocode</a:t>
            </a:r>
            <a:endParaRPr lang="en-US" dirty="0"/>
          </a:p>
        </p:txBody>
      </p:sp>
      <p:sp>
        <p:nvSpPr>
          <p:cNvPr id="3" name="Content Placeholder 2"/>
          <p:cNvSpPr>
            <a:spLocks noGrp="1"/>
          </p:cNvSpPr>
          <p:nvPr>
            <p:ph idx="1"/>
          </p:nvPr>
        </p:nvSpPr>
        <p:spPr>
          <a:xfrm>
            <a:off x="304800" y="838200"/>
            <a:ext cx="8686800" cy="5791200"/>
          </a:xfrm>
        </p:spPr>
        <p:txBody>
          <a:bodyPr>
            <a:normAutofit fontScale="85000" lnSpcReduction="20000"/>
          </a:bodyPr>
          <a:lstStyle/>
          <a:p>
            <a:pPr marL="0" indent="0">
              <a:lnSpc>
                <a:spcPct val="80000"/>
              </a:lnSpc>
              <a:spcBef>
                <a:spcPct val="50000"/>
              </a:spcBef>
              <a:buNone/>
            </a:pPr>
            <a:r>
              <a:rPr lang="en-US" dirty="0">
                <a:latin typeface="Calibri" pitchFamily="34" charset="0"/>
              </a:rPr>
              <a:t>node = tree-design(Data = {X,C})</a:t>
            </a:r>
          </a:p>
          <a:p>
            <a:pPr marL="0" indent="0">
              <a:lnSpc>
                <a:spcPct val="80000"/>
              </a:lnSpc>
              <a:spcBef>
                <a:spcPct val="50000"/>
              </a:spcBef>
              <a:buNone/>
            </a:pPr>
            <a:r>
              <a:rPr lang="en-US" dirty="0">
                <a:latin typeface="Calibri" pitchFamily="34" charset="0"/>
              </a:rPr>
              <a:t>	For i = 1 to d</a:t>
            </a:r>
          </a:p>
          <a:p>
            <a:pPr marL="0" indent="0">
              <a:lnSpc>
                <a:spcPct val="80000"/>
              </a:lnSpc>
              <a:spcBef>
                <a:spcPct val="50000"/>
              </a:spcBef>
              <a:buNone/>
            </a:pPr>
            <a:r>
              <a:rPr lang="en-US" dirty="0">
                <a:latin typeface="Calibri" pitchFamily="34" charset="0"/>
              </a:rPr>
              <a:t>	      </a:t>
            </a:r>
            <a:r>
              <a:rPr lang="en-US" dirty="0" err="1">
                <a:latin typeface="Calibri" pitchFamily="34" charset="0"/>
              </a:rPr>
              <a:t>quality_variable</a:t>
            </a:r>
            <a:r>
              <a:rPr lang="en-US" dirty="0">
                <a:latin typeface="Calibri" pitchFamily="34" charset="0"/>
              </a:rPr>
              <a:t>(i) = </a:t>
            </a:r>
            <a:r>
              <a:rPr lang="en-US" dirty="0" err="1">
                <a:latin typeface="Calibri" pitchFamily="34" charset="0"/>
              </a:rPr>
              <a:t>quality_score</a:t>
            </a:r>
            <a:r>
              <a:rPr lang="en-US" dirty="0">
                <a:latin typeface="Calibri" pitchFamily="34" charset="0"/>
              </a:rPr>
              <a:t>(X</a:t>
            </a:r>
            <a:r>
              <a:rPr lang="en-US" baseline="-25000" dirty="0">
                <a:latin typeface="Calibri" pitchFamily="34" charset="0"/>
              </a:rPr>
              <a:t>i</a:t>
            </a:r>
            <a:r>
              <a:rPr lang="en-US" dirty="0">
                <a:latin typeface="Calibri" pitchFamily="34" charset="0"/>
              </a:rPr>
              <a:t>, C)</a:t>
            </a:r>
          </a:p>
          <a:p>
            <a:pPr marL="0" indent="0">
              <a:lnSpc>
                <a:spcPct val="80000"/>
              </a:lnSpc>
              <a:spcBef>
                <a:spcPct val="50000"/>
              </a:spcBef>
              <a:buNone/>
            </a:pPr>
            <a:r>
              <a:rPr lang="en-US" dirty="0">
                <a:latin typeface="Calibri" pitchFamily="34" charset="0"/>
              </a:rPr>
              <a:t>	end</a:t>
            </a:r>
          </a:p>
          <a:p>
            <a:pPr marL="0" indent="0">
              <a:lnSpc>
                <a:spcPct val="80000"/>
              </a:lnSpc>
              <a:spcBef>
                <a:spcPct val="50000"/>
              </a:spcBef>
              <a:buNone/>
            </a:pPr>
            <a:r>
              <a:rPr lang="en-US" dirty="0">
                <a:latin typeface="Calibri" pitchFamily="34" charset="0"/>
              </a:rPr>
              <a:t>	node = {</a:t>
            </a:r>
            <a:r>
              <a:rPr lang="en-US" dirty="0" err="1">
                <a:latin typeface="Calibri" pitchFamily="34" charset="0"/>
              </a:rPr>
              <a:t>X_split</a:t>
            </a:r>
            <a:r>
              <a:rPr lang="en-US" dirty="0">
                <a:latin typeface="Calibri" pitchFamily="34" charset="0"/>
              </a:rPr>
              <a:t>, Threshold } for max{</a:t>
            </a:r>
            <a:r>
              <a:rPr lang="en-US" dirty="0" err="1">
                <a:latin typeface="Calibri" pitchFamily="34" charset="0"/>
              </a:rPr>
              <a:t>quality_variable</a:t>
            </a:r>
            <a:r>
              <a:rPr lang="en-US" dirty="0">
                <a:latin typeface="Calibri" pitchFamily="34" charset="0"/>
              </a:rPr>
              <a:t>}</a:t>
            </a:r>
          </a:p>
          <a:p>
            <a:pPr marL="0" indent="0">
              <a:lnSpc>
                <a:spcPct val="80000"/>
              </a:lnSpc>
              <a:spcBef>
                <a:spcPct val="50000"/>
              </a:spcBef>
              <a:buNone/>
            </a:pPr>
            <a:r>
              <a:rPr lang="en-US" dirty="0">
                <a:latin typeface="Calibri" pitchFamily="34" charset="0"/>
              </a:rPr>
              <a:t>	{</a:t>
            </a:r>
            <a:r>
              <a:rPr lang="en-US" dirty="0" err="1">
                <a:latin typeface="Calibri" pitchFamily="34" charset="0"/>
              </a:rPr>
              <a:t>Data_right</a:t>
            </a:r>
            <a:r>
              <a:rPr lang="en-US" dirty="0">
                <a:latin typeface="Calibri" pitchFamily="34" charset="0"/>
              </a:rPr>
              <a:t>, </a:t>
            </a:r>
            <a:r>
              <a:rPr lang="en-US" dirty="0" err="1">
                <a:latin typeface="Calibri" pitchFamily="34" charset="0"/>
              </a:rPr>
              <a:t>Data_left</a:t>
            </a:r>
            <a:r>
              <a:rPr lang="en-US" dirty="0">
                <a:latin typeface="Calibri" pitchFamily="34" charset="0"/>
              </a:rPr>
              <a:t>} = split(Data, </a:t>
            </a:r>
            <a:r>
              <a:rPr lang="en-US" dirty="0" err="1">
                <a:latin typeface="Calibri" pitchFamily="34" charset="0"/>
              </a:rPr>
              <a:t>X_split</a:t>
            </a:r>
            <a:r>
              <a:rPr lang="en-US" dirty="0">
                <a:latin typeface="Calibri" pitchFamily="34" charset="0"/>
              </a:rPr>
              <a:t>, Threshold)</a:t>
            </a:r>
          </a:p>
          <a:p>
            <a:pPr marL="0" indent="0">
              <a:lnSpc>
                <a:spcPct val="80000"/>
              </a:lnSpc>
              <a:spcBef>
                <a:spcPct val="50000"/>
              </a:spcBef>
              <a:buNone/>
            </a:pPr>
            <a:r>
              <a:rPr lang="en-US" dirty="0">
                <a:latin typeface="Calibri" pitchFamily="34" charset="0"/>
              </a:rPr>
              <a:t>	if node == leaf?</a:t>
            </a:r>
          </a:p>
          <a:p>
            <a:pPr marL="0" indent="0">
              <a:lnSpc>
                <a:spcPct val="80000"/>
              </a:lnSpc>
              <a:spcBef>
                <a:spcPct val="50000"/>
              </a:spcBef>
              <a:buNone/>
            </a:pPr>
            <a:r>
              <a:rPr lang="en-US" dirty="0">
                <a:latin typeface="Calibri" pitchFamily="34" charset="0"/>
              </a:rPr>
              <a:t>		return(node)</a:t>
            </a:r>
          </a:p>
          <a:p>
            <a:pPr marL="0" indent="0">
              <a:lnSpc>
                <a:spcPct val="80000"/>
              </a:lnSpc>
              <a:spcBef>
                <a:spcPct val="50000"/>
              </a:spcBef>
              <a:buNone/>
            </a:pPr>
            <a:r>
              <a:rPr lang="en-US" dirty="0">
                <a:latin typeface="Calibri" pitchFamily="34" charset="0"/>
              </a:rPr>
              <a:t>	else</a:t>
            </a:r>
          </a:p>
          <a:p>
            <a:pPr marL="0" indent="0">
              <a:lnSpc>
                <a:spcPct val="80000"/>
              </a:lnSpc>
              <a:spcBef>
                <a:spcPct val="50000"/>
              </a:spcBef>
              <a:buNone/>
            </a:pPr>
            <a:r>
              <a:rPr lang="en-US" dirty="0">
                <a:latin typeface="Calibri" pitchFamily="34" charset="0"/>
              </a:rPr>
              <a:t>		</a:t>
            </a:r>
            <a:r>
              <a:rPr lang="en-US" dirty="0" err="1">
                <a:latin typeface="Calibri" pitchFamily="34" charset="0"/>
              </a:rPr>
              <a:t>node_right</a:t>
            </a:r>
            <a:r>
              <a:rPr lang="en-US" dirty="0">
                <a:latin typeface="Calibri" pitchFamily="34" charset="0"/>
              </a:rPr>
              <a:t> = tree-design(</a:t>
            </a:r>
            <a:r>
              <a:rPr lang="en-US" dirty="0" err="1">
                <a:latin typeface="Calibri" pitchFamily="34" charset="0"/>
              </a:rPr>
              <a:t>Data_right</a:t>
            </a:r>
            <a:r>
              <a:rPr lang="en-US" dirty="0">
                <a:latin typeface="Calibri" pitchFamily="34" charset="0"/>
              </a:rPr>
              <a:t>)</a:t>
            </a:r>
          </a:p>
          <a:p>
            <a:pPr marL="0" indent="0">
              <a:lnSpc>
                <a:spcPct val="80000"/>
              </a:lnSpc>
              <a:spcBef>
                <a:spcPct val="50000"/>
              </a:spcBef>
              <a:buNone/>
            </a:pPr>
            <a:r>
              <a:rPr lang="en-US" dirty="0">
                <a:latin typeface="Calibri" pitchFamily="34" charset="0"/>
              </a:rPr>
              <a:t>		</a:t>
            </a:r>
            <a:r>
              <a:rPr lang="en-US" dirty="0" err="1">
                <a:latin typeface="Calibri" pitchFamily="34" charset="0"/>
              </a:rPr>
              <a:t>node_left</a:t>
            </a:r>
            <a:r>
              <a:rPr lang="en-US" dirty="0">
                <a:latin typeface="Calibri" pitchFamily="34" charset="0"/>
              </a:rPr>
              <a:t> = tree-design(</a:t>
            </a:r>
            <a:r>
              <a:rPr lang="en-US" dirty="0" err="1">
                <a:latin typeface="Calibri" pitchFamily="34" charset="0"/>
              </a:rPr>
              <a:t>Data_left</a:t>
            </a:r>
            <a:r>
              <a:rPr lang="en-US" dirty="0">
                <a:latin typeface="Calibri" pitchFamily="34" charset="0"/>
              </a:rPr>
              <a:t>)</a:t>
            </a:r>
          </a:p>
          <a:p>
            <a:pPr marL="0" indent="0">
              <a:lnSpc>
                <a:spcPct val="80000"/>
              </a:lnSpc>
              <a:spcBef>
                <a:spcPct val="50000"/>
              </a:spcBef>
              <a:buNone/>
            </a:pPr>
            <a:r>
              <a:rPr lang="en-US" dirty="0">
                <a:latin typeface="Calibri" pitchFamily="34" charset="0"/>
              </a:rPr>
              <a:t>	end</a:t>
            </a:r>
          </a:p>
          <a:p>
            <a:pPr marL="0" indent="0">
              <a:lnSpc>
                <a:spcPct val="80000"/>
              </a:lnSpc>
              <a:spcBef>
                <a:spcPct val="50000"/>
              </a:spcBef>
              <a:buNone/>
            </a:pPr>
            <a:r>
              <a:rPr lang="en-US" dirty="0">
                <a:latin typeface="Calibri" pitchFamily="34" charset="0"/>
              </a:rPr>
              <a:t>end</a:t>
            </a:r>
            <a:endParaRPr lang="en-US" sz="4000" dirty="0">
              <a:latin typeface="Calibri" pitchFamily="34" charset="0"/>
            </a:endParaRPr>
          </a:p>
          <a:p>
            <a:pPr marL="0" indent="0" algn="just">
              <a:buNone/>
            </a:pPr>
            <a:endParaRPr lang="en-US" dirty="0"/>
          </a:p>
        </p:txBody>
      </p:sp>
    </p:spTree>
    <p:extLst>
      <p:ext uri="{BB962C8B-B14F-4D97-AF65-F5344CB8AC3E}">
        <p14:creationId xmlns:p14="http://schemas.microsoft.com/office/powerpoint/2010/main" val="4156022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152400"/>
            <a:ext cx="8534400" cy="990600"/>
          </a:xfrm>
          <a:noFill/>
          <a:ln/>
        </p:spPr>
        <p:txBody>
          <a:bodyPr>
            <a:normAutofit/>
          </a:bodyPr>
          <a:lstStyle/>
          <a:p>
            <a:r>
              <a:rPr lang="en-US" altLang="zh-TW" sz="3200" b="1" dirty="0"/>
              <a:t>Basic algorithm for inducing a decision tree</a:t>
            </a:r>
          </a:p>
        </p:txBody>
      </p:sp>
      <p:sp>
        <p:nvSpPr>
          <p:cNvPr id="5" name="Rectangle 3"/>
          <p:cNvSpPr txBox="1">
            <a:spLocks noChangeArrowheads="1"/>
          </p:cNvSpPr>
          <p:nvPr/>
        </p:nvSpPr>
        <p:spPr>
          <a:xfrm>
            <a:off x="457200" y="1295400"/>
            <a:ext cx="8229600" cy="49530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None/>
            </a:pPr>
            <a:r>
              <a:rPr lang="en-US" altLang="zh-TW" sz="2800" dirty="0" smtClean="0"/>
              <a:t>Algorithm: </a:t>
            </a:r>
            <a:r>
              <a:rPr lang="en-US" altLang="zh-TW" sz="2800" dirty="0" err="1" smtClean="0"/>
              <a:t>Generate_decision_tree</a:t>
            </a:r>
            <a:r>
              <a:rPr lang="en-US" altLang="zh-TW" sz="2800" dirty="0" smtClean="0"/>
              <a:t>. Generate a decision tree from the given training data.</a:t>
            </a:r>
          </a:p>
          <a:p>
            <a:pPr algn="just">
              <a:lnSpc>
                <a:spcPct val="90000"/>
              </a:lnSpc>
            </a:pPr>
            <a:endParaRPr lang="en-US" altLang="zh-TW" sz="2800" dirty="0" smtClean="0"/>
          </a:p>
          <a:p>
            <a:pPr marL="0" indent="0" algn="just">
              <a:lnSpc>
                <a:spcPct val="90000"/>
              </a:lnSpc>
              <a:buNone/>
            </a:pPr>
            <a:r>
              <a:rPr lang="en-US" altLang="zh-TW" sz="2800" dirty="0" smtClean="0"/>
              <a:t>Input: The training samples, represented by discrete-valued attributes; the set of candidate attributes, attribute-list;</a:t>
            </a:r>
          </a:p>
          <a:p>
            <a:pPr algn="just">
              <a:lnSpc>
                <a:spcPct val="90000"/>
              </a:lnSpc>
            </a:pPr>
            <a:endParaRPr lang="en-US" altLang="zh-TW" sz="2800" dirty="0" smtClean="0"/>
          </a:p>
          <a:p>
            <a:pPr marL="0" indent="0" algn="just">
              <a:lnSpc>
                <a:spcPct val="90000"/>
              </a:lnSpc>
              <a:buNone/>
            </a:pPr>
            <a:r>
              <a:rPr lang="en-US" altLang="zh-TW" sz="2800" dirty="0" smtClean="0"/>
              <a:t>Output: A decision tree</a:t>
            </a:r>
            <a:endParaRPr lang="en-US" altLang="zh-TW" sz="2800" dirty="0"/>
          </a:p>
        </p:txBody>
      </p:sp>
    </p:spTree>
    <p:extLst>
      <p:ext uri="{BB962C8B-B14F-4D97-AF65-F5344CB8AC3E}">
        <p14:creationId xmlns:p14="http://schemas.microsoft.com/office/powerpoint/2010/main" val="1714723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 y="381000"/>
            <a:ext cx="8839200" cy="609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Tx/>
              <a:buNone/>
            </a:pPr>
            <a:r>
              <a:rPr lang="en-US" altLang="zh-TW" sz="2400" dirty="0" smtClean="0"/>
              <a:t>Begin</a:t>
            </a:r>
          </a:p>
          <a:p>
            <a:pPr algn="just">
              <a:lnSpc>
                <a:spcPct val="80000"/>
              </a:lnSpc>
              <a:buFontTx/>
              <a:buNone/>
            </a:pPr>
            <a:r>
              <a:rPr lang="en-US" altLang="zh-TW" sz="2400" dirty="0" smtClean="0"/>
              <a:t>	Partition (S)</a:t>
            </a:r>
          </a:p>
          <a:p>
            <a:pPr algn="just">
              <a:lnSpc>
                <a:spcPct val="80000"/>
              </a:lnSpc>
              <a:buFontTx/>
              <a:buNone/>
            </a:pPr>
            <a:r>
              <a:rPr lang="en-US" altLang="zh-TW" sz="2400" dirty="0" smtClean="0"/>
              <a:t>	If (all records in S are of the same class or only 1 record found in S)</a:t>
            </a:r>
          </a:p>
          <a:p>
            <a:pPr algn="just">
              <a:lnSpc>
                <a:spcPct val="80000"/>
              </a:lnSpc>
              <a:buFontTx/>
              <a:buNone/>
            </a:pPr>
            <a:r>
              <a:rPr lang="en-US" altLang="zh-TW" sz="2400" dirty="0" smtClean="0"/>
              <a:t>	then return;</a:t>
            </a:r>
          </a:p>
          <a:p>
            <a:pPr algn="just">
              <a:lnSpc>
                <a:spcPct val="80000"/>
              </a:lnSpc>
              <a:buFontTx/>
              <a:buNone/>
            </a:pPr>
            <a:r>
              <a:rPr lang="en-US" altLang="zh-TW" sz="2400" dirty="0" smtClean="0"/>
              <a:t>	</a:t>
            </a:r>
          </a:p>
          <a:p>
            <a:pPr algn="just">
              <a:lnSpc>
                <a:spcPct val="80000"/>
              </a:lnSpc>
              <a:buFontTx/>
              <a:buNone/>
            </a:pPr>
            <a:r>
              <a:rPr lang="en-US" altLang="zh-TW" sz="2400" dirty="0" smtClean="0"/>
              <a:t>	For each attribute Ai do</a:t>
            </a:r>
          </a:p>
          <a:p>
            <a:pPr algn="just">
              <a:lnSpc>
                <a:spcPct val="80000"/>
              </a:lnSpc>
              <a:buFontTx/>
              <a:buNone/>
            </a:pPr>
            <a:r>
              <a:rPr lang="en-US" altLang="zh-TW" sz="2400" dirty="0" smtClean="0"/>
              <a:t>		evaluate splits on attribute Ai;</a:t>
            </a:r>
          </a:p>
          <a:p>
            <a:pPr algn="just">
              <a:lnSpc>
                <a:spcPct val="80000"/>
              </a:lnSpc>
              <a:buFontTx/>
              <a:buNone/>
            </a:pPr>
            <a:r>
              <a:rPr lang="en-US" altLang="zh-TW" sz="2400" dirty="0" smtClean="0"/>
              <a:t>	</a:t>
            </a:r>
          </a:p>
          <a:p>
            <a:pPr algn="just">
              <a:lnSpc>
                <a:spcPct val="80000"/>
              </a:lnSpc>
              <a:buFontTx/>
              <a:buNone/>
            </a:pPr>
            <a:r>
              <a:rPr lang="en-US" altLang="zh-TW" sz="2400" dirty="0" smtClean="0"/>
              <a:t>	Use best split found to partition S into S1 and S2 to grow a tree with two 	Partition (S1) and Partition (S2);</a:t>
            </a:r>
          </a:p>
          <a:p>
            <a:pPr algn="just">
              <a:lnSpc>
                <a:spcPct val="80000"/>
              </a:lnSpc>
              <a:buFontTx/>
              <a:buNone/>
            </a:pPr>
            <a:r>
              <a:rPr lang="en-US" altLang="zh-TW" sz="2400" dirty="0" smtClean="0"/>
              <a:t>	</a:t>
            </a:r>
          </a:p>
          <a:p>
            <a:pPr algn="just">
              <a:lnSpc>
                <a:spcPct val="80000"/>
              </a:lnSpc>
              <a:buFontTx/>
              <a:buNone/>
            </a:pPr>
            <a:r>
              <a:rPr lang="en-US" altLang="zh-TW" sz="2400" dirty="0" smtClean="0"/>
              <a:t>	Repeat partitioning for Partition (S1) and (S2) until it meets tree stop growing criteria;</a:t>
            </a:r>
          </a:p>
          <a:p>
            <a:pPr algn="just">
              <a:lnSpc>
                <a:spcPct val="80000"/>
              </a:lnSpc>
              <a:buFontTx/>
              <a:buNone/>
            </a:pPr>
            <a:endParaRPr lang="en-US" altLang="zh-TW" sz="2400" dirty="0" smtClean="0"/>
          </a:p>
          <a:p>
            <a:pPr algn="just">
              <a:lnSpc>
                <a:spcPct val="80000"/>
              </a:lnSpc>
              <a:buFontTx/>
              <a:buNone/>
            </a:pPr>
            <a:r>
              <a:rPr lang="en-US" altLang="zh-TW" sz="2400" dirty="0" smtClean="0"/>
              <a:t>End;</a:t>
            </a:r>
          </a:p>
          <a:p>
            <a:pPr algn="just">
              <a:lnSpc>
                <a:spcPct val="80000"/>
              </a:lnSpc>
              <a:buFontTx/>
              <a:buNone/>
            </a:pPr>
            <a:r>
              <a:rPr lang="en-US" altLang="zh-TW" sz="2400" dirty="0" smtClean="0"/>
              <a:t>	</a:t>
            </a:r>
            <a:endParaRPr lang="en-US" altLang="zh-TW" sz="2400" dirty="0"/>
          </a:p>
        </p:txBody>
      </p:sp>
    </p:spTree>
    <p:extLst>
      <p:ext uri="{BB962C8B-B14F-4D97-AF65-F5344CB8AC3E}">
        <p14:creationId xmlns:p14="http://schemas.microsoft.com/office/powerpoint/2010/main" val="1960611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Tree Algorithms &amp; their main I</a:t>
            </a:r>
            <a:r>
              <a:rPr lang="en-US" b="1" dirty="0" smtClean="0"/>
              <a:t>ssues</a:t>
            </a:r>
            <a:endParaRPr lang="en-US" dirty="0"/>
          </a:p>
        </p:txBody>
      </p:sp>
      <p:sp>
        <p:nvSpPr>
          <p:cNvPr id="3" name="Content Placeholder 2"/>
          <p:cNvSpPr>
            <a:spLocks noGrp="1"/>
          </p:cNvSpPr>
          <p:nvPr>
            <p:ph idx="1"/>
          </p:nvPr>
        </p:nvSpPr>
        <p:spPr>
          <a:xfrm>
            <a:off x="228600" y="1600200"/>
            <a:ext cx="8686800" cy="5105400"/>
          </a:xfrm>
        </p:spPr>
        <p:txBody>
          <a:bodyPr>
            <a:normAutofit fontScale="70000" lnSpcReduction="20000"/>
          </a:bodyPr>
          <a:lstStyle/>
          <a:p>
            <a:pPr marL="514350" indent="-514350" algn="just">
              <a:buAutoNum type="arabicPeriod"/>
            </a:pPr>
            <a:r>
              <a:rPr lang="en-US" b="1" dirty="0" smtClean="0">
                <a:solidFill>
                  <a:schemeClr val="accent3">
                    <a:lumMod val="75000"/>
                  </a:schemeClr>
                </a:solidFill>
              </a:rPr>
              <a:t>Tree Structure </a:t>
            </a:r>
            <a:r>
              <a:rPr lang="en-US" dirty="0" smtClean="0"/>
              <a:t>- </a:t>
            </a:r>
            <a:r>
              <a:rPr lang="en-US" dirty="0"/>
              <a:t>Selection of a tree structure like Balanced tree for </a:t>
            </a:r>
            <a:r>
              <a:rPr lang="en-US" dirty="0" smtClean="0"/>
              <a:t>improving performance.</a:t>
            </a:r>
          </a:p>
          <a:p>
            <a:pPr marL="514350" indent="-514350" algn="just">
              <a:buAutoNum type="arabicPeriod"/>
            </a:pPr>
            <a:r>
              <a:rPr lang="en-US" b="1" dirty="0" smtClean="0">
                <a:solidFill>
                  <a:schemeClr val="accent3">
                    <a:lumMod val="75000"/>
                  </a:schemeClr>
                </a:solidFill>
              </a:rPr>
              <a:t>Training Data </a:t>
            </a:r>
            <a:r>
              <a:rPr lang="en-US" dirty="0" smtClean="0"/>
              <a:t>- </a:t>
            </a:r>
            <a:r>
              <a:rPr lang="en-US" dirty="0"/>
              <a:t>Structure of a tree depends on the training data. Selecting </a:t>
            </a:r>
            <a:r>
              <a:rPr lang="en-US" dirty="0" smtClean="0"/>
              <a:t>adequate data </a:t>
            </a:r>
            <a:r>
              <a:rPr lang="en-US" dirty="0"/>
              <a:t>prevents either the tree to </a:t>
            </a:r>
            <a:r>
              <a:rPr lang="en-US" dirty="0" err="1"/>
              <a:t>overfit</a:t>
            </a:r>
            <a:r>
              <a:rPr lang="en-US" dirty="0"/>
              <a:t> and on the other hand good enough to work </a:t>
            </a:r>
            <a:r>
              <a:rPr lang="en-US" dirty="0" smtClean="0"/>
              <a:t>on a </a:t>
            </a:r>
            <a:r>
              <a:rPr lang="en-US" dirty="0"/>
              <a:t>general data</a:t>
            </a:r>
          </a:p>
          <a:p>
            <a:pPr marL="514350" indent="-514350" algn="just">
              <a:buAutoNum type="arabicPeriod"/>
            </a:pPr>
            <a:r>
              <a:rPr lang="en-US" b="1" dirty="0" smtClean="0">
                <a:solidFill>
                  <a:schemeClr val="accent3">
                    <a:lumMod val="75000"/>
                  </a:schemeClr>
                </a:solidFill>
              </a:rPr>
              <a:t>Stopping Criteria </a:t>
            </a:r>
            <a:r>
              <a:rPr lang="en-US" dirty="0" smtClean="0"/>
              <a:t>- </a:t>
            </a:r>
            <a:r>
              <a:rPr lang="en-US" dirty="0"/>
              <a:t>Construction of a tree stops on a Stopping criteria. It is essential </a:t>
            </a:r>
            <a:r>
              <a:rPr lang="en-US" dirty="0" smtClean="0"/>
              <a:t>to achieve </a:t>
            </a:r>
            <a:r>
              <a:rPr lang="en-US" dirty="0"/>
              <a:t>a balance between too early or late to create a tree with right level.</a:t>
            </a:r>
          </a:p>
          <a:p>
            <a:pPr marL="514350" indent="-514350" algn="just">
              <a:buAutoNum type="arabicPeriod"/>
            </a:pPr>
            <a:r>
              <a:rPr lang="en-US" b="1" dirty="0" smtClean="0">
                <a:solidFill>
                  <a:schemeClr val="accent3">
                    <a:lumMod val="75000"/>
                  </a:schemeClr>
                </a:solidFill>
              </a:rPr>
              <a:t>Pruning</a:t>
            </a:r>
            <a:r>
              <a:rPr lang="en-US" dirty="0" smtClean="0"/>
              <a:t> - </a:t>
            </a:r>
            <a:r>
              <a:rPr lang="en-US" dirty="0"/>
              <a:t>After constructing a tree, modify it to remove duplication or </a:t>
            </a:r>
            <a:r>
              <a:rPr lang="en-US" dirty="0" err="1"/>
              <a:t>subtrees</a:t>
            </a:r>
            <a:r>
              <a:rPr lang="en-US" dirty="0"/>
              <a:t>.</a:t>
            </a:r>
          </a:p>
          <a:p>
            <a:pPr marL="514350" indent="-514350" algn="just">
              <a:buAutoNum type="arabicPeriod"/>
            </a:pPr>
            <a:r>
              <a:rPr lang="en-US" b="1" dirty="0" smtClean="0">
                <a:solidFill>
                  <a:schemeClr val="accent3">
                    <a:lumMod val="75000"/>
                  </a:schemeClr>
                </a:solidFill>
              </a:rPr>
              <a:t>Splitting</a:t>
            </a:r>
            <a:r>
              <a:rPr lang="en-US" dirty="0" smtClean="0"/>
              <a:t> - Selection </a:t>
            </a:r>
            <a:r>
              <a:rPr lang="en-US" dirty="0"/>
              <a:t>of the best splitting attribute and size of the training set </a:t>
            </a:r>
            <a:r>
              <a:rPr lang="en-US" dirty="0" smtClean="0"/>
              <a:t>are important </a:t>
            </a:r>
            <a:r>
              <a:rPr lang="en-US" dirty="0"/>
              <a:t>factors in creating a decision tree algorithm. For example, </a:t>
            </a:r>
            <a:r>
              <a:rPr lang="en-US" dirty="0" smtClean="0"/>
              <a:t>Splitting attributes </a:t>
            </a:r>
            <a:r>
              <a:rPr lang="en-US" dirty="0"/>
              <a:t>in the case of students may be gender, marks scored and electives </a:t>
            </a:r>
            <a:r>
              <a:rPr lang="en-US" dirty="0" smtClean="0"/>
              <a:t>chosen. The </a:t>
            </a:r>
            <a:r>
              <a:rPr lang="en-US" dirty="0"/>
              <a:t>order in which splitting attributes are chosen are important for </a:t>
            </a:r>
            <a:r>
              <a:rPr lang="en-US" dirty="0" smtClean="0"/>
              <a:t>avoiding redundancy </a:t>
            </a:r>
            <a:r>
              <a:rPr lang="en-US" dirty="0"/>
              <a:t>and unnecessary comparisons at different levels.</a:t>
            </a:r>
          </a:p>
        </p:txBody>
      </p:sp>
    </p:spTree>
    <p:extLst>
      <p:ext uri="{BB962C8B-B14F-4D97-AF65-F5344CB8AC3E}">
        <p14:creationId xmlns:p14="http://schemas.microsoft.com/office/powerpoint/2010/main" val="336523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808038"/>
          </a:xfrm>
        </p:spPr>
        <p:txBody>
          <a:bodyPr>
            <a:normAutofit fontScale="90000"/>
          </a:bodyPr>
          <a:lstStyle/>
          <a:p>
            <a:r>
              <a:rPr lang="en-US" b="1" dirty="0"/>
              <a:t>Decision Tree Learning Algorithm </a:t>
            </a:r>
            <a:r>
              <a:rPr lang="en-US" b="1" dirty="0" smtClean="0"/>
              <a:t>- ID3</a:t>
            </a:r>
            <a:endParaRPr lang="en-US" b="1" dirty="0"/>
          </a:p>
        </p:txBody>
      </p:sp>
      <p:sp>
        <p:nvSpPr>
          <p:cNvPr id="3" name="Content Placeholder 2"/>
          <p:cNvSpPr>
            <a:spLocks noGrp="1"/>
          </p:cNvSpPr>
          <p:nvPr>
            <p:ph idx="1"/>
          </p:nvPr>
        </p:nvSpPr>
        <p:spPr>
          <a:xfrm>
            <a:off x="228600" y="1143000"/>
            <a:ext cx="8610600" cy="5486400"/>
          </a:xfrm>
        </p:spPr>
        <p:txBody>
          <a:bodyPr>
            <a:normAutofit/>
          </a:bodyPr>
          <a:lstStyle/>
          <a:p>
            <a:pPr marL="0" indent="0" algn="just">
              <a:buNone/>
            </a:pPr>
            <a:r>
              <a:rPr lang="en-US" b="1" dirty="0" smtClean="0">
                <a:solidFill>
                  <a:srgbClr val="002060"/>
                </a:solidFill>
              </a:rPr>
              <a:t>ID3 (Iterative </a:t>
            </a:r>
            <a:r>
              <a:rPr lang="en-US" b="1" dirty="0" err="1">
                <a:solidFill>
                  <a:srgbClr val="002060"/>
                </a:solidFill>
              </a:rPr>
              <a:t>Dichotomiser</a:t>
            </a:r>
            <a:r>
              <a:rPr lang="en-US" b="1" dirty="0" smtClean="0">
                <a:solidFill>
                  <a:srgbClr val="002060"/>
                </a:solidFill>
              </a:rPr>
              <a:t>) </a:t>
            </a:r>
            <a:r>
              <a:rPr lang="en-US" dirty="0"/>
              <a:t>is a simple decision tree learning algorithm developed </a:t>
            </a:r>
            <a:r>
              <a:rPr lang="en-US" dirty="0" smtClean="0"/>
              <a:t>by Ross </a:t>
            </a:r>
            <a:r>
              <a:rPr lang="en-US" dirty="0"/>
              <a:t>Quinlan (1983</a:t>
            </a:r>
            <a:r>
              <a:rPr lang="en-US" dirty="0" smtClean="0"/>
              <a:t>). ID3 follow </a:t>
            </a:r>
            <a:r>
              <a:rPr lang="en-US" dirty="0"/>
              <a:t>non-backtracking approach in which decision trees are constructed in a </a:t>
            </a:r>
            <a:r>
              <a:rPr lang="en-US" dirty="0" smtClean="0"/>
              <a:t>top-down </a:t>
            </a:r>
            <a:r>
              <a:rPr lang="en-US" dirty="0"/>
              <a:t>recursive “divide and conquer” </a:t>
            </a:r>
            <a:r>
              <a:rPr lang="en-US" dirty="0" smtClean="0"/>
              <a:t>manner </a:t>
            </a:r>
            <a:r>
              <a:rPr lang="en-US" dirty="0"/>
              <a:t>to test each attribute at every tree </a:t>
            </a:r>
            <a:r>
              <a:rPr lang="en-US" dirty="0" smtClean="0"/>
              <a:t>node. This </a:t>
            </a:r>
            <a:r>
              <a:rPr lang="en-US" dirty="0"/>
              <a:t>approach starts with a training set of tuples and their </a:t>
            </a:r>
            <a:r>
              <a:rPr lang="en-US" dirty="0" smtClean="0"/>
              <a:t>associated class </a:t>
            </a:r>
            <a:r>
              <a:rPr lang="en-US" dirty="0"/>
              <a:t>labels. Training set is recursively partitioned into smaller subsets as the tree is being built.</a:t>
            </a:r>
          </a:p>
          <a:p>
            <a:pPr algn="just">
              <a:buFont typeface="Wingdings" pitchFamily="2" charset="2"/>
              <a:buChar char="v"/>
            </a:pPr>
            <a:endParaRPr lang="en-US" dirty="0"/>
          </a:p>
        </p:txBody>
      </p:sp>
    </p:spTree>
    <p:extLst>
      <p:ext uri="{BB962C8B-B14F-4D97-AF65-F5344CB8AC3E}">
        <p14:creationId xmlns:p14="http://schemas.microsoft.com/office/powerpoint/2010/main" val="3670307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458200" cy="5821363"/>
          </a:xfrm>
        </p:spPr>
        <p:txBody>
          <a:bodyPr>
            <a:normAutofit fontScale="55000" lnSpcReduction="20000"/>
          </a:bodyPr>
          <a:lstStyle/>
          <a:p>
            <a:pPr marL="0" indent="0" algn="just">
              <a:buNone/>
            </a:pPr>
            <a:r>
              <a:rPr lang="en-US" sz="5100" b="1" dirty="0" smtClean="0"/>
              <a:t>ID3 Algorithm:</a:t>
            </a:r>
            <a:endParaRPr lang="en-US" sz="5100" b="1" dirty="0"/>
          </a:p>
          <a:p>
            <a:pPr marL="0" indent="0" algn="just">
              <a:buNone/>
            </a:pPr>
            <a:r>
              <a:rPr lang="en-US" dirty="0"/>
              <a:t>1.create a node N;</a:t>
            </a:r>
          </a:p>
          <a:p>
            <a:pPr marL="0" indent="0" algn="just">
              <a:buNone/>
            </a:pPr>
            <a:r>
              <a:rPr lang="en-US" dirty="0"/>
              <a:t>2. if tuples in D are all of the same class C then</a:t>
            </a:r>
          </a:p>
          <a:p>
            <a:pPr marL="0" indent="0" algn="just">
              <a:buNone/>
            </a:pPr>
            <a:r>
              <a:rPr lang="en-US" dirty="0"/>
              <a:t>3. return N as a leaf node labeled with the class C;</a:t>
            </a:r>
          </a:p>
          <a:p>
            <a:pPr marL="0" indent="0" algn="just">
              <a:buNone/>
            </a:pPr>
            <a:r>
              <a:rPr lang="en-US" dirty="0"/>
              <a:t>4. if </a:t>
            </a:r>
            <a:r>
              <a:rPr lang="en-US" dirty="0" err="1"/>
              <a:t>attribute_list</a:t>
            </a:r>
            <a:r>
              <a:rPr lang="en-US" dirty="0"/>
              <a:t> is empty then</a:t>
            </a:r>
          </a:p>
          <a:p>
            <a:pPr marL="0" indent="0" algn="just">
              <a:buNone/>
            </a:pPr>
            <a:r>
              <a:rPr lang="en-US" dirty="0"/>
              <a:t>5. return N as a leaf node </a:t>
            </a:r>
            <a:r>
              <a:rPr lang="en-US" dirty="0" err="1"/>
              <a:t>labled</a:t>
            </a:r>
            <a:r>
              <a:rPr lang="en-US" dirty="0"/>
              <a:t> with the majority class in D;</a:t>
            </a:r>
          </a:p>
          <a:p>
            <a:pPr marL="0" indent="0" algn="just">
              <a:buNone/>
            </a:pPr>
            <a:r>
              <a:rPr lang="en-US" dirty="0"/>
              <a:t>6.apply </a:t>
            </a:r>
            <a:r>
              <a:rPr lang="en-US" dirty="0" err="1"/>
              <a:t>Attribute_selection_method</a:t>
            </a:r>
            <a:r>
              <a:rPr lang="en-US" dirty="0"/>
              <a:t>(D, </a:t>
            </a:r>
            <a:r>
              <a:rPr lang="en-US" dirty="0" err="1"/>
              <a:t>attribute_list</a:t>
            </a:r>
            <a:r>
              <a:rPr lang="en-US" dirty="0"/>
              <a:t>) to find </a:t>
            </a:r>
            <a:r>
              <a:rPr lang="en-US" dirty="0" smtClean="0"/>
              <a:t>the "</a:t>
            </a:r>
            <a:r>
              <a:rPr lang="en-US" dirty="0" err="1" smtClean="0"/>
              <a:t>best"splitting_criterion</a:t>
            </a:r>
            <a:r>
              <a:rPr lang="en-US" dirty="0"/>
              <a:t>;</a:t>
            </a:r>
          </a:p>
          <a:p>
            <a:pPr marL="0" indent="0" algn="just">
              <a:buNone/>
            </a:pPr>
            <a:r>
              <a:rPr lang="en-US" dirty="0"/>
              <a:t>label node N with </a:t>
            </a:r>
            <a:r>
              <a:rPr lang="en-US" dirty="0" err="1"/>
              <a:t>with</a:t>
            </a:r>
            <a:r>
              <a:rPr lang="en-US" dirty="0"/>
              <a:t> </a:t>
            </a:r>
            <a:r>
              <a:rPr lang="en-US" dirty="0" err="1"/>
              <a:t>splitting_criterion</a:t>
            </a:r>
            <a:r>
              <a:rPr lang="en-US" dirty="0"/>
              <a:t>;</a:t>
            </a:r>
          </a:p>
          <a:p>
            <a:pPr marL="0" indent="0" algn="just">
              <a:buNone/>
            </a:pPr>
            <a:r>
              <a:rPr lang="en-US" dirty="0"/>
              <a:t>7. if </a:t>
            </a:r>
            <a:r>
              <a:rPr lang="en-US" dirty="0" err="1"/>
              <a:t>splitting_attribute</a:t>
            </a:r>
            <a:r>
              <a:rPr lang="en-US" dirty="0"/>
              <a:t> is discrete-valued and</a:t>
            </a:r>
          </a:p>
          <a:p>
            <a:pPr marL="0" indent="0" algn="just">
              <a:buNone/>
            </a:pPr>
            <a:r>
              <a:rPr lang="en-US" dirty="0" err="1"/>
              <a:t>multiway</a:t>
            </a:r>
            <a:r>
              <a:rPr lang="en-US" dirty="0"/>
              <a:t> splits allowed then //not restricted to binary trees</a:t>
            </a:r>
          </a:p>
          <a:p>
            <a:pPr marL="0" indent="0" algn="just">
              <a:buNone/>
            </a:pPr>
            <a:r>
              <a:rPr lang="en-US" dirty="0" err="1"/>
              <a:t>attribute_list</a:t>
            </a:r>
            <a:r>
              <a:rPr lang="en-US" dirty="0"/>
              <a:t> (arrow mark) attribute _ list - </a:t>
            </a:r>
            <a:r>
              <a:rPr lang="en-US" dirty="0" err="1"/>
              <a:t>splitting_attribute</a:t>
            </a:r>
            <a:r>
              <a:rPr lang="en-US" dirty="0"/>
              <a:t>;</a:t>
            </a:r>
          </a:p>
          <a:p>
            <a:pPr marL="0" indent="0" algn="just">
              <a:buNone/>
            </a:pPr>
            <a:r>
              <a:rPr lang="en-US" dirty="0"/>
              <a:t>8. for each outcome j of </a:t>
            </a:r>
            <a:r>
              <a:rPr lang="en-US" dirty="0" err="1"/>
              <a:t>splitting_criterion</a:t>
            </a:r>
            <a:endParaRPr lang="en-US" dirty="0"/>
          </a:p>
          <a:p>
            <a:pPr marL="0" indent="0" algn="just">
              <a:buNone/>
            </a:pPr>
            <a:r>
              <a:rPr lang="en-US" dirty="0"/>
              <a:t>9. let (symbol)be the set of data tuples in D satisfying outcome j; // partition</a:t>
            </a:r>
          </a:p>
          <a:p>
            <a:pPr marL="0" indent="0" algn="just">
              <a:buNone/>
            </a:pPr>
            <a:r>
              <a:rPr lang="en-US" dirty="0"/>
              <a:t>10.if (symbol) is empty then</a:t>
            </a:r>
          </a:p>
          <a:p>
            <a:pPr marL="0" indent="0" algn="just">
              <a:buNone/>
            </a:pPr>
            <a:r>
              <a:rPr lang="en-US" dirty="0"/>
              <a:t>attach a leaf labeled with the majority class in D to node N;</a:t>
            </a:r>
          </a:p>
          <a:p>
            <a:pPr marL="0" indent="0" algn="just">
              <a:buNone/>
            </a:pPr>
            <a:r>
              <a:rPr lang="en-US" dirty="0"/>
              <a:t>11. else attach the node returned by</a:t>
            </a:r>
          </a:p>
          <a:p>
            <a:pPr marL="0" indent="0" algn="just">
              <a:buNone/>
            </a:pPr>
            <a:r>
              <a:rPr lang="en-US" dirty="0" err="1"/>
              <a:t>Generate_decision_tree</a:t>
            </a:r>
            <a:r>
              <a:rPr lang="en-US" dirty="0"/>
              <a:t>(</a:t>
            </a:r>
            <a:r>
              <a:rPr lang="en-US" dirty="0" err="1"/>
              <a:t>symbol,attribute_list</a:t>
            </a:r>
            <a:r>
              <a:rPr lang="en-US" dirty="0"/>
              <a:t>)to node N;</a:t>
            </a:r>
          </a:p>
          <a:p>
            <a:pPr marL="0" indent="0" algn="just">
              <a:buNone/>
            </a:pPr>
            <a:r>
              <a:rPr lang="en-US" dirty="0" err="1"/>
              <a:t>endfor</a:t>
            </a:r>
            <a:endParaRPr lang="en-US" dirty="0"/>
          </a:p>
          <a:p>
            <a:pPr marL="0" indent="0" algn="just">
              <a:buNone/>
            </a:pPr>
            <a:r>
              <a:rPr lang="en-US" dirty="0"/>
              <a:t>return N;</a:t>
            </a:r>
          </a:p>
        </p:txBody>
      </p:sp>
    </p:spTree>
    <p:extLst>
      <p:ext uri="{BB962C8B-B14F-4D97-AF65-F5344CB8AC3E}">
        <p14:creationId xmlns:p14="http://schemas.microsoft.com/office/powerpoint/2010/main" val="4099515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00085"/>
            <a:ext cx="8686800" cy="6093976"/>
          </a:xfrm>
          <a:prstGeom prst="rect">
            <a:avLst/>
          </a:prstGeom>
        </p:spPr>
        <p:txBody>
          <a:bodyPr wrap="square">
            <a:spAutoFit/>
          </a:bodyPr>
          <a:lstStyle/>
          <a:p>
            <a:pPr algn="just"/>
            <a:r>
              <a:rPr lang="en-US" sz="2600" b="1" dirty="0"/>
              <a:t>Explanation of Algorithm:</a:t>
            </a:r>
          </a:p>
          <a:p>
            <a:pPr algn="just"/>
            <a:r>
              <a:rPr lang="en-US" sz="2600" dirty="0"/>
              <a:t>The above algorithm has three parameters D, </a:t>
            </a:r>
            <a:r>
              <a:rPr lang="en-US" sz="2600" dirty="0" err="1"/>
              <a:t>attribute_list</a:t>
            </a:r>
            <a:r>
              <a:rPr lang="en-US" sz="2600" dirty="0"/>
              <a:t> and </a:t>
            </a:r>
            <a:r>
              <a:rPr lang="en-US" sz="2600" dirty="0" err="1"/>
              <a:t>attribute_selection_method</a:t>
            </a:r>
            <a:r>
              <a:rPr lang="en-US" sz="2600" dirty="0"/>
              <a:t>. D </a:t>
            </a:r>
            <a:r>
              <a:rPr lang="en-US" sz="2600" dirty="0" smtClean="0"/>
              <a:t>is data </a:t>
            </a:r>
            <a:r>
              <a:rPr lang="en-US" sz="2600" dirty="0"/>
              <a:t>partition. It is a set of training tuples and their associated class labels. </a:t>
            </a:r>
            <a:r>
              <a:rPr lang="en-US" sz="2600" dirty="0" err="1"/>
              <a:t>Attribute_list</a:t>
            </a:r>
            <a:r>
              <a:rPr lang="en-US" sz="2600" dirty="0"/>
              <a:t> </a:t>
            </a:r>
            <a:r>
              <a:rPr lang="en-US" sz="2600" dirty="0" smtClean="0"/>
              <a:t>contains a </a:t>
            </a:r>
            <a:r>
              <a:rPr lang="en-US" sz="2600" dirty="0"/>
              <a:t>list of attributes describing the tuples.</a:t>
            </a:r>
          </a:p>
          <a:p>
            <a:pPr algn="just"/>
            <a:endParaRPr lang="en-US" sz="2600" dirty="0" smtClean="0"/>
          </a:p>
          <a:p>
            <a:pPr algn="just"/>
            <a:r>
              <a:rPr lang="en-US" sz="2600" dirty="0" smtClean="0"/>
              <a:t>Now </a:t>
            </a:r>
            <a:r>
              <a:rPr lang="en-US" sz="2600" dirty="0"/>
              <a:t>tree starts as a single node N. It represents the training tuples in D. If the tuples in D are </a:t>
            </a:r>
            <a:r>
              <a:rPr lang="en-US" sz="2600" dirty="0" smtClean="0"/>
              <a:t>all of </a:t>
            </a:r>
            <a:r>
              <a:rPr lang="en-US" sz="2600" dirty="0"/>
              <a:t>the same class then node N is considered as leaf. It is labeled with that class. It is occurring </a:t>
            </a:r>
            <a:r>
              <a:rPr lang="en-US" sz="2600" dirty="0" smtClean="0"/>
              <a:t>in step </a:t>
            </a:r>
            <a:r>
              <a:rPr lang="en-US" sz="2600" dirty="0"/>
              <a:t>2 and 3. Step 4 and 5 are terminating conditions. IF this condition does not follow </a:t>
            </a:r>
            <a:r>
              <a:rPr lang="en-US" sz="2600" dirty="0" smtClean="0"/>
              <a:t>then algorithm </a:t>
            </a:r>
            <a:r>
              <a:rPr lang="en-US" sz="2600" dirty="0"/>
              <a:t>calls </a:t>
            </a:r>
            <a:r>
              <a:rPr lang="en-US" sz="2600" dirty="0" err="1"/>
              <a:t>Attribute_selection_method</a:t>
            </a:r>
            <a:r>
              <a:rPr lang="en-US" sz="2600" dirty="0"/>
              <a:t> to </a:t>
            </a:r>
            <a:r>
              <a:rPr lang="en-US" sz="2600" dirty="0" err="1"/>
              <a:t>detemine</a:t>
            </a:r>
            <a:r>
              <a:rPr lang="en-US" sz="2600" dirty="0"/>
              <a:t> the </a:t>
            </a:r>
            <a:r>
              <a:rPr lang="en-US" sz="2600" dirty="0" err="1"/>
              <a:t>spilitting</a:t>
            </a:r>
            <a:r>
              <a:rPr lang="en-US" sz="2600" dirty="0"/>
              <a:t> criterion</a:t>
            </a:r>
            <a:r>
              <a:rPr lang="en-US" sz="2600" dirty="0" smtClean="0"/>
              <a:t>. This criterion determines </a:t>
            </a:r>
            <a:r>
              <a:rPr lang="en-US" sz="2600" dirty="0"/>
              <a:t>the best way to partition the tuples in D into individual classes(step 6). Step 7 serves </a:t>
            </a:r>
            <a:r>
              <a:rPr lang="en-US" sz="2600" dirty="0" smtClean="0"/>
              <a:t>as a </a:t>
            </a:r>
            <a:r>
              <a:rPr lang="en-US" sz="2600" dirty="0"/>
              <a:t>test at the node. In steps 10 and 11, tuples in D are partitioned.</a:t>
            </a:r>
          </a:p>
        </p:txBody>
      </p:sp>
    </p:spTree>
    <p:extLst>
      <p:ext uri="{BB962C8B-B14F-4D97-AF65-F5344CB8AC3E}">
        <p14:creationId xmlns:p14="http://schemas.microsoft.com/office/powerpoint/2010/main" val="1232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762000" y="1143000"/>
            <a:ext cx="424263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3200" b="1" dirty="0">
                <a:solidFill>
                  <a:schemeClr val="hlink"/>
                </a:solidFill>
                <a:latin typeface="Times New Roman" pitchFamily="18" charset="0"/>
              </a:rPr>
              <a:t>Supervised</a:t>
            </a:r>
          </a:p>
          <a:p>
            <a:pPr lvl="1" eaLnBrk="1" hangingPunct="1">
              <a:buFontTx/>
              <a:buChar char="•"/>
            </a:pPr>
            <a:r>
              <a:rPr lang="en-US" sz="3200" dirty="0">
                <a:latin typeface="Times New Roman" pitchFamily="18" charset="0"/>
              </a:rPr>
              <a:t> Bayesian Modeling </a:t>
            </a:r>
          </a:p>
          <a:p>
            <a:pPr lvl="1" eaLnBrk="1" hangingPunct="1">
              <a:buFontTx/>
              <a:buChar char="•"/>
            </a:pPr>
            <a:r>
              <a:rPr lang="en-US" sz="3200" dirty="0">
                <a:latin typeface="Times New Roman" pitchFamily="18" charset="0"/>
              </a:rPr>
              <a:t> Decision Trees</a:t>
            </a:r>
          </a:p>
          <a:p>
            <a:pPr lvl="1" eaLnBrk="1" hangingPunct="1">
              <a:buFontTx/>
              <a:buChar char="•"/>
            </a:pPr>
            <a:r>
              <a:rPr lang="en-US" sz="3200" dirty="0">
                <a:latin typeface="Times New Roman" pitchFamily="18" charset="0"/>
              </a:rPr>
              <a:t> Neural Networks</a:t>
            </a:r>
          </a:p>
          <a:p>
            <a:pPr lvl="1" eaLnBrk="1" hangingPunct="1"/>
            <a:endParaRPr lang="en-US" sz="3200" dirty="0">
              <a:latin typeface="Times New Roman" pitchFamily="18" charset="0"/>
            </a:endParaRPr>
          </a:p>
          <a:p>
            <a:pPr eaLnBrk="1" hangingPunct="1"/>
            <a:endParaRPr lang="en-US" sz="3200" dirty="0">
              <a:latin typeface="Times New Roman" pitchFamily="18" charset="0"/>
            </a:endParaRPr>
          </a:p>
          <a:p>
            <a:pPr eaLnBrk="1" hangingPunct="1"/>
            <a:r>
              <a:rPr lang="en-US" sz="3200" b="1" dirty="0">
                <a:solidFill>
                  <a:schemeClr val="hlink"/>
                </a:solidFill>
                <a:latin typeface="Times New Roman" pitchFamily="18" charset="0"/>
              </a:rPr>
              <a:t>Unsupervised</a:t>
            </a:r>
          </a:p>
          <a:p>
            <a:pPr lvl="1" eaLnBrk="1" hangingPunct="1">
              <a:buFontTx/>
              <a:buChar char="•"/>
            </a:pPr>
            <a:r>
              <a:rPr lang="en-US" sz="3200" dirty="0">
                <a:latin typeface="Times New Roman" pitchFamily="18" charset="0"/>
              </a:rPr>
              <a:t> One-way Clustering</a:t>
            </a:r>
            <a:endParaRPr lang="en-US" sz="2800" dirty="0">
              <a:latin typeface="Times New Roman" pitchFamily="18" charset="0"/>
            </a:endParaRPr>
          </a:p>
          <a:p>
            <a:pPr lvl="1" eaLnBrk="1" hangingPunct="1">
              <a:buFontTx/>
              <a:buChar char="•"/>
            </a:pPr>
            <a:r>
              <a:rPr lang="en-US" sz="3200" dirty="0">
                <a:latin typeface="Times New Roman" pitchFamily="18" charset="0"/>
              </a:rPr>
              <a:t> Two-way Clustering</a:t>
            </a:r>
          </a:p>
          <a:p>
            <a:pPr eaLnBrk="1" hangingPunct="1"/>
            <a:endParaRPr lang="en-US" sz="3200" dirty="0">
              <a:latin typeface="Times New Roman" pitchFamily="18" charset="0"/>
            </a:endParaRPr>
          </a:p>
        </p:txBody>
      </p:sp>
      <p:grpSp>
        <p:nvGrpSpPr>
          <p:cNvPr id="5" name="Group 4"/>
          <p:cNvGrpSpPr>
            <a:grpSpLocks/>
          </p:cNvGrpSpPr>
          <p:nvPr/>
        </p:nvGrpSpPr>
        <p:grpSpPr bwMode="auto">
          <a:xfrm>
            <a:off x="5137150" y="4344988"/>
            <a:ext cx="2728913" cy="1225550"/>
            <a:chOff x="2189" y="2926"/>
            <a:chExt cx="1719" cy="772"/>
          </a:xfrm>
        </p:grpSpPr>
        <p:sp>
          <p:nvSpPr>
            <p:cNvPr id="6" name="Text Box 5"/>
            <p:cNvSpPr txBox="1">
              <a:spLocks noChangeArrowheads="1"/>
            </p:cNvSpPr>
            <p:nvPr/>
          </p:nvSpPr>
          <p:spPr bwMode="auto">
            <a:xfrm>
              <a:off x="2412" y="2989"/>
              <a:ext cx="149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000" dirty="0">
                  <a:latin typeface="Times New Roman" pitchFamily="18" charset="0"/>
                </a:rPr>
                <a:t>Type and number of classes are </a:t>
              </a:r>
              <a:r>
                <a:rPr lang="en-US" sz="2000" b="1" dirty="0">
                  <a:latin typeface="Times New Roman" pitchFamily="18" charset="0"/>
                </a:rPr>
                <a:t>NOT</a:t>
              </a:r>
              <a:r>
                <a:rPr lang="en-US" sz="2000" dirty="0">
                  <a:latin typeface="Times New Roman" pitchFamily="18" charset="0"/>
                </a:rPr>
                <a:t> known in advance</a:t>
              </a:r>
            </a:p>
          </p:txBody>
        </p:sp>
        <p:sp>
          <p:nvSpPr>
            <p:cNvPr id="7" name="AutoShape 6"/>
            <p:cNvSpPr>
              <a:spLocks/>
            </p:cNvSpPr>
            <p:nvPr/>
          </p:nvSpPr>
          <p:spPr bwMode="auto">
            <a:xfrm>
              <a:off x="2189" y="2926"/>
              <a:ext cx="161" cy="772"/>
            </a:xfrm>
            <a:prstGeom prst="rightBrace">
              <a:avLst>
                <a:gd name="adj1" fmla="val 399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7"/>
          <p:cNvGrpSpPr>
            <a:grpSpLocks/>
          </p:cNvGrpSpPr>
          <p:nvPr/>
        </p:nvGrpSpPr>
        <p:grpSpPr bwMode="auto">
          <a:xfrm>
            <a:off x="5105400" y="1752600"/>
            <a:ext cx="2735263" cy="1225550"/>
            <a:chOff x="3103" y="1317"/>
            <a:chExt cx="1723" cy="772"/>
          </a:xfrm>
        </p:grpSpPr>
        <p:sp>
          <p:nvSpPr>
            <p:cNvPr id="9" name="Text Box 8"/>
            <p:cNvSpPr txBox="1">
              <a:spLocks noChangeArrowheads="1"/>
            </p:cNvSpPr>
            <p:nvPr/>
          </p:nvSpPr>
          <p:spPr bwMode="auto">
            <a:xfrm>
              <a:off x="3330" y="1373"/>
              <a:ext cx="149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sz="2000" dirty="0">
                  <a:latin typeface="Times New Roman" pitchFamily="18" charset="0"/>
                </a:rPr>
                <a:t>Type and number of classes are known in advance</a:t>
              </a:r>
            </a:p>
          </p:txBody>
        </p:sp>
        <p:sp>
          <p:nvSpPr>
            <p:cNvPr id="10" name="AutoShape 9"/>
            <p:cNvSpPr>
              <a:spLocks/>
            </p:cNvSpPr>
            <p:nvPr/>
          </p:nvSpPr>
          <p:spPr bwMode="auto">
            <a:xfrm>
              <a:off x="3103" y="1317"/>
              <a:ext cx="161" cy="772"/>
            </a:xfrm>
            <a:prstGeom prst="rightBrace">
              <a:avLst>
                <a:gd name="adj1" fmla="val 3995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4416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162925" cy="457200"/>
          </a:xfrm>
        </p:spPr>
        <p:txBody>
          <a:bodyPr>
            <a:normAutofit fontScale="90000"/>
          </a:bodyPr>
          <a:lstStyle/>
          <a:p>
            <a:r>
              <a:rPr lang="en-US" b="1" dirty="0">
                <a:latin typeface="+mn-lt"/>
                <a:cs typeface="Arial" pitchFamily="34" charset="0"/>
              </a:rPr>
              <a:t>Advantages of using ID3</a:t>
            </a:r>
          </a:p>
        </p:txBody>
      </p:sp>
      <p:sp>
        <p:nvSpPr>
          <p:cNvPr id="5" name="Rectangle 3"/>
          <p:cNvSpPr txBox="1">
            <a:spLocks noChangeArrowheads="1"/>
          </p:cNvSpPr>
          <p:nvPr/>
        </p:nvSpPr>
        <p:spPr>
          <a:xfrm>
            <a:off x="381000" y="914400"/>
            <a:ext cx="8413751" cy="464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cs typeface="Arial" pitchFamily="34" charset="0"/>
              </a:rPr>
              <a:t>Understandable prediction rules are created from the training data.</a:t>
            </a:r>
          </a:p>
          <a:p>
            <a:pPr algn="just">
              <a:buFont typeface="Wingdings" pitchFamily="2" charset="2"/>
              <a:buChar char="v"/>
            </a:pPr>
            <a:r>
              <a:rPr lang="en-US" dirty="0" smtClean="0">
                <a:cs typeface="Arial" pitchFamily="34" charset="0"/>
              </a:rPr>
              <a:t>Builds the fastest tree.</a:t>
            </a:r>
          </a:p>
          <a:p>
            <a:pPr algn="just">
              <a:buFont typeface="Wingdings" pitchFamily="2" charset="2"/>
              <a:buChar char="v"/>
            </a:pPr>
            <a:r>
              <a:rPr lang="en-US" dirty="0" smtClean="0">
                <a:cs typeface="Arial" pitchFamily="34" charset="0"/>
              </a:rPr>
              <a:t>Builds a short tree.</a:t>
            </a:r>
          </a:p>
          <a:p>
            <a:pPr algn="just">
              <a:buFont typeface="Wingdings" pitchFamily="2" charset="2"/>
              <a:buChar char="v"/>
            </a:pPr>
            <a:r>
              <a:rPr lang="en-US" dirty="0" smtClean="0">
                <a:cs typeface="Arial" pitchFamily="34" charset="0"/>
              </a:rPr>
              <a:t>Only need to test enough attributes until all data is classified.</a:t>
            </a:r>
          </a:p>
          <a:p>
            <a:pPr algn="just">
              <a:buFont typeface="Wingdings" pitchFamily="2" charset="2"/>
              <a:buChar char="v"/>
            </a:pPr>
            <a:r>
              <a:rPr lang="en-US" dirty="0" smtClean="0">
                <a:cs typeface="Arial" pitchFamily="34" charset="0"/>
              </a:rPr>
              <a:t>Finding leaf nodes enables test data to be pruned, reducing</a:t>
            </a:r>
            <a:r>
              <a:rPr lang="en-US" sz="4000" dirty="0" smtClean="0">
                <a:cs typeface="Arial" pitchFamily="34" charset="0"/>
              </a:rPr>
              <a:t> </a:t>
            </a:r>
            <a:r>
              <a:rPr lang="en-US" dirty="0" smtClean="0">
                <a:cs typeface="Arial" pitchFamily="34" charset="0"/>
              </a:rPr>
              <a:t>number of tests.</a:t>
            </a:r>
          </a:p>
          <a:p>
            <a:pPr algn="just">
              <a:buFont typeface="Wingdings" pitchFamily="2" charset="2"/>
              <a:buChar char="v"/>
            </a:pPr>
            <a:r>
              <a:rPr lang="en-US" dirty="0" smtClean="0"/>
              <a:t>Whole dataset is searched to create tree.</a:t>
            </a:r>
            <a:endParaRPr lang="en-US" dirty="0"/>
          </a:p>
        </p:txBody>
      </p:sp>
    </p:spTree>
    <p:extLst>
      <p:ext uri="{BB962C8B-B14F-4D97-AF65-F5344CB8AC3E}">
        <p14:creationId xmlns:p14="http://schemas.microsoft.com/office/powerpoint/2010/main" val="688048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04800"/>
            <a:ext cx="8162925" cy="762000"/>
          </a:xfrm>
        </p:spPr>
        <p:txBody>
          <a:bodyPr/>
          <a:lstStyle/>
          <a:p>
            <a:r>
              <a:rPr lang="en-US" b="1" dirty="0">
                <a:latin typeface="+mn-lt"/>
                <a:cs typeface="Arial" pitchFamily="34" charset="0"/>
              </a:rPr>
              <a:t>Disadvantages of using ID3</a:t>
            </a:r>
          </a:p>
        </p:txBody>
      </p:sp>
      <p:sp>
        <p:nvSpPr>
          <p:cNvPr id="5" name="Rectangle 3"/>
          <p:cNvSpPr txBox="1">
            <a:spLocks noChangeArrowheads="1"/>
          </p:cNvSpPr>
          <p:nvPr/>
        </p:nvSpPr>
        <p:spPr>
          <a:xfrm>
            <a:off x="533400" y="1295400"/>
            <a:ext cx="8034337" cy="4191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cs typeface="Arial" pitchFamily="34" charset="0"/>
              </a:rPr>
              <a:t>Data may be over-fitted or over-classified, if a small sample is tested.</a:t>
            </a:r>
          </a:p>
          <a:p>
            <a:pPr algn="just">
              <a:buFont typeface="Wingdings" pitchFamily="2" charset="2"/>
              <a:buChar char="v"/>
            </a:pPr>
            <a:r>
              <a:rPr lang="en-US" dirty="0" smtClean="0">
                <a:cs typeface="Arial" pitchFamily="34" charset="0"/>
              </a:rPr>
              <a:t>Only one attribute at a time is tested for making a decision.</a:t>
            </a:r>
          </a:p>
          <a:p>
            <a:pPr algn="just">
              <a:buFont typeface="Wingdings" pitchFamily="2" charset="2"/>
              <a:buChar char="v"/>
            </a:pPr>
            <a:r>
              <a:rPr lang="en-US" dirty="0" smtClean="0">
                <a:cs typeface="Arial" pitchFamily="34" charset="0"/>
              </a:rPr>
              <a:t>Classifying continuous data may be computationally expensive, as many trees must be generated to see where to break the continuum. </a:t>
            </a:r>
            <a:endParaRPr lang="en-US" dirty="0"/>
          </a:p>
        </p:txBody>
      </p:sp>
    </p:spTree>
    <p:extLst>
      <p:ext uri="{BB962C8B-B14F-4D97-AF65-F5344CB8AC3E}">
        <p14:creationId xmlns:p14="http://schemas.microsoft.com/office/powerpoint/2010/main" val="158261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solidFill>
                  <a:schemeClr val="accent6">
                    <a:lumMod val="50000"/>
                  </a:schemeClr>
                </a:solidFill>
              </a:rPr>
              <a:t>Pros and Cons of Decision Tree</a:t>
            </a:r>
            <a:endParaRPr lang="en-US" b="1" dirty="0">
              <a:solidFill>
                <a:schemeClr val="accent6">
                  <a:lumMod val="50000"/>
                </a:schemeClr>
              </a:solidFill>
            </a:endParaRPr>
          </a:p>
        </p:txBody>
      </p:sp>
      <p:sp>
        <p:nvSpPr>
          <p:cNvPr id="3" name="Content Placeholder 2"/>
          <p:cNvSpPr>
            <a:spLocks noGrp="1"/>
          </p:cNvSpPr>
          <p:nvPr>
            <p:ph idx="1"/>
          </p:nvPr>
        </p:nvSpPr>
        <p:spPr>
          <a:xfrm>
            <a:off x="228600" y="838200"/>
            <a:ext cx="8763000" cy="5867400"/>
          </a:xfrm>
        </p:spPr>
        <p:txBody>
          <a:bodyPr>
            <a:noAutofit/>
          </a:bodyPr>
          <a:lstStyle/>
          <a:p>
            <a:pPr marL="0" indent="0" algn="just">
              <a:lnSpc>
                <a:spcPct val="90000"/>
              </a:lnSpc>
              <a:buNone/>
            </a:pPr>
            <a:r>
              <a:rPr lang="en-US" sz="2400" b="1" dirty="0" smtClean="0">
                <a:ea typeface="ＭＳ Ｐゴシック" pitchFamily="34" charset="-128"/>
              </a:rPr>
              <a:t>Pros</a:t>
            </a:r>
            <a:endParaRPr lang="en-US" sz="2400" b="1" dirty="0">
              <a:ea typeface="ＭＳ Ｐゴシック" pitchFamily="34" charset="-128"/>
            </a:endParaRPr>
          </a:p>
          <a:p>
            <a:pPr lvl="1" algn="just">
              <a:lnSpc>
                <a:spcPct val="90000"/>
              </a:lnSpc>
            </a:pPr>
            <a:r>
              <a:rPr lang="en-US" sz="1800" dirty="0">
                <a:ea typeface="ＭＳ Ｐゴシック" pitchFamily="34" charset="-128"/>
              </a:rPr>
              <a:t>no distributional assumptions</a:t>
            </a:r>
          </a:p>
          <a:p>
            <a:pPr lvl="1" algn="just">
              <a:lnSpc>
                <a:spcPct val="90000"/>
              </a:lnSpc>
            </a:pPr>
            <a:r>
              <a:rPr lang="en-US" sz="1800" dirty="0">
                <a:ea typeface="ＭＳ Ｐゴシック" pitchFamily="34" charset="-128"/>
              </a:rPr>
              <a:t>can handle real and nominal inputs</a:t>
            </a:r>
          </a:p>
          <a:p>
            <a:pPr lvl="1" algn="just">
              <a:lnSpc>
                <a:spcPct val="90000"/>
              </a:lnSpc>
            </a:pPr>
            <a:r>
              <a:rPr lang="en-US" sz="1800" dirty="0">
                <a:ea typeface="ＭＳ Ｐゴシック" pitchFamily="34" charset="-128"/>
              </a:rPr>
              <a:t>speed and scalability</a:t>
            </a:r>
          </a:p>
          <a:p>
            <a:pPr lvl="1" algn="just">
              <a:lnSpc>
                <a:spcPct val="90000"/>
              </a:lnSpc>
            </a:pPr>
            <a:r>
              <a:rPr lang="en-US" sz="1800" dirty="0">
                <a:ea typeface="ＭＳ Ｐゴシック" pitchFamily="34" charset="-128"/>
              </a:rPr>
              <a:t>robustness to outliers and missing values</a:t>
            </a:r>
          </a:p>
          <a:p>
            <a:pPr lvl="1" algn="just">
              <a:lnSpc>
                <a:spcPct val="90000"/>
              </a:lnSpc>
            </a:pPr>
            <a:r>
              <a:rPr lang="en-US" sz="1800" dirty="0">
                <a:ea typeface="ＭＳ Ｐゴシック" pitchFamily="34" charset="-128"/>
              </a:rPr>
              <a:t>interpretability</a:t>
            </a:r>
          </a:p>
          <a:p>
            <a:pPr lvl="1" algn="just">
              <a:lnSpc>
                <a:spcPct val="90000"/>
              </a:lnSpc>
            </a:pPr>
            <a:r>
              <a:rPr lang="en-US" sz="1800" dirty="0">
                <a:ea typeface="ＭＳ Ｐゴシック" pitchFamily="34" charset="-128"/>
              </a:rPr>
              <a:t>compactness of classification </a:t>
            </a:r>
            <a:r>
              <a:rPr lang="en-US" sz="1800" dirty="0" smtClean="0">
                <a:ea typeface="ＭＳ Ｐゴシック" pitchFamily="34" charset="-128"/>
              </a:rPr>
              <a:t>rules</a:t>
            </a:r>
          </a:p>
          <a:p>
            <a:pPr lvl="1" algn="just">
              <a:lnSpc>
                <a:spcPct val="90000"/>
              </a:lnSpc>
            </a:pPr>
            <a:r>
              <a:rPr lang="en-US" sz="1800" dirty="0" smtClean="0"/>
              <a:t>They </a:t>
            </a:r>
            <a:r>
              <a:rPr lang="en-US" sz="1800" dirty="0"/>
              <a:t>are easy to </a:t>
            </a:r>
            <a:r>
              <a:rPr lang="en-US" sz="1800" dirty="0" smtClean="0"/>
              <a:t>use.</a:t>
            </a:r>
          </a:p>
          <a:p>
            <a:pPr lvl="1" algn="just">
              <a:lnSpc>
                <a:spcPct val="90000"/>
              </a:lnSpc>
            </a:pPr>
            <a:r>
              <a:rPr lang="en-US" sz="1800" dirty="0" smtClean="0"/>
              <a:t>Generated </a:t>
            </a:r>
            <a:r>
              <a:rPr lang="en-US" sz="1800" dirty="0"/>
              <a:t>rules are easy to understand </a:t>
            </a:r>
            <a:r>
              <a:rPr lang="en-US" sz="1800" dirty="0" smtClean="0"/>
              <a:t>.</a:t>
            </a:r>
          </a:p>
          <a:p>
            <a:pPr lvl="1" algn="just">
              <a:lnSpc>
                <a:spcPct val="90000"/>
              </a:lnSpc>
            </a:pPr>
            <a:r>
              <a:rPr lang="en-US" sz="1800" dirty="0" smtClean="0"/>
              <a:t>Amenable </a:t>
            </a:r>
            <a:r>
              <a:rPr lang="en-US" sz="1800" dirty="0"/>
              <a:t>to scaling and the database size.</a:t>
            </a:r>
          </a:p>
          <a:p>
            <a:pPr lvl="1" algn="just">
              <a:lnSpc>
                <a:spcPct val="90000"/>
              </a:lnSpc>
            </a:pPr>
            <a:endParaRPr lang="en-US" sz="1800" dirty="0">
              <a:ea typeface="ＭＳ Ｐゴシック" pitchFamily="34" charset="-128"/>
            </a:endParaRPr>
          </a:p>
          <a:p>
            <a:pPr marL="0" indent="0" algn="just">
              <a:lnSpc>
                <a:spcPct val="90000"/>
              </a:lnSpc>
              <a:buNone/>
            </a:pPr>
            <a:r>
              <a:rPr lang="en-US" sz="2400" b="1" dirty="0">
                <a:ea typeface="ＭＳ Ｐゴシック" pitchFamily="34" charset="-128"/>
              </a:rPr>
              <a:t>Cons</a:t>
            </a:r>
            <a:endParaRPr lang="en-US" sz="1800" b="1" dirty="0">
              <a:ea typeface="ＭＳ Ｐゴシック" pitchFamily="34" charset="-128"/>
            </a:endParaRPr>
          </a:p>
          <a:p>
            <a:pPr lvl="1" algn="just">
              <a:lnSpc>
                <a:spcPct val="90000"/>
              </a:lnSpc>
            </a:pPr>
            <a:r>
              <a:rPr lang="en-US" sz="1800" dirty="0" smtClean="0">
                <a:ea typeface="ＭＳ Ｐゴシック" pitchFamily="34" charset="-128"/>
              </a:rPr>
              <a:t>several </a:t>
            </a:r>
            <a:r>
              <a:rPr lang="en-US" sz="1800" dirty="0">
                <a:ea typeface="ＭＳ Ｐゴシック" pitchFamily="34" charset="-128"/>
              </a:rPr>
              <a:t>tuning parameters to set with little guidance</a:t>
            </a:r>
          </a:p>
          <a:p>
            <a:pPr lvl="1" algn="just">
              <a:lnSpc>
                <a:spcPct val="90000"/>
              </a:lnSpc>
            </a:pPr>
            <a:r>
              <a:rPr lang="en-US" sz="1800" dirty="0">
                <a:ea typeface="ＭＳ Ｐゴシック" pitchFamily="34" charset="-128"/>
              </a:rPr>
              <a:t>decision boundary is </a:t>
            </a:r>
            <a:r>
              <a:rPr lang="en-US" sz="1800" dirty="0" smtClean="0">
                <a:ea typeface="ＭＳ Ｐゴシック" pitchFamily="34" charset="-128"/>
              </a:rPr>
              <a:t>non-continuous</a:t>
            </a:r>
          </a:p>
          <a:p>
            <a:pPr lvl="1" algn="just">
              <a:lnSpc>
                <a:spcPct val="90000"/>
              </a:lnSpc>
            </a:pPr>
            <a:r>
              <a:rPr lang="en-US" sz="1800" dirty="0" smtClean="0">
                <a:ea typeface="ＭＳ Ｐゴシック" pitchFamily="34" charset="-128"/>
              </a:rPr>
              <a:t>C</a:t>
            </a:r>
            <a:r>
              <a:rPr lang="en-US" sz="1800" dirty="0" smtClean="0"/>
              <a:t>annot </a:t>
            </a:r>
            <a:r>
              <a:rPr lang="en-US" sz="1800" dirty="0"/>
              <a:t>handle continuous </a:t>
            </a:r>
            <a:r>
              <a:rPr lang="en-US" sz="1800" dirty="0" smtClean="0"/>
              <a:t>data.</a:t>
            </a:r>
          </a:p>
          <a:p>
            <a:pPr lvl="1" algn="just">
              <a:lnSpc>
                <a:spcPct val="90000"/>
              </a:lnSpc>
            </a:pPr>
            <a:r>
              <a:rPr lang="en-US" sz="1800" dirty="0" smtClean="0"/>
              <a:t>Incapable </a:t>
            </a:r>
            <a:r>
              <a:rPr lang="en-US" sz="1800" dirty="0"/>
              <a:t>of handling many problems which cannot be divided into attribute </a:t>
            </a:r>
            <a:r>
              <a:rPr lang="en-US" sz="1800" dirty="0" smtClean="0"/>
              <a:t>domains.</a:t>
            </a:r>
          </a:p>
          <a:p>
            <a:pPr lvl="1" algn="just">
              <a:lnSpc>
                <a:spcPct val="90000"/>
              </a:lnSpc>
            </a:pPr>
            <a:r>
              <a:rPr lang="en-US" sz="1800" dirty="0" smtClean="0"/>
              <a:t>Can </a:t>
            </a:r>
            <a:r>
              <a:rPr lang="en-US" sz="1800" dirty="0"/>
              <a:t>lead to over-fitting as the trees are constructed from training data.</a:t>
            </a:r>
          </a:p>
          <a:p>
            <a:pPr lvl="1" algn="just">
              <a:lnSpc>
                <a:spcPct val="90000"/>
              </a:lnSpc>
            </a:pPr>
            <a:endParaRPr lang="en-US" sz="1800" dirty="0">
              <a:ea typeface="ＭＳ Ｐゴシック" pitchFamily="34" charset="-128"/>
            </a:endParaRPr>
          </a:p>
          <a:p>
            <a:pPr algn="just"/>
            <a:endParaRPr lang="en-US" sz="1800" dirty="0"/>
          </a:p>
        </p:txBody>
      </p:sp>
    </p:spTree>
    <p:extLst>
      <p:ext uri="{BB962C8B-B14F-4D97-AF65-F5344CB8AC3E}">
        <p14:creationId xmlns:p14="http://schemas.microsoft.com/office/powerpoint/2010/main" val="4142762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altLang="ko-KR" b="1" dirty="0" smtClean="0">
                <a:solidFill>
                  <a:schemeClr val="accent6">
                    <a:lumMod val="50000"/>
                  </a:schemeClr>
                </a:solidFill>
                <a:ea typeface="Gulim" pitchFamily="34" charset="-127"/>
              </a:rPr>
              <a:t>Neural </a:t>
            </a:r>
            <a:r>
              <a:rPr lang="en-US" altLang="ko-KR" b="1" dirty="0">
                <a:solidFill>
                  <a:schemeClr val="accent6">
                    <a:lumMod val="50000"/>
                  </a:schemeClr>
                </a:solidFill>
                <a:ea typeface="Gulim" pitchFamily="34" charset="-127"/>
              </a:rPr>
              <a:t>Networks</a:t>
            </a:r>
            <a:endParaRPr lang="en-US" b="1" dirty="0">
              <a:solidFill>
                <a:schemeClr val="accent6">
                  <a:lumMod val="50000"/>
                </a:schemeClr>
              </a:solidFill>
            </a:endParaRPr>
          </a:p>
        </p:txBody>
      </p:sp>
      <p:sp>
        <p:nvSpPr>
          <p:cNvPr id="3" name="Content Placeholder 2"/>
          <p:cNvSpPr>
            <a:spLocks noGrp="1"/>
          </p:cNvSpPr>
          <p:nvPr>
            <p:ph idx="1"/>
          </p:nvPr>
        </p:nvSpPr>
        <p:spPr>
          <a:xfrm>
            <a:off x="228600" y="1143000"/>
            <a:ext cx="8686800" cy="5410200"/>
          </a:xfrm>
        </p:spPr>
        <p:txBody>
          <a:bodyPr>
            <a:normAutofit lnSpcReduction="10000"/>
          </a:bodyPr>
          <a:lstStyle/>
          <a:p>
            <a:pPr marL="0" indent="0" algn="just">
              <a:lnSpc>
                <a:spcPct val="90000"/>
              </a:lnSpc>
              <a:buNone/>
            </a:pPr>
            <a:r>
              <a:rPr lang="en-US" altLang="ko-KR" dirty="0">
                <a:ea typeface="Gulim" pitchFamily="34" charset="-127"/>
              </a:rPr>
              <a:t>Neural Network is a set of </a:t>
            </a:r>
            <a:r>
              <a:rPr lang="en-US" altLang="ko-KR" dirty="0" smtClean="0">
                <a:ea typeface="Gulim" pitchFamily="34" charset="-127"/>
              </a:rPr>
              <a:t>connected INPUT/OUTPUT </a:t>
            </a:r>
            <a:r>
              <a:rPr lang="en-US" altLang="ko-KR" dirty="0">
                <a:ea typeface="Gulim" pitchFamily="34" charset="-127"/>
              </a:rPr>
              <a:t>UNITS, where each connection has a WEIGHT associated with </a:t>
            </a:r>
            <a:r>
              <a:rPr lang="en-US" altLang="ko-KR" dirty="0" smtClean="0">
                <a:ea typeface="Gulim" pitchFamily="34" charset="-127"/>
              </a:rPr>
              <a:t>it. It </a:t>
            </a:r>
            <a:r>
              <a:rPr lang="en-US" altLang="ko-KR" dirty="0">
                <a:ea typeface="Gulim" pitchFamily="34" charset="-127"/>
              </a:rPr>
              <a:t>is a case of SUPERVISED, INDUCTIVE or CLASSIFICATION </a:t>
            </a:r>
            <a:r>
              <a:rPr lang="en-US" altLang="ko-KR" dirty="0" smtClean="0">
                <a:ea typeface="Gulim" pitchFamily="34" charset="-127"/>
              </a:rPr>
              <a:t>learning. </a:t>
            </a:r>
          </a:p>
          <a:p>
            <a:pPr marL="0" indent="0" algn="just">
              <a:lnSpc>
                <a:spcPct val="90000"/>
              </a:lnSpc>
              <a:buNone/>
            </a:pPr>
            <a:endParaRPr lang="en-US" altLang="ko-KR" dirty="0">
              <a:ea typeface="Gulim" pitchFamily="34" charset="-127"/>
            </a:endParaRPr>
          </a:p>
          <a:p>
            <a:pPr marL="0" indent="0" algn="just">
              <a:lnSpc>
                <a:spcPct val="90000"/>
              </a:lnSpc>
              <a:buNone/>
            </a:pPr>
            <a:r>
              <a:rPr lang="en-US" altLang="ko-KR" dirty="0" smtClean="0">
                <a:ea typeface="Gulim" pitchFamily="34" charset="-127"/>
              </a:rPr>
              <a:t>Neural </a:t>
            </a:r>
            <a:r>
              <a:rPr lang="en-US" altLang="ko-KR" dirty="0">
                <a:ea typeface="Gulim" pitchFamily="34" charset="-127"/>
              </a:rPr>
              <a:t>Network learns by adjusting the weights so as to be able to correctly classify the training data and hence, after testing phase, to classify unknown </a:t>
            </a:r>
            <a:r>
              <a:rPr lang="en-US" altLang="ko-KR" dirty="0" smtClean="0">
                <a:ea typeface="Gulim" pitchFamily="34" charset="-127"/>
              </a:rPr>
              <a:t>data. Neural </a:t>
            </a:r>
            <a:r>
              <a:rPr lang="en-US" altLang="ko-KR" dirty="0">
                <a:ea typeface="Gulim" pitchFamily="34" charset="-127"/>
              </a:rPr>
              <a:t>Network needs long time for </a:t>
            </a:r>
            <a:r>
              <a:rPr lang="en-US" altLang="ko-KR" dirty="0" smtClean="0">
                <a:ea typeface="Gulim" pitchFamily="34" charset="-127"/>
              </a:rPr>
              <a:t>training. Neural </a:t>
            </a:r>
            <a:r>
              <a:rPr lang="en-US" altLang="ko-KR" dirty="0">
                <a:ea typeface="Gulim" pitchFamily="34" charset="-127"/>
              </a:rPr>
              <a:t>Network has a high tolerance to noisy and incomplete </a:t>
            </a:r>
            <a:r>
              <a:rPr lang="en-US" altLang="ko-KR" dirty="0" smtClean="0">
                <a:ea typeface="Gulim" pitchFamily="34" charset="-127"/>
              </a:rPr>
              <a:t>data.</a:t>
            </a:r>
            <a:endParaRPr lang="en-US" dirty="0"/>
          </a:p>
        </p:txBody>
      </p:sp>
    </p:spTree>
    <p:extLst>
      <p:ext uri="{BB962C8B-B14F-4D97-AF65-F5344CB8AC3E}">
        <p14:creationId xmlns:p14="http://schemas.microsoft.com/office/powerpoint/2010/main" val="209618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Documents and Settings\Administrator\Desktop\talln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86200"/>
            <a:ext cx="5791200" cy="265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a:xfrm>
            <a:off x="173038" y="228600"/>
            <a:ext cx="8742362" cy="32353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None/>
              <a:defRPr/>
            </a:pPr>
            <a:r>
              <a:rPr lang="en-US" sz="2700" b="1" i="1" dirty="0" smtClean="0">
                <a:solidFill>
                  <a:schemeClr val="tx2"/>
                </a:solidFill>
              </a:rPr>
              <a:t>A Neural Network (NN)</a:t>
            </a:r>
            <a:r>
              <a:rPr lang="en-US" sz="2700" dirty="0" smtClean="0"/>
              <a:t> is a directed graph F=&lt;V,A&gt; with vertices V={1,2,…,n} and arcs A={&lt;</a:t>
            </a:r>
            <a:r>
              <a:rPr lang="en-US" sz="2700" dirty="0" err="1" smtClean="0"/>
              <a:t>i,j</a:t>
            </a:r>
            <a:r>
              <a:rPr lang="en-US" sz="2700" dirty="0" smtClean="0"/>
              <a:t>&gt;|1&lt;=</a:t>
            </a:r>
            <a:r>
              <a:rPr lang="en-US" sz="2700" dirty="0" err="1" smtClean="0"/>
              <a:t>i,j</a:t>
            </a:r>
            <a:r>
              <a:rPr lang="en-US" sz="2700" dirty="0" smtClean="0"/>
              <a:t>&lt;=n}, with the following restrictions:</a:t>
            </a:r>
          </a:p>
          <a:p>
            <a:pPr lvl="1" algn="just">
              <a:lnSpc>
                <a:spcPct val="80000"/>
              </a:lnSpc>
              <a:defRPr/>
            </a:pPr>
            <a:r>
              <a:rPr lang="en-US" sz="2700" dirty="0" smtClean="0"/>
              <a:t>V is partitioned into a set of input nodes, V</a:t>
            </a:r>
            <a:r>
              <a:rPr lang="en-US" sz="2700" baseline="-25000" dirty="0" smtClean="0"/>
              <a:t>I</a:t>
            </a:r>
            <a:r>
              <a:rPr lang="en-US" sz="2700" dirty="0" smtClean="0"/>
              <a:t>, hidden nodes, V</a:t>
            </a:r>
            <a:r>
              <a:rPr lang="en-US" sz="2700" baseline="-25000" dirty="0" smtClean="0"/>
              <a:t>H</a:t>
            </a:r>
            <a:r>
              <a:rPr lang="en-US" sz="2700" dirty="0" smtClean="0"/>
              <a:t>, and output nodes, V</a:t>
            </a:r>
            <a:r>
              <a:rPr lang="en-US" sz="2700" baseline="-25000" dirty="0" smtClean="0"/>
              <a:t>O</a:t>
            </a:r>
            <a:r>
              <a:rPr lang="en-US" sz="2700" dirty="0" smtClean="0"/>
              <a:t>.</a:t>
            </a:r>
          </a:p>
          <a:p>
            <a:pPr lvl="1" algn="just">
              <a:lnSpc>
                <a:spcPct val="80000"/>
              </a:lnSpc>
              <a:defRPr/>
            </a:pPr>
            <a:r>
              <a:rPr lang="en-US" sz="2700" dirty="0" smtClean="0"/>
              <a:t>The vertices are also partitioned into layers </a:t>
            </a:r>
          </a:p>
          <a:p>
            <a:pPr lvl="1" algn="just">
              <a:lnSpc>
                <a:spcPct val="80000"/>
              </a:lnSpc>
              <a:defRPr/>
            </a:pPr>
            <a:r>
              <a:rPr lang="en-US" sz="2700" dirty="0" smtClean="0"/>
              <a:t>Any arc &lt;</a:t>
            </a:r>
            <a:r>
              <a:rPr lang="en-US" sz="2700" dirty="0" err="1" smtClean="0"/>
              <a:t>i,j</a:t>
            </a:r>
            <a:r>
              <a:rPr lang="en-US" sz="2700" dirty="0" smtClean="0"/>
              <a:t>&gt; must have node i in layer h-1 and node j in layer h.</a:t>
            </a:r>
          </a:p>
          <a:p>
            <a:pPr lvl="1" algn="just">
              <a:lnSpc>
                <a:spcPct val="80000"/>
              </a:lnSpc>
              <a:defRPr/>
            </a:pPr>
            <a:r>
              <a:rPr lang="en-US" sz="2700" dirty="0" smtClean="0"/>
              <a:t>Arc &lt;</a:t>
            </a:r>
            <a:r>
              <a:rPr lang="en-US" sz="2700" dirty="0" err="1" smtClean="0"/>
              <a:t>i,j</a:t>
            </a:r>
            <a:r>
              <a:rPr lang="en-US" sz="2700" dirty="0" smtClean="0"/>
              <a:t>&gt; is labeled with a numeric value </a:t>
            </a:r>
            <a:r>
              <a:rPr lang="en-US" sz="2700" dirty="0" err="1" smtClean="0"/>
              <a:t>w</a:t>
            </a:r>
            <a:r>
              <a:rPr lang="en-US" sz="2700" baseline="-25000" dirty="0" err="1" smtClean="0"/>
              <a:t>ij</a:t>
            </a:r>
            <a:r>
              <a:rPr lang="en-US" sz="2700" dirty="0" smtClean="0"/>
              <a:t>.</a:t>
            </a:r>
          </a:p>
          <a:p>
            <a:pPr lvl="1" algn="just">
              <a:lnSpc>
                <a:spcPct val="80000"/>
              </a:lnSpc>
              <a:defRPr/>
            </a:pPr>
            <a:r>
              <a:rPr lang="en-US" sz="2700" dirty="0" smtClean="0"/>
              <a:t>Node i is labeled with a function f</a:t>
            </a:r>
            <a:r>
              <a:rPr lang="en-US" sz="2700" baseline="-25000" dirty="0" smtClean="0"/>
              <a:t>i</a:t>
            </a:r>
            <a:r>
              <a:rPr lang="en-US" sz="2700" dirty="0" smtClean="0"/>
              <a:t>.</a:t>
            </a:r>
          </a:p>
          <a:p>
            <a:pPr algn="just">
              <a:defRPr/>
            </a:pPr>
            <a:endParaRPr lang="en-US" sz="2700" dirty="0" smtClean="0"/>
          </a:p>
        </p:txBody>
      </p:sp>
    </p:spTree>
    <p:extLst>
      <p:ext uri="{BB962C8B-B14F-4D97-AF65-F5344CB8AC3E}">
        <p14:creationId xmlns:p14="http://schemas.microsoft.com/office/powerpoint/2010/main" val="3009083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62000"/>
          </a:xfrm>
        </p:spPr>
        <p:txBody>
          <a:bodyPr>
            <a:normAutofit/>
          </a:bodyPr>
          <a:lstStyle/>
          <a:p>
            <a:r>
              <a:rPr lang="en-US" altLang="ko-KR" sz="3600" b="1" dirty="0">
                <a:solidFill>
                  <a:schemeClr val="accent6">
                    <a:lumMod val="50000"/>
                  </a:schemeClr>
                </a:solidFill>
                <a:ea typeface="Gulim" pitchFamily="34" charset="-127"/>
              </a:rPr>
              <a:t>Similarity with Biological Network</a:t>
            </a:r>
          </a:p>
        </p:txBody>
      </p:sp>
      <p:pic>
        <p:nvPicPr>
          <p:cNvPr id="5" name="Picture 3" descr="neura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168400"/>
            <a:ext cx="6019800" cy="2895600"/>
          </a:xfrm>
          <a:noFill/>
          <a:ln>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228600" y="4343400"/>
            <a:ext cx="8686800" cy="2246769"/>
          </a:xfrm>
          <a:prstGeom prst="rect">
            <a:avLst/>
          </a:prstGeom>
        </p:spPr>
        <p:txBody>
          <a:bodyPr wrap="square">
            <a:spAutoFit/>
          </a:bodyPr>
          <a:lstStyle/>
          <a:p>
            <a:pPr marL="457200" indent="-457200" algn="just">
              <a:spcBef>
                <a:spcPct val="50000"/>
              </a:spcBef>
              <a:buFont typeface="Wingdings" pitchFamily="2" charset="2"/>
              <a:buChar char="v"/>
            </a:pPr>
            <a:r>
              <a:rPr lang="en-US" sz="2800" dirty="0"/>
              <a:t>Fundamental processing element of a </a:t>
            </a:r>
            <a:br>
              <a:rPr lang="en-US" sz="2800" dirty="0"/>
            </a:br>
            <a:r>
              <a:rPr lang="en-US" sz="2800" dirty="0"/>
              <a:t>neural network is a neuron</a:t>
            </a:r>
          </a:p>
          <a:p>
            <a:pPr marL="457200" indent="-457200" algn="just">
              <a:spcBef>
                <a:spcPct val="50000"/>
              </a:spcBef>
              <a:buFont typeface="Wingdings" pitchFamily="2" charset="2"/>
              <a:buChar char="v"/>
            </a:pPr>
            <a:r>
              <a:rPr lang="en-US" sz="2800" dirty="0"/>
              <a:t>A human brain has 100 billion neurons</a:t>
            </a:r>
          </a:p>
          <a:p>
            <a:pPr marL="457200" indent="-457200" algn="just">
              <a:spcBef>
                <a:spcPct val="50000"/>
              </a:spcBef>
              <a:buFont typeface="Wingdings" pitchFamily="2" charset="2"/>
              <a:buChar char="v"/>
            </a:pPr>
            <a:r>
              <a:rPr lang="en-US" sz="2800" dirty="0"/>
              <a:t>An ant brain has 250,000 neurons</a:t>
            </a:r>
          </a:p>
        </p:txBody>
      </p:sp>
    </p:spTree>
    <p:extLst>
      <p:ext uri="{BB962C8B-B14F-4D97-AF65-F5344CB8AC3E}">
        <p14:creationId xmlns:p14="http://schemas.microsoft.com/office/powerpoint/2010/main" val="404430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71600" y="304800"/>
            <a:ext cx="6705600" cy="498475"/>
          </a:xfrm>
          <a:noFill/>
          <a:ln/>
        </p:spPr>
        <p:txBody>
          <a:bodyPr lIns="92075" tIns="46038" rIns="92075" bIns="46038">
            <a:normAutofit fontScale="90000"/>
          </a:bodyPr>
          <a:lstStyle/>
          <a:p>
            <a:r>
              <a:rPr lang="en-US" b="1" dirty="0"/>
              <a:t>A  </a:t>
            </a:r>
            <a:r>
              <a:rPr lang="en-US" b="1" dirty="0" smtClean="0"/>
              <a:t>Neuron</a:t>
            </a:r>
            <a:r>
              <a:rPr lang="en-US" b="1" dirty="0"/>
              <a:t> (= a </a:t>
            </a:r>
            <a:r>
              <a:rPr lang="en-US" b="1" dirty="0" smtClean="0"/>
              <a:t>Perceptron</a:t>
            </a:r>
            <a:r>
              <a:rPr lang="en-US" b="1" dirty="0"/>
              <a:t>)</a:t>
            </a:r>
          </a:p>
        </p:txBody>
      </p:sp>
      <p:sp>
        <p:nvSpPr>
          <p:cNvPr id="5" name="Rectangle 3"/>
          <p:cNvSpPr txBox="1">
            <a:spLocks noChangeArrowheads="1"/>
          </p:cNvSpPr>
          <p:nvPr/>
        </p:nvSpPr>
        <p:spPr>
          <a:xfrm>
            <a:off x="381000" y="5486400"/>
            <a:ext cx="8458200" cy="1066800"/>
          </a:xfrm>
          <a:prstGeom prst="rect">
            <a:avLst/>
          </a:prstGeom>
          <a:noFill/>
          <a:ln/>
        </p:spPr>
        <p:txBody>
          <a:bodyPr vert="horz" lIns="92075" tIns="46038" rIns="92075" bIns="46038"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600" dirty="0" smtClean="0"/>
              <a:t>The </a:t>
            </a:r>
            <a:r>
              <a:rPr lang="en-US" sz="2600" i="1" dirty="0" smtClean="0"/>
              <a:t>n</a:t>
            </a:r>
            <a:r>
              <a:rPr lang="en-US" sz="2600" dirty="0" smtClean="0"/>
              <a:t>-dimensional input vector </a:t>
            </a:r>
            <a:r>
              <a:rPr lang="en-US" sz="2600" i="1" dirty="0" smtClean="0"/>
              <a:t>x</a:t>
            </a:r>
            <a:r>
              <a:rPr lang="en-US" sz="2600" dirty="0" smtClean="0"/>
              <a:t> is mapped into  variable </a:t>
            </a:r>
            <a:r>
              <a:rPr lang="en-US" sz="2600" i="1" dirty="0" smtClean="0"/>
              <a:t>y</a:t>
            </a:r>
            <a:r>
              <a:rPr lang="en-US" sz="2600" dirty="0" smtClean="0"/>
              <a:t> by means of the scalar product and a nonlinear function mapping</a:t>
            </a:r>
            <a:endParaRPr lang="en-US" sz="2600" dirty="0"/>
          </a:p>
        </p:txBody>
      </p:sp>
      <p:grpSp>
        <p:nvGrpSpPr>
          <p:cNvPr id="6" name="Group 31"/>
          <p:cNvGrpSpPr>
            <a:grpSpLocks/>
          </p:cNvGrpSpPr>
          <p:nvPr/>
        </p:nvGrpSpPr>
        <p:grpSpPr bwMode="auto">
          <a:xfrm>
            <a:off x="508000" y="1371600"/>
            <a:ext cx="8188326" cy="3698875"/>
            <a:chOff x="320" y="864"/>
            <a:chExt cx="5158" cy="2330"/>
          </a:xfrm>
        </p:grpSpPr>
        <p:sp>
          <p:nvSpPr>
            <p:cNvPr id="7" name="Rectangle 32"/>
            <p:cNvSpPr>
              <a:spLocks noChangeArrowheads="1"/>
            </p:cNvSpPr>
            <p:nvPr/>
          </p:nvSpPr>
          <p:spPr bwMode="auto">
            <a:xfrm>
              <a:off x="3121" y="882"/>
              <a:ext cx="382"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3600" b="1">
                  <a:latin typeface="Symbol" pitchFamily="18" charset="2"/>
                </a:rPr>
                <a:t>m</a:t>
              </a:r>
              <a:r>
                <a:rPr lang="en-US" sz="3600" b="1" i="1" baseline="-25000">
                  <a:latin typeface="Times New Roman" pitchFamily="18" charset="0"/>
                </a:rPr>
                <a:t>k</a:t>
              </a:r>
            </a:p>
          </p:txBody>
        </p:sp>
        <p:sp>
          <p:nvSpPr>
            <p:cNvPr id="8" name="Rectangle 33"/>
            <p:cNvSpPr>
              <a:spLocks noChangeArrowheads="1"/>
            </p:cNvSpPr>
            <p:nvPr/>
          </p:nvSpPr>
          <p:spPr bwMode="auto">
            <a:xfrm>
              <a:off x="2869" y="864"/>
              <a:ext cx="233"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4400" b="1">
                  <a:latin typeface="Times New Roman" pitchFamily="18" charset="0"/>
                </a:rPr>
                <a:t>-</a:t>
              </a:r>
            </a:p>
          </p:txBody>
        </p:sp>
        <p:grpSp>
          <p:nvGrpSpPr>
            <p:cNvPr id="9" name="Group 34"/>
            <p:cNvGrpSpPr>
              <a:grpSpLocks/>
            </p:cNvGrpSpPr>
            <p:nvPr/>
          </p:nvGrpSpPr>
          <p:grpSpPr bwMode="auto">
            <a:xfrm>
              <a:off x="320" y="946"/>
              <a:ext cx="5158" cy="2248"/>
              <a:chOff x="320" y="946"/>
              <a:chExt cx="5158" cy="2248"/>
            </a:xfrm>
          </p:grpSpPr>
          <p:sp>
            <p:nvSpPr>
              <p:cNvPr id="10" name="Oval 35"/>
              <p:cNvSpPr>
                <a:spLocks noChangeArrowheads="1"/>
              </p:cNvSpPr>
              <p:nvPr/>
            </p:nvSpPr>
            <p:spPr bwMode="auto">
              <a:xfrm>
                <a:off x="1217" y="1090"/>
                <a:ext cx="480" cy="1584"/>
              </a:xfrm>
              <a:prstGeom prst="ellipse">
                <a:avLst/>
              </a:pr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1" name="Oval 36"/>
              <p:cNvSpPr>
                <a:spLocks noChangeArrowheads="1"/>
              </p:cNvSpPr>
              <p:nvPr/>
            </p:nvSpPr>
            <p:spPr bwMode="auto">
              <a:xfrm>
                <a:off x="393" y="1081"/>
                <a:ext cx="478" cy="1582"/>
              </a:xfrm>
              <a:prstGeom prst="ellipse">
                <a:avLst/>
              </a:prstGeom>
              <a:solidFill>
                <a:srgbClr val="66FFFF"/>
              </a:solidFill>
              <a:ln w="12700">
                <a:solidFill>
                  <a:srgbClr val="66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2" name="Line 37"/>
              <p:cNvSpPr>
                <a:spLocks noChangeShapeType="1"/>
              </p:cNvSpPr>
              <p:nvPr/>
            </p:nvSpPr>
            <p:spPr bwMode="auto">
              <a:xfrm>
                <a:off x="2698" y="1895"/>
                <a:ext cx="681" cy="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3" name="Rectangle 38"/>
              <p:cNvSpPr>
                <a:spLocks noChangeArrowheads="1"/>
              </p:cNvSpPr>
              <p:nvPr/>
            </p:nvSpPr>
            <p:spPr bwMode="auto">
              <a:xfrm>
                <a:off x="3365" y="1653"/>
                <a:ext cx="515" cy="488"/>
              </a:xfrm>
              <a:prstGeom prst="rect">
                <a:avLst/>
              </a:prstGeom>
              <a:solidFill>
                <a:srgbClr val="00FF99"/>
              </a:solidFill>
              <a:ln w="12700">
                <a:solidFill>
                  <a:srgbClr val="00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sz="4400" b="1" i="1">
                    <a:latin typeface="Times New Roman" pitchFamily="18" charset="0"/>
                  </a:rPr>
                  <a:t>f</a:t>
                </a:r>
              </a:p>
            </p:txBody>
          </p:sp>
          <p:sp>
            <p:nvSpPr>
              <p:cNvPr id="14" name="Line 39"/>
              <p:cNvSpPr>
                <a:spLocks noChangeShapeType="1"/>
              </p:cNvSpPr>
              <p:nvPr/>
            </p:nvSpPr>
            <p:spPr bwMode="auto">
              <a:xfrm>
                <a:off x="3888" y="1905"/>
                <a:ext cx="91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15" name="Rectangle 40"/>
              <p:cNvSpPr>
                <a:spLocks noChangeArrowheads="1"/>
              </p:cNvSpPr>
              <p:nvPr/>
            </p:nvSpPr>
            <p:spPr bwMode="auto">
              <a:xfrm>
                <a:off x="2077" y="2786"/>
                <a:ext cx="71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weighted </a:t>
                </a:r>
              </a:p>
              <a:p>
                <a:pPr algn="ctr" eaLnBrk="0" hangingPunct="0"/>
                <a:r>
                  <a:rPr lang="en-US" b="1">
                    <a:latin typeface="Times New Roman" pitchFamily="18" charset="0"/>
                  </a:rPr>
                  <a:t>sum</a:t>
                </a:r>
              </a:p>
            </p:txBody>
          </p:sp>
          <p:sp>
            <p:nvSpPr>
              <p:cNvPr id="16" name="Rectangle 41"/>
              <p:cNvSpPr>
                <a:spLocks noChangeArrowheads="1"/>
              </p:cNvSpPr>
              <p:nvPr/>
            </p:nvSpPr>
            <p:spPr bwMode="auto">
              <a:xfrm>
                <a:off x="320" y="2786"/>
                <a:ext cx="61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a:t>
                </a:r>
              </a:p>
              <a:p>
                <a:pPr algn="ctr" eaLnBrk="0" hangingPunct="0"/>
                <a:r>
                  <a:rPr lang="en-US" b="1">
                    <a:latin typeface="Times New Roman" pitchFamily="18" charset="0"/>
                  </a:rPr>
                  <a:t>vector </a:t>
                </a:r>
                <a:r>
                  <a:rPr lang="en-US" b="1" i="1">
                    <a:latin typeface="Times New Roman" pitchFamily="18" charset="0"/>
                  </a:rPr>
                  <a:t>x</a:t>
                </a:r>
              </a:p>
            </p:txBody>
          </p:sp>
          <p:sp>
            <p:nvSpPr>
              <p:cNvPr id="17" name="Rectangle 42"/>
              <p:cNvSpPr>
                <a:spLocks noChangeArrowheads="1"/>
              </p:cNvSpPr>
              <p:nvPr/>
            </p:nvSpPr>
            <p:spPr bwMode="auto">
              <a:xfrm>
                <a:off x="4848" y="1776"/>
                <a:ext cx="6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dirty="0">
                    <a:latin typeface="Times New Roman" pitchFamily="18" charset="0"/>
                  </a:rPr>
                  <a:t>output </a:t>
                </a:r>
                <a:r>
                  <a:rPr lang="en-US" b="1" i="1" dirty="0">
                    <a:latin typeface="Times New Roman" pitchFamily="18" charset="0"/>
                  </a:rPr>
                  <a:t>y</a:t>
                </a:r>
              </a:p>
            </p:txBody>
          </p:sp>
          <p:sp>
            <p:nvSpPr>
              <p:cNvPr id="18" name="Rectangle 43"/>
              <p:cNvSpPr>
                <a:spLocks noChangeArrowheads="1"/>
              </p:cNvSpPr>
              <p:nvPr/>
            </p:nvSpPr>
            <p:spPr bwMode="auto">
              <a:xfrm>
                <a:off x="3222" y="2786"/>
                <a:ext cx="76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dirty="0">
                    <a:latin typeface="Times New Roman" pitchFamily="18" charset="0"/>
                  </a:rPr>
                  <a:t>Activation</a:t>
                </a:r>
              </a:p>
              <a:p>
                <a:pPr algn="ctr" eaLnBrk="0" hangingPunct="0"/>
                <a:r>
                  <a:rPr lang="en-US" b="1" dirty="0">
                    <a:latin typeface="Times New Roman" pitchFamily="18" charset="0"/>
                  </a:rPr>
                  <a:t>function</a:t>
                </a:r>
              </a:p>
            </p:txBody>
          </p:sp>
          <p:sp>
            <p:nvSpPr>
              <p:cNvPr id="19" name="Oval 44"/>
              <p:cNvSpPr>
                <a:spLocks noChangeArrowheads="1"/>
              </p:cNvSpPr>
              <p:nvPr/>
            </p:nvSpPr>
            <p:spPr bwMode="auto">
              <a:xfrm>
                <a:off x="2755" y="946"/>
                <a:ext cx="401" cy="402"/>
              </a:xfrm>
              <a:prstGeom prst="ellipse">
                <a:avLst/>
              </a:prstGeom>
              <a:solidFill>
                <a:srgbClr val="00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US" b="1">
                  <a:latin typeface="Times New Roman" pitchFamily="18" charset="0"/>
                </a:endParaRPr>
              </a:p>
            </p:txBody>
          </p:sp>
          <p:sp>
            <p:nvSpPr>
              <p:cNvPr id="20" name="Line 45"/>
              <p:cNvSpPr>
                <a:spLocks noChangeShapeType="1"/>
              </p:cNvSpPr>
              <p:nvPr/>
            </p:nvSpPr>
            <p:spPr bwMode="auto">
              <a:xfrm>
                <a:off x="2955" y="1350"/>
                <a:ext cx="0" cy="565"/>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1" name="Rectangle 46"/>
              <p:cNvSpPr>
                <a:spLocks noChangeArrowheads="1"/>
              </p:cNvSpPr>
              <p:nvPr/>
            </p:nvSpPr>
            <p:spPr bwMode="auto">
              <a:xfrm>
                <a:off x="1115" y="2786"/>
                <a:ext cx="63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weight</a:t>
                </a:r>
              </a:p>
              <a:p>
                <a:pPr algn="ctr" eaLnBrk="0" hangingPunct="0"/>
                <a:r>
                  <a:rPr lang="en-US" b="1">
                    <a:latin typeface="Times New Roman" pitchFamily="18" charset="0"/>
                  </a:rPr>
                  <a:t>vector </a:t>
                </a:r>
                <a:r>
                  <a:rPr lang="en-US" b="1" i="1">
                    <a:latin typeface="Times New Roman" pitchFamily="18" charset="0"/>
                  </a:rPr>
                  <a:t>w</a:t>
                </a:r>
              </a:p>
            </p:txBody>
          </p:sp>
          <p:sp>
            <p:nvSpPr>
              <p:cNvPr id="22" name="Freeform 47"/>
              <p:cNvSpPr>
                <a:spLocks/>
              </p:cNvSpPr>
              <p:nvPr/>
            </p:nvSpPr>
            <p:spPr bwMode="auto">
              <a:xfrm>
                <a:off x="2101" y="1271"/>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Lst>
                <a:ahLst/>
                <a:cxnLst>
                  <a:cxn ang="0">
                    <a:pos x="T0" y="T1"/>
                  </a:cxn>
                  <a:cxn ang="0">
                    <a:pos x="T2" y="T3"/>
                  </a:cxn>
                  <a:cxn ang="0">
                    <a:pos x="T4" y="T5"/>
                  </a:cxn>
                  <a:cxn ang="0">
                    <a:pos x="T6" y="T7"/>
                  </a:cxn>
                  <a:cxn ang="0">
                    <a:pos x="T8" y="T9"/>
                  </a:cxn>
                  <a:cxn ang="0">
                    <a:pos x="T10" y="T11"/>
                  </a:cxn>
                </a:cxnLst>
                <a:rect l="0" t="0" r="r" b="b"/>
                <a:pathLst>
                  <a:path w="568" h="1220">
                    <a:moveTo>
                      <a:pt x="0" y="0"/>
                    </a:moveTo>
                    <a:lnTo>
                      <a:pt x="0" y="1219"/>
                    </a:lnTo>
                    <a:lnTo>
                      <a:pt x="254" y="1219"/>
                    </a:lnTo>
                    <a:lnTo>
                      <a:pt x="567" y="632"/>
                    </a:lnTo>
                    <a:lnTo>
                      <a:pt x="254" y="14"/>
                    </a:lnTo>
                    <a:lnTo>
                      <a:pt x="0" y="0"/>
                    </a:lnTo>
                  </a:path>
                </a:pathLst>
              </a:custGeom>
              <a:solidFill>
                <a:srgbClr val="99CC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1"/>
              </a:p>
            </p:txBody>
          </p:sp>
          <p:sp>
            <p:nvSpPr>
              <p:cNvPr id="23" name="Rectangle 48"/>
              <p:cNvSpPr>
                <a:spLocks noChangeArrowheads="1"/>
              </p:cNvSpPr>
              <p:nvPr/>
            </p:nvSpPr>
            <p:spPr bwMode="auto">
              <a:xfrm>
                <a:off x="2153" y="1667"/>
                <a:ext cx="3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sz="3600" b="1">
                    <a:latin typeface="Symbol" pitchFamily="18" charset="2"/>
                  </a:rPr>
                  <a:t>å</a:t>
                </a:r>
              </a:p>
            </p:txBody>
          </p:sp>
          <p:sp>
            <p:nvSpPr>
              <p:cNvPr id="24" name="Line 49"/>
              <p:cNvSpPr>
                <a:spLocks noChangeShapeType="1"/>
              </p:cNvSpPr>
              <p:nvPr/>
            </p:nvSpPr>
            <p:spPr bwMode="auto">
              <a:xfrm>
                <a:off x="1680" y="1406"/>
                <a:ext cx="43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5" name="Rectangle 50"/>
              <p:cNvSpPr>
                <a:spLocks noChangeArrowheads="1"/>
              </p:cNvSpPr>
              <p:nvPr/>
            </p:nvSpPr>
            <p:spPr bwMode="auto">
              <a:xfrm>
                <a:off x="1337" y="1259"/>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0</a:t>
                </a:r>
              </a:p>
            </p:txBody>
          </p:sp>
          <p:sp>
            <p:nvSpPr>
              <p:cNvPr id="26" name="Line 51"/>
              <p:cNvSpPr>
                <a:spLocks noChangeShapeType="1"/>
              </p:cNvSpPr>
              <p:nvPr/>
            </p:nvSpPr>
            <p:spPr bwMode="auto">
              <a:xfrm>
                <a:off x="854" y="1406"/>
                <a:ext cx="43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7" name="Line 52"/>
              <p:cNvSpPr>
                <a:spLocks noChangeShapeType="1"/>
              </p:cNvSpPr>
              <p:nvPr/>
            </p:nvSpPr>
            <p:spPr bwMode="auto">
              <a:xfrm>
                <a:off x="1671" y="1762"/>
                <a:ext cx="430"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28" name="Rectangle 53"/>
              <p:cNvSpPr>
                <a:spLocks noChangeArrowheads="1"/>
              </p:cNvSpPr>
              <p:nvPr/>
            </p:nvSpPr>
            <p:spPr bwMode="auto">
              <a:xfrm>
                <a:off x="1328" y="1615"/>
                <a:ext cx="26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1</a:t>
                </a:r>
              </a:p>
            </p:txBody>
          </p:sp>
          <p:sp>
            <p:nvSpPr>
              <p:cNvPr id="29" name="Line 54"/>
              <p:cNvSpPr>
                <a:spLocks noChangeShapeType="1"/>
              </p:cNvSpPr>
              <p:nvPr/>
            </p:nvSpPr>
            <p:spPr bwMode="auto">
              <a:xfrm>
                <a:off x="845" y="1762"/>
                <a:ext cx="431" cy="0"/>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0" name="Line 55"/>
              <p:cNvSpPr>
                <a:spLocks noChangeShapeType="1"/>
              </p:cNvSpPr>
              <p:nvPr/>
            </p:nvSpPr>
            <p:spPr bwMode="auto">
              <a:xfrm>
                <a:off x="1670" y="2346"/>
                <a:ext cx="4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1" name="Rectangle 56"/>
              <p:cNvSpPr>
                <a:spLocks noChangeArrowheads="1"/>
              </p:cNvSpPr>
              <p:nvPr/>
            </p:nvSpPr>
            <p:spPr bwMode="auto">
              <a:xfrm>
                <a:off x="1324" y="2199"/>
                <a:ext cx="2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w</a:t>
                </a:r>
                <a:r>
                  <a:rPr lang="en-US" b="1" i="1" baseline="-25000">
                    <a:latin typeface="Times New Roman" pitchFamily="18" charset="0"/>
                  </a:rPr>
                  <a:t>n</a:t>
                </a:r>
              </a:p>
            </p:txBody>
          </p:sp>
          <p:sp>
            <p:nvSpPr>
              <p:cNvPr id="32" name="Line 57"/>
              <p:cNvSpPr>
                <a:spLocks noChangeShapeType="1"/>
              </p:cNvSpPr>
              <p:nvPr/>
            </p:nvSpPr>
            <p:spPr bwMode="auto">
              <a:xfrm>
                <a:off x="844" y="2346"/>
                <a:ext cx="431"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p>
            </p:txBody>
          </p:sp>
          <p:sp>
            <p:nvSpPr>
              <p:cNvPr id="33" name="Rectangle 58"/>
              <p:cNvSpPr>
                <a:spLocks noChangeArrowheads="1"/>
              </p:cNvSpPr>
              <p:nvPr/>
            </p:nvSpPr>
            <p:spPr bwMode="auto">
              <a:xfrm>
                <a:off x="484" y="1231"/>
                <a:ext cx="2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0</a:t>
                </a:r>
              </a:p>
            </p:txBody>
          </p:sp>
          <p:sp>
            <p:nvSpPr>
              <p:cNvPr id="34" name="Rectangle 59"/>
              <p:cNvSpPr>
                <a:spLocks noChangeArrowheads="1"/>
              </p:cNvSpPr>
              <p:nvPr/>
            </p:nvSpPr>
            <p:spPr bwMode="auto">
              <a:xfrm>
                <a:off x="503" y="1606"/>
                <a:ext cx="2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1</a:t>
                </a:r>
              </a:p>
            </p:txBody>
          </p:sp>
          <p:sp>
            <p:nvSpPr>
              <p:cNvPr id="35" name="Rectangle 60"/>
              <p:cNvSpPr>
                <a:spLocks noChangeArrowheads="1"/>
              </p:cNvSpPr>
              <p:nvPr/>
            </p:nvSpPr>
            <p:spPr bwMode="auto">
              <a:xfrm>
                <a:off x="518" y="2163"/>
                <a:ext cx="24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i="1">
                    <a:latin typeface="Times New Roman" pitchFamily="18" charset="0"/>
                  </a:rPr>
                  <a:t>x</a:t>
                </a:r>
                <a:r>
                  <a:rPr lang="en-US" b="1" i="1" baseline="-25000">
                    <a:latin typeface="Times New Roman" pitchFamily="18" charset="0"/>
                  </a:rPr>
                  <a:t>n</a:t>
                </a:r>
              </a:p>
            </p:txBody>
          </p:sp>
        </p:grpSp>
      </p:grpSp>
      <p:graphicFrame>
        <p:nvGraphicFramePr>
          <p:cNvPr id="2" name="Object 1"/>
          <p:cNvGraphicFramePr>
            <a:graphicFrameLocks noChangeAspect="1"/>
          </p:cNvGraphicFramePr>
          <p:nvPr>
            <p:extLst>
              <p:ext uri="{D42A27DB-BD31-4B8C-83A1-F6EECF244321}">
                <p14:modId xmlns:p14="http://schemas.microsoft.com/office/powerpoint/2010/main" val="2434410204"/>
              </p:ext>
            </p:extLst>
          </p:nvPr>
        </p:nvGraphicFramePr>
        <p:xfrm>
          <a:off x="6858000" y="3657600"/>
          <a:ext cx="2057400" cy="990600"/>
        </p:xfrm>
        <a:graphic>
          <a:graphicData uri="http://schemas.openxmlformats.org/presentationml/2006/ole">
            <mc:AlternateContent xmlns:mc="http://schemas.openxmlformats.org/markup-compatibility/2006">
              <mc:Choice xmlns:v="urn:schemas-microsoft-com:vml" Requires="v">
                <p:oleObj spid="_x0000_s12473" name="Equation" r:id="rId3" imgW="1371600" imgH="660240" progId="Equation.3">
                  <p:embed/>
                </p:oleObj>
              </mc:Choice>
              <mc:Fallback>
                <p:oleObj name="Equation" r:id="rId3" imgW="1371600" imgH="660240" progId="Equation.3">
                  <p:embed/>
                  <p:pic>
                    <p:nvPicPr>
                      <p:cNvPr id="0" name="Object 4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657600"/>
                        <a:ext cx="2057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33320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05000" y="304800"/>
            <a:ext cx="4495800" cy="609600"/>
          </a:xfrm>
          <a:noFill/>
          <a:ln/>
        </p:spPr>
        <p:txBody>
          <a:bodyPr lIns="92075" tIns="46038" rIns="92075" bIns="46038">
            <a:normAutofit fontScale="90000"/>
          </a:bodyPr>
          <a:lstStyle/>
          <a:p>
            <a:r>
              <a:rPr lang="en-US" b="1" dirty="0"/>
              <a:t>Network Training</a:t>
            </a:r>
          </a:p>
        </p:txBody>
      </p:sp>
      <p:sp>
        <p:nvSpPr>
          <p:cNvPr id="5" name="Rectangle 3"/>
          <p:cNvSpPr txBox="1">
            <a:spLocks noChangeArrowheads="1"/>
          </p:cNvSpPr>
          <p:nvPr/>
        </p:nvSpPr>
        <p:spPr>
          <a:xfrm>
            <a:off x="228600" y="1219200"/>
            <a:ext cx="8763000" cy="5334000"/>
          </a:xfrm>
          <a:prstGeom prst="rect">
            <a:avLst/>
          </a:prstGeom>
          <a:noFill/>
          <a:ln/>
        </p:spPr>
        <p:txBody>
          <a:bodyPr vert="horz" lIns="92075" tIns="46038" rIns="92075" bIns="46038"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n-US" sz="2400" dirty="0" smtClean="0"/>
              <a:t>The ultimate objective of training  is to obtain a set of weights that makes almost all the tuples in the training data classified correctly.</a:t>
            </a:r>
          </a:p>
          <a:p>
            <a:pPr marL="0" indent="0" algn="just">
              <a:lnSpc>
                <a:spcPct val="120000"/>
              </a:lnSpc>
              <a:spcBef>
                <a:spcPct val="0"/>
              </a:spcBef>
              <a:buNone/>
            </a:pPr>
            <a:r>
              <a:rPr lang="en-US" sz="2400" dirty="0" smtClean="0"/>
              <a:t> </a:t>
            </a:r>
          </a:p>
          <a:p>
            <a:pPr marL="0" indent="0" algn="just">
              <a:lnSpc>
                <a:spcPct val="120000"/>
              </a:lnSpc>
              <a:spcBef>
                <a:spcPct val="0"/>
              </a:spcBef>
              <a:buNone/>
            </a:pPr>
            <a:r>
              <a:rPr lang="en-US" b="1" dirty="0" smtClean="0"/>
              <a:t>Steps</a:t>
            </a:r>
          </a:p>
          <a:p>
            <a:pPr marL="457200" lvl="1" indent="0" algn="just">
              <a:lnSpc>
                <a:spcPct val="120000"/>
              </a:lnSpc>
              <a:spcBef>
                <a:spcPct val="0"/>
              </a:spcBef>
              <a:buNone/>
            </a:pPr>
            <a:r>
              <a:rPr lang="en-US" sz="2400" dirty="0" smtClean="0"/>
              <a:t>Initialize weights with random values </a:t>
            </a:r>
          </a:p>
          <a:p>
            <a:pPr marL="457200" lvl="1" indent="0" algn="just">
              <a:lnSpc>
                <a:spcPct val="120000"/>
              </a:lnSpc>
              <a:spcBef>
                <a:spcPct val="0"/>
              </a:spcBef>
              <a:buNone/>
            </a:pPr>
            <a:r>
              <a:rPr lang="en-US" sz="2400" dirty="0" smtClean="0"/>
              <a:t>Feed the input tuples into the network one by one</a:t>
            </a:r>
          </a:p>
          <a:p>
            <a:pPr marL="457200" lvl="1" indent="0" algn="just">
              <a:lnSpc>
                <a:spcPct val="120000"/>
              </a:lnSpc>
              <a:spcBef>
                <a:spcPct val="0"/>
              </a:spcBef>
              <a:buNone/>
            </a:pPr>
            <a:r>
              <a:rPr lang="en-US" sz="2400" dirty="0" smtClean="0"/>
              <a:t>For each unit</a:t>
            </a:r>
          </a:p>
          <a:p>
            <a:pPr lvl="2" algn="just">
              <a:lnSpc>
                <a:spcPct val="120000"/>
              </a:lnSpc>
              <a:spcBef>
                <a:spcPct val="0"/>
              </a:spcBef>
              <a:buFont typeface="Wingdings" pitchFamily="2" charset="2"/>
              <a:buChar char="Ø"/>
            </a:pPr>
            <a:r>
              <a:rPr lang="en-US" sz="2000" dirty="0" smtClean="0"/>
              <a:t>Compute the net input to the unit as a linear combination of all the inputs to the unit</a:t>
            </a:r>
          </a:p>
          <a:p>
            <a:pPr lvl="2" algn="just">
              <a:lnSpc>
                <a:spcPct val="120000"/>
              </a:lnSpc>
              <a:spcBef>
                <a:spcPct val="0"/>
              </a:spcBef>
              <a:buFont typeface="Wingdings" pitchFamily="2" charset="2"/>
              <a:buChar char="Ø"/>
            </a:pPr>
            <a:r>
              <a:rPr lang="en-US" sz="2000" dirty="0" smtClean="0"/>
              <a:t>Compute the output value using the activation function</a:t>
            </a:r>
          </a:p>
          <a:p>
            <a:pPr lvl="2" algn="just">
              <a:lnSpc>
                <a:spcPct val="120000"/>
              </a:lnSpc>
              <a:spcBef>
                <a:spcPct val="0"/>
              </a:spcBef>
              <a:buFont typeface="Wingdings" pitchFamily="2" charset="2"/>
              <a:buChar char="Ø"/>
            </a:pPr>
            <a:r>
              <a:rPr lang="en-US" sz="2000" dirty="0" smtClean="0"/>
              <a:t>Compute the error</a:t>
            </a:r>
          </a:p>
          <a:p>
            <a:pPr lvl="2" algn="just">
              <a:lnSpc>
                <a:spcPct val="120000"/>
              </a:lnSpc>
              <a:spcBef>
                <a:spcPct val="0"/>
              </a:spcBef>
              <a:buFont typeface="Wingdings" pitchFamily="2" charset="2"/>
              <a:buChar char="Ø"/>
            </a:pPr>
            <a:r>
              <a:rPr lang="en-US" sz="2000" dirty="0" smtClean="0"/>
              <a:t>Update the weights and the bias</a:t>
            </a:r>
            <a:endParaRPr lang="en-US" sz="2000" dirty="0"/>
          </a:p>
        </p:txBody>
      </p:sp>
    </p:spTree>
    <p:extLst>
      <p:ext uri="{BB962C8B-B14F-4D97-AF65-F5344CB8AC3E}">
        <p14:creationId xmlns:p14="http://schemas.microsoft.com/office/powerpoint/2010/main" val="1971091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b="1" dirty="0" err="1">
                <a:solidFill>
                  <a:schemeClr val="accent6">
                    <a:lumMod val="50000"/>
                  </a:schemeClr>
                </a:solidFill>
              </a:rPr>
              <a:t>Backpropagation</a:t>
            </a:r>
            <a:endParaRPr lang="en-US" dirty="0">
              <a:solidFill>
                <a:schemeClr val="accent6">
                  <a:lumMod val="50000"/>
                </a:schemeClr>
              </a:solidFill>
            </a:endParaRPr>
          </a:p>
        </p:txBody>
      </p:sp>
      <p:sp>
        <p:nvSpPr>
          <p:cNvPr id="3" name="Content Placeholder 2"/>
          <p:cNvSpPr>
            <a:spLocks noGrp="1"/>
          </p:cNvSpPr>
          <p:nvPr>
            <p:ph idx="1"/>
          </p:nvPr>
        </p:nvSpPr>
        <p:spPr>
          <a:xfrm>
            <a:off x="152400" y="838200"/>
            <a:ext cx="8763000" cy="5867400"/>
          </a:xfrm>
        </p:spPr>
        <p:txBody>
          <a:bodyPr>
            <a:noAutofit/>
          </a:bodyPr>
          <a:lstStyle/>
          <a:p>
            <a:pPr algn="just">
              <a:buFont typeface="Wingdings" pitchFamily="2" charset="2"/>
              <a:buChar char="v"/>
            </a:pPr>
            <a:r>
              <a:rPr lang="en-US" sz="2800" dirty="0" err="1"/>
              <a:t>Backpropagation</a:t>
            </a:r>
            <a:r>
              <a:rPr lang="en-US" sz="2800" dirty="0"/>
              <a:t> is a neural network learning </a:t>
            </a:r>
            <a:r>
              <a:rPr lang="en-US" sz="2800" dirty="0" smtClean="0"/>
              <a:t>algorithm which </a:t>
            </a:r>
            <a:r>
              <a:rPr lang="en-US" sz="2800" dirty="0"/>
              <a:t>gained </a:t>
            </a:r>
            <a:r>
              <a:rPr lang="en-US" sz="2800" dirty="0" smtClean="0"/>
              <a:t>repute in </a:t>
            </a:r>
            <a:r>
              <a:rPr lang="en-US" sz="2800" dirty="0"/>
              <a:t>the 1980s</a:t>
            </a:r>
            <a:r>
              <a:rPr lang="en-US" sz="2800" dirty="0" smtClean="0"/>
              <a:t>.</a:t>
            </a:r>
          </a:p>
          <a:p>
            <a:pPr algn="just">
              <a:buFont typeface="Wingdings" pitchFamily="2" charset="2"/>
              <a:buChar char="v"/>
            </a:pPr>
            <a:r>
              <a:rPr lang="en-US" sz="2800" dirty="0" err="1"/>
              <a:t>Backpropagation</a:t>
            </a:r>
            <a:r>
              <a:rPr lang="en-US" sz="2800" dirty="0"/>
              <a:t> learns by iteratively processing </a:t>
            </a:r>
            <a:r>
              <a:rPr lang="en-US" sz="2800" dirty="0" smtClean="0"/>
              <a:t>a data </a:t>
            </a:r>
            <a:r>
              <a:rPr lang="en-US" sz="2800" dirty="0"/>
              <a:t>set of training tuples, comparing the network’s prediction for each tuple with </a:t>
            </a:r>
            <a:r>
              <a:rPr lang="en-US" sz="2800" dirty="0" smtClean="0"/>
              <a:t>the actual </a:t>
            </a:r>
            <a:r>
              <a:rPr lang="en-US" sz="2800" dirty="0"/>
              <a:t>known </a:t>
            </a:r>
            <a:r>
              <a:rPr lang="en-US" sz="2800" i="1" dirty="0"/>
              <a:t>target </a:t>
            </a:r>
            <a:r>
              <a:rPr lang="en-US" sz="2800" dirty="0"/>
              <a:t>value. </a:t>
            </a:r>
            <a:endParaRPr lang="en-US" sz="2800" dirty="0" smtClean="0"/>
          </a:p>
          <a:p>
            <a:pPr algn="just">
              <a:buFont typeface="Wingdings" pitchFamily="2" charset="2"/>
              <a:buChar char="v"/>
            </a:pPr>
            <a:r>
              <a:rPr lang="en-US" sz="2800" dirty="0" smtClean="0"/>
              <a:t>The </a:t>
            </a:r>
            <a:r>
              <a:rPr lang="en-US" sz="2800" dirty="0"/>
              <a:t>target value may be the known class label of </a:t>
            </a:r>
            <a:r>
              <a:rPr lang="en-US" sz="2800" dirty="0" smtClean="0"/>
              <a:t>the training </a:t>
            </a:r>
            <a:r>
              <a:rPr lang="en-US" sz="2800" dirty="0"/>
              <a:t>tuple (for classification problems) or a continuous value (for prediction). </a:t>
            </a:r>
            <a:endParaRPr lang="en-US" sz="2800" dirty="0" smtClean="0"/>
          </a:p>
          <a:p>
            <a:pPr algn="just">
              <a:buFont typeface="Wingdings" pitchFamily="2" charset="2"/>
              <a:buChar char="v"/>
            </a:pPr>
            <a:r>
              <a:rPr lang="en-US" sz="2800" dirty="0" smtClean="0"/>
              <a:t>For each </a:t>
            </a:r>
            <a:r>
              <a:rPr lang="en-US" sz="2800" dirty="0"/>
              <a:t>training tuple, the weights are modified so as to minimize the mean squared </a:t>
            </a:r>
            <a:r>
              <a:rPr lang="en-US" sz="2800" dirty="0" smtClean="0"/>
              <a:t>error between </a:t>
            </a:r>
            <a:r>
              <a:rPr lang="en-US" sz="2800" dirty="0"/>
              <a:t>the network’s prediction and the actual target value. </a:t>
            </a:r>
            <a:endParaRPr lang="en-US" sz="2800" dirty="0" smtClean="0"/>
          </a:p>
        </p:txBody>
      </p:sp>
    </p:spTree>
    <p:extLst>
      <p:ext uri="{BB962C8B-B14F-4D97-AF65-F5344CB8AC3E}">
        <p14:creationId xmlns:p14="http://schemas.microsoft.com/office/powerpoint/2010/main" val="940598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172200"/>
          </a:xfrm>
        </p:spPr>
        <p:txBody>
          <a:bodyPr>
            <a:normAutofit/>
          </a:bodyPr>
          <a:lstStyle/>
          <a:p>
            <a:pPr algn="just">
              <a:buFont typeface="Wingdings" pitchFamily="2" charset="2"/>
              <a:buChar char="v"/>
            </a:pPr>
            <a:r>
              <a:rPr lang="en-US" dirty="0"/>
              <a:t>These modifications are made in the “backwards” direction, that is, from the output layer, through each hidden layer down to the first hidden layer (hence the name </a:t>
            </a:r>
            <a:r>
              <a:rPr lang="en-US" i="1" dirty="0" err="1"/>
              <a:t>backpropagation</a:t>
            </a:r>
            <a:r>
              <a:rPr lang="en-US" dirty="0"/>
              <a:t>). </a:t>
            </a:r>
          </a:p>
          <a:p>
            <a:pPr algn="just">
              <a:buFont typeface="Wingdings" pitchFamily="2" charset="2"/>
              <a:buChar char="v"/>
            </a:pPr>
            <a:r>
              <a:rPr lang="en-US" dirty="0"/>
              <a:t>Although it is not guaranteed, in general the weights will eventually converge, and the learning process stops.</a:t>
            </a:r>
          </a:p>
          <a:p>
            <a:pPr marL="0" indent="0" algn="just">
              <a:lnSpc>
                <a:spcPct val="120000"/>
              </a:lnSpc>
              <a:buNone/>
            </a:pPr>
            <a:r>
              <a:rPr lang="en-US" b="1" dirty="0" smtClean="0"/>
              <a:t>Steps in </a:t>
            </a:r>
            <a:r>
              <a:rPr lang="en-US" b="1" dirty="0" err="1" smtClean="0"/>
              <a:t>Backpropagation</a:t>
            </a:r>
            <a:r>
              <a:rPr lang="en-US" b="1" dirty="0" smtClean="0"/>
              <a:t>:</a:t>
            </a:r>
            <a:endParaRPr lang="en-US" b="1" dirty="0"/>
          </a:p>
          <a:p>
            <a:pPr lvl="1" algn="just">
              <a:lnSpc>
                <a:spcPct val="120000"/>
              </a:lnSpc>
              <a:spcBef>
                <a:spcPct val="0"/>
              </a:spcBef>
            </a:pPr>
            <a:r>
              <a:rPr lang="en-US" sz="2000" dirty="0"/>
              <a:t>Initialize weights (to small random </a:t>
            </a:r>
            <a:r>
              <a:rPr lang="en-US" sz="2000" dirty="0" smtClean="0"/>
              <a:t>numbers</a:t>
            </a:r>
            <a:r>
              <a:rPr lang="en-US" sz="2000" dirty="0"/>
              <a:t>) and biases in the network</a:t>
            </a:r>
          </a:p>
          <a:p>
            <a:pPr lvl="1" algn="just">
              <a:lnSpc>
                <a:spcPct val="120000"/>
              </a:lnSpc>
              <a:spcBef>
                <a:spcPct val="0"/>
              </a:spcBef>
            </a:pPr>
            <a:r>
              <a:rPr lang="en-US" sz="2000" dirty="0"/>
              <a:t>Propagate the inputs forward (by applying activation function) </a:t>
            </a:r>
          </a:p>
          <a:p>
            <a:pPr lvl="1" algn="just">
              <a:lnSpc>
                <a:spcPct val="120000"/>
              </a:lnSpc>
              <a:spcBef>
                <a:spcPct val="0"/>
              </a:spcBef>
            </a:pPr>
            <a:r>
              <a:rPr lang="en-US" sz="2000" dirty="0" err="1"/>
              <a:t>Backpropagate</a:t>
            </a:r>
            <a:r>
              <a:rPr lang="en-US" sz="2000" dirty="0"/>
              <a:t> the error (by updating weights and biases)</a:t>
            </a:r>
          </a:p>
          <a:p>
            <a:pPr lvl="1" algn="just">
              <a:lnSpc>
                <a:spcPct val="120000"/>
              </a:lnSpc>
              <a:spcBef>
                <a:spcPct val="0"/>
              </a:spcBef>
            </a:pPr>
            <a:r>
              <a:rPr lang="en-US" sz="2000" dirty="0"/>
              <a:t>Terminating condition (when error is very small, etc.)</a:t>
            </a:r>
          </a:p>
          <a:p>
            <a:pPr algn="just"/>
            <a:endParaRPr lang="en-US" dirty="0"/>
          </a:p>
        </p:txBody>
      </p:sp>
    </p:spTree>
    <p:extLst>
      <p:ext uri="{BB962C8B-B14F-4D97-AF65-F5344CB8AC3E}">
        <p14:creationId xmlns:p14="http://schemas.microsoft.com/office/powerpoint/2010/main" val="97420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a:t>A concept typically refers to a collection of data such as </a:t>
            </a:r>
            <a:r>
              <a:rPr lang="en-US" i="1" dirty="0"/>
              <a:t>frequent </a:t>
            </a:r>
            <a:r>
              <a:rPr lang="en-US" i="1" dirty="0" smtClean="0"/>
              <a:t>buyers, graduate </a:t>
            </a:r>
            <a:r>
              <a:rPr lang="en-US" i="1" dirty="0"/>
              <a:t>students</a:t>
            </a:r>
            <a:r>
              <a:rPr lang="en-US" dirty="0"/>
              <a:t>, and so on. As a data mining task, concept description is not a </a:t>
            </a:r>
            <a:r>
              <a:rPr lang="en-US" dirty="0" smtClean="0"/>
              <a:t>simple enumeration </a:t>
            </a:r>
            <a:r>
              <a:rPr lang="en-US" dirty="0"/>
              <a:t>of the data. Instead, concept description generates descriptions for </a:t>
            </a:r>
            <a:r>
              <a:rPr lang="en-US" dirty="0" smtClean="0"/>
              <a:t>the </a:t>
            </a:r>
            <a:r>
              <a:rPr lang="en-US" i="1" dirty="0" smtClean="0"/>
              <a:t>characterization </a:t>
            </a:r>
            <a:r>
              <a:rPr lang="en-US" dirty="0"/>
              <a:t>and </a:t>
            </a:r>
            <a:r>
              <a:rPr lang="en-US" i="1" dirty="0"/>
              <a:t>comparison </a:t>
            </a:r>
            <a:r>
              <a:rPr lang="en-US" dirty="0"/>
              <a:t>of the data. It is sometimes called class </a:t>
            </a:r>
            <a:r>
              <a:rPr lang="en-US" dirty="0" smtClean="0"/>
              <a:t>description, when </a:t>
            </a:r>
            <a:r>
              <a:rPr lang="en-US" dirty="0"/>
              <a:t>the concept to be described refers to a class of objects.</a:t>
            </a:r>
          </a:p>
        </p:txBody>
      </p:sp>
      <p:sp>
        <p:nvSpPr>
          <p:cNvPr id="4" name="Title 1"/>
          <p:cNvSpPr>
            <a:spLocks noGrp="1"/>
          </p:cNvSpPr>
          <p:nvPr>
            <p:ph type="title"/>
          </p:nvPr>
        </p:nvSpPr>
        <p:spPr>
          <a:xfrm>
            <a:off x="457200" y="274638"/>
            <a:ext cx="8229600" cy="1143000"/>
          </a:xfrm>
        </p:spPr>
        <p:txBody>
          <a:bodyPr/>
          <a:lstStyle/>
          <a:p>
            <a:r>
              <a:rPr lang="en-US" b="1" dirty="0">
                <a:solidFill>
                  <a:schemeClr val="accent6">
                    <a:lumMod val="50000"/>
                  </a:schemeClr>
                </a:solidFill>
              </a:rPr>
              <a:t>Concept/Class Description</a:t>
            </a:r>
            <a:endParaRPr lang="en-US" dirty="0">
              <a:solidFill>
                <a:schemeClr val="accent6">
                  <a:lumMod val="50000"/>
                </a:schemeClr>
              </a:solidFill>
            </a:endParaRPr>
          </a:p>
        </p:txBody>
      </p:sp>
    </p:spTree>
    <p:extLst>
      <p:ext uri="{BB962C8B-B14F-4D97-AF65-F5344CB8AC3E}">
        <p14:creationId xmlns:p14="http://schemas.microsoft.com/office/powerpoint/2010/main" val="34691745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685800" y="76200"/>
            <a:ext cx="7772400" cy="1143000"/>
          </a:xfrm>
        </p:spPr>
        <p:txBody>
          <a:bodyPr/>
          <a:lstStyle/>
          <a:p>
            <a:r>
              <a:rPr lang="en-US" b="1" dirty="0" smtClean="0">
                <a:solidFill>
                  <a:schemeClr val="accent6">
                    <a:lumMod val="50000"/>
                  </a:schemeClr>
                </a:solidFill>
              </a:rPr>
              <a:t>Perceptron</a:t>
            </a:r>
          </a:p>
        </p:txBody>
      </p:sp>
      <p:graphicFrame>
        <p:nvGraphicFramePr>
          <p:cNvPr id="5" name="Object 1090"/>
          <p:cNvGraphicFramePr>
            <a:graphicFrameLocks noChangeAspect="1"/>
          </p:cNvGraphicFramePr>
          <p:nvPr/>
        </p:nvGraphicFramePr>
        <p:xfrm>
          <a:off x="1600200" y="5638800"/>
          <a:ext cx="5924550" cy="914400"/>
        </p:xfrm>
        <a:graphic>
          <a:graphicData uri="http://schemas.openxmlformats.org/presentationml/2006/ole">
            <mc:AlternateContent xmlns:mc="http://schemas.openxmlformats.org/markup-compatibility/2006">
              <mc:Choice xmlns:v="urn:schemas-microsoft-com:vml" Requires="v">
                <p:oleObj spid="_x0000_s10486" name="Equation" r:id="rId3" imgW="2489200" imgH="457200" progId="Equation.3">
                  <p:embed/>
                </p:oleObj>
              </mc:Choice>
              <mc:Fallback>
                <p:oleObj name="Equation" r:id="rId3" imgW="24892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638800"/>
                        <a:ext cx="5924550" cy="914400"/>
                      </a:xfrm>
                      <a:prstGeom prst="rect">
                        <a:avLst/>
                      </a:prstGeom>
                      <a:solidFill>
                        <a:srgbClr val="CCE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073"/>
          <p:cNvSpPr txBox="1">
            <a:spLocks noChangeArrowheads="1"/>
          </p:cNvSpPr>
          <p:nvPr/>
        </p:nvSpPr>
        <p:spPr bwMode="auto">
          <a:xfrm>
            <a:off x="4038600" y="35052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a:solidFill>
                  <a:schemeClr val="tx2"/>
                </a:solidFill>
                <a:latin typeface="Times New Roman" pitchFamily="18" charset="0"/>
              </a:rPr>
              <a:t>...</a:t>
            </a:r>
          </a:p>
        </p:txBody>
      </p:sp>
      <p:grpSp>
        <p:nvGrpSpPr>
          <p:cNvPr id="7" name="Group 1103"/>
          <p:cNvGrpSpPr>
            <a:grpSpLocks/>
          </p:cNvGrpSpPr>
          <p:nvPr/>
        </p:nvGrpSpPr>
        <p:grpSpPr bwMode="auto">
          <a:xfrm>
            <a:off x="1447800" y="1219200"/>
            <a:ext cx="5175250" cy="4038600"/>
            <a:chOff x="912" y="768"/>
            <a:chExt cx="3260" cy="2544"/>
          </a:xfrm>
        </p:grpSpPr>
        <p:sp>
          <p:nvSpPr>
            <p:cNvPr id="8" name="Line 1040"/>
            <p:cNvSpPr>
              <a:spLocks noChangeShapeType="1"/>
            </p:cNvSpPr>
            <p:nvPr/>
          </p:nvSpPr>
          <p:spPr bwMode="auto">
            <a:xfrm flipH="1" flipV="1">
              <a:off x="1152" y="1776"/>
              <a:ext cx="43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1091"/>
            <p:cNvGrpSpPr>
              <a:grpSpLocks/>
            </p:cNvGrpSpPr>
            <p:nvPr/>
          </p:nvGrpSpPr>
          <p:grpSpPr bwMode="auto">
            <a:xfrm>
              <a:off x="1392" y="2553"/>
              <a:ext cx="2780" cy="759"/>
              <a:chOff x="1392" y="2505"/>
              <a:chExt cx="2780" cy="759"/>
            </a:xfrm>
          </p:grpSpPr>
          <p:sp>
            <p:nvSpPr>
              <p:cNvPr id="18" name="Oval 1034"/>
              <p:cNvSpPr>
                <a:spLocks noChangeArrowheads="1"/>
              </p:cNvSpPr>
              <p:nvPr/>
            </p:nvSpPr>
            <p:spPr bwMode="auto">
              <a:xfrm>
                <a:off x="1536"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1035"/>
              <p:cNvSpPr>
                <a:spLocks noChangeArrowheads="1"/>
              </p:cNvSpPr>
              <p:nvPr/>
            </p:nvSpPr>
            <p:spPr bwMode="auto">
              <a:xfrm>
                <a:off x="2064"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1036"/>
              <p:cNvSpPr>
                <a:spLocks noChangeArrowheads="1"/>
              </p:cNvSpPr>
              <p:nvPr/>
            </p:nvSpPr>
            <p:spPr bwMode="auto">
              <a:xfrm>
                <a:off x="3936"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037"/>
              <p:cNvSpPr>
                <a:spLocks noChangeArrowheads="1"/>
              </p:cNvSpPr>
              <p:nvPr/>
            </p:nvSpPr>
            <p:spPr bwMode="auto">
              <a:xfrm>
                <a:off x="3312" y="2784"/>
                <a:ext cx="96" cy="144"/>
              </a:xfrm>
              <a:prstGeom prst="ellipse">
                <a:avLst/>
              </a:prstGeom>
              <a:solidFill>
                <a:srgbClr val="FF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038"/>
              <p:cNvSpPr txBox="1">
                <a:spLocks noChangeArrowheads="1"/>
              </p:cNvSpPr>
              <p:nvPr/>
            </p:nvSpPr>
            <p:spPr bwMode="auto">
              <a:xfrm>
                <a:off x="2544" y="2505"/>
                <a:ext cx="43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4800">
                    <a:solidFill>
                      <a:schemeClr val="tx1"/>
                    </a:solidFill>
                    <a:latin typeface="Times New Roman" pitchFamily="18" charset="0"/>
                  </a:rPr>
                  <a:t>...</a:t>
                </a:r>
              </a:p>
            </p:txBody>
          </p:sp>
          <p:sp>
            <p:nvSpPr>
              <p:cNvPr id="23" name="Text Box 1050"/>
              <p:cNvSpPr txBox="1">
                <a:spLocks noChangeArrowheads="1"/>
              </p:cNvSpPr>
              <p:nvPr/>
            </p:nvSpPr>
            <p:spPr bwMode="auto">
              <a:xfrm>
                <a:off x="1392"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1</a:t>
                </a:r>
                <a:endParaRPr lang="en-US">
                  <a:solidFill>
                    <a:schemeClr val="tx1"/>
                  </a:solidFill>
                  <a:latin typeface="Times New Roman" pitchFamily="18" charset="0"/>
                </a:endParaRPr>
              </a:p>
            </p:txBody>
          </p:sp>
          <p:sp>
            <p:nvSpPr>
              <p:cNvPr id="24" name="Text Box 1051"/>
              <p:cNvSpPr txBox="1">
                <a:spLocks noChangeArrowheads="1"/>
              </p:cNvSpPr>
              <p:nvPr/>
            </p:nvSpPr>
            <p:spPr bwMode="auto">
              <a:xfrm>
                <a:off x="1968"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2</a:t>
                </a:r>
                <a:endParaRPr lang="en-US">
                  <a:solidFill>
                    <a:schemeClr val="tx1"/>
                  </a:solidFill>
                  <a:latin typeface="Times New Roman" pitchFamily="18" charset="0"/>
                </a:endParaRPr>
              </a:p>
            </p:txBody>
          </p:sp>
          <p:sp>
            <p:nvSpPr>
              <p:cNvPr id="25" name="Text Box 1052"/>
              <p:cNvSpPr txBox="1">
                <a:spLocks noChangeArrowheads="1"/>
              </p:cNvSpPr>
              <p:nvPr/>
            </p:nvSpPr>
            <p:spPr bwMode="auto">
              <a:xfrm>
                <a:off x="3264" y="2976"/>
                <a:ext cx="40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n-1</a:t>
                </a:r>
                <a:endParaRPr lang="en-US">
                  <a:solidFill>
                    <a:schemeClr val="tx1"/>
                  </a:solidFill>
                  <a:latin typeface="Times New Roman" pitchFamily="18" charset="0"/>
                </a:endParaRPr>
              </a:p>
            </p:txBody>
          </p:sp>
          <p:sp>
            <p:nvSpPr>
              <p:cNvPr id="26" name="Text Box 1053"/>
              <p:cNvSpPr txBox="1">
                <a:spLocks noChangeArrowheads="1"/>
              </p:cNvSpPr>
              <p:nvPr/>
            </p:nvSpPr>
            <p:spPr bwMode="auto">
              <a:xfrm>
                <a:off x="3888" y="2976"/>
                <a:ext cx="284"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1"/>
                    </a:solidFill>
                    <a:latin typeface="Times New Roman" pitchFamily="18" charset="0"/>
                  </a:rPr>
                  <a:t>x</a:t>
                </a:r>
                <a:r>
                  <a:rPr lang="en-US" sz="1800">
                    <a:solidFill>
                      <a:schemeClr val="tx1"/>
                    </a:solidFill>
                    <a:latin typeface="Times New Roman" pitchFamily="18" charset="0"/>
                  </a:rPr>
                  <a:t>n</a:t>
                </a:r>
                <a:endParaRPr lang="en-US">
                  <a:solidFill>
                    <a:schemeClr val="tx1"/>
                  </a:solidFill>
                  <a:latin typeface="Times New Roman" pitchFamily="18" charset="0"/>
                </a:endParaRPr>
              </a:p>
            </p:txBody>
          </p:sp>
        </p:grpSp>
        <p:sp>
          <p:nvSpPr>
            <p:cNvPr id="10" name="Line 1065"/>
            <p:cNvSpPr>
              <a:spLocks noChangeShapeType="1"/>
            </p:cNvSpPr>
            <p:nvPr/>
          </p:nvSpPr>
          <p:spPr bwMode="auto">
            <a:xfrm flipH="1" flipV="1">
              <a:off x="1248" y="1728"/>
              <a:ext cx="2736" cy="110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1102"/>
            <p:cNvGrpSpPr>
              <a:grpSpLocks/>
            </p:cNvGrpSpPr>
            <p:nvPr/>
          </p:nvGrpSpPr>
          <p:grpSpPr bwMode="auto">
            <a:xfrm>
              <a:off x="912" y="768"/>
              <a:ext cx="432" cy="1008"/>
              <a:chOff x="912" y="768"/>
              <a:chExt cx="432" cy="1008"/>
            </a:xfrm>
          </p:grpSpPr>
          <p:sp>
            <p:nvSpPr>
              <p:cNvPr id="14" name="Oval 1027"/>
              <p:cNvSpPr>
                <a:spLocks noChangeArrowheads="1"/>
              </p:cNvSpPr>
              <p:nvPr/>
            </p:nvSpPr>
            <p:spPr bwMode="auto">
              <a:xfrm>
                <a:off x="912" y="1344"/>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075"/>
              <p:cNvSpPr>
                <a:spLocks noChangeShapeType="1"/>
              </p:cNvSpPr>
              <p:nvPr/>
            </p:nvSpPr>
            <p:spPr bwMode="auto">
              <a:xfrm flipV="1">
                <a:off x="1104" y="1056"/>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1079"/>
              <p:cNvSpPr txBox="1">
                <a:spLocks noChangeArrowheads="1"/>
              </p:cNvSpPr>
              <p:nvPr/>
            </p:nvSpPr>
            <p:spPr bwMode="auto">
              <a:xfrm>
                <a:off x="960" y="768"/>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1</a:t>
                </a:r>
                <a:endParaRPr lang="en-US">
                  <a:solidFill>
                    <a:schemeClr val="tx2"/>
                  </a:solidFill>
                  <a:latin typeface="Times New Roman" pitchFamily="18" charset="0"/>
                </a:endParaRPr>
              </a:p>
            </p:txBody>
          </p:sp>
          <p:sp>
            <p:nvSpPr>
              <p:cNvPr id="17" name="Text Box 1084"/>
              <p:cNvSpPr txBox="1">
                <a:spLocks noChangeArrowheads="1"/>
              </p:cNvSpPr>
              <p:nvPr/>
            </p:nvSpPr>
            <p:spPr bwMode="auto">
              <a:xfrm>
                <a:off x="1008" y="140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1</a:t>
                </a:r>
              </a:p>
            </p:txBody>
          </p:sp>
        </p:grpSp>
        <p:sp>
          <p:nvSpPr>
            <p:cNvPr id="12" name="Line 1099"/>
            <p:cNvSpPr>
              <a:spLocks noChangeShapeType="1"/>
            </p:cNvSpPr>
            <p:nvPr/>
          </p:nvSpPr>
          <p:spPr bwMode="auto">
            <a:xfrm flipH="1" flipV="1">
              <a:off x="1200" y="1776"/>
              <a:ext cx="864"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00"/>
            <p:cNvSpPr>
              <a:spLocks noChangeShapeType="1"/>
            </p:cNvSpPr>
            <p:nvPr/>
          </p:nvSpPr>
          <p:spPr bwMode="auto">
            <a:xfrm flipH="1" flipV="1">
              <a:off x="1248" y="1776"/>
              <a:ext cx="211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 name="Group 1107"/>
          <p:cNvGrpSpPr>
            <a:grpSpLocks/>
          </p:cNvGrpSpPr>
          <p:nvPr/>
        </p:nvGrpSpPr>
        <p:grpSpPr bwMode="auto">
          <a:xfrm>
            <a:off x="1600200" y="3048000"/>
            <a:ext cx="3124200" cy="1076325"/>
            <a:chOff x="1008" y="1920"/>
            <a:chExt cx="1968" cy="678"/>
          </a:xfrm>
        </p:grpSpPr>
        <p:sp>
          <p:nvSpPr>
            <p:cNvPr id="28" name="Text Box 1056"/>
            <p:cNvSpPr txBox="1">
              <a:spLocks noChangeArrowheads="1"/>
            </p:cNvSpPr>
            <p:nvPr/>
          </p:nvSpPr>
          <p:spPr bwMode="auto">
            <a:xfrm>
              <a:off x="1008" y="1920"/>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1,1</a:t>
              </a:r>
              <a:endParaRPr lang="en-US">
                <a:solidFill>
                  <a:schemeClr val="bg2"/>
                </a:solidFill>
                <a:latin typeface="Times New Roman" pitchFamily="18" charset="0"/>
              </a:endParaRPr>
            </a:p>
          </p:txBody>
        </p:sp>
        <p:sp>
          <p:nvSpPr>
            <p:cNvPr id="29" name="Text Box 1071"/>
            <p:cNvSpPr txBox="1">
              <a:spLocks noChangeArrowheads="1"/>
            </p:cNvSpPr>
            <p:nvPr/>
          </p:nvSpPr>
          <p:spPr bwMode="auto">
            <a:xfrm>
              <a:off x="1920" y="1920"/>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1,n</a:t>
              </a:r>
              <a:endParaRPr lang="en-US">
                <a:solidFill>
                  <a:schemeClr val="bg2"/>
                </a:solidFill>
                <a:latin typeface="Times New Roman" pitchFamily="18" charset="0"/>
              </a:endParaRPr>
            </a:p>
          </p:txBody>
        </p:sp>
        <p:sp>
          <p:nvSpPr>
            <p:cNvPr id="30" name="Text Box 1105"/>
            <p:cNvSpPr txBox="1">
              <a:spLocks noChangeArrowheads="1"/>
            </p:cNvSpPr>
            <p:nvPr/>
          </p:nvSpPr>
          <p:spPr bwMode="auto">
            <a:xfrm>
              <a:off x="1632" y="2298"/>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1,2</a:t>
              </a:r>
              <a:endParaRPr lang="en-US">
                <a:solidFill>
                  <a:schemeClr val="bg2"/>
                </a:solidFill>
                <a:latin typeface="Times New Roman" pitchFamily="18" charset="0"/>
              </a:endParaRPr>
            </a:p>
          </p:txBody>
        </p:sp>
        <p:sp>
          <p:nvSpPr>
            <p:cNvPr id="31" name="Text Box 1106"/>
            <p:cNvSpPr txBox="1">
              <a:spLocks noChangeArrowheads="1"/>
            </p:cNvSpPr>
            <p:nvPr/>
          </p:nvSpPr>
          <p:spPr bwMode="auto">
            <a:xfrm>
              <a:off x="2352" y="2304"/>
              <a:ext cx="624"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1,n-1</a:t>
              </a:r>
              <a:endParaRPr lang="en-US">
                <a:solidFill>
                  <a:schemeClr val="bg2"/>
                </a:solidFill>
                <a:latin typeface="Times New Roman" pitchFamily="18" charset="0"/>
              </a:endParaRPr>
            </a:p>
          </p:txBody>
        </p:sp>
      </p:grpSp>
      <p:grpSp>
        <p:nvGrpSpPr>
          <p:cNvPr id="32" name="Group 1097"/>
          <p:cNvGrpSpPr>
            <a:grpSpLocks/>
          </p:cNvGrpSpPr>
          <p:nvPr/>
        </p:nvGrpSpPr>
        <p:grpSpPr bwMode="auto">
          <a:xfrm>
            <a:off x="2286000" y="1219200"/>
            <a:ext cx="5181600" cy="3276600"/>
            <a:chOff x="1440" y="720"/>
            <a:chExt cx="3264" cy="2064"/>
          </a:xfrm>
        </p:grpSpPr>
        <p:sp>
          <p:nvSpPr>
            <p:cNvPr id="33" name="Text Box 1039"/>
            <p:cNvSpPr txBox="1">
              <a:spLocks noChangeArrowheads="1"/>
            </p:cNvSpPr>
            <p:nvPr/>
          </p:nvSpPr>
          <p:spPr bwMode="auto">
            <a:xfrm>
              <a:off x="2544" y="1008"/>
              <a:ext cx="57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6000">
                  <a:solidFill>
                    <a:schemeClr val="tx2"/>
                  </a:solidFill>
                  <a:latin typeface="Times New Roman" pitchFamily="18" charset="0"/>
                </a:rPr>
                <a:t>...</a:t>
              </a:r>
            </a:p>
          </p:txBody>
        </p:sp>
        <p:grpSp>
          <p:nvGrpSpPr>
            <p:cNvPr id="34" name="Group 1095"/>
            <p:cNvGrpSpPr>
              <a:grpSpLocks/>
            </p:cNvGrpSpPr>
            <p:nvPr/>
          </p:nvGrpSpPr>
          <p:grpSpPr bwMode="auto">
            <a:xfrm>
              <a:off x="1440" y="720"/>
              <a:ext cx="3264" cy="2064"/>
              <a:chOff x="1440" y="720"/>
              <a:chExt cx="3264" cy="2064"/>
            </a:xfrm>
          </p:grpSpPr>
          <p:sp>
            <p:nvSpPr>
              <p:cNvPr id="35" name="Line 1041"/>
              <p:cNvSpPr>
                <a:spLocks noChangeShapeType="1"/>
              </p:cNvSpPr>
              <p:nvPr/>
            </p:nvSpPr>
            <p:spPr bwMode="auto">
              <a:xfrm flipV="1">
                <a:off x="1584" y="1728"/>
                <a:ext cx="48"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069"/>
              <p:cNvSpPr txBox="1">
                <a:spLocks noChangeArrowheads="1"/>
              </p:cNvSpPr>
              <p:nvPr/>
            </p:nvSpPr>
            <p:spPr bwMode="auto">
              <a:xfrm>
                <a:off x="3456" y="2016"/>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a:solidFill>
                      <a:schemeClr val="tx2"/>
                    </a:solidFill>
                    <a:latin typeface="Times New Roman" pitchFamily="18" charset="0"/>
                  </a:rPr>
                  <a:t>...</a:t>
                </a:r>
              </a:p>
            </p:txBody>
          </p:sp>
          <p:sp>
            <p:nvSpPr>
              <p:cNvPr id="37" name="Text Box 1072"/>
              <p:cNvSpPr txBox="1">
                <a:spLocks noChangeArrowheads="1"/>
              </p:cNvSpPr>
              <p:nvPr/>
            </p:nvSpPr>
            <p:spPr bwMode="auto">
              <a:xfrm>
                <a:off x="2016" y="1968"/>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sz="5400" dirty="0">
                    <a:solidFill>
                      <a:schemeClr val="tx2"/>
                    </a:solidFill>
                    <a:latin typeface="Times New Roman" pitchFamily="18" charset="0"/>
                  </a:rPr>
                  <a:t>...</a:t>
                </a:r>
              </a:p>
            </p:txBody>
          </p:sp>
          <p:grpSp>
            <p:nvGrpSpPr>
              <p:cNvPr id="38" name="Group 1094"/>
              <p:cNvGrpSpPr>
                <a:grpSpLocks/>
              </p:cNvGrpSpPr>
              <p:nvPr/>
            </p:nvGrpSpPr>
            <p:grpSpPr bwMode="auto">
              <a:xfrm>
                <a:off x="1440" y="720"/>
                <a:ext cx="3264" cy="2064"/>
                <a:chOff x="1440" y="720"/>
                <a:chExt cx="3264" cy="2064"/>
              </a:xfrm>
            </p:grpSpPr>
            <p:sp>
              <p:nvSpPr>
                <p:cNvPr id="39" name="Oval 1028"/>
                <p:cNvSpPr>
                  <a:spLocks noChangeArrowheads="1"/>
                </p:cNvSpPr>
                <p:nvPr/>
              </p:nvSpPr>
              <p:spPr bwMode="auto">
                <a:xfrm>
                  <a:off x="1440"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029"/>
                <p:cNvSpPr>
                  <a:spLocks noChangeArrowheads="1"/>
                </p:cNvSpPr>
                <p:nvPr/>
              </p:nvSpPr>
              <p:spPr bwMode="auto">
                <a:xfrm>
                  <a:off x="3600"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031"/>
                <p:cNvSpPr>
                  <a:spLocks noChangeArrowheads="1"/>
                </p:cNvSpPr>
                <p:nvPr/>
              </p:nvSpPr>
              <p:spPr bwMode="auto">
                <a:xfrm>
                  <a:off x="4272" y="1296"/>
                  <a:ext cx="432" cy="432"/>
                </a:xfrm>
                <a:prstGeom prst="ellipse">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043"/>
                <p:cNvSpPr>
                  <a:spLocks noChangeShapeType="1"/>
                </p:cNvSpPr>
                <p:nvPr/>
              </p:nvSpPr>
              <p:spPr bwMode="auto">
                <a:xfrm flipV="1">
                  <a:off x="1584" y="1728"/>
                  <a:ext cx="2784"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044"/>
                <p:cNvSpPr>
                  <a:spLocks noChangeShapeType="1"/>
                </p:cNvSpPr>
                <p:nvPr/>
              </p:nvSpPr>
              <p:spPr bwMode="auto">
                <a:xfrm flipV="1">
                  <a:off x="1584" y="1680"/>
                  <a:ext cx="2112" cy="1104"/>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060"/>
                <p:cNvSpPr>
                  <a:spLocks noChangeShapeType="1"/>
                </p:cNvSpPr>
                <p:nvPr/>
              </p:nvSpPr>
              <p:spPr bwMode="auto">
                <a:xfrm flipV="1">
                  <a:off x="3984" y="1728"/>
                  <a:ext cx="432" cy="105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076"/>
                <p:cNvSpPr>
                  <a:spLocks noChangeShapeType="1"/>
                </p:cNvSpPr>
                <p:nvPr/>
              </p:nvSpPr>
              <p:spPr bwMode="auto">
                <a:xfrm flipV="1">
                  <a:off x="1632"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077"/>
                <p:cNvSpPr>
                  <a:spLocks noChangeShapeType="1"/>
                </p:cNvSpPr>
                <p:nvPr/>
              </p:nvSpPr>
              <p:spPr bwMode="auto">
                <a:xfrm flipV="1">
                  <a:off x="3792"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078"/>
                <p:cNvSpPr>
                  <a:spLocks noChangeShapeType="1"/>
                </p:cNvSpPr>
                <p:nvPr/>
              </p:nvSpPr>
              <p:spPr bwMode="auto">
                <a:xfrm flipV="1">
                  <a:off x="4464" y="1008"/>
                  <a:ext cx="0" cy="28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1080"/>
                <p:cNvSpPr txBox="1">
                  <a:spLocks noChangeArrowheads="1"/>
                </p:cNvSpPr>
                <p:nvPr/>
              </p:nvSpPr>
              <p:spPr bwMode="auto">
                <a:xfrm>
                  <a:off x="1536" y="72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2</a:t>
                  </a:r>
                  <a:endParaRPr lang="en-US">
                    <a:solidFill>
                      <a:schemeClr val="tx2"/>
                    </a:solidFill>
                    <a:latin typeface="Times New Roman" pitchFamily="18" charset="0"/>
                  </a:endParaRPr>
                </a:p>
              </p:txBody>
            </p:sp>
            <p:sp>
              <p:nvSpPr>
                <p:cNvPr id="49" name="Text Box 1081"/>
                <p:cNvSpPr txBox="1">
                  <a:spLocks noChangeArrowheads="1"/>
                </p:cNvSpPr>
                <p:nvPr/>
              </p:nvSpPr>
              <p:spPr bwMode="auto">
                <a:xfrm>
                  <a:off x="3532" y="72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p-1</a:t>
                  </a:r>
                  <a:endParaRPr lang="en-US">
                    <a:solidFill>
                      <a:schemeClr val="tx2"/>
                    </a:solidFill>
                    <a:latin typeface="Times New Roman" pitchFamily="18" charset="0"/>
                  </a:endParaRPr>
                </a:p>
              </p:txBody>
            </p:sp>
            <p:sp>
              <p:nvSpPr>
                <p:cNvPr id="50" name="Text Box 1082"/>
                <p:cNvSpPr txBox="1">
                  <a:spLocks noChangeArrowheads="1"/>
                </p:cNvSpPr>
                <p:nvPr/>
              </p:nvSpPr>
              <p:spPr bwMode="auto">
                <a:xfrm>
                  <a:off x="4368" y="720"/>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y</a:t>
                  </a:r>
                  <a:r>
                    <a:rPr lang="en-US" sz="1800">
                      <a:solidFill>
                        <a:schemeClr val="tx2"/>
                      </a:solidFill>
                      <a:latin typeface="Times New Roman" pitchFamily="18" charset="0"/>
                    </a:rPr>
                    <a:t>p</a:t>
                  </a:r>
                  <a:endParaRPr lang="en-US">
                    <a:solidFill>
                      <a:schemeClr val="tx2"/>
                    </a:solidFill>
                    <a:latin typeface="Times New Roman" pitchFamily="18" charset="0"/>
                  </a:endParaRPr>
                </a:p>
              </p:txBody>
            </p:sp>
            <p:sp>
              <p:nvSpPr>
                <p:cNvPr id="51" name="Text Box 1085"/>
                <p:cNvSpPr txBox="1">
                  <a:spLocks noChangeArrowheads="1"/>
                </p:cNvSpPr>
                <p:nvPr/>
              </p:nvSpPr>
              <p:spPr bwMode="auto">
                <a:xfrm>
                  <a:off x="1536" y="13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2</a:t>
                  </a:r>
                </a:p>
              </p:txBody>
            </p:sp>
            <p:sp>
              <p:nvSpPr>
                <p:cNvPr id="52" name="Text Box 1086"/>
                <p:cNvSpPr txBox="1">
                  <a:spLocks noChangeArrowheads="1"/>
                </p:cNvSpPr>
                <p:nvPr/>
              </p:nvSpPr>
              <p:spPr bwMode="auto">
                <a:xfrm>
                  <a:off x="3660" y="1354"/>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p-1</a:t>
                  </a:r>
                </a:p>
              </p:txBody>
            </p:sp>
            <p:sp>
              <p:nvSpPr>
                <p:cNvPr id="53" name="Text Box 1087"/>
                <p:cNvSpPr txBox="1">
                  <a:spLocks noChangeArrowheads="1"/>
                </p:cNvSpPr>
                <p:nvPr/>
              </p:nvSpPr>
              <p:spPr bwMode="auto">
                <a:xfrm>
                  <a:off x="4396" y="13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r>
                    <a:rPr lang="en-US">
                      <a:solidFill>
                        <a:schemeClr val="tx2"/>
                      </a:solidFill>
                      <a:latin typeface="Times New Roman" pitchFamily="18" charset="0"/>
                    </a:rPr>
                    <a:t>p</a:t>
                  </a:r>
                </a:p>
              </p:txBody>
            </p:sp>
          </p:grpSp>
        </p:grpSp>
      </p:grpSp>
      <p:grpSp>
        <p:nvGrpSpPr>
          <p:cNvPr id="54" name="Group 1104"/>
          <p:cNvGrpSpPr>
            <a:grpSpLocks/>
          </p:cNvGrpSpPr>
          <p:nvPr/>
        </p:nvGrpSpPr>
        <p:grpSpPr bwMode="auto">
          <a:xfrm>
            <a:off x="2209800" y="2743200"/>
            <a:ext cx="4953000" cy="1381125"/>
            <a:chOff x="1392" y="1728"/>
            <a:chExt cx="3120" cy="870"/>
          </a:xfrm>
        </p:grpSpPr>
        <p:sp>
          <p:nvSpPr>
            <p:cNvPr id="55" name="Text Box 1049"/>
            <p:cNvSpPr txBox="1">
              <a:spLocks noChangeArrowheads="1"/>
            </p:cNvSpPr>
            <p:nvPr/>
          </p:nvSpPr>
          <p:spPr bwMode="auto">
            <a:xfrm>
              <a:off x="3456" y="1914"/>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p,1</a:t>
              </a:r>
              <a:endParaRPr lang="en-US">
                <a:solidFill>
                  <a:schemeClr val="bg2"/>
                </a:solidFill>
                <a:latin typeface="Times New Roman" pitchFamily="18" charset="0"/>
              </a:endParaRPr>
            </a:p>
          </p:txBody>
        </p:sp>
        <p:sp>
          <p:nvSpPr>
            <p:cNvPr id="56" name="Text Box 1058"/>
            <p:cNvSpPr txBox="1">
              <a:spLocks noChangeArrowheads="1"/>
            </p:cNvSpPr>
            <p:nvPr/>
          </p:nvSpPr>
          <p:spPr bwMode="auto">
            <a:xfrm>
              <a:off x="2784" y="1728"/>
              <a:ext cx="576"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p-1,1</a:t>
              </a:r>
            </a:p>
          </p:txBody>
        </p:sp>
        <p:sp>
          <p:nvSpPr>
            <p:cNvPr id="57" name="Text Box 1068"/>
            <p:cNvSpPr txBox="1">
              <a:spLocks noChangeArrowheads="1"/>
            </p:cNvSpPr>
            <p:nvPr/>
          </p:nvSpPr>
          <p:spPr bwMode="auto">
            <a:xfrm>
              <a:off x="4032" y="2298"/>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p,n</a:t>
              </a:r>
              <a:endParaRPr lang="en-US">
                <a:solidFill>
                  <a:schemeClr val="bg2"/>
                </a:solidFill>
                <a:latin typeface="Times New Roman" pitchFamily="18" charset="0"/>
              </a:endParaRPr>
            </a:p>
          </p:txBody>
        </p:sp>
        <p:sp>
          <p:nvSpPr>
            <p:cNvPr id="58" name="Text Box 1057"/>
            <p:cNvSpPr txBox="1">
              <a:spLocks noChangeArrowheads="1"/>
            </p:cNvSpPr>
            <p:nvPr/>
          </p:nvSpPr>
          <p:spPr bwMode="auto">
            <a:xfrm>
              <a:off x="1392" y="2304"/>
              <a:ext cx="480" cy="294"/>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bg1"/>
                  </a:solidFill>
                  <a:latin typeface="Symbol" pitchFamily="18" charset="2"/>
                </a:defRPr>
              </a:lvl1pPr>
              <a:lvl2pPr marL="742950" indent="-285750">
                <a:defRPr sz="2400">
                  <a:solidFill>
                    <a:schemeClr val="bg1"/>
                  </a:solidFill>
                  <a:latin typeface="Symbol" pitchFamily="18" charset="2"/>
                </a:defRPr>
              </a:lvl2pPr>
              <a:lvl3pPr marL="1143000" indent="-228600">
                <a:defRPr sz="2400">
                  <a:solidFill>
                    <a:schemeClr val="bg1"/>
                  </a:solidFill>
                  <a:latin typeface="Symbol" pitchFamily="18" charset="2"/>
                </a:defRPr>
              </a:lvl3pPr>
              <a:lvl4pPr marL="1600200" indent="-228600">
                <a:defRPr sz="2400">
                  <a:solidFill>
                    <a:schemeClr val="bg1"/>
                  </a:solidFill>
                  <a:latin typeface="Symbol" pitchFamily="18" charset="2"/>
                </a:defRPr>
              </a:lvl4pPr>
              <a:lvl5pPr marL="2057400" indent="-228600">
                <a:defRPr sz="2400">
                  <a:solidFill>
                    <a:schemeClr val="bg1"/>
                  </a:solidFill>
                  <a:latin typeface="Symbol" pitchFamily="18" charset="2"/>
                </a:defRPr>
              </a:lvl5pPr>
              <a:lvl6pPr marL="2514600" indent="-228600" eaLnBrk="0" fontAlgn="base" hangingPunct="0">
                <a:spcBef>
                  <a:spcPct val="0"/>
                </a:spcBef>
                <a:spcAft>
                  <a:spcPct val="0"/>
                </a:spcAft>
                <a:defRPr sz="2400">
                  <a:solidFill>
                    <a:schemeClr val="bg1"/>
                  </a:solidFill>
                  <a:latin typeface="Symbol" pitchFamily="18" charset="2"/>
                </a:defRPr>
              </a:lvl6pPr>
              <a:lvl7pPr marL="2971800" indent="-228600" eaLnBrk="0" fontAlgn="base" hangingPunct="0">
                <a:spcBef>
                  <a:spcPct val="0"/>
                </a:spcBef>
                <a:spcAft>
                  <a:spcPct val="0"/>
                </a:spcAft>
                <a:defRPr sz="2400">
                  <a:solidFill>
                    <a:schemeClr val="bg1"/>
                  </a:solidFill>
                  <a:latin typeface="Symbol" pitchFamily="18" charset="2"/>
                </a:defRPr>
              </a:lvl7pPr>
              <a:lvl8pPr marL="3429000" indent="-228600" eaLnBrk="0" fontAlgn="base" hangingPunct="0">
                <a:spcBef>
                  <a:spcPct val="0"/>
                </a:spcBef>
                <a:spcAft>
                  <a:spcPct val="0"/>
                </a:spcAft>
                <a:defRPr sz="2400">
                  <a:solidFill>
                    <a:schemeClr val="bg1"/>
                  </a:solidFill>
                  <a:latin typeface="Symbol" pitchFamily="18" charset="2"/>
                </a:defRPr>
              </a:lvl8pPr>
              <a:lvl9pPr marL="3886200" indent="-228600" eaLnBrk="0" fontAlgn="base" hangingPunct="0">
                <a:spcBef>
                  <a:spcPct val="0"/>
                </a:spcBef>
                <a:spcAft>
                  <a:spcPct val="0"/>
                </a:spcAft>
                <a:defRPr sz="2400">
                  <a:solidFill>
                    <a:schemeClr val="bg1"/>
                  </a:solidFill>
                  <a:latin typeface="Symbol" pitchFamily="18" charset="2"/>
                </a:defRPr>
              </a:lvl9pPr>
            </a:lstStyle>
            <a:p>
              <a:pPr>
                <a:spcBef>
                  <a:spcPct val="50000"/>
                </a:spcBef>
              </a:pPr>
              <a:r>
                <a:rPr lang="en-US">
                  <a:solidFill>
                    <a:schemeClr val="bg2"/>
                  </a:solidFill>
                  <a:latin typeface="Times New Roman" pitchFamily="18" charset="0"/>
                </a:rPr>
                <a:t>w</a:t>
              </a:r>
              <a:r>
                <a:rPr lang="en-US" sz="1800">
                  <a:solidFill>
                    <a:schemeClr val="bg2"/>
                  </a:solidFill>
                  <a:latin typeface="Times New Roman" pitchFamily="18" charset="0"/>
                </a:rPr>
                <a:t>2,1</a:t>
              </a:r>
              <a:endParaRPr lang="en-US">
                <a:solidFill>
                  <a:schemeClr val="bg2"/>
                </a:solidFill>
                <a:latin typeface="Times New Roman" pitchFamily="18" charset="0"/>
              </a:endParaRPr>
            </a:p>
          </p:txBody>
        </p:sp>
      </p:grpSp>
    </p:spTree>
    <p:extLst>
      <p:ext uri="{BB962C8B-B14F-4D97-AF65-F5344CB8AC3E}">
        <p14:creationId xmlns:p14="http://schemas.microsoft.com/office/powerpoint/2010/main" val="93700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ou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ox(ou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ox(ou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71600" y="457200"/>
            <a:ext cx="5791200" cy="533400"/>
          </a:xfrm>
          <a:noFill/>
          <a:ln/>
        </p:spPr>
        <p:txBody>
          <a:bodyPr lIns="92075" tIns="46038" rIns="92075" bIns="46038">
            <a:normAutofit fontScale="90000"/>
          </a:bodyPr>
          <a:lstStyle/>
          <a:p>
            <a:r>
              <a:rPr lang="en-US" b="1" dirty="0">
                <a:solidFill>
                  <a:schemeClr val="accent6">
                    <a:lumMod val="50000"/>
                  </a:schemeClr>
                </a:solidFill>
              </a:rPr>
              <a:t>Multi-Layer Perceptron</a:t>
            </a:r>
          </a:p>
        </p:txBody>
      </p:sp>
      <p:grpSp>
        <p:nvGrpSpPr>
          <p:cNvPr id="5" name="Group 3"/>
          <p:cNvGrpSpPr>
            <a:grpSpLocks/>
          </p:cNvGrpSpPr>
          <p:nvPr/>
        </p:nvGrpSpPr>
        <p:grpSpPr bwMode="auto">
          <a:xfrm>
            <a:off x="2438400" y="1701800"/>
            <a:ext cx="3409950" cy="4948238"/>
            <a:chOff x="1536" y="1072"/>
            <a:chExt cx="2148" cy="3117"/>
          </a:xfrm>
        </p:grpSpPr>
        <p:sp>
          <p:nvSpPr>
            <p:cNvPr id="6" name="Oval 4"/>
            <p:cNvSpPr>
              <a:spLocks noChangeArrowheads="1"/>
            </p:cNvSpPr>
            <p:nvPr/>
          </p:nvSpPr>
          <p:spPr bwMode="auto">
            <a:xfrm>
              <a:off x="1730" y="1625"/>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5"/>
            <p:cNvSpPr>
              <a:spLocks noChangeArrowheads="1"/>
            </p:cNvSpPr>
            <p:nvPr/>
          </p:nvSpPr>
          <p:spPr bwMode="auto">
            <a:xfrm>
              <a:off x="2430" y="1642"/>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6"/>
            <p:cNvSpPr>
              <a:spLocks noChangeArrowheads="1"/>
            </p:cNvSpPr>
            <p:nvPr/>
          </p:nvSpPr>
          <p:spPr bwMode="auto">
            <a:xfrm>
              <a:off x="3094" y="1642"/>
              <a:ext cx="340"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7"/>
            <p:cNvSpPr>
              <a:spLocks noChangeArrowheads="1"/>
            </p:cNvSpPr>
            <p:nvPr/>
          </p:nvSpPr>
          <p:spPr bwMode="auto">
            <a:xfrm>
              <a:off x="2449" y="2432"/>
              <a:ext cx="339"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3344" y="2432"/>
              <a:ext cx="340"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1536" y="2448"/>
              <a:ext cx="340" cy="316"/>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rrowheads="1"/>
            </p:cNvSpPr>
            <p:nvPr/>
          </p:nvSpPr>
          <p:spPr bwMode="auto">
            <a:xfrm>
              <a:off x="2055" y="3288"/>
              <a:ext cx="339"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rrowheads="1"/>
            </p:cNvSpPr>
            <p:nvPr/>
          </p:nvSpPr>
          <p:spPr bwMode="auto">
            <a:xfrm>
              <a:off x="2897" y="3269"/>
              <a:ext cx="339" cy="316"/>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flipH="1" flipV="1">
              <a:off x="1768" y="2781"/>
              <a:ext cx="320" cy="537"/>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flipV="1">
              <a:off x="2217" y="2732"/>
              <a:ext cx="303" cy="55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V="1">
              <a:off x="2358" y="2715"/>
              <a:ext cx="1022" cy="61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flipV="1">
              <a:off x="1875" y="2714"/>
              <a:ext cx="1020" cy="586"/>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flipH="1" flipV="1">
              <a:off x="2735" y="2765"/>
              <a:ext cx="322" cy="50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p:cNvSpPr>
              <a:spLocks noChangeShapeType="1"/>
            </p:cNvSpPr>
            <p:nvPr/>
          </p:nvSpPr>
          <p:spPr bwMode="auto">
            <a:xfrm flipV="1">
              <a:off x="3219" y="2799"/>
              <a:ext cx="287" cy="4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p:cNvSpPr>
              <a:spLocks noChangeShapeType="1"/>
            </p:cNvSpPr>
            <p:nvPr/>
          </p:nvSpPr>
          <p:spPr bwMode="auto">
            <a:xfrm flipV="1">
              <a:off x="1606" y="1943"/>
              <a:ext cx="268" cy="51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p:cNvSpPr>
              <a:spLocks noChangeShapeType="1"/>
            </p:cNvSpPr>
            <p:nvPr/>
          </p:nvSpPr>
          <p:spPr bwMode="auto">
            <a:xfrm flipV="1">
              <a:off x="1767" y="1940"/>
              <a:ext cx="787" cy="50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p:cNvSpPr>
              <a:spLocks noChangeShapeType="1"/>
            </p:cNvSpPr>
            <p:nvPr/>
          </p:nvSpPr>
          <p:spPr bwMode="auto">
            <a:xfrm flipV="1">
              <a:off x="1858" y="1959"/>
              <a:ext cx="1380" cy="50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p:cNvSpPr>
              <a:spLocks noChangeShapeType="1"/>
            </p:cNvSpPr>
            <p:nvPr/>
          </p:nvSpPr>
          <p:spPr bwMode="auto">
            <a:xfrm flipH="1" flipV="1">
              <a:off x="2017" y="1905"/>
              <a:ext cx="1342" cy="572"/>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p:cNvSpPr>
              <a:spLocks noChangeShapeType="1"/>
            </p:cNvSpPr>
            <p:nvPr/>
          </p:nvSpPr>
          <p:spPr bwMode="auto">
            <a:xfrm flipH="1" flipV="1">
              <a:off x="3341" y="1940"/>
              <a:ext cx="197" cy="50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p:cNvSpPr>
              <a:spLocks noChangeShapeType="1"/>
            </p:cNvSpPr>
            <p:nvPr/>
          </p:nvSpPr>
          <p:spPr bwMode="auto">
            <a:xfrm flipH="1" flipV="1">
              <a:off x="2679" y="1990"/>
              <a:ext cx="734" cy="453"/>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p:cNvSpPr>
              <a:spLocks noChangeShapeType="1"/>
            </p:cNvSpPr>
            <p:nvPr/>
          </p:nvSpPr>
          <p:spPr bwMode="auto">
            <a:xfrm flipH="1" flipV="1">
              <a:off x="1965" y="1960"/>
              <a:ext cx="537" cy="4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5"/>
            <p:cNvSpPr>
              <a:spLocks noChangeShapeType="1"/>
            </p:cNvSpPr>
            <p:nvPr/>
          </p:nvSpPr>
          <p:spPr bwMode="auto">
            <a:xfrm flipV="1">
              <a:off x="2610" y="1977"/>
              <a:ext cx="0" cy="434"/>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6"/>
            <p:cNvSpPr>
              <a:spLocks noChangeShapeType="1"/>
            </p:cNvSpPr>
            <p:nvPr/>
          </p:nvSpPr>
          <p:spPr bwMode="auto">
            <a:xfrm flipV="1">
              <a:off x="2736" y="2011"/>
              <a:ext cx="501" cy="451"/>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7"/>
            <p:cNvSpPr>
              <a:spLocks noChangeShapeType="1"/>
            </p:cNvSpPr>
            <p:nvPr/>
          </p:nvSpPr>
          <p:spPr bwMode="auto">
            <a:xfrm flipV="1">
              <a:off x="2179" y="3604"/>
              <a:ext cx="0" cy="569"/>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8"/>
            <p:cNvSpPr>
              <a:spLocks noChangeShapeType="1"/>
            </p:cNvSpPr>
            <p:nvPr/>
          </p:nvSpPr>
          <p:spPr bwMode="auto">
            <a:xfrm flipV="1">
              <a:off x="3075" y="3621"/>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p:cNvSpPr>
              <a:spLocks noChangeShapeType="1"/>
            </p:cNvSpPr>
            <p:nvPr/>
          </p:nvSpPr>
          <p:spPr bwMode="auto">
            <a:xfrm flipV="1">
              <a:off x="1875" y="1088"/>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30"/>
            <p:cNvSpPr>
              <a:spLocks noChangeShapeType="1"/>
            </p:cNvSpPr>
            <p:nvPr/>
          </p:nvSpPr>
          <p:spPr bwMode="auto">
            <a:xfrm flipV="1">
              <a:off x="2591" y="1072"/>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1"/>
            <p:cNvSpPr>
              <a:spLocks noChangeShapeType="1"/>
            </p:cNvSpPr>
            <p:nvPr/>
          </p:nvSpPr>
          <p:spPr bwMode="auto">
            <a:xfrm flipV="1">
              <a:off x="3235" y="1072"/>
              <a:ext cx="0" cy="568"/>
            </a:xfrm>
            <a:prstGeom prst="line">
              <a:avLst/>
            </a:prstGeom>
            <a:noFill/>
            <a:ln w="12700">
              <a:solidFill>
                <a:srgbClr val="00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 name="Rectangle 32"/>
          <p:cNvSpPr>
            <a:spLocks noChangeArrowheads="1"/>
          </p:cNvSpPr>
          <p:nvPr/>
        </p:nvSpPr>
        <p:spPr bwMode="auto">
          <a:xfrm>
            <a:off x="465138" y="2514600"/>
            <a:ext cx="195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Output nodes</a:t>
            </a:r>
            <a:endParaRPr lang="en-US">
              <a:latin typeface="Times New Roman" pitchFamily="18" charset="0"/>
            </a:endParaRPr>
          </a:p>
        </p:txBody>
      </p:sp>
      <p:sp>
        <p:nvSpPr>
          <p:cNvPr id="35" name="Rectangle 33"/>
          <p:cNvSpPr>
            <a:spLocks noChangeArrowheads="1"/>
          </p:cNvSpPr>
          <p:nvPr/>
        </p:nvSpPr>
        <p:spPr bwMode="auto">
          <a:xfrm>
            <a:off x="452438" y="5191125"/>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 nodes</a:t>
            </a:r>
          </a:p>
        </p:txBody>
      </p:sp>
      <p:sp>
        <p:nvSpPr>
          <p:cNvPr id="36" name="Rectangle 34"/>
          <p:cNvSpPr>
            <a:spLocks noChangeArrowheads="1"/>
          </p:cNvSpPr>
          <p:nvPr/>
        </p:nvSpPr>
        <p:spPr bwMode="auto">
          <a:xfrm>
            <a:off x="461963" y="3863975"/>
            <a:ext cx="197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Hidden nodes</a:t>
            </a:r>
            <a:endParaRPr lang="en-US">
              <a:latin typeface="Times New Roman" pitchFamily="18" charset="0"/>
            </a:endParaRPr>
          </a:p>
        </p:txBody>
      </p:sp>
      <p:sp>
        <p:nvSpPr>
          <p:cNvPr id="37" name="Rectangle 35"/>
          <p:cNvSpPr>
            <a:spLocks noChangeArrowheads="1"/>
          </p:cNvSpPr>
          <p:nvPr/>
        </p:nvSpPr>
        <p:spPr bwMode="auto">
          <a:xfrm>
            <a:off x="403225" y="16779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Output vector</a:t>
            </a:r>
            <a:endParaRPr lang="en-US">
              <a:latin typeface="Times New Roman" pitchFamily="18" charset="0"/>
            </a:endParaRPr>
          </a:p>
        </p:txBody>
      </p:sp>
      <p:sp>
        <p:nvSpPr>
          <p:cNvPr id="38" name="Rectangle 36"/>
          <p:cNvSpPr>
            <a:spLocks noChangeArrowheads="1"/>
          </p:cNvSpPr>
          <p:nvPr/>
        </p:nvSpPr>
        <p:spPr bwMode="auto">
          <a:xfrm>
            <a:off x="417513" y="6076950"/>
            <a:ext cx="2189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b="1">
                <a:latin typeface="Times New Roman" pitchFamily="18" charset="0"/>
              </a:rPr>
              <a:t>Input vector: </a:t>
            </a:r>
            <a:r>
              <a:rPr lang="en-US" b="1" i="1">
                <a:latin typeface="Times New Roman" pitchFamily="18" charset="0"/>
              </a:rPr>
              <a:t>x</a:t>
            </a:r>
            <a:r>
              <a:rPr lang="en-US" b="1" i="1" baseline="-25000">
                <a:latin typeface="Times New Roman" pitchFamily="18" charset="0"/>
              </a:rPr>
              <a:t>i</a:t>
            </a:r>
          </a:p>
        </p:txBody>
      </p:sp>
      <p:sp>
        <p:nvSpPr>
          <p:cNvPr id="39" name="Rectangle 37"/>
          <p:cNvSpPr>
            <a:spLocks noChangeArrowheads="1"/>
          </p:cNvSpPr>
          <p:nvPr/>
        </p:nvSpPr>
        <p:spPr bwMode="auto">
          <a:xfrm>
            <a:off x="5983288" y="4521200"/>
            <a:ext cx="50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i="1">
                <a:latin typeface="Times New Roman" pitchFamily="18" charset="0"/>
              </a:rPr>
              <a:t>w</a:t>
            </a:r>
            <a:r>
              <a:rPr lang="en-US" i="1" baseline="-25000">
                <a:latin typeface="Times New Roman" pitchFamily="18" charset="0"/>
              </a:rPr>
              <a:t>ij</a:t>
            </a:r>
          </a:p>
        </p:txBody>
      </p:sp>
      <p:sp>
        <p:nvSpPr>
          <p:cNvPr id="40" name="Freeform 38"/>
          <p:cNvSpPr>
            <a:spLocks/>
          </p:cNvSpPr>
          <p:nvPr/>
        </p:nvSpPr>
        <p:spPr bwMode="auto">
          <a:xfrm>
            <a:off x="5249863" y="4808538"/>
            <a:ext cx="611187" cy="160337"/>
          </a:xfrm>
          <a:custGeom>
            <a:avLst/>
            <a:gdLst>
              <a:gd name="T0" fmla="*/ 384 w 385"/>
              <a:gd name="T1" fmla="*/ 0 h 101"/>
              <a:gd name="T2" fmla="*/ 313 w 385"/>
              <a:gd name="T3" fmla="*/ 5 h 101"/>
              <a:gd name="T4" fmla="*/ 254 w 385"/>
              <a:gd name="T5" fmla="*/ 15 h 101"/>
              <a:gd name="T6" fmla="*/ 230 w 385"/>
              <a:gd name="T7" fmla="*/ 25 h 101"/>
              <a:gd name="T8" fmla="*/ 213 w 385"/>
              <a:gd name="T9" fmla="*/ 30 h 101"/>
              <a:gd name="T10" fmla="*/ 201 w 385"/>
              <a:gd name="T11" fmla="*/ 40 h 101"/>
              <a:gd name="T12" fmla="*/ 195 w 385"/>
              <a:gd name="T13" fmla="*/ 50 h 101"/>
              <a:gd name="T14" fmla="*/ 189 w 385"/>
              <a:gd name="T15" fmla="*/ 60 h 101"/>
              <a:gd name="T16" fmla="*/ 177 w 385"/>
              <a:gd name="T17" fmla="*/ 70 h 101"/>
              <a:gd name="T18" fmla="*/ 160 w 385"/>
              <a:gd name="T19" fmla="*/ 75 h 101"/>
              <a:gd name="T20" fmla="*/ 136 w 385"/>
              <a:gd name="T21" fmla="*/ 85 h 101"/>
              <a:gd name="T22" fmla="*/ 71 w 385"/>
              <a:gd name="T23" fmla="*/ 95 h 101"/>
              <a:gd name="T24" fmla="*/ 0 w 385"/>
              <a:gd name="T25" fmla="*/ 10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101">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cmpd="sng">
            <a:solidFill>
              <a:srgbClr val="000000"/>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1" name="Object 39"/>
          <p:cNvGraphicFramePr>
            <a:graphicFrameLocks noChangeAspect="1"/>
          </p:cNvGraphicFramePr>
          <p:nvPr>
            <p:extLst>
              <p:ext uri="{D42A27DB-BD31-4B8C-83A1-F6EECF244321}">
                <p14:modId xmlns:p14="http://schemas.microsoft.com/office/powerpoint/2010/main" val="2507561602"/>
              </p:ext>
            </p:extLst>
          </p:nvPr>
        </p:nvGraphicFramePr>
        <p:xfrm>
          <a:off x="6591300" y="5448300"/>
          <a:ext cx="2095500" cy="571500"/>
        </p:xfrm>
        <a:graphic>
          <a:graphicData uri="http://schemas.openxmlformats.org/presentationml/2006/ole">
            <mc:AlternateContent xmlns:mc="http://schemas.openxmlformats.org/markup-compatibility/2006">
              <mc:Choice xmlns:v="urn:schemas-microsoft-com:vml" Requires="v">
                <p:oleObj spid="_x0000_s30138" name="Equation" r:id="rId3" imgW="2095200" imgH="571320" progId="Equation.3">
                  <p:embed/>
                </p:oleObj>
              </mc:Choice>
              <mc:Fallback>
                <p:oleObj name="Equation" r:id="rId3" imgW="2095200" imgH="5713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1300" y="5448300"/>
                        <a:ext cx="2095500" cy="571500"/>
                      </a:xfrm>
                      <a:prstGeom prst="rect">
                        <a:avLst/>
                      </a:prstGeom>
                      <a:solidFill>
                        <a:srgbClr val="0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0"/>
          <p:cNvGraphicFramePr>
            <a:graphicFrameLocks noChangeAspect="1"/>
          </p:cNvGraphicFramePr>
          <p:nvPr>
            <p:extLst>
              <p:ext uri="{D42A27DB-BD31-4B8C-83A1-F6EECF244321}">
                <p14:modId xmlns:p14="http://schemas.microsoft.com/office/powerpoint/2010/main" val="2010804659"/>
              </p:ext>
            </p:extLst>
          </p:nvPr>
        </p:nvGraphicFramePr>
        <p:xfrm>
          <a:off x="6819900" y="4559300"/>
          <a:ext cx="1562100" cy="774700"/>
        </p:xfrm>
        <a:graphic>
          <a:graphicData uri="http://schemas.openxmlformats.org/presentationml/2006/ole">
            <mc:AlternateContent xmlns:mc="http://schemas.openxmlformats.org/markup-compatibility/2006">
              <mc:Choice xmlns:v="urn:schemas-microsoft-com:vml" Requires="v">
                <p:oleObj spid="_x0000_s30139" name="Equation" r:id="rId5" imgW="1562040" imgH="774360" progId="Equation.3">
                  <p:embed/>
                </p:oleObj>
              </mc:Choice>
              <mc:Fallback>
                <p:oleObj name="Equation" r:id="rId5" imgW="1562040" imgH="774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9900" y="4559300"/>
                        <a:ext cx="1562100" cy="774700"/>
                      </a:xfrm>
                      <a:prstGeom prst="rect">
                        <a:avLst/>
                      </a:prstGeom>
                      <a:solidFill>
                        <a:srgbClr val="0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1"/>
          <p:cNvGraphicFramePr>
            <a:graphicFrameLocks noChangeAspect="1"/>
          </p:cNvGraphicFramePr>
          <p:nvPr>
            <p:extLst>
              <p:ext uri="{D42A27DB-BD31-4B8C-83A1-F6EECF244321}">
                <p14:modId xmlns:p14="http://schemas.microsoft.com/office/powerpoint/2010/main" val="1394391770"/>
              </p:ext>
            </p:extLst>
          </p:nvPr>
        </p:nvGraphicFramePr>
        <p:xfrm>
          <a:off x="5905500" y="4000500"/>
          <a:ext cx="3238500" cy="419100"/>
        </p:xfrm>
        <a:graphic>
          <a:graphicData uri="http://schemas.openxmlformats.org/presentationml/2006/ole">
            <mc:AlternateContent xmlns:mc="http://schemas.openxmlformats.org/markup-compatibility/2006">
              <mc:Choice xmlns:v="urn:schemas-microsoft-com:vml" Requires="v">
                <p:oleObj spid="_x0000_s30140" name="Equation" r:id="rId7" imgW="3238200" imgH="419040" progId="Equation.3">
                  <p:embed/>
                </p:oleObj>
              </mc:Choice>
              <mc:Fallback>
                <p:oleObj name="Equation" r:id="rId7" imgW="323820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5500" y="4000500"/>
                        <a:ext cx="3238500" cy="419100"/>
                      </a:xfrm>
                      <a:prstGeom prst="rect">
                        <a:avLst/>
                      </a:prstGeom>
                      <a:solidFill>
                        <a:srgbClr val="0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2"/>
          <p:cNvGraphicFramePr>
            <a:graphicFrameLocks noChangeAspect="1"/>
          </p:cNvGraphicFramePr>
          <p:nvPr>
            <p:extLst>
              <p:ext uri="{D42A27DB-BD31-4B8C-83A1-F6EECF244321}">
                <p14:modId xmlns:p14="http://schemas.microsoft.com/office/powerpoint/2010/main" val="3847785588"/>
              </p:ext>
            </p:extLst>
          </p:nvPr>
        </p:nvGraphicFramePr>
        <p:xfrm>
          <a:off x="5753100" y="2247900"/>
          <a:ext cx="3390900" cy="571500"/>
        </p:xfrm>
        <a:graphic>
          <a:graphicData uri="http://schemas.openxmlformats.org/presentationml/2006/ole">
            <mc:AlternateContent xmlns:mc="http://schemas.openxmlformats.org/markup-compatibility/2006">
              <mc:Choice xmlns:v="urn:schemas-microsoft-com:vml" Requires="v">
                <p:oleObj spid="_x0000_s30141" name="Equation" r:id="rId9" imgW="3390840" imgH="571320" progId="Equation.3">
                  <p:embed/>
                </p:oleObj>
              </mc:Choice>
              <mc:Fallback>
                <p:oleObj name="Equation" r:id="rId9" imgW="3390840" imgH="57132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3100" y="2247900"/>
                        <a:ext cx="3390900" cy="571500"/>
                      </a:xfrm>
                      <a:prstGeom prst="rect">
                        <a:avLst/>
                      </a:prstGeom>
                      <a:solidFill>
                        <a:srgbClr val="0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43"/>
          <p:cNvGraphicFramePr>
            <a:graphicFrameLocks noChangeAspect="1"/>
          </p:cNvGraphicFramePr>
          <p:nvPr>
            <p:extLst>
              <p:ext uri="{D42A27DB-BD31-4B8C-83A1-F6EECF244321}">
                <p14:modId xmlns:p14="http://schemas.microsoft.com/office/powerpoint/2010/main" val="1112556859"/>
              </p:ext>
            </p:extLst>
          </p:nvPr>
        </p:nvGraphicFramePr>
        <p:xfrm>
          <a:off x="6197600" y="3467100"/>
          <a:ext cx="2413000" cy="419100"/>
        </p:xfrm>
        <a:graphic>
          <a:graphicData uri="http://schemas.openxmlformats.org/presentationml/2006/ole">
            <mc:AlternateContent xmlns:mc="http://schemas.openxmlformats.org/markup-compatibility/2006">
              <mc:Choice xmlns:v="urn:schemas-microsoft-com:vml" Requires="v">
                <p:oleObj spid="_x0000_s30142" name="Equation" r:id="rId11" imgW="2412720" imgH="419040" progId="Equation.3">
                  <p:embed/>
                </p:oleObj>
              </mc:Choice>
              <mc:Fallback>
                <p:oleObj name="Equation" r:id="rId11" imgW="2412720" imgH="419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7600" y="3467100"/>
                        <a:ext cx="2413000" cy="41910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44"/>
          <p:cNvGraphicFramePr>
            <a:graphicFrameLocks noChangeAspect="1"/>
          </p:cNvGraphicFramePr>
          <p:nvPr>
            <p:extLst>
              <p:ext uri="{D42A27DB-BD31-4B8C-83A1-F6EECF244321}">
                <p14:modId xmlns:p14="http://schemas.microsoft.com/office/powerpoint/2010/main" val="1058476123"/>
              </p:ext>
            </p:extLst>
          </p:nvPr>
        </p:nvGraphicFramePr>
        <p:xfrm>
          <a:off x="6400800" y="2933700"/>
          <a:ext cx="2019300" cy="419100"/>
        </p:xfrm>
        <a:graphic>
          <a:graphicData uri="http://schemas.openxmlformats.org/presentationml/2006/ole">
            <mc:AlternateContent xmlns:mc="http://schemas.openxmlformats.org/markup-compatibility/2006">
              <mc:Choice xmlns:v="urn:schemas-microsoft-com:vml" Requires="v">
                <p:oleObj spid="_x0000_s30143" name="Equation" r:id="rId13" imgW="2019240" imgH="419040" progId="Equation.3">
                  <p:embed/>
                </p:oleObj>
              </mc:Choice>
              <mc:Fallback>
                <p:oleObj name="Equation" r:id="rId13" imgW="2019240" imgH="419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00800" y="2933700"/>
                        <a:ext cx="2019300" cy="419100"/>
                      </a:xfrm>
                      <a:prstGeom prst="rect">
                        <a:avLst/>
                      </a:prstGeom>
                      <a:solidFill>
                        <a:srgbClr val="66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07648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04800" y="152400"/>
            <a:ext cx="8382000" cy="685800"/>
          </a:xfrm>
          <a:noFill/>
        </p:spPr>
        <p:txBody>
          <a:bodyPr lIns="92075" tIns="46038" rIns="92075" bIns="46038"/>
          <a:lstStyle/>
          <a:p>
            <a:pPr eaLnBrk="1" hangingPunct="1"/>
            <a:r>
              <a:rPr lang="en-US" sz="3200" b="1" dirty="0" smtClean="0"/>
              <a:t>How A Multi-Layer Neural Network Works?</a:t>
            </a:r>
          </a:p>
        </p:txBody>
      </p:sp>
      <p:sp>
        <p:nvSpPr>
          <p:cNvPr id="6" name="Rectangle 3"/>
          <p:cNvSpPr txBox="1">
            <a:spLocks noChangeArrowheads="1"/>
          </p:cNvSpPr>
          <p:nvPr/>
        </p:nvSpPr>
        <p:spPr>
          <a:xfrm>
            <a:off x="304800" y="1143000"/>
            <a:ext cx="8534400" cy="5410200"/>
          </a:xfrm>
          <a:prstGeom prst="rect">
            <a:avLst/>
          </a:prstGeom>
          <a:noFill/>
        </p:spPr>
        <p:txBody>
          <a:bodyPr vert="horz" lIns="92075" tIns="46038" rIns="92075" bIns="46038"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buFont typeface="Wingdings" pitchFamily="2" charset="2"/>
              <a:buChar char="v"/>
            </a:pPr>
            <a:r>
              <a:rPr lang="en-US" sz="2100" dirty="0" smtClean="0"/>
              <a:t>The </a:t>
            </a:r>
            <a:r>
              <a:rPr lang="en-US" sz="2100" b="1" dirty="0" smtClean="0"/>
              <a:t>inputs</a:t>
            </a:r>
            <a:r>
              <a:rPr lang="en-US" sz="2100" dirty="0" smtClean="0"/>
              <a:t> to the network correspond to the attributes measured for each training tuple </a:t>
            </a:r>
          </a:p>
          <a:p>
            <a:pPr algn="just">
              <a:lnSpc>
                <a:spcPct val="120000"/>
              </a:lnSpc>
              <a:buFont typeface="Wingdings" pitchFamily="2" charset="2"/>
              <a:buChar char="v"/>
            </a:pPr>
            <a:r>
              <a:rPr lang="en-US" sz="2100" dirty="0" smtClean="0"/>
              <a:t>Inputs are fed simultaneously into the units making up the </a:t>
            </a:r>
            <a:r>
              <a:rPr lang="en-US" sz="2100" b="1" dirty="0" smtClean="0"/>
              <a:t>input layer</a:t>
            </a:r>
          </a:p>
          <a:p>
            <a:pPr algn="just">
              <a:lnSpc>
                <a:spcPct val="120000"/>
              </a:lnSpc>
              <a:buFont typeface="Wingdings" pitchFamily="2" charset="2"/>
              <a:buChar char="v"/>
            </a:pPr>
            <a:r>
              <a:rPr lang="en-US" sz="2100" dirty="0" smtClean="0"/>
              <a:t>They are then weighted and fed simultaneously to a </a:t>
            </a:r>
            <a:r>
              <a:rPr lang="en-US" sz="2100" b="1" dirty="0" smtClean="0"/>
              <a:t>hidden layer</a:t>
            </a:r>
          </a:p>
          <a:p>
            <a:pPr algn="just">
              <a:lnSpc>
                <a:spcPct val="120000"/>
              </a:lnSpc>
              <a:buFont typeface="Wingdings" pitchFamily="2" charset="2"/>
              <a:buChar char="v"/>
            </a:pPr>
            <a:r>
              <a:rPr lang="en-US" sz="2100" dirty="0" smtClean="0"/>
              <a:t>The number of hidden layers is arbitrary, although usually only one </a:t>
            </a:r>
          </a:p>
          <a:p>
            <a:pPr algn="just">
              <a:lnSpc>
                <a:spcPct val="120000"/>
              </a:lnSpc>
              <a:buFont typeface="Wingdings" pitchFamily="2" charset="2"/>
              <a:buChar char="v"/>
            </a:pPr>
            <a:r>
              <a:rPr lang="en-US" sz="2100" dirty="0" smtClean="0"/>
              <a:t>The weighted outputs of the last hidden layer are input to units making up the </a:t>
            </a:r>
            <a:r>
              <a:rPr lang="en-US" sz="2100" b="1" dirty="0" smtClean="0"/>
              <a:t>output layer</a:t>
            </a:r>
            <a:r>
              <a:rPr lang="en-US" sz="2100" dirty="0" smtClean="0"/>
              <a:t>, which emits the network's prediction</a:t>
            </a:r>
          </a:p>
          <a:p>
            <a:pPr algn="just">
              <a:lnSpc>
                <a:spcPct val="120000"/>
              </a:lnSpc>
              <a:buFont typeface="Wingdings" pitchFamily="2" charset="2"/>
              <a:buChar char="v"/>
            </a:pPr>
            <a:r>
              <a:rPr lang="en-US" sz="2100" dirty="0" smtClean="0"/>
              <a:t>The network is </a:t>
            </a:r>
            <a:r>
              <a:rPr lang="en-US" sz="2100" b="1" dirty="0" smtClean="0"/>
              <a:t>feed-forward</a:t>
            </a:r>
            <a:r>
              <a:rPr lang="en-US" sz="2100" dirty="0" smtClean="0"/>
              <a:t> in that none of the weights cycles back to an input unit or to an output unit of a previous layer</a:t>
            </a:r>
          </a:p>
          <a:p>
            <a:pPr algn="just">
              <a:lnSpc>
                <a:spcPct val="120000"/>
              </a:lnSpc>
              <a:buFont typeface="Wingdings" pitchFamily="2" charset="2"/>
              <a:buChar char="v"/>
            </a:pPr>
            <a:r>
              <a:rPr lang="en-US" sz="2100" dirty="0" smtClean="0"/>
              <a:t>From a statistical point of view, networks perform </a:t>
            </a:r>
            <a:r>
              <a:rPr lang="en-US" sz="2100" b="1" dirty="0" smtClean="0"/>
              <a:t>nonlinear regression</a:t>
            </a:r>
            <a:r>
              <a:rPr lang="en-US" sz="2100" dirty="0" smtClean="0"/>
              <a:t>: Given enough hidden units and enough training samples, they can closely approximate any function</a:t>
            </a:r>
          </a:p>
        </p:txBody>
      </p:sp>
    </p:spTree>
    <p:extLst>
      <p:ext uri="{BB962C8B-B14F-4D97-AF65-F5344CB8AC3E}">
        <p14:creationId xmlns:p14="http://schemas.microsoft.com/office/powerpoint/2010/main" val="1882161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7951"/>
            <a:ext cx="7467600" cy="6482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400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731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550" y="5222874"/>
            <a:ext cx="3086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057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Autofit/>
          </a:bodyPr>
          <a:lstStyle/>
          <a:p>
            <a:pPr marL="0" indent="0" algn="just">
              <a:buNone/>
            </a:pPr>
            <a:r>
              <a:rPr lang="en-US" sz="2400" b="1" dirty="0" smtClean="0"/>
              <a:t>Advantages of Neural Network</a:t>
            </a:r>
            <a:endParaRPr lang="en-US" sz="2400" b="1" dirty="0"/>
          </a:p>
          <a:p>
            <a:pPr lvl="1" algn="just">
              <a:buFont typeface="Wingdings" pitchFamily="2" charset="2"/>
              <a:buChar char="Ø"/>
            </a:pPr>
            <a:r>
              <a:rPr lang="en-US" sz="1600" dirty="0"/>
              <a:t>prediction accuracy is generally high</a:t>
            </a:r>
          </a:p>
          <a:p>
            <a:pPr lvl="1" algn="just">
              <a:buFont typeface="Wingdings" pitchFamily="2" charset="2"/>
              <a:buChar char="Ø"/>
            </a:pPr>
            <a:r>
              <a:rPr lang="en-US" sz="1600" dirty="0"/>
              <a:t>robust, works when training examples contain errors</a:t>
            </a:r>
          </a:p>
          <a:p>
            <a:pPr lvl="1" algn="just">
              <a:buFont typeface="Wingdings" pitchFamily="2" charset="2"/>
              <a:buChar char="Ø"/>
            </a:pPr>
            <a:r>
              <a:rPr lang="en-US" sz="1600" dirty="0"/>
              <a:t>output may be discrete, real-valued, or a vector of several discrete or real-valued attributes</a:t>
            </a:r>
          </a:p>
          <a:p>
            <a:pPr lvl="1" algn="just">
              <a:buFont typeface="Wingdings" pitchFamily="2" charset="2"/>
              <a:buChar char="Ø"/>
            </a:pPr>
            <a:r>
              <a:rPr lang="en-US" sz="1600" dirty="0"/>
              <a:t>fast evaluation of the learned target </a:t>
            </a:r>
            <a:r>
              <a:rPr lang="en-US" sz="1600" dirty="0" smtClean="0"/>
              <a:t>function</a:t>
            </a:r>
          </a:p>
          <a:p>
            <a:pPr lvl="1" algn="just">
              <a:buFont typeface="Wingdings" pitchFamily="2" charset="2"/>
              <a:buChar char="Ø"/>
            </a:pPr>
            <a:r>
              <a:rPr lang="en-US" sz="1600" dirty="0"/>
              <a:t>High tolerance to noisy data </a:t>
            </a:r>
          </a:p>
          <a:p>
            <a:pPr lvl="1" algn="just">
              <a:buFont typeface="Wingdings" pitchFamily="2" charset="2"/>
              <a:buChar char="Ø"/>
            </a:pPr>
            <a:r>
              <a:rPr lang="en-US" sz="1600" dirty="0"/>
              <a:t>Ability to classify untrained patterns </a:t>
            </a:r>
          </a:p>
          <a:p>
            <a:pPr lvl="1" algn="just">
              <a:buFont typeface="Wingdings" pitchFamily="2" charset="2"/>
              <a:buChar char="Ø"/>
            </a:pPr>
            <a:r>
              <a:rPr lang="en-US" sz="1600" dirty="0"/>
              <a:t>Well-suited for continuous-valued inputs and outputs</a:t>
            </a:r>
          </a:p>
          <a:p>
            <a:pPr lvl="1" algn="just">
              <a:buFont typeface="Wingdings" pitchFamily="2" charset="2"/>
              <a:buChar char="Ø"/>
            </a:pPr>
            <a:r>
              <a:rPr lang="en-US" sz="1600" dirty="0"/>
              <a:t>Successful on a wide array of real-world data</a:t>
            </a:r>
          </a:p>
          <a:p>
            <a:pPr lvl="1" algn="just">
              <a:buFont typeface="Wingdings" pitchFamily="2" charset="2"/>
              <a:buChar char="Ø"/>
            </a:pPr>
            <a:r>
              <a:rPr lang="en-US" sz="1600" dirty="0"/>
              <a:t>Algorithms are inherently parallel</a:t>
            </a:r>
          </a:p>
          <a:p>
            <a:pPr lvl="1" algn="just">
              <a:buFont typeface="Wingdings" pitchFamily="2" charset="2"/>
              <a:buChar char="Ø"/>
            </a:pPr>
            <a:r>
              <a:rPr lang="en-US" sz="1600" dirty="0"/>
              <a:t>Techniques have recently been developed for the extraction of rules from trained neural networks</a:t>
            </a:r>
          </a:p>
          <a:p>
            <a:pPr lvl="1" algn="just"/>
            <a:endParaRPr lang="en-US" sz="1600" dirty="0"/>
          </a:p>
          <a:p>
            <a:pPr marL="0" indent="0" algn="just">
              <a:buNone/>
            </a:pPr>
            <a:r>
              <a:rPr lang="en-US" sz="2400" b="1" dirty="0"/>
              <a:t>Disadvantages of Neural Network</a:t>
            </a:r>
          </a:p>
          <a:p>
            <a:pPr lvl="1" algn="just">
              <a:buFont typeface="Wingdings" pitchFamily="2" charset="2"/>
              <a:buChar char="Ø"/>
            </a:pPr>
            <a:r>
              <a:rPr lang="en-US" sz="1600" dirty="0" smtClean="0"/>
              <a:t>long </a:t>
            </a:r>
            <a:r>
              <a:rPr lang="en-US" sz="1600" dirty="0"/>
              <a:t>training time</a:t>
            </a:r>
          </a:p>
          <a:p>
            <a:pPr lvl="1" algn="just">
              <a:buFont typeface="Wingdings" pitchFamily="2" charset="2"/>
              <a:buChar char="Ø"/>
            </a:pPr>
            <a:r>
              <a:rPr lang="en-US" sz="1600" dirty="0"/>
              <a:t>difficult to understand the learned function (weights)</a:t>
            </a:r>
          </a:p>
          <a:p>
            <a:pPr lvl="1" algn="just">
              <a:buFont typeface="Wingdings" pitchFamily="2" charset="2"/>
              <a:buChar char="Ø"/>
            </a:pPr>
            <a:r>
              <a:rPr lang="en-US" sz="1600" dirty="0"/>
              <a:t>not easy to incorporate domain </a:t>
            </a:r>
            <a:r>
              <a:rPr lang="en-US" sz="1600" dirty="0" smtClean="0"/>
              <a:t>knowledge</a:t>
            </a:r>
          </a:p>
          <a:p>
            <a:pPr lvl="1" algn="just">
              <a:buFont typeface="Wingdings" pitchFamily="2" charset="2"/>
              <a:buChar char="Ø"/>
            </a:pPr>
            <a:r>
              <a:rPr lang="en-US" sz="1600" dirty="0"/>
              <a:t>Require a number of parameters typically best determined empirically, e.g., the network topology or ``structure." </a:t>
            </a:r>
          </a:p>
          <a:p>
            <a:pPr lvl="1" algn="just">
              <a:buFont typeface="Wingdings" pitchFamily="2" charset="2"/>
              <a:buChar char="Ø"/>
            </a:pPr>
            <a:r>
              <a:rPr lang="en-US" sz="1600" i="1" dirty="0"/>
              <a:t>Poor interpretability: </a:t>
            </a:r>
            <a:r>
              <a:rPr lang="en-US" sz="1600" dirty="0"/>
              <a:t>Difficult to interpret the symbolic meaning behind the learned weights and of ``hidden units" in the </a:t>
            </a:r>
            <a:r>
              <a:rPr lang="en-US" sz="1600" dirty="0" smtClean="0"/>
              <a:t>network</a:t>
            </a:r>
            <a:endParaRPr lang="en-US" sz="1600" dirty="0"/>
          </a:p>
          <a:p>
            <a:pPr marL="0" indent="0" algn="just">
              <a:buNone/>
            </a:pPr>
            <a:endParaRPr lang="en-US" sz="1800" dirty="0"/>
          </a:p>
        </p:txBody>
      </p:sp>
    </p:spTree>
    <p:extLst>
      <p:ext uri="{BB962C8B-B14F-4D97-AF65-F5344CB8AC3E}">
        <p14:creationId xmlns:p14="http://schemas.microsoft.com/office/powerpoint/2010/main" val="2226858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639762"/>
          </a:xfrm>
        </p:spPr>
        <p:txBody>
          <a:bodyPr/>
          <a:lstStyle/>
          <a:p>
            <a:r>
              <a:rPr lang="en-US" sz="3200" b="1" dirty="0">
                <a:solidFill>
                  <a:schemeClr val="accent6">
                    <a:lumMod val="50000"/>
                  </a:schemeClr>
                </a:solidFill>
              </a:rPr>
              <a:t>Association </a:t>
            </a:r>
            <a:r>
              <a:rPr lang="en-US" sz="3200" b="1" dirty="0" smtClean="0">
                <a:solidFill>
                  <a:schemeClr val="accent6">
                    <a:lumMod val="50000"/>
                  </a:schemeClr>
                </a:solidFill>
              </a:rPr>
              <a:t>Rule</a:t>
            </a:r>
            <a:endParaRPr lang="en-US" sz="3200" b="1" dirty="0">
              <a:solidFill>
                <a:schemeClr val="accent6">
                  <a:lumMod val="50000"/>
                </a:schemeClr>
              </a:solidFill>
            </a:endParaRPr>
          </a:p>
        </p:txBody>
      </p:sp>
      <p:sp>
        <p:nvSpPr>
          <p:cNvPr id="5" name="Rectangle 3"/>
          <p:cNvSpPr txBox="1">
            <a:spLocks noChangeArrowheads="1"/>
          </p:cNvSpPr>
          <p:nvPr/>
        </p:nvSpPr>
        <p:spPr>
          <a:xfrm>
            <a:off x="381000" y="914400"/>
            <a:ext cx="8534400"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GB" sz="2000" dirty="0"/>
              <a:t>Proposed by </a:t>
            </a:r>
            <a:r>
              <a:rPr lang="en-GB" sz="2000" dirty="0" err="1">
                <a:solidFill>
                  <a:srgbClr val="FF0000"/>
                </a:solidFill>
              </a:rPr>
              <a:t>Agrawal</a:t>
            </a:r>
            <a:r>
              <a:rPr lang="en-GB" sz="2000" dirty="0">
                <a:solidFill>
                  <a:srgbClr val="FF0000"/>
                </a:solidFill>
              </a:rPr>
              <a:t> </a:t>
            </a:r>
            <a:r>
              <a:rPr lang="en-GB" sz="2000" dirty="0"/>
              <a:t>et al in 1993. </a:t>
            </a:r>
          </a:p>
          <a:p>
            <a:pPr algn="just">
              <a:buFont typeface="Wingdings" pitchFamily="2" charset="2"/>
              <a:buChar char="v"/>
            </a:pPr>
            <a:r>
              <a:rPr lang="en-GB" sz="2000" dirty="0"/>
              <a:t>It is an important data mining model studied extensively by the database and data mining community. </a:t>
            </a:r>
          </a:p>
          <a:p>
            <a:pPr algn="just">
              <a:spcBef>
                <a:spcPct val="15000"/>
              </a:spcBef>
              <a:buFont typeface="Wingdings" pitchFamily="2" charset="2"/>
              <a:buChar char="v"/>
            </a:pPr>
            <a:r>
              <a:rPr lang="en-US" sz="2000" dirty="0"/>
              <a:t>Assume all data are categorical.</a:t>
            </a:r>
          </a:p>
          <a:p>
            <a:pPr algn="just">
              <a:spcBef>
                <a:spcPct val="15000"/>
              </a:spcBef>
              <a:buFont typeface="Wingdings" pitchFamily="2" charset="2"/>
              <a:buChar char="v"/>
            </a:pPr>
            <a:r>
              <a:rPr lang="en-US" sz="2000" dirty="0"/>
              <a:t>No good algorithm for numeric data.</a:t>
            </a:r>
          </a:p>
          <a:p>
            <a:pPr algn="just">
              <a:spcBef>
                <a:spcPct val="15000"/>
              </a:spcBef>
              <a:buFont typeface="Wingdings" pitchFamily="2" charset="2"/>
              <a:buChar char="v"/>
            </a:pPr>
            <a:r>
              <a:rPr lang="en-US" sz="2000" dirty="0"/>
              <a:t>Initially used for </a:t>
            </a:r>
            <a:r>
              <a:rPr lang="en-US" sz="2000" dirty="0">
                <a:solidFill>
                  <a:srgbClr val="FF0000"/>
                </a:solidFill>
              </a:rPr>
              <a:t>Market Basket Analysis</a:t>
            </a:r>
            <a:r>
              <a:rPr lang="en-US" sz="2000" dirty="0"/>
              <a:t> to find how items purchased by customers are related.</a:t>
            </a:r>
          </a:p>
          <a:p>
            <a:pPr algn="just">
              <a:lnSpc>
                <a:spcPct val="90000"/>
              </a:lnSpc>
              <a:buFont typeface="Wingdings" pitchFamily="2" charset="2"/>
              <a:buChar char="v"/>
            </a:pPr>
            <a:r>
              <a:rPr lang="en-US" sz="2000" dirty="0" smtClean="0"/>
              <a:t>Given a set of records each of which contain some number of items from a given collection;</a:t>
            </a:r>
          </a:p>
          <a:p>
            <a:pPr lvl="1" algn="just">
              <a:lnSpc>
                <a:spcPct val="90000"/>
              </a:lnSpc>
            </a:pPr>
            <a:r>
              <a:rPr lang="en-US" sz="1600" dirty="0" smtClean="0"/>
              <a:t>Produce dependency rules which will predict occurrence of an item based on occurrences of other items.</a:t>
            </a:r>
            <a:endParaRPr lang="en-US" sz="1600" dirty="0"/>
          </a:p>
        </p:txBody>
      </p:sp>
      <p:graphicFrame>
        <p:nvGraphicFramePr>
          <p:cNvPr id="6" name="Object 4"/>
          <p:cNvGraphicFramePr>
            <a:graphicFrameLocks noChangeAspect="1"/>
          </p:cNvGraphicFramePr>
          <p:nvPr>
            <p:extLst>
              <p:ext uri="{D42A27DB-BD31-4B8C-83A1-F6EECF244321}">
                <p14:modId xmlns:p14="http://schemas.microsoft.com/office/powerpoint/2010/main" val="2850590367"/>
              </p:ext>
            </p:extLst>
          </p:nvPr>
        </p:nvGraphicFramePr>
        <p:xfrm>
          <a:off x="519112" y="4629150"/>
          <a:ext cx="4181475" cy="2152650"/>
        </p:xfrm>
        <a:graphic>
          <a:graphicData uri="http://schemas.openxmlformats.org/presentationml/2006/ole">
            <mc:AlternateContent xmlns:mc="http://schemas.openxmlformats.org/markup-compatibility/2006">
              <mc:Choice xmlns:v="urn:schemas-microsoft-com:vml" Requires="v">
                <p:oleObj spid="_x0000_s26749" name="Document" r:id="rId4" imgW="3834572" imgH="2001086" progId="Word.Document.8">
                  <p:embed/>
                </p:oleObj>
              </mc:Choice>
              <mc:Fallback>
                <p:oleObj name="Document" r:id="rId4" imgW="3834572" imgH="2001086" progId="Word.Document.8">
                  <p:embed/>
                  <p:pic>
                    <p:nvPicPr>
                      <p:cNvPr id="0" name=""/>
                      <p:cNvPicPr>
                        <a:picLocks noChangeAspect="1" noChangeArrowheads="1"/>
                      </p:cNvPicPr>
                      <p:nvPr/>
                    </p:nvPicPr>
                    <p:blipFill>
                      <a:blip r:embed="rId5"/>
                      <a:srcRect/>
                      <a:stretch>
                        <a:fillRect/>
                      </a:stretch>
                    </p:blipFill>
                    <p:spPr bwMode="auto">
                      <a:xfrm>
                        <a:off x="519112" y="4629150"/>
                        <a:ext cx="4181475"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5"/>
          <p:cNvSpPr txBox="1">
            <a:spLocks noChangeArrowheads="1"/>
          </p:cNvSpPr>
          <p:nvPr/>
        </p:nvSpPr>
        <p:spPr bwMode="auto">
          <a:xfrm>
            <a:off x="5014912" y="5010150"/>
            <a:ext cx="3443288" cy="976313"/>
          </a:xfrm>
          <a:prstGeom prst="rect">
            <a:avLst/>
          </a:prstGeom>
          <a:solidFill>
            <a:srgbClr val="CCCC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0" hangingPunct="0"/>
            <a:r>
              <a:rPr lang="en-US" sz="2000">
                <a:latin typeface="Times New Roman" pitchFamily="18" charset="0"/>
              </a:rPr>
              <a:t>Rules Discovered:</a:t>
            </a:r>
          </a:p>
          <a:p>
            <a:pPr eaLnBrk="0" hangingPunct="0"/>
            <a:r>
              <a:rPr lang="en-US" sz="2000">
                <a:latin typeface="Times New Roman" pitchFamily="18" charset="0"/>
              </a:rPr>
              <a:t>    </a:t>
            </a:r>
            <a:r>
              <a:rPr lang="en-US" b="1">
                <a:solidFill>
                  <a:srgbClr val="CC0000"/>
                </a:solidFill>
                <a:latin typeface="Tahoma" pitchFamily="34" charset="0"/>
              </a:rPr>
              <a:t>{Milk} --&gt; {Coke}</a:t>
            </a:r>
          </a:p>
          <a:p>
            <a:pPr eaLnBrk="0" hangingPunct="0"/>
            <a:r>
              <a:rPr lang="en-US" b="1">
                <a:solidFill>
                  <a:srgbClr val="CC0000"/>
                </a:solidFill>
                <a:latin typeface="Tahoma" pitchFamily="34" charset="0"/>
              </a:rPr>
              <a:t>    {Diaper, Milk} --&gt; {Beer}</a:t>
            </a:r>
            <a:endParaRPr lang="en-US" sz="2400">
              <a:latin typeface="Times New Roman" pitchFamily="18" charset="0"/>
            </a:endParaRPr>
          </a:p>
        </p:txBody>
      </p:sp>
    </p:spTree>
    <p:extLst>
      <p:ext uri="{BB962C8B-B14F-4D97-AF65-F5344CB8AC3E}">
        <p14:creationId xmlns:p14="http://schemas.microsoft.com/office/powerpoint/2010/main" val="2682600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28600"/>
            <a:ext cx="8077200" cy="1200329"/>
          </a:xfrm>
          <a:prstGeom prst="rect">
            <a:avLst/>
          </a:prstGeom>
        </p:spPr>
        <p:txBody>
          <a:bodyPr wrap="square">
            <a:spAutoFit/>
          </a:bodyPr>
          <a:lstStyle/>
          <a:p>
            <a:pPr>
              <a:lnSpc>
                <a:spcPct val="90000"/>
              </a:lnSpc>
              <a:buSzPct val="80000"/>
            </a:pPr>
            <a:r>
              <a:rPr lang="en-US" sz="3200" b="1" dirty="0"/>
              <a:t>Applications:</a:t>
            </a:r>
          </a:p>
          <a:p>
            <a:pPr lvl="1">
              <a:lnSpc>
                <a:spcPct val="90000"/>
              </a:lnSpc>
              <a:buSzPct val="80000"/>
            </a:pPr>
            <a:r>
              <a:rPr lang="en-US" sz="2400" dirty="0"/>
              <a:t>Basket data analysis, cross-marketing, catalog design, loss-leader analysis, clustering, classification, etc.</a:t>
            </a:r>
          </a:p>
        </p:txBody>
      </p:sp>
      <p:sp>
        <p:nvSpPr>
          <p:cNvPr id="5" name="Rectangle 4"/>
          <p:cNvSpPr/>
          <p:nvPr/>
        </p:nvSpPr>
        <p:spPr>
          <a:xfrm>
            <a:off x="533400" y="1524000"/>
            <a:ext cx="8140700" cy="757130"/>
          </a:xfrm>
          <a:prstGeom prst="rect">
            <a:avLst/>
          </a:prstGeom>
        </p:spPr>
        <p:txBody>
          <a:bodyPr wrap="square">
            <a:spAutoFit/>
          </a:bodyPr>
          <a:lstStyle/>
          <a:p>
            <a:pPr lvl="1">
              <a:lnSpc>
                <a:spcPct val="90000"/>
              </a:lnSpc>
            </a:pPr>
            <a:r>
              <a:rPr lang="en-US" sz="2400" dirty="0"/>
              <a:t>E.g., </a:t>
            </a:r>
            <a:r>
              <a:rPr lang="en-US" sz="2400" i="1" dirty="0">
                <a:solidFill>
                  <a:schemeClr val="folHlink"/>
                </a:solidFill>
              </a:rPr>
              <a:t>98% of people who purchase tires and auto accessories also get automotive services done</a:t>
            </a:r>
          </a:p>
        </p:txBody>
      </p:sp>
      <p:sp>
        <p:nvSpPr>
          <p:cNvPr id="6" name="Rectangle 5"/>
          <p:cNvSpPr/>
          <p:nvPr/>
        </p:nvSpPr>
        <p:spPr>
          <a:xfrm>
            <a:off x="609600" y="2429673"/>
            <a:ext cx="8305800" cy="1532727"/>
          </a:xfrm>
          <a:prstGeom prst="rect">
            <a:avLst/>
          </a:prstGeom>
        </p:spPr>
        <p:txBody>
          <a:bodyPr wrap="square">
            <a:spAutoFit/>
          </a:bodyPr>
          <a:lstStyle/>
          <a:p>
            <a:pPr algn="just">
              <a:lnSpc>
                <a:spcPct val="90000"/>
              </a:lnSpc>
            </a:pPr>
            <a:r>
              <a:rPr lang="en-US" sz="3200" b="1" dirty="0"/>
              <a:t>Concepts:</a:t>
            </a:r>
          </a:p>
          <a:p>
            <a:pPr lvl="1" algn="just">
              <a:lnSpc>
                <a:spcPct val="90000"/>
              </a:lnSpc>
            </a:pPr>
            <a:r>
              <a:rPr lang="en-US" dirty="0">
                <a:solidFill>
                  <a:srgbClr val="FF0000"/>
                </a:solidFill>
              </a:rPr>
              <a:t>An </a:t>
            </a:r>
            <a:r>
              <a:rPr lang="en-US" i="1" dirty="0">
                <a:solidFill>
                  <a:srgbClr val="FF0000"/>
                </a:solidFill>
              </a:rPr>
              <a:t>item</a:t>
            </a:r>
            <a:r>
              <a:rPr lang="en-US" dirty="0">
                <a:solidFill>
                  <a:srgbClr val="FF0000"/>
                </a:solidFill>
              </a:rPr>
              <a:t>:</a:t>
            </a:r>
            <a:r>
              <a:rPr lang="en-US" dirty="0"/>
              <a:t>  an item/article in a basket</a:t>
            </a:r>
          </a:p>
          <a:p>
            <a:pPr lvl="1" algn="just">
              <a:lnSpc>
                <a:spcPct val="90000"/>
              </a:lnSpc>
            </a:pPr>
            <a:r>
              <a:rPr lang="en-US" i="1" dirty="0">
                <a:solidFill>
                  <a:srgbClr val="FF0000"/>
                </a:solidFill>
              </a:rPr>
              <a:t>I</a:t>
            </a:r>
            <a:r>
              <a:rPr lang="en-US" dirty="0">
                <a:solidFill>
                  <a:srgbClr val="FF0000"/>
                </a:solidFill>
              </a:rPr>
              <a:t>:</a:t>
            </a:r>
            <a:r>
              <a:rPr lang="en-US" dirty="0">
                <a:solidFill>
                  <a:schemeClr val="hlink"/>
                </a:solidFill>
              </a:rPr>
              <a:t> </a:t>
            </a:r>
            <a:r>
              <a:rPr lang="en-US" dirty="0"/>
              <a:t>the set of all items sold in the store</a:t>
            </a:r>
          </a:p>
          <a:p>
            <a:pPr lvl="1" algn="just">
              <a:lnSpc>
                <a:spcPct val="90000"/>
              </a:lnSpc>
            </a:pPr>
            <a:r>
              <a:rPr lang="en-US" dirty="0">
                <a:solidFill>
                  <a:srgbClr val="FF0000"/>
                </a:solidFill>
              </a:rPr>
              <a:t>A </a:t>
            </a:r>
            <a:r>
              <a:rPr lang="en-US" i="1" dirty="0">
                <a:solidFill>
                  <a:srgbClr val="FF0000"/>
                </a:solidFill>
              </a:rPr>
              <a:t>transaction</a:t>
            </a:r>
            <a:r>
              <a:rPr lang="en-US" dirty="0">
                <a:solidFill>
                  <a:srgbClr val="FF0000"/>
                </a:solidFill>
              </a:rPr>
              <a:t>:</a:t>
            </a:r>
            <a:r>
              <a:rPr lang="en-US" dirty="0"/>
              <a:t> items purchased in a basket; it may have TID (transaction ID)</a:t>
            </a:r>
          </a:p>
          <a:p>
            <a:pPr lvl="1" algn="just">
              <a:lnSpc>
                <a:spcPct val="90000"/>
              </a:lnSpc>
            </a:pPr>
            <a:r>
              <a:rPr lang="en-US" dirty="0">
                <a:solidFill>
                  <a:srgbClr val="FF0000"/>
                </a:solidFill>
              </a:rPr>
              <a:t>A </a:t>
            </a:r>
            <a:r>
              <a:rPr lang="en-US" i="1" dirty="0">
                <a:solidFill>
                  <a:srgbClr val="FF0000"/>
                </a:solidFill>
              </a:rPr>
              <a:t>transactional</a:t>
            </a:r>
            <a:r>
              <a:rPr lang="en-US" dirty="0">
                <a:solidFill>
                  <a:srgbClr val="FF0000"/>
                </a:solidFill>
              </a:rPr>
              <a:t> </a:t>
            </a:r>
            <a:r>
              <a:rPr lang="en-US" i="1" dirty="0">
                <a:solidFill>
                  <a:srgbClr val="FF0000"/>
                </a:solidFill>
              </a:rPr>
              <a:t>dataset</a:t>
            </a:r>
            <a:r>
              <a:rPr lang="en-US" dirty="0"/>
              <a:t>: A set of transactions</a:t>
            </a:r>
          </a:p>
        </p:txBody>
      </p:sp>
      <p:sp>
        <p:nvSpPr>
          <p:cNvPr id="7" name="Rectangle 6"/>
          <p:cNvSpPr/>
          <p:nvPr/>
        </p:nvSpPr>
        <p:spPr>
          <a:xfrm>
            <a:off x="685800" y="4106275"/>
            <a:ext cx="2971800" cy="523220"/>
          </a:xfrm>
          <a:prstGeom prst="rect">
            <a:avLst/>
          </a:prstGeom>
        </p:spPr>
        <p:txBody>
          <a:bodyPr wrap="square">
            <a:spAutoFit/>
          </a:bodyPr>
          <a:lstStyle/>
          <a:p>
            <a:r>
              <a:rPr lang="en-US" sz="2800" b="1" dirty="0"/>
              <a:t>The model: rules</a:t>
            </a:r>
          </a:p>
        </p:txBody>
      </p:sp>
      <p:sp>
        <p:nvSpPr>
          <p:cNvPr id="8" name="Rectangle 7"/>
          <p:cNvSpPr/>
          <p:nvPr/>
        </p:nvSpPr>
        <p:spPr>
          <a:xfrm>
            <a:off x="990600" y="4639675"/>
            <a:ext cx="7683500" cy="1865126"/>
          </a:xfrm>
          <a:prstGeom prst="rect">
            <a:avLst/>
          </a:prstGeom>
        </p:spPr>
        <p:txBody>
          <a:bodyPr wrap="square">
            <a:spAutoFit/>
          </a:bodyPr>
          <a:lstStyle/>
          <a:p>
            <a:pPr algn="just">
              <a:lnSpc>
                <a:spcPct val="90000"/>
              </a:lnSpc>
            </a:pPr>
            <a:r>
              <a:rPr lang="en-US" dirty="0"/>
              <a:t>A transaction </a:t>
            </a:r>
            <a:r>
              <a:rPr lang="en-US" i="1" dirty="0">
                <a:solidFill>
                  <a:srgbClr val="FF0000"/>
                </a:solidFill>
              </a:rPr>
              <a:t>t</a:t>
            </a:r>
            <a:r>
              <a:rPr lang="en-US" dirty="0">
                <a:solidFill>
                  <a:srgbClr val="FF0000"/>
                </a:solidFill>
              </a:rPr>
              <a:t> contains </a:t>
            </a:r>
            <a:r>
              <a:rPr lang="en-US" i="1" dirty="0">
                <a:solidFill>
                  <a:srgbClr val="FF0000"/>
                </a:solidFill>
              </a:rPr>
              <a:t>X</a:t>
            </a:r>
            <a:r>
              <a:rPr lang="en-US" dirty="0"/>
              <a:t>, a set of items (</a:t>
            </a:r>
            <a:r>
              <a:rPr lang="en-US" dirty="0" err="1">
                <a:solidFill>
                  <a:srgbClr val="3333CC"/>
                </a:solidFill>
              </a:rPr>
              <a:t>itemset</a:t>
            </a:r>
            <a:r>
              <a:rPr lang="en-US" dirty="0"/>
              <a:t>) in </a:t>
            </a:r>
            <a:r>
              <a:rPr lang="en-US" i="1" dirty="0"/>
              <a:t>I</a:t>
            </a:r>
            <a:r>
              <a:rPr lang="en-US" dirty="0"/>
              <a:t>, if </a:t>
            </a:r>
            <a:r>
              <a:rPr lang="en-US" i="1" dirty="0"/>
              <a:t>X</a:t>
            </a:r>
            <a:r>
              <a:rPr lang="en-US" dirty="0"/>
              <a:t> </a:t>
            </a:r>
            <a:r>
              <a:rPr lang="en-US" dirty="0">
                <a:sym typeface="Symbol" pitchFamily="18" charset="2"/>
              </a:rPr>
              <a:t></a:t>
            </a:r>
            <a:r>
              <a:rPr lang="en-US" dirty="0"/>
              <a:t> </a:t>
            </a:r>
            <a:r>
              <a:rPr lang="en-US" i="1" dirty="0"/>
              <a:t>t</a:t>
            </a:r>
            <a:r>
              <a:rPr lang="en-US" dirty="0"/>
              <a:t>.</a:t>
            </a:r>
          </a:p>
          <a:p>
            <a:pPr algn="just">
              <a:lnSpc>
                <a:spcPct val="90000"/>
              </a:lnSpc>
            </a:pPr>
            <a:r>
              <a:rPr lang="en-US" dirty="0"/>
              <a:t>An </a:t>
            </a:r>
            <a:r>
              <a:rPr lang="en-US" dirty="0">
                <a:solidFill>
                  <a:srgbClr val="FF0000"/>
                </a:solidFill>
              </a:rPr>
              <a:t>association rule</a:t>
            </a:r>
            <a:r>
              <a:rPr lang="en-US" dirty="0"/>
              <a:t> is an implication of the form:</a:t>
            </a:r>
          </a:p>
          <a:p>
            <a:pPr algn="just">
              <a:lnSpc>
                <a:spcPct val="90000"/>
              </a:lnSpc>
              <a:spcBef>
                <a:spcPct val="10000"/>
              </a:spcBef>
            </a:pPr>
            <a:r>
              <a:rPr lang="en-US" i="1" dirty="0"/>
              <a:t>		X</a:t>
            </a:r>
            <a:r>
              <a:rPr lang="en-US" dirty="0"/>
              <a:t> </a:t>
            </a:r>
            <a:r>
              <a:rPr lang="en-US" dirty="0">
                <a:sym typeface="Symbol" pitchFamily="18" charset="2"/>
              </a:rPr>
              <a:t> </a:t>
            </a:r>
            <a:r>
              <a:rPr lang="en-US" i="1" dirty="0">
                <a:sym typeface="Symbol" pitchFamily="18" charset="2"/>
              </a:rPr>
              <a:t>Y</a:t>
            </a:r>
            <a:r>
              <a:rPr lang="en-US" dirty="0">
                <a:sym typeface="Symbol" pitchFamily="18" charset="2"/>
              </a:rPr>
              <a:t>, where </a:t>
            </a:r>
            <a:r>
              <a:rPr lang="en-US" i="1" dirty="0">
                <a:sym typeface="Symbol" pitchFamily="18" charset="2"/>
              </a:rPr>
              <a:t>X</a:t>
            </a:r>
            <a:r>
              <a:rPr lang="en-US" dirty="0">
                <a:sym typeface="Symbol" pitchFamily="18" charset="2"/>
              </a:rPr>
              <a:t>, </a:t>
            </a:r>
            <a:r>
              <a:rPr lang="en-US" i="1" dirty="0">
                <a:sym typeface="Symbol" pitchFamily="18" charset="2"/>
              </a:rPr>
              <a:t>Y</a:t>
            </a:r>
            <a:r>
              <a:rPr lang="en-US" dirty="0">
                <a:sym typeface="Symbol" pitchFamily="18" charset="2"/>
              </a:rPr>
              <a:t>  </a:t>
            </a:r>
            <a:r>
              <a:rPr lang="en-US" i="1" dirty="0">
                <a:sym typeface="Symbol" pitchFamily="18" charset="2"/>
              </a:rPr>
              <a:t>I, and X </a:t>
            </a:r>
            <a:r>
              <a:rPr lang="en-US" dirty="0">
                <a:sym typeface="Symbol" pitchFamily="18" charset="2"/>
              </a:rPr>
              <a:t></a:t>
            </a:r>
            <a:r>
              <a:rPr lang="en-US" i="1" dirty="0">
                <a:sym typeface="Symbol" pitchFamily="18" charset="2"/>
              </a:rPr>
              <a:t>Y</a:t>
            </a:r>
            <a:r>
              <a:rPr lang="en-US" dirty="0">
                <a:sym typeface="Symbol" pitchFamily="18" charset="2"/>
              </a:rPr>
              <a:t>  = </a:t>
            </a:r>
          </a:p>
          <a:p>
            <a:pPr algn="just">
              <a:lnSpc>
                <a:spcPct val="90000"/>
              </a:lnSpc>
            </a:pPr>
            <a:r>
              <a:rPr lang="en-US" dirty="0" smtClean="0"/>
              <a:t>An </a:t>
            </a:r>
            <a:r>
              <a:rPr lang="en-US" dirty="0" err="1">
                <a:solidFill>
                  <a:srgbClr val="FF0000"/>
                </a:solidFill>
              </a:rPr>
              <a:t>itemset</a:t>
            </a:r>
            <a:r>
              <a:rPr lang="en-US" dirty="0">
                <a:solidFill>
                  <a:schemeClr val="hlink"/>
                </a:solidFill>
              </a:rPr>
              <a:t> </a:t>
            </a:r>
            <a:r>
              <a:rPr lang="en-US" dirty="0"/>
              <a:t>is a set of items.</a:t>
            </a:r>
          </a:p>
          <a:p>
            <a:pPr marL="742950" lvl="1" indent="-285750" algn="just">
              <a:lnSpc>
                <a:spcPct val="90000"/>
              </a:lnSpc>
            </a:pPr>
            <a:r>
              <a:rPr lang="en-US" dirty="0"/>
              <a:t>E.g., X = {milk, bread, cereal} is an </a:t>
            </a:r>
            <a:r>
              <a:rPr lang="en-US" dirty="0" err="1"/>
              <a:t>itemset</a:t>
            </a:r>
            <a:r>
              <a:rPr lang="en-US" dirty="0"/>
              <a:t>.</a:t>
            </a:r>
          </a:p>
          <a:p>
            <a:pPr algn="just">
              <a:lnSpc>
                <a:spcPct val="90000"/>
              </a:lnSpc>
            </a:pPr>
            <a:r>
              <a:rPr lang="en-US" dirty="0"/>
              <a:t>A </a:t>
            </a:r>
            <a:r>
              <a:rPr lang="en-US" i="1" dirty="0">
                <a:solidFill>
                  <a:srgbClr val="FF0000"/>
                </a:solidFill>
              </a:rPr>
              <a:t>k</a:t>
            </a:r>
            <a:r>
              <a:rPr lang="en-US" dirty="0">
                <a:solidFill>
                  <a:srgbClr val="FF0000"/>
                </a:solidFill>
              </a:rPr>
              <a:t>-</a:t>
            </a:r>
            <a:r>
              <a:rPr lang="en-US" dirty="0" err="1">
                <a:solidFill>
                  <a:srgbClr val="FF0000"/>
                </a:solidFill>
              </a:rPr>
              <a:t>itemset</a:t>
            </a:r>
            <a:r>
              <a:rPr lang="en-US" dirty="0">
                <a:solidFill>
                  <a:srgbClr val="FF0000"/>
                </a:solidFill>
              </a:rPr>
              <a:t> </a:t>
            </a:r>
            <a:r>
              <a:rPr lang="en-US" dirty="0"/>
              <a:t>is an </a:t>
            </a:r>
            <a:r>
              <a:rPr lang="en-US" dirty="0" err="1"/>
              <a:t>itemset</a:t>
            </a:r>
            <a:r>
              <a:rPr lang="en-US" dirty="0"/>
              <a:t> with </a:t>
            </a:r>
            <a:r>
              <a:rPr lang="en-US" i="1" dirty="0"/>
              <a:t>k</a:t>
            </a:r>
            <a:r>
              <a:rPr lang="en-US" dirty="0"/>
              <a:t> items.</a:t>
            </a:r>
          </a:p>
          <a:p>
            <a:pPr marL="742950" lvl="1" indent="-285750" algn="just">
              <a:lnSpc>
                <a:spcPct val="90000"/>
              </a:lnSpc>
            </a:pPr>
            <a:r>
              <a:rPr lang="en-US" dirty="0"/>
              <a:t>E.g., {milk, bread, cereal} is a 3-itemset</a:t>
            </a:r>
          </a:p>
        </p:txBody>
      </p:sp>
    </p:spTree>
    <p:extLst>
      <p:ext uri="{BB962C8B-B14F-4D97-AF65-F5344CB8AC3E}">
        <p14:creationId xmlns:p14="http://schemas.microsoft.com/office/powerpoint/2010/main" val="34803958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88987"/>
          </a:xfrm>
        </p:spPr>
        <p:txBody>
          <a:bodyPr/>
          <a:lstStyle/>
          <a:p>
            <a:pPr eaLnBrk="1" hangingPunct="1"/>
            <a:r>
              <a:rPr lang="en-US" dirty="0" smtClean="0"/>
              <a:t>Rule Strength </a:t>
            </a:r>
            <a:r>
              <a:rPr lang="en-US" dirty="0"/>
              <a:t>M</a:t>
            </a:r>
            <a:r>
              <a:rPr lang="en-US" dirty="0" smtClean="0"/>
              <a:t>easures</a:t>
            </a:r>
          </a:p>
        </p:txBody>
      </p:sp>
      <p:sp>
        <p:nvSpPr>
          <p:cNvPr id="5" name="Rectangle 3"/>
          <p:cNvSpPr txBox="1">
            <a:spLocks noChangeArrowheads="1"/>
          </p:cNvSpPr>
          <p:nvPr/>
        </p:nvSpPr>
        <p:spPr>
          <a:xfrm>
            <a:off x="457200" y="1268413"/>
            <a:ext cx="8229600" cy="536098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buNone/>
            </a:pPr>
            <a:r>
              <a:rPr lang="en-US" dirty="0" smtClean="0">
                <a:solidFill>
                  <a:srgbClr val="FF0000"/>
                </a:solidFill>
              </a:rPr>
              <a:t>Support:</a:t>
            </a:r>
            <a:r>
              <a:rPr lang="en-US" dirty="0" smtClean="0"/>
              <a:t> </a:t>
            </a:r>
          </a:p>
          <a:p>
            <a:pPr marL="0" indent="0" algn="just">
              <a:lnSpc>
                <a:spcPct val="90000"/>
              </a:lnSpc>
              <a:buNone/>
            </a:pPr>
            <a:r>
              <a:rPr lang="en-US" dirty="0" smtClean="0"/>
              <a:t>The rule holds with </a:t>
            </a:r>
            <a:r>
              <a:rPr lang="en-US" dirty="0" smtClean="0">
                <a:solidFill>
                  <a:srgbClr val="3333CC"/>
                </a:solidFill>
              </a:rPr>
              <a:t>support</a:t>
            </a:r>
            <a:r>
              <a:rPr lang="en-US" dirty="0" smtClean="0"/>
              <a:t> </a:t>
            </a:r>
            <a:r>
              <a:rPr lang="en-US" i="1" dirty="0" smtClean="0"/>
              <a:t>sup</a:t>
            </a:r>
            <a:r>
              <a:rPr lang="en-US" dirty="0" smtClean="0"/>
              <a:t> in </a:t>
            </a:r>
            <a:r>
              <a:rPr lang="en-US" i="1" dirty="0" smtClean="0"/>
              <a:t>T</a:t>
            </a:r>
            <a:r>
              <a:rPr lang="en-US" dirty="0" smtClean="0"/>
              <a:t> (the transaction data set) if sup% of transactions</a:t>
            </a:r>
            <a:r>
              <a:rPr lang="en-US" i="1" dirty="0" smtClean="0"/>
              <a:t> </a:t>
            </a:r>
            <a:r>
              <a:rPr lang="en-US" dirty="0" smtClean="0"/>
              <a:t>contain </a:t>
            </a:r>
            <a:r>
              <a:rPr lang="en-US" i="1" dirty="0" smtClean="0"/>
              <a:t>X</a:t>
            </a:r>
            <a:r>
              <a:rPr lang="en-US" dirty="0" smtClean="0"/>
              <a:t> </a:t>
            </a:r>
            <a:r>
              <a:rPr lang="en-US" dirty="0" smtClean="0">
                <a:sym typeface="Symbol" pitchFamily="18" charset="2"/>
              </a:rPr>
              <a:t> </a:t>
            </a:r>
            <a:r>
              <a:rPr lang="en-US" i="1" dirty="0" smtClean="0">
                <a:sym typeface="Symbol" pitchFamily="18" charset="2"/>
              </a:rPr>
              <a:t>Y</a:t>
            </a:r>
            <a:r>
              <a:rPr lang="en-US" dirty="0" smtClean="0">
                <a:sym typeface="Symbol" pitchFamily="18" charset="2"/>
              </a:rPr>
              <a:t>. </a:t>
            </a:r>
          </a:p>
          <a:p>
            <a:pPr marL="457200" lvl="1" indent="0" algn="just">
              <a:lnSpc>
                <a:spcPct val="90000"/>
              </a:lnSpc>
              <a:buNone/>
            </a:pPr>
            <a:r>
              <a:rPr lang="en-US" i="1" dirty="0" smtClean="0">
                <a:solidFill>
                  <a:srgbClr val="3333CC"/>
                </a:solidFill>
                <a:sym typeface="Symbol" pitchFamily="18" charset="2"/>
              </a:rPr>
              <a:t>sup</a:t>
            </a:r>
            <a:r>
              <a:rPr lang="en-US" dirty="0" smtClean="0">
                <a:solidFill>
                  <a:srgbClr val="3333CC"/>
                </a:solidFill>
                <a:sym typeface="Symbol" pitchFamily="18" charset="2"/>
              </a:rPr>
              <a:t> = </a:t>
            </a:r>
            <a:r>
              <a:rPr lang="en-US" dirty="0" err="1" smtClean="0">
                <a:solidFill>
                  <a:srgbClr val="3333CC"/>
                </a:solidFill>
                <a:sym typeface="Symbol" pitchFamily="18" charset="2"/>
              </a:rPr>
              <a:t>Pr</a:t>
            </a:r>
            <a:r>
              <a:rPr lang="en-US" dirty="0" smtClean="0">
                <a:solidFill>
                  <a:srgbClr val="3333CC"/>
                </a:solidFill>
                <a:sym typeface="Symbol" pitchFamily="18" charset="2"/>
              </a:rPr>
              <a:t>(</a:t>
            </a:r>
            <a:r>
              <a:rPr lang="en-US" i="1" dirty="0" smtClean="0">
                <a:solidFill>
                  <a:srgbClr val="3333CC"/>
                </a:solidFill>
              </a:rPr>
              <a:t>X</a:t>
            </a:r>
            <a:r>
              <a:rPr lang="en-US" dirty="0" smtClean="0">
                <a:solidFill>
                  <a:srgbClr val="3333CC"/>
                </a:solidFill>
              </a:rPr>
              <a:t> </a:t>
            </a:r>
            <a:r>
              <a:rPr lang="en-US" dirty="0" smtClean="0">
                <a:solidFill>
                  <a:srgbClr val="3333CC"/>
                </a:solidFill>
                <a:sym typeface="Symbol" pitchFamily="18" charset="2"/>
              </a:rPr>
              <a:t> </a:t>
            </a:r>
            <a:r>
              <a:rPr lang="en-US" i="1" dirty="0" smtClean="0">
                <a:solidFill>
                  <a:srgbClr val="3333CC"/>
                </a:solidFill>
                <a:sym typeface="Symbol" pitchFamily="18" charset="2"/>
              </a:rPr>
              <a:t>Y</a:t>
            </a:r>
            <a:r>
              <a:rPr lang="en-US" dirty="0" smtClean="0">
                <a:solidFill>
                  <a:srgbClr val="3333CC"/>
                </a:solidFill>
                <a:sym typeface="Symbol" pitchFamily="18" charset="2"/>
              </a:rPr>
              <a:t>)</a:t>
            </a:r>
            <a:endParaRPr lang="en-US" dirty="0" smtClean="0"/>
          </a:p>
          <a:p>
            <a:pPr marL="0" indent="0" algn="just">
              <a:lnSpc>
                <a:spcPct val="90000"/>
              </a:lnSpc>
              <a:buNone/>
            </a:pPr>
            <a:endParaRPr lang="en-US" dirty="0" smtClean="0">
              <a:solidFill>
                <a:srgbClr val="FF0000"/>
              </a:solidFill>
            </a:endParaRPr>
          </a:p>
          <a:p>
            <a:pPr marL="0" indent="0" algn="just">
              <a:lnSpc>
                <a:spcPct val="90000"/>
              </a:lnSpc>
              <a:buNone/>
            </a:pPr>
            <a:r>
              <a:rPr lang="en-US" dirty="0" smtClean="0">
                <a:solidFill>
                  <a:srgbClr val="FF0000"/>
                </a:solidFill>
              </a:rPr>
              <a:t>Confidence:</a:t>
            </a:r>
            <a:r>
              <a:rPr lang="en-US" dirty="0" smtClean="0"/>
              <a:t> </a:t>
            </a:r>
          </a:p>
          <a:p>
            <a:pPr marL="0" indent="0" algn="just">
              <a:lnSpc>
                <a:spcPct val="90000"/>
              </a:lnSpc>
              <a:buNone/>
            </a:pPr>
            <a:r>
              <a:rPr lang="en-US" dirty="0" smtClean="0"/>
              <a:t>The rule holds in </a:t>
            </a:r>
            <a:r>
              <a:rPr lang="en-US" i="1" dirty="0" smtClean="0"/>
              <a:t>T</a:t>
            </a:r>
            <a:r>
              <a:rPr lang="en-US" dirty="0" smtClean="0"/>
              <a:t> with </a:t>
            </a:r>
            <a:r>
              <a:rPr lang="en-US" dirty="0" smtClean="0">
                <a:solidFill>
                  <a:srgbClr val="3333CC"/>
                </a:solidFill>
              </a:rPr>
              <a:t>confidence </a:t>
            </a:r>
            <a:r>
              <a:rPr lang="en-US" i="1" dirty="0" err="1" smtClean="0"/>
              <a:t>conf</a:t>
            </a:r>
            <a:r>
              <a:rPr lang="en-US" dirty="0" smtClean="0"/>
              <a:t> if </a:t>
            </a:r>
            <a:r>
              <a:rPr lang="en-US" i="1" dirty="0" err="1" smtClean="0"/>
              <a:t>conf</a:t>
            </a:r>
            <a:r>
              <a:rPr lang="en-US" dirty="0" smtClean="0"/>
              <a:t>% of transactions that contain </a:t>
            </a:r>
            <a:r>
              <a:rPr lang="en-US" i="1" dirty="0" smtClean="0"/>
              <a:t>X</a:t>
            </a:r>
            <a:r>
              <a:rPr lang="en-US" dirty="0" smtClean="0"/>
              <a:t> also contain </a:t>
            </a:r>
            <a:r>
              <a:rPr lang="en-US" i="1" dirty="0" smtClean="0"/>
              <a:t>Y.</a:t>
            </a:r>
          </a:p>
          <a:p>
            <a:pPr marL="457200" lvl="1" indent="0" algn="just">
              <a:lnSpc>
                <a:spcPct val="90000"/>
              </a:lnSpc>
              <a:buNone/>
            </a:pPr>
            <a:r>
              <a:rPr lang="en-US" i="1" dirty="0" err="1" smtClean="0">
                <a:solidFill>
                  <a:srgbClr val="3333CC"/>
                </a:solidFill>
              </a:rPr>
              <a:t>conf</a:t>
            </a:r>
            <a:r>
              <a:rPr lang="en-US" dirty="0" smtClean="0">
                <a:solidFill>
                  <a:srgbClr val="3333CC"/>
                </a:solidFill>
              </a:rPr>
              <a:t> = </a:t>
            </a:r>
            <a:r>
              <a:rPr lang="en-US" dirty="0" err="1" smtClean="0">
                <a:solidFill>
                  <a:srgbClr val="3333CC"/>
                </a:solidFill>
              </a:rPr>
              <a:t>Pr</a:t>
            </a:r>
            <a:r>
              <a:rPr lang="en-US" dirty="0" smtClean="0">
                <a:solidFill>
                  <a:srgbClr val="3333CC"/>
                </a:solidFill>
              </a:rPr>
              <a:t>(</a:t>
            </a:r>
            <a:r>
              <a:rPr lang="en-US" i="1" dirty="0" smtClean="0">
                <a:solidFill>
                  <a:srgbClr val="3333CC"/>
                </a:solidFill>
              </a:rPr>
              <a:t>Y</a:t>
            </a:r>
            <a:r>
              <a:rPr lang="en-US" dirty="0" smtClean="0">
                <a:solidFill>
                  <a:srgbClr val="3333CC"/>
                </a:solidFill>
              </a:rPr>
              <a:t> | </a:t>
            </a:r>
            <a:r>
              <a:rPr lang="en-US" i="1" dirty="0" smtClean="0">
                <a:solidFill>
                  <a:srgbClr val="3333CC"/>
                </a:solidFill>
              </a:rPr>
              <a:t>X</a:t>
            </a:r>
            <a:r>
              <a:rPr lang="en-US" dirty="0" smtClean="0">
                <a:solidFill>
                  <a:srgbClr val="3333CC"/>
                </a:solidFill>
              </a:rPr>
              <a:t>)</a:t>
            </a:r>
          </a:p>
          <a:p>
            <a:pPr marL="0" indent="0" algn="just">
              <a:lnSpc>
                <a:spcPct val="90000"/>
              </a:lnSpc>
              <a:buNone/>
            </a:pPr>
            <a:endParaRPr lang="en-US" dirty="0" smtClean="0">
              <a:sym typeface="Symbol" pitchFamily="18" charset="2"/>
            </a:endParaRPr>
          </a:p>
          <a:p>
            <a:pPr marL="0" indent="0" algn="just">
              <a:lnSpc>
                <a:spcPct val="90000"/>
              </a:lnSpc>
              <a:buNone/>
            </a:pPr>
            <a:r>
              <a:rPr lang="en-US" dirty="0" smtClean="0">
                <a:sym typeface="Symbol" pitchFamily="18" charset="2"/>
              </a:rPr>
              <a:t>An association rule is a pattern that states when </a:t>
            </a:r>
            <a:r>
              <a:rPr lang="en-US" i="1" dirty="0" smtClean="0">
                <a:sym typeface="Symbol" pitchFamily="18" charset="2"/>
              </a:rPr>
              <a:t>X</a:t>
            </a:r>
            <a:r>
              <a:rPr lang="en-US" dirty="0" smtClean="0">
                <a:sym typeface="Symbol" pitchFamily="18" charset="2"/>
              </a:rPr>
              <a:t> occurs, </a:t>
            </a:r>
            <a:r>
              <a:rPr lang="en-US" i="1" dirty="0" smtClean="0">
                <a:sym typeface="Symbol" pitchFamily="18" charset="2"/>
              </a:rPr>
              <a:t>Y</a:t>
            </a:r>
            <a:r>
              <a:rPr lang="en-US" dirty="0" smtClean="0">
                <a:sym typeface="Symbol" pitchFamily="18" charset="2"/>
              </a:rPr>
              <a:t> occurs with certain probability. </a:t>
            </a:r>
            <a:endParaRPr lang="en-US" dirty="0" smtClean="0"/>
          </a:p>
        </p:txBody>
      </p:sp>
    </p:spTree>
    <p:extLst>
      <p:ext uri="{BB962C8B-B14F-4D97-AF65-F5344CB8AC3E}">
        <p14:creationId xmlns:p14="http://schemas.microsoft.com/office/powerpoint/2010/main" val="5850266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228600"/>
            <a:ext cx="7772400" cy="609600"/>
          </a:xfrm>
        </p:spPr>
        <p:txBody>
          <a:bodyPr/>
          <a:lstStyle/>
          <a:p>
            <a:r>
              <a:rPr lang="en-US" sz="3200" b="1" dirty="0">
                <a:solidFill>
                  <a:schemeClr val="accent6">
                    <a:lumMod val="50000"/>
                  </a:schemeClr>
                </a:solidFill>
              </a:rPr>
              <a:t>Support and Confidence</a:t>
            </a:r>
          </a:p>
        </p:txBody>
      </p:sp>
      <p:sp>
        <p:nvSpPr>
          <p:cNvPr id="5" name="Rectangle 3"/>
          <p:cNvSpPr txBox="1">
            <a:spLocks noChangeArrowheads="1"/>
          </p:cNvSpPr>
          <p:nvPr/>
        </p:nvSpPr>
        <p:spPr>
          <a:xfrm>
            <a:off x="457200" y="990600"/>
            <a:ext cx="8458200" cy="541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i="1" dirty="0" smtClean="0"/>
              <a:t>support </a:t>
            </a:r>
            <a:r>
              <a:rPr lang="en-US" dirty="0" smtClean="0"/>
              <a:t>of </a:t>
            </a:r>
            <a:r>
              <a:rPr lang="en-US" i="1" dirty="0" smtClean="0"/>
              <a:t> X </a:t>
            </a:r>
            <a:r>
              <a:rPr lang="en-US" dirty="0" smtClean="0"/>
              <a:t>in </a:t>
            </a:r>
            <a:r>
              <a:rPr lang="en-US" i="1" dirty="0" smtClean="0"/>
              <a:t>D</a:t>
            </a:r>
            <a:r>
              <a:rPr lang="en-US" dirty="0" smtClean="0"/>
              <a:t> is </a:t>
            </a:r>
            <a:r>
              <a:rPr lang="en-US" i="1" dirty="0" smtClean="0"/>
              <a:t>count</a:t>
            </a:r>
            <a:r>
              <a:rPr lang="en-US" dirty="0" smtClean="0"/>
              <a:t>(</a:t>
            </a:r>
            <a:r>
              <a:rPr lang="en-US" i="1" dirty="0" smtClean="0"/>
              <a:t>X</a:t>
            </a:r>
            <a:r>
              <a:rPr lang="en-US" dirty="0" smtClean="0"/>
              <a:t>)/|</a:t>
            </a:r>
            <a:r>
              <a:rPr lang="en-US" i="1" dirty="0" smtClean="0"/>
              <a:t>D</a:t>
            </a:r>
            <a:r>
              <a:rPr lang="en-US" dirty="0" smtClean="0"/>
              <a:t>|</a:t>
            </a:r>
          </a:p>
          <a:p>
            <a:pPr algn="just">
              <a:lnSpc>
                <a:spcPct val="90000"/>
              </a:lnSpc>
              <a:buFont typeface="Wingdings" pitchFamily="2" charset="2"/>
              <a:buChar char="v"/>
            </a:pPr>
            <a:r>
              <a:rPr lang="en-US" dirty="0" smtClean="0"/>
              <a:t>For an association rule </a:t>
            </a:r>
            <a:r>
              <a:rPr lang="en-US" i="1" dirty="0" smtClean="0"/>
              <a:t>X</a:t>
            </a:r>
            <a:r>
              <a:rPr lang="en-US" i="1" dirty="0" smtClean="0">
                <a:sym typeface="Symbol" pitchFamily="18" charset="2"/>
              </a:rPr>
              <a:t></a:t>
            </a:r>
            <a:r>
              <a:rPr lang="en-US" i="1" dirty="0" smtClean="0"/>
              <a:t>Y, </a:t>
            </a:r>
            <a:r>
              <a:rPr lang="en-US" dirty="0" smtClean="0"/>
              <a:t>we can calculate</a:t>
            </a:r>
          </a:p>
          <a:p>
            <a:pPr marL="457200" lvl="1" indent="0" algn="just">
              <a:lnSpc>
                <a:spcPct val="90000"/>
              </a:lnSpc>
              <a:buNone/>
            </a:pPr>
            <a:r>
              <a:rPr lang="en-US" dirty="0" smtClean="0"/>
              <a:t>support (</a:t>
            </a:r>
            <a:r>
              <a:rPr lang="en-US" i="1" dirty="0" smtClean="0"/>
              <a:t>X</a:t>
            </a:r>
            <a:r>
              <a:rPr lang="en-US" i="1" dirty="0" smtClean="0">
                <a:sym typeface="Symbol" pitchFamily="18" charset="2"/>
              </a:rPr>
              <a:t></a:t>
            </a:r>
            <a:r>
              <a:rPr lang="en-US" i="1" dirty="0" smtClean="0"/>
              <a:t>Y</a:t>
            </a:r>
            <a:r>
              <a:rPr lang="en-US" dirty="0" smtClean="0"/>
              <a:t>) = support (</a:t>
            </a:r>
            <a:r>
              <a:rPr lang="en-US" i="1" dirty="0" smtClean="0"/>
              <a:t>XY</a:t>
            </a:r>
            <a:r>
              <a:rPr lang="en-US" dirty="0" smtClean="0"/>
              <a:t>)</a:t>
            </a:r>
          </a:p>
          <a:p>
            <a:pPr marL="457200" lvl="1" indent="0" algn="just">
              <a:lnSpc>
                <a:spcPct val="90000"/>
              </a:lnSpc>
              <a:buNone/>
            </a:pPr>
            <a:r>
              <a:rPr lang="en-US" dirty="0" smtClean="0"/>
              <a:t>confidence (</a:t>
            </a:r>
            <a:r>
              <a:rPr lang="en-US" i="1" dirty="0" smtClean="0"/>
              <a:t>X</a:t>
            </a:r>
            <a:r>
              <a:rPr lang="en-US" i="1" dirty="0" smtClean="0">
                <a:sym typeface="Symbol" pitchFamily="18" charset="2"/>
              </a:rPr>
              <a:t></a:t>
            </a:r>
            <a:r>
              <a:rPr lang="en-US" i="1" dirty="0" smtClean="0"/>
              <a:t>Y)</a:t>
            </a:r>
            <a:r>
              <a:rPr lang="en-US" dirty="0" smtClean="0"/>
              <a:t> = support (</a:t>
            </a:r>
            <a:r>
              <a:rPr lang="en-US" i="1" dirty="0" smtClean="0"/>
              <a:t>XY</a:t>
            </a:r>
            <a:r>
              <a:rPr lang="en-US" dirty="0" smtClean="0"/>
              <a:t>)/support (</a:t>
            </a:r>
            <a:r>
              <a:rPr lang="en-US" i="1" dirty="0" smtClean="0"/>
              <a:t>X</a:t>
            </a:r>
            <a:r>
              <a:rPr lang="en-US" dirty="0" smtClean="0"/>
              <a:t>)</a:t>
            </a:r>
          </a:p>
          <a:p>
            <a:pPr algn="just">
              <a:lnSpc>
                <a:spcPct val="90000"/>
              </a:lnSpc>
              <a:buFont typeface="Wingdings" pitchFamily="2" charset="2"/>
              <a:buChar char="v"/>
            </a:pPr>
            <a:r>
              <a:rPr lang="en-US" dirty="0" smtClean="0"/>
              <a:t>Relate Support (S) and Confidence (C) to Joint and Conditional probabilities</a:t>
            </a:r>
          </a:p>
          <a:p>
            <a:pPr algn="just">
              <a:lnSpc>
                <a:spcPct val="90000"/>
              </a:lnSpc>
              <a:buFont typeface="Wingdings" pitchFamily="2" charset="2"/>
              <a:buChar char="v"/>
            </a:pPr>
            <a:r>
              <a:rPr lang="en-US" dirty="0" smtClean="0"/>
              <a:t>There could be exponentially many A-rules</a:t>
            </a:r>
          </a:p>
          <a:p>
            <a:pPr algn="just">
              <a:lnSpc>
                <a:spcPct val="90000"/>
              </a:lnSpc>
              <a:buFont typeface="Wingdings" pitchFamily="2" charset="2"/>
              <a:buChar char="v"/>
            </a:pPr>
            <a:r>
              <a:rPr lang="en-US" dirty="0" smtClean="0"/>
              <a:t>Interesting association rules are (for now) those whose S and C are greater than </a:t>
            </a:r>
            <a:r>
              <a:rPr lang="en-US" dirty="0" err="1" smtClean="0"/>
              <a:t>minSup</a:t>
            </a:r>
            <a:r>
              <a:rPr lang="en-US" dirty="0" smtClean="0"/>
              <a:t> and </a:t>
            </a:r>
            <a:r>
              <a:rPr lang="en-US" dirty="0" err="1" smtClean="0"/>
              <a:t>minConf</a:t>
            </a:r>
            <a:r>
              <a:rPr lang="en-US" dirty="0" smtClean="0"/>
              <a:t> (some thresholds set by data miners)</a:t>
            </a:r>
            <a:endParaRPr lang="en-US" dirty="0"/>
          </a:p>
        </p:txBody>
      </p:sp>
    </p:spTree>
    <p:extLst>
      <p:ext uri="{BB962C8B-B14F-4D97-AF65-F5344CB8AC3E}">
        <p14:creationId xmlns:p14="http://schemas.microsoft.com/office/powerpoint/2010/main" val="202709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Autofit/>
          </a:bodyPr>
          <a:lstStyle/>
          <a:p>
            <a:pPr marL="0" indent="0" algn="just">
              <a:buNone/>
            </a:pPr>
            <a:r>
              <a:rPr lang="en-US" sz="1800" dirty="0"/>
              <a:t>Concept description is the most basic form of descriptive data mining. It </a:t>
            </a:r>
            <a:r>
              <a:rPr lang="en-US" sz="1800" dirty="0" smtClean="0"/>
              <a:t>describes a </a:t>
            </a:r>
            <a:r>
              <a:rPr lang="en-US" sz="1800" dirty="0"/>
              <a:t>given set of task-relevant data in a concise and </a:t>
            </a:r>
            <a:r>
              <a:rPr lang="en-US" sz="1800" dirty="0" err="1"/>
              <a:t>summarative</a:t>
            </a:r>
            <a:r>
              <a:rPr lang="en-US" sz="1800" dirty="0"/>
              <a:t> manner, </a:t>
            </a:r>
            <a:r>
              <a:rPr lang="en-US" sz="1800" dirty="0" smtClean="0"/>
              <a:t>presenting interesting </a:t>
            </a:r>
            <a:r>
              <a:rPr lang="en-US" sz="1800" dirty="0"/>
              <a:t>general properties of the data.</a:t>
            </a:r>
            <a:endParaRPr lang="en-US" sz="1800" dirty="0" smtClean="0"/>
          </a:p>
          <a:p>
            <a:pPr marL="0" indent="0" algn="just">
              <a:buNone/>
            </a:pPr>
            <a:endParaRPr lang="en-US" sz="1800" dirty="0"/>
          </a:p>
          <a:p>
            <a:pPr marL="0" indent="0" algn="just">
              <a:buNone/>
            </a:pPr>
            <a:r>
              <a:rPr lang="en-US" sz="1800" dirty="0" smtClean="0"/>
              <a:t>Data </a:t>
            </a:r>
            <a:r>
              <a:rPr lang="en-US" sz="1800" dirty="0"/>
              <a:t>can be associated with classes or concepts. For example, in the </a:t>
            </a:r>
            <a:r>
              <a:rPr lang="en-US" sz="1800" i="1" dirty="0" err="1"/>
              <a:t>AllElectronics</a:t>
            </a:r>
            <a:r>
              <a:rPr lang="en-US" sz="1800" i="1" dirty="0"/>
              <a:t> </a:t>
            </a:r>
            <a:r>
              <a:rPr lang="en-US" sz="1800" dirty="0" smtClean="0"/>
              <a:t>store, classes </a:t>
            </a:r>
            <a:r>
              <a:rPr lang="en-US" sz="1800" dirty="0"/>
              <a:t>of items for sale include </a:t>
            </a:r>
            <a:r>
              <a:rPr lang="en-US" sz="1800" i="1" dirty="0"/>
              <a:t>computers </a:t>
            </a:r>
            <a:r>
              <a:rPr lang="en-US" sz="1800" dirty="0"/>
              <a:t>and </a:t>
            </a:r>
            <a:r>
              <a:rPr lang="en-US" sz="1800" i="1" dirty="0"/>
              <a:t>printers</a:t>
            </a:r>
            <a:r>
              <a:rPr lang="en-US" sz="1800" dirty="0"/>
              <a:t>, and concepts of customers </a:t>
            </a:r>
            <a:r>
              <a:rPr lang="en-US" sz="1800" dirty="0" smtClean="0"/>
              <a:t>include </a:t>
            </a:r>
            <a:r>
              <a:rPr lang="en-US" sz="1800" i="1" dirty="0" err="1" smtClean="0"/>
              <a:t>bigSpenders</a:t>
            </a:r>
            <a:r>
              <a:rPr lang="en-US" sz="1800" i="1" dirty="0" smtClean="0"/>
              <a:t> </a:t>
            </a:r>
            <a:r>
              <a:rPr lang="en-US" sz="1800" dirty="0"/>
              <a:t>and </a:t>
            </a:r>
            <a:r>
              <a:rPr lang="en-US" sz="1800" i="1" dirty="0" err="1"/>
              <a:t>budgetSpenders</a:t>
            </a:r>
            <a:r>
              <a:rPr lang="en-US" sz="1800" dirty="0"/>
              <a:t>. It can be useful to describe individual classes </a:t>
            </a:r>
            <a:r>
              <a:rPr lang="en-US" sz="1800" dirty="0" smtClean="0"/>
              <a:t>and concepts in </a:t>
            </a:r>
            <a:r>
              <a:rPr lang="en-US" sz="1800" dirty="0"/>
              <a:t>summarized, concise, and yet precise terms. Such descriptions of a class </a:t>
            </a:r>
            <a:r>
              <a:rPr lang="en-US" sz="1800" dirty="0" smtClean="0"/>
              <a:t>or a </a:t>
            </a:r>
            <a:r>
              <a:rPr lang="en-US" sz="1800" dirty="0"/>
              <a:t>concept are called </a:t>
            </a:r>
            <a:r>
              <a:rPr lang="en-US" sz="1800" b="1" dirty="0">
                <a:solidFill>
                  <a:srgbClr val="C00000"/>
                </a:solidFill>
              </a:rPr>
              <a:t>class/concept descriptions</a:t>
            </a:r>
            <a:r>
              <a:rPr lang="en-US" sz="1800" dirty="0"/>
              <a:t>. </a:t>
            </a:r>
            <a:endParaRPr lang="en-US" sz="1800" dirty="0" smtClean="0"/>
          </a:p>
          <a:p>
            <a:pPr marL="0" indent="0" algn="just">
              <a:buNone/>
            </a:pPr>
            <a:endParaRPr lang="en-US" sz="1800" dirty="0"/>
          </a:p>
          <a:p>
            <a:pPr marL="0" indent="0" algn="just">
              <a:buNone/>
            </a:pPr>
            <a:r>
              <a:rPr lang="en-US" sz="1800" dirty="0" smtClean="0"/>
              <a:t>These </a:t>
            </a:r>
            <a:r>
              <a:rPr lang="en-US" sz="1800" dirty="0"/>
              <a:t>descriptions can be derived </a:t>
            </a:r>
            <a:r>
              <a:rPr lang="en-US" sz="1800" dirty="0" smtClean="0"/>
              <a:t>via </a:t>
            </a:r>
          </a:p>
          <a:p>
            <a:pPr marL="514350" indent="-514350" algn="just">
              <a:buAutoNum type="arabicParenBoth"/>
            </a:pPr>
            <a:r>
              <a:rPr lang="en-US" sz="1800" b="1" dirty="0">
                <a:solidFill>
                  <a:schemeClr val="tx2">
                    <a:lumMod val="75000"/>
                  </a:schemeClr>
                </a:solidFill>
              </a:rPr>
              <a:t>D</a:t>
            </a:r>
            <a:r>
              <a:rPr lang="en-US" sz="1800" b="1" dirty="0" smtClean="0">
                <a:solidFill>
                  <a:schemeClr val="tx2">
                    <a:lumMod val="75000"/>
                  </a:schemeClr>
                </a:solidFill>
              </a:rPr>
              <a:t>ata </a:t>
            </a:r>
            <a:r>
              <a:rPr lang="en-US" sz="1800" b="1" dirty="0">
                <a:solidFill>
                  <a:schemeClr val="tx2">
                    <a:lumMod val="75000"/>
                  </a:schemeClr>
                </a:solidFill>
              </a:rPr>
              <a:t>characterization</a:t>
            </a:r>
            <a:r>
              <a:rPr lang="en-US" sz="1800" dirty="0"/>
              <a:t>, by summarizing the data of the class under study (often </a:t>
            </a:r>
            <a:r>
              <a:rPr lang="en-US" sz="1800" dirty="0" smtClean="0"/>
              <a:t>called </a:t>
            </a:r>
            <a:r>
              <a:rPr lang="en-US" sz="1800" dirty="0"/>
              <a:t>the target class) in general terms, or </a:t>
            </a:r>
            <a:endParaRPr lang="en-US" sz="1800" dirty="0" smtClean="0"/>
          </a:p>
          <a:p>
            <a:pPr marL="514350" indent="-514350" algn="just">
              <a:buAutoNum type="arabicParenBoth"/>
            </a:pPr>
            <a:r>
              <a:rPr lang="en-US" sz="1800" b="1" dirty="0">
                <a:solidFill>
                  <a:schemeClr val="tx2">
                    <a:lumMod val="75000"/>
                  </a:schemeClr>
                </a:solidFill>
              </a:rPr>
              <a:t>D</a:t>
            </a:r>
            <a:r>
              <a:rPr lang="en-US" sz="1800" b="1" dirty="0" smtClean="0">
                <a:solidFill>
                  <a:schemeClr val="tx2">
                    <a:lumMod val="75000"/>
                  </a:schemeClr>
                </a:solidFill>
              </a:rPr>
              <a:t>ata </a:t>
            </a:r>
            <a:r>
              <a:rPr lang="en-US" sz="1800" b="1" dirty="0">
                <a:solidFill>
                  <a:schemeClr val="tx2">
                    <a:lumMod val="75000"/>
                  </a:schemeClr>
                </a:solidFill>
              </a:rPr>
              <a:t>discrimination</a:t>
            </a:r>
            <a:r>
              <a:rPr lang="en-US" sz="1800" dirty="0"/>
              <a:t>, by comparison of the </a:t>
            </a:r>
            <a:r>
              <a:rPr lang="en-US" sz="1800" dirty="0" smtClean="0"/>
              <a:t>target class </a:t>
            </a:r>
            <a:r>
              <a:rPr lang="en-US" sz="1800" dirty="0"/>
              <a:t>with one or a set of comparative classes (often called the contrasting classes), </a:t>
            </a:r>
            <a:r>
              <a:rPr lang="en-US" sz="1800" dirty="0" smtClean="0"/>
              <a:t>or </a:t>
            </a:r>
          </a:p>
          <a:p>
            <a:pPr marL="514350" indent="-514350" algn="just">
              <a:buAutoNum type="arabicParenBoth"/>
            </a:pPr>
            <a:r>
              <a:rPr lang="en-US" sz="1800" dirty="0" smtClean="0"/>
              <a:t>both </a:t>
            </a:r>
            <a:r>
              <a:rPr lang="en-US" sz="1800" dirty="0"/>
              <a:t>data characterization and discrimination</a:t>
            </a:r>
            <a:r>
              <a:rPr lang="en-US" sz="1800" dirty="0" smtClean="0"/>
              <a:t>.</a:t>
            </a:r>
          </a:p>
          <a:p>
            <a:pPr algn="just"/>
            <a:endParaRPr lang="en-US" sz="1800" dirty="0"/>
          </a:p>
          <a:p>
            <a:pPr marL="0" indent="0" algn="just">
              <a:buNone/>
            </a:pPr>
            <a:r>
              <a:rPr lang="en-US" sz="1800" dirty="0" smtClean="0"/>
              <a:t>The </a:t>
            </a:r>
            <a:r>
              <a:rPr lang="en-US" sz="1800" dirty="0"/>
              <a:t>output of data characterization can be presented in various forms. </a:t>
            </a:r>
            <a:r>
              <a:rPr lang="en-US" sz="1800" dirty="0" smtClean="0"/>
              <a:t>Examples include </a:t>
            </a:r>
            <a:r>
              <a:rPr lang="en-US" sz="1800" dirty="0"/>
              <a:t>pie charts, bar charts, curves, multidimensional data cubes, and </a:t>
            </a:r>
            <a:r>
              <a:rPr lang="en-US" sz="1800" dirty="0" smtClean="0"/>
              <a:t>multidimensional tables</a:t>
            </a:r>
            <a:r>
              <a:rPr lang="en-US" sz="1800" dirty="0"/>
              <a:t>, including crosstabs. The resulting descriptions can also be presented </a:t>
            </a:r>
            <a:r>
              <a:rPr lang="en-US" sz="1800" dirty="0" smtClean="0"/>
              <a:t>as generalized </a:t>
            </a:r>
            <a:r>
              <a:rPr lang="en-US" sz="1800" dirty="0"/>
              <a:t>relations or in rule form(called characteristic rules</a:t>
            </a:r>
            <a:r>
              <a:rPr lang="en-US" sz="1800" dirty="0" smtClean="0"/>
              <a:t>).</a:t>
            </a:r>
            <a:endParaRPr lang="en-US" sz="1800" dirty="0"/>
          </a:p>
        </p:txBody>
      </p:sp>
    </p:spTree>
    <p:extLst>
      <p:ext uri="{BB962C8B-B14F-4D97-AF65-F5344CB8AC3E}">
        <p14:creationId xmlns:p14="http://schemas.microsoft.com/office/powerpoint/2010/main" val="15375943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6263" y="228601"/>
            <a:ext cx="7793037" cy="838200"/>
          </a:xfrm>
        </p:spPr>
        <p:txBody>
          <a:bodyPr>
            <a:normAutofit/>
          </a:bodyPr>
          <a:lstStyle/>
          <a:p>
            <a:pPr eaLnBrk="1" hangingPunct="1"/>
            <a:r>
              <a:rPr lang="en-US" dirty="0" smtClean="0"/>
              <a:t>Support and Confidence</a:t>
            </a:r>
          </a:p>
        </p:txBody>
      </p:sp>
      <p:sp>
        <p:nvSpPr>
          <p:cNvPr id="5" name="Rectangle 3"/>
          <p:cNvSpPr txBox="1">
            <a:spLocks noChangeArrowheads="1"/>
          </p:cNvSpPr>
          <p:nvPr/>
        </p:nvSpPr>
        <p:spPr>
          <a:xfrm>
            <a:off x="304800" y="1341438"/>
            <a:ext cx="8686800" cy="51355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solidFill>
                  <a:srgbClr val="FF0000"/>
                </a:solidFill>
              </a:rPr>
              <a:t>Support count</a:t>
            </a:r>
            <a:r>
              <a:rPr lang="en-US" dirty="0" smtClean="0"/>
              <a:t>: </a:t>
            </a:r>
          </a:p>
          <a:p>
            <a:pPr marL="0" indent="0" algn="just">
              <a:buNone/>
            </a:pPr>
            <a:r>
              <a:rPr lang="en-US" dirty="0" smtClean="0"/>
              <a:t>The support count of an </a:t>
            </a:r>
            <a:r>
              <a:rPr lang="en-US" dirty="0" err="1" smtClean="0"/>
              <a:t>itemset</a:t>
            </a:r>
            <a:r>
              <a:rPr lang="en-US" dirty="0" smtClean="0"/>
              <a:t> </a:t>
            </a:r>
            <a:r>
              <a:rPr lang="en-US" i="1" dirty="0" smtClean="0"/>
              <a:t>X</a:t>
            </a:r>
            <a:r>
              <a:rPr lang="en-US" dirty="0" smtClean="0"/>
              <a:t>, denoted by </a:t>
            </a:r>
            <a:r>
              <a:rPr lang="en-US" i="1" dirty="0" err="1" smtClean="0">
                <a:solidFill>
                  <a:srgbClr val="FF0000"/>
                </a:solidFill>
              </a:rPr>
              <a:t>X.count</a:t>
            </a:r>
            <a:r>
              <a:rPr lang="en-US" dirty="0" smtClean="0"/>
              <a:t>, in a data set </a:t>
            </a:r>
            <a:r>
              <a:rPr lang="en-US" i="1" dirty="0" smtClean="0"/>
              <a:t>T</a:t>
            </a:r>
            <a:r>
              <a:rPr lang="en-US" dirty="0" smtClean="0"/>
              <a:t> is the number of transactions in </a:t>
            </a:r>
            <a:r>
              <a:rPr lang="en-US" i="1" dirty="0" smtClean="0"/>
              <a:t>T</a:t>
            </a:r>
            <a:r>
              <a:rPr lang="en-US" dirty="0" smtClean="0"/>
              <a:t> that contain </a:t>
            </a:r>
            <a:r>
              <a:rPr lang="en-US" i="1" dirty="0" smtClean="0"/>
              <a:t>X</a:t>
            </a:r>
            <a:r>
              <a:rPr lang="en-US" dirty="0" smtClean="0"/>
              <a:t>. Assume </a:t>
            </a:r>
            <a:r>
              <a:rPr lang="en-US" i="1" dirty="0" smtClean="0"/>
              <a:t>T</a:t>
            </a:r>
            <a:r>
              <a:rPr lang="en-US" dirty="0" smtClean="0"/>
              <a:t> has </a:t>
            </a:r>
            <a:r>
              <a:rPr lang="en-US" i="1" dirty="0" smtClean="0"/>
              <a:t>n</a:t>
            </a:r>
            <a:r>
              <a:rPr lang="en-US" dirty="0" smtClean="0"/>
              <a:t> transactions. Then, </a:t>
            </a:r>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06025120"/>
              </p:ext>
            </p:extLst>
          </p:nvPr>
        </p:nvGraphicFramePr>
        <p:xfrm>
          <a:off x="1744662" y="4025900"/>
          <a:ext cx="4427538" cy="1079500"/>
        </p:xfrm>
        <a:graphic>
          <a:graphicData uri="http://schemas.openxmlformats.org/presentationml/2006/ole">
            <mc:AlternateContent xmlns:mc="http://schemas.openxmlformats.org/markup-compatibility/2006">
              <mc:Choice xmlns:v="urn:schemas-microsoft-com:vml" Requires="v">
                <p:oleObj spid="_x0000_s27868" name="Equation" r:id="rId3" imgW="1460500" imgH="368300" progId="Equation.3">
                  <p:embed/>
                </p:oleObj>
              </mc:Choice>
              <mc:Fallback>
                <p:oleObj name="Equation" r:id="rId3" imgW="14605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2" y="4025900"/>
                        <a:ext cx="44275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 name="Object 6"/>
          <p:cNvGraphicFramePr>
            <a:graphicFrameLocks noChangeAspect="1"/>
          </p:cNvGraphicFramePr>
          <p:nvPr>
            <p:extLst>
              <p:ext uri="{D42A27DB-BD31-4B8C-83A1-F6EECF244321}">
                <p14:modId xmlns:p14="http://schemas.microsoft.com/office/powerpoint/2010/main" val="2715956504"/>
              </p:ext>
            </p:extLst>
          </p:nvPr>
        </p:nvGraphicFramePr>
        <p:xfrm>
          <a:off x="1403350" y="5321300"/>
          <a:ext cx="4608513" cy="1079500"/>
        </p:xfrm>
        <a:graphic>
          <a:graphicData uri="http://schemas.openxmlformats.org/presentationml/2006/ole">
            <mc:AlternateContent xmlns:mc="http://schemas.openxmlformats.org/markup-compatibility/2006">
              <mc:Choice xmlns:v="urn:schemas-microsoft-com:vml" Requires="v">
                <p:oleObj spid="_x0000_s27869" name="Equation" r:id="rId5" imgW="1612900" imgH="368300" progId="Equation.3">
                  <p:embed/>
                </p:oleObj>
              </mc:Choice>
              <mc:Fallback>
                <p:oleObj name="Equation" r:id="rId5" imgW="16129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21300"/>
                        <a:ext cx="46085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605679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76200"/>
            <a:ext cx="8915400" cy="639762"/>
          </a:xfrm>
        </p:spPr>
        <p:txBody>
          <a:bodyPr>
            <a:normAutofit fontScale="90000"/>
          </a:bodyPr>
          <a:lstStyle/>
          <a:p>
            <a:pPr eaLnBrk="1" hangingPunct="1"/>
            <a:r>
              <a:rPr lang="en-US" sz="4000" dirty="0" smtClean="0"/>
              <a:t>Basic Concepts: Association Rules</a:t>
            </a:r>
          </a:p>
        </p:txBody>
      </p:sp>
      <p:graphicFrame>
        <p:nvGraphicFramePr>
          <p:cNvPr id="5" name="Group 15"/>
          <p:cNvGraphicFramePr>
            <a:graphicFrameLocks noGrp="1"/>
          </p:cNvGraphicFramePr>
          <p:nvPr>
            <p:ph sz="quarter" idx="1"/>
            <p:extLst>
              <p:ext uri="{D42A27DB-BD31-4B8C-83A1-F6EECF244321}">
                <p14:modId xmlns:p14="http://schemas.microsoft.com/office/powerpoint/2010/main" val="675271565"/>
              </p:ext>
            </p:extLst>
          </p:nvPr>
        </p:nvGraphicFramePr>
        <p:xfrm>
          <a:off x="457200" y="1219200"/>
          <a:ext cx="4038600" cy="2185989"/>
        </p:xfrm>
        <a:graphic>
          <a:graphicData uri="http://schemas.openxmlformats.org/drawingml/2006/table">
            <a:tbl>
              <a:tblPr/>
              <a:tblGrid>
                <a:gridCol w="2019300"/>
                <a:gridCol w="2019300"/>
              </a:tblGrid>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Transaction-id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Items bought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Rectangle 3"/>
          <p:cNvSpPr txBox="1">
            <a:spLocks noChangeArrowheads="1"/>
          </p:cNvSpPr>
          <p:nvPr/>
        </p:nvSpPr>
        <p:spPr>
          <a:xfrm>
            <a:off x="4648200" y="1143000"/>
            <a:ext cx="4343400" cy="4983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itchFamily="2" charset="2"/>
              <a:buChar char="v"/>
            </a:pPr>
            <a:r>
              <a:rPr lang="en-US" sz="2000" dirty="0" err="1" smtClean="0"/>
              <a:t>Itemset</a:t>
            </a:r>
            <a:r>
              <a:rPr lang="en-US" sz="2000" dirty="0" smtClean="0"/>
              <a:t> X={x</a:t>
            </a:r>
            <a:r>
              <a:rPr lang="en-US" sz="2000" baseline="-25000" dirty="0" smtClean="0"/>
              <a:t>1</a:t>
            </a:r>
            <a:r>
              <a:rPr lang="en-US" sz="2000" dirty="0" smtClean="0"/>
              <a:t>, …, </a:t>
            </a:r>
            <a:r>
              <a:rPr lang="en-US" sz="2000" dirty="0" err="1" smtClean="0"/>
              <a:t>x</a:t>
            </a:r>
            <a:r>
              <a:rPr lang="en-US" sz="2000" baseline="-25000" dirty="0" err="1" smtClean="0"/>
              <a:t>k</a:t>
            </a:r>
            <a:r>
              <a:rPr lang="en-US" sz="2000" dirty="0" smtClean="0"/>
              <a:t>}</a:t>
            </a:r>
          </a:p>
          <a:p>
            <a:pPr>
              <a:lnSpc>
                <a:spcPct val="90000"/>
              </a:lnSpc>
              <a:buFont typeface="Wingdings" pitchFamily="2" charset="2"/>
              <a:buChar char="v"/>
            </a:pPr>
            <a:r>
              <a:rPr lang="en-US" sz="2000" dirty="0" smtClean="0"/>
              <a:t>Find all the rules </a:t>
            </a:r>
            <a:r>
              <a:rPr lang="en-US" sz="2000" i="1" dirty="0" smtClean="0"/>
              <a:t>X</a:t>
            </a:r>
            <a:r>
              <a:rPr lang="en-US" sz="2000" i="1" dirty="0" smtClean="0">
                <a:sym typeface="Wingdings" pitchFamily="2" charset="2"/>
              </a:rPr>
              <a:t>Y</a:t>
            </a:r>
            <a:r>
              <a:rPr lang="en-US" sz="2400" i="1" dirty="0" smtClean="0">
                <a:sym typeface="Symbol" pitchFamily="18" charset="2"/>
              </a:rPr>
              <a:t> </a:t>
            </a:r>
            <a:r>
              <a:rPr lang="en-US" sz="2000" dirty="0" smtClean="0"/>
              <a:t>with min confidence and support</a:t>
            </a:r>
            <a:endParaRPr lang="en-US" sz="2400" dirty="0" smtClean="0">
              <a:sym typeface="Symbol" pitchFamily="18" charset="2"/>
            </a:endParaRPr>
          </a:p>
          <a:p>
            <a:pPr lvl="1">
              <a:lnSpc>
                <a:spcPct val="90000"/>
              </a:lnSpc>
            </a:pPr>
            <a:r>
              <a:rPr lang="en-US" sz="2000" dirty="0" smtClean="0">
                <a:solidFill>
                  <a:schemeClr val="hlink"/>
                </a:solidFill>
                <a:sym typeface="Symbol" pitchFamily="18" charset="2"/>
              </a:rPr>
              <a:t>support</a:t>
            </a:r>
            <a:r>
              <a:rPr lang="en-US" sz="2000" dirty="0" smtClean="0">
                <a:sym typeface="Symbol" pitchFamily="18" charset="2"/>
              </a:rPr>
              <a:t>, </a:t>
            </a:r>
            <a:r>
              <a:rPr lang="en-US" sz="2000" i="1" dirty="0" smtClean="0">
                <a:sym typeface="Symbol" pitchFamily="18" charset="2"/>
              </a:rPr>
              <a:t>s</a:t>
            </a:r>
            <a:r>
              <a:rPr lang="en-US" sz="2000" dirty="0" smtClean="0">
                <a:sym typeface="Symbol" pitchFamily="18" charset="2"/>
              </a:rPr>
              <a:t>, </a:t>
            </a:r>
            <a:r>
              <a:rPr lang="en-US" sz="2000" dirty="0" smtClean="0">
                <a:solidFill>
                  <a:schemeClr val="tx2"/>
                </a:solidFill>
                <a:sym typeface="Symbol" pitchFamily="18" charset="2"/>
              </a:rPr>
              <a:t>probability</a:t>
            </a:r>
            <a:r>
              <a:rPr lang="en-US" sz="2000" dirty="0" smtClean="0">
                <a:sym typeface="Symbol" pitchFamily="18" charset="2"/>
              </a:rPr>
              <a:t> that a transaction contains XY</a:t>
            </a:r>
          </a:p>
          <a:p>
            <a:pPr lvl="1">
              <a:lnSpc>
                <a:spcPct val="90000"/>
              </a:lnSpc>
            </a:pPr>
            <a:r>
              <a:rPr lang="en-US" sz="2000" dirty="0" smtClean="0">
                <a:solidFill>
                  <a:schemeClr val="hlink"/>
                </a:solidFill>
                <a:sym typeface="Symbol" pitchFamily="18" charset="2"/>
              </a:rPr>
              <a:t>confidence</a:t>
            </a:r>
            <a:r>
              <a:rPr lang="en-US" sz="2000" dirty="0" smtClean="0">
                <a:sym typeface="Symbol" pitchFamily="18" charset="2"/>
              </a:rPr>
              <a:t>, </a:t>
            </a:r>
            <a:r>
              <a:rPr lang="en-US" sz="2000" i="1" dirty="0" smtClean="0">
                <a:sym typeface="Symbol" pitchFamily="18" charset="2"/>
              </a:rPr>
              <a:t>c,</a:t>
            </a:r>
            <a:r>
              <a:rPr lang="en-US" sz="2000" dirty="0" smtClean="0">
                <a:sym typeface="Symbol" pitchFamily="18" charset="2"/>
              </a:rPr>
              <a:t> </a:t>
            </a:r>
            <a:r>
              <a:rPr lang="en-US" sz="2000" dirty="0" smtClean="0">
                <a:solidFill>
                  <a:schemeClr val="tx2"/>
                </a:solidFill>
                <a:sym typeface="Symbol" pitchFamily="18" charset="2"/>
              </a:rPr>
              <a:t>conditional probability</a:t>
            </a:r>
            <a:r>
              <a:rPr lang="en-US" sz="2000" dirty="0" smtClean="0">
                <a:sym typeface="Symbol" pitchFamily="18" charset="2"/>
              </a:rPr>
              <a:t> that a transaction having X also contains </a:t>
            </a:r>
            <a:r>
              <a:rPr lang="en-US" sz="2000" i="1" dirty="0" smtClean="0">
                <a:sym typeface="Symbol" pitchFamily="18" charset="2"/>
              </a:rPr>
              <a:t>Y</a:t>
            </a:r>
            <a:r>
              <a:rPr lang="en-US" sz="2000" dirty="0" smtClean="0">
                <a:sym typeface="Symbol" pitchFamily="18" charset="2"/>
              </a:rPr>
              <a:t>.</a:t>
            </a:r>
          </a:p>
        </p:txBody>
      </p:sp>
      <p:sp>
        <p:nvSpPr>
          <p:cNvPr id="7" name="Rectangle 4"/>
          <p:cNvSpPr>
            <a:spLocks noChangeArrowheads="1"/>
          </p:cNvSpPr>
          <p:nvPr/>
        </p:nvSpPr>
        <p:spPr bwMode="auto">
          <a:xfrm>
            <a:off x="4648200" y="4038600"/>
            <a:ext cx="4267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just">
              <a:spcBef>
                <a:spcPct val="20000"/>
              </a:spcBef>
              <a:buClr>
                <a:schemeClr val="folHlink"/>
              </a:buClr>
              <a:buSzPct val="60000"/>
              <a:buFont typeface="Wingdings" pitchFamily="2" charset="2"/>
              <a:buNone/>
            </a:pPr>
            <a:r>
              <a:rPr lang="en-US" sz="2400" i="1" dirty="0" smtClean="0"/>
              <a:t>	Let </a:t>
            </a:r>
            <a:r>
              <a:rPr lang="en-US" sz="2400" i="1" dirty="0"/>
              <a:t>minimum support 50%, and minimum confidence 50%, we have</a:t>
            </a:r>
          </a:p>
          <a:p>
            <a:pPr lvl="1" algn="just"/>
            <a:r>
              <a:rPr lang="en-US" sz="2400" i="1" dirty="0" smtClean="0">
                <a:latin typeface="Times New Roman" pitchFamily="18" charset="0"/>
              </a:rPr>
              <a:t>A </a:t>
            </a:r>
            <a:r>
              <a:rPr lang="en-US" sz="2400" dirty="0">
                <a:latin typeface="Webdings" pitchFamily="18" charset="2"/>
                <a:sym typeface="Wingdings" pitchFamily="2" charset="2"/>
              </a:rPr>
              <a:t></a:t>
            </a:r>
            <a:r>
              <a:rPr lang="en-US" sz="2400" i="1" dirty="0">
                <a:latin typeface="Times New Roman" pitchFamily="18" charset="0"/>
                <a:sym typeface="Symbol" pitchFamily="18" charset="2"/>
              </a:rPr>
              <a:t> C  </a:t>
            </a:r>
            <a:r>
              <a:rPr lang="en-US" sz="2400" dirty="0">
                <a:latin typeface="Times New Roman" pitchFamily="18" charset="0"/>
                <a:sym typeface="Symbol" pitchFamily="18" charset="2"/>
              </a:rPr>
              <a:t>(50%, 66.7%)</a:t>
            </a:r>
          </a:p>
          <a:p>
            <a:pPr lvl="1" algn="just"/>
            <a:r>
              <a:rPr lang="en-US" sz="2400" i="1" dirty="0">
                <a:latin typeface="Times New Roman" pitchFamily="18" charset="0"/>
              </a:rPr>
              <a:t>C </a:t>
            </a:r>
            <a:r>
              <a:rPr lang="en-US" sz="2400" dirty="0">
                <a:latin typeface="Webdings" pitchFamily="18" charset="2"/>
                <a:sym typeface="Wingdings" pitchFamily="2" charset="2"/>
              </a:rPr>
              <a:t></a:t>
            </a:r>
            <a:r>
              <a:rPr lang="en-US" sz="2400" i="1" dirty="0">
                <a:latin typeface="Times New Roman" pitchFamily="18" charset="0"/>
                <a:sym typeface="Symbol" pitchFamily="18" charset="2"/>
              </a:rPr>
              <a:t> A  </a:t>
            </a:r>
            <a:r>
              <a:rPr lang="en-US" sz="2400" dirty="0">
                <a:latin typeface="Times New Roman" pitchFamily="18" charset="0"/>
                <a:sym typeface="Symbol" pitchFamily="18" charset="2"/>
              </a:rPr>
              <a:t>(50%, 100%)</a:t>
            </a:r>
          </a:p>
        </p:txBody>
      </p:sp>
      <p:grpSp>
        <p:nvGrpSpPr>
          <p:cNvPr id="8" name="Group 59"/>
          <p:cNvGrpSpPr>
            <a:grpSpLocks/>
          </p:cNvGrpSpPr>
          <p:nvPr/>
        </p:nvGrpSpPr>
        <p:grpSpPr bwMode="auto">
          <a:xfrm>
            <a:off x="457200" y="3962400"/>
            <a:ext cx="3886200" cy="2630488"/>
            <a:chOff x="192" y="2400"/>
            <a:chExt cx="2448" cy="1657"/>
          </a:xfrm>
        </p:grpSpPr>
        <p:sp>
          <p:nvSpPr>
            <p:cNvPr id="9" name="Oval 60"/>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61"/>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62"/>
            <p:cNvSpPr>
              <a:spLocks noChangeShapeType="1"/>
            </p:cNvSpPr>
            <p:nvPr/>
          </p:nvSpPr>
          <p:spPr bwMode="auto">
            <a:xfrm flipH="1">
              <a:off x="576" y="3168"/>
              <a:ext cx="144" cy="4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p:cNvSpPr>
              <a:spLocks noChangeShapeType="1"/>
            </p:cNvSpPr>
            <p:nvPr/>
          </p:nvSpPr>
          <p:spPr bwMode="auto">
            <a:xfrm flipV="1">
              <a:off x="2016" y="2832"/>
              <a:ext cx="144" cy="43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p:cNvSpPr>
              <a:spLocks noChangeShapeType="1"/>
            </p:cNvSpPr>
            <p:nvPr/>
          </p:nvSpPr>
          <p:spPr bwMode="auto">
            <a:xfrm flipH="1" flipV="1">
              <a:off x="1440" y="2592"/>
              <a:ext cx="0" cy="576"/>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65"/>
            <p:cNvSpPr txBox="1">
              <a:spLocks noChangeArrowheads="1"/>
            </p:cNvSpPr>
            <p:nvPr/>
          </p:nvSpPr>
          <p:spPr bwMode="auto">
            <a:xfrm>
              <a:off x="1824" y="2448"/>
              <a:ext cx="768"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chemeClr val="hlink"/>
                  </a:solidFill>
                  <a:latin typeface="Times New Roman" pitchFamily="18" charset="0"/>
                </a:rPr>
                <a:t>Customer</a:t>
              </a:r>
            </a:p>
            <a:p>
              <a:pPr>
                <a:lnSpc>
                  <a:spcPct val="110000"/>
                </a:lnSpc>
              </a:pPr>
              <a:r>
                <a:rPr lang="en-US" sz="1600" b="1">
                  <a:solidFill>
                    <a:schemeClr val="hlink"/>
                  </a:solidFill>
                  <a:latin typeface="Times New Roman" pitchFamily="18" charset="0"/>
                </a:rPr>
                <a:t>buys diaper</a:t>
              </a:r>
              <a:endParaRPr lang="en-US" b="1" u="sng">
                <a:latin typeface="Times New Roman" pitchFamily="18" charset="0"/>
              </a:endParaRPr>
            </a:p>
          </p:txBody>
        </p:sp>
        <p:sp>
          <p:nvSpPr>
            <p:cNvPr id="15" name="Text Box 66"/>
            <p:cNvSpPr txBox="1">
              <a:spLocks noChangeArrowheads="1"/>
            </p:cNvSpPr>
            <p:nvPr/>
          </p:nvSpPr>
          <p:spPr bwMode="auto">
            <a:xfrm>
              <a:off x="960" y="24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rgbClr val="5FA180"/>
                  </a:solidFill>
                  <a:latin typeface="Times New Roman" pitchFamily="18" charset="0"/>
                </a:rPr>
                <a:t>Customer</a:t>
              </a:r>
            </a:p>
            <a:p>
              <a:pPr>
                <a:lnSpc>
                  <a:spcPct val="110000"/>
                </a:lnSpc>
              </a:pPr>
              <a:r>
                <a:rPr lang="en-US" sz="1600" b="1">
                  <a:solidFill>
                    <a:srgbClr val="5FA180"/>
                  </a:solidFill>
                  <a:latin typeface="Times New Roman" pitchFamily="18" charset="0"/>
                </a:rPr>
                <a:t>buys both</a:t>
              </a:r>
              <a:endParaRPr lang="en-US" b="1" u="sng">
                <a:solidFill>
                  <a:srgbClr val="5FA180"/>
                </a:solidFill>
                <a:latin typeface="Times New Roman" pitchFamily="18" charset="0"/>
              </a:endParaRPr>
            </a:p>
          </p:txBody>
        </p:sp>
        <p:sp>
          <p:nvSpPr>
            <p:cNvPr id="16" name="Text Box 67"/>
            <p:cNvSpPr txBox="1">
              <a:spLocks noChangeArrowheads="1"/>
            </p:cNvSpPr>
            <p:nvPr/>
          </p:nvSpPr>
          <p:spPr bwMode="auto">
            <a:xfrm>
              <a:off x="384" y="36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nSpc>
                  <a:spcPct val="110000"/>
                </a:lnSpc>
              </a:pPr>
              <a:r>
                <a:rPr lang="en-US" sz="1600" b="1">
                  <a:solidFill>
                    <a:schemeClr val="tx2"/>
                  </a:solidFill>
                  <a:latin typeface="Times New Roman" pitchFamily="18" charset="0"/>
                </a:rPr>
                <a:t>Customer</a:t>
              </a:r>
            </a:p>
            <a:p>
              <a:pPr>
                <a:lnSpc>
                  <a:spcPct val="110000"/>
                </a:lnSpc>
              </a:pPr>
              <a:r>
                <a:rPr lang="en-US" sz="1600" b="1">
                  <a:solidFill>
                    <a:schemeClr val="tx2"/>
                  </a:solidFill>
                  <a:latin typeface="Times New Roman" pitchFamily="18" charset="0"/>
                </a:rPr>
                <a:t>buys beer</a:t>
              </a:r>
              <a:endParaRPr lang="en-US" b="1" u="sng">
                <a:latin typeface="Times New Roman" pitchFamily="18" charset="0"/>
              </a:endParaRPr>
            </a:p>
          </p:txBody>
        </p:sp>
        <p:sp>
          <p:nvSpPr>
            <p:cNvPr id="17" name="Rectangle 68"/>
            <p:cNvSpPr>
              <a:spLocks noChangeArrowheads="1"/>
            </p:cNvSpPr>
            <p:nvPr/>
          </p:nvSpPr>
          <p:spPr bwMode="auto">
            <a:xfrm>
              <a:off x="192" y="2400"/>
              <a:ext cx="2448" cy="1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71046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533400"/>
            <a:ext cx="7772400" cy="609600"/>
          </a:xfrm>
        </p:spPr>
        <p:txBody>
          <a:bodyPr/>
          <a:lstStyle/>
          <a:p>
            <a:r>
              <a:rPr lang="en-US" sz="3200" dirty="0"/>
              <a:t>Example</a:t>
            </a:r>
          </a:p>
        </p:txBody>
      </p:sp>
      <p:sp>
        <p:nvSpPr>
          <p:cNvPr id="5" name="Rectangle 3"/>
          <p:cNvSpPr txBox="1">
            <a:spLocks noChangeArrowheads="1"/>
          </p:cNvSpPr>
          <p:nvPr/>
        </p:nvSpPr>
        <p:spPr>
          <a:xfrm>
            <a:off x="685800" y="1295400"/>
            <a:ext cx="77724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Data set </a:t>
            </a:r>
            <a:r>
              <a:rPr lang="en-US" i="1" dirty="0" smtClean="0"/>
              <a:t>D</a:t>
            </a:r>
            <a:endParaRPr lang="en-US" i="1" dirty="0"/>
          </a:p>
        </p:txBody>
      </p:sp>
      <p:sp>
        <p:nvSpPr>
          <p:cNvPr id="6" name="Text Box 4"/>
          <p:cNvSpPr txBox="1">
            <a:spLocks noChangeArrowheads="1"/>
          </p:cNvSpPr>
          <p:nvPr/>
        </p:nvSpPr>
        <p:spPr bwMode="auto">
          <a:xfrm>
            <a:off x="4800600" y="1676400"/>
            <a:ext cx="3276600"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dirty="0"/>
              <a:t>Count, Support, Confidence:</a:t>
            </a:r>
          </a:p>
          <a:p>
            <a:pPr>
              <a:spcBef>
                <a:spcPct val="50000"/>
              </a:spcBef>
            </a:pPr>
            <a:r>
              <a:rPr lang="en-US" i="1" dirty="0"/>
              <a:t>Count(13)=2</a:t>
            </a:r>
          </a:p>
          <a:p>
            <a:pPr>
              <a:spcBef>
                <a:spcPct val="50000"/>
              </a:spcBef>
            </a:pPr>
            <a:r>
              <a:rPr lang="en-US" i="1" dirty="0"/>
              <a:t>|D| = 4</a:t>
            </a:r>
          </a:p>
          <a:p>
            <a:pPr>
              <a:spcBef>
                <a:spcPct val="50000"/>
              </a:spcBef>
            </a:pPr>
            <a:r>
              <a:rPr lang="en-US" i="1" dirty="0"/>
              <a:t>Support(13)=0.5</a:t>
            </a:r>
          </a:p>
          <a:p>
            <a:pPr>
              <a:spcBef>
                <a:spcPct val="50000"/>
              </a:spcBef>
            </a:pPr>
            <a:r>
              <a:rPr lang="en-US" i="1" dirty="0"/>
              <a:t>Support(3</a:t>
            </a:r>
            <a:r>
              <a:rPr lang="en-US" i="1" dirty="0">
                <a:sym typeface="Wingdings" pitchFamily="2" charset="2"/>
              </a:rPr>
              <a:t>2)=0.5</a:t>
            </a:r>
          </a:p>
          <a:p>
            <a:pPr>
              <a:spcBef>
                <a:spcPct val="50000"/>
              </a:spcBef>
            </a:pPr>
            <a:r>
              <a:rPr lang="en-US" i="1" dirty="0">
                <a:sym typeface="Wingdings" pitchFamily="2" charset="2"/>
              </a:rPr>
              <a:t>Confidence(32)=0.67</a:t>
            </a:r>
            <a:endParaRPr lang="en-US" i="1" dirty="0"/>
          </a:p>
        </p:txBody>
      </p:sp>
      <p:graphicFrame>
        <p:nvGraphicFramePr>
          <p:cNvPr id="7" name="Group 37"/>
          <p:cNvGraphicFramePr>
            <a:graphicFrameLocks noGrp="1"/>
          </p:cNvGraphicFramePr>
          <p:nvPr>
            <p:extLst>
              <p:ext uri="{D42A27DB-BD31-4B8C-83A1-F6EECF244321}">
                <p14:modId xmlns:p14="http://schemas.microsoft.com/office/powerpoint/2010/main" val="3671844341"/>
              </p:ext>
            </p:extLst>
          </p:nvPr>
        </p:nvGraphicFramePr>
        <p:xfrm>
          <a:off x="838200" y="2133600"/>
          <a:ext cx="2286000" cy="2205674"/>
        </p:xfrm>
        <a:graphic>
          <a:graphicData uri="http://schemas.openxmlformats.org/drawingml/2006/table">
            <a:tbl>
              <a:tblPr/>
              <a:tblGrid>
                <a:gridCol w="762000"/>
                <a:gridCol w="1524000"/>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Itemsets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rPr>
                        <a:t>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605172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4800" y="76200"/>
            <a:ext cx="8382000" cy="639762"/>
          </a:xfrm>
        </p:spPr>
        <p:txBody>
          <a:bodyPr>
            <a:normAutofit fontScale="90000"/>
          </a:bodyPr>
          <a:lstStyle/>
          <a:p>
            <a:pPr eaLnBrk="1" hangingPunct="1"/>
            <a:r>
              <a:rPr lang="en-US" sz="4000" dirty="0" smtClean="0"/>
              <a:t>Mining Association Rules: Example</a:t>
            </a:r>
          </a:p>
        </p:txBody>
      </p:sp>
      <p:sp>
        <p:nvSpPr>
          <p:cNvPr id="5" name="Rectangle 3"/>
          <p:cNvSpPr txBox="1">
            <a:spLocks noChangeArrowheads="1"/>
          </p:cNvSpPr>
          <p:nvPr/>
        </p:nvSpPr>
        <p:spPr>
          <a:xfrm>
            <a:off x="76200" y="3657600"/>
            <a:ext cx="9220200" cy="21177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800" dirty="0" smtClean="0"/>
              <a:t>For rule </a:t>
            </a:r>
            <a:r>
              <a:rPr lang="en-US" sz="2800" i="1" dirty="0" smtClean="0"/>
              <a:t>A</a:t>
            </a:r>
            <a:r>
              <a:rPr lang="en-US" sz="2800" dirty="0" smtClean="0"/>
              <a:t> </a:t>
            </a:r>
            <a:r>
              <a:rPr lang="en-US" sz="2800" dirty="0" smtClean="0">
                <a:sym typeface="Symbol" pitchFamily="18" charset="2"/>
              </a:rPr>
              <a:t></a:t>
            </a:r>
            <a:r>
              <a:rPr lang="en-US" sz="2800" dirty="0" smtClean="0"/>
              <a:t> </a:t>
            </a:r>
            <a:r>
              <a:rPr lang="en-US" sz="2800" i="1" dirty="0" smtClean="0"/>
              <a:t>C</a:t>
            </a:r>
            <a:r>
              <a:rPr lang="en-US" sz="2800" dirty="0" smtClean="0"/>
              <a:t>:</a:t>
            </a:r>
          </a:p>
          <a:p>
            <a:pPr lvl="1">
              <a:buFontTx/>
              <a:buNone/>
            </a:pPr>
            <a:r>
              <a:rPr lang="en-US" sz="2400" dirty="0" smtClean="0"/>
              <a:t>support = support({</a:t>
            </a:r>
            <a:r>
              <a:rPr lang="en-US" sz="2400" i="1" dirty="0" smtClean="0"/>
              <a:t>A</a:t>
            </a:r>
            <a:r>
              <a:rPr lang="en-US" sz="2400" dirty="0" smtClean="0">
                <a:sym typeface="Math B" pitchFamily="2" charset="2"/>
              </a:rPr>
              <a:t>}</a:t>
            </a:r>
            <a:r>
              <a:rPr lang="en-US" sz="2400" dirty="0" smtClean="0">
                <a:sym typeface="Symbol" pitchFamily="18" charset="2"/>
              </a:rPr>
              <a:t></a:t>
            </a:r>
            <a:r>
              <a:rPr lang="en-US" sz="2400" dirty="0" smtClean="0">
                <a:sym typeface="Math B" pitchFamily="2" charset="2"/>
              </a:rPr>
              <a:t>{</a:t>
            </a:r>
            <a:r>
              <a:rPr lang="en-US" sz="2400" i="1" dirty="0" smtClean="0"/>
              <a:t>C</a:t>
            </a:r>
            <a:r>
              <a:rPr lang="en-US" sz="2400" dirty="0" smtClean="0"/>
              <a:t>}) = 50%</a:t>
            </a:r>
          </a:p>
          <a:p>
            <a:pPr lvl="1">
              <a:buFontTx/>
              <a:buNone/>
            </a:pPr>
            <a:r>
              <a:rPr lang="en-US" sz="2400" dirty="0" smtClean="0"/>
              <a:t>confidence = support({</a:t>
            </a:r>
            <a:r>
              <a:rPr lang="en-US" sz="2400" i="1" dirty="0" smtClean="0"/>
              <a:t>A</a:t>
            </a:r>
            <a:r>
              <a:rPr lang="en-US" sz="2400" dirty="0" smtClean="0"/>
              <a:t>}</a:t>
            </a:r>
            <a:r>
              <a:rPr lang="en-US" sz="2400" dirty="0" smtClean="0">
                <a:sym typeface="Symbol" pitchFamily="18" charset="2"/>
              </a:rPr>
              <a:t>{</a:t>
            </a:r>
            <a:r>
              <a:rPr lang="en-US" sz="2400" i="1" dirty="0" smtClean="0"/>
              <a:t>C</a:t>
            </a:r>
            <a:r>
              <a:rPr lang="en-US" sz="2400" dirty="0" smtClean="0"/>
              <a:t>})/support({</a:t>
            </a:r>
            <a:r>
              <a:rPr lang="en-US" sz="2400" i="1" dirty="0" smtClean="0"/>
              <a:t>A</a:t>
            </a:r>
            <a:r>
              <a:rPr lang="en-US" sz="2400" dirty="0" smtClean="0"/>
              <a:t>}) = 66.6%</a:t>
            </a:r>
          </a:p>
        </p:txBody>
      </p:sp>
      <p:sp>
        <p:nvSpPr>
          <p:cNvPr id="6" name="Text Box 4"/>
          <p:cNvSpPr txBox="1">
            <a:spLocks noChangeArrowheads="1"/>
          </p:cNvSpPr>
          <p:nvPr/>
        </p:nvSpPr>
        <p:spPr bwMode="auto">
          <a:xfrm>
            <a:off x="5643562" y="1066800"/>
            <a:ext cx="2814638" cy="822325"/>
          </a:xfrm>
          <a:prstGeom prst="rect">
            <a:avLst/>
          </a:prstGeom>
          <a:solidFill>
            <a:srgbClr val="66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latin typeface="Times New Roman" pitchFamily="18" charset="0"/>
              </a:rPr>
              <a:t>Min. support 50%</a:t>
            </a:r>
          </a:p>
          <a:p>
            <a:r>
              <a:rPr lang="en-US" sz="2400">
                <a:latin typeface="Times New Roman" pitchFamily="18" charset="0"/>
              </a:rPr>
              <a:t>Min. confidence 50%</a:t>
            </a:r>
          </a:p>
        </p:txBody>
      </p:sp>
      <p:cxnSp>
        <p:nvCxnSpPr>
          <p:cNvPr id="7" name="AutoShape 5"/>
          <p:cNvCxnSpPr>
            <a:cxnSpLocks noChangeShapeType="1"/>
          </p:cNvCxnSpPr>
          <p:nvPr/>
        </p:nvCxnSpPr>
        <p:spPr bwMode="auto">
          <a:xfrm>
            <a:off x="4191000" y="2181225"/>
            <a:ext cx="838200" cy="835025"/>
          </a:xfrm>
          <a:prstGeom prst="bentConnector3">
            <a:avLst>
              <a:gd name="adj1" fmla="val 50000"/>
            </a:avLst>
          </a:prstGeom>
          <a:noFill/>
          <a:ln w="3810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 name="Group 6"/>
          <p:cNvGraphicFramePr>
            <a:graphicFrameLocks noGrp="1"/>
          </p:cNvGraphicFramePr>
          <p:nvPr>
            <p:extLst>
              <p:ext uri="{D42A27DB-BD31-4B8C-83A1-F6EECF244321}">
                <p14:modId xmlns:p14="http://schemas.microsoft.com/office/powerpoint/2010/main" val="3578758257"/>
              </p:ext>
            </p:extLst>
          </p:nvPr>
        </p:nvGraphicFramePr>
        <p:xfrm>
          <a:off x="304800" y="1268413"/>
          <a:ext cx="3886200" cy="1828800"/>
        </p:xfrm>
        <a:graphic>
          <a:graphicData uri="http://schemas.openxmlformats.org/drawingml/2006/table">
            <a:tbl>
              <a:tblPr/>
              <a:tblGrid>
                <a:gridCol w="1943100"/>
                <a:gridCol w="1943100"/>
              </a:tblGrid>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Transaction-id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Items bought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B,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40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E, F</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9" name="Group 26"/>
          <p:cNvGraphicFramePr>
            <a:graphicFrameLocks noGrp="1"/>
          </p:cNvGraphicFramePr>
          <p:nvPr>
            <p:extLst>
              <p:ext uri="{D42A27DB-BD31-4B8C-83A1-F6EECF244321}">
                <p14:modId xmlns:p14="http://schemas.microsoft.com/office/powerpoint/2010/main" val="1375389009"/>
              </p:ext>
            </p:extLst>
          </p:nvPr>
        </p:nvGraphicFramePr>
        <p:xfrm>
          <a:off x="5029200" y="2103438"/>
          <a:ext cx="3886200" cy="1828800"/>
        </p:xfrm>
        <a:graphic>
          <a:graphicData uri="http://schemas.openxmlformats.org/drawingml/2006/table">
            <a:tbl>
              <a:tblPr/>
              <a:tblGrid>
                <a:gridCol w="2362200"/>
                <a:gridCol w="1524000"/>
              </a:tblGrid>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Frequent pattern</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pitchFamily="34" charset="0"/>
                        </a:rPr>
                        <a:t>Support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75%</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3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61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50%</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0" name="Rectangle 9"/>
          <p:cNvSpPr/>
          <p:nvPr/>
        </p:nvSpPr>
        <p:spPr>
          <a:xfrm>
            <a:off x="127000" y="5486400"/>
            <a:ext cx="8636000" cy="830997"/>
          </a:xfrm>
          <a:prstGeom prst="rect">
            <a:avLst/>
          </a:prstGeom>
        </p:spPr>
        <p:txBody>
          <a:bodyPr wrap="square">
            <a:spAutoFit/>
          </a:bodyPr>
          <a:lstStyle/>
          <a:p>
            <a:pPr>
              <a:buFont typeface="Wingdings" pitchFamily="2" charset="2"/>
              <a:buNone/>
            </a:pPr>
            <a:r>
              <a:rPr lang="en-US" sz="2400" dirty="0"/>
              <a:t>The </a:t>
            </a:r>
            <a:r>
              <a:rPr lang="en-US" sz="2400" dirty="0" err="1">
                <a:solidFill>
                  <a:schemeClr val="hlink"/>
                </a:solidFill>
              </a:rPr>
              <a:t>Apriori</a:t>
            </a:r>
            <a:r>
              <a:rPr lang="en-US" sz="2400" dirty="0"/>
              <a:t> principle:</a:t>
            </a:r>
          </a:p>
          <a:p>
            <a:pPr lvl="1">
              <a:buFont typeface="Wingdings" pitchFamily="2" charset="2"/>
              <a:buNone/>
            </a:pPr>
            <a:r>
              <a:rPr lang="en-US" sz="2400" dirty="0">
                <a:solidFill>
                  <a:schemeClr val="accent2">
                    <a:lumMod val="75000"/>
                  </a:schemeClr>
                </a:solidFill>
              </a:rPr>
              <a:t>Any subset of a frequent </a:t>
            </a:r>
            <a:r>
              <a:rPr lang="en-US" sz="2400" dirty="0" err="1">
                <a:solidFill>
                  <a:schemeClr val="accent2">
                    <a:lumMod val="75000"/>
                  </a:schemeClr>
                </a:solidFill>
              </a:rPr>
              <a:t>itemset</a:t>
            </a:r>
            <a:r>
              <a:rPr lang="en-US" sz="2400" dirty="0">
                <a:solidFill>
                  <a:schemeClr val="accent2">
                    <a:lumMod val="75000"/>
                  </a:schemeClr>
                </a:solidFill>
              </a:rPr>
              <a:t> must be frequent</a:t>
            </a:r>
          </a:p>
        </p:txBody>
      </p:sp>
    </p:spTree>
    <p:extLst>
      <p:ext uri="{BB962C8B-B14F-4D97-AF65-F5344CB8AC3E}">
        <p14:creationId xmlns:p14="http://schemas.microsoft.com/office/powerpoint/2010/main" val="17999260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b="1" dirty="0"/>
              <a:t>Example of </a:t>
            </a:r>
            <a:r>
              <a:rPr lang="en-US" b="1" dirty="0" smtClean="0"/>
              <a:t>Association Rule</a:t>
            </a:r>
            <a:endParaRPr lang="en-US" dirty="0"/>
          </a:p>
        </p:txBody>
      </p:sp>
      <p:sp>
        <p:nvSpPr>
          <p:cNvPr id="3" name="Content Placeholder 2"/>
          <p:cNvSpPr>
            <a:spLocks noGrp="1"/>
          </p:cNvSpPr>
          <p:nvPr>
            <p:ph idx="1"/>
          </p:nvPr>
        </p:nvSpPr>
        <p:spPr>
          <a:xfrm>
            <a:off x="457200" y="4343400"/>
            <a:ext cx="8229600" cy="1782763"/>
          </a:xfrm>
        </p:spPr>
        <p:txBody>
          <a:bodyPr>
            <a:noAutofit/>
          </a:bodyPr>
          <a:lstStyle/>
          <a:p>
            <a:pPr marL="0" indent="0" algn="just">
              <a:buNone/>
            </a:pPr>
            <a:r>
              <a:rPr lang="en-US" sz="2800" b="1" dirty="0"/>
              <a:t>Frequent </a:t>
            </a:r>
            <a:r>
              <a:rPr lang="en-US" sz="2800" b="1" dirty="0" err="1"/>
              <a:t>itemsets</a:t>
            </a:r>
            <a:r>
              <a:rPr lang="en-US" sz="2800" b="1" dirty="0"/>
              <a:t>: </a:t>
            </a:r>
            <a:r>
              <a:rPr lang="en-US" sz="2800" dirty="0"/>
              <a:t>Items that frequently appear together</a:t>
            </a:r>
          </a:p>
          <a:p>
            <a:pPr marL="400050" lvl="1" indent="0" algn="just">
              <a:buNone/>
            </a:pPr>
            <a:r>
              <a:rPr lang="en-US" sz="2400" dirty="0" smtClean="0"/>
              <a:t>I </a:t>
            </a:r>
            <a:r>
              <a:rPr lang="en-US" sz="2400" dirty="0"/>
              <a:t>= {bread, peanut-butter}</a:t>
            </a:r>
          </a:p>
          <a:p>
            <a:pPr marL="400050" lvl="1" indent="0" algn="just">
              <a:buNone/>
            </a:pPr>
            <a:r>
              <a:rPr lang="en-US" sz="2400" dirty="0" smtClean="0"/>
              <a:t>I </a:t>
            </a:r>
            <a:r>
              <a:rPr lang="en-US" sz="2400" dirty="0"/>
              <a:t>= {beer, bread}</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62050"/>
            <a:ext cx="401971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91200" y="1371600"/>
            <a:ext cx="2514600" cy="954107"/>
          </a:xfrm>
          <a:prstGeom prst="rect">
            <a:avLst/>
          </a:prstGeom>
        </p:spPr>
        <p:txBody>
          <a:bodyPr wrap="square">
            <a:spAutoFit/>
          </a:bodyPr>
          <a:lstStyle/>
          <a:p>
            <a:r>
              <a:rPr lang="en-US" b="1" dirty="0"/>
              <a:t>Examples:</a:t>
            </a:r>
          </a:p>
          <a:p>
            <a:r>
              <a:rPr lang="en-US" dirty="0" smtClean="0"/>
              <a:t>bread </a:t>
            </a:r>
            <a:r>
              <a:rPr lang="en-US" dirty="0"/>
              <a:t>⇒ </a:t>
            </a:r>
            <a:r>
              <a:rPr lang="en-US" dirty="0" smtClean="0"/>
              <a:t>peanut-butter</a:t>
            </a:r>
          </a:p>
          <a:p>
            <a:r>
              <a:rPr lang="en-US" dirty="0"/>
              <a:t>beer ⇒ bread</a:t>
            </a:r>
          </a:p>
        </p:txBody>
      </p:sp>
    </p:spTree>
    <p:extLst>
      <p:ext uri="{BB962C8B-B14F-4D97-AF65-F5344CB8AC3E}">
        <p14:creationId xmlns:p14="http://schemas.microsoft.com/office/powerpoint/2010/main" val="4085480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lgn="just">
              <a:buNone/>
            </a:pPr>
            <a:r>
              <a:rPr lang="en-US" b="1" dirty="0"/>
              <a:t>Support count (</a:t>
            </a:r>
            <a:r>
              <a:rPr lang="en-US" b="1" dirty="0" smtClean="0"/>
              <a:t>σ): </a:t>
            </a:r>
            <a:r>
              <a:rPr lang="en-US" dirty="0" smtClean="0"/>
              <a:t>Frequency </a:t>
            </a:r>
            <a:r>
              <a:rPr lang="en-US" dirty="0"/>
              <a:t>of occurrence </a:t>
            </a:r>
            <a:r>
              <a:rPr lang="en-US" dirty="0" smtClean="0"/>
              <a:t>of and </a:t>
            </a:r>
            <a:r>
              <a:rPr lang="en-US" dirty="0" err="1"/>
              <a:t>itemset</a:t>
            </a:r>
            <a:endParaRPr lang="en-US" dirty="0"/>
          </a:p>
          <a:p>
            <a:pPr marL="800100" lvl="2" indent="0" algn="just">
              <a:buNone/>
            </a:pPr>
            <a:r>
              <a:rPr lang="en-US" b="1" dirty="0" smtClean="0"/>
              <a:t>σ </a:t>
            </a:r>
            <a:r>
              <a:rPr lang="en-US" b="1" dirty="0"/>
              <a:t>({bread, peanut-butter}) = 3</a:t>
            </a:r>
          </a:p>
          <a:p>
            <a:pPr marL="800100" lvl="2" indent="0" algn="just">
              <a:buNone/>
            </a:pPr>
            <a:r>
              <a:rPr lang="en-US" b="1" dirty="0" smtClean="0"/>
              <a:t>σ </a:t>
            </a:r>
            <a:r>
              <a:rPr lang="en-US" b="1" dirty="0"/>
              <a:t>({ beer, bread}) = </a:t>
            </a:r>
            <a:r>
              <a:rPr lang="en-US" b="1" dirty="0" smtClean="0"/>
              <a:t>1</a:t>
            </a:r>
          </a:p>
          <a:p>
            <a:pPr marL="0" indent="0" algn="just">
              <a:buNone/>
            </a:pPr>
            <a:endParaRPr lang="en-US" b="1" dirty="0"/>
          </a:p>
          <a:p>
            <a:pPr marL="0" indent="0" algn="just">
              <a:buNone/>
            </a:pPr>
            <a:r>
              <a:rPr lang="en-US" b="1" dirty="0" smtClean="0"/>
              <a:t>Support:</a:t>
            </a:r>
            <a:r>
              <a:rPr lang="en-US" dirty="0" smtClean="0"/>
              <a:t> </a:t>
            </a:r>
            <a:r>
              <a:rPr lang="en-US" dirty="0"/>
              <a:t>Fraction of transactions </a:t>
            </a:r>
            <a:r>
              <a:rPr lang="en-US" dirty="0" smtClean="0"/>
              <a:t>that contain </a:t>
            </a:r>
            <a:r>
              <a:rPr lang="en-US" dirty="0"/>
              <a:t>an </a:t>
            </a:r>
            <a:r>
              <a:rPr lang="en-US" dirty="0" err="1"/>
              <a:t>itemset</a:t>
            </a:r>
            <a:endParaRPr lang="en-US" dirty="0"/>
          </a:p>
          <a:p>
            <a:pPr marL="800100" lvl="2" indent="0" algn="just">
              <a:buNone/>
            </a:pPr>
            <a:r>
              <a:rPr lang="en-US" b="1" dirty="0" smtClean="0"/>
              <a:t>s </a:t>
            </a:r>
            <a:r>
              <a:rPr lang="en-US" b="1" dirty="0"/>
              <a:t>({</a:t>
            </a:r>
            <a:r>
              <a:rPr lang="en-US" b="1" dirty="0" err="1"/>
              <a:t>bread,peanut</a:t>
            </a:r>
            <a:r>
              <a:rPr lang="en-US" b="1" dirty="0"/>
              <a:t>-butter}) = </a:t>
            </a:r>
            <a:r>
              <a:rPr lang="en-US" b="1" dirty="0" smtClean="0"/>
              <a:t>3/5</a:t>
            </a:r>
          </a:p>
          <a:p>
            <a:pPr marL="800100" lvl="2" indent="0" algn="just">
              <a:buNone/>
            </a:pPr>
            <a:r>
              <a:rPr lang="en-US" b="1" dirty="0" smtClean="0"/>
              <a:t>s </a:t>
            </a:r>
            <a:r>
              <a:rPr lang="en-US" b="1" dirty="0"/>
              <a:t>({beer, bread}) = </a:t>
            </a:r>
            <a:r>
              <a:rPr lang="en-US" b="1" dirty="0" smtClean="0"/>
              <a:t>1/5</a:t>
            </a:r>
          </a:p>
          <a:p>
            <a:pPr marL="800100" lvl="2" indent="0" algn="just">
              <a:buNone/>
            </a:pPr>
            <a:endParaRPr lang="en-US" b="1" dirty="0"/>
          </a:p>
          <a:p>
            <a:pPr marL="0" indent="0" algn="just">
              <a:buNone/>
            </a:pPr>
            <a:r>
              <a:rPr lang="en-US" b="1" dirty="0"/>
              <a:t>Frequent </a:t>
            </a:r>
            <a:r>
              <a:rPr lang="en-US" b="1" dirty="0" err="1" smtClean="0"/>
              <a:t>itemset</a:t>
            </a:r>
            <a:r>
              <a:rPr lang="en-US" b="1" dirty="0" smtClean="0"/>
              <a:t>:</a:t>
            </a:r>
            <a:r>
              <a:rPr lang="en-US" sz="2000" dirty="0" smtClean="0"/>
              <a:t> </a:t>
            </a:r>
            <a:r>
              <a:rPr lang="en-US" dirty="0"/>
              <a:t>An </a:t>
            </a:r>
            <a:r>
              <a:rPr lang="en-US" dirty="0" err="1"/>
              <a:t>itemset</a:t>
            </a:r>
            <a:r>
              <a:rPr lang="en-US" dirty="0"/>
              <a:t> whose support is greater than or equal to </a:t>
            </a:r>
            <a:r>
              <a:rPr lang="en-US" dirty="0" smtClean="0"/>
              <a:t>a minimum </a:t>
            </a:r>
            <a:r>
              <a:rPr lang="en-US" dirty="0"/>
              <a:t>support threshold (</a:t>
            </a:r>
            <a:r>
              <a:rPr lang="en-US" dirty="0" err="1">
                <a:solidFill>
                  <a:srgbClr val="0070C0"/>
                </a:solidFill>
              </a:rPr>
              <a:t>minsup</a:t>
            </a:r>
            <a:r>
              <a:rPr lang="en-US" dirty="0"/>
              <a:t>)</a:t>
            </a:r>
          </a:p>
        </p:txBody>
      </p:sp>
    </p:spTree>
    <p:extLst>
      <p:ext uri="{BB962C8B-B14F-4D97-AF65-F5344CB8AC3E}">
        <p14:creationId xmlns:p14="http://schemas.microsoft.com/office/powerpoint/2010/main" val="42049076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610600" cy="5909310"/>
          </a:xfrm>
          <a:prstGeom prst="rect">
            <a:avLst/>
          </a:prstGeom>
        </p:spPr>
        <p:txBody>
          <a:bodyPr wrap="square">
            <a:spAutoFit/>
          </a:bodyPr>
          <a:lstStyle/>
          <a:p>
            <a:pPr algn="just"/>
            <a:r>
              <a:rPr lang="en-US" sz="2800" b="1" dirty="0">
                <a:solidFill>
                  <a:schemeClr val="accent6">
                    <a:lumMod val="50000"/>
                  </a:schemeClr>
                </a:solidFill>
              </a:rPr>
              <a:t>What’s an Interesting Rule?</a:t>
            </a:r>
          </a:p>
          <a:p>
            <a:pPr algn="just"/>
            <a:endParaRPr lang="en-US" sz="2500" b="1" dirty="0" smtClean="0"/>
          </a:p>
          <a:p>
            <a:pPr algn="just"/>
            <a:r>
              <a:rPr lang="en-US" sz="2500" b="1" dirty="0" smtClean="0"/>
              <a:t>An </a:t>
            </a:r>
            <a:r>
              <a:rPr lang="en-US" sz="2500" b="1" dirty="0"/>
              <a:t>association rule is an </a:t>
            </a:r>
            <a:r>
              <a:rPr lang="en-US" sz="2500" b="1" dirty="0" smtClean="0"/>
              <a:t>implication </a:t>
            </a:r>
            <a:r>
              <a:rPr lang="en-US" sz="2500" b="1" dirty="0"/>
              <a:t>of two </a:t>
            </a:r>
            <a:r>
              <a:rPr lang="en-US" sz="2500" b="1" dirty="0" err="1" smtClean="0"/>
              <a:t>itemsets</a:t>
            </a:r>
            <a:r>
              <a:rPr lang="en-US" sz="2500" b="1" dirty="0" smtClean="0"/>
              <a:t>:</a:t>
            </a:r>
            <a:endParaRPr lang="en-US" sz="2500" b="1" dirty="0"/>
          </a:p>
          <a:p>
            <a:pPr algn="just"/>
            <a:r>
              <a:rPr lang="en-US" sz="2500" dirty="0" smtClean="0"/>
              <a:t>				</a:t>
            </a:r>
            <a:r>
              <a:rPr lang="en-US" sz="2500" dirty="0" smtClean="0">
                <a:solidFill>
                  <a:srgbClr val="C00000"/>
                </a:solidFill>
              </a:rPr>
              <a:t>X </a:t>
            </a:r>
            <a:r>
              <a:rPr lang="en-US" sz="2500" dirty="0">
                <a:solidFill>
                  <a:srgbClr val="C00000"/>
                </a:solidFill>
              </a:rPr>
              <a:t>⇒ Y</a:t>
            </a:r>
          </a:p>
          <a:p>
            <a:pPr algn="just"/>
            <a:endParaRPr lang="en-US" sz="2500" b="1" dirty="0" smtClean="0"/>
          </a:p>
          <a:p>
            <a:pPr algn="just"/>
            <a:r>
              <a:rPr lang="en-US" sz="2500" b="1" dirty="0" smtClean="0"/>
              <a:t>Many </a:t>
            </a:r>
            <a:r>
              <a:rPr lang="en-US" sz="2500" b="1" dirty="0"/>
              <a:t>measures of </a:t>
            </a:r>
            <a:r>
              <a:rPr lang="en-US" sz="2500" b="1" dirty="0" smtClean="0"/>
              <a:t>interest. The </a:t>
            </a:r>
            <a:r>
              <a:rPr lang="en-US" sz="2500" b="1" dirty="0"/>
              <a:t>two most used are:</a:t>
            </a:r>
          </a:p>
          <a:p>
            <a:pPr algn="just"/>
            <a:endParaRPr lang="en-US" sz="2500" dirty="0" smtClean="0"/>
          </a:p>
          <a:p>
            <a:pPr algn="just"/>
            <a:r>
              <a:rPr lang="en-US" sz="2500" b="1" dirty="0" smtClean="0">
                <a:solidFill>
                  <a:srgbClr val="0070C0"/>
                </a:solidFill>
              </a:rPr>
              <a:t>Support </a:t>
            </a:r>
            <a:r>
              <a:rPr lang="en-US" sz="2500" b="1" dirty="0">
                <a:solidFill>
                  <a:srgbClr val="0070C0"/>
                </a:solidFill>
              </a:rPr>
              <a:t>(</a:t>
            </a:r>
            <a:r>
              <a:rPr lang="en-US" sz="2500" b="1" dirty="0" smtClean="0">
                <a:solidFill>
                  <a:srgbClr val="0070C0"/>
                </a:solidFill>
              </a:rPr>
              <a:t>s): </a:t>
            </a:r>
            <a:r>
              <a:rPr lang="en-US" sz="2500" b="1" dirty="0" smtClean="0"/>
              <a:t>The </a:t>
            </a:r>
            <a:r>
              <a:rPr lang="en-US" sz="2500" b="1" dirty="0"/>
              <a:t>occurring frequency of the rule, </a:t>
            </a:r>
            <a:r>
              <a:rPr lang="en-US" sz="2500" dirty="0" smtClean="0"/>
              <a:t>i.e</a:t>
            </a:r>
            <a:r>
              <a:rPr lang="en-US" sz="2500" dirty="0"/>
              <a:t>., number of transactions </a:t>
            </a:r>
            <a:r>
              <a:rPr lang="en-US" sz="2500" dirty="0" smtClean="0"/>
              <a:t>that contain </a:t>
            </a:r>
            <a:r>
              <a:rPr lang="en-US" sz="2500" dirty="0"/>
              <a:t>both X and </a:t>
            </a:r>
            <a:r>
              <a:rPr lang="en-US" sz="2500" dirty="0" smtClean="0"/>
              <a:t>Y</a:t>
            </a:r>
          </a:p>
          <a:p>
            <a:pPr algn="just"/>
            <a:endParaRPr lang="en-US" sz="2500" dirty="0"/>
          </a:p>
          <a:p>
            <a:pPr algn="just"/>
            <a:endParaRPr lang="en-US" sz="2500" dirty="0" smtClean="0"/>
          </a:p>
          <a:p>
            <a:pPr algn="just"/>
            <a:endParaRPr lang="en-US" sz="2500" b="1" dirty="0" smtClean="0">
              <a:solidFill>
                <a:srgbClr val="0070C0"/>
              </a:solidFill>
            </a:endParaRPr>
          </a:p>
          <a:p>
            <a:pPr algn="just"/>
            <a:r>
              <a:rPr lang="en-US" sz="2500" b="1" dirty="0" smtClean="0">
                <a:solidFill>
                  <a:srgbClr val="0070C0"/>
                </a:solidFill>
              </a:rPr>
              <a:t>Confidence </a:t>
            </a:r>
            <a:r>
              <a:rPr lang="en-US" sz="2500" b="1" dirty="0">
                <a:solidFill>
                  <a:srgbClr val="0070C0"/>
                </a:solidFill>
              </a:rPr>
              <a:t>(</a:t>
            </a:r>
            <a:r>
              <a:rPr lang="en-US" sz="2500" b="1" dirty="0" smtClean="0">
                <a:solidFill>
                  <a:srgbClr val="0070C0"/>
                </a:solidFill>
              </a:rPr>
              <a:t>c): </a:t>
            </a:r>
            <a:r>
              <a:rPr lang="en-US" sz="2500" b="1" dirty="0" smtClean="0"/>
              <a:t>The </a:t>
            </a:r>
            <a:r>
              <a:rPr lang="en-US" sz="2500" b="1" dirty="0"/>
              <a:t>strength of the </a:t>
            </a:r>
            <a:r>
              <a:rPr lang="en-US" sz="2500" b="1" dirty="0" smtClean="0"/>
              <a:t>association</a:t>
            </a:r>
            <a:r>
              <a:rPr lang="en-US" sz="2500" dirty="0" smtClean="0"/>
              <a:t>, i </a:t>
            </a:r>
            <a:r>
              <a:rPr lang="en-US" sz="2500" dirty="0"/>
              <a:t>e measures of how often items (X</a:t>
            </a:r>
            <a:r>
              <a:rPr lang="en-US" sz="2500" dirty="0" smtClean="0"/>
              <a:t>)</a:t>
            </a:r>
          </a:p>
          <a:p>
            <a:pPr algn="just"/>
            <a:endParaRPr lang="en-US" sz="2500"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798888"/>
            <a:ext cx="18669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5733097"/>
            <a:ext cx="17621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469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104" y="1676400"/>
            <a:ext cx="687960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537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28600" y="274638"/>
            <a:ext cx="8763000" cy="715962"/>
          </a:xfrm>
        </p:spPr>
        <p:txBody>
          <a:bodyPr>
            <a:normAutofit fontScale="90000"/>
          </a:bodyPr>
          <a:lstStyle/>
          <a:p>
            <a:pPr eaLnBrk="1" hangingPunct="1"/>
            <a:r>
              <a:rPr lang="en-US" sz="4000" b="1" dirty="0" smtClean="0"/>
              <a:t>Mining Association Rules:</a:t>
            </a:r>
            <a:r>
              <a:rPr lang="en-US" sz="4000" dirty="0" smtClean="0"/>
              <a:t/>
            </a:r>
            <a:br>
              <a:rPr lang="en-US" sz="4000" dirty="0" smtClean="0"/>
            </a:br>
            <a:r>
              <a:rPr lang="en-US" sz="3100" dirty="0" smtClean="0"/>
              <a:t>What We Need to Know</a:t>
            </a:r>
          </a:p>
        </p:txBody>
      </p:sp>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dirty="0" smtClean="0"/>
              <a:t>Goal:  Rules with high support/confidence</a:t>
            </a:r>
          </a:p>
          <a:p>
            <a:pPr algn="just">
              <a:lnSpc>
                <a:spcPct val="90000"/>
              </a:lnSpc>
              <a:buFont typeface="Wingdings" pitchFamily="2" charset="2"/>
              <a:buChar char="v"/>
            </a:pPr>
            <a:r>
              <a:rPr lang="en-US" dirty="0" smtClean="0"/>
              <a:t>How to compute?</a:t>
            </a:r>
          </a:p>
          <a:p>
            <a:pPr marL="457200" lvl="1" indent="0" algn="just">
              <a:lnSpc>
                <a:spcPct val="90000"/>
              </a:lnSpc>
              <a:buNone/>
            </a:pPr>
            <a:r>
              <a:rPr lang="en-US" dirty="0" smtClean="0"/>
              <a:t>Support:  Find sets of items that occur frequently</a:t>
            </a:r>
          </a:p>
          <a:p>
            <a:pPr marL="457200" lvl="1" indent="0" algn="just">
              <a:lnSpc>
                <a:spcPct val="90000"/>
              </a:lnSpc>
              <a:buNone/>
            </a:pPr>
            <a:r>
              <a:rPr lang="en-US" dirty="0" smtClean="0"/>
              <a:t>Confidence:  Find frequency of subsets of supported </a:t>
            </a:r>
            <a:r>
              <a:rPr lang="en-US" dirty="0" err="1" smtClean="0"/>
              <a:t>itemsets</a:t>
            </a:r>
            <a:endParaRPr lang="en-US" dirty="0" smtClean="0"/>
          </a:p>
          <a:p>
            <a:pPr marL="0" indent="0" algn="just">
              <a:lnSpc>
                <a:spcPct val="90000"/>
              </a:lnSpc>
              <a:buNone/>
            </a:pPr>
            <a:endParaRPr lang="en-US" i="1" dirty="0" smtClean="0">
              <a:solidFill>
                <a:schemeClr val="hlink"/>
              </a:solidFill>
            </a:endParaRPr>
          </a:p>
          <a:p>
            <a:pPr marL="0" indent="0" algn="just">
              <a:lnSpc>
                <a:spcPct val="90000"/>
              </a:lnSpc>
              <a:buNone/>
            </a:pPr>
            <a:r>
              <a:rPr lang="en-US" i="1" dirty="0" smtClean="0">
                <a:solidFill>
                  <a:schemeClr val="hlink"/>
                </a:solidFill>
              </a:rPr>
              <a:t>If we have all frequently occurring sets of items (</a:t>
            </a:r>
            <a:r>
              <a:rPr lang="en-US" i="1" dirty="0" smtClean="0">
                <a:solidFill>
                  <a:schemeClr val="tx2"/>
                </a:solidFill>
              </a:rPr>
              <a:t>frequent </a:t>
            </a:r>
            <a:r>
              <a:rPr lang="en-US" i="1" dirty="0" err="1" smtClean="0">
                <a:solidFill>
                  <a:schemeClr val="tx2"/>
                </a:solidFill>
              </a:rPr>
              <a:t>itemsets</a:t>
            </a:r>
            <a:r>
              <a:rPr lang="en-US" i="1" dirty="0" smtClean="0">
                <a:solidFill>
                  <a:schemeClr val="hlink"/>
                </a:solidFill>
              </a:rPr>
              <a:t>), we can compute support and confidence!</a:t>
            </a:r>
          </a:p>
        </p:txBody>
      </p:sp>
    </p:spTree>
    <p:extLst>
      <p:ext uri="{BB962C8B-B14F-4D97-AF65-F5344CB8AC3E}">
        <p14:creationId xmlns:p14="http://schemas.microsoft.com/office/powerpoint/2010/main" val="30037061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14400" y="274638"/>
            <a:ext cx="7772400" cy="868362"/>
          </a:xfrm>
        </p:spPr>
        <p:txBody>
          <a:bodyPr/>
          <a:lstStyle/>
          <a:p>
            <a:pPr eaLnBrk="1" hangingPunct="1"/>
            <a:r>
              <a:rPr lang="en-US" b="1" dirty="0" smtClean="0">
                <a:solidFill>
                  <a:schemeClr val="accent6">
                    <a:lumMod val="50000"/>
                  </a:schemeClr>
                </a:solidFill>
              </a:rPr>
              <a:t>The </a:t>
            </a:r>
            <a:r>
              <a:rPr lang="en-US" b="1" dirty="0" err="1" smtClean="0">
                <a:solidFill>
                  <a:schemeClr val="accent6">
                    <a:lumMod val="50000"/>
                  </a:schemeClr>
                </a:solidFill>
              </a:rPr>
              <a:t>Apriori</a:t>
            </a:r>
            <a:r>
              <a:rPr lang="en-US" b="1" dirty="0" smtClean="0">
                <a:solidFill>
                  <a:schemeClr val="accent6">
                    <a:lumMod val="50000"/>
                  </a:schemeClr>
                </a:solidFill>
              </a:rPr>
              <a:t> Algorithm</a:t>
            </a:r>
          </a:p>
        </p:txBody>
      </p:sp>
      <p:sp>
        <p:nvSpPr>
          <p:cNvPr id="5" name="Rectangle 3"/>
          <p:cNvSpPr txBox="1">
            <a:spLocks noChangeArrowheads="1"/>
          </p:cNvSpPr>
          <p:nvPr/>
        </p:nvSpPr>
        <p:spPr>
          <a:xfrm>
            <a:off x="457200" y="1447800"/>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dirty="0" smtClean="0"/>
              <a:t>Pseudo-code:</a:t>
            </a:r>
          </a:p>
          <a:p>
            <a:pPr lvl="2" algn="just">
              <a:spcBef>
                <a:spcPct val="0"/>
              </a:spcBef>
              <a:buFontTx/>
              <a:buNone/>
            </a:pPr>
            <a:r>
              <a:rPr lang="en-US" i="1" dirty="0" err="1" smtClean="0"/>
              <a:t>C</a:t>
            </a:r>
            <a:r>
              <a:rPr lang="en-US" i="1" baseline="-25000" dirty="0" err="1" smtClean="0"/>
              <a:t>k</a:t>
            </a:r>
            <a:r>
              <a:rPr lang="en-US" dirty="0" smtClean="0"/>
              <a:t>: Candidate </a:t>
            </a:r>
            <a:r>
              <a:rPr lang="en-US" dirty="0" err="1" smtClean="0"/>
              <a:t>itemset</a:t>
            </a:r>
            <a:r>
              <a:rPr lang="en-US" dirty="0" smtClean="0"/>
              <a:t> of size k</a:t>
            </a:r>
          </a:p>
          <a:p>
            <a:pPr lvl="2" algn="just">
              <a:spcBef>
                <a:spcPct val="0"/>
              </a:spcBef>
              <a:buFontTx/>
              <a:buNone/>
            </a:pPr>
            <a:r>
              <a:rPr lang="en-US" i="1" dirty="0" err="1" smtClean="0"/>
              <a:t>L</a:t>
            </a:r>
            <a:r>
              <a:rPr lang="en-US" i="1" baseline="-25000" dirty="0" err="1" smtClean="0"/>
              <a:t>k</a:t>
            </a:r>
            <a:r>
              <a:rPr lang="en-US" dirty="0" smtClean="0"/>
              <a:t> : frequent </a:t>
            </a:r>
            <a:r>
              <a:rPr lang="en-US" dirty="0" err="1" smtClean="0"/>
              <a:t>itemset</a:t>
            </a:r>
            <a:r>
              <a:rPr lang="en-US" dirty="0" smtClean="0"/>
              <a:t> of size k</a:t>
            </a:r>
          </a:p>
          <a:p>
            <a:pPr algn="just">
              <a:spcBef>
                <a:spcPct val="0"/>
              </a:spcBef>
              <a:buFontTx/>
              <a:buNone/>
            </a:pPr>
            <a:endParaRPr lang="en-US" sz="1800" dirty="0" smtClean="0"/>
          </a:p>
          <a:p>
            <a:pPr lvl="2" algn="just">
              <a:spcBef>
                <a:spcPct val="0"/>
              </a:spcBef>
              <a:buFontTx/>
              <a:buNone/>
            </a:pPr>
            <a:r>
              <a:rPr lang="en-US" i="1" dirty="0" smtClean="0"/>
              <a:t>L</a:t>
            </a:r>
            <a:r>
              <a:rPr lang="en-US" i="1" baseline="-25000" dirty="0" smtClean="0"/>
              <a:t>1</a:t>
            </a:r>
            <a:r>
              <a:rPr lang="en-US" dirty="0" smtClean="0"/>
              <a:t> = {frequent items};</a:t>
            </a:r>
          </a:p>
          <a:p>
            <a:pPr lvl="2" algn="just">
              <a:spcBef>
                <a:spcPct val="0"/>
              </a:spcBef>
              <a:buFontTx/>
              <a:buNone/>
            </a:pPr>
            <a:r>
              <a:rPr lang="en-US" b="1" dirty="0" smtClean="0">
                <a:solidFill>
                  <a:srgbClr val="F83F24"/>
                </a:solidFill>
              </a:rPr>
              <a:t>for</a:t>
            </a:r>
            <a:r>
              <a:rPr lang="en-US" b="1" dirty="0" smtClean="0"/>
              <a:t> </a:t>
            </a:r>
            <a:r>
              <a:rPr lang="en-US" dirty="0" smtClean="0"/>
              <a:t>(</a:t>
            </a:r>
            <a:r>
              <a:rPr lang="en-US" i="1" dirty="0" smtClean="0"/>
              <a:t>k</a:t>
            </a:r>
            <a:r>
              <a:rPr lang="en-US" dirty="0" smtClean="0"/>
              <a:t> = 1; </a:t>
            </a:r>
            <a:r>
              <a:rPr lang="en-US" i="1" dirty="0" err="1" smtClean="0"/>
              <a:t>L</a:t>
            </a:r>
            <a:r>
              <a:rPr lang="en-US" i="1" baseline="-25000" dirty="0" err="1" smtClean="0"/>
              <a:t>k</a:t>
            </a:r>
            <a:r>
              <a:rPr lang="en-US" dirty="0" smtClean="0"/>
              <a:t> !=</a:t>
            </a:r>
            <a:r>
              <a:rPr lang="en-US" dirty="0" smtClean="0">
                <a:sym typeface="Symbol" pitchFamily="18" charset="2"/>
              </a:rPr>
              <a:t></a:t>
            </a:r>
            <a:r>
              <a:rPr lang="en-US" dirty="0" smtClean="0"/>
              <a:t>; </a:t>
            </a:r>
            <a:r>
              <a:rPr lang="en-US" i="1" dirty="0" smtClean="0"/>
              <a:t>k</a:t>
            </a:r>
            <a:r>
              <a:rPr lang="en-US" dirty="0" smtClean="0"/>
              <a:t>++) </a:t>
            </a:r>
            <a:r>
              <a:rPr lang="en-US" b="1" dirty="0" smtClean="0">
                <a:solidFill>
                  <a:srgbClr val="F83F24"/>
                </a:solidFill>
              </a:rPr>
              <a:t>do begin</a:t>
            </a:r>
            <a:endParaRPr lang="en-US" dirty="0" smtClean="0"/>
          </a:p>
          <a:p>
            <a:pPr lvl="2" algn="just">
              <a:spcBef>
                <a:spcPct val="0"/>
              </a:spcBef>
              <a:buFontTx/>
              <a:buNone/>
            </a:pPr>
            <a:r>
              <a:rPr lang="en-US" dirty="0" smtClean="0"/>
              <a:t>     </a:t>
            </a:r>
            <a:r>
              <a:rPr lang="en-US" i="1" dirty="0" smtClean="0"/>
              <a:t>C</a:t>
            </a:r>
            <a:r>
              <a:rPr lang="en-US" i="1" baseline="-25000" dirty="0" smtClean="0"/>
              <a:t>k+1</a:t>
            </a:r>
            <a:r>
              <a:rPr lang="en-US" dirty="0" smtClean="0"/>
              <a:t> = candidates generated from </a:t>
            </a:r>
            <a:r>
              <a:rPr lang="en-US" i="1" dirty="0" err="1" smtClean="0"/>
              <a:t>L</a:t>
            </a:r>
            <a:r>
              <a:rPr lang="en-US" i="1" baseline="-25000" dirty="0" err="1" smtClean="0"/>
              <a:t>k</a:t>
            </a:r>
            <a:r>
              <a:rPr lang="en-US" dirty="0" smtClean="0"/>
              <a:t>;</a:t>
            </a:r>
          </a:p>
          <a:p>
            <a:pPr lvl="2" algn="just">
              <a:spcBef>
                <a:spcPct val="0"/>
              </a:spcBef>
              <a:buFontTx/>
              <a:buNone/>
            </a:pPr>
            <a:r>
              <a:rPr lang="en-US" dirty="0" smtClean="0"/>
              <a:t>    </a:t>
            </a:r>
            <a:r>
              <a:rPr lang="en-US" b="1" dirty="0" smtClean="0">
                <a:solidFill>
                  <a:srgbClr val="F83F24"/>
                </a:solidFill>
              </a:rPr>
              <a:t>for each</a:t>
            </a:r>
            <a:r>
              <a:rPr lang="en-US" dirty="0" smtClean="0"/>
              <a:t> transaction </a:t>
            </a:r>
            <a:r>
              <a:rPr lang="en-US" i="1" dirty="0" smtClean="0"/>
              <a:t>t</a:t>
            </a:r>
            <a:r>
              <a:rPr lang="en-US" dirty="0" smtClean="0"/>
              <a:t> in database do</a:t>
            </a:r>
          </a:p>
          <a:p>
            <a:pPr lvl="3" algn="just">
              <a:spcBef>
                <a:spcPct val="0"/>
              </a:spcBef>
              <a:buFontTx/>
              <a:buNone/>
            </a:pPr>
            <a:r>
              <a:rPr lang="en-US" sz="3200" dirty="0" smtClean="0"/>
              <a:t>       </a:t>
            </a:r>
            <a:r>
              <a:rPr lang="en-US" sz="2400" dirty="0" smtClean="0"/>
              <a:t>increment the count of all candidates in </a:t>
            </a:r>
            <a:r>
              <a:rPr lang="en-US" sz="2400" i="1" dirty="0" smtClean="0"/>
              <a:t>C</a:t>
            </a:r>
            <a:r>
              <a:rPr lang="en-US" sz="2400" i="1" baseline="-25000" dirty="0" smtClean="0"/>
              <a:t>k+1</a:t>
            </a:r>
            <a:r>
              <a:rPr lang="en-US" sz="2400" dirty="0" smtClean="0"/>
              <a:t>                            that are contained in </a:t>
            </a:r>
            <a:r>
              <a:rPr lang="en-US" sz="2400" i="1" dirty="0" smtClean="0"/>
              <a:t>t</a:t>
            </a:r>
            <a:endParaRPr lang="en-US" sz="2400" dirty="0" smtClean="0"/>
          </a:p>
          <a:p>
            <a:pPr lvl="2" algn="just">
              <a:spcBef>
                <a:spcPct val="0"/>
              </a:spcBef>
              <a:buFontTx/>
              <a:buNone/>
            </a:pPr>
            <a:r>
              <a:rPr lang="en-US" dirty="0" smtClean="0"/>
              <a:t>    </a:t>
            </a:r>
            <a:r>
              <a:rPr lang="en-US" i="1" dirty="0" smtClean="0"/>
              <a:t>L</a:t>
            </a:r>
            <a:r>
              <a:rPr lang="en-US" i="1" baseline="-25000" dirty="0" smtClean="0"/>
              <a:t>k+1</a:t>
            </a:r>
            <a:r>
              <a:rPr lang="en-US" dirty="0" smtClean="0"/>
              <a:t>  = candidates in </a:t>
            </a:r>
            <a:r>
              <a:rPr lang="en-US" i="1" dirty="0" smtClean="0"/>
              <a:t>C</a:t>
            </a:r>
            <a:r>
              <a:rPr lang="en-US" i="1" baseline="-25000" dirty="0" smtClean="0"/>
              <a:t>k+1</a:t>
            </a:r>
            <a:r>
              <a:rPr lang="en-US" dirty="0" smtClean="0"/>
              <a:t> with </a:t>
            </a:r>
            <a:r>
              <a:rPr lang="en-US" dirty="0" err="1" smtClean="0"/>
              <a:t>min_support</a:t>
            </a:r>
            <a:endParaRPr lang="en-US" dirty="0" smtClean="0"/>
          </a:p>
          <a:p>
            <a:pPr lvl="2" algn="just">
              <a:spcBef>
                <a:spcPct val="0"/>
              </a:spcBef>
              <a:buFontTx/>
              <a:buNone/>
            </a:pPr>
            <a:r>
              <a:rPr lang="en-US" dirty="0" smtClean="0"/>
              <a:t>   </a:t>
            </a:r>
            <a:r>
              <a:rPr lang="en-US" b="1" dirty="0" smtClean="0">
                <a:solidFill>
                  <a:srgbClr val="F83F24"/>
                </a:solidFill>
              </a:rPr>
              <a:t> end</a:t>
            </a:r>
            <a:endParaRPr lang="en-US" dirty="0" smtClean="0"/>
          </a:p>
          <a:p>
            <a:pPr lvl="2" algn="just">
              <a:spcBef>
                <a:spcPct val="0"/>
              </a:spcBef>
              <a:buFontTx/>
              <a:buNone/>
            </a:pPr>
            <a:r>
              <a:rPr lang="en-US" b="1" dirty="0" smtClean="0">
                <a:solidFill>
                  <a:srgbClr val="F83F24"/>
                </a:solidFill>
              </a:rPr>
              <a:t>return</a:t>
            </a:r>
            <a:r>
              <a:rPr lang="en-US" dirty="0" smtClean="0"/>
              <a:t> </a:t>
            </a:r>
            <a:r>
              <a:rPr lang="en-US" dirty="0" smtClean="0">
                <a:sym typeface="Symbol" pitchFamily="18" charset="2"/>
              </a:rPr>
              <a:t></a:t>
            </a:r>
            <a:r>
              <a:rPr lang="en-US" i="1" baseline="-25000" dirty="0" smtClean="0"/>
              <a:t>k</a:t>
            </a:r>
            <a:r>
              <a:rPr lang="en-US" dirty="0" smtClean="0"/>
              <a:t> </a:t>
            </a:r>
            <a:r>
              <a:rPr lang="en-US" i="1" dirty="0" err="1" smtClean="0"/>
              <a:t>L</a:t>
            </a:r>
            <a:r>
              <a:rPr lang="en-US" i="1" baseline="-25000" dirty="0" err="1" smtClean="0"/>
              <a:t>k</a:t>
            </a:r>
            <a:r>
              <a:rPr lang="en-US" dirty="0" smtClean="0"/>
              <a:t>;</a:t>
            </a:r>
          </a:p>
        </p:txBody>
      </p:sp>
    </p:spTree>
    <p:extLst>
      <p:ext uri="{BB962C8B-B14F-4D97-AF65-F5344CB8AC3E}">
        <p14:creationId xmlns:p14="http://schemas.microsoft.com/office/powerpoint/2010/main" val="274657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dirty="0">
                <a:solidFill>
                  <a:schemeClr val="accent6">
                    <a:lumMod val="50000"/>
                  </a:schemeClr>
                </a:solidFill>
              </a:rPr>
              <a:t>Data Characterization</a:t>
            </a:r>
          </a:p>
        </p:txBody>
      </p:sp>
      <p:sp>
        <p:nvSpPr>
          <p:cNvPr id="3" name="Content Placeholder 2"/>
          <p:cNvSpPr>
            <a:spLocks noGrp="1"/>
          </p:cNvSpPr>
          <p:nvPr>
            <p:ph idx="1"/>
          </p:nvPr>
        </p:nvSpPr>
        <p:spPr>
          <a:xfrm>
            <a:off x="457200" y="1295400"/>
            <a:ext cx="8382000" cy="5181600"/>
          </a:xfrm>
        </p:spPr>
        <p:txBody>
          <a:bodyPr>
            <a:normAutofit lnSpcReduction="10000"/>
          </a:bodyPr>
          <a:lstStyle/>
          <a:p>
            <a:pPr marL="0" indent="0" algn="just">
              <a:buNone/>
            </a:pPr>
            <a:r>
              <a:rPr lang="en-US" b="1" dirty="0"/>
              <a:t>Data Characterization</a:t>
            </a:r>
            <a:r>
              <a:rPr lang="en-US" dirty="0"/>
              <a:t>: </a:t>
            </a:r>
            <a:endParaRPr lang="en-US" dirty="0" smtClean="0"/>
          </a:p>
          <a:p>
            <a:pPr marL="0" indent="0" algn="just">
              <a:buNone/>
            </a:pPr>
            <a:r>
              <a:rPr lang="en-US" dirty="0" smtClean="0"/>
              <a:t>A </a:t>
            </a:r>
            <a:r>
              <a:rPr lang="en-US" dirty="0"/>
              <a:t>data mining system should be able to produce a description summarizing the characteristics of customers.</a:t>
            </a:r>
          </a:p>
          <a:p>
            <a:pPr marL="0" indent="0" algn="just">
              <a:buNone/>
            </a:pPr>
            <a:endParaRPr lang="en-US" b="1" dirty="0" smtClean="0"/>
          </a:p>
          <a:p>
            <a:pPr marL="0" indent="0" algn="just">
              <a:buNone/>
            </a:pPr>
            <a:r>
              <a:rPr lang="en-US" b="1" dirty="0" smtClean="0"/>
              <a:t>Example</a:t>
            </a:r>
            <a:r>
              <a:rPr lang="en-US" dirty="0"/>
              <a:t>: </a:t>
            </a:r>
            <a:endParaRPr lang="en-US" dirty="0" smtClean="0"/>
          </a:p>
          <a:p>
            <a:pPr marL="0" indent="0" algn="just">
              <a:buNone/>
            </a:pPr>
            <a:r>
              <a:rPr lang="en-US" dirty="0" smtClean="0"/>
              <a:t>The </a:t>
            </a:r>
            <a:r>
              <a:rPr lang="en-US" dirty="0"/>
              <a:t>characteristics of customers who spend more than $1000 a year at </a:t>
            </a:r>
            <a:r>
              <a:rPr lang="en-US" dirty="0" smtClean="0"/>
              <a:t>XYZ store. </a:t>
            </a:r>
            <a:r>
              <a:rPr lang="en-US" dirty="0"/>
              <a:t>The result can be a general profile such as age, employment status or credit ratings.</a:t>
            </a:r>
          </a:p>
          <a:p>
            <a:pPr algn="just"/>
            <a:endParaRPr lang="en-US" dirty="0"/>
          </a:p>
        </p:txBody>
      </p:sp>
    </p:spTree>
    <p:extLst>
      <p:ext uri="{BB962C8B-B14F-4D97-AF65-F5344CB8AC3E}">
        <p14:creationId xmlns:p14="http://schemas.microsoft.com/office/powerpoint/2010/main" val="30013395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762000" y="30607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1</a:t>
            </a:r>
          </a:p>
        </p:txBody>
      </p:sp>
      <p:sp>
        <p:nvSpPr>
          <p:cNvPr id="5" name="Text Box 3"/>
          <p:cNvSpPr txBox="1">
            <a:spLocks noChangeArrowheads="1"/>
          </p:cNvSpPr>
          <p:nvPr/>
        </p:nvSpPr>
        <p:spPr bwMode="auto">
          <a:xfrm>
            <a:off x="2438400" y="30607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a:t>
            </a:r>
            <a:r>
              <a:rPr lang="en-US" sz="1800" baseline="-25000"/>
              <a:t>1</a:t>
            </a:r>
          </a:p>
        </p:txBody>
      </p:sp>
      <p:sp>
        <p:nvSpPr>
          <p:cNvPr id="6" name="Text Box 4"/>
          <p:cNvSpPr txBox="1">
            <a:spLocks noChangeArrowheads="1"/>
          </p:cNvSpPr>
          <p:nvPr/>
        </p:nvSpPr>
        <p:spPr bwMode="auto">
          <a:xfrm>
            <a:off x="4343400" y="30607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2</a:t>
            </a:r>
          </a:p>
        </p:txBody>
      </p:sp>
      <p:sp>
        <p:nvSpPr>
          <p:cNvPr id="7" name="Text Box 5"/>
          <p:cNvSpPr txBox="1">
            <a:spLocks noChangeArrowheads="1"/>
          </p:cNvSpPr>
          <p:nvPr/>
        </p:nvSpPr>
        <p:spPr bwMode="auto">
          <a:xfrm>
            <a:off x="5943600" y="30607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a:t>
            </a:r>
            <a:r>
              <a:rPr lang="en-US" sz="1800" baseline="-25000"/>
              <a:t>2</a:t>
            </a:r>
          </a:p>
        </p:txBody>
      </p:sp>
      <p:sp>
        <p:nvSpPr>
          <p:cNvPr id="8" name="Text Box 6"/>
          <p:cNvSpPr txBox="1">
            <a:spLocks noChangeArrowheads="1"/>
          </p:cNvSpPr>
          <p:nvPr/>
        </p:nvSpPr>
        <p:spPr bwMode="auto">
          <a:xfrm>
            <a:off x="7924800" y="30607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3</a:t>
            </a:r>
          </a:p>
        </p:txBody>
      </p:sp>
      <p:sp>
        <p:nvSpPr>
          <p:cNvPr id="9" name="AutoShape 7"/>
          <p:cNvSpPr>
            <a:spLocks noChangeArrowheads="1"/>
          </p:cNvSpPr>
          <p:nvPr/>
        </p:nvSpPr>
        <p:spPr bwMode="auto">
          <a:xfrm rot="16200000">
            <a:off x="1372393" y="283130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sz="1800"/>
              <a:t>Filter</a:t>
            </a:r>
          </a:p>
        </p:txBody>
      </p:sp>
      <p:sp>
        <p:nvSpPr>
          <p:cNvPr id="10" name="AutoShape 8"/>
          <p:cNvSpPr>
            <a:spLocks noChangeArrowheads="1"/>
          </p:cNvSpPr>
          <p:nvPr/>
        </p:nvSpPr>
        <p:spPr bwMode="auto">
          <a:xfrm rot="16200000">
            <a:off x="4877593" y="283130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sz="1800"/>
              <a:t>Filter</a:t>
            </a:r>
          </a:p>
        </p:txBody>
      </p:sp>
      <p:sp>
        <p:nvSpPr>
          <p:cNvPr id="11" name="Rectangle 9"/>
          <p:cNvSpPr>
            <a:spLocks noChangeArrowheads="1"/>
          </p:cNvSpPr>
          <p:nvPr/>
        </p:nvSpPr>
        <p:spPr bwMode="auto">
          <a:xfrm>
            <a:off x="6553200" y="2908300"/>
            <a:ext cx="1143000" cy="609600"/>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Construct</a:t>
            </a:r>
          </a:p>
        </p:txBody>
      </p:sp>
      <p:sp>
        <p:nvSpPr>
          <p:cNvPr id="12" name="Rectangle 10"/>
          <p:cNvSpPr>
            <a:spLocks noChangeArrowheads="1"/>
          </p:cNvSpPr>
          <p:nvPr/>
        </p:nvSpPr>
        <p:spPr bwMode="auto">
          <a:xfrm>
            <a:off x="2971800" y="2908300"/>
            <a:ext cx="1143000" cy="609600"/>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Construct</a:t>
            </a:r>
          </a:p>
        </p:txBody>
      </p:sp>
      <p:sp>
        <p:nvSpPr>
          <p:cNvPr id="13" name="Text Box 12"/>
          <p:cNvSpPr txBox="1">
            <a:spLocks noChangeArrowheads="1"/>
          </p:cNvSpPr>
          <p:nvPr/>
        </p:nvSpPr>
        <p:spPr bwMode="auto">
          <a:xfrm>
            <a:off x="1371600" y="4584700"/>
            <a:ext cx="63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First</a:t>
            </a:r>
          </a:p>
          <a:p>
            <a:r>
              <a:rPr lang="en-US" sz="1800"/>
              <a:t>pass</a:t>
            </a:r>
          </a:p>
        </p:txBody>
      </p:sp>
      <p:sp>
        <p:nvSpPr>
          <p:cNvPr id="14" name="Text Box 13"/>
          <p:cNvSpPr txBox="1">
            <a:spLocks noChangeArrowheads="1"/>
          </p:cNvSpPr>
          <p:nvPr/>
        </p:nvSpPr>
        <p:spPr bwMode="auto">
          <a:xfrm>
            <a:off x="5029200" y="45847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Second</a:t>
            </a:r>
          </a:p>
          <a:p>
            <a:r>
              <a:rPr lang="en-US" sz="1800"/>
              <a:t>pass</a:t>
            </a:r>
          </a:p>
        </p:txBody>
      </p:sp>
      <p:sp>
        <p:nvSpPr>
          <p:cNvPr id="15" name="Line 14"/>
          <p:cNvSpPr>
            <a:spLocks noChangeShapeType="1"/>
          </p:cNvSpPr>
          <p:nvPr/>
        </p:nvSpPr>
        <p:spPr bwMode="auto">
          <a:xfrm flipV="1">
            <a:off x="1676400" y="38227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flipV="1">
            <a:off x="5181600" y="38227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12192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22098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27432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9"/>
          <p:cNvSpPr>
            <a:spLocks noChangeShapeType="1"/>
          </p:cNvSpPr>
          <p:nvPr/>
        </p:nvSpPr>
        <p:spPr bwMode="auto">
          <a:xfrm>
            <a:off x="57150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47244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41148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a:off x="76962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63246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4"/>
          <p:cNvSpPr>
            <a:spLocks noChangeShapeType="1"/>
          </p:cNvSpPr>
          <p:nvPr/>
        </p:nvSpPr>
        <p:spPr bwMode="auto">
          <a:xfrm>
            <a:off x="8382000" y="32131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 name="Group 34"/>
          <p:cNvGrpSpPr>
            <a:grpSpLocks/>
          </p:cNvGrpSpPr>
          <p:nvPr/>
        </p:nvGrpSpPr>
        <p:grpSpPr bwMode="auto">
          <a:xfrm>
            <a:off x="669925" y="1720850"/>
            <a:ext cx="727075" cy="1339850"/>
            <a:chOff x="326" y="260"/>
            <a:chExt cx="458" cy="844"/>
          </a:xfrm>
        </p:grpSpPr>
        <p:sp>
          <p:nvSpPr>
            <p:cNvPr id="27" name="Text Box 25"/>
            <p:cNvSpPr txBox="1">
              <a:spLocks noChangeArrowheads="1"/>
            </p:cNvSpPr>
            <p:nvPr/>
          </p:nvSpPr>
          <p:spPr bwMode="auto">
            <a:xfrm>
              <a:off x="326" y="260"/>
              <a:ext cx="45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All</a:t>
              </a:r>
            </a:p>
            <a:p>
              <a:r>
                <a:rPr lang="en-US" sz="1800"/>
                <a:t>items</a:t>
              </a:r>
            </a:p>
          </p:txBody>
        </p:sp>
        <p:sp>
          <p:nvSpPr>
            <p:cNvPr id="28"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35"/>
          <p:cNvGrpSpPr>
            <a:grpSpLocks/>
          </p:cNvGrpSpPr>
          <p:nvPr/>
        </p:nvGrpSpPr>
        <p:grpSpPr bwMode="auto">
          <a:xfrm>
            <a:off x="3048000" y="1460500"/>
            <a:ext cx="995363" cy="1447800"/>
            <a:chOff x="1824" y="96"/>
            <a:chExt cx="627" cy="912"/>
          </a:xfrm>
        </p:grpSpPr>
        <p:sp>
          <p:nvSpPr>
            <p:cNvPr id="30" name="Text Box 27"/>
            <p:cNvSpPr txBox="1">
              <a:spLocks noChangeArrowheads="1"/>
            </p:cNvSpPr>
            <p:nvPr/>
          </p:nvSpPr>
          <p:spPr bwMode="auto">
            <a:xfrm>
              <a:off x="1824" y="96"/>
              <a:ext cx="62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All pairs</a:t>
              </a:r>
            </a:p>
            <a:p>
              <a:r>
                <a:rPr lang="en-US" sz="1800"/>
                <a:t>of items</a:t>
              </a:r>
            </a:p>
            <a:p>
              <a:r>
                <a:rPr lang="en-US" sz="1800"/>
                <a:t>from L</a:t>
              </a:r>
              <a:r>
                <a:rPr lang="en-US" sz="1800" baseline="-25000"/>
                <a:t>1</a:t>
              </a:r>
            </a:p>
          </p:txBody>
        </p:sp>
        <p:sp>
          <p:nvSpPr>
            <p:cNvPr id="31"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 name="Group 36"/>
          <p:cNvGrpSpPr>
            <a:grpSpLocks/>
          </p:cNvGrpSpPr>
          <p:nvPr/>
        </p:nvGrpSpPr>
        <p:grpSpPr bwMode="auto">
          <a:xfrm>
            <a:off x="4784725" y="1568450"/>
            <a:ext cx="1063625" cy="1263650"/>
            <a:chOff x="2918" y="164"/>
            <a:chExt cx="670" cy="796"/>
          </a:xfrm>
        </p:grpSpPr>
        <p:sp>
          <p:nvSpPr>
            <p:cNvPr id="33" name="Text Box 30"/>
            <p:cNvSpPr txBox="1">
              <a:spLocks noChangeArrowheads="1"/>
            </p:cNvSpPr>
            <p:nvPr/>
          </p:nvSpPr>
          <p:spPr bwMode="auto">
            <a:xfrm>
              <a:off x="2918" y="164"/>
              <a:ext cx="6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Count</a:t>
              </a:r>
            </a:p>
            <a:p>
              <a:r>
                <a:rPr lang="en-US" sz="1800"/>
                <a:t>the pairs</a:t>
              </a:r>
            </a:p>
          </p:txBody>
        </p:sp>
        <p:sp>
          <p:nvSpPr>
            <p:cNvPr id="34"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37"/>
          <p:cNvGrpSpPr>
            <a:grpSpLocks/>
          </p:cNvGrpSpPr>
          <p:nvPr/>
        </p:nvGrpSpPr>
        <p:grpSpPr bwMode="auto">
          <a:xfrm>
            <a:off x="6613525" y="1644650"/>
            <a:ext cx="1144588" cy="1263650"/>
            <a:chOff x="4070" y="212"/>
            <a:chExt cx="721" cy="796"/>
          </a:xfrm>
        </p:grpSpPr>
        <p:sp>
          <p:nvSpPr>
            <p:cNvPr id="36" name="Text Box 32"/>
            <p:cNvSpPr txBox="1">
              <a:spLocks noChangeArrowheads="1"/>
            </p:cNvSpPr>
            <p:nvPr/>
          </p:nvSpPr>
          <p:spPr bwMode="auto">
            <a:xfrm>
              <a:off x="4070" y="212"/>
              <a:ext cx="72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To be</a:t>
              </a:r>
            </a:p>
            <a:p>
              <a:r>
                <a:rPr lang="en-US" sz="1800"/>
                <a:t>explained</a:t>
              </a:r>
            </a:p>
          </p:txBody>
        </p:sp>
        <p:sp>
          <p:nvSpPr>
            <p:cNvPr id="37" name="Line 33"/>
            <p:cNvSpPr>
              <a:spLocks noChangeShapeType="1"/>
            </p:cNvSpPr>
            <p:nvPr/>
          </p:nvSpPr>
          <p:spPr bwMode="auto">
            <a:xfrm flipH="1">
              <a:off x="4368" y="672"/>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 name="Group 40"/>
          <p:cNvGrpSpPr>
            <a:grpSpLocks/>
          </p:cNvGrpSpPr>
          <p:nvPr/>
        </p:nvGrpSpPr>
        <p:grpSpPr bwMode="auto">
          <a:xfrm>
            <a:off x="1524000" y="1536700"/>
            <a:ext cx="1122363" cy="1371600"/>
            <a:chOff x="864" y="144"/>
            <a:chExt cx="707" cy="864"/>
          </a:xfrm>
        </p:grpSpPr>
        <p:sp>
          <p:nvSpPr>
            <p:cNvPr id="39" name="Text Box 38"/>
            <p:cNvSpPr txBox="1">
              <a:spLocks noChangeArrowheads="1"/>
            </p:cNvSpPr>
            <p:nvPr/>
          </p:nvSpPr>
          <p:spPr bwMode="auto">
            <a:xfrm>
              <a:off x="864" y="144"/>
              <a:ext cx="70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Count</a:t>
              </a:r>
            </a:p>
            <a:p>
              <a:r>
                <a:rPr lang="en-US" sz="1800"/>
                <a:t>the items</a:t>
              </a:r>
            </a:p>
          </p:txBody>
        </p:sp>
        <p:sp>
          <p:nvSpPr>
            <p:cNvPr id="40"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1" name="Group 46"/>
          <p:cNvGrpSpPr>
            <a:grpSpLocks/>
          </p:cNvGrpSpPr>
          <p:nvPr/>
        </p:nvGrpSpPr>
        <p:grpSpPr bwMode="auto">
          <a:xfrm>
            <a:off x="2270125" y="3517900"/>
            <a:ext cx="1084263" cy="2806700"/>
            <a:chOff x="1334" y="1392"/>
            <a:chExt cx="683" cy="1768"/>
          </a:xfrm>
        </p:grpSpPr>
        <p:sp>
          <p:nvSpPr>
            <p:cNvPr id="42" name="Text Box 41"/>
            <p:cNvSpPr txBox="1">
              <a:spLocks noChangeArrowheads="1"/>
            </p:cNvSpPr>
            <p:nvPr/>
          </p:nvSpPr>
          <p:spPr bwMode="auto">
            <a:xfrm>
              <a:off x="1334" y="2756"/>
              <a:ext cx="6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Frequent</a:t>
              </a:r>
            </a:p>
            <a:p>
              <a:r>
                <a:rPr lang="en-US" sz="1800"/>
                <a:t>items</a:t>
              </a:r>
            </a:p>
          </p:txBody>
        </p:sp>
        <p:sp>
          <p:nvSpPr>
            <p:cNvPr id="43" name="Line 43"/>
            <p:cNvSpPr>
              <a:spLocks noChangeShapeType="1"/>
            </p:cNvSpPr>
            <p:nvPr/>
          </p:nvSpPr>
          <p:spPr bwMode="auto">
            <a:xfrm flipH="1" flipV="1">
              <a:off x="1536" y="1392"/>
              <a:ext cx="4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4" name="Group 47"/>
          <p:cNvGrpSpPr>
            <a:grpSpLocks/>
          </p:cNvGrpSpPr>
          <p:nvPr/>
        </p:nvGrpSpPr>
        <p:grpSpPr bwMode="auto">
          <a:xfrm>
            <a:off x="5791200" y="3594100"/>
            <a:ext cx="1084263" cy="2698750"/>
            <a:chOff x="3552" y="1440"/>
            <a:chExt cx="683" cy="1700"/>
          </a:xfrm>
        </p:grpSpPr>
        <p:sp>
          <p:nvSpPr>
            <p:cNvPr id="45" name="Text Box 42"/>
            <p:cNvSpPr txBox="1">
              <a:spLocks noChangeArrowheads="1"/>
            </p:cNvSpPr>
            <p:nvPr/>
          </p:nvSpPr>
          <p:spPr bwMode="auto">
            <a:xfrm>
              <a:off x="3552" y="2736"/>
              <a:ext cx="6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Frequent</a:t>
              </a:r>
            </a:p>
            <a:p>
              <a:r>
                <a:rPr lang="en-US" sz="1800"/>
                <a:t>pairs</a:t>
              </a:r>
            </a:p>
          </p:txBody>
        </p:sp>
        <p:sp>
          <p:nvSpPr>
            <p:cNvPr id="46" name="Line 45"/>
            <p:cNvSpPr>
              <a:spLocks noChangeShapeType="1"/>
            </p:cNvSpPr>
            <p:nvPr/>
          </p:nvSpPr>
          <p:spPr bwMode="auto">
            <a:xfrm flipH="1" flipV="1">
              <a:off x="3744" y="1440"/>
              <a:ext cx="144"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7" name="Rectangle 46"/>
          <p:cNvSpPr/>
          <p:nvPr/>
        </p:nvSpPr>
        <p:spPr>
          <a:xfrm>
            <a:off x="990600" y="152400"/>
            <a:ext cx="7010400" cy="707886"/>
          </a:xfrm>
          <a:prstGeom prst="rect">
            <a:avLst/>
          </a:prstGeom>
        </p:spPr>
        <p:txBody>
          <a:bodyPr wrap="square">
            <a:spAutoFit/>
          </a:bodyPr>
          <a:lstStyle/>
          <a:p>
            <a:r>
              <a:rPr lang="en-US" sz="4000" b="1" dirty="0" smtClean="0"/>
              <a:t>A-Priori Algorithm (in nutshell)</a:t>
            </a:r>
            <a:endParaRPr lang="en-US" sz="4000" b="1" dirty="0"/>
          </a:p>
        </p:txBody>
      </p:sp>
    </p:spTree>
    <p:extLst>
      <p:ext uri="{BB962C8B-B14F-4D97-AF65-F5344CB8AC3E}">
        <p14:creationId xmlns:p14="http://schemas.microsoft.com/office/powerpoint/2010/main" val="39644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7"/>
          <p:cNvSpPr txBox="1">
            <a:spLocks noChangeArrowheads="1"/>
          </p:cNvSpPr>
          <p:nvPr/>
        </p:nvSpPr>
        <p:spPr bwMode="auto">
          <a:xfrm>
            <a:off x="3138487" y="3276600"/>
            <a:ext cx="6081713" cy="2654300"/>
          </a:xfrm>
          <a:prstGeom prst="rect">
            <a:avLst/>
          </a:prstGeom>
          <a:solidFill>
            <a:schemeClr val="bg1"/>
          </a:solidFill>
          <a:ln>
            <a:noFill/>
          </a:ln>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2800"/>
              <a:t>Frequency </a:t>
            </a:r>
            <a:r>
              <a:rPr lang="en-US" sz="2800">
                <a:cs typeface="Arial" pitchFamily="34" charset="0"/>
              </a:rPr>
              <a:t>≥ 50%, Confidence 100%:</a:t>
            </a:r>
          </a:p>
          <a:p>
            <a:pPr algn="ctr" eaLnBrk="1" hangingPunct="1"/>
            <a:r>
              <a:rPr lang="en-US" sz="2800">
                <a:cs typeface="Arial" pitchFamily="34" charset="0"/>
                <a:sym typeface="Wingdings" pitchFamily="2" charset="2"/>
              </a:rPr>
              <a:t>A  C</a:t>
            </a:r>
          </a:p>
          <a:p>
            <a:pPr algn="ctr" eaLnBrk="1" hangingPunct="1"/>
            <a:r>
              <a:rPr lang="en-US" sz="2800">
                <a:cs typeface="Arial" pitchFamily="34" charset="0"/>
                <a:sym typeface="Wingdings" pitchFamily="2" charset="2"/>
              </a:rPr>
              <a:t>B  E</a:t>
            </a:r>
          </a:p>
          <a:p>
            <a:pPr algn="ctr" eaLnBrk="1" hangingPunct="1"/>
            <a:r>
              <a:rPr lang="en-US" sz="2800">
                <a:cs typeface="Arial" pitchFamily="34" charset="0"/>
                <a:sym typeface="Wingdings" pitchFamily="2" charset="2"/>
              </a:rPr>
              <a:t>BC  E</a:t>
            </a:r>
          </a:p>
          <a:p>
            <a:pPr algn="ctr" eaLnBrk="1" hangingPunct="1"/>
            <a:r>
              <a:rPr lang="en-US" sz="2800">
                <a:cs typeface="Arial" pitchFamily="34" charset="0"/>
                <a:sym typeface="Wingdings" pitchFamily="2" charset="2"/>
              </a:rPr>
              <a:t>CE  B</a:t>
            </a:r>
          </a:p>
          <a:p>
            <a:pPr algn="ctr" eaLnBrk="1" hangingPunct="1"/>
            <a:r>
              <a:rPr lang="en-US" sz="2800">
                <a:cs typeface="Arial" pitchFamily="34" charset="0"/>
                <a:sym typeface="Wingdings" pitchFamily="2" charset="2"/>
              </a:rPr>
              <a:t>BE  C</a:t>
            </a:r>
            <a:endParaRPr lang="en-US" sz="2800">
              <a:cs typeface="Arial" pitchFamily="34" charset="0"/>
            </a:endParaRPr>
          </a:p>
        </p:txBody>
      </p:sp>
      <p:sp>
        <p:nvSpPr>
          <p:cNvPr id="5" name="Line 169"/>
          <p:cNvSpPr>
            <a:spLocks noChangeShapeType="1"/>
          </p:cNvSpPr>
          <p:nvPr/>
        </p:nvSpPr>
        <p:spPr bwMode="auto">
          <a:xfrm>
            <a:off x="5500687" y="5715000"/>
            <a:ext cx="1447800" cy="0"/>
          </a:xfrm>
          <a:prstGeom prst="line">
            <a:avLst/>
          </a:prstGeom>
          <a:noFill/>
          <a:ln w="762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170"/>
          <p:cNvSpPr txBox="1">
            <a:spLocks noChangeArrowheads="1"/>
          </p:cNvSpPr>
          <p:nvPr/>
        </p:nvSpPr>
        <p:spPr bwMode="auto">
          <a:xfrm>
            <a:off x="3138487" y="3352800"/>
            <a:ext cx="6081713" cy="2514600"/>
          </a:xfrm>
          <a:prstGeom prst="rect">
            <a:avLst/>
          </a:prstGeom>
          <a:solidFill>
            <a:schemeClr val="bg1"/>
          </a:solidFill>
          <a:ln>
            <a:noFill/>
          </a:ln>
          <a:effectLst/>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sz="2800">
              <a:cs typeface="Arial" pitchFamily="34" charset="0"/>
            </a:endParaRPr>
          </a:p>
        </p:txBody>
      </p:sp>
      <p:sp>
        <p:nvSpPr>
          <p:cNvPr id="7" name="Rectangle 2"/>
          <p:cNvSpPr>
            <a:spLocks noGrp="1" noChangeArrowheads="1"/>
          </p:cNvSpPr>
          <p:nvPr>
            <p:ph type="title"/>
          </p:nvPr>
        </p:nvSpPr>
        <p:spPr>
          <a:xfrm>
            <a:off x="1066800" y="152400"/>
            <a:ext cx="7239000" cy="868362"/>
          </a:xfrm>
          <a:solidFill>
            <a:schemeClr val="bg1"/>
          </a:solidFill>
        </p:spPr>
        <p:txBody>
          <a:bodyPr/>
          <a:lstStyle/>
          <a:p>
            <a:pPr eaLnBrk="1" hangingPunct="1"/>
            <a:r>
              <a:rPr lang="en-US" sz="3200" b="1" dirty="0" smtClean="0"/>
              <a:t>The </a:t>
            </a:r>
            <a:r>
              <a:rPr lang="en-US" sz="3200" b="1" dirty="0" err="1" smtClean="0"/>
              <a:t>Apriori</a:t>
            </a:r>
            <a:r>
              <a:rPr lang="en-US" sz="3200" b="1" dirty="0" smtClean="0"/>
              <a:t> Algorithm—An Example</a:t>
            </a:r>
          </a:p>
        </p:txBody>
      </p:sp>
      <p:sp>
        <p:nvSpPr>
          <p:cNvPr id="8" name="Text Box 3"/>
          <p:cNvSpPr txBox="1">
            <a:spLocks noChangeArrowheads="1"/>
          </p:cNvSpPr>
          <p:nvPr/>
        </p:nvSpPr>
        <p:spPr bwMode="auto">
          <a:xfrm>
            <a:off x="381000" y="990600"/>
            <a:ext cx="1985962"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dirty="0">
                <a:latin typeface="Times New Roman" pitchFamily="18" charset="0"/>
              </a:rPr>
              <a:t>Database TDB</a:t>
            </a:r>
          </a:p>
        </p:txBody>
      </p:sp>
      <p:sp>
        <p:nvSpPr>
          <p:cNvPr id="9" name="Text Box 4"/>
          <p:cNvSpPr txBox="1">
            <a:spLocks noChangeArrowheads="1"/>
          </p:cNvSpPr>
          <p:nvPr/>
        </p:nvSpPr>
        <p:spPr bwMode="auto">
          <a:xfrm>
            <a:off x="2495550" y="2273300"/>
            <a:ext cx="1090612"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a:latin typeface="Times New Roman" pitchFamily="18" charset="0"/>
              </a:rPr>
              <a:t>1</a:t>
            </a:r>
            <a:r>
              <a:rPr lang="en-US" sz="2400" baseline="30000">
                <a:latin typeface="Times New Roman" pitchFamily="18" charset="0"/>
              </a:rPr>
              <a:t>st</a:t>
            </a:r>
            <a:r>
              <a:rPr lang="en-US" sz="2400">
                <a:latin typeface="Times New Roman" pitchFamily="18" charset="0"/>
              </a:rPr>
              <a:t> scan</a:t>
            </a:r>
          </a:p>
        </p:txBody>
      </p:sp>
      <p:sp>
        <p:nvSpPr>
          <p:cNvPr id="10" name="Line 5"/>
          <p:cNvSpPr>
            <a:spLocks noChangeShapeType="1"/>
          </p:cNvSpPr>
          <p:nvPr/>
        </p:nvSpPr>
        <p:spPr bwMode="auto">
          <a:xfrm>
            <a:off x="2616200" y="2719388"/>
            <a:ext cx="8318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Text Box 6"/>
          <p:cNvSpPr txBox="1">
            <a:spLocks noChangeArrowheads="1"/>
          </p:cNvSpPr>
          <p:nvPr/>
        </p:nvSpPr>
        <p:spPr bwMode="auto">
          <a:xfrm>
            <a:off x="3244850" y="11430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1</a:t>
            </a:r>
          </a:p>
        </p:txBody>
      </p:sp>
      <p:sp>
        <p:nvSpPr>
          <p:cNvPr id="12" name="Text Box 7"/>
          <p:cNvSpPr txBox="1">
            <a:spLocks noChangeArrowheads="1"/>
          </p:cNvSpPr>
          <p:nvPr/>
        </p:nvSpPr>
        <p:spPr bwMode="auto">
          <a:xfrm>
            <a:off x="5791200" y="12954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1</a:t>
            </a:r>
          </a:p>
        </p:txBody>
      </p:sp>
      <p:sp>
        <p:nvSpPr>
          <p:cNvPr id="13" name="Text Box 8"/>
          <p:cNvSpPr txBox="1">
            <a:spLocks noChangeArrowheads="1"/>
          </p:cNvSpPr>
          <p:nvPr/>
        </p:nvSpPr>
        <p:spPr bwMode="auto">
          <a:xfrm>
            <a:off x="668337" y="37338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2</a:t>
            </a:r>
          </a:p>
        </p:txBody>
      </p:sp>
      <p:sp>
        <p:nvSpPr>
          <p:cNvPr id="14" name="Text Box 9"/>
          <p:cNvSpPr txBox="1">
            <a:spLocks noChangeArrowheads="1"/>
          </p:cNvSpPr>
          <p:nvPr/>
        </p:nvSpPr>
        <p:spPr bwMode="auto">
          <a:xfrm>
            <a:off x="3048000" y="37338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a:latin typeface="Times New Roman" pitchFamily="18" charset="0"/>
              </a:rPr>
              <a:t>C</a:t>
            </a:r>
            <a:r>
              <a:rPr lang="en-US" sz="2400" i="1" baseline="-25000">
                <a:latin typeface="Times New Roman" pitchFamily="18" charset="0"/>
              </a:rPr>
              <a:t>2</a:t>
            </a:r>
          </a:p>
        </p:txBody>
      </p:sp>
      <p:sp>
        <p:nvSpPr>
          <p:cNvPr id="15" name="Text Box 10"/>
          <p:cNvSpPr txBox="1">
            <a:spLocks noChangeArrowheads="1"/>
          </p:cNvSpPr>
          <p:nvPr/>
        </p:nvSpPr>
        <p:spPr bwMode="auto">
          <a:xfrm>
            <a:off x="6445250" y="3810000"/>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2</a:t>
            </a:r>
          </a:p>
        </p:txBody>
      </p:sp>
      <p:sp>
        <p:nvSpPr>
          <p:cNvPr id="16" name="Line 11"/>
          <p:cNvSpPr>
            <a:spLocks noChangeShapeType="1"/>
          </p:cNvSpPr>
          <p:nvPr/>
        </p:nvSpPr>
        <p:spPr bwMode="auto">
          <a:xfrm flipH="1">
            <a:off x="5308598" y="5149850"/>
            <a:ext cx="1600201"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17" name="Text Box 12"/>
          <p:cNvSpPr txBox="1">
            <a:spLocks noChangeArrowheads="1"/>
          </p:cNvSpPr>
          <p:nvPr/>
        </p:nvSpPr>
        <p:spPr bwMode="auto">
          <a:xfrm>
            <a:off x="5548312" y="4648200"/>
            <a:ext cx="1157288"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a:latin typeface="Times New Roman" pitchFamily="18" charset="0"/>
              </a:rPr>
              <a:t>2</a:t>
            </a:r>
            <a:r>
              <a:rPr lang="en-US" sz="2400" baseline="30000">
                <a:latin typeface="Times New Roman" pitchFamily="18" charset="0"/>
              </a:rPr>
              <a:t>nd</a:t>
            </a:r>
            <a:r>
              <a:rPr lang="en-US" sz="2400">
                <a:latin typeface="Times New Roman" pitchFamily="18" charset="0"/>
              </a:rPr>
              <a:t> scan</a:t>
            </a:r>
          </a:p>
        </p:txBody>
      </p:sp>
      <p:sp>
        <p:nvSpPr>
          <p:cNvPr id="18" name="AutoShape 13"/>
          <p:cNvSpPr>
            <a:spLocks noChangeArrowheads="1"/>
          </p:cNvSpPr>
          <p:nvPr/>
        </p:nvSpPr>
        <p:spPr bwMode="auto">
          <a:xfrm rot="21166012">
            <a:off x="8026285" y="2637034"/>
            <a:ext cx="940479" cy="1959757"/>
          </a:xfrm>
          <a:prstGeom prst="curvedLeftArrow">
            <a:avLst>
              <a:gd name="adj1" fmla="val 27291"/>
              <a:gd name="adj2" fmla="val 54582"/>
              <a:gd name="adj3" fmla="val 37425"/>
            </a:avLst>
          </a:prstGeom>
          <a:solidFill>
            <a:schemeClr val="bg1"/>
          </a:solidFill>
          <a:ln w="9525">
            <a:solidFill>
              <a:srgbClr val="000000"/>
            </a:solidFill>
            <a:miter lim="800000"/>
            <a:headEnd/>
            <a:tailEnd/>
          </a:ln>
          <a:effectLst/>
        </p:spPr>
        <p:txBody>
          <a:bodyPr wrap="square" anchor="ctr">
            <a:spAutoFit/>
          </a:bodyPr>
          <a:lstStyle/>
          <a:p>
            <a:endParaRPr lang="en-US"/>
          </a:p>
        </p:txBody>
      </p:sp>
      <p:sp>
        <p:nvSpPr>
          <p:cNvPr id="19" name="Line 14"/>
          <p:cNvSpPr>
            <a:spLocks noChangeShapeType="1"/>
          </p:cNvSpPr>
          <p:nvPr/>
        </p:nvSpPr>
        <p:spPr bwMode="auto">
          <a:xfrm>
            <a:off x="2616201" y="6553200"/>
            <a:ext cx="21082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sp>
        <p:nvSpPr>
          <p:cNvPr id="20" name="Text Box 15"/>
          <p:cNvSpPr txBox="1">
            <a:spLocks noChangeArrowheads="1"/>
          </p:cNvSpPr>
          <p:nvPr/>
        </p:nvSpPr>
        <p:spPr bwMode="auto">
          <a:xfrm>
            <a:off x="1035050" y="6259513"/>
            <a:ext cx="488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C</a:t>
            </a:r>
            <a:r>
              <a:rPr lang="en-US" sz="2400" i="1" baseline="-25000" dirty="0">
                <a:latin typeface="Times New Roman" pitchFamily="18" charset="0"/>
              </a:rPr>
              <a:t>3</a:t>
            </a:r>
          </a:p>
        </p:txBody>
      </p:sp>
      <p:sp>
        <p:nvSpPr>
          <p:cNvPr id="21" name="Text Box 16"/>
          <p:cNvSpPr txBox="1">
            <a:spLocks noChangeArrowheads="1"/>
          </p:cNvSpPr>
          <p:nvPr/>
        </p:nvSpPr>
        <p:spPr bwMode="auto">
          <a:xfrm>
            <a:off x="4446587" y="6057900"/>
            <a:ext cx="455613"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i="1" dirty="0">
                <a:latin typeface="Times New Roman" pitchFamily="18" charset="0"/>
              </a:rPr>
              <a:t>L</a:t>
            </a:r>
            <a:r>
              <a:rPr lang="en-US" sz="2400" i="1" baseline="-25000" dirty="0">
                <a:latin typeface="Times New Roman" pitchFamily="18" charset="0"/>
              </a:rPr>
              <a:t>3</a:t>
            </a:r>
          </a:p>
        </p:txBody>
      </p:sp>
      <p:sp>
        <p:nvSpPr>
          <p:cNvPr id="22" name="Text Box 17"/>
          <p:cNvSpPr txBox="1">
            <a:spLocks noChangeArrowheads="1"/>
          </p:cNvSpPr>
          <p:nvPr/>
        </p:nvSpPr>
        <p:spPr bwMode="auto">
          <a:xfrm>
            <a:off x="3067050" y="6096000"/>
            <a:ext cx="1123950" cy="457200"/>
          </a:xfrm>
          <a:prstGeom prst="rect">
            <a:avLst/>
          </a:prstGeom>
          <a:solidFill>
            <a:schemeClr val="bg1"/>
          </a:solidFill>
          <a:ln>
            <a:noFill/>
          </a:ln>
          <a:effec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sz="2400" dirty="0">
                <a:latin typeface="Times New Roman" pitchFamily="18" charset="0"/>
              </a:rPr>
              <a:t>3</a:t>
            </a:r>
            <a:r>
              <a:rPr lang="en-US" sz="2400" baseline="30000" dirty="0">
                <a:latin typeface="Times New Roman" pitchFamily="18" charset="0"/>
              </a:rPr>
              <a:t>rd</a:t>
            </a:r>
            <a:r>
              <a:rPr lang="en-US" sz="2400" dirty="0">
                <a:latin typeface="Times New Roman" pitchFamily="18" charset="0"/>
              </a:rPr>
              <a:t> scan</a:t>
            </a:r>
          </a:p>
        </p:txBody>
      </p:sp>
      <p:sp>
        <p:nvSpPr>
          <p:cNvPr id="23" name="AutoShape 18"/>
          <p:cNvSpPr>
            <a:spLocks noChangeArrowheads="1"/>
          </p:cNvSpPr>
          <p:nvPr/>
        </p:nvSpPr>
        <p:spPr bwMode="auto">
          <a:xfrm>
            <a:off x="775349" y="4572000"/>
            <a:ext cx="672451" cy="1763713"/>
          </a:xfrm>
          <a:prstGeom prst="curvedRightArrow">
            <a:avLst>
              <a:gd name="adj1" fmla="val 56619"/>
              <a:gd name="adj2" fmla="val 74917"/>
              <a:gd name="adj3" fmla="val 33333"/>
            </a:avLst>
          </a:prstGeom>
          <a:solidFill>
            <a:schemeClr val="bg1"/>
          </a:solidFill>
          <a:ln w="9525">
            <a:solidFill>
              <a:srgbClr val="000000"/>
            </a:solidFill>
            <a:miter lim="800000"/>
            <a:headEnd/>
            <a:tailEnd/>
          </a:ln>
          <a:effectLst/>
        </p:spPr>
        <p:txBody>
          <a:bodyPr wrap="square" anchor="ctr">
            <a:spAutoFit/>
          </a:bodyPr>
          <a:lstStyle/>
          <a:p>
            <a:endParaRPr lang="en-US"/>
          </a:p>
        </p:txBody>
      </p:sp>
      <p:sp>
        <p:nvSpPr>
          <p:cNvPr id="24" name="Line 19"/>
          <p:cNvSpPr>
            <a:spLocks noChangeShapeType="1"/>
          </p:cNvSpPr>
          <p:nvPr/>
        </p:nvSpPr>
        <p:spPr bwMode="auto">
          <a:xfrm>
            <a:off x="5638800" y="2743200"/>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5" name="Line 20"/>
          <p:cNvSpPr>
            <a:spLocks noChangeShapeType="1"/>
          </p:cNvSpPr>
          <p:nvPr/>
        </p:nvSpPr>
        <p:spPr bwMode="auto">
          <a:xfrm flipH="1">
            <a:off x="2986086" y="4648200"/>
            <a:ext cx="4619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a:p>
        </p:txBody>
      </p:sp>
      <p:graphicFrame>
        <p:nvGraphicFramePr>
          <p:cNvPr id="26" name="Group 21"/>
          <p:cNvGraphicFramePr>
            <a:graphicFrameLocks noGrp="1"/>
          </p:cNvGraphicFramePr>
          <p:nvPr>
            <p:extLst>
              <p:ext uri="{D42A27DB-BD31-4B8C-83A1-F6EECF244321}">
                <p14:modId xmlns:p14="http://schemas.microsoft.com/office/powerpoint/2010/main" val="4117752825"/>
              </p:ext>
            </p:extLst>
          </p:nvPr>
        </p:nvGraphicFramePr>
        <p:xfrm>
          <a:off x="471487" y="1430337"/>
          <a:ext cx="1905000" cy="1692275"/>
        </p:xfrm>
        <a:graphic>
          <a:graphicData uri="http://schemas.openxmlformats.org/drawingml/2006/table">
            <a:tbl>
              <a:tblPr/>
              <a:tblGrid>
                <a:gridCol w="685800"/>
                <a:gridCol w="1219200"/>
              </a:tblGrid>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Tid</a:t>
                      </a:r>
                      <a:endParaRPr kumimoji="0" lang="en-US" sz="1800" b="1" i="0" u="none" strike="noStrike" cap="none" normalizeH="0" baseline="0" dirty="0" smtClean="0">
                        <a:ln>
                          <a:noFill/>
                        </a:ln>
                        <a:solidFill>
                          <a:schemeClr val="hlink"/>
                        </a:solidFill>
                        <a:effectLst/>
                        <a:latin typeface="Arial" pitchFamily="34" charset="0"/>
                      </a:endParaRP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Items</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 D</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 C,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B, C,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40</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27" name="Group 41"/>
          <p:cNvGraphicFramePr>
            <a:graphicFrameLocks noGrp="1"/>
          </p:cNvGraphicFramePr>
          <p:nvPr>
            <p:extLst>
              <p:ext uri="{D42A27DB-BD31-4B8C-83A1-F6EECF244321}">
                <p14:modId xmlns:p14="http://schemas.microsoft.com/office/powerpoint/2010/main" val="3922729107"/>
              </p:ext>
            </p:extLst>
          </p:nvPr>
        </p:nvGraphicFramePr>
        <p:xfrm>
          <a:off x="3748087" y="1219200"/>
          <a:ext cx="1752600" cy="2030412"/>
        </p:xfrm>
        <a:graphic>
          <a:graphicData uri="http://schemas.openxmlformats.org/drawingml/2006/table">
            <a:tbl>
              <a:tblPr/>
              <a:tblGrid>
                <a:gridCol w="1143000"/>
                <a:gridCol w="609600"/>
              </a:tblGrid>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sup</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{C}</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{D}</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0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{E}</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3</a:t>
                      </a:r>
                    </a:p>
                  </a:txBody>
                  <a:tcPr marT="45730" marB="4573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28" name="Group 64"/>
          <p:cNvGraphicFramePr>
            <a:graphicFrameLocks noGrp="1"/>
          </p:cNvGraphicFramePr>
          <p:nvPr>
            <p:extLst>
              <p:ext uri="{D42A27DB-BD31-4B8C-83A1-F6EECF244321}">
                <p14:modId xmlns:p14="http://schemas.microsoft.com/office/powerpoint/2010/main" val="3311539948"/>
              </p:ext>
            </p:extLst>
          </p:nvPr>
        </p:nvGraphicFramePr>
        <p:xfrm>
          <a:off x="6262687" y="1371600"/>
          <a:ext cx="1752600" cy="1692275"/>
        </p:xfrm>
        <a:graphic>
          <a:graphicData uri="http://schemas.openxmlformats.org/drawingml/2006/table">
            <a:tbl>
              <a:tblPr/>
              <a:tblGrid>
                <a:gridCol w="1143000"/>
                <a:gridCol w="609600"/>
              </a:tblGrid>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pitchFamily="34" charset="0"/>
                        </a:rPr>
                        <a:t>Itemset</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pitchFamily="34" charset="0"/>
                        </a:rPr>
                        <a:t>sup</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{C}</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45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{E}</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3</a:t>
                      </a:r>
                    </a:p>
                  </a:txBody>
                  <a:tcPr marT="45737" marB="4573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29" name="Group 84"/>
          <p:cNvGraphicFramePr>
            <a:graphicFrameLocks noGrp="1"/>
          </p:cNvGraphicFramePr>
          <p:nvPr>
            <p:extLst>
              <p:ext uri="{D42A27DB-BD31-4B8C-83A1-F6EECF244321}">
                <p14:modId xmlns:p14="http://schemas.microsoft.com/office/powerpoint/2010/main" val="3318446753"/>
              </p:ext>
            </p:extLst>
          </p:nvPr>
        </p:nvGraphicFramePr>
        <p:xfrm>
          <a:off x="6934200" y="3879852"/>
          <a:ext cx="1143000" cy="2368548"/>
        </p:xfrm>
        <a:graphic>
          <a:graphicData uri="http://schemas.openxmlformats.org/drawingml/2006/table">
            <a:tbl>
              <a:tblPr/>
              <a:tblGrid>
                <a:gridCol w="1143000"/>
              </a:tblGrid>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B}</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 C}</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836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 E}</a:t>
                      </a:r>
                    </a:p>
                  </a:txBody>
                  <a:tcPr marT="45725" marB="4572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30" name="Group 102"/>
          <p:cNvGraphicFramePr>
            <a:graphicFrameLocks noGrp="1"/>
          </p:cNvGraphicFramePr>
          <p:nvPr>
            <p:extLst>
              <p:ext uri="{D42A27DB-BD31-4B8C-83A1-F6EECF244321}">
                <p14:modId xmlns:p14="http://schemas.microsoft.com/office/powerpoint/2010/main" val="3833923072"/>
              </p:ext>
            </p:extLst>
          </p:nvPr>
        </p:nvGraphicFramePr>
        <p:xfrm>
          <a:off x="3519487" y="3810000"/>
          <a:ext cx="1752600" cy="2176461"/>
        </p:xfrm>
        <a:graphic>
          <a:graphicData uri="http://schemas.openxmlformats.org/drawingml/2006/table">
            <a:tbl>
              <a:tblPr/>
              <a:tblGrid>
                <a:gridCol w="1143000"/>
                <a:gridCol w="609600"/>
              </a:tblGrid>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sup</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1</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92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2</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31" name="Group 128"/>
          <p:cNvGraphicFramePr>
            <a:graphicFrameLocks noGrp="1"/>
          </p:cNvGraphicFramePr>
          <p:nvPr>
            <p:extLst>
              <p:ext uri="{D42A27DB-BD31-4B8C-83A1-F6EECF244321}">
                <p14:modId xmlns:p14="http://schemas.microsoft.com/office/powerpoint/2010/main" val="3852473449"/>
              </p:ext>
            </p:extLst>
          </p:nvPr>
        </p:nvGraphicFramePr>
        <p:xfrm>
          <a:off x="1143000" y="3855810"/>
          <a:ext cx="1752600" cy="1554390"/>
        </p:xfrm>
        <a:graphic>
          <a:graphicData uri="http://schemas.openxmlformats.org/drawingml/2006/table">
            <a:tbl>
              <a:tblPr/>
              <a:tblGrid>
                <a:gridCol w="1143000"/>
                <a:gridCol w="609600"/>
              </a:tblGrid>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1" i="0" u="none" strike="noStrike" cap="none" normalizeH="0" baseline="0" smtClean="0">
                          <a:ln>
                            <a:noFill/>
                          </a:ln>
                          <a:solidFill>
                            <a:schemeClr val="hlink"/>
                          </a:solidFill>
                          <a:effectLst/>
                          <a:latin typeface="Arial" pitchFamily="34" charset="0"/>
                        </a:rPr>
                        <a:t>sup</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{A, C}</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C}</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E}</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3</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0832">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{C, E}</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2</a:t>
                      </a:r>
                    </a:p>
                  </a:txBody>
                  <a:tcPr marT="45711" marB="45711"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32" name="Group 148"/>
          <p:cNvGraphicFramePr>
            <a:graphicFrameLocks noGrp="1"/>
          </p:cNvGraphicFramePr>
          <p:nvPr>
            <p:extLst>
              <p:ext uri="{D42A27DB-BD31-4B8C-83A1-F6EECF244321}">
                <p14:modId xmlns:p14="http://schemas.microsoft.com/office/powerpoint/2010/main" val="3762999412"/>
              </p:ext>
            </p:extLst>
          </p:nvPr>
        </p:nvGraphicFramePr>
        <p:xfrm>
          <a:off x="1524000" y="6095932"/>
          <a:ext cx="1143000" cy="685868"/>
        </p:xfrm>
        <a:graphic>
          <a:graphicData uri="http://schemas.openxmlformats.org/drawingml/2006/table">
            <a:tbl>
              <a:tblPr/>
              <a:tblGrid>
                <a:gridCol w="1143000"/>
              </a:tblGrid>
              <a:tr h="338234">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756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C, E}</a:t>
                      </a:r>
                    </a:p>
                  </a:txBody>
                  <a:tcPr marT="45707" marB="4570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33" name="Group 156"/>
          <p:cNvGraphicFramePr>
            <a:graphicFrameLocks noGrp="1"/>
          </p:cNvGraphicFramePr>
          <p:nvPr>
            <p:extLst>
              <p:ext uri="{D42A27DB-BD31-4B8C-83A1-F6EECF244321}">
                <p14:modId xmlns:p14="http://schemas.microsoft.com/office/powerpoint/2010/main" val="2582181922"/>
              </p:ext>
            </p:extLst>
          </p:nvPr>
        </p:nvGraphicFramePr>
        <p:xfrm>
          <a:off x="4891087" y="6159500"/>
          <a:ext cx="1752600" cy="622300"/>
        </p:xfrm>
        <a:graphic>
          <a:graphicData uri="http://schemas.openxmlformats.org/drawingml/2006/table">
            <a:tbl>
              <a:tblPr/>
              <a:tblGrid>
                <a:gridCol w="1143000"/>
                <a:gridCol w="609600"/>
              </a:tblGrid>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err="1" smtClean="0">
                          <a:ln>
                            <a:noFill/>
                          </a:ln>
                          <a:solidFill>
                            <a:schemeClr val="hlink"/>
                          </a:solidFill>
                          <a:effectLst/>
                          <a:latin typeface="Arial" pitchFamily="34" charset="0"/>
                        </a:rPr>
                        <a:t>Itemset</a:t>
                      </a:r>
                      <a:endParaRPr kumimoji="0" lang="en-US" sz="1800" b="1" i="0" u="none" strike="noStrike" cap="none" normalizeH="0" baseline="0" dirty="0" smtClean="0">
                        <a:ln>
                          <a:noFill/>
                        </a:ln>
                        <a:solidFill>
                          <a:schemeClr val="hlink"/>
                        </a:solidFill>
                        <a:effectLst/>
                        <a:latin typeface="Arial" pitchFamily="34" charset="0"/>
                      </a:endParaRP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1" i="0" u="none" strike="noStrike" cap="none" normalizeH="0" baseline="0" dirty="0" smtClean="0">
                          <a:ln>
                            <a:noFill/>
                          </a:ln>
                          <a:solidFill>
                            <a:schemeClr val="hlink"/>
                          </a:solidFill>
                          <a:effectLst/>
                          <a:latin typeface="Arial" pitchFamily="34" charset="0"/>
                        </a:rPr>
                        <a:t>sup</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1115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{B, C, E}</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2</a:t>
                      </a:r>
                    </a:p>
                  </a:txBody>
                  <a:tcPr marT="45757" marB="45757"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5" name="Text Box 24"/>
          <p:cNvSpPr txBox="1">
            <a:spLocks noChangeArrowheads="1"/>
          </p:cNvSpPr>
          <p:nvPr/>
        </p:nvSpPr>
        <p:spPr bwMode="auto">
          <a:xfrm>
            <a:off x="76200" y="3135690"/>
            <a:ext cx="12506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latin typeface="Arial" pitchFamily="34" charset="0"/>
              </a:rPr>
              <a:t>Min_sup</a:t>
            </a:r>
            <a:r>
              <a:rPr lang="en-US" sz="1600" b="1" dirty="0">
                <a:latin typeface="Arial" pitchFamily="34" charset="0"/>
              </a:rPr>
              <a:t>=2</a:t>
            </a:r>
          </a:p>
        </p:txBody>
      </p:sp>
      <p:sp>
        <p:nvSpPr>
          <p:cNvPr id="36" name="Text Box 49"/>
          <p:cNvSpPr txBox="1">
            <a:spLocks noChangeArrowheads="1"/>
          </p:cNvSpPr>
          <p:nvPr/>
        </p:nvSpPr>
        <p:spPr bwMode="auto">
          <a:xfrm>
            <a:off x="3910931" y="914400"/>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1-candidates</a:t>
            </a:r>
          </a:p>
        </p:txBody>
      </p:sp>
      <p:sp>
        <p:nvSpPr>
          <p:cNvPr id="37" name="Text Box 72"/>
          <p:cNvSpPr txBox="1">
            <a:spLocks noChangeArrowheads="1"/>
          </p:cNvSpPr>
          <p:nvPr/>
        </p:nvSpPr>
        <p:spPr bwMode="auto">
          <a:xfrm>
            <a:off x="6338942" y="990600"/>
            <a:ext cx="1499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chemeClr val="tx2"/>
                </a:solidFill>
                <a:latin typeface="+mn-lt"/>
              </a:rPr>
              <a:t>Freq</a:t>
            </a:r>
            <a:r>
              <a:rPr lang="en-US" sz="1600" b="1" dirty="0">
                <a:solidFill>
                  <a:schemeClr val="tx2"/>
                </a:solidFill>
                <a:latin typeface="+mn-lt"/>
              </a:rPr>
              <a:t> 1-itemsets</a:t>
            </a:r>
          </a:p>
        </p:txBody>
      </p:sp>
      <p:sp>
        <p:nvSpPr>
          <p:cNvPr id="38" name="Text Box 92"/>
          <p:cNvSpPr txBox="1">
            <a:spLocks noChangeArrowheads="1"/>
          </p:cNvSpPr>
          <p:nvPr/>
        </p:nvSpPr>
        <p:spPr bwMode="auto">
          <a:xfrm>
            <a:off x="6806531" y="3547646"/>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2-candidates</a:t>
            </a:r>
          </a:p>
        </p:txBody>
      </p:sp>
      <p:sp>
        <p:nvSpPr>
          <p:cNvPr id="39" name="Text Box 120"/>
          <p:cNvSpPr txBox="1">
            <a:spLocks noChangeArrowheads="1"/>
          </p:cNvSpPr>
          <p:nvPr/>
        </p:nvSpPr>
        <p:spPr bwMode="auto">
          <a:xfrm>
            <a:off x="3848416" y="3471446"/>
            <a:ext cx="95218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a:solidFill>
                  <a:schemeClr val="tx2"/>
                </a:solidFill>
                <a:latin typeface="+mn-lt"/>
              </a:rPr>
              <a:t>Counting</a:t>
            </a:r>
          </a:p>
        </p:txBody>
      </p:sp>
      <p:sp>
        <p:nvSpPr>
          <p:cNvPr id="40" name="Text Box 72"/>
          <p:cNvSpPr txBox="1">
            <a:spLocks noChangeArrowheads="1"/>
          </p:cNvSpPr>
          <p:nvPr/>
        </p:nvSpPr>
        <p:spPr bwMode="auto">
          <a:xfrm>
            <a:off x="1295400" y="3505200"/>
            <a:ext cx="14993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err="1">
                <a:solidFill>
                  <a:schemeClr val="tx2"/>
                </a:solidFill>
                <a:latin typeface="+mn-lt"/>
              </a:rPr>
              <a:t>Freq</a:t>
            </a:r>
            <a:r>
              <a:rPr lang="en-US" sz="1600" b="1" dirty="0">
                <a:solidFill>
                  <a:schemeClr val="tx2"/>
                </a:solidFill>
                <a:latin typeface="+mn-lt"/>
              </a:rPr>
              <a:t> </a:t>
            </a:r>
            <a:r>
              <a:rPr lang="en-US" sz="1600" b="1" dirty="0" smtClean="0">
                <a:solidFill>
                  <a:schemeClr val="tx2"/>
                </a:solidFill>
                <a:latin typeface="+mn-lt"/>
              </a:rPr>
              <a:t>2-itemsets</a:t>
            </a:r>
            <a:endParaRPr lang="en-US" sz="1600" b="1" dirty="0">
              <a:solidFill>
                <a:schemeClr val="tx2"/>
              </a:solidFill>
              <a:latin typeface="+mn-lt"/>
            </a:endParaRPr>
          </a:p>
        </p:txBody>
      </p:sp>
      <p:sp>
        <p:nvSpPr>
          <p:cNvPr id="41" name="Text Box 92"/>
          <p:cNvSpPr txBox="1">
            <a:spLocks noChangeArrowheads="1"/>
          </p:cNvSpPr>
          <p:nvPr/>
        </p:nvSpPr>
        <p:spPr bwMode="auto">
          <a:xfrm>
            <a:off x="1524052" y="5698123"/>
            <a:ext cx="12706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b="1" dirty="0" smtClean="0">
                <a:solidFill>
                  <a:schemeClr val="tx2"/>
                </a:solidFill>
                <a:latin typeface="+mn-lt"/>
              </a:rPr>
              <a:t>3-candidates</a:t>
            </a:r>
            <a:endParaRPr lang="en-US" sz="1600" b="1" dirty="0">
              <a:solidFill>
                <a:schemeClr val="tx2"/>
              </a:solidFill>
              <a:latin typeface="+mn-lt"/>
            </a:endParaRPr>
          </a:p>
        </p:txBody>
      </p:sp>
      <p:sp>
        <p:nvSpPr>
          <p:cNvPr id="42" name="Text Box 72"/>
          <p:cNvSpPr txBox="1">
            <a:spLocks noChangeArrowheads="1"/>
          </p:cNvSpPr>
          <p:nvPr/>
        </p:nvSpPr>
        <p:spPr bwMode="auto">
          <a:xfrm>
            <a:off x="5359037" y="5895201"/>
            <a:ext cx="11707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200" b="1" dirty="0" err="1">
                <a:solidFill>
                  <a:schemeClr val="tx2"/>
                </a:solidFill>
                <a:latin typeface="+mn-lt"/>
              </a:rPr>
              <a:t>Freq</a:t>
            </a:r>
            <a:r>
              <a:rPr lang="en-US" sz="1200" b="1" dirty="0">
                <a:solidFill>
                  <a:schemeClr val="tx2"/>
                </a:solidFill>
                <a:latin typeface="+mn-lt"/>
              </a:rPr>
              <a:t> 3</a:t>
            </a:r>
            <a:r>
              <a:rPr lang="en-US" sz="1200" b="1" dirty="0" smtClean="0">
                <a:solidFill>
                  <a:schemeClr val="tx2"/>
                </a:solidFill>
                <a:latin typeface="+mn-lt"/>
              </a:rPr>
              <a:t>-itemsets</a:t>
            </a:r>
            <a:endParaRPr lang="en-US" sz="1200" b="1" dirty="0">
              <a:solidFill>
                <a:schemeClr val="tx2"/>
              </a:solidFill>
              <a:latin typeface="+mn-lt"/>
            </a:endParaRPr>
          </a:p>
        </p:txBody>
      </p:sp>
    </p:spTree>
    <p:extLst>
      <p:ext uri="{BB962C8B-B14F-4D97-AF65-F5344CB8AC3E}">
        <p14:creationId xmlns:p14="http://schemas.microsoft.com/office/powerpoint/2010/main" val="29170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right)">
                                      <p:cBhvr>
                                        <p:cTn id="38" dur="500"/>
                                        <p:tgtEl>
                                          <p:spTgt spid="29"/>
                                        </p:tgtEl>
                                      </p:cBhvr>
                                    </p:animEffec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righ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right)">
                                      <p:cBhvr>
                                        <p:cTn id="47" dur="500"/>
                                        <p:tgtEl>
                                          <p:spTgt spid="17"/>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right)">
                                      <p:cBhvr>
                                        <p:cTn id="50" dur="500"/>
                                        <p:tgtEl>
                                          <p:spTgt spid="16"/>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right)">
                                      <p:cBhvr>
                                        <p:cTn id="54" dur="500"/>
                                        <p:tgtEl>
                                          <p:spTgt spid="30"/>
                                        </p:tgtEl>
                                      </p:cBhvr>
                                    </p:animEffect>
                                  </p:childTnLst>
                                </p:cTn>
                              </p:par>
                            </p:childTnLst>
                          </p:cTn>
                        </p:par>
                        <p:par>
                          <p:cTn id="55" fill="hold">
                            <p:stCondLst>
                              <p:cond delay="1000"/>
                            </p:stCondLst>
                            <p:childTnLst>
                              <p:par>
                                <p:cTn id="56" presetID="22" presetClass="entr" presetSubtype="2"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right)">
                                      <p:cBhvr>
                                        <p:cTn id="63" dur="500"/>
                                        <p:tgtEl>
                                          <p:spTgt spid="25"/>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right)">
                                      <p:cBhvr>
                                        <p:cTn id="67" dur="500"/>
                                        <p:tgtEl>
                                          <p:spTgt spid="31"/>
                                        </p:tgtEl>
                                      </p:cBhvr>
                                    </p:animEffect>
                                  </p:childTnLst>
                                </p:cTn>
                              </p:par>
                            </p:childTnLst>
                          </p:cTn>
                        </p:par>
                        <p:par>
                          <p:cTn id="68" fill="hold">
                            <p:stCondLst>
                              <p:cond delay="1000"/>
                            </p:stCondLst>
                            <p:childTnLst>
                              <p:par>
                                <p:cTn id="69" presetID="22" presetClass="entr" presetSubtype="2"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right)">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left)">
                                      <p:cBhvr>
                                        <p:cTn id="84" dur="500"/>
                                        <p:tgtEl>
                                          <p:spTgt spid="3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left)">
                                      <p:cBhvr>
                                        <p:cTn id="89" dur="500"/>
                                        <p:tgtEl>
                                          <p:spTgt spid="2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left)">
                                      <p:cBhvr>
                                        <p:cTn id="92" dur="500"/>
                                        <p:tgtEl>
                                          <p:spTgt spid="19"/>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par>
                          <p:cTn id="97" fill="hold">
                            <p:stCondLst>
                              <p:cond delay="1000"/>
                            </p:stCondLst>
                            <p:childTnLst>
                              <p:par>
                                <p:cTn id="98" presetID="22" presetClass="entr" presetSubtype="8"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2000"/>
                                        <p:tgtEl>
                                          <p:spTgt spid="9"/>
                                        </p:tgtEl>
                                      </p:cBhvr>
                                    </p:animEffect>
                                    <p:set>
                                      <p:cBhvr>
                                        <p:cTn id="105" dur="1" fill="hold">
                                          <p:stCondLst>
                                            <p:cond delay="1999"/>
                                          </p:stCondLst>
                                        </p:cTn>
                                        <p:tgtEl>
                                          <p:spTgt spid="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2000"/>
                                        <p:tgtEl>
                                          <p:spTgt spid="10"/>
                                        </p:tgtEl>
                                      </p:cBhvr>
                                    </p:animEffect>
                                    <p:set>
                                      <p:cBhvr>
                                        <p:cTn id="108" dur="1" fill="hold">
                                          <p:stCondLst>
                                            <p:cond delay="1999"/>
                                          </p:stCondLst>
                                        </p:cTn>
                                        <p:tgtEl>
                                          <p:spTgt spid="10"/>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2000"/>
                                        <p:tgtEl>
                                          <p:spTgt spid="11"/>
                                        </p:tgtEl>
                                      </p:cBhvr>
                                    </p:animEffect>
                                    <p:set>
                                      <p:cBhvr>
                                        <p:cTn id="111" dur="1" fill="hold">
                                          <p:stCondLst>
                                            <p:cond delay="1999"/>
                                          </p:stCondLst>
                                        </p:cTn>
                                        <p:tgtEl>
                                          <p:spTgt spid="11"/>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2000"/>
                                        <p:tgtEl>
                                          <p:spTgt spid="27"/>
                                        </p:tgtEl>
                                      </p:cBhvr>
                                    </p:animEffect>
                                    <p:set>
                                      <p:cBhvr>
                                        <p:cTn id="114" dur="1" fill="hold">
                                          <p:stCondLst>
                                            <p:cond delay="1999"/>
                                          </p:stCondLst>
                                        </p:cTn>
                                        <p:tgtEl>
                                          <p:spTgt spid="2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2000"/>
                                        <p:tgtEl>
                                          <p:spTgt spid="24"/>
                                        </p:tgtEl>
                                      </p:cBhvr>
                                    </p:animEffect>
                                    <p:set>
                                      <p:cBhvr>
                                        <p:cTn id="117" dur="1" fill="hold">
                                          <p:stCondLst>
                                            <p:cond delay="19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2000"/>
                                        <p:tgtEl>
                                          <p:spTgt spid="17"/>
                                        </p:tgtEl>
                                      </p:cBhvr>
                                    </p:animEffect>
                                    <p:set>
                                      <p:cBhvr>
                                        <p:cTn id="120" dur="1" fill="hold">
                                          <p:stCondLst>
                                            <p:cond delay="1999"/>
                                          </p:stCondLst>
                                        </p:cTn>
                                        <p:tgtEl>
                                          <p:spTgt spid="17"/>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2000"/>
                                        <p:tgtEl>
                                          <p:spTgt spid="15"/>
                                        </p:tgtEl>
                                      </p:cBhvr>
                                    </p:animEffect>
                                    <p:set>
                                      <p:cBhvr>
                                        <p:cTn id="123" dur="1" fill="hold">
                                          <p:stCondLst>
                                            <p:cond delay="1999"/>
                                          </p:stCondLst>
                                        </p:cTn>
                                        <p:tgtEl>
                                          <p:spTgt spid="15"/>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2000"/>
                                        <p:tgtEl>
                                          <p:spTgt spid="25"/>
                                        </p:tgtEl>
                                      </p:cBhvr>
                                    </p:animEffect>
                                    <p:set>
                                      <p:cBhvr>
                                        <p:cTn id="126" dur="1" fill="hold">
                                          <p:stCondLst>
                                            <p:cond delay="1999"/>
                                          </p:stCondLst>
                                        </p:cTn>
                                        <p:tgtEl>
                                          <p:spTgt spid="25"/>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2000"/>
                                        <p:tgtEl>
                                          <p:spTgt spid="22"/>
                                        </p:tgtEl>
                                      </p:cBhvr>
                                    </p:animEffect>
                                    <p:set>
                                      <p:cBhvr>
                                        <p:cTn id="129" dur="1" fill="hold">
                                          <p:stCondLst>
                                            <p:cond delay="1999"/>
                                          </p:stCondLst>
                                        </p:cTn>
                                        <p:tgtEl>
                                          <p:spTgt spid="22"/>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2000"/>
                                        <p:tgtEl>
                                          <p:spTgt spid="19"/>
                                        </p:tgtEl>
                                      </p:cBhvr>
                                    </p:animEffect>
                                    <p:set>
                                      <p:cBhvr>
                                        <p:cTn id="132" dur="1" fill="hold">
                                          <p:stCondLst>
                                            <p:cond delay="1999"/>
                                          </p:stCondLst>
                                        </p:cTn>
                                        <p:tgtEl>
                                          <p:spTgt spid="19"/>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2000"/>
                                        <p:tgtEl>
                                          <p:spTgt spid="20"/>
                                        </p:tgtEl>
                                      </p:cBhvr>
                                    </p:animEffect>
                                    <p:set>
                                      <p:cBhvr>
                                        <p:cTn id="135" dur="1" fill="hold">
                                          <p:stCondLst>
                                            <p:cond delay="1999"/>
                                          </p:stCondLst>
                                        </p:cTn>
                                        <p:tgtEl>
                                          <p:spTgt spid="20"/>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2000"/>
                                        <p:tgtEl>
                                          <p:spTgt spid="16"/>
                                        </p:tgtEl>
                                      </p:cBhvr>
                                    </p:animEffect>
                                    <p:set>
                                      <p:cBhvr>
                                        <p:cTn id="138" dur="1" fill="hold">
                                          <p:stCondLst>
                                            <p:cond delay="1999"/>
                                          </p:stCondLst>
                                        </p:cTn>
                                        <p:tgtEl>
                                          <p:spTgt spid="16"/>
                                        </p:tgtEl>
                                        <p:attrNameLst>
                                          <p:attrName>style.visibility</p:attrName>
                                        </p:attrNameLst>
                                      </p:cBhvr>
                                      <p:to>
                                        <p:strVal val="hidden"/>
                                      </p:to>
                                    </p:set>
                                  </p:childTnLst>
                                </p:cTn>
                              </p:par>
                              <p:par>
                                <p:cTn id="139" presetID="10" presetClass="exit" presetSubtype="0" fill="hold" grpId="1" nodeType="withEffect">
                                  <p:stCondLst>
                                    <p:cond delay="0"/>
                                  </p:stCondLst>
                                  <p:childTnLst>
                                    <p:animEffect transition="out" filter="fade">
                                      <p:cBhvr>
                                        <p:cTn id="140" dur="2000"/>
                                        <p:tgtEl>
                                          <p:spTgt spid="14"/>
                                        </p:tgtEl>
                                      </p:cBhvr>
                                    </p:animEffect>
                                    <p:set>
                                      <p:cBhvr>
                                        <p:cTn id="141" dur="1" fill="hold">
                                          <p:stCondLst>
                                            <p:cond delay="1999"/>
                                          </p:stCondLst>
                                        </p:cTn>
                                        <p:tgtEl>
                                          <p:spTgt spid="14"/>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2000"/>
                                        <p:tgtEl>
                                          <p:spTgt spid="30"/>
                                        </p:tgtEl>
                                      </p:cBhvr>
                                    </p:animEffect>
                                    <p:set>
                                      <p:cBhvr>
                                        <p:cTn id="144" dur="1" fill="hold">
                                          <p:stCondLst>
                                            <p:cond delay="1999"/>
                                          </p:stCondLst>
                                        </p:cTn>
                                        <p:tgtEl>
                                          <p:spTgt spid="30"/>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2000"/>
                                        <p:tgtEl>
                                          <p:spTgt spid="29"/>
                                        </p:tgtEl>
                                      </p:cBhvr>
                                    </p:animEffect>
                                    <p:set>
                                      <p:cBhvr>
                                        <p:cTn id="147" dur="1" fill="hold">
                                          <p:stCondLst>
                                            <p:cond delay="1999"/>
                                          </p:stCondLst>
                                        </p:cTn>
                                        <p:tgtEl>
                                          <p:spTgt spid="29"/>
                                        </p:tgtEl>
                                        <p:attrNameLst>
                                          <p:attrName>style.visibility</p:attrName>
                                        </p:attrNameLst>
                                      </p:cBhvr>
                                      <p:to>
                                        <p:strVal val="hidden"/>
                                      </p:to>
                                    </p:set>
                                  </p:childTnLst>
                                </p:cTn>
                              </p:par>
                              <p:par>
                                <p:cTn id="148" presetID="10" presetClass="exit" presetSubtype="0" fill="hold" grpId="1" nodeType="withEffect">
                                  <p:stCondLst>
                                    <p:cond delay="0"/>
                                  </p:stCondLst>
                                  <p:childTnLst>
                                    <p:animEffect transition="out" filter="fade">
                                      <p:cBhvr>
                                        <p:cTn id="149" dur="2000"/>
                                        <p:tgtEl>
                                          <p:spTgt spid="23"/>
                                        </p:tgtEl>
                                      </p:cBhvr>
                                    </p:animEffect>
                                    <p:set>
                                      <p:cBhvr>
                                        <p:cTn id="150" dur="1" fill="hold">
                                          <p:stCondLst>
                                            <p:cond delay="1999"/>
                                          </p:stCondLst>
                                        </p:cTn>
                                        <p:tgtEl>
                                          <p:spTgt spid="23"/>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2000"/>
                                        <p:tgtEl>
                                          <p:spTgt spid="18"/>
                                        </p:tgtEl>
                                      </p:cBhvr>
                                    </p:animEffect>
                                    <p:set>
                                      <p:cBhvr>
                                        <p:cTn id="153" dur="1" fill="hold">
                                          <p:stCondLst>
                                            <p:cond delay="1999"/>
                                          </p:stCondLst>
                                        </p:cTn>
                                        <p:tgtEl>
                                          <p:spTgt spid="18"/>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2000"/>
                                        <p:tgtEl>
                                          <p:spTgt spid="32"/>
                                        </p:tgtEl>
                                      </p:cBhvr>
                                    </p:animEffect>
                                    <p:set>
                                      <p:cBhvr>
                                        <p:cTn id="156" dur="1" fill="hold">
                                          <p:stCondLst>
                                            <p:cond delay="1999"/>
                                          </p:stCondLst>
                                        </p:cTn>
                                        <p:tgtEl>
                                          <p:spTgt spid="32"/>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0" presetClass="exit" presetSubtype="0" fill="hold" nodeType="clickEffect">
                                  <p:stCondLst>
                                    <p:cond delay="0"/>
                                  </p:stCondLst>
                                  <p:childTnLst>
                                    <p:animEffect transition="out" filter="fade">
                                      <p:cBhvr>
                                        <p:cTn id="160" dur="2000"/>
                                        <p:tgtEl>
                                          <p:spTgt spid="26"/>
                                        </p:tgtEl>
                                      </p:cBhvr>
                                    </p:animEffect>
                                    <p:set>
                                      <p:cBhvr>
                                        <p:cTn id="161" dur="1" fill="hold">
                                          <p:stCondLst>
                                            <p:cond delay="1999"/>
                                          </p:stCondLst>
                                        </p:cTn>
                                        <p:tgtEl>
                                          <p:spTgt spid="26"/>
                                        </p:tgtEl>
                                        <p:attrNameLst>
                                          <p:attrName>style.visibility</p:attrName>
                                        </p:attrNameLst>
                                      </p:cBhvr>
                                      <p:to>
                                        <p:strVal val="hidden"/>
                                      </p:to>
                                    </p:set>
                                  </p:childTnLst>
                                </p:cTn>
                              </p:par>
                              <p:par>
                                <p:cTn id="162" presetID="10" presetClass="exit" presetSubtype="0" fill="hold" grpId="0" nodeType="withEffect">
                                  <p:stCondLst>
                                    <p:cond delay="0"/>
                                  </p:stCondLst>
                                  <p:childTnLst>
                                    <p:animEffect transition="out" filter="fade">
                                      <p:cBhvr>
                                        <p:cTn id="163" dur="2000"/>
                                        <p:tgtEl>
                                          <p:spTgt spid="8"/>
                                        </p:tgtEl>
                                      </p:cBhvr>
                                    </p:animEffect>
                                    <p:set>
                                      <p:cBhvr>
                                        <p:cTn id="164" dur="1" fill="hold">
                                          <p:stCondLst>
                                            <p:cond delay="1999"/>
                                          </p:stCondLst>
                                        </p:cTn>
                                        <p:tgtEl>
                                          <p:spTgt spid="8"/>
                                        </p:tgtEl>
                                        <p:attrNameLst>
                                          <p:attrName>style.visibility</p:attrName>
                                        </p:attrNameLst>
                                      </p:cBhvr>
                                      <p:to>
                                        <p:strVal val="hidden"/>
                                      </p:to>
                                    </p:set>
                                  </p:childTnLst>
                                </p:cTn>
                              </p:par>
                            </p:childTnLst>
                          </p:cTn>
                        </p:par>
                        <p:par>
                          <p:cTn id="165" fill="hold">
                            <p:stCondLst>
                              <p:cond delay="2000"/>
                            </p:stCondLst>
                            <p:childTnLst>
                              <p:par>
                                <p:cTn id="166" presetID="22" presetClass="exit" presetSubtype="1" fill="hold" grpId="0" nodeType="afterEffect">
                                  <p:stCondLst>
                                    <p:cond delay="1000"/>
                                  </p:stCondLst>
                                  <p:childTnLst>
                                    <p:animEffect transition="out" filter="wipe(up)">
                                      <p:cBhvr>
                                        <p:cTn id="167" dur="5000"/>
                                        <p:tgtEl>
                                          <p:spTgt spid="6"/>
                                        </p:tgtEl>
                                      </p:cBhvr>
                                    </p:animEffect>
                                    <p:set>
                                      <p:cBhvr>
                                        <p:cTn id="168" dur="1" fill="hold">
                                          <p:stCondLst>
                                            <p:cond delay="4999"/>
                                          </p:stCondLst>
                                        </p:cTn>
                                        <p:tgtEl>
                                          <p:spTgt spid="6"/>
                                        </p:tgtEl>
                                        <p:attrNameLst>
                                          <p:attrName>style.visibility</p:attrName>
                                        </p:attrNameLst>
                                      </p:cBhvr>
                                      <p:to>
                                        <p:strVal val="hidden"/>
                                      </p:to>
                                    </p:set>
                                  </p:childTnLst>
                                </p:cTn>
                              </p:par>
                            </p:childTnLst>
                          </p:cTn>
                        </p:par>
                        <p:par>
                          <p:cTn id="169" fill="hold">
                            <p:stCondLst>
                              <p:cond delay="8000"/>
                            </p:stCondLst>
                            <p:childTnLst>
                              <p:par>
                                <p:cTn id="170" presetID="17" presetClass="entr" presetSubtype="10" fill="hold" grpId="0" nodeType="afterEffect">
                                  <p:stCondLst>
                                    <p:cond delay="5000"/>
                                  </p:stCondLst>
                                  <p:childTnLst>
                                    <p:set>
                                      <p:cBhvr>
                                        <p:cTn id="171" dur="1" fill="hold">
                                          <p:stCondLst>
                                            <p:cond delay="0"/>
                                          </p:stCondLst>
                                        </p:cTn>
                                        <p:tgtEl>
                                          <p:spTgt spid="5"/>
                                        </p:tgtEl>
                                        <p:attrNameLst>
                                          <p:attrName>style.visibility</p:attrName>
                                        </p:attrNameLst>
                                      </p:cBhvr>
                                      <p:to>
                                        <p:strVal val="visible"/>
                                      </p:to>
                                    </p:set>
                                    <p:anim calcmode="lin" valueType="num">
                                      <p:cBhvr>
                                        <p:cTn id="172" dur="500" fill="hold"/>
                                        <p:tgtEl>
                                          <p:spTgt spid="5"/>
                                        </p:tgtEl>
                                        <p:attrNameLst>
                                          <p:attrName>ppt_w</p:attrName>
                                        </p:attrNameLst>
                                      </p:cBhvr>
                                      <p:tavLst>
                                        <p:tav tm="0">
                                          <p:val>
                                            <p:fltVal val="0"/>
                                          </p:val>
                                        </p:tav>
                                        <p:tav tm="100000">
                                          <p:val>
                                            <p:strVal val="#ppt_w"/>
                                          </p:val>
                                        </p:tav>
                                      </p:tavLst>
                                    </p:anim>
                                    <p:anim calcmode="lin" valueType="num">
                                      <p:cBhvr>
                                        <p:cTn id="17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9" grpId="1" animBg="1"/>
      <p:bldP spid="10" grpId="0" animBg="1"/>
      <p:bldP spid="10" grpId="1" animBg="1"/>
      <p:bldP spid="11" grpId="0" animBg="1"/>
      <p:bldP spid="11" grpId="1" animBg="1"/>
      <p:bldP spid="12" grpId="0" animBg="1"/>
      <p:bldP spid="13" grpId="0"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901700"/>
          </a:xfrm>
        </p:spPr>
        <p:txBody>
          <a:bodyPr/>
          <a:lstStyle/>
          <a:p>
            <a:r>
              <a:rPr lang="en-US" b="1" dirty="0" smtClean="0">
                <a:solidFill>
                  <a:schemeClr val="accent6">
                    <a:lumMod val="50000"/>
                  </a:schemeClr>
                </a:solidFill>
              </a:rPr>
              <a:t>Clustering and Cluster </a:t>
            </a:r>
            <a:r>
              <a:rPr lang="en-US" b="1" dirty="0">
                <a:solidFill>
                  <a:schemeClr val="accent6">
                    <a:lumMod val="50000"/>
                  </a:schemeClr>
                </a:solidFill>
              </a:rPr>
              <a:t>Analysis</a:t>
            </a:r>
          </a:p>
        </p:txBody>
      </p:sp>
      <p:sp>
        <p:nvSpPr>
          <p:cNvPr id="3" name="Content Placeholder 2"/>
          <p:cNvSpPr>
            <a:spLocks noGrp="1"/>
          </p:cNvSpPr>
          <p:nvPr>
            <p:ph idx="1"/>
          </p:nvPr>
        </p:nvSpPr>
        <p:spPr>
          <a:xfrm>
            <a:off x="228600" y="1219200"/>
            <a:ext cx="8686800" cy="4906963"/>
          </a:xfrm>
        </p:spPr>
        <p:txBody>
          <a:bodyPr>
            <a:noAutofit/>
          </a:bodyPr>
          <a:lstStyle/>
          <a:p>
            <a:pPr marL="0" indent="0" algn="just">
              <a:lnSpc>
                <a:spcPct val="90000"/>
              </a:lnSpc>
              <a:buNone/>
            </a:pPr>
            <a:r>
              <a:rPr lang="en-US" sz="2800" dirty="0"/>
              <a:t>A </a:t>
            </a:r>
            <a:r>
              <a:rPr lang="en-US" sz="2800" b="1" dirty="0"/>
              <a:t>c</a:t>
            </a:r>
            <a:r>
              <a:rPr lang="en-US" sz="2800" b="1" i="1" dirty="0" smtClean="0"/>
              <a:t>luster</a:t>
            </a:r>
            <a:r>
              <a:rPr lang="en-US" sz="2800" dirty="0" smtClean="0"/>
              <a:t> </a:t>
            </a:r>
            <a:r>
              <a:rPr lang="en-US" sz="2800" dirty="0"/>
              <a:t>is </a:t>
            </a:r>
            <a:r>
              <a:rPr lang="en-US" sz="2800" dirty="0" smtClean="0"/>
              <a:t>a </a:t>
            </a:r>
            <a:r>
              <a:rPr lang="en-US" sz="2800" dirty="0"/>
              <a:t>collection of objects which are “similar” between them and are “dissimilar” to the objects belonging to other clusters. </a:t>
            </a:r>
          </a:p>
          <a:p>
            <a:pPr marL="0" indent="0" algn="just">
              <a:buNone/>
            </a:pPr>
            <a:endParaRPr lang="en-US" sz="2800" i="1" dirty="0" smtClean="0"/>
          </a:p>
          <a:p>
            <a:pPr marL="0" indent="0" algn="just">
              <a:buNone/>
            </a:pPr>
            <a:r>
              <a:rPr lang="en-US" sz="2800" b="1" i="1" dirty="0"/>
              <a:t>Clustering</a:t>
            </a:r>
            <a:r>
              <a:rPr lang="en-US" sz="2800" dirty="0"/>
              <a:t> is “the process of organizing objects into groups whose members are similar in some way</a:t>
            </a:r>
            <a:r>
              <a:rPr lang="en-US" sz="2800" dirty="0" smtClean="0"/>
              <a:t>”.</a:t>
            </a:r>
            <a:endParaRPr lang="en-US" sz="2800" i="1" dirty="0" smtClean="0"/>
          </a:p>
          <a:p>
            <a:pPr marL="0" indent="0" algn="just">
              <a:buNone/>
            </a:pPr>
            <a:endParaRPr lang="en-US" sz="2800" i="1" dirty="0"/>
          </a:p>
          <a:p>
            <a:pPr marL="0" indent="0" algn="just">
              <a:buNone/>
            </a:pPr>
            <a:r>
              <a:rPr lang="en-US" sz="2800" i="1" dirty="0" smtClean="0"/>
              <a:t>“</a:t>
            </a:r>
            <a:r>
              <a:rPr lang="en-US" sz="2800" b="1" i="1" dirty="0"/>
              <a:t>Cluster </a:t>
            </a:r>
            <a:r>
              <a:rPr lang="en-US" sz="2800" b="1" i="1" dirty="0" smtClean="0"/>
              <a:t>Analysis</a:t>
            </a:r>
            <a:r>
              <a:rPr lang="en-US" sz="2800" dirty="0" smtClean="0"/>
              <a:t> </a:t>
            </a:r>
            <a:r>
              <a:rPr lang="en-US" sz="2800" dirty="0"/>
              <a:t>is a set of methods for constructing a (hopefully) sensible and informative classification of an initially unclassified set of data, using the variable values observed on each individual.”</a:t>
            </a:r>
          </a:p>
          <a:p>
            <a:pPr marL="114300" indent="-114300" algn="just">
              <a:lnSpc>
                <a:spcPct val="10000"/>
              </a:lnSpc>
            </a:pPr>
            <a:endParaRPr lang="en-US" sz="2800" dirty="0"/>
          </a:p>
          <a:p>
            <a:pPr marL="114300" indent="-114300" algn="r">
              <a:buFont typeface="Wingdings" pitchFamily="2" charset="2"/>
              <a:buNone/>
            </a:pPr>
            <a:r>
              <a:rPr lang="en-US" sz="2400" i="1" dirty="0" smtClean="0"/>
              <a:t>- B</a:t>
            </a:r>
            <a:r>
              <a:rPr lang="en-US" sz="2400" i="1" dirty="0"/>
              <a:t>. S. </a:t>
            </a:r>
            <a:r>
              <a:rPr lang="en-US" sz="2400" i="1" dirty="0" err="1"/>
              <a:t>Everitt</a:t>
            </a:r>
            <a:r>
              <a:rPr lang="en-US" sz="2400" i="1" dirty="0"/>
              <a:t> (1998), “The Cambridge Dictionary of Statistics</a:t>
            </a:r>
            <a:r>
              <a:rPr lang="en-US" sz="2400" i="1" dirty="0" smtClean="0"/>
              <a:t>”</a:t>
            </a:r>
            <a:endParaRPr lang="en-US" sz="2400" dirty="0"/>
          </a:p>
        </p:txBody>
      </p:sp>
    </p:spTree>
    <p:extLst>
      <p:ext uri="{BB962C8B-B14F-4D97-AF65-F5344CB8AC3E}">
        <p14:creationId xmlns:p14="http://schemas.microsoft.com/office/powerpoint/2010/main" val="33713576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636587"/>
          </a:xfrm>
        </p:spPr>
        <p:txBody>
          <a:bodyPr>
            <a:normAutofit fontScale="90000"/>
          </a:bodyPr>
          <a:lstStyle/>
          <a:p>
            <a:pPr eaLnBrk="1" hangingPunct="1"/>
            <a:r>
              <a:rPr lang="en-US" b="1" dirty="0" smtClean="0"/>
              <a:t>Applications of Cluster Analysis</a:t>
            </a:r>
          </a:p>
        </p:txBody>
      </p:sp>
      <p:sp>
        <p:nvSpPr>
          <p:cNvPr id="5" name="Rectangle 3"/>
          <p:cNvSpPr txBox="1">
            <a:spLocks noChangeArrowheads="1"/>
          </p:cNvSpPr>
          <p:nvPr/>
        </p:nvSpPr>
        <p:spPr>
          <a:xfrm>
            <a:off x="228600" y="1143000"/>
            <a:ext cx="86868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buFont typeface="Wingdings" pitchFamily="2" charset="2"/>
              <a:buChar char="v"/>
            </a:pPr>
            <a:r>
              <a:rPr lang="en-US" sz="2400" dirty="0"/>
              <a:t>Pattern Recognition</a:t>
            </a:r>
          </a:p>
          <a:p>
            <a:pPr algn="just">
              <a:lnSpc>
                <a:spcPct val="110000"/>
              </a:lnSpc>
              <a:buFont typeface="Wingdings" pitchFamily="2" charset="2"/>
              <a:buChar char="v"/>
            </a:pPr>
            <a:r>
              <a:rPr lang="en-US" sz="2400" dirty="0"/>
              <a:t>Spatial Data Analysis </a:t>
            </a:r>
          </a:p>
          <a:p>
            <a:pPr lvl="1" algn="just">
              <a:lnSpc>
                <a:spcPct val="110000"/>
              </a:lnSpc>
              <a:buFont typeface="Wingdings" pitchFamily="2" charset="2"/>
              <a:buChar char="Ø"/>
            </a:pPr>
            <a:r>
              <a:rPr lang="en-US" sz="2400" dirty="0"/>
              <a:t>Create thematic maps in GIS by clustering feature spaces</a:t>
            </a:r>
          </a:p>
          <a:p>
            <a:pPr lvl="1" algn="just">
              <a:lnSpc>
                <a:spcPct val="110000"/>
              </a:lnSpc>
              <a:buFont typeface="Wingdings" pitchFamily="2" charset="2"/>
              <a:buChar char="Ø"/>
            </a:pPr>
            <a:r>
              <a:rPr lang="en-US" sz="2400" dirty="0"/>
              <a:t>Detect spatial clusters or for other spatial mining tasks</a:t>
            </a:r>
          </a:p>
          <a:p>
            <a:pPr algn="just">
              <a:lnSpc>
                <a:spcPct val="110000"/>
              </a:lnSpc>
              <a:buFont typeface="Wingdings" pitchFamily="2" charset="2"/>
              <a:buChar char="v"/>
            </a:pPr>
            <a:r>
              <a:rPr lang="en-US" sz="2400" dirty="0"/>
              <a:t>Image Processing</a:t>
            </a:r>
          </a:p>
          <a:p>
            <a:pPr algn="just">
              <a:lnSpc>
                <a:spcPct val="110000"/>
              </a:lnSpc>
              <a:buFont typeface="Wingdings" pitchFamily="2" charset="2"/>
              <a:buChar char="v"/>
            </a:pPr>
            <a:r>
              <a:rPr lang="en-US" sz="2400" dirty="0"/>
              <a:t>Economic Science (especially market research)</a:t>
            </a:r>
          </a:p>
          <a:p>
            <a:pPr algn="just">
              <a:lnSpc>
                <a:spcPct val="110000"/>
              </a:lnSpc>
              <a:buFont typeface="Wingdings" pitchFamily="2" charset="2"/>
              <a:buChar char="v"/>
            </a:pPr>
            <a:r>
              <a:rPr lang="en-US" sz="2400" dirty="0"/>
              <a:t>WWW</a:t>
            </a:r>
          </a:p>
          <a:p>
            <a:pPr lvl="1" algn="just">
              <a:lnSpc>
                <a:spcPct val="110000"/>
              </a:lnSpc>
              <a:buFont typeface="Wingdings" pitchFamily="2" charset="2"/>
              <a:buChar char="Ø"/>
            </a:pPr>
            <a:r>
              <a:rPr lang="en-US" sz="2400" dirty="0"/>
              <a:t>Document classification</a:t>
            </a:r>
          </a:p>
          <a:p>
            <a:pPr lvl="1" algn="just">
              <a:lnSpc>
                <a:spcPct val="110000"/>
              </a:lnSpc>
              <a:buFont typeface="Wingdings" pitchFamily="2" charset="2"/>
              <a:buChar char="Ø"/>
            </a:pPr>
            <a:r>
              <a:rPr lang="en-US" sz="2400" dirty="0"/>
              <a:t>Cluster Weblog data to discover groups of similar access patterns</a:t>
            </a:r>
          </a:p>
          <a:p>
            <a:pPr algn="just">
              <a:buFont typeface="Wingdings" pitchFamily="2" charset="2"/>
              <a:buChar char="v"/>
              <a:defRPr/>
            </a:pPr>
            <a:endParaRPr lang="en-US" sz="2000" dirty="0" smtClean="0"/>
          </a:p>
        </p:txBody>
      </p:sp>
    </p:spTree>
    <p:extLst>
      <p:ext uri="{BB962C8B-B14F-4D97-AF65-F5344CB8AC3E}">
        <p14:creationId xmlns:p14="http://schemas.microsoft.com/office/powerpoint/2010/main" val="22364516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0"/>
            <a:ext cx="8382000" cy="5732018"/>
          </a:xfrm>
          <a:prstGeom prst="rect">
            <a:avLst/>
          </a:prstGeom>
        </p:spPr>
        <p:txBody>
          <a:bodyPr wrap="square">
            <a:spAutoFit/>
          </a:bodyPr>
          <a:lstStyle/>
          <a:p>
            <a:pPr marL="342900" indent="-342900" algn="just">
              <a:lnSpc>
                <a:spcPct val="140000"/>
              </a:lnSpc>
              <a:buFont typeface="Wingdings" pitchFamily="2" charset="2"/>
              <a:buChar char="v"/>
            </a:pPr>
            <a:r>
              <a:rPr lang="en-US" sz="2400" dirty="0"/>
              <a:t>Marketing: Help marketers discover distinct groups in their customer bases, and then use this knowledge to develop targeted marketing programs</a:t>
            </a:r>
          </a:p>
          <a:p>
            <a:pPr marL="342900" indent="-342900" algn="just">
              <a:lnSpc>
                <a:spcPct val="140000"/>
              </a:lnSpc>
              <a:buFont typeface="Wingdings" pitchFamily="2" charset="2"/>
              <a:buChar char="v"/>
            </a:pPr>
            <a:r>
              <a:rPr lang="en-US" sz="2400" dirty="0"/>
              <a:t>Land use: Identification of areas of similar land use in an earth observation database</a:t>
            </a:r>
          </a:p>
          <a:p>
            <a:pPr marL="342900" indent="-342900" algn="just">
              <a:lnSpc>
                <a:spcPct val="140000"/>
              </a:lnSpc>
              <a:buFont typeface="Wingdings" pitchFamily="2" charset="2"/>
              <a:buChar char="v"/>
            </a:pPr>
            <a:r>
              <a:rPr lang="en-US" sz="2400" dirty="0"/>
              <a:t>Insurance: Identifying groups of motor insurance policy holders with a high average claim cost</a:t>
            </a:r>
          </a:p>
          <a:p>
            <a:pPr marL="342900" indent="-342900" algn="just">
              <a:lnSpc>
                <a:spcPct val="140000"/>
              </a:lnSpc>
              <a:buFont typeface="Wingdings" pitchFamily="2" charset="2"/>
              <a:buChar char="v"/>
            </a:pPr>
            <a:r>
              <a:rPr lang="en-US" sz="2400" dirty="0"/>
              <a:t>City-planning: Identifying groups of houses according to their house type, value, and geographical location</a:t>
            </a:r>
          </a:p>
          <a:p>
            <a:pPr marL="342900" indent="-342900" algn="just">
              <a:lnSpc>
                <a:spcPct val="140000"/>
              </a:lnSpc>
              <a:buFont typeface="Wingdings" pitchFamily="2" charset="2"/>
              <a:buChar char="v"/>
            </a:pPr>
            <a:r>
              <a:rPr lang="en-US" sz="2400" dirty="0"/>
              <a:t>Earth-quake studies: Observed earth quake epicenters should be clustered along continent faults</a:t>
            </a:r>
          </a:p>
        </p:txBody>
      </p:sp>
      <p:sp>
        <p:nvSpPr>
          <p:cNvPr id="5" name="Rectangle 2"/>
          <p:cNvSpPr>
            <a:spLocks noGrp="1" noChangeArrowheads="1"/>
          </p:cNvSpPr>
          <p:nvPr>
            <p:ph type="title"/>
          </p:nvPr>
        </p:nvSpPr>
        <p:spPr>
          <a:xfrm>
            <a:off x="457200" y="201613"/>
            <a:ext cx="8229600" cy="636587"/>
          </a:xfrm>
        </p:spPr>
        <p:txBody>
          <a:bodyPr>
            <a:normAutofit fontScale="90000"/>
          </a:bodyPr>
          <a:lstStyle/>
          <a:p>
            <a:pPr eaLnBrk="1" hangingPunct="1"/>
            <a:r>
              <a:rPr lang="en-US" b="1" dirty="0" smtClean="0"/>
              <a:t>Applications of Cluster Analysis</a:t>
            </a:r>
          </a:p>
        </p:txBody>
      </p:sp>
    </p:spTree>
    <p:extLst>
      <p:ext uri="{BB962C8B-B14F-4D97-AF65-F5344CB8AC3E}">
        <p14:creationId xmlns:p14="http://schemas.microsoft.com/office/powerpoint/2010/main" val="2603916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12787"/>
          </a:xfrm>
        </p:spPr>
        <p:txBody>
          <a:bodyPr>
            <a:normAutofit fontScale="90000"/>
          </a:bodyPr>
          <a:lstStyle/>
          <a:p>
            <a:pPr eaLnBrk="1" hangingPunct="1"/>
            <a:r>
              <a:rPr lang="en-US" b="1" dirty="0" smtClean="0"/>
              <a:t>Objectives of Cluster Analysis</a:t>
            </a:r>
          </a:p>
        </p:txBody>
      </p:sp>
      <p:sp>
        <p:nvSpPr>
          <p:cNvPr id="5" name="Rectangle 3"/>
          <p:cNvSpPr txBox="1">
            <a:spLocks noChangeArrowheads="1"/>
          </p:cNvSpPr>
          <p:nvPr/>
        </p:nvSpPr>
        <p:spPr>
          <a:xfrm>
            <a:off x="228600" y="990600"/>
            <a:ext cx="8610600" cy="17430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smtClean="0"/>
              <a:t>Finding groups of objects such that the objects in a group will be similar (or related) to one another and different from (or unrelated to) the objects in other groups</a:t>
            </a:r>
          </a:p>
        </p:txBody>
      </p:sp>
      <p:grpSp>
        <p:nvGrpSpPr>
          <p:cNvPr id="6" name="Group 4"/>
          <p:cNvGrpSpPr>
            <a:grpSpLocks/>
          </p:cNvGrpSpPr>
          <p:nvPr/>
        </p:nvGrpSpPr>
        <p:grpSpPr bwMode="auto">
          <a:xfrm>
            <a:off x="3276600" y="3875088"/>
            <a:ext cx="3048000" cy="2678112"/>
            <a:chOff x="2160" y="2544"/>
            <a:chExt cx="1920" cy="1687"/>
          </a:xfrm>
        </p:grpSpPr>
        <p:sp>
          <p:nvSpPr>
            <p:cNvPr id="7" name="Line 5"/>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1"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2"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3"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4"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5"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6"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7"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8"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en-US"/>
            </a:p>
          </p:txBody>
        </p:sp>
        <p:sp>
          <p:nvSpPr>
            <p:cNvPr id="19"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0"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1"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2"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3"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4"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5"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p>
              <a:endParaRPr lang="en-US"/>
            </a:p>
          </p:txBody>
        </p:sp>
        <p:sp>
          <p:nvSpPr>
            <p:cNvPr id="26"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7"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8"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29"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0"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1"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sp>
          <p:nvSpPr>
            <p:cNvPr id="32"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p>
              <a:endParaRPr lang="en-US"/>
            </a:p>
          </p:txBody>
        </p:sp>
      </p:grpSp>
      <p:sp>
        <p:nvSpPr>
          <p:cNvPr id="33" name="Line 32"/>
          <p:cNvSpPr>
            <a:spLocks noChangeShapeType="1"/>
          </p:cNvSpPr>
          <p:nvPr/>
        </p:nvSpPr>
        <p:spPr bwMode="auto">
          <a:xfrm flipH="1" flipV="1">
            <a:off x="5257800" y="4800600"/>
            <a:ext cx="228600" cy="685800"/>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AutoShape 33"/>
          <p:cNvSpPr>
            <a:spLocks noChangeArrowheads="1"/>
          </p:cNvSpPr>
          <p:nvPr/>
        </p:nvSpPr>
        <p:spPr bwMode="auto">
          <a:xfrm>
            <a:off x="6858000" y="3657600"/>
            <a:ext cx="1981200" cy="1066800"/>
          </a:xfrm>
          <a:prstGeom prst="wedgeRectCallout">
            <a:avLst>
              <a:gd name="adj1" fmla="val -120981"/>
              <a:gd name="adj2" fmla="val 87630"/>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Inter-cluster distances are maximized</a:t>
            </a:r>
          </a:p>
        </p:txBody>
      </p:sp>
      <p:grpSp>
        <p:nvGrpSpPr>
          <p:cNvPr id="35" name="Group 34"/>
          <p:cNvGrpSpPr>
            <a:grpSpLocks/>
          </p:cNvGrpSpPr>
          <p:nvPr/>
        </p:nvGrpSpPr>
        <p:grpSpPr bwMode="auto">
          <a:xfrm>
            <a:off x="2895600" y="3962400"/>
            <a:ext cx="3276600" cy="2286000"/>
            <a:chOff x="1824" y="2208"/>
            <a:chExt cx="2064" cy="1440"/>
          </a:xfrm>
        </p:grpSpPr>
        <p:sp>
          <p:nvSpPr>
            <p:cNvPr id="36" name="Oval 35"/>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Oval 36"/>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Oval 37"/>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9" name="Line 39"/>
          <p:cNvSpPr>
            <a:spLocks noChangeShapeType="1"/>
          </p:cNvSpPr>
          <p:nvPr/>
        </p:nvSpPr>
        <p:spPr bwMode="auto">
          <a:xfrm flipV="1">
            <a:off x="3276600" y="4800600"/>
            <a:ext cx="304800" cy="152400"/>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AutoShape 40"/>
          <p:cNvSpPr>
            <a:spLocks noChangeArrowheads="1"/>
          </p:cNvSpPr>
          <p:nvPr/>
        </p:nvSpPr>
        <p:spPr bwMode="auto">
          <a:xfrm>
            <a:off x="685800" y="3657600"/>
            <a:ext cx="1981200" cy="1066800"/>
          </a:xfrm>
          <a:prstGeom prst="wedgeRectCallout">
            <a:avLst>
              <a:gd name="adj1" fmla="val 83722"/>
              <a:gd name="adj2" fmla="val 59181"/>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Intra-cluster distances are minimized</a:t>
            </a:r>
          </a:p>
        </p:txBody>
      </p:sp>
      <p:sp>
        <p:nvSpPr>
          <p:cNvPr id="41" name="AutoShape 40"/>
          <p:cNvSpPr>
            <a:spLocks noChangeArrowheads="1"/>
          </p:cNvSpPr>
          <p:nvPr/>
        </p:nvSpPr>
        <p:spPr bwMode="auto">
          <a:xfrm>
            <a:off x="3657600" y="2971800"/>
            <a:ext cx="1981200" cy="838200"/>
          </a:xfrm>
          <a:prstGeom prst="wedgeRectCallout">
            <a:avLst>
              <a:gd name="adj1" fmla="val 16139"/>
              <a:gd name="adj2" fmla="val -43880"/>
            </a:avLst>
          </a:prstGeom>
          <a:solidFill>
            <a:srgbClr val="00FFFF"/>
          </a:solidFill>
          <a:ln w="25400">
            <a:solidFill>
              <a:schemeClr val="tx1"/>
            </a:solidFill>
            <a:miter lim="800000"/>
            <a:headEnd/>
            <a:tailEnd/>
          </a:ln>
        </p:spPr>
        <p:txBody>
          <a:bodyPr/>
          <a:lstStyle/>
          <a:p>
            <a:pPr algn="ctr">
              <a:spcBef>
                <a:spcPct val="50000"/>
              </a:spcBef>
            </a:pPr>
            <a:r>
              <a:rPr lang="en-US" sz="2000">
                <a:latin typeface="Tahoma" pitchFamily="34" charset="0"/>
              </a:rPr>
              <a:t>Competing objectives</a:t>
            </a:r>
          </a:p>
        </p:txBody>
      </p:sp>
      <p:cxnSp>
        <p:nvCxnSpPr>
          <p:cNvPr id="42" name="Straight Arrow Connector 41"/>
          <p:cNvCxnSpPr>
            <a:stCxn id="41" idx="1"/>
            <a:endCxn id="40" idx="3"/>
          </p:cNvCxnSpPr>
          <p:nvPr/>
        </p:nvCxnSpPr>
        <p:spPr>
          <a:xfrm rot="10800000" flipV="1">
            <a:off x="2667000" y="3390900"/>
            <a:ext cx="990600" cy="8001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3"/>
            <a:endCxn id="34" idx="1"/>
          </p:cNvCxnSpPr>
          <p:nvPr/>
        </p:nvCxnSpPr>
        <p:spPr>
          <a:xfrm>
            <a:off x="5638800" y="3390900"/>
            <a:ext cx="1219200" cy="8001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8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152400"/>
            <a:ext cx="8280400" cy="381000"/>
          </a:xfrm>
        </p:spPr>
        <p:txBody>
          <a:bodyPr>
            <a:normAutofit fontScale="90000"/>
          </a:bodyPr>
          <a:lstStyle/>
          <a:p>
            <a:pPr eaLnBrk="1" hangingPunct="1"/>
            <a:r>
              <a:rPr lang="en-US" b="1" dirty="0" smtClean="0"/>
              <a:t>Types of </a:t>
            </a:r>
            <a:r>
              <a:rPr lang="en-US" b="1" dirty="0" err="1" smtClean="0"/>
              <a:t>Clusterings</a:t>
            </a:r>
            <a:endParaRPr lang="en-US" b="1" dirty="0" smtClean="0"/>
          </a:p>
        </p:txBody>
      </p:sp>
      <p:sp>
        <p:nvSpPr>
          <p:cNvPr id="5" name="Rectangle 3"/>
          <p:cNvSpPr txBox="1">
            <a:spLocks noChangeArrowheads="1"/>
          </p:cNvSpPr>
          <p:nvPr/>
        </p:nvSpPr>
        <p:spPr>
          <a:xfrm>
            <a:off x="152400" y="685800"/>
            <a:ext cx="8915400" cy="6019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sz="2800" dirty="0" smtClean="0"/>
              <a:t>Partitioning Clustering</a:t>
            </a:r>
          </a:p>
          <a:p>
            <a:pPr lvl="1" algn="just">
              <a:lnSpc>
                <a:spcPct val="90000"/>
              </a:lnSpc>
            </a:pPr>
            <a:r>
              <a:rPr lang="en-US" sz="1600" dirty="0" smtClean="0"/>
              <a:t>A division data objects into non-overlapping subsets (clusters) such that each data object is in exactly one subset</a:t>
            </a:r>
          </a:p>
          <a:p>
            <a:pPr lvl="1" algn="just">
              <a:lnSpc>
                <a:spcPct val="130000"/>
              </a:lnSpc>
            </a:pPr>
            <a:r>
              <a:rPr lang="en-US" sz="1600" dirty="0"/>
              <a:t>Construct various partitions and then evaluate them by some criterion, e.g., minimizing the sum of square errors</a:t>
            </a:r>
          </a:p>
          <a:p>
            <a:pPr lvl="1" algn="just">
              <a:lnSpc>
                <a:spcPct val="130000"/>
              </a:lnSpc>
            </a:pPr>
            <a:r>
              <a:rPr lang="en-US" sz="1600" dirty="0"/>
              <a:t>Typical methods: k-means, k-</a:t>
            </a:r>
            <a:r>
              <a:rPr lang="en-US" sz="1600" dirty="0" err="1"/>
              <a:t>medoids</a:t>
            </a:r>
            <a:r>
              <a:rPr lang="en-US" sz="1600" dirty="0"/>
              <a:t>, </a:t>
            </a:r>
            <a:r>
              <a:rPr lang="en-US" sz="1600" dirty="0" smtClean="0"/>
              <a:t>CLARA </a:t>
            </a:r>
            <a:r>
              <a:rPr lang="en-US" altLang="ko-KR" sz="1600" dirty="0" smtClean="0">
                <a:ea typeface="굴림" pitchFamily="34" charset="-127"/>
                <a:sym typeface="Wingdings" pitchFamily="2" charset="2"/>
              </a:rPr>
              <a:t>(Clustering </a:t>
            </a:r>
            <a:r>
              <a:rPr lang="en-US" altLang="ko-KR" sz="1600" dirty="0" err="1">
                <a:ea typeface="굴림" pitchFamily="34" charset="-127"/>
                <a:sym typeface="Wingdings" pitchFamily="2" charset="2"/>
              </a:rPr>
              <a:t>LARge</a:t>
            </a:r>
            <a:r>
              <a:rPr lang="en-US" altLang="ko-KR" sz="1600" dirty="0">
                <a:ea typeface="굴림" pitchFamily="34" charset="-127"/>
                <a:sym typeface="Wingdings" pitchFamily="2" charset="2"/>
              </a:rPr>
              <a:t> Applications</a:t>
            </a:r>
            <a:r>
              <a:rPr lang="en-US" sz="1600" dirty="0" smtClean="0"/>
              <a:t>)</a:t>
            </a:r>
            <a:endParaRPr lang="en-US" sz="1600" dirty="0"/>
          </a:p>
          <a:p>
            <a:pPr marL="457200" lvl="1" indent="0" algn="just">
              <a:lnSpc>
                <a:spcPct val="90000"/>
              </a:lnSpc>
              <a:buNone/>
            </a:pPr>
            <a:endParaRPr lang="en-US" sz="1600" dirty="0" smtClean="0"/>
          </a:p>
          <a:p>
            <a:pPr algn="just">
              <a:lnSpc>
                <a:spcPct val="90000"/>
              </a:lnSpc>
              <a:buFont typeface="Wingdings" pitchFamily="2" charset="2"/>
              <a:buChar char="v"/>
            </a:pPr>
            <a:r>
              <a:rPr lang="en-US" sz="2800" dirty="0" smtClean="0"/>
              <a:t>Hierarchical clustering</a:t>
            </a:r>
          </a:p>
          <a:p>
            <a:pPr lvl="1" algn="just">
              <a:lnSpc>
                <a:spcPct val="90000"/>
              </a:lnSpc>
            </a:pPr>
            <a:r>
              <a:rPr lang="en-US" sz="1600" dirty="0" smtClean="0"/>
              <a:t>A set of nested clusters organized as a hierarchical tree</a:t>
            </a:r>
          </a:p>
          <a:p>
            <a:pPr lvl="1" algn="just">
              <a:lnSpc>
                <a:spcPct val="130000"/>
              </a:lnSpc>
            </a:pPr>
            <a:r>
              <a:rPr lang="en-US" sz="1600" dirty="0"/>
              <a:t>Create a hierarchical decomposition of the set of data (or objects) using some criterion</a:t>
            </a:r>
          </a:p>
          <a:p>
            <a:pPr lvl="1" algn="just">
              <a:lnSpc>
                <a:spcPct val="130000"/>
              </a:lnSpc>
            </a:pPr>
            <a:r>
              <a:rPr lang="en-US" sz="1600" dirty="0"/>
              <a:t>Typical methods: </a:t>
            </a:r>
            <a:r>
              <a:rPr lang="en-US" sz="1600" dirty="0" err="1" smtClean="0"/>
              <a:t>DiAna</a:t>
            </a:r>
            <a:r>
              <a:rPr lang="en-US" sz="1600" dirty="0" smtClean="0"/>
              <a:t> </a:t>
            </a:r>
            <a:r>
              <a:rPr lang="en-US" sz="1600" dirty="0"/>
              <a:t>(Divisive Analysis), </a:t>
            </a:r>
            <a:r>
              <a:rPr lang="en-US" sz="1600" dirty="0" err="1" smtClean="0"/>
              <a:t>AgNes</a:t>
            </a:r>
            <a:r>
              <a:rPr lang="en-US" sz="1600" dirty="0" smtClean="0"/>
              <a:t> </a:t>
            </a:r>
            <a:r>
              <a:rPr lang="en-US" sz="1600" dirty="0"/>
              <a:t>(Agglomerative Nesting), BIRCH (Balanced Iterative Reducing and Clustering using Hierarchies), ROCK (</a:t>
            </a:r>
            <a:r>
              <a:rPr lang="en-US" sz="1600" dirty="0" err="1"/>
              <a:t>RObust</a:t>
            </a:r>
            <a:r>
              <a:rPr lang="en-US" sz="1600" dirty="0"/>
              <a:t> Clustering using </a:t>
            </a:r>
            <a:r>
              <a:rPr lang="en-US" sz="1600" dirty="0" err="1" smtClean="0"/>
              <a:t>linKs</a:t>
            </a:r>
            <a:r>
              <a:rPr lang="en-US" sz="1600" dirty="0" smtClean="0"/>
              <a:t>), CAMELEON</a:t>
            </a:r>
          </a:p>
          <a:p>
            <a:pPr algn="just">
              <a:lnSpc>
                <a:spcPct val="130000"/>
              </a:lnSpc>
              <a:buFont typeface="Wingdings" pitchFamily="2" charset="2"/>
              <a:buChar char="v"/>
            </a:pPr>
            <a:r>
              <a:rPr lang="en-US" sz="2800" dirty="0" smtClean="0"/>
              <a:t>Density-based Clustering </a:t>
            </a:r>
            <a:endParaRPr lang="en-US" sz="2800" dirty="0"/>
          </a:p>
          <a:p>
            <a:pPr lvl="1" algn="just">
              <a:lnSpc>
                <a:spcPct val="130000"/>
              </a:lnSpc>
            </a:pPr>
            <a:r>
              <a:rPr lang="en-US" sz="1600" dirty="0"/>
              <a:t>Based on connectivity and density functions</a:t>
            </a:r>
          </a:p>
          <a:p>
            <a:pPr lvl="1" algn="just">
              <a:lnSpc>
                <a:spcPct val="130000"/>
              </a:lnSpc>
            </a:pPr>
            <a:r>
              <a:rPr lang="en-US" sz="1600" dirty="0"/>
              <a:t>Typical methods: DBSACN (Density Based Spatial Clustering of Applications with Noise), </a:t>
            </a:r>
            <a:r>
              <a:rPr lang="en-US" sz="1600" dirty="0" smtClean="0"/>
              <a:t>OPTICS (</a:t>
            </a:r>
            <a:r>
              <a:rPr lang="en-US" altLang="zh-CN" sz="1600" dirty="0">
                <a:ea typeface="SimSun" pitchFamily="2" charset="-122"/>
              </a:rPr>
              <a:t>Ordering Points To Identify the Clustering </a:t>
            </a:r>
            <a:r>
              <a:rPr lang="en-US" altLang="zh-CN" sz="1600" dirty="0" smtClean="0">
                <a:ea typeface="SimSun" pitchFamily="2" charset="-122"/>
              </a:rPr>
              <a:t>Structure</a:t>
            </a:r>
            <a:r>
              <a:rPr lang="en-US" sz="1600" dirty="0" smtClean="0"/>
              <a:t>), </a:t>
            </a:r>
            <a:r>
              <a:rPr lang="en-US" sz="1600" dirty="0" err="1" smtClean="0"/>
              <a:t>DenClue</a:t>
            </a:r>
            <a:r>
              <a:rPr lang="en-US" sz="1600" dirty="0" smtClean="0"/>
              <a:t> (</a:t>
            </a:r>
            <a:r>
              <a:rPr lang="en-US" altLang="zh-CN" sz="1600" dirty="0" err="1">
                <a:ea typeface="SimSun" pitchFamily="2" charset="-122"/>
              </a:rPr>
              <a:t>DENsity</a:t>
            </a:r>
            <a:r>
              <a:rPr lang="en-US" altLang="zh-CN" sz="1600" dirty="0">
                <a:ea typeface="SimSun" pitchFamily="2" charset="-122"/>
              </a:rPr>
              <a:t>-based </a:t>
            </a:r>
            <a:r>
              <a:rPr lang="en-US" altLang="zh-CN" sz="1600" dirty="0" err="1">
                <a:ea typeface="SimSun" pitchFamily="2" charset="-122"/>
              </a:rPr>
              <a:t>CLUstEring</a:t>
            </a:r>
            <a:r>
              <a:rPr lang="en-US" altLang="zh-CN" sz="1600" dirty="0">
                <a:ea typeface="SimSun" pitchFamily="2" charset="-122"/>
              </a:rPr>
              <a:t> </a:t>
            </a:r>
            <a:r>
              <a:rPr lang="en-US" sz="1600" dirty="0" smtClean="0"/>
              <a:t>)</a:t>
            </a:r>
            <a:endParaRPr lang="en-US" sz="1600" dirty="0"/>
          </a:p>
          <a:p>
            <a:pPr marL="457200" lvl="1" indent="0" algn="just">
              <a:lnSpc>
                <a:spcPct val="130000"/>
              </a:lnSpc>
              <a:buNone/>
            </a:pPr>
            <a:r>
              <a:rPr lang="en-US" sz="1600" dirty="0" smtClean="0"/>
              <a:t> </a:t>
            </a:r>
          </a:p>
        </p:txBody>
      </p:sp>
    </p:spTree>
    <p:extLst>
      <p:ext uri="{BB962C8B-B14F-4D97-AF65-F5344CB8AC3E}">
        <p14:creationId xmlns:p14="http://schemas.microsoft.com/office/powerpoint/2010/main" val="2827308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34703"/>
            <a:ext cx="8610600" cy="6294031"/>
          </a:xfrm>
          <a:prstGeom prst="rect">
            <a:avLst/>
          </a:prstGeom>
        </p:spPr>
        <p:txBody>
          <a:bodyPr wrap="square">
            <a:spAutoFit/>
          </a:bodyPr>
          <a:lstStyle/>
          <a:p>
            <a:pPr marL="342900" indent="-342900">
              <a:lnSpc>
                <a:spcPct val="130000"/>
              </a:lnSpc>
              <a:buFont typeface="Wingdings" pitchFamily="2" charset="2"/>
              <a:buChar char="v"/>
            </a:pPr>
            <a:r>
              <a:rPr lang="en-US" sz="2800" dirty="0"/>
              <a:t>Grid-based </a:t>
            </a:r>
            <a:r>
              <a:rPr lang="en-US" sz="2800" dirty="0" smtClean="0"/>
              <a:t>Clustering </a:t>
            </a:r>
            <a:endParaRPr lang="en-US" sz="2800" dirty="0"/>
          </a:p>
          <a:p>
            <a:pPr marL="800100" lvl="1" indent="-342900">
              <a:lnSpc>
                <a:spcPct val="130000"/>
              </a:lnSpc>
              <a:buFontTx/>
              <a:buChar char="-"/>
            </a:pPr>
            <a:r>
              <a:rPr lang="en-US" dirty="0" smtClean="0"/>
              <a:t>based </a:t>
            </a:r>
            <a:r>
              <a:rPr lang="en-US" dirty="0"/>
              <a:t>on a multiple-level granularity </a:t>
            </a:r>
            <a:r>
              <a:rPr lang="en-US" dirty="0" smtClean="0"/>
              <a:t>structure</a:t>
            </a:r>
          </a:p>
          <a:p>
            <a:pPr marL="800100" lvl="1" indent="-342900">
              <a:lnSpc>
                <a:spcPct val="130000"/>
              </a:lnSpc>
              <a:buFontTx/>
              <a:buChar char="-"/>
            </a:pPr>
            <a:r>
              <a:rPr lang="en-US" dirty="0" smtClean="0"/>
              <a:t>Typical </a:t>
            </a:r>
            <a:r>
              <a:rPr lang="en-US" dirty="0"/>
              <a:t>methods: STING (</a:t>
            </a:r>
            <a:r>
              <a:rPr lang="en-US" dirty="0" err="1"/>
              <a:t>STatistical</a:t>
            </a:r>
            <a:r>
              <a:rPr lang="en-US" dirty="0"/>
              <a:t> </a:t>
            </a:r>
            <a:r>
              <a:rPr lang="en-US" dirty="0" err="1"/>
              <a:t>INformation</a:t>
            </a:r>
            <a:r>
              <a:rPr lang="en-US" dirty="0"/>
              <a:t> Grid ), </a:t>
            </a:r>
            <a:r>
              <a:rPr lang="en-US" dirty="0" err="1"/>
              <a:t>WaveCluster</a:t>
            </a:r>
            <a:r>
              <a:rPr lang="en-US" dirty="0"/>
              <a:t>, CLIQUE (Clustering In </a:t>
            </a:r>
            <a:r>
              <a:rPr lang="en-US" dirty="0" err="1"/>
              <a:t>QUEst</a:t>
            </a:r>
            <a:r>
              <a:rPr lang="en-US" dirty="0"/>
              <a:t>)</a:t>
            </a:r>
          </a:p>
          <a:p>
            <a:pPr marL="342900" indent="-342900">
              <a:lnSpc>
                <a:spcPct val="130000"/>
              </a:lnSpc>
              <a:buFont typeface="Wingdings" pitchFamily="2" charset="2"/>
              <a:buChar char="v"/>
            </a:pPr>
            <a:r>
              <a:rPr lang="en-US" sz="2800" dirty="0" smtClean="0"/>
              <a:t>Model-based Clustering </a:t>
            </a:r>
            <a:endParaRPr lang="en-US" sz="2800" dirty="0"/>
          </a:p>
          <a:p>
            <a:pPr marL="800100" lvl="1" indent="-342900">
              <a:lnSpc>
                <a:spcPct val="130000"/>
              </a:lnSpc>
              <a:buFontTx/>
              <a:buChar char="-"/>
            </a:pPr>
            <a:r>
              <a:rPr lang="en-US" dirty="0" smtClean="0"/>
              <a:t>A </a:t>
            </a:r>
            <a:r>
              <a:rPr lang="en-US" dirty="0"/>
              <a:t>model is hypothesized for each of the clusters and tries to find the best fit of that model to each </a:t>
            </a:r>
            <a:r>
              <a:rPr lang="en-US" dirty="0" smtClean="0"/>
              <a:t>other</a:t>
            </a:r>
          </a:p>
          <a:p>
            <a:pPr marL="800100" lvl="1" indent="-342900">
              <a:lnSpc>
                <a:spcPct val="130000"/>
              </a:lnSpc>
              <a:buFontTx/>
              <a:buChar char="-"/>
            </a:pPr>
            <a:r>
              <a:rPr lang="en-US" dirty="0" smtClean="0"/>
              <a:t>Typical </a:t>
            </a:r>
            <a:r>
              <a:rPr lang="en-US" dirty="0"/>
              <a:t>methods:</a:t>
            </a:r>
            <a:r>
              <a:rPr lang="en-US" b="1" dirty="0"/>
              <a:t> </a:t>
            </a:r>
            <a:r>
              <a:rPr lang="en-US" dirty="0"/>
              <a:t>EM (Expectation Maximization), SOM (Self-Organizing </a:t>
            </a:r>
            <a:r>
              <a:rPr lang="en-US" dirty="0" smtClean="0"/>
              <a:t>Map</a:t>
            </a:r>
            <a:r>
              <a:rPr lang="en-US" dirty="0"/>
              <a:t>), COBWEB</a:t>
            </a:r>
          </a:p>
          <a:p>
            <a:pPr marL="342900" indent="-342900">
              <a:lnSpc>
                <a:spcPct val="130000"/>
              </a:lnSpc>
              <a:buFont typeface="Wingdings" pitchFamily="2" charset="2"/>
              <a:buChar char="v"/>
            </a:pPr>
            <a:r>
              <a:rPr lang="en-US" sz="2800" dirty="0"/>
              <a:t>Frequent </a:t>
            </a:r>
            <a:r>
              <a:rPr lang="en-US" sz="2800" dirty="0" smtClean="0"/>
              <a:t>pattern-based Clustering</a:t>
            </a:r>
          </a:p>
          <a:p>
            <a:pPr marL="800100" lvl="1" indent="-342900">
              <a:lnSpc>
                <a:spcPct val="130000"/>
              </a:lnSpc>
              <a:buFontTx/>
              <a:buChar char="-"/>
            </a:pPr>
            <a:r>
              <a:rPr lang="en-US" dirty="0" smtClean="0"/>
              <a:t>Based on the analysis of frequent patterns</a:t>
            </a:r>
          </a:p>
          <a:p>
            <a:pPr marL="800100" lvl="1" indent="-342900">
              <a:lnSpc>
                <a:spcPct val="130000"/>
              </a:lnSpc>
              <a:buFontTx/>
              <a:buChar char="-"/>
            </a:pPr>
            <a:r>
              <a:rPr lang="en-US" dirty="0" smtClean="0"/>
              <a:t>Typical </a:t>
            </a:r>
            <a:r>
              <a:rPr lang="en-US" dirty="0"/>
              <a:t>methods: </a:t>
            </a:r>
            <a:r>
              <a:rPr lang="en-US" dirty="0" err="1"/>
              <a:t>pCluster</a:t>
            </a:r>
            <a:endParaRPr lang="en-US" dirty="0"/>
          </a:p>
          <a:p>
            <a:pPr marL="342900" indent="-342900">
              <a:lnSpc>
                <a:spcPct val="130000"/>
              </a:lnSpc>
              <a:buFont typeface="Wingdings" pitchFamily="2" charset="2"/>
              <a:buChar char="v"/>
            </a:pPr>
            <a:r>
              <a:rPr lang="en-US" sz="2800" dirty="0"/>
              <a:t>User-guided or </a:t>
            </a:r>
            <a:r>
              <a:rPr lang="en-US" sz="2800" dirty="0" smtClean="0"/>
              <a:t>constraint-based</a:t>
            </a:r>
            <a:r>
              <a:rPr lang="en-US" sz="2800" dirty="0"/>
              <a:t> </a:t>
            </a:r>
            <a:r>
              <a:rPr lang="en-US" sz="2800" dirty="0" smtClean="0"/>
              <a:t>Clustering</a:t>
            </a:r>
            <a:endParaRPr lang="en-US" sz="2800" dirty="0"/>
          </a:p>
          <a:p>
            <a:pPr marL="800100" lvl="1" indent="-342900">
              <a:lnSpc>
                <a:spcPct val="130000"/>
              </a:lnSpc>
              <a:buFontTx/>
              <a:buChar char="-"/>
            </a:pPr>
            <a:r>
              <a:rPr lang="en-US" dirty="0" smtClean="0"/>
              <a:t>Clustering </a:t>
            </a:r>
            <a:r>
              <a:rPr lang="en-US" dirty="0"/>
              <a:t>by considering user-specified or application-specific </a:t>
            </a:r>
            <a:r>
              <a:rPr lang="en-US" dirty="0" smtClean="0"/>
              <a:t>constraints</a:t>
            </a:r>
          </a:p>
          <a:p>
            <a:pPr marL="800100" lvl="1" indent="-342900">
              <a:lnSpc>
                <a:spcPct val="130000"/>
              </a:lnSpc>
              <a:buFontTx/>
              <a:buChar char="-"/>
            </a:pPr>
            <a:r>
              <a:rPr lang="en-US" dirty="0" smtClean="0"/>
              <a:t>Typical </a:t>
            </a:r>
            <a:r>
              <a:rPr lang="en-US" dirty="0"/>
              <a:t>methods: </a:t>
            </a:r>
            <a:r>
              <a:rPr lang="en-US" dirty="0" smtClean="0"/>
              <a:t>COD, </a:t>
            </a:r>
            <a:r>
              <a:rPr lang="en-US" dirty="0"/>
              <a:t>constrained clustering</a:t>
            </a:r>
          </a:p>
        </p:txBody>
      </p:sp>
    </p:spTree>
    <p:extLst>
      <p:ext uri="{BB962C8B-B14F-4D97-AF65-F5344CB8AC3E}">
        <p14:creationId xmlns:p14="http://schemas.microsoft.com/office/powerpoint/2010/main" val="40164745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304800"/>
            <a:ext cx="8280400" cy="552450"/>
          </a:xfrm>
        </p:spPr>
        <p:txBody>
          <a:bodyPr>
            <a:normAutofit fontScale="90000"/>
          </a:bodyPr>
          <a:lstStyle/>
          <a:p>
            <a:pPr eaLnBrk="1" hangingPunct="1"/>
            <a:r>
              <a:rPr lang="en-US" b="1" dirty="0" smtClean="0">
                <a:solidFill>
                  <a:schemeClr val="accent6">
                    <a:lumMod val="50000"/>
                  </a:schemeClr>
                </a:solidFill>
              </a:rPr>
              <a:t>Partitioning Clustering</a:t>
            </a:r>
          </a:p>
        </p:txBody>
      </p:sp>
      <p:sp>
        <p:nvSpPr>
          <p:cNvPr id="5" name="Freeform 3"/>
          <p:cNvSpPr>
            <a:spLocks/>
          </p:cNvSpPr>
          <p:nvPr/>
        </p:nvSpPr>
        <p:spPr bwMode="auto">
          <a:xfrm>
            <a:off x="1254125" y="2517775"/>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6" name="Freeform 4"/>
          <p:cNvSpPr>
            <a:spLocks/>
          </p:cNvSpPr>
          <p:nvPr/>
        </p:nvSpPr>
        <p:spPr bwMode="auto">
          <a:xfrm>
            <a:off x="1254125" y="271621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7" name="Freeform 5"/>
          <p:cNvSpPr>
            <a:spLocks/>
          </p:cNvSpPr>
          <p:nvPr/>
        </p:nvSpPr>
        <p:spPr bwMode="auto">
          <a:xfrm>
            <a:off x="1951038" y="4711700"/>
            <a:ext cx="96837"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0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8" name="Freeform 6"/>
          <p:cNvSpPr>
            <a:spLocks/>
          </p:cNvSpPr>
          <p:nvPr/>
        </p:nvSpPr>
        <p:spPr bwMode="auto">
          <a:xfrm>
            <a:off x="1550988" y="26193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9" name="Freeform 7"/>
          <p:cNvSpPr>
            <a:spLocks/>
          </p:cNvSpPr>
          <p:nvPr/>
        </p:nvSpPr>
        <p:spPr bwMode="auto">
          <a:xfrm>
            <a:off x="1951038" y="3914775"/>
            <a:ext cx="96837"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0" name="Freeform 8"/>
          <p:cNvSpPr>
            <a:spLocks/>
          </p:cNvSpPr>
          <p:nvPr/>
        </p:nvSpPr>
        <p:spPr bwMode="auto">
          <a:xfrm>
            <a:off x="2120900" y="18256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1" name="Freeform 9"/>
          <p:cNvSpPr>
            <a:spLocks/>
          </p:cNvSpPr>
          <p:nvPr/>
        </p:nvSpPr>
        <p:spPr bwMode="auto">
          <a:xfrm>
            <a:off x="2351088" y="2020888"/>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2" name="Freeform 10"/>
          <p:cNvSpPr>
            <a:spLocks/>
          </p:cNvSpPr>
          <p:nvPr/>
        </p:nvSpPr>
        <p:spPr bwMode="auto">
          <a:xfrm>
            <a:off x="244792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3" name="Freeform 11"/>
          <p:cNvSpPr>
            <a:spLocks/>
          </p:cNvSpPr>
          <p:nvPr/>
        </p:nvSpPr>
        <p:spPr bwMode="auto">
          <a:xfrm>
            <a:off x="2847975" y="2317750"/>
            <a:ext cx="96838" cy="101600"/>
          </a:xfrm>
          <a:custGeom>
            <a:avLst/>
            <a:gdLst>
              <a:gd name="T0" fmla="*/ 2147483647 w 61"/>
              <a:gd name="T1" fmla="*/ 2147483647 h 64"/>
              <a:gd name="T2" fmla="*/ 2147483647 w 61"/>
              <a:gd name="T3" fmla="*/ 2147483647 h 64"/>
              <a:gd name="T4" fmla="*/ 2147483647 w 61"/>
              <a:gd name="T5" fmla="*/ 2147483647 h 64"/>
              <a:gd name="T6" fmla="*/ 2147483647 w 61"/>
              <a:gd name="T7" fmla="*/ 2147483647 h 64"/>
              <a:gd name="T8" fmla="*/ 2147483647 w 61"/>
              <a:gd name="T9" fmla="*/ 2147483647 h 64"/>
              <a:gd name="T10" fmla="*/ 0 w 61"/>
              <a:gd name="T11" fmla="*/ 2147483647 h 64"/>
              <a:gd name="T12" fmla="*/ 0 w 61"/>
              <a:gd name="T13" fmla="*/ 2147483647 h 64"/>
              <a:gd name="T14" fmla="*/ 2147483647 w 61"/>
              <a:gd name="T15" fmla="*/ 2147483647 h 64"/>
              <a:gd name="T16" fmla="*/ 2147483647 w 61"/>
              <a:gd name="T17" fmla="*/ 0 h 64"/>
              <a:gd name="T18" fmla="*/ 2147483647 w 61"/>
              <a:gd name="T19" fmla="*/ 2147483647 h 64"/>
              <a:gd name="T20" fmla="*/ 2147483647 w 61"/>
              <a:gd name="T21" fmla="*/ 2147483647 h 64"/>
              <a:gd name="T22" fmla="*/ 2147483647 w 61"/>
              <a:gd name="T23" fmla="*/ 2147483647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14" name="Freeform 12"/>
          <p:cNvSpPr>
            <a:spLocks/>
          </p:cNvSpPr>
          <p:nvPr/>
        </p:nvSpPr>
        <p:spPr bwMode="auto">
          <a:xfrm>
            <a:off x="2647950" y="2117725"/>
            <a:ext cx="96838" cy="103188"/>
          </a:xfrm>
          <a:custGeom>
            <a:avLst/>
            <a:gdLst>
              <a:gd name="T0" fmla="*/ 2147483647 w 61"/>
              <a:gd name="T1" fmla="*/ 2147483647 h 65"/>
              <a:gd name="T2" fmla="*/ 2147483647 w 61"/>
              <a:gd name="T3" fmla="*/ 2147483647 h 65"/>
              <a:gd name="T4" fmla="*/ 2147483647 w 61"/>
              <a:gd name="T5" fmla="*/ 2147483647 h 65"/>
              <a:gd name="T6" fmla="*/ 2147483647 w 61"/>
              <a:gd name="T7" fmla="*/ 2147483647 h 65"/>
              <a:gd name="T8" fmla="*/ 2147483647 w 61"/>
              <a:gd name="T9" fmla="*/ 2147483647 h 65"/>
              <a:gd name="T10" fmla="*/ 0 w 61"/>
              <a:gd name="T11" fmla="*/ 2147483647 h 65"/>
              <a:gd name="T12" fmla="*/ 0 w 61"/>
              <a:gd name="T13" fmla="*/ 2147483647 h 65"/>
              <a:gd name="T14" fmla="*/ 2147483647 w 61"/>
              <a:gd name="T15" fmla="*/ 2147483647 h 65"/>
              <a:gd name="T16" fmla="*/ 2147483647 w 61"/>
              <a:gd name="T17" fmla="*/ 0 h 65"/>
              <a:gd name="T18" fmla="*/ 2147483647 w 61"/>
              <a:gd name="T19" fmla="*/ 2147483647 h 65"/>
              <a:gd name="T20" fmla="*/ 2147483647 w 61"/>
              <a:gd name="T21" fmla="*/ 2147483647 h 65"/>
              <a:gd name="T22" fmla="*/ 2147483647 w 61"/>
              <a:gd name="T23" fmla="*/ 2147483647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prstDash val="solid"/>
            <a:round/>
            <a:headEnd/>
            <a:tailEnd/>
          </a:ln>
        </p:spPr>
        <p:txBody>
          <a:bodyPr/>
          <a:lstStyle/>
          <a:p>
            <a:endParaRPr lang="en-US"/>
          </a:p>
        </p:txBody>
      </p:sp>
      <p:sp>
        <p:nvSpPr>
          <p:cNvPr id="15" name="Freeform 13"/>
          <p:cNvSpPr>
            <a:spLocks/>
          </p:cNvSpPr>
          <p:nvPr/>
        </p:nvSpPr>
        <p:spPr bwMode="auto">
          <a:xfrm>
            <a:off x="2647950" y="1724025"/>
            <a:ext cx="96838" cy="96838"/>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6" name="Freeform 14"/>
          <p:cNvSpPr>
            <a:spLocks/>
          </p:cNvSpPr>
          <p:nvPr/>
        </p:nvSpPr>
        <p:spPr bwMode="auto">
          <a:xfrm>
            <a:off x="3344863" y="4711700"/>
            <a:ext cx="103187" cy="98425"/>
          </a:xfrm>
          <a:custGeom>
            <a:avLst/>
            <a:gdLst>
              <a:gd name="T0" fmla="*/ 2147483647 w 65"/>
              <a:gd name="T1" fmla="*/ 2147483647 h 62"/>
              <a:gd name="T2" fmla="*/ 2147483647 w 65"/>
              <a:gd name="T3" fmla="*/ 2147483647 h 62"/>
              <a:gd name="T4" fmla="*/ 2147483647 w 65"/>
              <a:gd name="T5" fmla="*/ 2147483647 h 62"/>
              <a:gd name="T6" fmla="*/ 2147483647 w 65"/>
              <a:gd name="T7" fmla="*/ 2147483647 h 62"/>
              <a:gd name="T8" fmla="*/ 2147483647 w 65"/>
              <a:gd name="T9" fmla="*/ 2147483647 h 62"/>
              <a:gd name="T10" fmla="*/ 0 w 65"/>
              <a:gd name="T11" fmla="*/ 2147483647 h 62"/>
              <a:gd name="T12" fmla="*/ 0 w 65"/>
              <a:gd name="T13" fmla="*/ 2147483647 h 62"/>
              <a:gd name="T14" fmla="*/ 2147483647 w 65"/>
              <a:gd name="T15" fmla="*/ 2147483647 h 62"/>
              <a:gd name="T16" fmla="*/ 2147483647 w 65"/>
              <a:gd name="T17" fmla="*/ 0 h 62"/>
              <a:gd name="T18" fmla="*/ 2147483647 w 65"/>
              <a:gd name="T19" fmla="*/ 0 h 62"/>
              <a:gd name="T20" fmla="*/ 2147483647 w 65"/>
              <a:gd name="T21" fmla="*/ 2147483647 h 62"/>
              <a:gd name="T22" fmla="*/ 2147483647 w 65"/>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prstDash val="solid"/>
            <a:round/>
            <a:headEnd/>
            <a:tailEnd/>
          </a:ln>
        </p:spPr>
        <p:txBody>
          <a:bodyPr/>
          <a:lstStyle/>
          <a:p>
            <a:endParaRPr lang="en-US"/>
          </a:p>
        </p:txBody>
      </p:sp>
      <p:sp>
        <p:nvSpPr>
          <p:cNvPr id="17" name="Freeform 15"/>
          <p:cNvSpPr>
            <a:spLocks/>
          </p:cNvSpPr>
          <p:nvPr/>
        </p:nvSpPr>
        <p:spPr bwMode="auto">
          <a:xfrm>
            <a:off x="1550988" y="2220913"/>
            <a:ext cx="96837" cy="96837"/>
          </a:xfrm>
          <a:custGeom>
            <a:avLst/>
            <a:gdLst>
              <a:gd name="T0" fmla="*/ 2147483647 w 61"/>
              <a:gd name="T1" fmla="*/ 2147483647 h 61"/>
              <a:gd name="T2" fmla="*/ 2147483647 w 61"/>
              <a:gd name="T3" fmla="*/ 2147483647 h 61"/>
              <a:gd name="T4" fmla="*/ 2147483647 w 61"/>
              <a:gd name="T5" fmla="*/ 2147483647 h 61"/>
              <a:gd name="T6" fmla="*/ 2147483647 w 61"/>
              <a:gd name="T7" fmla="*/ 2147483647 h 61"/>
              <a:gd name="T8" fmla="*/ 2147483647 w 61"/>
              <a:gd name="T9" fmla="*/ 2147483647 h 61"/>
              <a:gd name="T10" fmla="*/ 0 w 61"/>
              <a:gd name="T11" fmla="*/ 2147483647 h 61"/>
              <a:gd name="T12" fmla="*/ 0 w 61"/>
              <a:gd name="T13" fmla="*/ 2147483647 h 61"/>
              <a:gd name="T14" fmla="*/ 2147483647 w 61"/>
              <a:gd name="T15" fmla="*/ 2147483647 h 61"/>
              <a:gd name="T16" fmla="*/ 2147483647 w 61"/>
              <a:gd name="T17" fmla="*/ 0 h 61"/>
              <a:gd name="T18" fmla="*/ 2147483647 w 61"/>
              <a:gd name="T19" fmla="*/ 2147483647 h 61"/>
              <a:gd name="T20" fmla="*/ 2147483647 w 61"/>
              <a:gd name="T21" fmla="*/ 2147483647 h 61"/>
              <a:gd name="T22" fmla="*/ 2147483647 w 61"/>
              <a:gd name="T23" fmla="*/ 2147483647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prstDash val="solid"/>
            <a:round/>
            <a:headEnd/>
            <a:tailEnd/>
          </a:ln>
        </p:spPr>
        <p:txBody>
          <a:bodyPr/>
          <a:lstStyle/>
          <a:p>
            <a:endParaRPr lang="en-US"/>
          </a:p>
        </p:txBody>
      </p:sp>
      <p:sp>
        <p:nvSpPr>
          <p:cNvPr id="18" name="Freeform 16"/>
          <p:cNvSpPr>
            <a:spLocks/>
          </p:cNvSpPr>
          <p:nvPr/>
        </p:nvSpPr>
        <p:spPr bwMode="auto">
          <a:xfrm>
            <a:off x="1223963" y="441007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19" name="Freeform 17"/>
          <p:cNvSpPr>
            <a:spLocks/>
          </p:cNvSpPr>
          <p:nvPr/>
        </p:nvSpPr>
        <p:spPr bwMode="auto">
          <a:xfrm>
            <a:off x="1254125" y="5008563"/>
            <a:ext cx="96838" cy="98425"/>
          </a:xfrm>
          <a:custGeom>
            <a:avLst/>
            <a:gdLst>
              <a:gd name="T0" fmla="*/ 2147483647 w 61"/>
              <a:gd name="T1" fmla="*/ 2147483647 h 62"/>
              <a:gd name="T2" fmla="*/ 2147483647 w 61"/>
              <a:gd name="T3" fmla="*/ 2147483647 h 62"/>
              <a:gd name="T4" fmla="*/ 2147483647 w 61"/>
              <a:gd name="T5" fmla="*/ 2147483647 h 62"/>
              <a:gd name="T6" fmla="*/ 2147483647 w 61"/>
              <a:gd name="T7" fmla="*/ 2147483647 h 62"/>
              <a:gd name="T8" fmla="*/ 2147483647 w 61"/>
              <a:gd name="T9" fmla="*/ 2147483647 h 62"/>
              <a:gd name="T10" fmla="*/ 0 w 61"/>
              <a:gd name="T11" fmla="*/ 2147483647 h 62"/>
              <a:gd name="T12" fmla="*/ 0 w 61"/>
              <a:gd name="T13" fmla="*/ 2147483647 h 62"/>
              <a:gd name="T14" fmla="*/ 2147483647 w 61"/>
              <a:gd name="T15" fmla="*/ 2147483647 h 62"/>
              <a:gd name="T16" fmla="*/ 2147483647 w 61"/>
              <a:gd name="T17" fmla="*/ 0 h 62"/>
              <a:gd name="T18" fmla="*/ 2147483647 w 61"/>
              <a:gd name="T19" fmla="*/ 2147483647 h 62"/>
              <a:gd name="T20" fmla="*/ 2147483647 w 61"/>
              <a:gd name="T21" fmla="*/ 2147483647 h 62"/>
              <a:gd name="T22" fmla="*/ 2147483647 w 61"/>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prstDash val="solid"/>
            <a:round/>
            <a:headEnd/>
            <a:tailEnd/>
          </a:ln>
        </p:spPr>
        <p:txBody>
          <a:bodyPr/>
          <a:lstStyle/>
          <a:p>
            <a:endParaRPr lang="en-US"/>
          </a:p>
        </p:txBody>
      </p:sp>
      <p:sp>
        <p:nvSpPr>
          <p:cNvPr id="20" name="Freeform 18"/>
          <p:cNvSpPr>
            <a:spLocks/>
          </p:cNvSpPr>
          <p:nvPr/>
        </p:nvSpPr>
        <p:spPr bwMode="auto">
          <a:xfrm>
            <a:off x="1720850" y="1990725"/>
            <a:ext cx="98425" cy="98425"/>
          </a:xfrm>
          <a:custGeom>
            <a:avLst/>
            <a:gdLst>
              <a:gd name="T0" fmla="*/ 2147483647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0 w 62"/>
              <a:gd name="T11" fmla="*/ 2147483647 h 62"/>
              <a:gd name="T12" fmla="*/ 0 w 62"/>
              <a:gd name="T13" fmla="*/ 2147483647 h 62"/>
              <a:gd name="T14" fmla="*/ 2147483647 w 62"/>
              <a:gd name="T15" fmla="*/ 2147483647 h 62"/>
              <a:gd name="T16" fmla="*/ 2147483647 w 62"/>
              <a:gd name="T17" fmla="*/ 0 h 62"/>
              <a:gd name="T18" fmla="*/ 2147483647 w 62"/>
              <a:gd name="T19" fmla="*/ 2147483647 h 62"/>
              <a:gd name="T20" fmla="*/ 2147483647 w 62"/>
              <a:gd name="T21" fmla="*/ 2147483647 h 62"/>
              <a:gd name="T22" fmla="*/ 2147483647 w 62"/>
              <a:gd name="T23" fmla="*/ 2147483647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prstDash val="solid"/>
            <a:round/>
            <a:headEnd/>
            <a:tailEnd/>
          </a:ln>
        </p:spPr>
        <p:txBody>
          <a:bodyPr/>
          <a:lstStyle/>
          <a:p>
            <a:endParaRPr lang="en-US"/>
          </a:p>
        </p:txBody>
      </p:sp>
      <p:sp>
        <p:nvSpPr>
          <p:cNvPr id="21" name="Text Box 19"/>
          <p:cNvSpPr txBox="1">
            <a:spLocks noChangeArrowheads="1"/>
          </p:cNvSpPr>
          <p:nvPr/>
        </p:nvSpPr>
        <p:spPr bwMode="auto">
          <a:xfrm>
            <a:off x="1371600" y="5562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dirty="0"/>
              <a:t>Original Points</a:t>
            </a:r>
          </a:p>
        </p:txBody>
      </p:sp>
      <p:grpSp>
        <p:nvGrpSpPr>
          <p:cNvPr id="22" name="Group 20"/>
          <p:cNvGrpSpPr>
            <a:grpSpLocks/>
          </p:cNvGrpSpPr>
          <p:nvPr/>
        </p:nvGrpSpPr>
        <p:grpSpPr bwMode="auto">
          <a:xfrm>
            <a:off x="4724400" y="1295400"/>
            <a:ext cx="3581400" cy="4633913"/>
            <a:chOff x="2976" y="816"/>
            <a:chExt cx="2256" cy="2919"/>
          </a:xfrm>
        </p:grpSpPr>
        <p:graphicFrame>
          <p:nvGraphicFramePr>
            <p:cNvPr id="23"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9611" name="VISIO" r:id="rId3" imgW="1549800" imgH="2097000" progId="Visio.Drawing.6">
                    <p:embed/>
                  </p:oleObj>
                </mc:Choice>
                <mc:Fallback>
                  <p:oleObj name="VISIO" r:id="rId3" imgW="1549800" imgH="2097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22"/>
            <p:cNvSpPr txBox="1">
              <a:spLocks noChangeArrowheads="1"/>
            </p:cNvSpPr>
            <p:nvPr/>
          </p:nvSpPr>
          <p:spPr bwMode="auto">
            <a:xfrm>
              <a:off x="3456" y="3504"/>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b="1"/>
                <a:t>A Partitional  Clustering</a:t>
              </a:r>
            </a:p>
          </p:txBody>
        </p:sp>
      </p:grpSp>
    </p:spTree>
    <p:extLst>
      <p:ext uri="{BB962C8B-B14F-4D97-AF65-F5344CB8AC3E}">
        <p14:creationId xmlns:p14="http://schemas.microsoft.com/office/powerpoint/2010/main" val="4196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06425" y="228600"/>
            <a:ext cx="7707313" cy="584200"/>
          </a:xfrm>
          <a:noFill/>
        </p:spPr>
        <p:txBody>
          <a:bodyPr lIns="92075" tIns="46038" rIns="92075" bIns="46038">
            <a:normAutofit fontScale="90000"/>
          </a:bodyPr>
          <a:lstStyle/>
          <a:p>
            <a:pPr eaLnBrk="1" hangingPunct="1"/>
            <a:r>
              <a:rPr lang="en-US" altLang="zh-CN" b="1" dirty="0" smtClean="0">
                <a:solidFill>
                  <a:schemeClr val="accent6">
                    <a:lumMod val="50000"/>
                  </a:schemeClr>
                </a:solidFill>
                <a:ea typeface="SimSun" pitchFamily="2" charset="-122"/>
              </a:rPr>
              <a:t>Hierarchical Clustering</a:t>
            </a:r>
            <a:endParaRPr lang="en-US" altLang="zh-CN" sz="5400" b="1" dirty="0" smtClean="0">
              <a:solidFill>
                <a:schemeClr val="accent6">
                  <a:lumMod val="50000"/>
                </a:schemeClr>
              </a:solidFill>
              <a:ea typeface="SimSun" pitchFamily="2" charset="-122"/>
            </a:endParaRPr>
          </a:p>
        </p:txBody>
      </p:sp>
      <p:sp>
        <p:nvSpPr>
          <p:cNvPr id="5" name="Rectangle 3"/>
          <p:cNvSpPr txBox="1">
            <a:spLocks noChangeArrowheads="1"/>
          </p:cNvSpPr>
          <p:nvPr/>
        </p:nvSpPr>
        <p:spPr>
          <a:xfrm>
            <a:off x="431800" y="973137"/>
            <a:ext cx="8255000" cy="1617663"/>
          </a:xfrm>
          <a:prstGeom prst="rect">
            <a:avLst/>
          </a:prstGeom>
          <a:noFill/>
        </p:spPr>
        <p:txBody>
          <a:bodyPr vert="horz" lIns="92075" tIns="46038" rIns="92075" bIns="46038"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50000"/>
              </a:spcBef>
              <a:buNone/>
            </a:pPr>
            <a:r>
              <a:rPr lang="en-US" altLang="zh-CN" sz="2800" dirty="0" smtClean="0">
                <a:ea typeface="SimSun" pitchFamily="2" charset="-122"/>
              </a:rPr>
              <a:t>Use distance matrix as clustering criteria.  This method does not require the number of clusters </a:t>
            </a:r>
            <a:r>
              <a:rPr lang="en-US" altLang="zh-CN" sz="2800" b="1" i="1" dirty="0" smtClean="0">
                <a:ea typeface="SimSun" pitchFamily="2" charset="-122"/>
              </a:rPr>
              <a:t>k</a:t>
            </a:r>
            <a:r>
              <a:rPr lang="en-US" altLang="zh-CN" sz="2800" dirty="0" smtClean="0">
                <a:ea typeface="SimSun" pitchFamily="2" charset="-122"/>
              </a:rPr>
              <a:t> as an input, but needs a termination condition </a:t>
            </a:r>
          </a:p>
        </p:txBody>
      </p:sp>
      <p:grpSp>
        <p:nvGrpSpPr>
          <p:cNvPr id="6" name="Group 4"/>
          <p:cNvGrpSpPr>
            <a:grpSpLocks/>
          </p:cNvGrpSpPr>
          <p:nvPr/>
        </p:nvGrpSpPr>
        <p:grpSpPr bwMode="auto">
          <a:xfrm>
            <a:off x="990600" y="2667000"/>
            <a:ext cx="6956425" cy="3641725"/>
            <a:chOff x="1200" y="1776"/>
            <a:chExt cx="4382" cy="2294"/>
          </a:xfrm>
        </p:grpSpPr>
        <p:sp>
          <p:nvSpPr>
            <p:cNvPr id="7"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8" name="Group 6"/>
            <p:cNvGrpSpPr>
              <a:grpSpLocks/>
            </p:cNvGrpSpPr>
            <p:nvPr/>
          </p:nvGrpSpPr>
          <p:grpSpPr bwMode="auto">
            <a:xfrm>
              <a:off x="1440" y="1785"/>
              <a:ext cx="480" cy="327"/>
              <a:chOff x="1104" y="1785"/>
              <a:chExt cx="480" cy="327"/>
            </a:xfrm>
          </p:grpSpPr>
          <p:sp>
            <p:nvSpPr>
              <p:cNvPr id="60"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0</a:t>
                </a:r>
                <a:endParaRPr lang="en-US" altLang="zh-CN" sz="2400">
                  <a:latin typeface="Times New Roman" pitchFamily="18" charset="0"/>
                  <a:ea typeface="SimSun" pitchFamily="2" charset="-122"/>
                </a:endParaRPr>
              </a:p>
            </p:txBody>
          </p:sp>
        </p:grpSp>
        <p:grpSp>
          <p:nvGrpSpPr>
            <p:cNvPr id="9" name="Group 9"/>
            <p:cNvGrpSpPr>
              <a:grpSpLocks/>
            </p:cNvGrpSpPr>
            <p:nvPr/>
          </p:nvGrpSpPr>
          <p:grpSpPr bwMode="auto">
            <a:xfrm>
              <a:off x="1968" y="1776"/>
              <a:ext cx="480" cy="327"/>
              <a:chOff x="1104" y="1785"/>
              <a:chExt cx="480" cy="327"/>
            </a:xfrm>
          </p:grpSpPr>
          <p:sp>
            <p:nvSpPr>
              <p:cNvPr id="58"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1</a:t>
                </a:r>
                <a:endParaRPr lang="en-US" altLang="zh-CN" sz="2400">
                  <a:latin typeface="Times New Roman" pitchFamily="18" charset="0"/>
                  <a:ea typeface="SimSun" pitchFamily="2" charset="-122"/>
                </a:endParaRPr>
              </a:p>
            </p:txBody>
          </p:sp>
        </p:grpSp>
        <p:grpSp>
          <p:nvGrpSpPr>
            <p:cNvPr id="10" name="Group 12"/>
            <p:cNvGrpSpPr>
              <a:grpSpLocks/>
            </p:cNvGrpSpPr>
            <p:nvPr/>
          </p:nvGrpSpPr>
          <p:grpSpPr bwMode="auto">
            <a:xfrm>
              <a:off x="2496" y="1776"/>
              <a:ext cx="480" cy="327"/>
              <a:chOff x="1104" y="1785"/>
              <a:chExt cx="480" cy="327"/>
            </a:xfrm>
          </p:grpSpPr>
          <p:sp>
            <p:nvSpPr>
              <p:cNvPr id="56"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2</a:t>
                </a:r>
                <a:endParaRPr lang="en-US" altLang="zh-CN" sz="2400">
                  <a:latin typeface="Times New Roman" pitchFamily="18" charset="0"/>
                  <a:ea typeface="SimSun" pitchFamily="2" charset="-122"/>
                </a:endParaRPr>
              </a:p>
            </p:txBody>
          </p:sp>
        </p:grpSp>
        <p:grpSp>
          <p:nvGrpSpPr>
            <p:cNvPr id="11" name="Group 15"/>
            <p:cNvGrpSpPr>
              <a:grpSpLocks/>
            </p:cNvGrpSpPr>
            <p:nvPr/>
          </p:nvGrpSpPr>
          <p:grpSpPr bwMode="auto">
            <a:xfrm>
              <a:off x="2976" y="1776"/>
              <a:ext cx="480" cy="327"/>
              <a:chOff x="1104" y="1785"/>
              <a:chExt cx="480" cy="327"/>
            </a:xfrm>
          </p:grpSpPr>
          <p:sp>
            <p:nvSpPr>
              <p:cNvPr id="54"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3</a:t>
                </a:r>
                <a:endParaRPr lang="en-US" altLang="zh-CN" sz="2400">
                  <a:latin typeface="Times New Roman" pitchFamily="18" charset="0"/>
                  <a:ea typeface="SimSun" pitchFamily="2" charset="-122"/>
                </a:endParaRPr>
              </a:p>
            </p:txBody>
          </p:sp>
        </p:grpSp>
        <p:grpSp>
          <p:nvGrpSpPr>
            <p:cNvPr id="12" name="Group 18"/>
            <p:cNvGrpSpPr>
              <a:grpSpLocks/>
            </p:cNvGrpSpPr>
            <p:nvPr/>
          </p:nvGrpSpPr>
          <p:grpSpPr bwMode="auto">
            <a:xfrm>
              <a:off x="3456" y="1776"/>
              <a:ext cx="480" cy="327"/>
              <a:chOff x="1104" y="1785"/>
              <a:chExt cx="480" cy="327"/>
            </a:xfrm>
          </p:grpSpPr>
          <p:sp>
            <p:nvSpPr>
              <p:cNvPr id="52"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4</a:t>
                </a:r>
                <a:endParaRPr lang="en-US" altLang="zh-CN" sz="2400">
                  <a:latin typeface="Times New Roman" pitchFamily="18" charset="0"/>
                  <a:ea typeface="SimSun" pitchFamily="2" charset="-122"/>
                </a:endParaRPr>
              </a:p>
            </p:txBody>
          </p:sp>
        </p:grpSp>
        <p:sp>
          <p:nvSpPr>
            <p:cNvPr id="13" name="Text Box 21"/>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b</a:t>
              </a:r>
            </a:p>
          </p:txBody>
        </p:sp>
        <p:sp>
          <p:nvSpPr>
            <p:cNvPr id="14" name="Text Box 22"/>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d</a:t>
              </a:r>
            </a:p>
          </p:txBody>
        </p:sp>
        <p:sp>
          <p:nvSpPr>
            <p:cNvPr id="15" name="Text Box 23"/>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c</a:t>
              </a:r>
            </a:p>
          </p:txBody>
        </p:sp>
        <p:sp>
          <p:nvSpPr>
            <p:cNvPr id="16" name="Text Box 24"/>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e</a:t>
              </a:r>
            </a:p>
          </p:txBody>
        </p:sp>
        <p:sp>
          <p:nvSpPr>
            <p:cNvPr id="17" name="Text Box 25"/>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a</a:t>
              </a:r>
            </a:p>
          </p:txBody>
        </p:sp>
        <p:sp>
          <p:nvSpPr>
            <p:cNvPr id="18"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19"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0"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1"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2"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3" name="Text Box 31"/>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a b</a:t>
              </a:r>
            </a:p>
          </p:txBody>
        </p:sp>
        <p:sp>
          <p:nvSpPr>
            <p:cNvPr id="24"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5" name="Text Box 33"/>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d e</a:t>
              </a:r>
            </a:p>
          </p:txBody>
        </p:sp>
        <p:sp>
          <p:nvSpPr>
            <p:cNvPr id="26"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7" name="Text Box 35"/>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c d e</a:t>
              </a:r>
            </a:p>
          </p:txBody>
        </p:sp>
        <p:sp>
          <p:nvSpPr>
            <p:cNvPr id="28"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29" name="Text Box 37"/>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2400">
                  <a:latin typeface="Times New Roman" pitchFamily="18" charset="0"/>
                  <a:ea typeface="SimSun" pitchFamily="2" charset="-122"/>
                </a:rPr>
                <a:t>a b c d e</a:t>
              </a:r>
            </a:p>
          </p:txBody>
        </p:sp>
        <p:sp>
          <p:nvSpPr>
            <p:cNvPr id="30"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tr-TR"/>
            </a:p>
          </p:txBody>
        </p:sp>
        <p:sp>
          <p:nvSpPr>
            <p:cNvPr id="31"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4</a:t>
              </a:r>
              <a:endParaRPr lang="en-US" altLang="zh-CN" sz="2400">
                <a:latin typeface="Times New Roman" pitchFamily="18" charset="0"/>
                <a:ea typeface="SimSun" pitchFamily="2" charset="-122"/>
              </a:endParaRPr>
            </a:p>
          </p:txBody>
        </p:sp>
        <p:sp>
          <p:nvSpPr>
            <p:cNvPr id="34"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3</a:t>
              </a:r>
              <a:endParaRPr lang="en-US" altLang="zh-CN" sz="2400">
                <a:latin typeface="Times New Roman" pitchFamily="18" charset="0"/>
                <a:ea typeface="SimSun" pitchFamily="2" charset="-122"/>
              </a:endParaRPr>
            </a:p>
          </p:txBody>
        </p:sp>
        <p:sp>
          <p:nvSpPr>
            <p:cNvPr id="36"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2</a:t>
              </a:r>
              <a:endParaRPr lang="en-US" altLang="zh-CN" sz="2400">
                <a:latin typeface="Times New Roman" pitchFamily="18" charset="0"/>
                <a:ea typeface="SimSun" pitchFamily="2" charset="-122"/>
              </a:endParaRPr>
            </a:p>
          </p:txBody>
        </p:sp>
        <p:sp>
          <p:nvSpPr>
            <p:cNvPr id="38"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1</a:t>
              </a:r>
              <a:endParaRPr lang="en-US" altLang="zh-CN" sz="2400">
                <a:latin typeface="Times New Roman" pitchFamily="18" charset="0"/>
                <a:ea typeface="SimSun" pitchFamily="2" charset="-122"/>
              </a:endParaRPr>
            </a:p>
          </p:txBody>
        </p:sp>
        <p:sp>
          <p:nvSpPr>
            <p:cNvPr id="40"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altLang="zh-CN">
                  <a:latin typeface="Times New Roman" pitchFamily="18" charset="0"/>
                  <a:ea typeface="SimSun" pitchFamily="2" charset="-122"/>
                </a:rPr>
                <a:t>Step 0</a:t>
              </a:r>
              <a:endParaRPr lang="en-US" altLang="zh-CN" sz="2400">
                <a:latin typeface="Times New Roman" pitchFamily="18" charset="0"/>
                <a:ea typeface="SimSun" pitchFamily="2" charset="-122"/>
              </a:endParaRPr>
            </a:p>
          </p:txBody>
        </p:sp>
        <p:sp>
          <p:nvSpPr>
            <p:cNvPr id="42"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Text Box 58"/>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a:latin typeface="Times New Roman" pitchFamily="18" charset="0"/>
                  <a:ea typeface="SimSun" pitchFamily="2" charset="-122"/>
                </a:rPr>
                <a:t>agglomerative</a:t>
              </a:r>
            </a:p>
            <a:p>
              <a:pPr algn="ctr"/>
              <a:r>
                <a:rPr lang="en-US" altLang="zh-CN" sz="2400" b="1">
                  <a:latin typeface="Times New Roman" pitchFamily="18" charset="0"/>
                  <a:ea typeface="SimSun" pitchFamily="2" charset="-122"/>
                </a:rPr>
                <a:t>(AGNES)</a:t>
              </a:r>
            </a:p>
          </p:txBody>
        </p:sp>
        <p:sp>
          <p:nvSpPr>
            <p:cNvPr id="51" name="Text Box 59"/>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2400" b="1" dirty="0">
                  <a:latin typeface="Times New Roman" pitchFamily="18" charset="0"/>
                  <a:ea typeface="SimSun" pitchFamily="2" charset="-122"/>
                </a:rPr>
                <a:t>divisive</a:t>
              </a:r>
            </a:p>
            <a:p>
              <a:pPr algn="ctr"/>
              <a:r>
                <a:rPr lang="en-US" altLang="zh-CN" sz="2400" b="1" dirty="0">
                  <a:latin typeface="Times New Roman" pitchFamily="18" charset="0"/>
                  <a:ea typeface="SimSun" pitchFamily="2" charset="-122"/>
                </a:rPr>
                <a:t>(DIANA)</a:t>
              </a:r>
              <a:endParaRPr lang="en-US" altLang="zh-CN" sz="2400" dirty="0">
                <a:latin typeface="Times New Roman" pitchFamily="18" charset="0"/>
                <a:ea typeface="SimSun" pitchFamily="2" charset="-122"/>
              </a:endParaRPr>
            </a:p>
          </p:txBody>
        </p:sp>
      </p:grpSp>
    </p:spTree>
    <p:extLst>
      <p:ext uri="{BB962C8B-B14F-4D97-AF65-F5344CB8AC3E}">
        <p14:creationId xmlns:p14="http://schemas.microsoft.com/office/powerpoint/2010/main" val="196620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b="1" dirty="0">
                <a:solidFill>
                  <a:schemeClr val="accent6">
                    <a:lumMod val="50000"/>
                  </a:schemeClr>
                </a:solidFill>
              </a:rPr>
              <a:t>Data Discrimination</a:t>
            </a:r>
          </a:p>
        </p:txBody>
      </p:sp>
      <p:sp>
        <p:nvSpPr>
          <p:cNvPr id="3" name="Content Placeholder 2"/>
          <p:cNvSpPr>
            <a:spLocks noGrp="1"/>
          </p:cNvSpPr>
          <p:nvPr>
            <p:ph idx="1"/>
          </p:nvPr>
        </p:nvSpPr>
        <p:spPr>
          <a:xfrm>
            <a:off x="457200" y="1447800"/>
            <a:ext cx="8534400" cy="5257800"/>
          </a:xfrm>
        </p:spPr>
        <p:txBody>
          <a:bodyPr>
            <a:normAutofit lnSpcReduction="10000"/>
          </a:bodyPr>
          <a:lstStyle/>
          <a:p>
            <a:pPr marL="0" indent="0" algn="just">
              <a:lnSpc>
                <a:spcPct val="90000"/>
              </a:lnSpc>
              <a:buNone/>
            </a:pPr>
            <a:r>
              <a:rPr lang="en-US" b="1" dirty="0"/>
              <a:t>Data Discrimination</a:t>
            </a:r>
            <a:r>
              <a:rPr lang="en-US" dirty="0"/>
              <a:t>: </a:t>
            </a:r>
            <a:endParaRPr lang="en-US" dirty="0" smtClean="0"/>
          </a:p>
          <a:p>
            <a:pPr marL="0" indent="0" algn="just">
              <a:lnSpc>
                <a:spcPct val="90000"/>
              </a:lnSpc>
              <a:buNone/>
            </a:pPr>
            <a:r>
              <a:rPr lang="en-US" dirty="0" smtClean="0"/>
              <a:t>It </a:t>
            </a:r>
            <a:r>
              <a:rPr lang="en-US" dirty="0"/>
              <a:t>is a comparison of the general features of targeting class data objects with the general features of objects from one or a set of contrasting classes. User can specify target and contrasting classes.</a:t>
            </a:r>
          </a:p>
          <a:p>
            <a:pPr marL="0" indent="0" algn="just">
              <a:lnSpc>
                <a:spcPct val="90000"/>
              </a:lnSpc>
              <a:buNone/>
            </a:pPr>
            <a:endParaRPr lang="en-US" dirty="0" smtClean="0"/>
          </a:p>
          <a:p>
            <a:pPr marL="0" indent="0" algn="just">
              <a:lnSpc>
                <a:spcPct val="90000"/>
              </a:lnSpc>
              <a:buNone/>
            </a:pPr>
            <a:r>
              <a:rPr lang="en-US" b="1" dirty="0" smtClean="0"/>
              <a:t>Example</a:t>
            </a:r>
            <a:r>
              <a:rPr lang="en-US" dirty="0"/>
              <a:t>: </a:t>
            </a:r>
            <a:endParaRPr lang="en-US" dirty="0" smtClean="0"/>
          </a:p>
          <a:p>
            <a:pPr marL="0" indent="0" algn="just">
              <a:lnSpc>
                <a:spcPct val="90000"/>
              </a:lnSpc>
              <a:buNone/>
            </a:pPr>
            <a:r>
              <a:rPr lang="en-US" dirty="0" smtClean="0"/>
              <a:t>The </a:t>
            </a:r>
            <a:r>
              <a:rPr lang="en-US" dirty="0"/>
              <a:t>user may like to compare the general features of software products whose sales increased by 10% in the last year with those whose sales decreased by about 30% in the same duration.</a:t>
            </a:r>
          </a:p>
          <a:p>
            <a:pPr algn="just"/>
            <a:endParaRPr lang="en-US" dirty="0"/>
          </a:p>
        </p:txBody>
      </p:sp>
    </p:spTree>
    <p:extLst>
      <p:ext uri="{BB962C8B-B14F-4D97-AF65-F5344CB8AC3E}">
        <p14:creationId xmlns:p14="http://schemas.microsoft.com/office/powerpoint/2010/main" val="11844959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 y="1524000"/>
            <a:ext cx="40386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Tx/>
              <a:buNone/>
            </a:pPr>
            <a:r>
              <a:rPr lang="en-US" sz="2000" b="1" dirty="0" smtClean="0">
                <a:solidFill>
                  <a:srgbClr val="FF3300"/>
                </a:solidFill>
                <a:latin typeface="Tahoma" pitchFamily="34" charset="0"/>
              </a:rPr>
              <a:t>Agglomerative (bottom up)</a:t>
            </a:r>
          </a:p>
          <a:p>
            <a:pPr marL="533400" indent="-533400">
              <a:buFontTx/>
              <a:buNone/>
            </a:pPr>
            <a:endParaRPr lang="en-US" sz="2000" dirty="0" smtClean="0">
              <a:solidFill>
                <a:srgbClr val="FF3300"/>
              </a:solidFill>
              <a:latin typeface="Tahoma" pitchFamily="34" charset="0"/>
            </a:endParaRPr>
          </a:p>
          <a:p>
            <a:pPr marL="533400" indent="-533400">
              <a:buFontTx/>
              <a:buAutoNum type="arabicPeriod"/>
            </a:pPr>
            <a:r>
              <a:rPr lang="en-US" sz="2000" dirty="0" smtClean="0">
                <a:latin typeface="Tahoma" pitchFamily="34" charset="0"/>
              </a:rPr>
              <a:t>start with 1 point (singleton)</a:t>
            </a:r>
          </a:p>
          <a:p>
            <a:pPr marL="533400" indent="-533400">
              <a:buFontTx/>
              <a:buAutoNum type="arabicPeriod"/>
            </a:pPr>
            <a:r>
              <a:rPr lang="en-US" sz="2000" dirty="0" smtClean="0">
                <a:latin typeface="Tahoma" pitchFamily="34" charset="0"/>
              </a:rPr>
              <a:t>recursively add two or more appropriate clusters</a:t>
            </a:r>
          </a:p>
          <a:p>
            <a:pPr marL="533400" indent="-533400">
              <a:buFontTx/>
              <a:buAutoNum type="arabicPeriod"/>
            </a:pPr>
            <a:r>
              <a:rPr lang="en-US" sz="2000" dirty="0" smtClean="0">
                <a:latin typeface="Tahoma" pitchFamily="34" charset="0"/>
              </a:rPr>
              <a:t>Stop when k number of clusters is achieved.</a:t>
            </a:r>
            <a:endParaRPr lang="en-US" sz="2000" dirty="0">
              <a:latin typeface="Tahoma" pitchFamily="34" charset="0"/>
            </a:endParaRPr>
          </a:p>
        </p:txBody>
      </p:sp>
      <p:sp>
        <p:nvSpPr>
          <p:cNvPr id="5" name="Rectangle 4"/>
          <p:cNvSpPr txBox="1">
            <a:spLocks noChangeArrowheads="1"/>
          </p:cNvSpPr>
          <p:nvPr/>
        </p:nvSpPr>
        <p:spPr>
          <a:xfrm>
            <a:off x="4953000" y="1524000"/>
            <a:ext cx="4038600" cy="4572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Tx/>
              <a:buNone/>
            </a:pPr>
            <a:r>
              <a:rPr lang="en-US" sz="2000" b="1" dirty="0" smtClean="0">
                <a:solidFill>
                  <a:srgbClr val="FF3300"/>
                </a:solidFill>
                <a:latin typeface="Tahoma" pitchFamily="34" charset="0"/>
              </a:rPr>
              <a:t>Divisive (top down)</a:t>
            </a:r>
          </a:p>
          <a:p>
            <a:pPr marL="533400" indent="-533400">
              <a:buFontTx/>
              <a:buNone/>
            </a:pPr>
            <a:endParaRPr lang="en-US" sz="2000" dirty="0" smtClean="0">
              <a:solidFill>
                <a:srgbClr val="FF3300"/>
              </a:solidFill>
              <a:latin typeface="Tahoma" pitchFamily="34" charset="0"/>
            </a:endParaRPr>
          </a:p>
          <a:p>
            <a:pPr marL="533400" indent="-533400">
              <a:buFontTx/>
              <a:buAutoNum type="arabicPeriod"/>
            </a:pPr>
            <a:r>
              <a:rPr lang="en-US" sz="2000" dirty="0" smtClean="0">
                <a:latin typeface="Tahoma" pitchFamily="34" charset="0"/>
              </a:rPr>
              <a:t>Start with a big cluster</a:t>
            </a:r>
          </a:p>
          <a:p>
            <a:pPr marL="533400" indent="-533400">
              <a:buFontTx/>
              <a:buAutoNum type="arabicPeriod"/>
            </a:pPr>
            <a:r>
              <a:rPr lang="en-US" sz="2000" dirty="0" smtClean="0">
                <a:latin typeface="Tahoma" pitchFamily="34" charset="0"/>
              </a:rPr>
              <a:t>Recursively divide into smaller clusters</a:t>
            </a:r>
          </a:p>
          <a:p>
            <a:pPr marL="533400" indent="-533400">
              <a:buFontTx/>
              <a:buAutoNum type="arabicPeriod"/>
            </a:pPr>
            <a:r>
              <a:rPr lang="en-US" sz="2000" dirty="0" smtClean="0">
                <a:latin typeface="Tahoma" pitchFamily="34" charset="0"/>
              </a:rPr>
              <a:t>Stop when k number of clusters is achieved.</a:t>
            </a:r>
            <a:endParaRPr lang="en-US" sz="2000" dirty="0">
              <a:latin typeface="Tahoma" pitchFamily="34" charset="0"/>
            </a:endParaRPr>
          </a:p>
        </p:txBody>
      </p:sp>
      <p:sp>
        <p:nvSpPr>
          <p:cNvPr id="6" name="Line 5"/>
          <p:cNvSpPr>
            <a:spLocks noChangeShapeType="1"/>
          </p:cNvSpPr>
          <p:nvPr/>
        </p:nvSpPr>
        <p:spPr bwMode="auto">
          <a:xfrm>
            <a:off x="4572000" y="1371600"/>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397445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
          <p:cNvSpPr>
            <a:spLocks noChangeArrowheads="1"/>
          </p:cNvSpPr>
          <p:nvPr/>
        </p:nvSpPr>
        <p:spPr bwMode="auto">
          <a:xfrm>
            <a:off x="82296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5" name="Oval 3"/>
          <p:cNvSpPr>
            <a:spLocks noChangeArrowheads="1"/>
          </p:cNvSpPr>
          <p:nvPr/>
        </p:nvSpPr>
        <p:spPr bwMode="auto">
          <a:xfrm>
            <a:off x="71628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6" name="Oval 4"/>
          <p:cNvSpPr>
            <a:spLocks noChangeArrowheads="1"/>
          </p:cNvSpPr>
          <p:nvPr/>
        </p:nvSpPr>
        <p:spPr bwMode="auto">
          <a:xfrm>
            <a:off x="61722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7" name="Oval 5"/>
          <p:cNvSpPr>
            <a:spLocks noChangeArrowheads="1"/>
          </p:cNvSpPr>
          <p:nvPr/>
        </p:nvSpPr>
        <p:spPr bwMode="auto">
          <a:xfrm>
            <a:off x="52578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8" name="Oval 6"/>
          <p:cNvSpPr>
            <a:spLocks noChangeArrowheads="1"/>
          </p:cNvSpPr>
          <p:nvPr/>
        </p:nvSpPr>
        <p:spPr bwMode="auto">
          <a:xfrm>
            <a:off x="42672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9" name="Oval 7"/>
          <p:cNvSpPr>
            <a:spLocks noChangeArrowheads="1"/>
          </p:cNvSpPr>
          <p:nvPr/>
        </p:nvSpPr>
        <p:spPr bwMode="auto">
          <a:xfrm>
            <a:off x="32766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10" name="Oval 8"/>
          <p:cNvSpPr>
            <a:spLocks noChangeArrowheads="1"/>
          </p:cNvSpPr>
          <p:nvPr/>
        </p:nvSpPr>
        <p:spPr bwMode="auto">
          <a:xfrm>
            <a:off x="23622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11" name="Oval 9"/>
          <p:cNvSpPr>
            <a:spLocks noChangeArrowheads="1"/>
          </p:cNvSpPr>
          <p:nvPr/>
        </p:nvSpPr>
        <p:spPr bwMode="auto">
          <a:xfrm>
            <a:off x="13716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12" name="Oval 10"/>
          <p:cNvSpPr>
            <a:spLocks noChangeArrowheads="1"/>
          </p:cNvSpPr>
          <p:nvPr/>
        </p:nvSpPr>
        <p:spPr bwMode="auto">
          <a:xfrm>
            <a:off x="457200" y="65532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tr-TR"/>
          </a:p>
        </p:txBody>
      </p:sp>
      <p:sp>
        <p:nvSpPr>
          <p:cNvPr id="13" name="Line 11"/>
          <p:cNvSpPr>
            <a:spLocks noChangeShapeType="1"/>
          </p:cNvSpPr>
          <p:nvPr/>
        </p:nvSpPr>
        <p:spPr bwMode="auto">
          <a:xfrm>
            <a:off x="533400" y="5715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2"/>
          <p:cNvSpPr>
            <a:spLocks noChangeShapeType="1"/>
          </p:cNvSpPr>
          <p:nvPr/>
        </p:nvSpPr>
        <p:spPr bwMode="auto">
          <a:xfrm>
            <a:off x="1447800" y="57150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3"/>
          <p:cNvSpPr>
            <a:spLocks noChangeShapeType="1"/>
          </p:cNvSpPr>
          <p:nvPr/>
        </p:nvSpPr>
        <p:spPr bwMode="auto">
          <a:xfrm>
            <a:off x="3352800" y="57150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4"/>
          <p:cNvSpPr>
            <a:spLocks noChangeShapeType="1"/>
          </p:cNvSpPr>
          <p:nvPr/>
        </p:nvSpPr>
        <p:spPr bwMode="auto">
          <a:xfrm>
            <a:off x="3352800" y="57150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5"/>
          <p:cNvSpPr>
            <a:spLocks noChangeShapeType="1"/>
          </p:cNvSpPr>
          <p:nvPr/>
        </p:nvSpPr>
        <p:spPr bwMode="auto">
          <a:xfrm>
            <a:off x="4343400" y="57150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a:off x="7239000" y="57912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7"/>
          <p:cNvSpPr>
            <a:spLocks noChangeShapeType="1"/>
          </p:cNvSpPr>
          <p:nvPr/>
        </p:nvSpPr>
        <p:spPr bwMode="auto">
          <a:xfrm>
            <a:off x="7239000" y="57912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8"/>
          <p:cNvSpPr>
            <a:spLocks noChangeShapeType="1"/>
          </p:cNvSpPr>
          <p:nvPr/>
        </p:nvSpPr>
        <p:spPr bwMode="auto">
          <a:xfrm>
            <a:off x="8305800" y="57912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p:cNvSpPr>
            <a:spLocks noChangeShapeType="1"/>
          </p:cNvSpPr>
          <p:nvPr/>
        </p:nvSpPr>
        <p:spPr bwMode="auto">
          <a:xfrm>
            <a:off x="990600" y="4953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0"/>
          <p:cNvSpPr>
            <a:spLocks noChangeShapeType="1"/>
          </p:cNvSpPr>
          <p:nvPr/>
        </p:nvSpPr>
        <p:spPr bwMode="auto">
          <a:xfrm>
            <a:off x="990600" y="49530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1"/>
          <p:cNvSpPr>
            <a:spLocks noChangeShapeType="1"/>
          </p:cNvSpPr>
          <p:nvPr/>
        </p:nvSpPr>
        <p:spPr bwMode="auto">
          <a:xfrm>
            <a:off x="2438400" y="49530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p:cNvSpPr>
            <a:spLocks noChangeShapeType="1"/>
          </p:cNvSpPr>
          <p:nvPr/>
        </p:nvSpPr>
        <p:spPr bwMode="auto">
          <a:xfrm>
            <a:off x="3733800" y="49530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3"/>
          <p:cNvSpPr>
            <a:spLocks noChangeShapeType="1"/>
          </p:cNvSpPr>
          <p:nvPr/>
        </p:nvSpPr>
        <p:spPr bwMode="auto">
          <a:xfrm>
            <a:off x="3810000" y="4953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4"/>
          <p:cNvSpPr>
            <a:spLocks noChangeShapeType="1"/>
          </p:cNvSpPr>
          <p:nvPr/>
        </p:nvSpPr>
        <p:spPr bwMode="auto">
          <a:xfrm>
            <a:off x="3886200" y="49530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5"/>
          <p:cNvSpPr>
            <a:spLocks noChangeShapeType="1"/>
          </p:cNvSpPr>
          <p:nvPr/>
        </p:nvSpPr>
        <p:spPr bwMode="auto">
          <a:xfrm>
            <a:off x="5334000" y="49530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6"/>
          <p:cNvSpPr>
            <a:spLocks noChangeShapeType="1"/>
          </p:cNvSpPr>
          <p:nvPr/>
        </p:nvSpPr>
        <p:spPr bwMode="auto">
          <a:xfrm>
            <a:off x="3810000" y="49530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7"/>
          <p:cNvSpPr>
            <a:spLocks noChangeShapeType="1"/>
          </p:cNvSpPr>
          <p:nvPr/>
        </p:nvSpPr>
        <p:spPr bwMode="auto">
          <a:xfrm>
            <a:off x="4572000" y="4114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8"/>
          <p:cNvSpPr>
            <a:spLocks noChangeShapeType="1"/>
          </p:cNvSpPr>
          <p:nvPr/>
        </p:nvSpPr>
        <p:spPr bwMode="auto">
          <a:xfrm flipV="1">
            <a:off x="6248400" y="41148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Line 29"/>
          <p:cNvSpPr>
            <a:spLocks noChangeShapeType="1"/>
          </p:cNvSpPr>
          <p:nvPr/>
        </p:nvSpPr>
        <p:spPr bwMode="auto">
          <a:xfrm>
            <a:off x="4572000" y="41148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0"/>
          <p:cNvSpPr>
            <a:spLocks noChangeShapeType="1"/>
          </p:cNvSpPr>
          <p:nvPr/>
        </p:nvSpPr>
        <p:spPr bwMode="auto">
          <a:xfrm>
            <a:off x="5410200" y="3733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1"/>
          <p:cNvSpPr>
            <a:spLocks noChangeShapeType="1"/>
          </p:cNvSpPr>
          <p:nvPr/>
        </p:nvSpPr>
        <p:spPr bwMode="auto">
          <a:xfrm flipV="1">
            <a:off x="7772400" y="3695700"/>
            <a:ext cx="0" cy="2095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2"/>
          <p:cNvSpPr>
            <a:spLocks noChangeShapeType="1"/>
          </p:cNvSpPr>
          <p:nvPr/>
        </p:nvSpPr>
        <p:spPr bwMode="auto">
          <a:xfrm flipH="1">
            <a:off x="5410200" y="37338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3"/>
          <p:cNvSpPr>
            <a:spLocks noChangeShapeType="1"/>
          </p:cNvSpPr>
          <p:nvPr/>
        </p:nvSpPr>
        <p:spPr bwMode="auto">
          <a:xfrm flipV="1">
            <a:off x="5410200" y="37338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4"/>
          <p:cNvSpPr>
            <a:spLocks noChangeShapeType="1"/>
          </p:cNvSpPr>
          <p:nvPr/>
        </p:nvSpPr>
        <p:spPr bwMode="auto">
          <a:xfrm>
            <a:off x="6553200" y="32766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5"/>
          <p:cNvSpPr>
            <a:spLocks noChangeShapeType="1"/>
          </p:cNvSpPr>
          <p:nvPr/>
        </p:nvSpPr>
        <p:spPr bwMode="auto">
          <a:xfrm flipH="1">
            <a:off x="1676400" y="3276600"/>
            <a:ext cx="487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6"/>
          <p:cNvSpPr>
            <a:spLocks noChangeShapeType="1"/>
          </p:cNvSpPr>
          <p:nvPr/>
        </p:nvSpPr>
        <p:spPr bwMode="auto">
          <a:xfrm flipV="1">
            <a:off x="1676400" y="32766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7"/>
          <p:cNvSpPr>
            <a:spLocks noChangeShapeType="1"/>
          </p:cNvSpPr>
          <p:nvPr/>
        </p:nvSpPr>
        <p:spPr bwMode="auto">
          <a:xfrm>
            <a:off x="2209800" y="22860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9"/>
          <p:cNvSpPr>
            <a:spLocks noChangeShapeType="1"/>
          </p:cNvSpPr>
          <p:nvPr/>
        </p:nvSpPr>
        <p:spPr bwMode="auto">
          <a:xfrm flipV="1">
            <a:off x="4114800" y="2819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 name="Text Box 40"/>
          <p:cNvSpPr txBox="1">
            <a:spLocks noChangeArrowheads="1"/>
          </p:cNvSpPr>
          <p:nvPr/>
        </p:nvSpPr>
        <p:spPr bwMode="auto">
          <a:xfrm>
            <a:off x="3581400" y="106362"/>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3200" b="1" dirty="0" err="1" smtClean="0">
                <a:solidFill>
                  <a:schemeClr val="accent6">
                    <a:lumMod val="50000"/>
                  </a:schemeClr>
                </a:solidFill>
                <a:latin typeface="+mn-lt"/>
                <a:ea typeface="SimSun" pitchFamily="2" charset="-122"/>
              </a:rPr>
              <a:t>Dendrogram</a:t>
            </a:r>
            <a:endParaRPr lang="en-US" altLang="zh-CN" sz="3200" b="1" dirty="0">
              <a:solidFill>
                <a:schemeClr val="accent6">
                  <a:lumMod val="50000"/>
                </a:schemeClr>
              </a:solidFill>
              <a:latin typeface="+mn-lt"/>
              <a:ea typeface="SimSun" pitchFamily="2" charset="-122"/>
            </a:endParaRPr>
          </a:p>
        </p:txBody>
      </p:sp>
      <p:sp>
        <p:nvSpPr>
          <p:cNvPr id="43" name="Line 41"/>
          <p:cNvSpPr>
            <a:spLocks noChangeShapeType="1"/>
          </p:cNvSpPr>
          <p:nvPr/>
        </p:nvSpPr>
        <p:spPr bwMode="auto">
          <a:xfrm>
            <a:off x="533400" y="57150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 name="Rectangle 42"/>
          <p:cNvSpPr>
            <a:spLocks noChangeArrowheads="1"/>
          </p:cNvSpPr>
          <p:nvPr/>
        </p:nvSpPr>
        <p:spPr bwMode="auto">
          <a:xfrm>
            <a:off x="152400" y="685800"/>
            <a:ext cx="883920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628650" lvl="1" indent="-171450" algn="just" eaLnBrk="0" hangingPunct="0">
              <a:lnSpc>
                <a:spcPct val="90000"/>
              </a:lnSpc>
              <a:buFont typeface="Wingdings" pitchFamily="2" charset="2"/>
              <a:buChar char="v"/>
            </a:pPr>
            <a:r>
              <a:rPr lang="en-US" altLang="zh-CN" sz="2400" dirty="0">
                <a:ea typeface="SimSun" pitchFamily="2" charset="-122"/>
              </a:rPr>
              <a:t>Decompose data objects into a several levels of nested partitioning (tree of clusters), called a </a:t>
            </a:r>
            <a:r>
              <a:rPr lang="en-US" altLang="zh-CN" sz="2400" dirty="0" err="1">
                <a:ea typeface="SimSun" pitchFamily="2" charset="-122"/>
              </a:rPr>
              <a:t>dendrogram</a:t>
            </a:r>
            <a:r>
              <a:rPr lang="en-US" altLang="zh-CN" sz="2400" dirty="0">
                <a:ea typeface="SimSun" pitchFamily="2" charset="-122"/>
              </a:rPr>
              <a:t>. </a:t>
            </a:r>
          </a:p>
          <a:p>
            <a:pPr marL="628650" lvl="1" indent="-171450" algn="just" eaLnBrk="0" hangingPunct="0">
              <a:lnSpc>
                <a:spcPct val="90000"/>
              </a:lnSpc>
              <a:buFont typeface="Wingdings" pitchFamily="2" charset="2"/>
              <a:buChar char="v"/>
            </a:pPr>
            <a:endParaRPr lang="en-US" altLang="zh-CN" sz="2400" dirty="0">
              <a:ea typeface="SimSun" pitchFamily="2" charset="-122"/>
            </a:endParaRPr>
          </a:p>
          <a:p>
            <a:pPr marL="628650" lvl="1" indent="-171450" algn="just" eaLnBrk="0" hangingPunct="0">
              <a:lnSpc>
                <a:spcPct val="90000"/>
              </a:lnSpc>
              <a:buFont typeface="Wingdings" pitchFamily="2" charset="2"/>
              <a:buChar char="v"/>
            </a:pPr>
            <a:r>
              <a:rPr lang="en-US" altLang="zh-CN" sz="2400" dirty="0">
                <a:ea typeface="SimSun" pitchFamily="2" charset="-122"/>
              </a:rPr>
              <a:t>A clustering of the data objects is obtained by cutting the </a:t>
            </a:r>
            <a:r>
              <a:rPr lang="en-US" altLang="zh-CN" sz="2400" dirty="0" err="1">
                <a:ea typeface="SimSun" pitchFamily="2" charset="-122"/>
              </a:rPr>
              <a:t>dendrogram</a:t>
            </a:r>
            <a:r>
              <a:rPr lang="en-US" altLang="zh-CN" sz="2400" dirty="0">
                <a:ea typeface="SimSun" pitchFamily="2" charset="-122"/>
              </a:rPr>
              <a:t> at the desired level, then each connected component forms a cluster</a:t>
            </a:r>
            <a:r>
              <a:rPr lang="en-US" altLang="zh-CN" sz="2400" dirty="0" smtClean="0">
                <a:ea typeface="SimSun" pitchFamily="2" charset="-122"/>
              </a:rPr>
              <a:t>.</a:t>
            </a:r>
          </a:p>
          <a:p>
            <a:pPr lvl="1" algn="just" eaLnBrk="0" hangingPunct="0">
              <a:lnSpc>
                <a:spcPct val="90000"/>
              </a:lnSpc>
            </a:pPr>
            <a:endParaRPr lang="en-US" altLang="zh-CN" sz="2400" dirty="0">
              <a:ea typeface="SimSun" pitchFamily="2" charset="-122"/>
            </a:endParaRPr>
          </a:p>
        </p:txBody>
      </p:sp>
    </p:spTree>
    <p:extLst>
      <p:ext uri="{BB962C8B-B14F-4D97-AF65-F5344CB8AC3E}">
        <p14:creationId xmlns:p14="http://schemas.microsoft.com/office/powerpoint/2010/main" val="16465320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228600"/>
            <a:ext cx="8280400" cy="552450"/>
          </a:xfrm>
        </p:spPr>
        <p:txBody>
          <a:bodyPr>
            <a:normAutofit fontScale="90000"/>
          </a:bodyPr>
          <a:lstStyle/>
          <a:p>
            <a:pPr eaLnBrk="1" hangingPunct="1"/>
            <a:r>
              <a:rPr lang="en-US" b="1" dirty="0" smtClean="0">
                <a:solidFill>
                  <a:schemeClr val="accent6">
                    <a:lumMod val="50000"/>
                  </a:schemeClr>
                </a:solidFill>
              </a:rPr>
              <a:t>Hierarchical Clustering</a:t>
            </a:r>
          </a:p>
        </p:txBody>
      </p:sp>
      <p:graphicFrame>
        <p:nvGraphicFramePr>
          <p:cNvPr id="5" name="Object 3"/>
          <p:cNvGraphicFramePr>
            <a:graphicFrameLocks noChangeAspect="1"/>
          </p:cNvGraphicFramePr>
          <p:nvPr>
            <p:extLst>
              <p:ext uri="{D42A27DB-BD31-4B8C-83A1-F6EECF244321}">
                <p14:modId xmlns:p14="http://schemas.microsoft.com/office/powerpoint/2010/main" val="971477280"/>
              </p:ext>
            </p:extLst>
          </p:nvPr>
        </p:nvGraphicFramePr>
        <p:xfrm>
          <a:off x="1528762" y="4267200"/>
          <a:ext cx="2752725" cy="1960563"/>
        </p:xfrm>
        <a:graphic>
          <a:graphicData uri="http://schemas.openxmlformats.org/presentationml/2006/ole">
            <mc:AlternateContent xmlns:mc="http://schemas.openxmlformats.org/markup-compatibility/2006">
              <mc:Choice xmlns:v="urn:schemas-microsoft-com:vml" Requires="v">
                <p:oleObj spid="_x0000_s21094" name="VISIO" r:id="rId3" imgW="2752560" imgH="1960200" progId="Visio.Drawing.6">
                  <p:embed/>
                </p:oleObj>
              </mc:Choice>
              <mc:Fallback>
                <p:oleObj name="VISIO" r:id="rId3" imgW="2752560" imgH="1960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4267200"/>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652134901"/>
              </p:ext>
            </p:extLst>
          </p:nvPr>
        </p:nvGraphicFramePr>
        <p:xfrm>
          <a:off x="1371600" y="1447800"/>
          <a:ext cx="2760663" cy="1793875"/>
        </p:xfrm>
        <a:graphic>
          <a:graphicData uri="http://schemas.openxmlformats.org/presentationml/2006/ole">
            <mc:AlternateContent xmlns:mc="http://schemas.openxmlformats.org/markup-compatibility/2006">
              <mc:Choice xmlns:v="urn:schemas-microsoft-com:vml" Requires="v">
                <p:oleObj spid="_x0000_s21095" name="VISIO" r:id="rId5" imgW="2761200" imgH="1794600" progId="Visio.Drawing.6">
                  <p:embed/>
                </p:oleObj>
              </mc:Choice>
              <mc:Fallback>
                <p:oleObj name="VISIO" r:id="rId5" imgW="2761200" imgH="179460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739352707"/>
              </p:ext>
            </p:extLst>
          </p:nvPr>
        </p:nvGraphicFramePr>
        <p:xfrm>
          <a:off x="5857875" y="1066800"/>
          <a:ext cx="1773238" cy="2284413"/>
        </p:xfrm>
        <a:graphic>
          <a:graphicData uri="http://schemas.openxmlformats.org/presentationml/2006/ole">
            <mc:AlternateContent xmlns:mc="http://schemas.openxmlformats.org/markup-compatibility/2006">
              <mc:Choice xmlns:v="urn:schemas-microsoft-com:vml" Requires="v">
                <p:oleObj spid="_x0000_s21096" name="VISIO" r:id="rId7" imgW="1380960" imgH="1779120" progId="Visio.Drawing.6">
                  <p:embed/>
                </p:oleObj>
              </mc:Choice>
              <mc:Fallback>
                <p:oleObj name="VISIO" r:id="rId7" imgW="1380960" imgH="17791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75" y="1066800"/>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021278460"/>
              </p:ext>
            </p:extLst>
          </p:nvPr>
        </p:nvGraphicFramePr>
        <p:xfrm>
          <a:off x="5938837" y="3962400"/>
          <a:ext cx="1909763" cy="2282825"/>
        </p:xfrm>
        <a:graphic>
          <a:graphicData uri="http://schemas.openxmlformats.org/presentationml/2006/ole">
            <mc:AlternateContent xmlns:mc="http://schemas.openxmlformats.org/markup-compatibility/2006">
              <mc:Choice xmlns:v="urn:schemas-microsoft-com:vml" Requires="v">
                <p:oleObj spid="_x0000_s21097" name="VISIO" r:id="rId9" imgW="1473120" imgH="1760040" progId="Visio.Drawing.6">
                  <p:embed/>
                </p:oleObj>
              </mc:Choice>
              <mc:Fallback>
                <p:oleObj name="VISIO" r:id="rId9" imgW="1473120" imgH="17600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8837" y="3962400"/>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9"/>
          <p:cNvSpPr txBox="1">
            <a:spLocks noChangeArrowheads="1"/>
          </p:cNvSpPr>
          <p:nvPr/>
        </p:nvSpPr>
        <p:spPr bwMode="auto">
          <a:xfrm>
            <a:off x="6400800" y="60960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dirty="0" err="1"/>
              <a:t>Dendrogram</a:t>
            </a:r>
            <a:r>
              <a:rPr lang="en-US" sz="1400" b="1" dirty="0"/>
              <a:t> 2</a:t>
            </a:r>
          </a:p>
        </p:txBody>
      </p:sp>
      <p:sp>
        <p:nvSpPr>
          <p:cNvPr id="10" name="Text Box 10"/>
          <p:cNvSpPr txBox="1">
            <a:spLocks noChangeArrowheads="1"/>
          </p:cNvSpPr>
          <p:nvPr/>
        </p:nvSpPr>
        <p:spPr bwMode="auto">
          <a:xfrm>
            <a:off x="6172200" y="32004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Dendrogram 1</a:t>
            </a:r>
          </a:p>
        </p:txBody>
      </p:sp>
    </p:spTree>
    <p:extLst>
      <p:ext uri="{BB962C8B-B14F-4D97-AF65-F5344CB8AC3E}">
        <p14:creationId xmlns:p14="http://schemas.microsoft.com/office/powerpoint/2010/main" val="30060195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95400" y="76200"/>
            <a:ext cx="7162800" cy="762000"/>
          </a:xfrm>
        </p:spPr>
        <p:txBody>
          <a:bodyPr/>
          <a:lstStyle/>
          <a:p>
            <a:pPr eaLnBrk="1" hangingPunct="1"/>
            <a:r>
              <a:rPr lang="en-US" altLang="zh-CN" sz="4000" b="1" dirty="0" smtClean="0">
                <a:solidFill>
                  <a:schemeClr val="accent6">
                    <a:lumMod val="50000"/>
                  </a:schemeClr>
                </a:solidFill>
                <a:ea typeface="SimSun" pitchFamily="2" charset="-122"/>
              </a:rPr>
              <a:t>AGNES (Agglomerative Nesting)</a:t>
            </a:r>
            <a:endParaRPr lang="en-US" altLang="zh-CN" sz="3200" b="1" dirty="0" smtClean="0">
              <a:solidFill>
                <a:schemeClr val="accent6">
                  <a:lumMod val="50000"/>
                </a:schemeClr>
              </a:solidFill>
              <a:ea typeface="SimSun" pitchFamily="2" charset="-122"/>
            </a:endParaRPr>
          </a:p>
        </p:txBody>
      </p:sp>
      <p:sp>
        <p:nvSpPr>
          <p:cNvPr id="5" name="Rectangle 3"/>
          <p:cNvSpPr txBox="1">
            <a:spLocks noChangeArrowheads="1"/>
          </p:cNvSpPr>
          <p:nvPr/>
        </p:nvSpPr>
        <p:spPr>
          <a:xfrm>
            <a:off x="381000" y="1066800"/>
            <a:ext cx="8458200" cy="2590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Introduced in Kaufmann and </a:t>
            </a:r>
            <a:r>
              <a:rPr lang="en-US" altLang="zh-CN" sz="2400" dirty="0" err="1" smtClean="0">
                <a:ea typeface="SimSun" pitchFamily="2" charset="-122"/>
              </a:rPr>
              <a:t>Rousseeuw</a:t>
            </a:r>
            <a:r>
              <a:rPr lang="en-US" altLang="zh-CN" sz="2400" dirty="0" smtClean="0">
                <a:ea typeface="SimSun" pitchFamily="2" charset="-122"/>
              </a:rPr>
              <a:t> (1990)</a:t>
            </a:r>
          </a:p>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Implemented in statistical analysis packages, e.g., </a:t>
            </a:r>
            <a:r>
              <a:rPr lang="en-US" altLang="zh-CN" sz="2400" dirty="0" err="1" smtClean="0">
                <a:ea typeface="SimSun" pitchFamily="2" charset="-122"/>
              </a:rPr>
              <a:t>Splus</a:t>
            </a:r>
            <a:endParaRPr lang="en-US" altLang="zh-CN" sz="2400" dirty="0" smtClean="0">
              <a:ea typeface="SimSun" pitchFamily="2" charset="-122"/>
            </a:endParaRPr>
          </a:p>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Use the Single-Link method and the dissimilarity matrix.  </a:t>
            </a:r>
          </a:p>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Merge nodes that have the least dissimilarity</a:t>
            </a:r>
          </a:p>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Go on in a non-descending fashion</a:t>
            </a:r>
          </a:p>
          <a:p>
            <a:pPr algn="just">
              <a:lnSpc>
                <a:spcPct val="80000"/>
              </a:lnSpc>
              <a:spcBef>
                <a:spcPct val="50000"/>
              </a:spcBef>
              <a:buClr>
                <a:schemeClr val="tx1"/>
              </a:buClr>
              <a:buFont typeface="Wingdings" pitchFamily="2" charset="2"/>
              <a:buChar char="v"/>
            </a:pPr>
            <a:r>
              <a:rPr lang="en-US" altLang="zh-CN" sz="2400" dirty="0" smtClean="0">
                <a:ea typeface="SimSun" pitchFamily="2" charset="-122"/>
              </a:rPr>
              <a:t>Eventually all nodes belong to the same cluster</a:t>
            </a:r>
          </a:p>
        </p:txBody>
      </p:sp>
      <p:grpSp>
        <p:nvGrpSpPr>
          <p:cNvPr id="6" name="Group 4"/>
          <p:cNvGrpSpPr>
            <a:grpSpLocks/>
          </p:cNvGrpSpPr>
          <p:nvPr/>
        </p:nvGrpSpPr>
        <p:grpSpPr bwMode="auto">
          <a:xfrm>
            <a:off x="533400" y="4038600"/>
            <a:ext cx="2209800" cy="2017713"/>
            <a:chOff x="384" y="2496"/>
            <a:chExt cx="1392" cy="1271"/>
          </a:xfrm>
        </p:grpSpPr>
        <p:graphicFrame>
          <p:nvGraphicFramePr>
            <p:cNvPr id="7" name="Object 5"/>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24971"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9"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0"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pSp>
        <p:nvGrpSpPr>
          <p:cNvPr id="11" name="Group 9"/>
          <p:cNvGrpSpPr>
            <a:grpSpLocks/>
          </p:cNvGrpSpPr>
          <p:nvPr/>
        </p:nvGrpSpPr>
        <p:grpSpPr bwMode="auto">
          <a:xfrm>
            <a:off x="3505200" y="4038600"/>
            <a:ext cx="2209800" cy="2017713"/>
            <a:chOff x="1968" y="2496"/>
            <a:chExt cx="1392" cy="1271"/>
          </a:xfrm>
        </p:grpSpPr>
        <p:graphicFrame>
          <p:nvGraphicFramePr>
            <p:cNvPr id="12" name="Object 10"/>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4972"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4"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15"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16"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pSp>
        <p:nvGrpSpPr>
          <p:cNvPr id="17" name="Group 15"/>
          <p:cNvGrpSpPr>
            <a:grpSpLocks/>
          </p:cNvGrpSpPr>
          <p:nvPr/>
        </p:nvGrpSpPr>
        <p:grpSpPr bwMode="auto">
          <a:xfrm>
            <a:off x="6553200" y="4038600"/>
            <a:ext cx="2209800" cy="2017713"/>
            <a:chOff x="3552" y="2496"/>
            <a:chExt cx="1392" cy="1271"/>
          </a:xfrm>
        </p:grpSpPr>
        <p:graphicFrame>
          <p:nvGraphicFramePr>
            <p:cNvPr id="18" name="Object 16"/>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4973"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20"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sp>
        <p:nvSpPr>
          <p:cNvPr id="21" name="Line 19"/>
          <p:cNvSpPr>
            <a:spLocks noChangeShapeType="1"/>
          </p:cNvSpPr>
          <p:nvPr/>
        </p:nvSpPr>
        <p:spPr bwMode="auto">
          <a:xfrm>
            <a:off x="2971800" y="49530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 name="Line 20"/>
          <p:cNvSpPr>
            <a:spLocks noChangeShapeType="1"/>
          </p:cNvSpPr>
          <p:nvPr/>
        </p:nvSpPr>
        <p:spPr bwMode="auto">
          <a:xfrm>
            <a:off x="5943600" y="4876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20597549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76200"/>
            <a:ext cx="7924800" cy="762000"/>
          </a:xfrm>
        </p:spPr>
        <p:txBody>
          <a:bodyPr/>
          <a:lstStyle/>
          <a:p>
            <a:pPr eaLnBrk="1" hangingPunct="1"/>
            <a:r>
              <a:rPr lang="en-US" altLang="zh-CN" sz="4000" b="1" dirty="0" smtClean="0">
                <a:solidFill>
                  <a:schemeClr val="accent6">
                    <a:lumMod val="50000"/>
                  </a:schemeClr>
                </a:solidFill>
                <a:ea typeface="SimSun" pitchFamily="2" charset="-122"/>
              </a:rPr>
              <a:t>DIANA (Divisive Analysis)</a:t>
            </a:r>
            <a:endParaRPr lang="en-US" altLang="zh-CN" sz="3200" b="1" dirty="0" smtClean="0">
              <a:solidFill>
                <a:schemeClr val="accent6">
                  <a:lumMod val="50000"/>
                </a:schemeClr>
              </a:solidFill>
              <a:ea typeface="SimSun" pitchFamily="2" charset="-122"/>
            </a:endParaRPr>
          </a:p>
        </p:txBody>
      </p:sp>
      <p:sp>
        <p:nvSpPr>
          <p:cNvPr id="5" name="Rectangle 3"/>
          <p:cNvSpPr txBox="1">
            <a:spLocks noChangeArrowheads="1"/>
          </p:cNvSpPr>
          <p:nvPr/>
        </p:nvSpPr>
        <p:spPr>
          <a:xfrm>
            <a:off x="381000" y="990600"/>
            <a:ext cx="8610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ct val="50000"/>
              </a:spcBef>
              <a:buClr>
                <a:schemeClr val="tx1"/>
              </a:buClr>
              <a:buFont typeface="Wingdings" pitchFamily="2" charset="2"/>
              <a:buChar char="v"/>
            </a:pPr>
            <a:r>
              <a:rPr lang="en-US" altLang="zh-CN" sz="2400" smtClean="0">
                <a:ea typeface="SimSun" pitchFamily="2" charset="-122"/>
              </a:rPr>
              <a:t>Introduced in Kaufmann and Rousseeuw (1990)</a:t>
            </a:r>
          </a:p>
          <a:p>
            <a:pPr>
              <a:lnSpc>
                <a:spcPct val="110000"/>
              </a:lnSpc>
              <a:spcBef>
                <a:spcPct val="50000"/>
              </a:spcBef>
              <a:buClr>
                <a:schemeClr val="tx1"/>
              </a:buClr>
              <a:buFont typeface="Wingdings" pitchFamily="2" charset="2"/>
              <a:buChar char="v"/>
            </a:pPr>
            <a:r>
              <a:rPr lang="en-US" altLang="zh-CN" sz="2400" smtClean="0">
                <a:ea typeface="SimSun" pitchFamily="2" charset="-122"/>
              </a:rPr>
              <a:t>Implemented in statistical analysis packages, e.g., Splus</a:t>
            </a:r>
          </a:p>
          <a:p>
            <a:pPr>
              <a:lnSpc>
                <a:spcPct val="110000"/>
              </a:lnSpc>
              <a:spcBef>
                <a:spcPct val="50000"/>
              </a:spcBef>
              <a:buClr>
                <a:schemeClr val="tx1"/>
              </a:buClr>
              <a:buFont typeface="Wingdings" pitchFamily="2" charset="2"/>
              <a:buChar char="v"/>
            </a:pPr>
            <a:r>
              <a:rPr lang="en-US" altLang="zh-CN" sz="2400" smtClean="0">
                <a:ea typeface="SimSun" pitchFamily="2" charset="-122"/>
              </a:rPr>
              <a:t>Inverse order of AGNES</a:t>
            </a:r>
          </a:p>
          <a:p>
            <a:pPr>
              <a:lnSpc>
                <a:spcPct val="110000"/>
              </a:lnSpc>
              <a:spcBef>
                <a:spcPct val="50000"/>
              </a:spcBef>
              <a:buClr>
                <a:schemeClr val="tx1"/>
              </a:buClr>
              <a:buFont typeface="Wingdings" pitchFamily="2" charset="2"/>
              <a:buChar char="v"/>
            </a:pPr>
            <a:r>
              <a:rPr lang="en-US" altLang="zh-CN" sz="2400" smtClean="0">
                <a:ea typeface="SimSun" pitchFamily="2" charset="-122"/>
              </a:rPr>
              <a:t>Eventually each node forms a cluster on its own</a:t>
            </a:r>
          </a:p>
        </p:txBody>
      </p:sp>
      <p:grpSp>
        <p:nvGrpSpPr>
          <p:cNvPr id="6" name="Group 4"/>
          <p:cNvGrpSpPr>
            <a:grpSpLocks/>
          </p:cNvGrpSpPr>
          <p:nvPr/>
        </p:nvGrpSpPr>
        <p:grpSpPr bwMode="auto">
          <a:xfrm>
            <a:off x="533400" y="3886200"/>
            <a:ext cx="2209800" cy="2017713"/>
            <a:chOff x="3552" y="2496"/>
            <a:chExt cx="1392" cy="1271"/>
          </a:xfrm>
        </p:grpSpPr>
        <p:graphicFrame>
          <p:nvGraphicFramePr>
            <p:cNvPr id="7"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5995"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9"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pSp>
        <p:nvGrpSpPr>
          <p:cNvPr id="10" name="Group 8"/>
          <p:cNvGrpSpPr>
            <a:grpSpLocks/>
          </p:cNvGrpSpPr>
          <p:nvPr/>
        </p:nvGrpSpPr>
        <p:grpSpPr bwMode="auto">
          <a:xfrm>
            <a:off x="3200400" y="3922713"/>
            <a:ext cx="2209800" cy="2017712"/>
            <a:chOff x="1968" y="2496"/>
            <a:chExt cx="1392" cy="1271"/>
          </a:xfrm>
        </p:grpSpPr>
        <p:graphicFrame>
          <p:nvGraphicFramePr>
            <p:cNvPr id="11"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5996"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3"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14"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15"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grpSp>
        <p:nvGrpSpPr>
          <p:cNvPr id="16" name="Group 14"/>
          <p:cNvGrpSpPr>
            <a:grpSpLocks/>
          </p:cNvGrpSpPr>
          <p:nvPr/>
        </p:nvGrpSpPr>
        <p:grpSpPr bwMode="auto">
          <a:xfrm>
            <a:off x="5943600" y="3886200"/>
            <a:ext cx="2209800" cy="2017713"/>
            <a:chOff x="3792" y="2473"/>
            <a:chExt cx="1392" cy="1271"/>
          </a:xfrm>
        </p:grpSpPr>
        <p:graphicFrame>
          <p:nvGraphicFramePr>
            <p:cNvPr id="17"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25997"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19"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tr-TR"/>
            </a:p>
          </p:txBody>
        </p:sp>
        <p:sp>
          <p:nvSpPr>
            <p:cNvPr id="20"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21"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22"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sp>
          <p:nvSpPr>
            <p:cNvPr id="23"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tr-TR"/>
            </a:p>
          </p:txBody>
        </p:sp>
      </p:grpSp>
      <p:sp>
        <p:nvSpPr>
          <p:cNvPr id="24" name="Line 22"/>
          <p:cNvSpPr>
            <a:spLocks noChangeShapeType="1"/>
          </p:cNvSpPr>
          <p:nvPr/>
        </p:nvSpPr>
        <p:spPr bwMode="auto">
          <a:xfrm>
            <a:off x="2819400" y="48371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5" name="Line 23"/>
          <p:cNvSpPr>
            <a:spLocks noChangeShapeType="1"/>
          </p:cNvSpPr>
          <p:nvPr/>
        </p:nvSpPr>
        <p:spPr bwMode="auto">
          <a:xfrm>
            <a:off x="5562600" y="49133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extLst>
      <p:ext uri="{BB962C8B-B14F-4D97-AF65-F5344CB8AC3E}">
        <p14:creationId xmlns:p14="http://schemas.microsoft.com/office/powerpoint/2010/main" val="10672239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b="1" dirty="0" smtClean="0">
                <a:solidFill>
                  <a:schemeClr val="accent6">
                    <a:lumMod val="50000"/>
                  </a:schemeClr>
                </a:solidFill>
              </a:rPr>
              <a:t>Hierarchical Clustering </a:t>
            </a:r>
          </a:p>
        </p:txBody>
      </p:sp>
      <p:sp>
        <p:nvSpPr>
          <p:cNvPr id="5" name="Rectangle 3"/>
          <p:cNvSpPr txBox="1">
            <a:spLocks noChangeArrowheads="1"/>
          </p:cNvSpPr>
          <p:nvPr/>
        </p:nvSpPr>
        <p:spPr>
          <a:xfrm>
            <a:off x="457200" y="1219200"/>
            <a:ext cx="84582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Produces a set of nested clusters organized as a hierarchical tree</a:t>
            </a:r>
          </a:p>
          <a:p>
            <a:pPr algn="just">
              <a:buFont typeface="Wingdings" pitchFamily="2" charset="2"/>
              <a:buChar char="v"/>
            </a:pPr>
            <a:r>
              <a:rPr lang="en-US" dirty="0" smtClean="0"/>
              <a:t>Can be visualized as a </a:t>
            </a:r>
            <a:r>
              <a:rPr lang="en-US" dirty="0" err="1" smtClean="0"/>
              <a:t>dendrogram</a:t>
            </a:r>
            <a:endParaRPr lang="en-US" dirty="0" smtClean="0"/>
          </a:p>
          <a:p>
            <a:pPr lvl="1" algn="just"/>
            <a:r>
              <a:rPr lang="en-US" dirty="0" smtClean="0"/>
              <a:t>A tree like diagram that records the sequences of merges or splits</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92588"/>
            <a:ext cx="3459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 name="Object 5"/>
          <p:cNvGraphicFramePr>
            <a:graphicFrameLocks noChangeAspect="1"/>
          </p:cNvGraphicFramePr>
          <p:nvPr>
            <p:extLst>
              <p:ext uri="{D42A27DB-BD31-4B8C-83A1-F6EECF244321}">
                <p14:modId xmlns:p14="http://schemas.microsoft.com/office/powerpoint/2010/main" val="1918798990"/>
              </p:ext>
            </p:extLst>
          </p:nvPr>
        </p:nvGraphicFramePr>
        <p:xfrm>
          <a:off x="5257800" y="3962400"/>
          <a:ext cx="2319338" cy="2360613"/>
        </p:xfrm>
        <a:graphic>
          <a:graphicData uri="http://schemas.openxmlformats.org/presentationml/2006/ole">
            <mc:AlternateContent xmlns:mc="http://schemas.openxmlformats.org/markup-compatibility/2006">
              <mc:Choice xmlns:v="urn:schemas-microsoft-com:vml" Requires="v">
                <p:oleObj spid="_x0000_s13486" name="VISIO" r:id="rId4" imgW="3168720" imgH="3227760" progId="Visio.Drawing.6">
                  <p:embed/>
                </p:oleObj>
              </mc:Choice>
              <mc:Fallback>
                <p:oleObj name="VISIO" r:id="rId4" imgW="3168720" imgH="32277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962400"/>
                        <a:ext cx="23193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36585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1139825"/>
          </a:xfrm>
        </p:spPr>
        <p:txBody>
          <a:bodyPr>
            <a:normAutofit fontScale="90000"/>
          </a:bodyPr>
          <a:lstStyle/>
          <a:p>
            <a:pPr eaLnBrk="1" hangingPunct="1"/>
            <a:r>
              <a:rPr lang="en-US" b="1" dirty="0" smtClean="0">
                <a:solidFill>
                  <a:schemeClr val="accent6">
                    <a:lumMod val="50000"/>
                  </a:schemeClr>
                </a:solidFill>
              </a:rPr>
              <a:t>Strengths of Hierarchical Clustering</a:t>
            </a:r>
          </a:p>
        </p:txBody>
      </p:sp>
      <p:sp>
        <p:nvSpPr>
          <p:cNvPr id="5" name="Rectangle 3"/>
          <p:cNvSpPr txBox="1">
            <a:spLocks noChangeArrowheads="1"/>
          </p:cNvSpPr>
          <p:nvPr/>
        </p:nvSpPr>
        <p:spPr>
          <a:xfrm>
            <a:off x="152400" y="1600200"/>
            <a:ext cx="87630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 typeface="Wingdings" pitchFamily="2" charset="2"/>
              <a:buChar char="v"/>
            </a:pPr>
            <a:r>
              <a:rPr lang="en-US" dirty="0" smtClean="0"/>
              <a:t>Do not have to assume any particular number of clusters</a:t>
            </a:r>
          </a:p>
          <a:p>
            <a:pPr lvl="1" algn="just">
              <a:lnSpc>
                <a:spcPct val="90000"/>
              </a:lnSpc>
            </a:pPr>
            <a:r>
              <a:rPr lang="en-US" dirty="0" smtClean="0"/>
              <a:t>Any desired number of clusters can be obtained by ‘cutting’ the </a:t>
            </a:r>
            <a:r>
              <a:rPr lang="en-US" dirty="0" err="1" smtClean="0"/>
              <a:t>dendogram</a:t>
            </a:r>
            <a:r>
              <a:rPr lang="en-US" dirty="0" smtClean="0"/>
              <a:t> at the proper level</a:t>
            </a:r>
          </a:p>
          <a:p>
            <a:pPr algn="just">
              <a:lnSpc>
                <a:spcPct val="90000"/>
              </a:lnSpc>
              <a:buFont typeface="Wingdings" pitchFamily="2" charset="2"/>
              <a:buNone/>
            </a:pPr>
            <a:endParaRPr lang="en-US" dirty="0" smtClean="0"/>
          </a:p>
          <a:p>
            <a:pPr algn="just">
              <a:lnSpc>
                <a:spcPct val="90000"/>
              </a:lnSpc>
              <a:buFont typeface="Wingdings" pitchFamily="2" charset="2"/>
              <a:buChar char="v"/>
            </a:pPr>
            <a:r>
              <a:rPr lang="en-US" dirty="0" smtClean="0"/>
              <a:t>They may correspond to meaningful taxonomies</a:t>
            </a:r>
          </a:p>
          <a:p>
            <a:pPr lvl="1" algn="just">
              <a:lnSpc>
                <a:spcPct val="90000"/>
              </a:lnSpc>
            </a:pPr>
            <a:r>
              <a:rPr lang="en-US" dirty="0" smtClean="0"/>
              <a:t>Example in biological sciences (e.g., animal kingdom, phylogeny reconstruction, …)</a:t>
            </a:r>
          </a:p>
        </p:txBody>
      </p:sp>
    </p:spTree>
    <p:extLst>
      <p:ext uri="{BB962C8B-B14F-4D97-AF65-F5344CB8AC3E}">
        <p14:creationId xmlns:p14="http://schemas.microsoft.com/office/powerpoint/2010/main" val="720030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636587"/>
          </a:xfrm>
        </p:spPr>
        <p:txBody>
          <a:bodyPr>
            <a:normAutofit fontScale="90000"/>
          </a:bodyPr>
          <a:lstStyle/>
          <a:p>
            <a:pPr eaLnBrk="1" hangingPunct="1"/>
            <a:r>
              <a:rPr lang="en-US" b="1" dirty="0" smtClean="0">
                <a:solidFill>
                  <a:schemeClr val="accent6">
                    <a:lumMod val="50000"/>
                  </a:schemeClr>
                </a:solidFill>
              </a:rPr>
              <a:t>Hierarchical Clustering</a:t>
            </a:r>
          </a:p>
        </p:txBody>
      </p:sp>
      <p:sp>
        <p:nvSpPr>
          <p:cNvPr id="5" name="Rectangle 3"/>
          <p:cNvSpPr txBox="1">
            <a:spLocks noChangeArrowheads="1"/>
          </p:cNvSpPr>
          <p:nvPr/>
        </p:nvSpPr>
        <p:spPr>
          <a:xfrm>
            <a:off x="304800" y="1143000"/>
            <a:ext cx="8610600"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Two main types of hierarchical clustering</a:t>
            </a:r>
          </a:p>
          <a:p>
            <a:pPr lvl="1" algn="just">
              <a:buFont typeface="Wingdings" pitchFamily="2" charset="2"/>
              <a:buChar char="Ø"/>
            </a:pPr>
            <a:r>
              <a:rPr lang="en-US" dirty="0" smtClean="0"/>
              <a:t>Agglomerative (bottom up):  </a:t>
            </a:r>
          </a:p>
          <a:p>
            <a:pPr lvl="2" algn="just"/>
            <a:r>
              <a:rPr lang="en-US" dirty="0" smtClean="0"/>
              <a:t> Start with the points as individual clusters</a:t>
            </a:r>
          </a:p>
          <a:p>
            <a:pPr lvl="2" algn="just"/>
            <a:r>
              <a:rPr lang="en-US" dirty="0" smtClean="0"/>
              <a:t> At each step, merge the closest pair of clusters until only one cluster (or k clusters) left</a:t>
            </a:r>
          </a:p>
          <a:p>
            <a:pPr lvl="4" algn="just"/>
            <a:endParaRPr lang="en-US" dirty="0" smtClean="0"/>
          </a:p>
          <a:p>
            <a:pPr lvl="1" algn="just">
              <a:buFont typeface="Wingdings" pitchFamily="2" charset="2"/>
              <a:buChar char="Ø"/>
            </a:pPr>
            <a:r>
              <a:rPr lang="en-US" dirty="0" smtClean="0"/>
              <a:t>Divisive (top down):  </a:t>
            </a:r>
          </a:p>
          <a:p>
            <a:pPr lvl="2" algn="just"/>
            <a:r>
              <a:rPr lang="en-US" dirty="0" smtClean="0"/>
              <a:t> Start with one, all-inclusive cluster </a:t>
            </a:r>
          </a:p>
          <a:p>
            <a:pPr lvl="2" algn="just"/>
            <a:r>
              <a:rPr lang="en-US" dirty="0" smtClean="0"/>
              <a:t> At each step, split a cluster until each cluster contains a point (or there are k clusters)</a:t>
            </a:r>
            <a:endParaRPr lang="en-US" sz="900" dirty="0" smtClean="0"/>
          </a:p>
        </p:txBody>
      </p:sp>
    </p:spTree>
    <p:extLst>
      <p:ext uri="{BB962C8B-B14F-4D97-AF65-F5344CB8AC3E}">
        <p14:creationId xmlns:p14="http://schemas.microsoft.com/office/powerpoint/2010/main" val="16620178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81000" y="304800"/>
            <a:ext cx="8280400" cy="552450"/>
          </a:xfrm>
        </p:spPr>
        <p:txBody>
          <a:bodyPr>
            <a:normAutofit fontScale="90000"/>
          </a:bodyPr>
          <a:lstStyle/>
          <a:p>
            <a:pPr eaLnBrk="1" hangingPunct="1"/>
            <a:r>
              <a:rPr lang="en-US" b="1" dirty="0" smtClean="0">
                <a:solidFill>
                  <a:schemeClr val="accent6">
                    <a:lumMod val="50000"/>
                  </a:schemeClr>
                </a:solidFill>
              </a:rPr>
              <a:t>Agglomerative Clustering Algorithm</a:t>
            </a:r>
          </a:p>
        </p:txBody>
      </p:sp>
      <p:sp>
        <p:nvSpPr>
          <p:cNvPr id="5" name="Rectangle 3"/>
          <p:cNvSpPr txBox="1">
            <a:spLocks noChangeArrowheads="1"/>
          </p:cNvSpPr>
          <p:nvPr/>
        </p:nvSpPr>
        <p:spPr>
          <a:xfrm>
            <a:off x="304801" y="1143000"/>
            <a:ext cx="8762999" cy="556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400" dirty="0" smtClean="0"/>
              <a:t>More popular hierarchical clustering technique</a:t>
            </a:r>
          </a:p>
          <a:p>
            <a:pPr marL="1828800" lvl="4" indent="0">
              <a:lnSpc>
                <a:spcPct val="90000"/>
              </a:lnSpc>
              <a:buNone/>
            </a:pPr>
            <a:endParaRPr lang="en-US" sz="700" dirty="0" smtClean="0"/>
          </a:p>
          <a:p>
            <a:pPr marL="0" indent="0">
              <a:lnSpc>
                <a:spcPct val="90000"/>
              </a:lnSpc>
              <a:buNone/>
            </a:pPr>
            <a:r>
              <a:rPr lang="en-US" sz="2400" dirty="0" smtClean="0"/>
              <a:t>Basic algorithm </a:t>
            </a:r>
          </a:p>
          <a:p>
            <a:pPr marL="0" indent="0">
              <a:lnSpc>
                <a:spcPct val="90000"/>
              </a:lnSpc>
              <a:buNone/>
            </a:pPr>
            <a:r>
              <a:rPr lang="en-US" sz="2400" dirty="0" smtClean="0"/>
              <a:t>      </a:t>
            </a:r>
            <a:r>
              <a:rPr lang="en-US" sz="2000" dirty="0" smtClean="0"/>
              <a:t>Compute the proximity matrix</a:t>
            </a:r>
          </a:p>
          <a:p>
            <a:pPr marL="457200" lvl="1" indent="0">
              <a:lnSpc>
                <a:spcPct val="90000"/>
              </a:lnSpc>
              <a:buNone/>
            </a:pPr>
            <a:r>
              <a:rPr lang="en-US" sz="2000" dirty="0" smtClean="0"/>
              <a:t>Let each data point be a cluster</a:t>
            </a:r>
          </a:p>
          <a:p>
            <a:pPr marL="457200" lvl="1" indent="0">
              <a:lnSpc>
                <a:spcPct val="90000"/>
              </a:lnSpc>
              <a:buNone/>
            </a:pPr>
            <a:r>
              <a:rPr lang="en-US" sz="2000" b="1" dirty="0" smtClean="0"/>
              <a:t>Repeat</a:t>
            </a:r>
          </a:p>
          <a:p>
            <a:pPr marL="457200" lvl="1" indent="0">
              <a:lnSpc>
                <a:spcPct val="90000"/>
              </a:lnSpc>
              <a:buNone/>
            </a:pPr>
            <a:r>
              <a:rPr lang="en-US" sz="2000" dirty="0" smtClean="0"/>
              <a:t>	Merge the two closest clusters</a:t>
            </a:r>
          </a:p>
          <a:p>
            <a:pPr marL="457200" lvl="1" indent="0">
              <a:lnSpc>
                <a:spcPct val="90000"/>
              </a:lnSpc>
              <a:buNone/>
            </a:pPr>
            <a:r>
              <a:rPr lang="en-US" sz="2000" dirty="0" smtClean="0"/>
              <a:t>	Update the proximity matrix</a:t>
            </a:r>
          </a:p>
          <a:p>
            <a:pPr marL="457200" lvl="1" indent="0">
              <a:lnSpc>
                <a:spcPct val="90000"/>
              </a:lnSpc>
              <a:buNone/>
            </a:pPr>
            <a:r>
              <a:rPr lang="en-US" sz="2000" b="1" dirty="0" smtClean="0"/>
              <a:t>Until</a:t>
            </a:r>
            <a:r>
              <a:rPr lang="en-US" sz="2000" dirty="0" smtClean="0"/>
              <a:t> only a single cluster remains</a:t>
            </a:r>
          </a:p>
          <a:p>
            <a:pPr marL="457200" lvl="1" indent="0">
              <a:lnSpc>
                <a:spcPct val="90000"/>
              </a:lnSpc>
              <a:buNone/>
            </a:pPr>
            <a:r>
              <a:rPr lang="en-US" sz="1000" dirty="0" smtClean="0"/>
              <a:t> </a:t>
            </a:r>
          </a:p>
          <a:p>
            <a:pPr marL="0" indent="0">
              <a:lnSpc>
                <a:spcPct val="90000"/>
              </a:lnSpc>
              <a:buNone/>
            </a:pPr>
            <a:endParaRPr lang="en-US" sz="2400" dirty="0" smtClean="0"/>
          </a:p>
          <a:p>
            <a:pPr marL="0" indent="0">
              <a:lnSpc>
                <a:spcPct val="90000"/>
              </a:lnSpc>
              <a:buNone/>
            </a:pPr>
            <a:r>
              <a:rPr lang="en-US" sz="2400" b="1" dirty="0" smtClean="0">
                <a:solidFill>
                  <a:srgbClr val="C00000"/>
                </a:solidFill>
              </a:rPr>
              <a:t>Note:</a:t>
            </a:r>
          </a:p>
          <a:p>
            <a:pPr marL="0" indent="0">
              <a:lnSpc>
                <a:spcPct val="90000"/>
              </a:lnSpc>
              <a:buNone/>
            </a:pPr>
            <a:r>
              <a:rPr lang="en-US" sz="2400" dirty="0" smtClean="0"/>
              <a:t>Key operation is the computation of the proximity of two clusters</a:t>
            </a:r>
          </a:p>
          <a:p>
            <a:pPr marL="457200" lvl="1" indent="0">
              <a:lnSpc>
                <a:spcPct val="90000"/>
              </a:lnSpc>
              <a:buNone/>
            </a:pPr>
            <a:r>
              <a:rPr lang="en-US" sz="2000" dirty="0" smtClean="0"/>
              <a:t>Different approaches to defining the distance between clusters distinguish the different algorithms</a:t>
            </a:r>
          </a:p>
        </p:txBody>
      </p:sp>
    </p:spTree>
    <p:extLst>
      <p:ext uri="{BB962C8B-B14F-4D97-AF65-F5344CB8AC3E}">
        <p14:creationId xmlns:p14="http://schemas.microsoft.com/office/powerpoint/2010/main" val="24018185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152400"/>
            <a:ext cx="8229600" cy="788987"/>
          </a:xfrm>
        </p:spPr>
        <p:txBody>
          <a:bodyPr/>
          <a:lstStyle/>
          <a:p>
            <a:pPr eaLnBrk="1" hangingPunct="1"/>
            <a:r>
              <a:rPr lang="en-US" dirty="0" smtClean="0"/>
              <a:t>Starting Situation </a:t>
            </a:r>
          </a:p>
        </p:txBody>
      </p:sp>
      <p:sp>
        <p:nvSpPr>
          <p:cNvPr id="5" name="Rectangle 3"/>
          <p:cNvSpPr txBox="1">
            <a:spLocks noChangeArrowheads="1"/>
          </p:cNvSpPr>
          <p:nvPr/>
        </p:nvSpPr>
        <p:spPr>
          <a:xfrm>
            <a:off x="152400" y="1066800"/>
            <a:ext cx="8763000" cy="548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itchFamily="2" charset="2"/>
              <a:buChar char="v"/>
            </a:pPr>
            <a:r>
              <a:rPr lang="en-US" dirty="0" smtClean="0"/>
              <a:t>Start with clusters of individual points and a proximity matrix</a:t>
            </a:r>
          </a:p>
          <a:p>
            <a:pPr lvl="1" algn="just"/>
            <a:endParaRPr lang="en-US" dirty="0" smtClean="0"/>
          </a:p>
        </p:txBody>
      </p:sp>
      <p:sp>
        <p:nvSpPr>
          <p:cNvPr id="6" name="Oval 4"/>
          <p:cNvSpPr>
            <a:spLocks noChangeArrowheads="1"/>
          </p:cNvSpPr>
          <p:nvPr/>
        </p:nvSpPr>
        <p:spPr bwMode="auto">
          <a:xfrm>
            <a:off x="685800" y="44037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7" name="Oval 5"/>
          <p:cNvSpPr>
            <a:spLocks noChangeArrowheads="1"/>
          </p:cNvSpPr>
          <p:nvPr/>
        </p:nvSpPr>
        <p:spPr bwMode="auto">
          <a:xfrm>
            <a:off x="2743200" y="5470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8" name="Oval 6"/>
          <p:cNvSpPr>
            <a:spLocks noChangeArrowheads="1"/>
          </p:cNvSpPr>
          <p:nvPr/>
        </p:nvSpPr>
        <p:spPr bwMode="auto">
          <a:xfrm>
            <a:off x="1600200" y="3565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9" name="Oval 7"/>
          <p:cNvSpPr>
            <a:spLocks noChangeArrowheads="1"/>
          </p:cNvSpPr>
          <p:nvPr/>
        </p:nvSpPr>
        <p:spPr bwMode="auto">
          <a:xfrm>
            <a:off x="1447800" y="53181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0" name="Oval 8"/>
          <p:cNvSpPr>
            <a:spLocks noChangeArrowheads="1"/>
          </p:cNvSpPr>
          <p:nvPr/>
        </p:nvSpPr>
        <p:spPr bwMode="auto">
          <a:xfrm>
            <a:off x="3124200" y="3565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1" name="Oval 9"/>
          <p:cNvSpPr>
            <a:spLocks noChangeArrowheads="1"/>
          </p:cNvSpPr>
          <p:nvPr/>
        </p:nvSpPr>
        <p:spPr bwMode="auto">
          <a:xfrm>
            <a:off x="1600200" y="29559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2" name="Oval 10"/>
          <p:cNvSpPr>
            <a:spLocks noChangeArrowheads="1"/>
          </p:cNvSpPr>
          <p:nvPr/>
        </p:nvSpPr>
        <p:spPr bwMode="auto">
          <a:xfrm>
            <a:off x="457200" y="4708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3" name="Oval 11"/>
          <p:cNvSpPr>
            <a:spLocks noChangeArrowheads="1"/>
          </p:cNvSpPr>
          <p:nvPr/>
        </p:nvSpPr>
        <p:spPr bwMode="auto">
          <a:xfrm>
            <a:off x="1828800" y="53181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4" name="Oval 12"/>
          <p:cNvSpPr>
            <a:spLocks noChangeArrowheads="1"/>
          </p:cNvSpPr>
          <p:nvPr/>
        </p:nvSpPr>
        <p:spPr bwMode="auto">
          <a:xfrm>
            <a:off x="3124200" y="5089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5" name="Oval 13"/>
          <p:cNvSpPr>
            <a:spLocks noChangeArrowheads="1"/>
          </p:cNvSpPr>
          <p:nvPr/>
        </p:nvSpPr>
        <p:spPr bwMode="auto">
          <a:xfrm>
            <a:off x="2133600" y="30321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6" name="Oval 14"/>
          <p:cNvSpPr>
            <a:spLocks noChangeArrowheads="1"/>
          </p:cNvSpPr>
          <p:nvPr/>
        </p:nvSpPr>
        <p:spPr bwMode="auto">
          <a:xfrm>
            <a:off x="3200400" y="40989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7" name="Oval 15"/>
          <p:cNvSpPr>
            <a:spLocks noChangeArrowheads="1"/>
          </p:cNvSpPr>
          <p:nvPr/>
        </p:nvSpPr>
        <p:spPr bwMode="auto">
          <a:xfrm>
            <a:off x="3733800" y="3184525"/>
            <a:ext cx="228600" cy="228600"/>
          </a:xfrm>
          <a:prstGeom prst="ellipse">
            <a:avLst/>
          </a:prstGeom>
          <a:solidFill>
            <a:schemeClr val="bg1"/>
          </a:solidFill>
          <a:ln w="12700">
            <a:solidFill>
              <a:schemeClr val="tx1"/>
            </a:solidFill>
            <a:round/>
            <a:headEnd/>
            <a:tailEnd/>
          </a:ln>
        </p:spPr>
        <p:txBody>
          <a:bodyPr wrap="none" anchor="ctr"/>
          <a:lstStyle/>
          <a:p>
            <a:endParaRPr lang="en-US"/>
          </a:p>
        </p:txBody>
      </p:sp>
      <p:grpSp>
        <p:nvGrpSpPr>
          <p:cNvPr id="18" name="Group 16"/>
          <p:cNvGrpSpPr>
            <a:grpSpLocks/>
          </p:cNvGrpSpPr>
          <p:nvPr/>
        </p:nvGrpSpPr>
        <p:grpSpPr bwMode="auto">
          <a:xfrm>
            <a:off x="5257800" y="2057400"/>
            <a:ext cx="3200400" cy="2789238"/>
            <a:chOff x="3456" y="1622"/>
            <a:chExt cx="2160" cy="2058"/>
          </a:xfrm>
        </p:grpSpPr>
        <p:sp>
          <p:nvSpPr>
            <p:cNvPr id="19" name="Line 17"/>
            <p:cNvSpPr>
              <a:spLocks noChangeShapeType="1"/>
            </p:cNvSpPr>
            <p:nvPr/>
          </p:nvSpPr>
          <p:spPr bwMode="auto">
            <a:xfrm>
              <a:off x="369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3504" y="1814"/>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a:off x="4012"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a:off x="4329"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p:cNvSpPr>
              <a:spLocks noChangeShapeType="1"/>
            </p:cNvSpPr>
            <p:nvPr/>
          </p:nvSpPr>
          <p:spPr bwMode="auto">
            <a:xfrm>
              <a:off x="4646"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p:cNvSpPr>
              <a:spLocks noChangeShapeType="1"/>
            </p:cNvSpPr>
            <p:nvPr/>
          </p:nvSpPr>
          <p:spPr bwMode="auto">
            <a:xfrm>
              <a:off x="4963"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p:cNvSpPr>
              <a:spLocks noChangeShapeType="1"/>
            </p:cNvSpPr>
            <p:nvPr/>
          </p:nvSpPr>
          <p:spPr bwMode="auto">
            <a:xfrm>
              <a:off x="5280" y="1622"/>
              <a:ext cx="0" cy="16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p:cNvSpPr>
              <a:spLocks noChangeShapeType="1"/>
            </p:cNvSpPr>
            <p:nvPr/>
          </p:nvSpPr>
          <p:spPr bwMode="auto">
            <a:xfrm>
              <a:off x="3504" y="2073"/>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p:cNvSpPr>
              <a:spLocks noChangeShapeType="1"/>
            </p:cNvSpPr>
            <p:nvPr/>
          </p:nvSpPr>
          <p:spPr bwMode="auto">
            <a:xfrm>
              <a:off x="3504" y="2332"/>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p:cNvSpPr>
              <a:spLocks noChangeShapeType="1"/>
            </p:cNvSpPr>
            <p:nvPr/>
          </p:nvSpPr>
          <p:spPr bwMode="auto">
            <a:xfrm>
              <a:off x="3504" y="2591"/>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p:cNvSpPr>
              <a:spLocks noChangeShapeType="1"/>
            </p:cNvSpPr>
            <p:nvPr/>
          </p:nvSpPr>
          <p:spPr bwMode="auto">
            <a:xfrm>
              <a:off x="3504" y="285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p:cNvSpPr>
              <a:spLocks noChangeShapeType="1"/>
            </p:cNvSpPr>
            <p:nvPr/>
          </p:nvSpPr>
          <p:spPr bwMode="auto">
            <a:xfrm>
              <a:off x="3504" y="3110"/>
              <a:ext cx="18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9"/>
            <p:cNvSpPr txBox="1">
              <a:spLocks noChangeArrowheads="1"/>
            </p:cNvSpPr>
            <p:nvPr/>
          </p:nvSpPr>
          <p:spPr bwMode="auto">
            <a:xfrm>
              <a:off x="3456" y="186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32" name="Text Box 30"/>
            <p:cNvSpPr txBox="1">
              <a:spLocks noChangeArrowheads="1"/>
            </p:cNvSpPr>
            <p:nvPr/>
          </p:nvSpPr>
          <p:spPr bwMode="auto">
            <a:xfrm>
              <a:off x="3456" y="239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33" name="Text Box 31"/>
            <p:cNvSpPr txBox="1">
              <a:spLocks noChangeArrowheads="1"/>
            </p:cNvSpPr>
            <p:nvPr/>
          </p:nvSpPr>
          <p:spPr bwMode="auto">
            <a:xfrm>
              <a:off x="3456" y="2917"/>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34" name="Text Box 32"/>
            <p:cNvSpPr txBox="1">
              <a:spLocks noChangeArrowheads="1"/>
            </p:cNvSpPr>
            <p:nvPr/>
          </p:nvSpPr>
          <p:spPr bwMode="auto">
            <a:xfrm>
              <a:off x="3456" y="2679"/>
              <a:ext cx="33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35" name="Text Box 33"/>
            <p:cNvSpPr txBox="1">
              <a:spLocks noChangeArrowheads="1"/>
            </p:cNvSpPr>
            <p:nvPr/>
          </p:nvSpPr>
          <p:spPr bwMode="auto">
            <a:xfrm>
              <a:off x="3456" y="2150"/>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36" name="Text Box 34"/>
            <p:cNvSpPr txBox="1">
              <a:spLocks noChangeArrowheads="1"/>
            </p:cNvSpPr>
            <p:nvPr/>
          </p:nvSpPr>
          <p:spPr bwMode="auto">
            <a:xfrm>
              <a:off x="3744" y="1622"/>
              <a:ext cx="33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p1</a:t>
              </a:r>
            </a:p>
          </p:txBody>
        </p:sp>
        <p:sp>
          <p:nvSpPr>
            <p:cNvPr id="37" name="Text Box 35"/>
            <p:cNvSpPr txBox="1">
              <a:spLocks noChangeArrowheads="1"/>
            </p:cNvSpPr>
            <p:nvPr/>
          </p:nvSpPr>
          <p:spPr bwMode="auto">
            <a:xfrm>
              <a:off x="4032"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p2</a:t>
              </a:r>
            </a:p>
          </p:txBody>
        </p:sp>
        <p:sp>
          <p:nvSpPr>
            <p:cNvPr id="38" name="Text Box 36"/>
            <p:cNvSpPr txBox="1">
              <a:spLocks noChangeArrowheads="1"/>
            </p:cNvSpPr>
            <p:nvPr/>
          </p:nvSpPr>
          <p:spPr bwMode="auto">
            <a:xfrm>
              <a:off x="4368"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p3</a:t>
              </a:r>
            </a:p>
          </p:txBody>
        </p:sp>
        <p:sp>
          <p:nvSpPr>
            <p:cNvPr id="39" name="Text Box 37"/>
            <p:cNvSpPr txBox="1">
              <a:spLocks noChangeArrowheads="1"/>
            </p:cNvSpPr>
            <p:nvPr/>
          </p:nvSpPr>
          <p:spPr bwMode="auto">
            <a:xfrm>
              <a:off x="470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p4</a:t>
              </a:r>
            </a:p>
          </p:txBody>
        </p:sp>
        <p:sp>
          <p:nvSpPr>
            <p:cNvPr id="40" name="Text Box 38"/>
            <p:cNvSpPr txBox="1">
              <a:spLocks noChangeArrowheads="1"/>
            </p:cNvSpPr>
            <p:nvPr/>
          </p:nvSpPr>
          <p:spPr bwMode="auto">
            <a:xfrm>
              <a:off x="4944" y="1622"/>
              <a:ext cx="33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400" b="1"/>
                <a:t>p5</a:t>
              </a:r>
            </a:p>
          </p:txBody>
        </p:sp>
        <p:sp>
          <p:nvSpPr>
            <p:cNvPr id="41" name="Text Box 39"/>
            <p:cNvSpPr txBox="1">
              <a:spLocks noChangeArrowheads="1"/>
            </p:cNvSpPr>
            <p:nvPr/>
          </p:nvSpPr>
          <p:spPr bwMode="auto">
            <a:xfrm>
              <a:off x="5280" y="1622"/>
              <a:ext cx="3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600" b="1"/>
                <a:t>. . .</a:t>
              </a:r>
            </a:p>
          </p:txBody>
        </p:sp>
        <p:sp>
          <p:nvSpPr>
            <p:cNvPr id="42" name="Text Box 40"/>
            <p:cNvSpPr txBox="1">
              <a:spLocks noChangeArrowheads="1"/>
            </p:cNvSpPr>
            <p:nvPr/>
          </p:nvSpPr>
          <p:spPr bwMode="auto">
            <a:xfrm>
              <a:off x="3504" y="3072"/>
              <a:ext cx="192"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1200" b="1"/>
                <a:t>.</a:t>
              </a:r>
            </a:p>
            <a:p>
              <a:pPr>
                <a:spcBef>
                  <a:spcPct val="50000"/>
                </a:spcBef>
              </a:pPr>
              <a:r>
                <a:rPr lang="en-US" sz="1200" b="1"/>
                <a:t>.</a:t>
              </a:r>
            </a:p>
            <a:p>
              <a:pPr>
                <a:spcBef>
                  <a:spcPct val="50000"/>
                </a:spcBef>
              </a:pPr>
              <a:r>
                <a:rPr lang="en-US" sz="1200" b="1"/>
                <a:t>.</a:t>
              </a:r>
            </a:p>
          </p:txBody>
        </p:sp>
      </p:grpSp>
      <p:sp>
        <p:nvSpPr>
          <p:cNvPr id="43" name="Text Box 41"/>
          <p:cNvSpPr txBox="1">
            <a:spLocks noChangeArrowheads="1"/>
          </p:cNvSpPr>
          <p:nvPr/>
        </p:nvSpPr>
        <p:spPr bwMode="auto">
          <a:xfrm>
            <a:off x="5791200" y="4479925"/>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pPr>
            <a:r>
              <a:rPr lang="en-US" sz="2000" b="1"/>
              <a:t>Proximity Matrix</a:t>
            </a:r>
          </a:p>
        </p:txBody>
      </p:sp>
      <p:graphicFrame>
        <p:nvGraphicFramePr>
          <p:cNvPr id="44" name="Object 42"/>
          <p:cNvGraphicFramePr>
            <a:graphicFrameLocks noGrp="1" noChangeAspect="1"/>
          </p:cNvGraphicFramePr>
          <p:nvPr>
            <p:ph sz="half" idx="4294967295"/>
          </p:nvPr>
        </p:nvGraphicFramePr>
        <p:xfrm>
          <a:off x="4573588" y="5507038"/>
          <a:ext cx="4013200" cy="623887"/>
        </p:xfrm>
        <a:graphic>
          <a:graphicData uri="http://schemas.openxmlformats.org/presentationml/2006/ole">
            <mc:AlternateContent xmlns:mc="http://schemas.openxmlformats.org/markup-compatibility/2006">
              <mc:Choice xmlns:v="urn:schemas-microsoft-com:vml" Requires="v">
                <p:oleObj spid="_x0000_s14508" name="Visio" r:id="rId3" imgW="7949438" imgH="1399827" progId="Visio.Drawing.6">
                  <p:embed/>
                </p:oleObj>
              </mc:Choice>
              <mc:Fallback>
                <p:oleObj name="Visio" r:id="rId3" imgW="7949438" imgH="139982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5507038"/>
                        <a:ext cx="4013200"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51493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8227</Words>
  <Application>Microsoft Office PowerPoint</Application>
  <PresentationFormat>On-screen Show (4:3)</PresentationFormat>
  <Paragraphs>1475</Paragraphs>
  <Slides>132</Slides>
  <Notes>1</Notes>
  <HiddenSlides>0</HiddenSlides>
  <MMClips>0</MMClips>
  <ScaleCrop>false</ScaleCrop>
  <HeadingPairs>
    <vt:vector size="6" baseType="variant">
      <vt:variant>
        <vt:lpstr>Theme</vt:lpstr>
      </vt:variant>
      <vt:variant>
        <vt:i4>1</vt:i4>
      </vt:variant>
      <vt:variant>
        <vt:lpstr>Embedded OLE Servers</vt:lpstr>
      </vt:variant>
      <vt:variant>
        <vt:i4>7</vt:i4>
      </vt:variant>
      <vt:variant>
        <vt:lpstr>Slide Titles</vt:lpstr>
      </vt:variant>
      <vt:variant>
        <vt:i4>132</vt:i4>
      </vt:variant>
    </vt:vector>
  </HeadingPairs>
  <TitlesOfParts>
    <vt:vector size="140" baseType="lpstr">
      <vt:lpstr>Office Theme</vt:lpstr>
      <vt:lpstr>Worksheet</vt:lpstr>
      <vt:lpstr>Visio</vt:lpstr>
      <vt:lpstr>Equation</vt:lpstr>
      <vt:lpstr>Document</vt:lpstr>
      <vt:lpstr>VISIO</vt:lpstr>
      <vt:lpstr>Bitmap Image</vt:lpstr>
      <vt:lpstr>Clip</vt:lpstr>
      <vt:lpstr>Unit 6 : Data Mining Approaches and Methods</vt:lpstr>
      <vt:lpstr>Types of Data Mining Models</vt:lpstr>
      <vt:lpstr>Descriptive vs. Predictive Data Mining</vt:lpstr>
      <vt:lpstr>Supervised and Unsupervised learning</vt:lpstr>
      <vt:lpstr>PowerPoint Presentation</vt:lpstr>
      <vt:lpstr>Concept/Class Description</vt:lpstr>
      <vt:lpstr>PowerPoint Presentation</vt:lpstr>
      <vt:lpstr>Data Characterization</vt:lpstr>
      <vt:lpstr>Data Discrimination</vt:lpstr>
      <vt:lpstr>Concept Description vs. OLAP</vt:lpstr>
      <vt:lpstr>Data Generalization</vt:lpstr>
      <vt:lpstr>PowerPoint Presentation</vt:lpstr>
      <vt:lpstr>Data Cube Approach (without using Attribute Oriented-Induction)</vt:lpstr>
      <vt:lpstr>Attribute-Oriented Induction</vt:lpstr>
      <vt:lpstr>Classification and Prediction</vt:lpstr>
      <vt:lpstr>Prediction</vt:lpstr>
      <vt:lpstr>PowerPoint Presentation</vt:lpstr>
      <vt:lpstr>Linear Regression</vt:lpstr>
      <vt:lpstr>Linear Regression</vt:lpstr>
      <vt:lpstr>Prediction: Numerical Data</vt:lpstr>
      <vt:lpstr>Prediction: Categorical Data</vt:lpstr>
      <vt:lpstr>Classification</vt:lpstr>
      <vt:lpstr>PowerPoint Presentation</vt:lpstr>
      <vt:lpstr>PowerPoint Presentation</vt:lpstr>
      <vt:lpstr>PowerPoint Presentation</vt:lpstr>
      <vt:lpstr>PowerPoint Presentation</vt:lpstr>
      <vt:lpstr>How does classification work? </vt:lpstr>
      <vt:lpstr>Model Construction</vt:lpstr>
      <vt:lpstr>PowerPoint Presentation</vt:lpstr>
      <vt:lpstr>Model Usage</vt:lpstr>
      <vt:lpstr>PowerPoint Presentation</vt:lpstr>
      <vt:lpstr>Examples of Classification Algorithms</vt:lpstr>
      <vt:lpstr>Issues regarding classification and prediction </vt:lpstr>
      <vt:lpstr>Decision Trees</vt:lpstr>
      <vt:lpstr>PowerPoint Presentation</vt:lpstr>
      <vt:lpstr>Decision Tree Example</vt:lpstr>
      <vt:lpstr>Decision Tree: Example </vt:lpstr>
      <vt:lpstr>Decision Tree Induction</vt:lpstr>
      <vt:lpstr>Algorithm for building Decision Trees</vt:lpstr>
      <vt:lpstr>PowerPoint Presentation</vt:lpstr>
      <vt:lpstr>PowerPoint Presentation</vt:lpstr>
      <vt:lpstr>Decision Tree Algorithm</vt:lpstr>
      <vt:lpstr>Decision Tree Pseudocode</vt:lpstr>
      <vt:lpstr>Basic algorithm for inducing a decision tree</vt:lpstr>
      <vt:lpstr>PowerPoint Presentation</vt:lpstr>
      <vt:lpstr>Decision Tree Algorithms &amp; their main Issues</vt:lpstr>
      <vt:lpstr>Decision Tree Learning Algorithm - ID3</vt:lpstr>
      <vt:lpstr>PowerPoint Presentation</vt:lpstr>
      <vt:lpstr>PowerPoint Presentation</vt:lpstr>
      <vt:lpstr>Advantages of using ID3</vt:lpstr>
      <vt:lpstr>Disadvantages of using ID3</vt:lpstr>
      <vt:lpstr>Pros and Cons of Decision Tree</vt:lpstr>
      <vt:lpstr>Neural Networks</vt:lpstr>
      <vt:lpstr>PowerPoint Presentation</vt:lpstr>
      <vt:lpstr>Similarity with Biological Network</vt:lpstr>
      <vt:lpstr>A  Neuron (= a Perceptron)</vt:lpstr>
      <vt:lpstr>Network Training</vt:lpstr>
      <vt:lpstr>Backpropagation</vt:lpstr>
      <vt:lpstr>PowerPoint Presentation</vt:lpstr>
      <vt:lpstr>Perceptron</vt:lpstr>
      <vt:lpstr>Multi-Layer Perceptron</vt:lpstr>
      <vt:lpstr>How A Multi-Layer Neural Network Works?</vt:lpstr>
      <vt:lpstr>PowerPoint Presentation</vt:lpstr>
      <vt:lpstr>PowerPoint Presentation</vt:lpstr>
      <vt:lpstr>PowerPoint Presentation</vt:lpstr>
      <vt:lpstr>Association Rule</vt:lpstr>
      <vt:lpstr>PowerPoint Presentation</vt:lpstr>
      <vt:lpstr>Rule Strength Measures</vt:lpstr>
      <vt:lpstr>Support and Confidence</vt:lpstr>
      <vt:lpstr>Support and Confidence</vt:lpstr>
      <vt:lpstr>Basic Concepts: Association Rules</vt:lpstr>
      <vt:lpstr>Example</vt:lpstr>
      <vt:lpstr>Mining Association Rules: Example</vt:lpstr>
      <vt:lpstr>Example of Association Rule</vt:lpstr>
      <vt:lpstr>PowerPoint Presentation</vt:lpstr>
      <vt:lpstr>PowerPoint Presentation</vt:lpstr>
      <vt:lpstr>PowerPoint Presentation</vt:lpstr>
      <vt:lpstr>Mining Association Rules: What We Need to Know</vt:lpstr>
      <vt:lpstr>The Apriori Algorithm</vt:lpstr>
      <vt:lpstr>PowerPoint Presentation</vt:lpstr>
      <vt:lpstr>The Apriori Algorithm—An Example</vt:lpstr>
      <vt:lpstr>Clustering and Cluster Analysis</vt:lpstr>
      <vt:lpstr>Applications of Cluster Analysis</vt:lpstr>
      <vt:lpstr>Applications of Cluster Analysis</vt:lpstr>
      <vt:lpstr>Objectives of Cluster Analysis</vt:lpstr>
      <vt:lpstr>Types of Clusterings</vt:lpstr>
      <vt:lpstr>PowerPoint Presentation</vt:lpstr>
      <vt:lpstr>Partitioning Clustering</vt:lpstr>
      <vt:lpstr>Hierarchical Clustering</vt:lpstr>
      <vt:lpstr>PowerPoint Presentation</vt:lpstr>
      <vt:lpstr>PowerPoint Presentation</vt:lpstr>
      <vt:lpstr>Hierarchical Clustering</vt:lpstr>
      <vt:lpstr>AGNES (Agglomerative Nesting)</vt:lpstr>
      <vt:lpstr>DIANA (Divisive Analysis)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Hierarchical Clustering:  Problems and Limitations</vt:lpstr>
      <vt:lpstr>K-means Algorithm</vt:lpstr>
      <vt:lpstr>PowerPoint Presentation</vt:lpstr>
      <vt:lpstr>PowerPoint Presentation</vt:lpstr>
      <vt:lpstr>PowerPoint Presentation</vt:lpstr>
      <vt:lpstr>PowerPoint Presentation</vt:lpstr>
      <vt:lpstr>K-means Clustering – Details</vt:lpstr>
      <vt:lpstr>Issues and Limitations for K-means</vt:lpstr>
      <vt:lpstr>K-means Algorithm</vt:lpstr>
      <vt:lpstr>PowerPoint Presentation</vt:lpstr>
      <vt:lpstr>How to handle Outliers?</vt:lpstr>
      <vt:lpstr>PowerPoint Presentation</vt:lpstr>
      <vt:lpstr>The K-Medoids Clustering Method</vt:lpstr>
      <vt:lpstr>A Typical K-Medoids Algorithm (PAM)</vt:lpstr>
      <vt:lpstr>PAM (Partitioning Around Medoids)</vt:lpstr>
      <vt:lpstr>PAM Clustering: Total swapping cost  TCih=jCjih</vt:lpstr>
      <vt:lpstr>Example of K-medoids</vt:lpstr>
      <vt:lpstr>PowerPoint Presentation</vt:lpstr>
      <vt:lpstr>Cost calculations for example</vt:lpstr>
      <vt:lpstr>PowerPoint Presentation</vt:lpstr>
      <vt:lpstr>Comparison between K-means and K-medoids</vt:lpstr>
      <vt:lpstr>Questions?</vt:lpstr>
      <vt:lpstr>References</vt:lpstr>
      <vt:lpstr>End of Unit 6</vt:lpstr>
      <vt:lpstr>Thank you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Bijay</dc:creator>
  <cp:lastModifiedBy>Bijay</cp:lastModifiedBy>
  <cp:revision>329</cp:revision>
  <dcterms:created xsi:type="dcterms:W3CDTF">2006-08-16T00:00:00Z</dcterms:created>
  <dcterms:modified xsi:type="dcterms:W3CDTF">2012-06-12T15:10:34Z</dcterms:modified>
</cp:coreProperties>
</file>