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media/audio1.bin" ContentType="audio/unknown"/>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5"/>
  </p:notesMasterIdLst>
  <p:sldIdLst>
    <p:sldId id="256" r:id="rId2"/>
    <p:sldId id="283" r:id="rId3"/>
    <p:sldId id="285" r:id="rId4"/>
    <p:sldId id="261" r:id="rId5"/>
    <p:sldId id="341" r:id="rId6"/>
    <p:sldId id="265" r:id="rId7"/>
    <p:sldId id="291" r:id="rId8"/>
    <p:sldId id="286" r:id="rId9"/>
    <p:sldId id="287" r:id="rId10"/>
    <p:sldId id="288" r:id="rId11"/>
    <p:sldId id="289" r:id="rId12"/>
    <p:sldId id="327" r:id="rId13"/>
    <p:sldId id="328" r:id="rId14"/>
    <p:sldId id="290" r:id="rId15"/>
    <p:sldId id="262" r:id="rId16"/>
    <p:sldId id="342" r:id="rId17"/>
    <p:sldId id="333" r:id="rId18"/>
    <p:sldId id="334" r:id="rId19"/>
    <p:sldId id="335" r:id="rId20"/>
    <p:sldId id="336" r:id="rId21"/>
    <p:sldId id="337" r:id="rId22"/>
    <p:sldId id="338" r:id="rId23"/>
    <p:sldId id="339" r:id="rId24"/>
    <p:sldId id="340" r:id="rId25"/>
    <p:sldId id="302" r:id="rId26"/>
    <p:sldId id="304" r:id="rId27"/>
    <p:sldId id="331" r:id="rId28"/>
    <p:sldId id="263" r:id="rId29"/>
    <p:sldId id="326" r:id="rId30"/>
    <p:sldId id="303" r:id="rId31"/>
    <p:sldId id="266" r:id="rId32"/>
    <p:sldId id="323" r:id="rId33"/>
    <p:sldId id="267" r:id="rId34"/>
    <p:sldId id="324" r:id="rId35"/>
    <p:sldId id="332" r:id="rId36"/>
    <p:sldId id="269" r:id="rId37"/>
    <p:sldId id="306" r:id="rId38"/>
    <p:sldId id="305" r:id="rId39"/>
    <p:sldId id="307" r:id="rId40"/>
    <p:sldId id="308" r:id="rId41"/>
    <p:sldId id="309" r:id="rId42"/>
    <p:sldId id="310" r:id="rId43"/>
    <p:sldId id="311" r:id="rId44"/>
    <p:sldId id="312" r:id="rId45"/>
    <p:sldId id="313" r:id="rId46"/>
    <p:sldId id="314" r:id="rId47"/>
    <p:sldId id="264" r:id="rId48"/>
    <p:sldId id="272" r:id="rId49"/>
    <p:sldId id="292" r:id="rId50"/>
    <p:sldId id="273" r:id="rId51"/>
    <p:sldId id="274" r:id="rId52"/>
    <p:sldId id="275" r:id="rId53"/>
    <p:sldId id="276" r:id="rId54"/>
    <p:sldId id="277" r:id="rId55"/>
    <p:sldId id="278" r:id="rId56"/>
    <p:sldId id="279" r:id="rId57"/>
    <p:sldId id="280" r:id="rId58"/>
    <p:sldId id="294" r:id="rId59"/>
    <p:sldId id="281" r:id="rId60"/>
    <p:sldId id="315" r:id="rId61"/>
    <p:sldId id="282" r:id="rId62"/>
    <p:sldId id="295" r:id="rId63"/>
    <p:sldId id="296" r:id="rId64"/>
    <p:sldId id="329" r:id="rId65"/>
    <p:sldId id="330" r:id="rId66"/>
    <p:sldId id="297" r:id="rId67"/>
    <p:sldId id="316" r:id="rId68"/>
    <p:sldId id="317" r:id="rId69"/>
    <p:sldId id="318" r:id="rId70"/>
    <p:sldId id="319" r:id="rId71"/>
    <p:sldId id="320" r:id="rId72"/>
    <p:sldId id="321" r:id="rId73"/>
    <p:sldId id="322" r:id="rId74"/>
    <p:sldId id="293" r:id="rId75"/>
    <p:sldId id="298" r:id="rId76"/>
    <p:sldId id="299" r:id="rId77"/>
    <p:sldId id="300" r:id="rId78"/>
    <p:sldId id="301" r:id="rId79"/>
    <p:sldId id="284" r:id="rId80"/>
    <p:sldId id="257" r:id="rId81"/>
    <p:sldId id="260" r:id="rId82"/>
    <p:sldId id="258" r:id="rId83"/>
    <p:sldId id="259" r:id="rId8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876" autoAdjust="0"/>
  </p:normalViewPr>
  <p:slideViewPr>
    <p:cSldViewPr>
      <p:cViewPr varScale="1">
        <p:scale>
          <a:sx n="75" d="100"/>
          <a:sy n="75" d="100"/>
        </p:scale>
        <p:origin x="-1014" y="-10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74.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41.wmf"/><Relationship Id="rId2" Type="http://schemas.openxmlformats.org/officeDocument/2006/relationships/image" Target="../media/image40.wmf"/><Relationship Id="rId1" Type="http://schemas.openxmlformats.org/officeDocument/2006/relationships/image" Target="../media/image39.wmf"/><Relationship Id="rId5" Type="http://schemas.openxmlformats.org/officeDocument/2006/relationships/image" Target="../media/image43.wmf"/><Relationship Id="rId4" Type="http://schemas.openxmlformats.org/officeDocument/2006/relationships/image" Target="../media/image42.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57.wmf"/><Relationship Id="rId1" Type="http://schemas.openxmlformats.org/officeDocument/2006/relationships/image" Target="../media/image56.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58.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58.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61.wmf"/><Relationship Id="rId1" Type="http://schemas.openxmlformats.org/officeDocument/2006/relationships/image" Target="../media/image58.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62.e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66.emf"/><Relationship Id="rId2" Type="http://schemas.openxmlformats.org/officeDocument/2006/relationships/image" Target="../media/image65.wmf"/><Relationship Id="rId1" Type="http://schemas.openxmlformats.org/officeDocument/2006/relationships/image" Target="../media/image64.wmf"/><Relationship Id="rId4" Type="http://schemas.openxmlformats.org/officeDocument/2006/relationships/image" Target="../media/image67.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7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845FDA9-95EF-42F3-ACEA-57F867F863EE}" type="datetimeFigureOut">
              <a:rPr lang="en-US" smtClean="0"/>
              <a:t>6/6/2012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4B62F0A-B03A-41BD-AF9C-30CE6B06BA74}" type="slidenum">
              <a:rPr lang="en-US" smtClean="0"/>
              <a:t>‹#›</a:t>
            </a:fld>
            <a:endParaRPr lang="en-US"/>
          </a:p>
        </p:txBody>
      </p:sp>
    </p:spTree>
    <p:extLst>
      <p:ext uri="{BB962C8B-B14F-4D97-AF65-F5344CB8AC3E}">
        <p14:creationId xmlns:p14="http://schemas.microsoft.com/office/powerpoint/2010/main" val="31568649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4B62F0A-B03A-41BD-AF9C-30CE6B06BA74}" type="slidenum">
              <a:rPr lang="en-US" smtClean="0"/>
              <a:t>28</a:t>
            </a:fld>
            <a:endParaRPr lang="en-US"/>
          </a:p>
        </p:txBody>
      </p:sp>
    </p:spTree>
    <p:extLst>
      <p:ext uri="{BB962C8B-B14F-4D97-AF65-F5344CB8AC3E}">
        <p14:creationId xmlns:p14="http://schemas.microsoft.com/office/powerpoint/2010/main" val="29764331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6/6/2012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6/6/2012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6/6/2012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6/6/2012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6/6/2012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6/6/2012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6/6/2012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6/6/2012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6/6/2012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6/6/2012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6/6/2012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6/6/2012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image" Target="../media/image33.jpeg"/><Relationship Id="rId1" Type="http://schemas.openxmlformats.org/officeDocument/2006/relationships/slideLayout" Target="../slideLayouts/slideLayout2.xml"/><Relationship Id="rId4" Type="http://schemas.openxmlformats.org/officeDocument/2006/relationships/image" Target="../media/image35.jpeg"/></Relationships>
</file>

<file path=ppt/slides/_rels/slide22.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8" Type="http://schemas.openxmlformats.org/officeDocument/2006/relationships/oleObject" Target="../embeddings/oleObject5.bin"/><Relationship Id="rId13" Type="http://schemas.openxmlformats.org/officeDocument/2006/relationships/image" Target="../media/image42.wmf"/><Relationship Id="rId3" Type="http://schemas.openxmlformats.org/officeDocument/2006/relationships/image" Target="../media/image44.png"/><Relationship Id="rId7" Type="http://schemas.openxmlformats.org/officeDocument/2006/relationships/image" Target="../media/image39.wmf"/><Relationship Id="rId12" Type="http://schemas.openxmlformats.org/officeDocument/2006/relationships/oleObject" Target="../embeddings/oleObject7.bin"/><Relationship Id="rId17" Type="http://schemas.openxmlformats.org/officeDocument/2006/relationships/image" Target="../media/image43.wmf"/><Relationship Id="rId2" Type="http://schemas.openxmlformats.org/officeDocument/2006/relationships/slideLayout" Target="../slideLayouts/slideLayout2.xml"/><Relationship Id="rId16" Type="http://schemas.openxmlformats.org/officeDocument/2006/relationships/oleObject" Target="../embeddings/oleObject10.bin"/><Relationship Id="rId1" Type="http://schemas.openxmlformats.org/officeDocument/2006/relationships/vmlDrawing" Target="../drawings/vmlDrawing2.vml"/><Relationship Id="rId6" Type="http://schemas.openxmlformats.org/officeDocument/2006/relationships/oleObject" Target="../embeddings/oleObject4.bin"/><Relationship Id="rId11" Type="http://schemas.openxmlformats.org/officeDocument/2006/relationships/image" Target="../media/image41.wmf"/><Relationship Id="rId5" Type="http://schemas.openxmlformats.org/officeDocument/2006/relationships/image" Target="../media/image46.png"/><Relationship Id="rId15" Type="http://schemas.openxmlformats.org/officeDocument/2006/relationships/oleObject" Target="../embeddings/oleObject9.bin"/><Relationship Id="rId10" Type="http://schemas.openxmlformats.org/officeDocument/2006/relationships/oleObject" Target="../embeddings/oleObject6.bin"/><Relationship Id="rId4" Type="http://schemas.openxmlformats.org/officeDocument/2006/relationships/image" Target="../media/image45.png"/><Relationship Id="rId9" Type="http://schemas.openxmlformats.org/officeDocument/2006/relationships/image" Target="../media/image40.wmf"/><Relationship Id="rId14" Type="http://schemas.openxmlformats.org/officeDocument/2006/relationships/oleObject" Target="../embeddings/oleObject8.bin"/></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7.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9.wmf"/><Relationship Id="rId2" Type="http://schemas.openxmlformats.org/officeDocument/2006/relationships/image" Target="../media/image48.wmf"/><Relationship Id="rId1" Type="http://schemas.openxmlformats.org/officeDocument/2006/relationships/slideLayout" Target="../slideLayouts/slideLayout2.xml"/><Relationship Id="rId5" Type="http://schemas.openxmlformats.org/officeDocument/2006/relationships/image" Target="../media/image51.png"/><Relationship Id="rId4" Type="http://schemas.openxmlformats.org/officeDocument/2006/relationships/image" Target="../media/image50.wmf"/></Relationships>
</file>

<file path=ppt/slides/_rels/slide32.xml.rels><?xml version="1.0" encoding="UTF-8" standalone="yes"?>
<Relationships xmlns="http://schemas.openxmlformats.org/package/2006/relationships"><Relationship Id="rId2" Type="http://schemas.openxmlformats.org/officeDocument/2006/relationships/audio" Target="../media/audio1.bin"/><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53.wmf"/><Relationship Id="rId2" Type="http://schemas.openxmlformats.org/officeDocument/2006/relationships/image" Target="../media/image52.wmf"/><Relationship Id="rId1" Type="http://schemas.openxmlformats.org/officeDocument/2006/relationships/slideLayout" Target="../slideLayouts/slideLayout2.xml"/><Relationship Id="rId4" Type="http://schemas.openxmlformats.org/officeDocument/2006/relationships/image" Target="../media/image54.wmf"/></Relationships>
</file>

<file path=ppt/slides/_rels/slide35.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57.wmf"/><Relationship Id="rId5" Type="http://schemas.openxmlformats.org/officeDocument/2006/relationships/oleObject" Target="../embeddings/oleObject12.bin"/><Relationship Id="rId4" Type="http://schemas.openxmlformats.org/officeDocument/2006/relationships/image" Target="../media/image56.wmf"/></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59.png"/><Relationship Id="rId4" Type="http://schemas.openxmlformats.org/officeDocument/2006/relationships/image" Target="../media/image58.wmf"/></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60.png"/><Relationship Id="rId4" Type="http://schemas.openxmlformats.org/officeDocument/2006/relationships/image" Target="../media/image58.wmf"/></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61.wmf"/><Relationship Id="rId5" Type="http://schemas.openxmlformats.org/officeDocument/2006/relationships/oleObject" Target="../embeddings/oleObject16.bin"/><Relationship Id="rId4" Type="http://schemas.openxmlformats.org/officeDocument/2006/relationships/image" Target="../media/image58.wmf"/></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62.emf"/></Relationships>
</file>

<file path=ppt/slides/_rels/slide49.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7.wmf"/><Relationship Id="rId13" Type="http://schemas.openxmlformats.org/officeDocument/2006/relationships/oleObject" Target="../embeddings/oleObject3.bin"/><Relationship Id="rId18" Type="http://schemas.openxmlformats.org/officeDocument/2006/relationships/image" Target="../media/image13.wmf"/><Relationship Id="rId3" Type="http://schemas.openxmlformats.org/officeDocument/2006/relationships/image" Target="../media/image4.png"/><Relationship Id="rId21" Type="http://schemas.openxmlformats.org/officeDocument/2006/relationships/image" Target="../media/image16.wmf"/><Relationship Id="rId7" Type="http://schemas.openxmlformats.org/officeDocument/2006/relationships/image" Target="../media/image6.wmf"/><Relationship Id="rId12" Type="http://schemas.openxmlformats.org/officeDocument/2006/relationships/image" Target="../media/image9.wmf"/><Relationship Id="rId17" Type="http://schemas.openxmlformats.org/officeDocument/2006/relationships/image" Target="../media/image12.wmf"/><Relationship Id="rId25" Type="http://schemas.openxmlformats.org/officeDocument/2006/relationships/image" Target="../media/image20.wmf"/><Relationship Id="rId2" Type="http://schemas.openxmlformats.org/officeDocument/2006/relationships/slideLayout" Target="../slideLayouts/slideLayout2.xml"/><Relationship Id="rId16" Type="http://schemas.openxmlformats.org/officeDocument/2006/relationships/image" Target="../media/image11.wmf"/><Relationship Id="rId20" Type="http://schemas.openxmlformats.org/officeDocument/2006/relationships/image" Target="../media/image15.wmf"/><Relationship Id="rId1" Type="http://schemas.openxmlformats.org/officeDocument/2006/relationships/vmlDrawing" Target="../drawings/vmlDrawing1.vml"/><Relationship Id="rId6" Type="http://schemas.openxmlformats.org/officeDocument/2006/relationships/image" Target="../media/image5.wmf"/><Relationship Id="rId11" Type="http://schemas.openxmlformats.org/officeDocument/2006/relationships/image" Target="../media/image8.wmf"/><Relationship Id="rId24" Type="http://schemas.openxmlformats.org/officeDocument/2006/relationships/image" Target="../media/image19.wmf"/><Relationship Id="rId5" Type="http://schemas.openxmlformats.org/officeDocument/2006/relationships/image" Target="../media/image1.emf"/><Relationship Id="rId15" Type="http://schemas.openxmlformats.org/officeDocument/2006/relationships/image" Target="../media/image10.wmf"/><Relationship Id="rId23" Type="http://schemas.openxmlformats.org/officeDocument/2006/relationships/image" Target="../media/image18.wmf"/><Relationship Id="rId10" Type="http://schemas.openxmlformats.org/officeDocument/2006/relationships/image" Target="../media/image2.emf"/><Relationship Id="rId19" Type="http://schemas.openxmlformats.org/officeDocument/2006/relationships/image" Target="../media/image14.wmf"/><Relationship Id="rId4" Type="http://schemas.openxmlformats.org/officeDocument/2006/relationships/oleObject" Target="../embeddings/oleObject1.bin"/><Relationship Id="rId9" Type="http://schemas.openxmlformats.org/officeDocument/2006/relationships/oleObject" Target="../embeddings/oleObject2.bin"/><Relationship Id="rId14" Type="http://schemas.openxmlformats.org/officeDocument/2006/relationships/image" Target="../media/image3.emf"/><Relationship Id="rId22" Type="http://schemas.openxmlformats.org/officeDocument/2006/relationships/image" Target="../media/image17.wmf"/></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2.png"/><Relationship Id="rId7" Type="http://schemas.openxmlformats.org/officeDocument/2006/relationships/image" Target="../media/image26.jpeg"/><Relationship Id="rId2" Type="http://schemas.openxmlformats.org/officeDocument/2006/relationships/image" Target="../media/image21.jpeg"/><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8" Type="http://schemas.openxmlformats.org/officeDocument/2006/relationships/image" Target="../media/image66.emf"/><Relationship Id="rId3" Type="http://schemas.openxmlformats.org/officeDocument/2006/relationships/oleObject" Target="../embeddings/oleObject18.bin"/><Relationship Id="rId7" Type="http://schemas.openxmlformats.org/officeDocument/2006/relationships/oleObject" Target="../embeddings/oleObject20.bin"/><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image" Target="../media/image65.wmf"/><Relationship Id="rId5" Type="http://schemas.openxmlformats.org/officeDocument/2006/relationships/oleObject" Target="../embeddings/oleObject19.bin"/><Relationship Id="rId10" Type="http://schemas.openxmlformats.org/officeDocument/2006/relationships/image" Target="../media/image67.wmf"/><Relationship Id="rId4" Type="http://schemas.openxmlformats.org/officeDocument/2006/relationships/image" Target="../media/image64.wmf"/><Relationship Id="rId9" Type="http://schemas.openxmlformats.org/officeDocument/2006/relationships/oleObject" Target="../embeddings/oleObject21.bin"/></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hyperlink" Target="http://search.netscape.com/cgi-in/search?search=Federal+Tax+Return+Form&amp;cp=ntserch" TargetMode="Externa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image" Target="../media/image72.wmf"/></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73.gif"/><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Layout" Target="../slideLayouts/slideLayout2.xml"/><Relationship Id="rId1" Type="http://schemas.openxmlformats.org/officeDocument/2006/relationships/vmlDrawing" Target="../drawings/vmlDrawing10.vml"/><Relationship Id="rId4" Type="http://schemas.openxmlformats.org/officeDocument/2006/relationships/image" Target="../media/image74.w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ctrTitle"/>
          </p:nvPr>
        </p:nvSpPr>
        <p:spPr>
          <a:xfrm>
            <a:off x="228600" y="1219200"/>
            <a:ext cx="8686800" cy="2666999"/>
          </a:xfrm>
        </p:spPr>
        <p:txBody>
          <a:bodyPr>
            <a:noAutofit/>
          </a:bodyPr>
          <a:lstStyle/>
          <a:p>
            <a:r>
              <a:rPr lang="en-US" sz="4800" b="1" dirty="0"/>
              <a:t>Unit 7</a:t>
            </a:r>
            <a:r>
              <a:rPr lang="en-US" sz="4800" b="1" dirty="0" smtClean="0"/>
              <a:t> : </a:t>
            </a:r>
            <a:r>
              <a:rPr lang="en-US" sz="5400" b="1" dirty="0"/>
              <a:t>Mining </a:t>
            </a:r>
            <a:r>
              <a:rPr lang="en-US" sz="5400" b="1" dirty="0" smtClean="0"/>
              <a:t>Complex </a:t>
            </a:r>
            <a:r>
              <a:rPr lang="en-US" sz="5400" b="1" dirty="0"/>
              <a:t>T</a:t>
            </a:r>
            <a:r>
              <a:rPr lang="en-US" sz="5400" b="1" dirty="0" smtClean="0"/>
              <a:t>ypes </a:t>
            </a:r>
            <a:r>
              <a:rPr lang="en-US" sz="5400" b="1" dirty="0"/>
              <a:t>of </a:t>
            </a:r>
            <a:r>
              <a:rPr lang="en-US" sz="5400" b="1" dirty="0" smtClean="0"/>
              <a:t>Data</a:t>
            </a:r>
            <a:endParaRPr lang="en-US" sz="4800" b="1" dirty="0"/>
          </a:p>
        </p:txBody>
      </p:sp>
      <p:sp>
        <p:nvSpPr>
          <p:cNvPr id="5" name="Title 1"/>
          <p:cNvSpPr txBox="1">
            <a:spLocks/>
          </p:cNvSpPr>
          <p:nvPr/>
        </p:nvSpPr>
        <p:spPr>
          <a:xfrm>
            <a:off x="1600200" y="3733800"/>
            <a:ext cx="6400800" cy="609600"/>
          </a:xfrm>
          <a:prstGeom prst="rect">
            <a:avLst/>
          </a:prstGeom>
        </p:spPr>
        <p:txBody>
          <a:bodyPr vert="horz" lIns="91440" tIns="45720" rIns="91440" bIns="45720"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4400" b="1" dirty="0" smtClean="0">
                <a:solidFill>
                  <a:srgbClr val="002060"/>
                </a:solidFill>
              </a:rPr>
              <a:t>Lecturer : Bijay Mishra</a:t>
            </a:r>
            <a:endParaRPr lang="en-US" sz="4400" b="1" dirty="0">
              <a:solidFill>
                <a:srgbClr val="002060"/>
              </a:solidFill>
            </a:endParaRPr>
          </a:p>
        </p:txBody>
      </p:sp>
    </p:spTree>
    <p:extLst>
      <p:ext uri="{BB962C8B-B14F-4D97-AF65-F5344CB8AC3E}">
        <p14:creationId xmlns:p14="http://schemas.microsoft.com/office/powerpoint/2010/main" val="3170264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685800" y="304800"/>
            <a:ext cx="7772400" cy="609600"/>
          </a:xfrm>
        </p:spPr>
        <p:txBody>
          <a:bodyPr>
            <a:noAutofit/>
          </a:bodyPr>
          <a:lstStyle/>
          <a:p>
            <a:r>
              <a:rPr lang="en-US" sz="3600" b="1"/>
              <a:t>Spatial Classification</a:t>
            </a:r>
          </a:p>
        </p:txBody>
      </p:sp>
      <p:sp>
        <p:nvSpPr>
          <p:cNvPr id="5" name="Rectangle 3"/>
          <p:cNvSpPr txBox="1">
            <a:spLocks noChangeArrowheads="1"/>
          </p:cNvSpPr>
          <p:nvPr/>
        </p:nvSpPr>
        <p:spPr>
          <a:xfrm>
            <a:off x="381000" y="1295400"/>
            <a:ext cx="8382000" cy="48768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buFont typeface="Wingdings" pitchFamily="2" charset="2"/>
              <a:buChar char="v"/>
            </a:pPr>
            <a:r>
              <a:rPr lang="en-US" dirty="0" smtClean="0"/>
              <a:t>Use spatial information at different (coarse/fine) levels (different indexing trees) for data focusing</a:t>
            </a:r>
          </a:p>
          <a:p>
            <a:pPr algn="just">
              <a:buFont typeface="Wingdings" pitchFamily="2" charset="2"/>
              <a:buChar char="v"/>
            </a:pPr>
            <a:r>
              <a:rPr lang="en-US" dirty="0" smtClean="0"/>
              <a:t>Determine relevant spatial or non-spatial features</a:t>
            </a:r>
          </a:p>
          <a:p>
            <a:pPr algn="just">
              <a:buFont typeface="Wingdings" pitchFamily="2" charset="2"/>
              <a:buChar char="v"/>
            </a:pPr>
            <a:r>
              <a:rPr lang="en-US" dirty="0" smtClean="0"/>
              <a:t>Perform conventional supervised learning algorithms</a:t>
            </a:r>
          </a:p>
          <a:p>
            <a:pPr lvl="1" algn="just"/>
            <a:r>
              <a:rPr lang="en-US" dirty="0" smtClean="0"/>
              <a:t>e.g., Decision trees,</a:t>
            </a:r>
            <a:endParaRPr lang="en-US" dirty="0"/>
          </a:p>
        </p:txBody>
      </p:sp>
    </p:spTree>
    <p:extLst>
      <p:ext uri="{BB962C8B-B14F-4D97-AF65-F5344CB8AC3E}">
        <p14:creationId xmlns:p14="http://schemas.microsoft.com/office/powerpoint/2010/main" val="7209819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685800" y="304800"/>
            <a:ext cx="7772400" cy="609600"/>
          </a:xfrm>
        </p:spPr>
        <p:txBody>
          <a:bodyPr>
            <a:noAutofit/>
          </a:bodyPr>
          <a:lstStyle/>
          <a:p>
            <a:r>
              <a:rPr lang="en-US" sz="3600" b="1" dirty="0"/>
              <a:t>Spatial Clustering</a:t>
            </a:r>
          </a:p>
        </p:txBody>
      </p:sp>
      <p:sp>
        <p:nvSpPr>
          <p:cNvPr id="5" name="Rectangle 3"/>
          <p:cNvSpPr txBox="1">
            <a:spLocks noChangeArrowheads="1"/>
          </p:cNvSpPr>
          <p:nvPr/>
        </p:nvSpPr>
        <p:spPr>
          <a:xfrm>
            <a:off x="457200" y="990600"/>
            <a:ext cx="8382000" cy="55626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buFont typeface="Wingdings" pitchFamily="2" charset="2"/>
              <a:buChar char="v"/>
            </a:pPr>
            <a:r>
              <a:rPr lang="en-GB" sz="2800" dirty="0"/>
              <a:t>Also called </a:t>
            </a:r>
            <a:r>
              <a:rPr lang="en-GB" sz="2800" b="1" dirty="0"/>
              <a:t>spatial segmentation</a:t>
            </a:r>
          </a:p>
          <a:p>
            <a:pPr algn="just">
              <a:buFont typeface="Wingdings" pitchFamily="2" charset="2"/>
              <a:buChar char="v"/>
            </a:pPr>
            <a:r>
              <a:rPr lang="en-US" sz="2800" dirty="0" smtClean="0"/>
              <a:t>Use tree structures to index spatial data</a:t>
            </a:r>
          </a:p>
          <a:p>
            <a:pPr algn="just">
              <a:buFont typeface="Wingdings" pitchFamily="2" charset="2"/>
              <a:buChar char="v"/>
            </a:pPr>
            <a:r>
              <a:rPr lang="en-US" sz="2800" dirty="0" smtClean="0"/>
              <a:t>Examples: DBSCAN: R-tree, CLIQUE: Grid or Quad tree, etc.</a:t>
            </a:r>
          </a:p>
          <a:p>
            <a:pPr marL="0" indent="0" algn="just">
              <a:buNone/>
            </a:pPr>
            <a:endParaRPr lang="en-US" sz="2800" dirty="0"/>
          </a:p>
          <a:p>
            <a:pPr marL="0" indent="0" algn="just">
              <a:lnSpc>
                <a:spcPct val="80000"/>
              </a:lnSpc>
              <a:buNone/>
            </a:pPr>
            <a:r>
              <a:rPr lang="en-GB" sz="2400" b="1" dirty="0"/>
              <a:t>Input</a:t>
            </a:r>
          </a:p>
          <a:p>
            <a:pPr lvl="1" algn="just">
              <a:lnSpc>
                <a:spcPct val="80000"/>
              </a:lnSpc>
            </a:pPr>
            <a:r>
              <a:rPr lang="en-GB" sz="2400" dirty="0"/>
              <a:t>a table of area names and their corresponding attributes such as population density, number of adult illiterates etc.</a:t>
            </a:r>
          </a:p>
          <a:p>
            <a:pPr lvl="1" algn="just">
              <a:lnSpc>
                <a:spcPct val="80000"/>
              </a:lnSpc>
            </a:pPr>
            <a:r>
              <a:rPr lang="en-GB" sz="2400" dirty="0"/>
              <a:t>Information about the neighbourhood relationships among the areas</a:t>
            </a:r>
          </a:p>
          <a:p>
            <a:pPr lvl="1" algn="just">
              <a:lnSpc>
                <a:spcPct val="80000"/>
              </a:lnSpc>
            </a:pPr>
            <a:r>
              <a:rPr lang="en-GB" sz="2400" dirty="0"/>
              <a:t>A list of categories/classes of the attributes</a:t>
            </a:r>
          </a:p>
          <a:p>
            <a:pPr marL="0" indent="0" algn="just">
              <a:lnSpc>
                <a:spcPct val="80000"/>
              </a:lnSpc>
              <a:buNone/>
            </a:pPr>
            <a:r>
              <a:rPr lang="en-GB" sz="2400" b="1" dirty="0"/>
              <a:t>Output</a:t>
            </a:r>
          </a:p>
          <a:p>
            <a:pPr lvl="1" algn="just">
              <a:lnSpc>
                <a:spcPct val="80000"/>
              </a:lnSpc>
            </a:pPr>
            <a:r>
              <a:rPr lang="en-GB" sz="2400" dirty="0"/>
              <a:t>Grouped (segmented) areas where each group has areas with similar attribute values</a:t>
            </a:r>
          </a:p>
          <a:p>
            <a:pPr marL="0" indent="0" algn="just">
              <a:buNone/>
            </a:pPr>
            <a:endParaRPr lang="en-US" sz="2800" dirty="0" smtClean="0"/>
          </a:p>
        </p:txBody>
      </p:sp>
    </p:spTree>
    <p:extLst>
      <p:ext uri="{BB962C8B-B14F-4D97-AF65-F5344CB8AC3E}">
        <p14:creationId xmlns:p14="http://schemas.microsoft.com/office/powerpoint/2010/main" val="11015838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123"/>
          <p:cNvSpPr>
            <a:spLocks noChangeArrowheads="1"/>
          </p:cNvSpPr>
          <p:nvPr/>
        </p:nvSpPr>
        <p:spPr bwMode="auto">
          <a:xfrm>
            <a:off x="4616450" y="379728"/>
            <a:ext cx="1944688" cy="1800225"/>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 name="Oval 122"/>
          <p:cNvSpPr>
            <a:spLocks noChangeArrowheads="1"/>
          </p:cNvSpPr>
          <p:nvPr/>
        </p:nvSpPr>
        <p:spPr bwMode="auto">
          <a:xfrm>
            <a:off x="5264150" y="595628"/>
            <a:ext cx="935038" cy="935038"/>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 name="Oval 121"/>
          <p:cNvSpPr>
            <a:spLocks noChangeArrowheads="1"/>
          </p:cNvSpPr>
          <p:nvPr/>
        </p:nvSpPr>
        <p:spPr bwMode="auto">
          <a:xfrm>
            <a:off x="2527300" y="1962466"/>
            <a:ext cx="2016125" cy="1944687"/>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 name="Oval 120"/>
          <p:cNvSpPr>
            <a:spLocks noChangeArrowheads="1"/>
          </p:cNvSpPr>
          <p:nvPr/>
        </p:nvSpPr>
        <p:spPr bwMode="auto">
          <a:xfrm>
            <a:off x="2959100" y="2611753"/>
            <a:ext cx="865188" cy="1008063"/>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 name="Rectangle 3"/>
          <p:cNvSpPr txBox="1">
            <a:spLocks noChangeArrowheads="1"/>
          </p:cNvSpPr>
          <p:nvPr/>
        </p:nvSpPr>
        <p:spPr>
          <a:xfrm>
            <a:off x="228600" y="4419600"/>
            <a:ext cx="8763000" cy="22098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buFont typeface="Wingdings" pitchFamily="2" charset="2"/>
              <a:buChar char="v"/>
            </a:pPr>
            <a:r>
              <a:rPr lang="en-GB" sz="2800" dirty="0" smtClean="0"/>
              <a:t>Spatial segmentation is performed in image processing</a:t>
            </a:r>
          </a:p>
          <a:p>
            <a:pPr lvl="1" algn="just"/>
            <a:r>
              <a:rPr lang="en-GB" sz="2400" dirty="0" smtClean="0"/>
              <a:t>Identify regions (areas) of an image that have similar colour (or other image attributes).</a:t>
            </a:r>
          </a:p>
          <a:p>
            <a:pPr lvl="1" algn="just"/>
            <a:r>
              <a:rPr lang="en-GB" sz="2400" dirty="0" smtClean="0"/>
              <a:t>Many image segmentation techniques are available</a:t>
            </a:r>
          </a:p>
          <a:p>
            <a:pPr lvl="2" algn="just"/>
            <a:r>
              <a:rPr lang="en-GB" sz="2000" dirty="0" smtClean="0"/>
              <a:t>E.g. region-growing technique</a:t>
            </a:r>
            <a:endParaRPr lang="en-GB" sz="2000" dirty="0"/>
          </a:p>
        </p:txBody>
      </p:sp>
      <p:graphicFrame>
        <p:nvGraphicFramePr>
          <p:cNvPr id="9" name="Group 119"/>
          <p:cNvGraphicFramePr>
            <a:graphicFrameLocks noGrp="1"/>
          </p:cNvGraphicFramePr>
          <p:nvPr>
            <p:ph sz="half" idx="4294967295"/>
            <p:extLst>
              <p:ext uri="{D42A27DB-BD31-4B8C-83A1-F6EECF244321}">
                <p14:modId xmlns:p14="http://schemas.microsoft.com/office/powerpoint/2010/main" val="103890982"/>
              </p:ext>
            </p:extLst>
          </p:nvPr>
        </p:nvGraphicFramePr>
        <p:xfrm>
          <a:off x="2743200" y="306703"/>
          <a:ext cx="3703638" cy="3631885"/>
        </p:xfrm>
        <a:graphic>
          <a:graphicData uri="http://schemas.openxmlformats.org/drawingml/2006/table">
            <a:tbl>
              <a:tblPr/>
              <a:tblGrid>
                <a:gridCol w="463550"/>
                <a:gridCol w="461963"/>
                <a:gridCol w="463550"/>
                <a:gridCol w="461962"/>
                <a:gridCol w="463550"/>
                <a:gridCol w="461963"/>
                <a:gridCol w="463550"/>
                <a:gridCol w="463550"/>
              </a:tblGrid>
              <a:tr h="5191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Comic Sans MS" pitchFamily="66"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Comic Sans MS" pitchFamily="66"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Comic Sans MS" pitchFamily="66"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Comic Sans MS" pitchFamily="66"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smtClean="0">
                          <a:ln>
                            <a:noFill/>
                          </a:ln>
                          <a:solidFill>
                            <a:schemeClr val="tx1"/>
                          </a:solidFill>
                          <a:effectLst/>
                          <a:latin typeface="Comic Sans MS" pitchFamily="66" charset="0"/>
                        </a:rPr>
                        <a:t>2</a:t>
                      </a:r>
                      <a:endParaRPr kumimoji="0" lang="en-US" sz="2800" b="0" i="0" u="none" strike="noStrike" cap="none" normalizeH="0" baseline="0" smtClean="0">
                        <a:ln>
                          <a:noFill/>
                        </a:ln>
                        <a:solidFill>
                          <a:schemeClr val="tx1"/>
                        </a:solidFill>
                        <a:effectLst/>
                        <a:latin typeface="Comic Sans MS" pitchFamily="66"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smtClean="0">
                          <a:ln>
                            <a:noFill/>
                          </a:ln>
                          <a:solidFill>
                            <a:schemeClr val="tx1"/>
                          </a:solidFill>
                          <a:effectLst/>
                          <a:latin typeface="Comic Sans MS" pitchFamily="66" charset="0"/>
                        </a:rPr>
                        <a:t>2</a:t>
                      </a:r>
                      <a:endParaRPr kumimoji="0" lang="en-US" sz="2800" b="0" i="0" u="none" strike="noStrike" cap="none" normalizeH="0" baseline="0" smtClean="0">
                        <a:ln>
                          <a:noFill/>
                        </a:ln>
                        <a:solidFill>
                          <a:schemeClr val="tx1"/>
                        </a:solidFill>
                        <a:effectLst/>
                        <a:latin typeface="Comic Sans MS" pitchFamily="66"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smtClean="0">
                          <a:ln>
                            <a:noFill/>
                          </a:ln>
                          <a:solidFill>
                            <a:schemeClr val="tx1"/>
                          </a:solidFill>
                          <a:effectLst/>
                          <a:latin typeface="Comic Sans MS" pitchFamily="66" charset="0"/>
                        </a:rPr>
                        <a:t>2</a:t>
                      </a:r>
                      <a:endParaRPr kumimoji="0" lang="en-US" sz="2800" b="0" i="0" u="none" strike="noStrike" cap="none" normalizeH="0" baseline="0" smtClean="0">
                        <a:ln>
                          <a:noFill/>
                        </a:ln>
                        <a:solidFill>
                          <a:schemeClr val="tx1"/>
                        </a:solidFill>
                        <a:effectLst/>
                        <a:latin typeface="Comic Sans MS" pitchFamily="66"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smtClean="0">
                          <a:ln>
                            <a:noFill/>
                          </a:ln>
                          <a:solidFill>
                            <a:schemeClr val="tx1"/>
                          </a:solidFill>
                          <a:effectLst/>
                          <a:latin typeface="Comic Sans MS" pitchFamily="66" charset="0"/>
                        </a:rPr>
                        <a:t>2</a:t>
                      </a:r>
                      <a:endParaRPr kumimoji="0" lang="en-US" sz="2800" b="0" i="0" u="none" strike="noStrike" cap="none" normalizeH="0" baseline="0" smtClean="0">
                        <a:ln>
                          <a:noFill/>
                        </a:ln>
                        <a:solidFill>
                          <a:schemeClr val="tx1"/>
                        </a:solidFill>
                        <a:effectLst/>
                        <a:latin typeface="Comic Sans MS" pitchFamily="66"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75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Comic Sans MS" pitchFamily="66"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Comic Sans MS" pitchFamily="66"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Comic Sans MS" pitchFamily="66"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Comic Sans MS" pitchFamily="66"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smtClean="0">
                          <a:ln>
                            <a:noFill/>
                          </a:ln>
                          <a:solidFill>
                            <a:schemeClr val="tx1"/>
                          </a:solidFill>
                          <a:effectLst/>
                          <a:latin typeface="Comic Sans MS" pitchFamily="66" charset="0"/>
                        </a:rPr>
                        <a:t>2</a:t>
                      </a:r>
                      <a:endParaRPr kumimoji="0" lang="en-US" sz="2800" b="0" i="0" u="none" strike="noStrike" cap="none" normalizeH="0" baseline="0" smtClean="0">
                        <a:ln>
                          <a:noFill/>
                        </a:ln>
                        <a:solidFill>
                          <a:schemeClr val="tx1"/>
                        </a:solidFill>
                        <a:effectLst/>
                        <a:latin typeface="Comic Sans MS" pitchFamily="66"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smtClean="0">
                          <a:ln>
                            <a:noFill/>
                          </a:ln>
                          <a:solidFill>
                            <a:schemeClr val="tx1"/>
                          </a:solidFill>
                          <a:effectLst/>
                          <a:latin typeface="Comic Sans MS" pitchFamily="66" charset="0"/>
                        </a:rPr>
                        <a:t>2</a:t>
                      </a:r>
                      <a:endParaRPr kumimoji="0" lang="en-US" sz="2800" b="0" i="0" u="none" strike="noStrike" cap="none" normalizeH="0" baseline="0" smtClean="0">
                        <a:ln>
                          <a:noFill/>
                        </a:ln>
                        <a:solidFill>
                          <a:schemeClr val="tx1"/>
                        </a:solidFill>
                        <a:effectLst/>
                        <a:latin typeface="Comic Sans MS" pitchFamily="66"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smtClean="0">
                          <a:ln>
                            <a:noFill/>
                          </a:ln>
                          <a:solidFill>
                            <a:schemeClr val="tx1"/>
                          </a:solidFill>
                          <a:effectLst/>
                          <a:latin typeface="Comic Sans MS" pitchFamily="66" charset="0"/>
                        </a:rPr>
                        <a:t>2</a:t>
                      </a:r>
                      <a:endParaRPr kumimoji="0" lang="en-US" sz="2800" b="0" i="0" u="none" strike="noStrike" cap="none" normalizeH="0" baseline="0" smtClean="0">
                        <a:ln>
                          <a:noFill/>
                        </a:ln>
                        <a:solidFill>
                          <a:schemeClr val="tx1"/>
                        </a:solidFill>
                        <a:effectLst/>
                        <a:latin typeface="Comic Sans MS" pitchFamily="66"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smtClean="0">
                          <a:ln>
                            <a:noFill/>
                          </a:ln>
                          <a:solidFill>
                            <a:schemeClr val="tx1"/>
                          </a:solidFill>
                          <a:effectLst/>
                          <a:latin typeface="Comic Sans MS" pitchFamily="66" charset="0"/>
                        </a:rPr>
                        <a:t>2</a:t>
                      </a:r>
                      <a:endParaRPr kumimoji="0" lang="en-US" sz="2800" b="0" i="0" u="none" strike="noStrike" cap="none" normalizeH="0" baseline="0" smtClean="0">
                        <a:ln>
                          <a:noFill/>
                        </a:ln>
                        <a:solidFill>
                          <a:schemeClr val="tx1"/>
                        </a:solidFill>
                        <a:effectLst/>
                        <a:latin typeface="Comic Sans MS" pitchFamily="66"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91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Comic Sans MS" pitchFamily="66"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Comic Sans MS" pitchFamily="66"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Comic Sans MS" pitchFamily="66"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Comic Sans MS" pitchFamily="66"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smtClean="0">
                          <a:ln>
                            <a:noFill/>
                          </a:ln>
                          <a:solidFill>
                            <a:schemeClr val="tx1"/>
                          </a:solidFill>
                          <a:effectLst/>
                          <a:latin typeface="Comic Sans MS" pitchFamily="66" charset="0"/>
                        </a:rPr>
                        <a:t>2</a:t>
                      </a:r>
                      <a:endParaRPr kumimoji="0" lang="en-US" sz="2800" b="0" i="0" u="none" strike="noStrike" cap="none" normalizeH="0" baseline="0" smtClean="0">
                        <a:ln>
                          <a:noFill/>
                        </a:ln>
                        <a:solidFill>
                          <a:schemeClr val="tx1"/>
                        </a:solidFill>
                        <a:effectLst/>
                        <a:latin typeface="Comic Sans MS" pitchFamily="66"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smtClean="0">
                          <a:ln>
                            <a:noFill/>
                          </a:ln>
                          <a:solidFill>
                            <a:schemeClr val="tx1"/>
                          </a:solidFill>
                          <a:effectLst/>
                          <a:latin typeface="Comic Sans MS" pitchFamily="66" charset="0"/>
                        </a:rPr>
                        <a:t>2</a:t>
                      </a:r>
                      <a:endParaRPr kumimoji="0" lang="en-US" sz="2800" b="0" i="0" u="none" strike="noStrike" cap="none" normalizeH="0" baseline="0" smtClean="0">
                        <a:ln>
                          <a:noFill/>
                        </a:ln>
                        <a:solidFill>
                          <a:schemeClr val="tx1"/>
                        </a:solidFill>
                        <a:effectLst/>
                        <a:latin typeface="Comic Sans MS" pitchFamily="66"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smtClean="0">
                          <a:ln>
                            <a:noFill/>
                          </a:ln>
                          <a:solidFill>
                            <a:schemeClr val="tx1"/>
                          </a:solidFill>
                          <a:effectLst/>
                          <a:latin typeface="Comic Sans MS" pitchFamily="66" charset="0"/>
                        </a:rPr>
                        <a:t>2</a:t>
                      </a:r>
                      <a:endParaRPr kumimoji="0" lang="en-US" sz="2800" b="0" i="0" u="none" strike="noStrike" cap="none" normalizeH="0" baseline="0" smtClean="0">
                        <a:ln>
                          <a:noFill/>
                        </a:ln>
                        <a:solidFill>
                          <a:schemeClr val="tx1"/>
                        </a:solidFill>
                        <a:effectLst/>
                        <a:latin typeface="Comic Sans MS" pitchFamily="66"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smtClean="0">
                          <a:ln>
                            <a:noFill/>
                          </a:ln>
                          <a:solidFill>
                            <a:schemeClr val="tx1"/>
                          </a:solidFill>
                          <a:effectLst/>
                          <a:latin typeface="Comic Sans MS" pitchFamily="66" charset="0"/>
                        </a:rPr>
                        <a:t>2</a:t>
                      </a:r>
                      <a:endParaRPr kumimoji="0" lang="en-US" sz="2800" b="0" i="0" u="none" strike="noStrike" cap="none" normalizeH="0" baseline="0" smtClean="0">
                        <a:ln>
                          <a:noFill/>
                        </a:ln>
                        <a:solidFill>
                          <a:schemeClr val="tx1"/>
                        </a:solidFill>
                        <a:effectLst/>
                        <a:latin typeface="Comic Sans MS" pitchFamily="66"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75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smtClean="0">
                          <a:ln>
                            <a:noFill/>
                          </a:ln>
                          <a:solidFill>
                            <a:schemeClr val="tx1"/>
                          </a:solidFill>
                          <a:effectLst/>
                          <a:latin typeface="Comic Sans MS" pitchFamily="66" charset="0"/>
                        </a:rPr>
                        <a:t>1</a:t>
                      </a:r>
                      <a:endParaRPr kumimoji="0" lang="en-US" sz="2800" b="0" i="0" u="none" strike="noStrike" cap="none" normalizeH="0" baseline="0" smtClean="0">
                        <a:ln>
                          <a:noFill/>
                        </a:ln>
                        <a:solidFill>
                          <a:schemeClr val="tx1"/>
                        </a:solidFill>
                        <a:effectLst/>
                        <a:latin typeface="Comic Sans MS" pitchFamily="66"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smtClean="0">
                          <a:ln>
                            <a:noFill/>
                          </a:ln>
                          <a:solidFill>
                            <a:schemeClr val="tx1"/>
                          </a:solidFill>
                          <a:effectLst/>
                          <a:latin typeface="Comic Sans MS" pitchFamily="66" charset="0"/>
                        </a:rPr>
                        <a:t>1</a:t>
                      </a:r>
                      <a:endParaRPr kumimoji="0" lang="en-US" sz="2800" b="0" i="0" u="none" strike="noStrike" cap="none" normalizeH="0" baseline="0" smtClean="0">
                        <a:ln>
                          <a:noFill/>
                        </a:ln>
                        <a:solidFill>
                          <a:schemeClr val="tx1"/>
                        </a:solidFill>
                        <a:effectLst/>
                        <a:latin typeface="Comic Sans MS" pitchFamily="66"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smtClean="0">
                          <a:ln>
                            <a:noFill/>
                          </a:ln>
                          <a:solidFill>
                            <a:schemeClr val="tx1"/>
                          </a:solidFill>
                          <a:effectLst/>
                          <a:latin typeface="Comic Sans MS" pitchFamily="66" charset="0"/>
                        </a:rPr>
                        <a:t>1</a:t>
                      </a:r>
                      <a:endParaRPr kumimoji="0" lang="en-US" sz="2800" b="0" i="0" u="none" strike="noStrike" cap="none" normalizeH="0" baseline="0" smtClean="0">
                        <a:ln>
                          <a:noFill/>
                        </a:ln>
                        <a:solidFill>
                          <a:schemeClr val="tx1"/>
                        </a:solidFill>
                        <a:effectLst/>
                        <a:latin typeface="Comic Sans MS" pitchFamily="66"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smtClean="0">
                          <a:ln>
                            <a:noFill/>
                          </a:ln>
                          <a:solidFill>
                            <a:schemeClr val="tx1"/>
                          </a:solidFill>
                          <a:effectLst/>
                          <a:latin typeface="Comic Sans MS" pitchFamily="66" charset="0"/>
                        </a:rPr>
                        <a:t>1</a:t>
                      </a:r>
                      <a:endParaRPr kumimoji="0" lang="en-US" sz="2800" b="0" i="0" u="none" strike="noStrike" cap="none" normalizeH="0" baseline="0" smtClean="0">
                        <a:ln>
                          <a:noFill/>
                        </a:ln>
                        <a:solidFill>
                          <a:schemeClr val="tx1"/>
                        </a:solidFill>
                        <a:effectLst/>
                        <a:latin typeface="Comic Sans MS" pitchFamily="66"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smtClean="0">
                          <a:ln>
                            <a:noFill/>
                          </a:ln>
                          <a:solidFill>
                            <a:schemeClr val="tx1"/>
                          </a:solidFill>
                          <a:effectLst/>
                          <a:latin typeface="Comic Sans MS" pitchFamily="66" charset="0"/>
                        </a:rPr>
                        <a:t>2</a:t>
                      </a:r>
                      <a:endParaRPr kumimoji="0" lang="en-US" sz="2800" b="0" i="0" u="none" strike="noStrike" cap="none" normalizeH="0" baseline="0" smtClean="0">
                        <a:ln>
                          <a:noFill/>
                        </a:ln>
                        <a:solidFill>
                          <a:schemeClr val="tx1"/>
                        </a:solidFill>
                        <a:effectLst/>
                        <a:latin typeface="Comic Sans MS" pitchFamily="66"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smtClean="0">
                          <a:ln>
                            <a:noFill/>
                          </a:ln>
                          <a:solidFill>
                            <a:schemeClr val="tx1"/>
                          </a:solidFill>
                          <a:effectLst/>
                          <a:latin typeface="Comic Sans MS" pitchFamily="66" charset="0"/>
                        </a:rPr>
                        <a:t>2</a:t>
                      </a:r>
                      <a:endParaRPr kumimoji="0" lang="en-US" sz="2800" b="0" i="0" u="none" strike="noStrike" cap="none" normalizeH="0" baseline="0" smtClean="0">
                        <a:ln>
                          <a:noFill/>
                        </a:ln>
                        <a:solidFill>
                          <a:schemeClr val="tx1"/>
                        </a:solidFill>
                        <a:effectLst/>
                        <a:latin typeface="Comic Sans MS" pitchFamily="66"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smtClean="0">
                          <a:ln>
                            <a:noFill/>
                          </a:ln>
                          <a:solidFill>
                            <a:schemeClr val="tx1"/>
                          </a:solidFill>
                          <a:effectLst/>
                          <a:latin typeface="Comic Sans MS" pitchFamily="66" charset="0"/>
                        </a:rPr>
                        <a:t>2</a:t>
                      </a:r>
                      <a:endParaRPr kumimoji="0" lang="en-US" sz="2800" b="0" i="0" u="none" strike="noStrike" cap="none" normalizeH="0" baseline="0" smtClean="0">
                        <a:ln>
                          <a:noFill/>
                        </a:ln>
                        <a:solidFill>
                          <a:schemeClr val="tx1"/>
                        </a:solidFill>
                        <a:effectLst/>
                        <a:latin typeface="Comic Sans MS" pitchFamily="66"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smtClean="0">
                          <a:ln>
                            <a:noFill/>
                          </a:ln>
                          <a:solidFill>
                            <a:schemeClr val="tx1"/>
                          </a:solidFill>
                          <a:effectLst/>
                          <a:latin typeface="Comic Sans MS" pitchFamily="66" charset="0"/>
                        </a:rPr>
                        <a:t>2</a:t>
                      </a:r>
                      <a:endParaRPr kumimoji="0" lang="en-US" sz="2800" b="0" i="0" u="none" strike="noStrike" cap="none" normalizeH="0" baseline="0" smtClean="0">
                        <a:ln>
                          <a:noFill/>
                        </a:ln>
                        <a:solidFill>
                          <a:schemeClr val="tx1"/>
                        </a:solidFill>
                        <a:effectLst/>
                        <a:latin typeface="Comic Sans MS" pitchFamily="66"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91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smtClean="0">
                          <a:ln>
                            <a:noFill/>
                          </a:ln>
                          <a:solidFill>
                            <a:schemeClr val="tx1"/>
                          </a:solidFill>
                          <a:effectLst/>
                          <a:latin typeface="Comic Sans MS" pitchFamily="66" charset="0"/>
                        </a:rPr>
                        <a:t>1</a:t>
                      </a:r>
                      <a:endParaRPr kumimoji="0" lang="en-US" sz="2800" b="0" i="0" u="none" strike="noStrike" cap="none" normalizeH="0" baseline="0" smtClean="0">
                        <a:ln>
                          <a:noFill/>
                        </a:ln>
                        <a:solidFill>
                          <a:schemeClr val="tx1"/>
                        </a:solidFill>
                        <a:effectLst/>
                        <a:latin typeface="Comic Sans MS" pitchFamily="66"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smtClean="0">
                          <a:ln>
                            <a:noFill/>
                          </a:ln>
                          <a:solidFill>
                            <a:schemeClr val="tx1"/>
                          </a:solidFill>
                          <a:effectLst/>
                          <a:latin typeface="Comic Sans MS" pitchFamily="66" charset="0"/>
                        </a:rPr>
                        <a:t>1</a:t>
                      </a:r>
                      <a:endParaRPr kumimoji="0" lang="en-US" sz="2800" b="0" i="0" u="none" strike="noStrike" cap="none" normalizeH="0" baseline="0" smtClean="0">
                        <a:ln>
                          <a:noFill/>
                        </a:ln>
                        <a:solidFill>
                          <a:schemeClr val="tx1"/>
                        </a:solidFill>
                        <a:effectLst/>
                        <a:latin typeface="Comic Sans MS" pitchFamily="66"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smtClean="0">
                          <a:ln>
                            <a:noFill/>
                          </a:ln>
                          <a:solidFill>
                            <a:schemeClr val="tx1"/>
                          </a:solidFill>
                          <a:effectLst/>
                          <a:latin typeface="Comic Sans MS" pitchFamily="66" charset="0"/>
                        </a:rPr>
                        <a:t>1</a:t>
                      </a:r>
                      <a:endParaRPr kumimoji="0" lang="en-US" sz="2800" b="0" i="0" u="none" strike="noStrike" cap="none" normalizeH="0" baseline="0" smtClean="0">
                        <a:ln>
                          <a:noFill/>
                        </a:ln>
                        <a:solidFill>
                          <a:schemeClr val="tx1"/>
                        </a:solidFill>
                        <a:effectLst/>
                        <a:latin typeface="Comic Sans MS" pitchFamily="66"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smtClean="0">
                          <a:ln>
                            <a:noFill/>
                          </a:ln>
                          <a:solidFill>
                            <a:schemeClr val="tx1"/>
                          </a:solidFill>
                          <a:effectLst/>
                          <a:latin typeface="Comic Sans MS" pitchFamily="66" charset="0"/>
                        </a:rPr>
                        <a:t>1</a:t>
                      </a:r>
                      <a:endParaRPr kumimoji="0" lang="en-US" sz="2800" b="0" i="0" u="none" strike="noStrike" cap="none" normalizeH="0" baseline="0" smtClean="0">
                        <a:ln>
                          <a:noFill/>
                        </a:ln>
                        <a:solidFill>
                          <a:schemeClr val="tx1"/>
                        </a:solidFill>
                        <a:effectLst/>
                        <a:latin typeface="Comic Sans MS" pitchFamily="66"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Comic Sans MS" pitchFamily="66"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Comic Sans MS" pitchFamily="66"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Comic Sans MS" pitchFamily="66"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Comic Sans MS" pitchFamily="66"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91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smtClean="0">
                          <a:ln>
                            <a:noFill/>
                          </a:ln>
                          <a:solidFill>
                            <a:schemeClr val="tx1"/>
                          </a:solidFill>
                          <a:effectLst/>
                          <a:latin typeface="Comic Sans MS" pitchFamily="66" charset="0"/>
                        </a:rPr>
                        <a:t>1</a:t>
                      </a:r>
                      <a:endParaRPr kumimoji="0" lang="en-US" sz="2800" b="0" i="0" u="none" strike="noStrike" cap="none" normalizeH="0" baseline="0" smtClean="0">
                        <a:ln>
                          <a:noFill/>
                        </a:ln>
                        <a:solidFill>
                          <a:schemeClr val="tx1"/>
                        </a:solidFill>
                        <a:effectLst/>
                        <a:latin typeface="Comic Sans MS" pitchFamily="66"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smtClean="0">
                          <a:ln>
                            <a:noFill/>
                          </a:ln>
                          <a:solidFill>
                            <a:schemeClr val="tx1"/>
                          </a:solidFill>
                          <a:effectLst/>
                          <a:latin typeface="Comic Sans MS" pitchFamily="66" charset="0"/>
                        </a:rPr>
                        <a:t>1</a:t>
                      </a:r>
                      <a:endParaRPr kumimoji="0" lang="en-US" sz="2800" b="0" i="0" u="none" strike="noStrike" cap="none" normalizeH="0" baseline="0" smtClean="0">
                        <a:ln>
                          <a:noFill/>
                        </a:ln>
                        <a:solidFill>
                          <a:schemeClr val="tx1"/>
                        </a:solidFill>
                        <a:effectLst/>
                        <a:latin typeface="Comic Sans MS" pitchFamily="66"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smtClean="0">
                          <a:ln>
                            <a:noFill/>
                          </a:ln>
                          <a:solidFill>
                            <a:schemeClr val="tx1"/>
                          </a:solidFill>
                          <a:effectLst/>
                          <a:latin typeface="Comic Sans MS" pitchFamily="66" charset="0"/>
                        </a:rPr>
                        <a:t>1</a:t>
                      </a:r>
                      <a:endParaRPr kumimoji="0" lang="en-US" sz="2800" b="0" i="0" u="none" strike="noStrike" cap="none" normalizeH="0" baseline="0" smtClean="0">
                        <a:ln>
                          <a:noFill/>
                        </a:ln>
                        <a:solidFill>
                          <a:schemeClr val="tx1"/>
                        </a:solidFill>
                        <a:effectLst/>
                        <a:latin typeface="Comic Sans MS" pitchFamily="66"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smtClean="0">
                          <a:ln>
                            <a:noFill/>
                          </a:ln>
                          <a:solidFill>
                            <a:schemeClr val="tx1"/>
                          </a:solidFill>
                          <a:effectLst/>
                          <a:latin typeface="Comic Sans MS" pitchFamily="66" charset="0"/>
                        </a:rPr>
                        <a:t>1</a:t>
                      </a:r>
                      <a:endParaRPr kumimoji="0" lang="en-US" sz="2800" b="0" i="0" u="none" strike="noStrike" cap="none" normalizeH="0" baseline="0" smtClean="0">
                        <a:ln>
                          <a:noFill/>
                        </a:ln>
                        <a:solidFill>
                          <a:schemeClr val="tx1"/>
                        </a:solidFill>
                        <a:effectLst/>
                        <a:latin typeface="Comic Sans MS" pitchFamily="66"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Comic Sans MS" pitchFamily="66"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Comic Sans MS" pitchFamily="66"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Comic Sans MS" pitchFamily="66"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Comic Sans MS" pitchFamily="66"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91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smtClean="0">
                          <a:ln>
                            <a:noFill/>
                          </a:ln>
                          <a:solidFill>
                            <a:schemeClr val="tx1"/>
                          </a:solidFill>
                          <a:effectLst/>
                          <a:latin typeface="Comic Sans MS" pitchFamily="66" charset="0"/>
                        </a:rPr>
                        <a:t>1</a:t>
                      </a:r>
                      <a:endParaRPr kumimoji="0" lang="en-US" sz="2800" b="0" i="0" u="none" strike="noStrike" cap="none" normalizeH="0" baseline="0" smtClean="0">
                        <a:ln>
                          <a:noFill/>
                        </a:ln>
                        <a:solidFill>
                          <a:schemeClr val="tx1"/>
                        </a:solidFill>
                        <a:effectLst/>
                        <a:latin typeface="Comic Sans MS" pitchFamily="66"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smtClean="0">
                          <a:ln>
                            <a:noFill/>
                          </a:ln>
                          <a:solidFill>
                            <a:schemeClr val="tx1"/>
                          </a:solidFill>
                          <a:effectLst/>
                          <a:latin typeface="Comic Sans MS" pitchFamily="66" charset="0"/>
                        </a:rPr>
                        <a:t>1</a:t>
                      </a:r>
                      <a:endParaRPr kumimoji="0" lang="en-US" sz="2800" b="0" i="0" u="none" strike="noStrike" cap="none" normalizeH="0" baseline="0" smtClean="0">
                        <a:ln>
                          <a:noFill/>
                        </a:ln>
                        <a:solidFill>
                          <a:schemeClr val="tx1"/>
                        </a:solidFill>
                        <a:effectLst/>
                        <a:latin typeface="Comic Sans MS" pitchFamily="66"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smtClean="0">
                          <a:ln>
                            <a:noFill/>
                          </a:ln>
                          <a:solidFill>
                            <a:schemeClr val="tx1"/>
                          </a:solidFill>
                          <a:effectLst/>
                          <a:latin typeface="Comic Sans MS" pitchFamily="66" charset="0"/>
                        </a:rPr>
                        <a:t>1</a:t>
                      </a:r>
                      <a:endParaRPr kumimoji="0" lang="en-US" sz="2800" b="0" i="0" u="none" strike="noStrike" cap="none" normalizeH="0" baseline="0" smtClean="0">
                        <a:ln>
                          <a:noFill/>
                        </a:ln>
                        <a:solidFill>
                          <a:schemeClr val="tx1"/>
                        </a:solidFill>
                        <a:effectLst/>
                        <a:latin typeface="Comic Sans MS" pitchFamily="66"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smtClean="0">
                          <a:ln>
                            <a:noFill/>
                          </a:ln>
                          <a:solidFill>
                            <a:schemeClr val="tx1"/>
                          </a:solidFill>
                          <a:effectLst/>
                          <a:latin typeface="Comic Sans MS" pitchFamily="66" charset="0"/>
                        </a:rPr>
                        <a:t>1</a:t>
                      </a:r>
                      <a:endParaRPr kumimoji="0" lang="en-US" sz="2800" b="0" i="0" u="none" strike="noStrike" cap="none" normalizeH="0" baseline="0" smtClean="0">
                        <a:ln>
                          <a:noFill/>
                        </a:ln>
                        <a:solidFill>
                          <a:schemeClr val="tx1"/>
                        </a:solidFill>
                        <a:effectLst/>
                        <a:latin typeface="Comic Sans MS" pitchFamily="66"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Comic Sans MS" pitchFamily="66"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Comic Sans MS" pitchFamily="66"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Comic Sans MS" pitchFamily="66"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dirty="0" smtClean="0">
                        <a:ln>
                          <a:noFill/>
                        </a:ln>
                        <a:solidFill>
                          <a:schemeClr val="tx1"/>
                        </a:solidFill>
                        <a:effectLst/>
                        <a:latin typeface="Comic Sans MS" pitchFamily="66"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37130158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19"/>
          <p:cNvSpPr>
            <a:spLocks noChangeArrowheads="1"/>
          </p:cNvSpPr>
          <p:nvPr/>
        </p:nvSpPr>
        <p:spPr bwMode="auto">
          <a:xfrm>
            <a:off x="5940425" y="2205038"/>
            <a:ext cx="1439863" cy="10795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 name="Rectangle 2"/>
          <p:cNvSpPr>
            <a:spLocks noGrp="1" noChangeArrowheads="1"/>
          </p:cNvSpPr>
          <p:nvPr>
            <p:ph type="title"/>
          </p:nvPr>
        </p:nvSpPr>
        <p:spPr>
          <a:xfrm>
            <a:off x="457200" y="274638"/>
            <a:ext cx="8229600" cy="639762"/>
          </a:xfrm>
        </p:spPr>
        <p:txBody>
          <a:bodyPr>
            <a:normAutofit fontScale="90000"/>
          </a:bodyPr>
          <a:lstStyle/>
          <a:p>
            <a:r>
              <a:rPr lang="en-GB" b="1" dirty="0"/>
              <a:t>Region Growing Technique</a:t>
            </a:r>
          </a:p>
        </p:txBody>
      </p:sp>
      <p:sp>
        <p:nvSpPr>
          <p:cNvPr id="6" name="Rectangle 3"/>
          <p:cNvSpPr txBox="1">
            <a:spLocks noChangeArrowheads="1"/>
          </p:cNvSpPr>
          <p:nvPr/>
        </p:nvSpPr>
        <p:spPr>
          <a:xfrm>
            <a:off x="76200" y="1295399"/>
            <a:ext cx="3810000" cy="5257801"/>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lnSpc>
                <a:spcPct val="80000"/>
              </a:lnSpc>
              <a:buFont typeface="Wingdings" pitchFamily="2" charset="2"/>
              <a:buChar char="v"/>
            </a:pPr>
            <a:r>
              <a:rPr lang="en-GB" sz="2400" dirty="0" smtClean="0"/>
              <a:t>There are many flavours of this technique</a:t>
            </a:r>
          </a:p>
          <a:p>
            <a:pPr algn="just">
              <a:lnSpc>
                <a:spcPct val="80000"/>
              </a:lnSpc>
              <a:buFont typeface="Wingdings" pitchFamily="2" charset="2"/>
              <a:buChar char="v"/>
            </a:pPr>
            <a:r>
              <a:rPr lang="en-GB" sz="2400" dirty="0" smtClean="0"/>
              <a:t>One of them is described below:</a:t>
            </a:r>
          </a:p>
          <a:p>
            <a:pPr lvl="1" algn="just">
              <a:lnSpc>
                <a:spcPct val="80000"/>
              </a:lnSpc>
            </a:pPr>
            <a:r>
              <a:rPr lang="en-GB" sz="2000" dirty="0" smtClean="0"/>
              <a:t>Assign seed areas to each of the segments (classes of the attribute)</a:t>
            </a:r>
          </a:p>
          <a:p>
            <a:pPr lvl="1" algn="just">
              <a:lnSpc>
                <a:spcPct val="80000"/>
              </a:lnSpc>
            </a:pPr>
            <a:r>
              <a:rPr lang="en-GB" sz="2000" dirty="0" smtClean="0"/>
              <a:t>Add neighbouring areas to these segments if the incoming areas have similar values of attributes</a:t>
            </a:r>
          </a:p>
          <a:p>
            <a:pPr lvl="1" algn="just">
              <a:lnSpc>
                <a:spcPct val="80000"/>
              </a:lnSpc>
            </a:pPr>
            <a:r>
              <a:rPr lang="en-GB" sz="2000" dirty="0" smtClean="0"/>
              <a:t>Repeat the above step until all the regions are allocated to one of the segments</a:t>
            </a:r>
          </a:p>
          <a:p>
            <a:pPr algn="just">
              <a:lnSpc>
                <a:spcPct val="80000"/>
              </a:lnSpc>
              <a:buFont typeface="Wingdings" pitchFamily="2" charset="2"/>
              <a:buChar char="v"/>
            </a:pPr>
            <a:r>
              <a:rPr lang="en-GB" sz="2400" dirty="0" smtClean="0"/>
              <a:t>Functionality to compute spatial relations i.e. neighbours are assumed.</a:t>
            </a:r>
            <a:endParaRPr lang="en-GB" sz="2400" dirty="0"/>
          </a:p>
        </p:txBody>
      </p:sp>
      <p:pic>
        <p:nvPicPr>
          <p:cNvPr id="7" name="Picture 5" descr="unemp_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95738" y="1628775"/>
            <a:ext cx="5148262" cy="4365625"/>
          </a:xfrm>
          <a:prstGeom prst="rect">
            <a:avLst/>
          </a:prstGeom>
          <a:noFill/>
          <a:extLst>
            <a:ext uri="{909E8E84-426E-40DD-AFC4-6F175D3DCCD1}">
              <a14:hiddenFill xmlns:a14="http://schemas.microsoft.com/office/drawing/2010/main">
                <a:solidFill>
                  <a:srgbClr val="FFFFFF"/>
                </a:solidFill>
              </a14:hiddenFill>
            </a:ext>
          </a:extLst>
        </p:spPr>
      </p:pic>
      <p:sp>
        <p:nvSpPr>
          <p:cNvPr id="8" name="Text Box 6"/>
          <p:cNvSpPr txBox="1">
            <a:spLocks noChangeArrowheads="1"/>
          </p:cNvSpPr>
          <p:nvPr/>
        </p:nvSpPr>
        <p:spPr bwMode="auto">
          <a:xfrm>
            <a:off x="6011863" y="29972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t>1</a:t>
            </a:r>
            <a:endParaRPr lang="en-US"/>
          </a:p>
        </p:txBody>
      </p:sp>
      <p:sp>
        <p:nvSpPr>
          <p:cNvPr id="9" name="Text Box 7"/>
          <p:cNvSpPr txBox="1">
            <a:spLocks noChangeArrowheads="1"/>
          </p:cNvSpPr>
          <p:nvPr/>
        </p:nvSpPr>
        <p:spPr bwMode="auto">
          <a:xfrm>
            <a:off x="5848350" y="193675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t>1</a:t>
            </a:r>
            <a:endParaRPr lang="en-US"/>
          </a:p>
        </p:txBody>
      </p:sp>
      <p:sp>
        <p:nvSpPr>
          <p:cNvPr id="10" name="Text Box 8"/>
          <p:cNvSpPr txBox="1">
            <a:spLocks noChangeArrowheads="1"/>
          </p:cNvSpPr>
          <p:nvPr/>
        </p:nvSpPr>
        <p:spPr bwMode="auto">
          <a:xfrm>
            <a:off x="6516688" y="2636838"/>
            <a:ext cx="311150" cy="366712"/>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t>1</a:t>
            </a:r>
            <a:endParaRPr lang="en-US"/>
          </a:p>
        </p:txBody>
      </p:sp>
      <p:sp>
        <p:nvSpPr>
          <p:cNvPr id="11" name="Text Box 9"/>
          <p:cNvSpPr txBox="1">
            <a:spLocks noChangeArrowheads="1"/>
          </p:cNvSpPr>
          <p:nvPr/>
        </p:nvSpPr>
        <p:spPr bwMode="auto">
          <a:xfrm>
            <a:off x="7072313" y="236855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t>1</a:t>
            </a:r>
            <a:endParaRPr lang="en-US"/>
          </a:p>
        </p:txBody>
      </p:sp>
      <p:sp>
        <p:nvSpPr>
          <p:cNvPr id="12" name="Text Box 10"/>
          <p:cNvSpPr txBox="1">
            <a:spLocks noChangeArrowheads="1"/>
          </p:cNvSpPr>
          <p:nvPr/>
        </p:nvSpPr>
        <p:spPr bwMode="auto">
          <a:xfrm>
            <a:off x="7812088" y="2060575"/>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t>1</a:t>
            </a:r>
            <a:endParaRPr lang="en-US"/>
          </a:p>
        </p:txBody>
      </p:sp>
      <p:sp>
        <p:nvSpPr>
          <p:cNvPr id="13" name="Text Box 11"/>
          <p:cNvSpPr txBox="1">
            <a:spLocks noChangeArrowheads="1"/>
          </p:cNvSpPr>
          <p:nvPr/>
        </p:nvSpPr>
        <p:spPr bwMode="auto">
          <a:xfrm>
            <a:off x="7308850" y="3789363"/>
            <a:ext cx="2159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sz="1000"/>
              <a:t>2</a:t>
            </a:r>
            <a:endParaRPr lang="en-US" sz="1000"/>
          </a:p>
        </p:txBody>
      </p:sp>
      <p:sp>
        <p:nvSpPr>
          <p:cNvPr id="14" name="Text Box 12"/>
          <p:cNvSpPr txBox="1">
            <a:spLocks noChangeArrowheads="1"/>
          </p:cNvSpPr>
          <p:nvPr/>
        </p:nvSpPr>
        <p:spPr bwMode="auto">
          <a:xfrm>
            <a:off x="7956550" y="3429000"/>
            <a:ext cx="2159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sz="1000"/>
              <a:t>2</a:t>
            </a:r>
            <a:endParaRPr lang="en-US" sz="1000"/>
          </a:p>
        </p:txBody>
      </p:sp>
      <p:sp>
        <p:nvSpPr>
          <p:cNvPr id="15" name="Text Box 13"/>
          <p:cNvSpPr txBox="1">
            <a:spLocks noChangeArrowheads="1"/>
          </p:cNvSpPr>
          <p:nvPr/>
        </p:nvSpPr>
        <p:spPr bwMode="auto">
          <a:xfrm>
            <a:off x="7740650" y="3429000"/>
            <a:ext cx="2159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sz="1000"/>
              <a:t>2</a:t>
            </a:r>
            <a:endParaRPr lang="en-US" sz="1000"/>
          </a:p>
        </p:txBody>
      </p:sp>
      <p:sp>
        <p:nvSpPr>
          <p:cNvPr id="16" name="Text Box 14"/>
          <p:cNvSpPr txBox="1">
            <a:spLocks noChangeArrowheads="1"/>
          </p:cNvSpPr>
          <p:nvPr/>
        </p:nvSpPr>
        <p:spPr bwMode="auto">
          <a:xfrm>
            <a:off x="7562850" y="3500438"/>
            <a:ext cx="215900" cy="24447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sz="1000"/>
              <a:t>2</a:t>
            </a:r>
            <a:endParaRPr lang="en-US" sz="1000"/>
          </a:p>
        </p:txBody>
      </p:sp>
      <p:sp>
        <p:nvSpPr>
          <p:cNvPr id="17" name="Text Box 15"/>
          <p:cNvSpPr txBox="1">
            <a:spLocks noChangeArrowheads="1"/>
          </p:cNvSpPr>
          <p:nvPr/>
        </p:nvSpPr>
        <p:spPr bwMode="auto">
          <a:xfrm>
            <a:off x="7596188" y="3716338"/>
            <a:ext cx="2159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sz="1000"/>
              <a:t>2</a:t>
            </a:r>
            <a:endParaRPr lang="en-US" sz="1000"/>
          </a:p>
        </p:txBody>
      </p:sp>
      <p:sp>
        <p:nvSpPr>
          <p:cNvPr id="18" name="Text Box 16"/>
          <p:cNvSpPr txBox="1">
            <a:spLocks noChangeArrowheads="1"/>
          </p:cNvSpPr>
          <p:nvPr/>
        </p:nvSpPr>
        <p:spPr bwMode="auto">
          <a:xfrm>
            <a:off x="7308850" y="4365625"/>
            <a:ext cx="2159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sz="1000"/>
              <a:t>2</a:t>
            </a:r>
            <a:endParaRPr lang="en-US" sz="1000"/>
          </a:p>
        </p:txBody>
      </p:sp>
      <p:sp>
        <p:nvSpPr>
          <p:cNvPr id="19" name="Text Box 17"/>
          <p:cNvSpPr txBox="1">
            <a:spLocks noChangeArrowheads="1"/>
          </p:cNvSpPr>
          <p:nvPr/>
        </p:nvSpPr>
        <p:spPr bwMode="auto">
          <a:xfrm>
            <a:off x="7740650" y="4005263"/>
            <a:ext cx="2159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sz="1000"/>
              <a:t>2</a:t>
            </a:r>
            <a:endParaRPr lang="en-US" sz="1000"/>
          </a:p>
        </p:txBody>
      </p:sp>
      <p:sp>
        <p:nvSpPr>
          <p:cNvPr id="20" name="Text Box 18"/>
          <p:cNvSpPr txBox="1">
            <a:spLocks noChangeArrowheads="1"/>
          </p:cNvSpPr>
          <p:nvPr/>
        </p:nvSpPr>
        <p:spPr bwMode="auto">
          <a:xfrm>
            <a:off x="7740650" y="263683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t>1</a:t>
            </a:r>
            <a:endParaRPr lang="en-US"/>
          </a:p>
        </p:txBody>
      </p:sp>
    </p:spTree>
    <p:extLst>
      <p:ext uri="{BB962C8B-B14F-4D97-AF65-F5344CB8AC3E}">
        <p14:creationId xmlns:p14="http://schemas.microsoft.com/office/powerpoint/2010/main" val="12144500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685800" y="304800"/>
            <a:ext cx="7772400" cy="609600"/>
          </a:xfrm>
        </p:spPr>
        <p:txBody>
          <a:bodyPr>
            <a:noAutofit/>
          </a:bodyPr>
          <a:lstStyle/>
          <a:p>
            <a:r>
              <a:rPr lang="en-US" sz="3600" b="1" dirty="0"/>
              <a:t>Spatial Association Rules</a:t>
            </a:r>
          </a:p>
        </p:txBody>
      </p:sp>
      <p:sp>
        <p:nvSpPr>
          <p:cNvPr id="5" name="Rectangle 3"/>
          <p:cNvSpPr txBox="1">
            <a:spLocks noChangeArrowheads="1"/>
          </p:cNvSpPr>
          <p:nvPr/>
        </p:nvSpPr>
        <p:spPr>
          <a:xfrm>
            <a:off x="304800" y="1295400"/>
            <a:ext cx="8534400" cy="47244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buFont typeface="Wingdings" pitchFamily="2" charset="2"/>
              <a:buChar char="v"/>
            </a:pPr>
            <a:r>
              <a:rPr lang="en-US" dirty="0" smtClean="0"/>
              <a:t>Spatial objects are of major interest, not transactions</a:t>
            </a:r>
          </a:p>
          <a:p>
            <a:pPr marL="0" indent="0" algn="just">
              <a:buNone/>
            </a:pPr>
            <a:r>
              <a:rPr lang="en-US" dirty="0" smtClean="0"/>
              <a:t>	A </a:t>
            </a:r>
            <a:r>
              <a:rPr lang="en-US" dirty="0" smtClean="0">
                <a:sym typeface="Symbol" pitchFamily="18" charset="2"/>
              </a:rPr>
              <a:t> B</a:t>
            </a:r>
          </a:p>
          <a:p>
            <a:pPr marL="914400" lvl="2" indent="0" algn="just">
              <a:buNone/>
            </a:pPr>
            <a:r>
              <a:rPr lang="en-US" dirty="0" smtClean="0">
                <a:sym typeface="Symbol" pitchFamily="18" charset="2"/>
              </a:rPr>
              <a:t>A, B can be either spatial or non-spatial</a:t>
            </a:r>
            <a:endParaRPr lang="en-US" dirty="0">
              <a:sym typeface="Symbol" pitchFamily="18" charset="2"/>
            </a:endParaRPr>
          </a:p>
        </p:txBody>
      </p:sp>
    </p:spTree>
    <p:extLst>
      <p:ext uri="{BB962C8B-B14F-4D97-AF65-F5344CB8AC3E}">
        <p14:creationId xmlns:p14="http://schemas.microsoft.com/office/powerpoint/2010/main" val="27883301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792162"/>
          </a:xfrm>
        </p:spPr>
        <p:txBody>
          <a:bodyPr>
            <a:normAutofit/>
          </a:bodyPr>
          <a:lstStyle/>
          <a:p>
            <a:r>
              <a:rPr lang="en-US" b="1" dirty="0">
                <a:solidFill>
                  <a:schemeClr val="accent6">
                    <a:lumMod val="50000"/>
                  </a:schemeClr>
                </a:solidFill>
              </a:rPr>
              <a:t>Multimedia Data M</a:t>
            </a:r>
            <a:r>
              <a:rPr lang="en-US" b="1" dirty="0" smtClean="0">
                <a:solidFill>
                  <a:schemeClr val="accent6">
                    <a:lumMod val="50000"/>
                  </a:schemeClr>
                </a:solidFill>
              </a:rPr>
              <a:t>ining</a:t>
            </a:r>
            <a:endParaRPr lang="en-US" b="1" dirty="0">
              <a:solidFill>
                <a:schemeClr val="accent6">
                  <a:lumMod val="50000"/>
                </a:schemeClr>
              </a:solidFill>
            </a:endParaRPr>
          </a:p>
        </p:txBody>
      </p:sp>
      <p:sp>
        <p:nvSpPr>
          <p:cNvPr id="5" name="內容版面配置區 2"/>
          <p:cNvSpPr>
            <a:spLocks noGrp="1"/>
          </p:cNvSpPr>
          <p:nvPr>
            <p:ph idx="1"/>
          </p:nvPr>
        </p:nvSpPr>
        <p:spPr>
          <a:xfrm>
            <a:off x="228600" y="990600"/>
            <a:ext cx="8686800" cy="5105400"/>
          </a:xfrm>
        </p:spPr>
        <p:txBody>
          <a:bodyPr>
            <a:noAutofit/>
          </a:bodyPr>
          <a:lstStyle/>
          <a:p>
            <a:pPr marL="0" indent="0" algn="just">
              <a:buNone/>
            </a:pPr>
            <a:r>
              <a:rPr lang="en-US" altLang="zh-TW" sz="2800" b="1" dirty="0" smtClean="0">
                <a:solidFill>
                  <a:srgbClr val="0070C0"/>
                </a:solidFill>
                <a:ea typeface="PMingLiU" pitchFamily="18" charset="-120"/>
              </a:rPr>
              <a:t>Multimedia Data Mining </a:t>
            </a:r>
            <a:r>
              <a:rPr lang="en-US" altLang="zh-TW" sz="2800" dirty="0" smtClean="0">
                <a:ea typeface="PMingLiU" pitchFamily="18" charset="-120"/>
              </a:rPr>
              <a:t>is a subfield </a:t>
            </a:r>
            <a:r>
              <a:rPr lang="en-US" altLang="zh-TW" sz="2800" dirty="0">
                <a:ea typeface="PMingLiU" pitchFamily="18" charset="-120"/>
              </a:rPr>
              <a:t>of data mining that deals with an extraction of implicit knowledge, multimedia data relationships, or other patterns not explicitly stored in multimedia databases</a:t>
            </a:r>
          </a:p>
          <a:p>
            <a:pPr marL="0" indent="0" algn="just">
              <a:buNone/>
            </a:pPr>
            <a:endParaRPr lang="en-US" altLang="zh-TW" sz="2800" dirty="0" smtClean="0">
              <a:ea typeface="PMingLiU" pitchFamily="18" charset="-120"/>
            </a:endParaRPr>
          </a:p>
          <a:p>
            <a:pPr marL="0" indent="0" algn="just">
              <a:buNone/>
            </a:pPr>
            <a:r>
              <a:rPr lang="en-US" altLang="zh-TW" sz="2800" b="1" dirty="0" smtClean="0">
                <a:solidFill>
                  <a:srgbClr val="0070C0"/>
                </a:solidFill>
                <a:ea typeface="PMingLiU" pitchFamily="18" charset="-120"/>
              </a:rPr>
              <a:t>Multimedia Data </a:t>
            </a:r>
            <a:r>
              <a:rPr lang="en-US" altLang="zh-TW" sz="2800" b="1" dirty="0">
                <a:solidFill>
                  <a:srgbClr val="0070C0"/>
                </a:solidFill>
                <a:ea typeface="PMingLiU" pitchFamily="18" charset="-120"/>
              </a:rPr>
              <a:t>T</a:t>
            </a:r>
            <a:r>
              <a:rPr lang="en-US" altLang="zh-TW" sz="2800" b="1" dirty="0" smtClean="0">
                <a:solidFill>
                  <a:srgbClr val="0070C0"/>
                </a:solidFill>
                <a:ea typeface="PMingLiU" pitchFamily="18" charset="-120"/>
              </a:rPr>
              <a:t>ypes</a:t>
            </a:r>
          </a:p>
          <a:p>
            <a:pPr lvl="1" algn="just"/>
            <a:r>
              <a:rPr lang="en-US" altLang="zh-TW" dirty="0" smtClean="0">
                <a:ea typeface="PMingLiU" pitchFamily="18" charset="-120"/>
              </a:rPr>
              <a:t>any type of information medium that can be represented, processed, stored and transmitted over network in digital form </a:t>
            </a:r>
          </a:p>
          <a:p>
            <a:pPr lvl="1" algn="just"/>
            <a:r>
              <a:rPr lang="pt-BR" altLang="zh-TW" dirty="0" smtClean="0">
                <a:ea typeface="PMingLiU" pitchFamily="18" charset="-120"/>
              </a:rPr>
              <a:t>Multi-lingual text, numeric, images, video, audio, </a:t>
            </a:r>
            <a:r>
              <a:rPr lang="en-US" altLang="zh-TW" dirty="0" smtClean="0">
                <a:ea typeface="PMingLiU" pitchFamily="18" charset="-120"/>
              </a:rPr>
              <a:t>graphical, temporal, relational, and categorical data.</a:t>
            </a:r>
          </a:p>
          <a:p>
            <a:pPr lvl="1" algn="just"/>
            <a:r>
              <a:rPr lang="en-US" altLang="zh-TW" dirty="0" smtClean="0">
                <a:ea typeface="PMingLiU" pitchFamily="18" charset="-120"/>
              </a:rPr>
              <a:t>Relation with conventional data mining term</a:t>
            </a:r>
          </a:p>
          <a:p>
            <a:pPr algn="just"/>
            <a:endParaRPr lang="zh-TW" altLang="en-US" sz="2800" dirty="0" smtClean="0">
              <a:ea typeface="PMingLiU" pitchFamily="18" charset="-120"/>
            </a:endParaRPr>
          </a:p>
        </p:txBody>
      </p:sp>
    </p:spTree>
    <p:extLst>
      <p:ext uri="{BB962C8B-B14F-4D97-AF65-F5344CB8AC3E}">
        <p14:creationId xmlns:p14="http://schemas.microsoft.com/office/powerpoint/2010/main" val="27205436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38274" y="76200"/>
            <a:ext cx="6715126" cy="6564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954205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609600" y="228600"/>
            <a:ext cx="7467600" cy="685800"/>
          </a:xfrm>
        </p:spPr>
        <p:txBody>
          <a:bodyPr/>
          <a:lstStyle/>
          <a:p>
            <a:pPr eaLnBrk="1" hangingPunct="1"/>
            <a:r>
              <a:rPr lang="en-US" altLang="zh-TW" sz="3200" b="1" dirty="0" smtClean="0">
                <a:ea typeface="PMingLiU" pitchFamily="18" charset="-120"/>
              </a:rPr>
              <a:t>Generalizing Multimedia Data</a:t>
            </a:r>
          </a:p>
        </p:txBody>
      </p:sp>
      <p:sp>
        <p:nvSpPr>
          <p:cNvPr id="5" name="Rectangle 3"/>
          <p:cNvSpPr txBox="1">
            <a:spLocks noChangeArrowheads="1"/>
          </p:cNvSpPr>
          <p:nvPr/>
        </p:nvSpPr>
        <p:spPr>
          <a:xfrm>
            <a:off x="228600" y="1066800"/>
            <a:ext cx="8686800" cy="56388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lnSpc>
                <a:spcPct val="90000"/>
              </a:lnSpc>
              <a:spcBef>
                <a:spcPct val="40000"/>
              </a:spcBef>
              <a:buFont typeface="Wingdings" pitchFamily="2" charset="2"/>
              <a:buChar char="v"/>
            </a:pPr>
            <a:r>
              <a:rPr lang="en-US" altLang="zh-TW" sz="2800" b="1" dirty="0" smtClean="0">
                <a:solidFill>
                  <a:schemeClr val="hlink"/>
                </a:solidFill>
                <a:ea typeface="PMingLiU" pitchFamily="18" charset="-120"/>
              </a:rPr>
              <a:t>Image</a:t>
            </a:r>
            <a:r>
              <a:rPr lang="en-US" altLang="zh-TW" sz="2800" b="1" dirty="0" smtClean="0">
                <a:solidFill>
                  <a:schemeClr val="accent1"/>
                </a:solidFill>
                <a:ea typeface="PMingLiU" pitchFamily="18" charset="-120"/>
              </a:rPr>
              <a:t> </a:t>
            </a:r>
            <a:r>
              <a:rPr lang="en-US" altLang="zh-TW" sz="2800" b="1" dirty="0" smtClean="0">
                <a:solidFill>
                  <a:schemeClr val="hlink"/>
                </a:solidFill>
                <a:ea typeface="PMingLiU" pitchFamily="18" charset="-120"/>
              </a:rPr>
              <a:t>data:</a:t>
            </a:r>
          </a:p>
          <a:p>
            <a:pPr lvl="1" algn="just">
              <a:lnSpc>
                <a:spcPct val="90000"/>
              </a:lnSpc>
              <a:spcBef>
                <a:spcPct val="40000"/>
              </a:spcBef>
            </a:pPr>
            <a:r>
              <a:rPr lang="en-US" altLang="zh-TW" sz="2400" dirty="0" smtClean="0">
                <a:ea typeface="PMingLiU" pitchFamily="18" charset="-120"/>
              </a:rPr>
              <a:t>Extracted by aggregation and/or approximation</a:t>
            </a:r>
          </a:p>
          <a:p>
            <a:pPr lvl="1" algn="just">
              <a:lnSpc>
                <a:spcPct val="90000"/>
              </a:lnSpc>
              <a:spcBef>
                <a:spcPct val="40000"/>
              </a:spcBef>
            </a:pPr>
            <a:r>
              <a:rPr lang="en-US" altLang="zh-TW" sz="2400" dirty="0" smtClean="0">
                <a:ea typeface="PMingLiU" pitchFamily="18" charset="-120"/>
              </a:rPr>
              <a:t>Size, color, shape, texture, orientation, and relative positions and structures of the contained objects or regions in the image </a:t>
            </a:r>
          </a:p>
          <a:p>
            <a:pPr algn="just">
              <a:lnSpc>
                <a:spcPct val="90000"/>
              </a:lnSpc>
              <a:spcBef>
                <a:spcPct val="40000"/>
              </a:spcBef>
              <a:buFont typeface="Wingdings" pitchFamily="2" charset="2"/>
              <a:buChar char="v"/>
            </a:pPr>
            <a:r>
              <a:rPr lang="en-US" altLang="zh-TW" sz="2800" b="1" dirty="0" smtClean="0">
                <a:solidFill>
                  <a:schemeClr val="hlink"/>
                </a:solidFill>
                <a:ea typeface="PMingLiU" pitchFamily="18" charset="-120"/>
              </a:rPr>
              <a:t>Music data: </a:t>
            </a:r>
          </a:p>
          <a:p>
            <a:pPr lvl="1" algn="just">
              <a:lnSpc>
                <a:spcPct val="90000"/>
              </a:lnSpc>
              <a:spcBef>
                <a:spcPct val="40000"/>
              </a:spcBef>
            </a:pPr>
            <a:r>
              <a:rPr lang="en-US" altLang="zh-TW" sz="2400" b="1" dirty="0" smtClean="0">
                <a:ea typeface="PMingLiU" pitchFamily="18" charset="-120"/>
              </a:rPr>
              <a:t>Summarize its melody</a:t>
            </a:r>
            <a:r>
              <a:rPr lang="en-US" altLang="zh-TW" sz="2400" dirty="0" smtClean="0">
                <a:ea typeface="PMingLiU" pitchFamily="18" charset="-120"/>
              </a:rPr>
              <a:t>: based on the approximate patterns that repeatedly occur in the segment</a:t>
            </a:r>
          </a:p>
          <a:p>
            <a:pPr lvl="1" algn="just">
              <a:lnSpc>
                <a:spcPct val="90000"/>
              </a:lnSpc>
              <a:spcBef>
                <a:spcPct val="40000"/>
              </a:spcBef>
            </a:pPr>
            <a:r>
              <a:rPr lang="en-US" altLang="zh-TW" sz="2400" b="1" dirty="0" smtClean="0">
                <a:ea typeface="PMingLiU" pitchFamily="18" charset="-120"/>
              </a:rPr>
              <a:t>Summarized its style</a:t>
            </a:r>
            <a:r>
              <a:rPr lang="en-US" altLang="zh-TW" sz="2400" dirty="0" smtClean="0">
                <a:ea typeface="PMingLiU" pitchFamily="18" charset="-120"/>
              </a:rPr>
              <a:t>: based on its tone, tempo, or the major musical instruments played</a:t>
            </a:r>
          </a:p>
          <a:p>
            <a:pPr algn="just">
              <a:lnSpc>
                <a:spcPct val="90000"/>
              </a:lnSpc>
              <a:spcBef>
                <a:spcPct val="40000"/>
              </a:spcBef>
              <a:buFont typeface="Wingdings" pitchFamily="2" charset="2"/>
              <a:buChar char="v"/>
            </a:pPr>
            <a:r>
              <a:rPr lang="en-US" altLang="zh-TW" sz="2800" b="1" dirty="0" smtClean="0">
                <a:solidFill>
                  <a:schemeClr val="hlink"/>
                </a:solidFill>
                <a:ea typeface="PMingLiU" pitchFamily="18" charset="-120"/>
              </a:rPr>
              <a:t>Video: </a:t>
            </a:r>
            <a:endParaRPr lang="en-US" altLang="zh-TW" sz="2800" b="1" dirty="0">
              <a:solidFill>
                <a:schemeClr val="hlink"/>
              </a:solidFill>
              <a:ea typeface="PMingLiU" pitchFamily="18" charset="-120"/>
            </a:endParaRPr>
          </a:p>
          <a:p>
            <a:pPr lvl="1" algn="just">
              <a:lnSpc>
                <a:spcPct val="90000"/>
              </a:lnSpc>
            </a:pPr>
            <a:r>
              <a:rPr lang="en-US" altLang="zh-TW" sz="2400" dirty="0" smtClean="0"/>
              <a:t>provide </a:t>
            </a:r>
            <a:r>
              <a:rPr lang="en-US" altLang="zh-TW" sz="2400" dirty="0"/>
              <a:t>news video annotation and indexing</a:t>
            </a:r>
          </a:p>
          <a:p>
            <a:pPr lvl="1" algn="just">
              <a:lnSpc>
                <a:spcPct val="90000"/>
              </a:lnSpc>
            </a:pPr>
            <a:r>
              <a:rPr lang="en-US" altLang="zh-TW" sz="2400" dirty="0"/>
              <a:t>traffic monitoring system</a:t>
            </a:r>
          </a:p>
          <a:p>
            <a:pPr marL="457200" lvl="1" indent="0" algn="just">
              <a:lnSpc>
                <a:spcPct val="90000"/>
              </a:lnSpc>
              <a:spcBef>
                <a:spcPct val="40000"/>
              </a:spcBef>
              <a:buNone/>
            </a:pPr>
            <a:endParaRPr lang="en-US" altLang="zh-TW" sz="2400" dirty="0">
              <a:ea typeface="PMingLiU" pitchFamily="18" charset="-120"/>
            </a:endParaRPr>
          </a:p>
        </p:txBody>
      </p:sp>
    </p:spTree>
    <p:extLst>
      <p:ext uri="{BB962C8B-B14F-4D97-AF65-F5344CB8AC3E}">
        <p14:creationId xmlns:p14="http://schemas.microsoft.com/office/powerpoint/2010/main" val="39487687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609600" y="152400"/>
            <a:ext cx="8153400" cy="838200"/>
          </a:xfrm>
        </p:spPr>
        <p:txBody>
          <a:bodyPr/>
          <a:lstStyle/>
          <a:p>
            <a:pPr eaLnBrk="1" hangingPunct="1"/>
            <a:r>
              <a:rPr lang="en-US" altLang="zh-TW" sz="3200" b="1" dirty="0" smtClean="0">
                <a:ea typeface="PMingLiU" pitchFamily="18" charset="-120"/>
              </a:rPr>
              <a:t>Multidimensional Analysis of Multimedia Data</a:t>
            </a:r>
          </a:p>
        </p:txBody>
      </p:sp>
      <p:sp>
        <p:nvSpPr>
          <p:cNvPr id="5" name="Rectangle 3"/>
          <p:cNvSpPr txBox="1">
            <a:spLocks noChangeArrowheads="1"/>
          </p:cNvSpPr>
          <p:nvPr/>
        </p:nvSpPr>
        <p:spPr>
          <a:xfrm>
            <a:off x="304800" y="1219200"/>
            <a:ext cx="8610600" cy="52578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lnSpc>
                <a:spcPct val="80000"/>
              </a:lnSpc>
              <a:buFont typeface="Wingdings" pitchFamily="2" charset="2"/>
              <a:buChar char="v"/>
            </a:pPr>
            <a:r>
              <a:rPr lang="en-US" altLang="zh-TW" sz="2400" b="1" dirty="0" smtClean="0">
                <a:ea typeface="PMingLiU" pitchFamily="18" charset="-120"/>
              </a:rPr>
              <a:t>Multimedia </a:t>
            </a:r>
            <a:r>
              <a:rPr lang="en-US" altLang="zh-TW" sz="2400" b="1" dirty="0">
                <a:ea typeface="PMingLiU" pitchFamily="18" charset="-120"/>
              </a:rPr>
              <a:t>D</a:t>
            </a:r>
            <a:r>
              <a:rPr lang="en-US" altLang="zh-TW" sz="2400" b="1" dirty="0" smtClean="0">
                <a:ea typeface="PMingLiU" pitchFamily="18" charset="-120"/>
              </a:rPr>
              <a:t>ata </a:t>
            </a:r>
            <a:r>
              <a:rPr lang="en-US" altLang="zh-TW" sz="2400" b="1" dirty="0">
                <a:ea typeface="PMingLiU" pitchFamily="18" charset="-120"/>
              </a:rPr>
              <a:t>C</a:t>
            </a:r>
            <a:r>
              <a:rPr lang="en-US" altLang="zh-TW" sz="2400" b="1" dirty="0" smtClean="0">
                <a:ea typeface="PMingLiU" pitchFamily="18" charset="-120"/>
              </a:rPr>
              <a:t>ube</a:t>
            </a:r>
          </a:p>
          <a:p>
            <a:pPr lvl="1" algn="just">
              <a:lnSpc>
                <a:spcPct val="80000"/>
              </a:lnSpc>
            </a:pPr>
            <a:r>
              <a:rPr lang="en-US" altLang="zh-TW" sz="2400" dirty="0" smtClean="0">
                <a:ea typeface="PMingLiU" pitchFamily="18" charset="-120"/>
              </a:rPr>
              <a:t>Design and construction similar to that of traditional data cubes from relational data</a:t>
            </a:r>
          </a:p>
          <a:p>
            <a:pPr lvl="1" algn="just">
              <a:lnSpc>
                <a:spcPct val="80000"/>
              </a:lnSpc>
            </a:pPr>
            <a:r>
              <a:rPr lang="en-US" altLang="zh-TW" sz="2400" dirty="0" smtClean="0">
                <a:ea typeface="PMingLiU" pitchFamily="18" charset="-120"/>
              </a:rPr>
              <a:t>Contain additional dimensions and measures for multimedia information, such as color, texture, and shape</a:t>
            </a:r>
          </a:p>
          <a:p>
            <a:pPr algn="just">
              <a:lnSpc>
                <a:spcPct val="80000"/>
              </a:lnSpc>
              <a:buFont typeface="Wingdings" pitchFamily="2" charset="2"/>
              <a:buChar char="v"/>
            </a:pPr>
            <a:r>
              <a:rPr lang="en-US" altLang="zh-TW" sz="2400" dirty="0" smtClean="0">
                <a:ea typeface="PMingLiU" pitchFamily="18" charset="-120"/>
              </a:rPr>
              <a:t>The database does not store images but their descriptors. </a:t>
            </a:r>
          </a:p>
          <a:p>
            <a:pPr lvl="1" algn="just">
              <a:lnSpc>
                <a:spcPct val="80000"/>
              </a:lnSpc>
            </a:pPr>
            <a:r>
              <a:rPr lang="en-US" altLang="zh-TW" sz="2400" b="1" dirty="0" smtClean="0">
                <a:solidFill>
                  <a:schemeClr val="hlink"/>
                </a:solidFill>
                <a:ea typeface="PMingLiU" pitchFamily="18" charset="-120"/>
              </a:rPr>
              <a:t>Feature descriptor</a:t>
            </a:r>
            <a:r>
              <a:rPr lang="en-US" altLang="zh-TW" sz="2400" b="1" dirty="0" smtClean="0">
                <a:ea typeface="PMingLiU" pitchFamily="18" charset="-120"/>
              </a:rPr>
              <a:t>: </a:t>
            </a:r>
            <a:r>
              <a:rPr lang="en-US" altLang="zh-TW" sz="2400" dirty="0" smtClean="0">
                <a:ea typeface="PMingLiU" pitchFamily="18" charset="-120"/>
              </a:rPr>
              <a:t>a set of vectors for each visual characteristic</a:t>
            </a:r>
          </a:p>
          <a:p>
            <a:pPr lvl="2" algn="just">
              <a:lnSpc>
                <a:spcPct val="80000"/>
              </a:lnSpc>
            </a:pPr>
            <a:r>
              <a:rPr lang="en-US" altLang="zh-TW" dirty="0" smtClean="0">
                <a:ea typeface="PMingLiU" pitchFamily="18" charset="-120"/>
              </a:rPr>
              <a:t>Color vector: contains the color histogram</a:t>
            </a:r>
          </a:p>
          <a:p>
            <a:pPr lvl="2" algn="just">
              <a:lnSpc>
                <a:spcPct val="80000"/>
              </a:lnSpc>
            </a:pPr>
            <a:r>
              <a:rPr lang="en-US" altLang="zh-TW" dirty="0" smtClean="0">
                <a:ea typeface="PMingLiU" pitchFamily="18" charset="-120"/>
              </a:rPr>
              <a:t>MFC (Most Frequent Color) vector: five color centroids</a:t>
            </a:r>
          </a:p>
          <a:p>
            <a:pPr lvl="2" algn="just">
              <a:lnSpc>
                <a:spcPct val="80000"/>
              </a:lnSpc>
            </a:pPr>
            <a:r>
              <a:rPr lang="en-US" altLang="zh-TW" dirty="0" smtClean="0">
                <a:ea typeface="PMingLiU" pitchFamily="18" charset="-120"/>
              </a:rPr>
              <a:t>MFO (Most Frequent Orientation) vector: five edge orientation centroids</a:t>
            </a:r>
          </a:p>
          <a:p>
            <a:pPr lvl="1" algn="just">
              <a:lnSpc>
                <a:spcPct val="80000"/>
              </a:lnSpc>
            </a:pPr>
            <a:r>
              <a:rPr lang="en-US" altLang="zh-TW" sz="2400" b="1" dirty="0" smtClean="0">
                <a:solidFill>
                  <a:schemeClr val="hlink"/>
                </a:solidFill>
                <a:ea typeface="PMingLiU" pitchFamily="18" charset="-120"/>
              </a:rPr>
              <a:t>Layout descriptor</a:t>
            </a:r>
            <a:r>
              <a:rPr lang="en-US" altLang="zh-TW" sz="2400" b="1" dirty="0" smtClean="0">
                <a:ea typeface="PMingLiU" pitchFamily="18" charset="-120"/>
              </a:rPr>
              <a:t>: </a:t>
            </a:r>
            <a:r>
              <a:rPr lang="en-US" altLang="zh-TW" sz="2400" dirty="0" smtClean="0">
                <a:ea typeface="PMingLiU" pitchFamily="18" charset="-120"/>
              </a:rPr>
              <a:t>contains a color layout vector and an edge layout vector</a:t>
            </a:r>
          </a:p>
        </p:txBody>
      </p:sp>
    </p:spTree>
    <p:extLst>
      <p:ext uri="{BB962C8B-B14F-4D97-AF65-F5344CB8AC3E}">
        <p14:creationId xmlns:p14="http://schemas.microsoft.com/office/powerpoint/2010/main" val="33348649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OLOUR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53000" y="1663700"/>
            <a:ext cx="4191000" cy="518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3"/>
          <p:cNvSpPr>
            <a:spLocks noGrp="1" noChangeArrowheads="1"/>
          </p:cNvSpPr>
          <p:nvPr>
            <p:ph type="title"/>
          </p:nvPr>
        </p:nvSpPr>
        <p:spPr>
          <a:xfrm>
            <a:off x="1409700" y="304800"/>
            <a:ext cx="5676900" cy="914400"/>
          </a:xfrm>
        </p:spPr>
        <p:txBody>
          <a:bodyPr>
            <a:normAutofit fontScale="90000"/>
          </a:bodyPr>
          <a:lstStyle/>
          <a:p>
            <a:pPr eaLnBrk="1" hangingPunct="1"/>
            <a:r>
              <a:rPr lang="en-US" altLang="zh-TW" sz="3200" b="1" dirty="0" smtClean="0">
                <a:ea typeface="PMingLiU" pitchFamily="18" charset="-120"/>
              </a:rPr>
              <a:t>Multi-Dimensional Search in Multimedia Databases</a:t>
            </a:r>
          </a:p>
        </p:txBody>
      </p:sp>
      <p:pic>
        <p:nvPicPr>
          <p:cNvPr id="6" name="Picture 5" descr="DOLPHIN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689100"/>
            <a:ext cx="4953000" cy="518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619551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b="1" dirty="0" smtClean="0">
                <a:solidFill>
                  <a:schemeClr val="accent6">
                    <a:lumMod val="50000"/>
                  </a:schemeClr>
                </a:solidFill>
              </a:rPr>
              <a:t>Introduction</a:t>
            </a:r>
            <a:endParaRPr lang="en-US" b="1" dirty="0">
              <a:solidFill>
                <a:schemeClr val="accent6">
                  <a:lumMod val="50000"/>
                </a:schemeClr>
              </a:solidFill>
            </a:endParaRPr>
          </a:p>
        </p:txBody>
      </p:sp>
      <p:sp>
        <p:nvSpPr>
          <p:cNvPr id="3" name="Content Placeholder 2"/>
          <p:cNvSpPr>
            <a:spLocks noGrp="1"/>
          </p:cNvSpPr>
          <p:nvPr>
            <p:ph idx="1"/>
          </p:nvPr>
        </p:nvSpPr>
        <p:spPr/>
        <p:txBody>
          <a:bodyPr/>
          <a:lstStyle/>
          <a:p>
            <a:pPr marL="0" indent="0" algn="just">
              <a:buNone/>
            </a:pPr>
            <a:r>
              <a:rPr lang="en-US" dirty="0"/>
              <a:t>Mining complex types of data </a:t>
            </a:r>
            <a:r>
              <a:rPr lang="en-US" dirty="0" smtClean="0"/>
              <a:t>include: </a:t>
            </a:r>
          </a:p>
          <a:p>
            <a:pPr algn="just">
              <a:buFont typeface="Wingdings" pitchFamily="2" charset="2"/>
              <a:buChar char="v"/>
            </a:pPr>
            <a:r>
              <a:rPr lang="en-US" dirty="0">
                <a:solidFill>
                  <a:schemeClr val="hlink"/>
                </a:solidFill>
              </a:rPr>
              <a:t>O</a:t>
            </a:r>
            <a:r>
              <a:rPr lang="en-US" dirty="0" smtClean="0">
                <a:solidFill>
                  <a:schemeClr val="hlink"/>
                </a:solidFill>
              </a:rPr>
              <a:t>bject data</a:t>
            </a:r>
          </a:p>
          <a:p>
            <a:pPr algn="just">
              <a:buFont typeface="Wingdings" pitchFamily="2" charset="2"/>
              <a:buChar char="v"/>
            </a:pPr>
            <a:r>
              <a:rPr lang="en-US" dirty="0">
                <a:solidFill>
                  <a:schemeClr val="hlink"/>
                </a:solidFill>
              </a:rPr>
              <a:t>S</a:t>
            </a:r>
            <a:r>
              <a:rPr lang="en-US" dirty="0" smtClean="0">
                <a:solidFill>
                  <a:schemeClr val="hlink"/>
                </a:solidFill>
              </a:rPr>
              <a:t>patial data</a:t>
            </a:r>
          </a:p>
          <a:p>
            <a:pPr algn="just">
              <a:buFont typeface="Wingdings" pitchFamily="2" charset="2"/>
              <a:buChar char="v"/>
            </a:pPr>
            <a:r>
              <a:rPr lang="en-US" dirty="0">
                <a:solidFill>
                  <a:schemeClr val="hlink"/>
                </a:solidFill>
              </a:rPr>
              <a:t>M</a:t>
            </a:r>
            <a:r>
              <a:rPr lang="en-US" dirty="0" smtClean="0">
                <a:solidFill>
                  <a:schemeClr val="hlink"/>
                </a:solidFill>
              </a:rPr>
              <a:t>ultimedia data</a:t>
            </a:r>
          </a:p>
          <a:p>
            <a:pPr algn="just">
              <a:buFont typeface="Wingdings" pitchFamily="2" charset="2"/>
              <a:buChar char="v"/>
            </a:pPr>
            <a:r>
              <a:rPr lang="en-US" dirty="0" smtClean="0">
                <a:solidFill>
                  <a:schemeClr val="hlink"/>
                </a:solidFill>
              </a:rPr>
              <a:t>Time-series data</a:t>
            </a:r>
          </a:p>
          <a:p>
            <a:pPr algn="just">
              <a:buFont typeface="Wingdings" pitchFamily="2" charset="2"/>
              <a:buChar char="v"/>
            </a:pPr>
            <a:r>
              <a:rPr lang="en-US" dirty="0">
                <a:solidFill>
                  <a:schemeClr val="hlink"/>
                </a:solidFill>
              </a:rPr>
              <a:t>T</a:t>
            </a:r>
            <a:r>
              <a:rPr lang="en-US" dirty="0" smtClean="0">
                <a:solidFill>
                  <a:schemeClr val="hlink"/>
                </a:solidFill>
              </a:rPr>
              <a:t>ext data</a:t>
            </a:r>
          </a:p>
          <a:p>
            <a:pPr algn="just">
              <a:buFont typeface="Wingdings" pitchFamily="2" charset="2"/>
              <a:buChar char="v"/>
            </a:pPr>
            <a:r>
              <a:rPr lang="en-US" dirty="0" smtClean="0">
                <a:solidFill>
                  <a:schemeClr val="hlink"/>
                </a:solidFill>
              </a:rPr>
              <a:t>Web </a:t>
            </a:r>
            <a:r>
              <a:rPr lang="en-US" dirty="0">
                <a:solidFill>
                  <a:schemeClr val="hlink"/>
                </a:solidFill>
              </a:rPr>
              <a:t>data</a:t>
            </a:r>
          </a:p>
          <a:p>
            <a:pPr marL="0" indent="0" algn="just">
              <a:buNone/>
            </a:pPr>
            <a:endParaRPr lang="en-US" dirty="0"/>
          </a:p>
        </p:txBody>
      </p:sp>
    </p:spTree>
    <p:extLst>
      <p:ext uri="{BB962C8B-B14F-4D97-AF65-F5344CB8AC3E}">
        <p14:creationId xmlns:p14="http://schemas.microsoft.com/office/powerpoint/2010/main" val="41144086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IST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2286000"/>
            <a:ext cx="44958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3" descr="EDG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86288" y="2286000"/>
            <a:ext cx="4481512"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Box 4"/>
          <p:cNvSpPr txBox="1">
            <a:spLocks noChangeArrowheads="1"/>
          </p:cNvSpPr>
          <p:nvPr/>
        </p:nvSpPr>
        <p:spPr bwMode="auto">
          <a:xfrm>
            <a:off x="1179513" y="1828800"/>
            <a:ext cx="23256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sz="2800">
                <a:solidFill>
                  <a:schemeClr val="tx1"/>
                </a:solidFill>
                <a:latin typeface="Tahoma" pitchFamily="34" charset="0"/>
              </a:defRPr>
            </a:lvl1pPr>
            <a:lvl2pPr marL="742950" indent="-285750" eaLnBrk="0" hangingPunct="0">
              <a:defRPr sz="2800">
                <a:solidFill>
                  <a:schemeClr val="tx1"/>
                </a:solidFill>
                <a:latin typeface="Tahoma" pitchFamily="34" charset="0"/>
              </a:defRPr>
            </a:lvl2pPr>
            <a:lvl3pPr marL="1143000" indent="-228600" eaLnBrk="0" hangingPunct="0">
              <a:defRPr sz="2800">
                <a:solidFill>
                  <a:schemeClr val="tx1"/>
                </a:solidFill>
                <a:latin typeface="Tahoma" pitchFamily="34" charset="0"/>
              </a:defRPr>
            </a:lvl3pPr>
            <a:lvl4pPr marL="1600200" indent="-228600" eaLnBrk="0" hangingPunct="0">
              <a:defRPr sz="2800">
                <a:solidFill>
                  <a:schemeClr val="tx1"/>
                </a:solidFill>
                <a:latin typeface="Tahoma" pitchFamily="34" charset="0"/>
              </a:defRPr>
            </a:lvl4pPr>
            <a:lvl5pPr marL="2057400" indent="-228600" eaLnBrk="0" hangingPunct="0">
              <a:defRPr sz="2800">
                <a:solidFill>
                  <a:schemeClr val="tx1"/>
                </a:solidFill>
                <a:latin typeface="Tahoma" pitchFamily="34" charset="0"/>
              </a:defRPr>
            </a:lvl5pPr>
            <a:lvl6pPr marL="2514600" indent="-228600" eaLnBrk="0" fontAlgn="base" hangingPunct="0">
              <a:spcBef>
                <a:spcPct val="0"/>
              </a:spcBef>
              <a:spcAft>
                <a:spcPct val="0"/>
              </a:spcAft>
              <a:defRPr sz="2800">
                <a:solidFill>
                  <a:schemeClr val="tx1"/>
                </a:solidFill>
                <a:latin typeface="Tahoma" pitchFamily="34" charset="0"/>
              </a:defRPr>
            </a:lvl6pPr>
            <a:lvl7pPr marL="2971800" indent="-228600" eaLnBrk="0" fontAlgn="base" hangingPunct="0">
              <a:spcBef>
                <a:spcPct val="0"/>
              </a:spcBef>
              <a:spcAft>
                <a:spcPct val="0"/>
              </a:spcAft>
              <a:defRPr sz="2800">
                <a:solidFill>
                  <a:schemeClr val="tx1"/>
                </a:solidFill>
                <a:latin typeface="Tahoma" pitchFamily="34" charset="0"/>
              </a:defRPr>
            </a:lvl7pPr>
            <a:lvl8pPr marL="3429000" indent="-228600" eaLnBrk="0" fontAlgn="base" hangingPunct="0">
              <a:spcBef>
                <a:spcPct val="0"/>
              </a:spcBef>
              <a:spcAft>
                <a:spcPct val="0"/>
              </a:spcAft>
              <a:defRPr sz="2800">
                <a:solidFill>
                  <a:schemeClr val="tx1"/>
                </a:solidFill>
                <a:latin typeface="Tahoma" pitchFamily="34" charset="0"/>
              </a:defRPr>
            </a:lvl8pPr>
            <a:lvl9pPr marL="3886200" indent="-228600" eaLnBrk="0" fontAlgn="base" hangingPunct="0">
              <a:spcBef>
                <a:spcPct val="0"/>
              </a:spcBef>
              <a:spcAft>
                <a:spcPct val="0"/>
              </a:spcAft>
              <a:defRPr sz="2800">
                <a:solidFill>
                  <a:schemeClr val="tx1"/>
                </a:solidFill>
                <a:latin typeface="Tahoma" pitchFamily="34" charset="0"/>
              </a:defRPr>
            </a:lvl9pPr>
          </a:lstStyle>
          <a:p>
            <a:r>
              <a:rPr lang="en-GB" altLang="zh-TW" sz="2400" b="1">
                <a:latin typeface="Times New Roman" pitchFamily="18" charset="0"/>
                <a:ea typeface="PMingLiU" pitchFamily="18" charset="-120"/>
              </a:rPr>
              <a:t>Color histogram</a:t>
            </a:r>
            <a:endParaRPr lang="en-GB" altLang="zh-TW" sz="2000">
              <a:latin typeface="Times New Roman" pitchFamily="18" charset="0"/>
              <a:ea typeface="PMingLiU" pitchFamily="18" charset="-120"/>
            </a:endParaRPr>
          </a:p>
        </p:txBody>
      </p:sp>
      <p:sp>
        <p:nvSpPr>
          <p:cNvPr id="7" name="Text Box 5"/>
          <p:cNvSpPr txBox="1">
            <a:spLocks noChangeArrowheads="1"/>
          </p:cNvSpPr>
          <p:nvPr/>
        </p:nvSpPr>
        <p:spPr bwMode="auto">
          <a:xfrm>
            <a:off x="5638800" y="1828800"/>
            <a:ext cx="21050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sz="2800">
                <a:solidFill>
                  <a:schemeClr val="tx1"/>
                </a:solidFill>
                <a:latin typeface="Tahoma" pitchFamily="34" charset="0"/>
              </a:defRPr>
            </a:lvl1pPr>
            <a:lvl2pPr marL="742950" indent="-285750" eaLnBrk="0" hangingPunct="0">
              <a:defRPr sz="2800">
                <a:solidFill>
                  <a:schemeClr val="tx1"/>
                </a:solidFill>
                <a:latin typeface="Tahoma" pitchFamily="34" charset="0"/>
              </a:defRPr>
            </a:lvl2pPr>
            <a:lvl3pPr marL="1143000" indent="-228600" eaLnBrk="0" hangingPunct="0">
              <a:defRPr sz="2800">
                <a:solidFill>
                  <a:schemeClr val="tx1"/>
                </a:solidFill>
                <a:latin typeface="Tahoma" pitchFamily="34" charset="0"/>
              </a:defRPr>
            </a:lvl3pPr>
            <a:lvl4pPr marL="1600200" indent="-228600" eaLnBrk="0" hangingPunct="0">
              <a:defRPr sz="2800">
                <a:solidFill>
                  <a:schemeClr val="tx1"/>
                </a:solidFill>
                <a:latin typeface="Tahoma" pitchFamily="34" charset="0"/>
              </a:defRPr>
            </a:lvl4pPr>
            <a:lvl5pPr marL="2057400" indent="-228600" eaLnBrk="0" hangingPunct="0">
              <a:defRPr sz="2800">
                <a:solidFill>
                  <a:schemeClr val="tx1"/>
                </a:solidFill>
                <a:latin typeface="Tahoma" pitchFamily="34" charset="0"/>
              </a:defRPr>
            </a:lvl5pPr>
            <a:lvl6pPr marL="2514600" indent="-228600" eaLnBrk="0" fontAlgn="base" hangingPunct="0">
              <a:spcBef>
                <a:spcPct val="0"/>
              </a:spcBef>
              <a:spcAft>
                <a:spcPct val="0"/>
              </a:spcAft>
              <a:defRPr sz="2800">
                <a:solidFill>
                  <a:schemeClr val="tx1"/>
                </a:solidFill>
                <a:latin typeface="Tahoma" pitchFamily="34" charset="0"/>
              </a:defRPr>
            </a:lvl6pPr>
            <a:lvl7pPr marL="2971800" indent="-228600" eaLnBrk="0" fontAlgn="base" hangingPunct="0">
              <a:spcBef>
                <a:spcPct val="0"/>
              </a:spcBef>
              <a:spcAft>
                <a:spcPct val="0"/>
              </a:spcAft>
              <a:defRPr sz="2800">
                <a:solidFill>
                  <a:schemeClr val="tx1"/>
                </a:solidFill>
                <a:latin typeface="Tahoma" pitchFamily="34" charset="0"/>
              </a:defRPr>
            </a:lvl7pPr>
            <a:lvl8pPr marL="3429000" indent="-228600" eaLnBrk="0" fontAlgn="base" hangingPunct="0">
              <a:spcBef>
                <a:spcPct val="0"/>
              </a:spcBef>
              <a:spcAft>
                <a:spcPct val="0"/>
              </a:spcAft>
              <a:defRPr sz="2800">
                <a:solidFill>
                  <a:schemeClr val="tx1"/>
                </a:solidFill>
                <a:latin typeface="Tahoma" pitchFamily="34" charset="0"/>
              </a:defRPr>
            </a:lvl8pPr>
            <a:lvl9pPr marL="3886200" indent="-228600" eaLnBrk="0" fontAlgn="base" hangingPunct="0">
              <a:spcBef>
                <a:spcPct val="0"/>
              </a:spcBef>
              <a:spcAft>
                <a:spcPct val="0"/>
              </a:spcAft>
              <a:defRPr sz="2800">
                <a:solidFill>
                  <a:schemeClr val="tx1"/>
                </a:solidFill>
                <a:latin typeface="Tahoma" pitchFamily="34" charset="0"/>
              </a:defRPr>
            </a:lvl9pPr>
          </a:lstStyle>
          <a:p>
            <a:r>
              <a:rPr lang="en-GB" altLang="zh-TW" sz="2400" b="1">
                <a:latin typeface="Times New Roman" pitchFamily="18" charset="0"/>
                <a:ea typeface="PMingLiU" pitchFamily="18" charset="-120"/>
              </a:rPr>
              <a:t>Texture layout</a:t>
            </a:r>
            <a:endParaRPr lang="en-GB" altLang="zh-TW" sz="2000">
              <a:latin typeface="Times New Roman" pitchFamily="18" charset="0"/>
              <a:ea typeface="PMingLiU" pitchFamily="18" charset="-120"/>
            </a:endParaRPr>
          </a:p>
        </p:txBody>
      </p:sp>
      <p:sp>
        <p:nvSpPr>
          <p:cNvPr id="8" name="Rectangle 6"/>
          <p:cNvSpPr>
            <a:spLocks noGrp="1" noChangeArrowheads="1"/>
          </p:cNvSpPr>
          <p:nvPr>
            <p:ph type="title"/>
          </p:nvPr>
        </p:nvSpPr>
        <p:spPr>
          <a:xfrm>
            <a:off x="1179513" y="304800"/>
            <a:ext cx="6592887" cy="1066800"/>
          </a:xfrm>
        </p:spPr>
        <p:txBody>
          <a:bodyPr/>
          <a:lstStyle/>
          <a:p>
            <a:pPr eaLnBrk="1" hangingPunct="1"/>
            <a:r>
              <a:rPr lang="en-US" altLang="zh-TW" sz="3200" b="1" dirty="0" smtClean="0">
                <a:ea typeface="PMingLiU" pitchFamily="18" charset="-120"/>
              </a:rPr>
              <a:t>Multi-Dimensional Analysis in Multimedia Databases</a:t>
            </a:r>
          </a:p>
        </p:txBody>
      </p:sp>
    </p:spTree>
    <p:extLst>
      <p:ext uri="{BB962C8B-B14F-4D97-AF65-F5344CB8AC3E}">
        <p14:creationId xmlns:p14="http://schemas.microsoft.com/office/powerpoint/2010/main" val="6753391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BLUESK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1981200"/>
            <a:ext cx="5322193" cy="41718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3" descr="BLUEAI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33197" y="1981200"/>
            <a:ext cx="3116381" cy="11346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4" descr="BLUEGR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1201" y="4648200"/>
            <a:ext cx="3058378" cy="1052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 Box 5"/>
          <p:cNvSpPr txBox="1">
            <a:spLocks noChangeArrowheads="1"/>
          </p:cNvSpPr>
          <p:nvPr/>
        </p:nvSpPr>
        <p:spPr bwMode="auto">
          <a:xfrm>
            <a:off x="381000" y="1524000"/>
            <a:ext cx="4495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ahoma" pitchFamily="34" charset="0"/>
              </a:defRPr>
            </a:lvl1pPr>
            <a:lvl2pPr marL="742950" indent="-285750" eaLnBrk="0" hangingPunct="0">
              <a:defRPr sz="2800">
                <a:solidFill>
                  <a:schemeClr val="tx1"/>
                </a:solidFill>
                <a:latin typeface="Tahoma" pitchFamily="34" charset="0"/>
              </a:defRPr>
            </a:lvl2pPr>
            <a:lvl3pPr marL="1143000" indent="-228600" eaLnBrk="0" hangingPunct="0">
              <a:defRPr sz="2800">
                <a:solidFill>
                  <a:schemeClr val="tx1"/>
                </a:solidFill>
                <a:latin typeface="Tahoma" pitchFamily="34" charset="0"/>
              </a:defRPr>
            </a:lvl3pPr>
            <a:lvl4pPr marL="1600200" indent="-228600" eaLnBrk="0" hangingPunct="0">
              <a:defRPr sz="2800">
                <a:solidFill>
                  <a:schemeClr val="tx1"/>
                </a:solidFill>
                <a:latin typeface="Tahoma" pitchFamily="34" charset="0"/>
              </a:defRPr>
            </a:lvl4pPr>
            <a:lvl5pPr marL="2057400" indent="-228600" eaLnBrk="0" hangingPunct="0">
              <a:defRPr sz="2800">
                <a:solidFill>
                  <a:schemeClr val="tx1"/>
                </a:solidFill>
                <a:latin typeface="Tahoma" pitchFamily="34" charset="0"/>
              </a:defRPr>
            </a:lvl5pPr>
            <a:lvl6pPr marL="2514600" indent="-228600" eaLnBrk="0" fontAlgn="base" hangingPunct="0">
              <a:spcBef>
                <a:spcPct val="0"/>
              </a:spcBef>
              <a:spcAft>
                <a:spcPct val="0"/>
              </a:spcAft>
              <a:defRPr sz="2800">
                <a:solidFill>
                  <a:schemeClr val="tx1"/>
                </a:solidFill>
                <a:latin typeface="Tahoma" pitchFamily="34" charset="0"/>
              </a:defRPr>
            </a:lvl6pPr>
            <a:lvl7pPr marL="2971800" indent="-228600" eaLnBrk="0" fontAlgn="base" hangingPunct="0">
              <a:spcBef>
                <a:spcPct val="0"/>
              </a:spcBef>
              <a:spcAft>
                <a:spcPct val="0"/>
              </a:spcAft>
              <a:defRPr sz="2800">
                <a:solidFill>
                  <a:schemeClr val="tx1"/>
                </a:solidFill>
                <a:latin typeface="Tahoma" pitchFamily="34" charset="0"/>
              </a:defRPr>
            </a:lvl7pPr>
            <a:lvl8pPr marL="3429000" indent="-228600" eaLnBrk="0" fontAlgn="base" hangingPunct="0">
              <a:spcBef>
                <a:spcPct val="0"/>
              </a:spcBef>
              <a:spcAft>
                <a:spcPct val="0"/>
              </a:spcAft>
              <a:defRPr sz="2800">
                <a:solidFill>
                  <a:schemeClr val="tx1"/>
                </a:solidFill>
                <a:latin typeface="Tahoma" pitchFamily="34" charset="0"/>
              </a:defRPr>
            </a:lvl8pPr>
            <a:lvl9pPr marL="3886200" indent="-228600" eaLnBrk="0" fontAlgn="base" hangingPunct="0">
              <a:spcBef>
                <a:spcPct val="0"/>
              </a:spcBef>
              <a:spcAft>
                <a:spcPct val="0"/>
              </a:spcAft>
              <a:defRPr sz="2800">
                <a:solidFill>
                  <a:schemeClr val="tx1"/>
                </a:solidFill>
                <a:latin typeface="Tahoma" pitchFamily="34" charset="0"/>
              </a:defRPr>
            </a:lvl9pPr>
          </a:lstStyle>
          <a:p>
            <a:r>
              <a:rPr lang="en-GB" altLang="zh-TW" sz="2400" b="1" dirty="0">
                <a:latin typeface="Times New Roman" pitchFamily="18" charset="0"/>
                <a:ea typeface="PMingLiU" pitchFamily="18" charset="-120"/>
              </a:rPr>
              <a:t>Refining or combining searches</a:t>
            </a:r>
          </a:p>
        </p:txBody>
      </p:sp>
      <p:sp>
        <p:nvSpPr>
          <p:cNvPr id="8" name="Text Box 6"/>
          <p:cNvSpPr txBox="1">
            <a:spLocks noChangeArrowheads="1"/>
          </p:cNvSpPr>
          <p:nvPr/>
        </p:nvSpPr>
        <p:spPr bwMode="auto">
          <a:xfrm>
            <a:off x="152400" y="6305490"/>
            <a:ext cx="51054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800">
                <a:solidFill>
                  <a:schemeClr val="tx1"/>
                </a:solidFill>
                <a:latin typeface="Tahoma" pitchFamily="34" charset="0"/>
              </a:defRPr>
            </a:lvl1pPr>
            <a:lvl2pPr marL="742950" indent="-285750" eaLnBrk="0" hangingPunct="0">
              <a:defRPr sz="2800">
                <a:solidFill>
                  <a:schemeClr val="tx1"/>
                </a:solidFill>
                <a:latin typeface="Tahoma" pitchFamily="34" charset="0"/>
              </a:defRPr>
            </a:lvl2pPr>
            <a:lvl3pPr marL="1143000" indent="-228600" eaLnBrk="0" hangingPunct="0">
              <a:defRPr sz="2800">
                <a:solidFill>
                  <a:schemeClr val="tx1"/>
                </a:solidFill>
                <a:latin typeface="Tahoma" pitchFamily="34" charset="0"/>
              </a:defRPr>
            </a:lvl3pPr>
            <a:lvl4pPr marL="1600200" indent="-228600" eaLnBrk="0" hangingPunct="0">
              <a:defRPr sz="2800">
                <a:solidFill>
                  <a:schemeClr val="tx1"/>
                </a:solidFill>
                <a:latin typeface="Tahoma" pitchFamily="34" charset="0"/>
              </a:defRPr>
            </a:lvl4pPr>
            <a:lvl5pPr marL="2057400" indent="-228600" eaLnBrk="0" hangingPunct="0">
              <a:defRPr sz="2800">
                <a:solidFill>
                  <a:schemeClr val="tx1"/>
                </a:solidFill>
                <a:latin typeface="Tahoma" pitchFamily="34" charset="0"/>
              </a:defRPr>
            </a:lvl5pPr>
            <a:lvl6pPr marL="2514600" indent="-228600" eaLnBrk="0" fontAlgn="base" hangingPunct="0">
              <a:spcBef>
                <a:spcPct val="0"/>
              </a:spcBef>
              <a:spcAft>
                <a:spcPct val="0"/>
              </a:spcAft>
              <a:defRPr sz="2800">
                <a:solidFill>
                  <a:schemeClr val="tx1"/>
                </a:solidFill>
                <a:latin typeface="Tahoma" pitchFamily="34" charset="0"/>
              </a:defRPr>
            </a:lvl6pPr>
            <a:lvl7pPr marL="2971800" indent="-228600" eaLnBrk="0" fontAlgn="base" hangingPunct="0">
              <a:spcBef>
                <a:spcPct val="0"/>
              </a:spcBef>
              <a:spcAft>
                <a:spcPct val="0"/>
              </a:spcAft>
              <a:defRPr sz="2800">
                <a:solidFill>
                  <a:schemeClr val="tx1"/>
                </a:solidFill>
                <a:latin typeface="Tahoma" pitchFamily="34" charset="0"/>
              </a:defRPr>
            </a:lvl7pPr>
            <a:lvl8pPr marL="3429000" indent="-228600" eaLnBrk="0" fontAlgn="base" hangingPunct="0">
              <a:spcBef>
                <a:spcPct val="0"/>
              </a:spcBef>
              <a:spcAft>
                <a:spcPct val="0"/>
              </a:spcAft>
              <a:defRPr sz="2800">
                <a:solidFill>
                  <a:schemeClr val="tx1"/>
                </a:solidFill>
                <a:latin typeface="Tahoma" pitchFamily="34" charset="0"/>
              </a:defRPr>
            </a:lvl8pPr>
            <a:lvl9pPr marL="3886200" indent="-228600" eaLnBrk="0" fontAlgn="base" hangingPunct="0">
              <a:spcBef>
                <a:spcPct val="0"/>
              </a:spcBef>
              <a:spcAft>
                <a:spcPct val="0"/>
              </a:spcAft>
              <a:defRPr sz="2800">
                <a:solidFill>
                  <a:schemeClr val="tx1"/>
                </a:solidFill>
                <a:latin typeface="Tahoma" pitchFamily="34" charset="0"/>
              </a:defRPr>
            </a:lvl9pPr>
          </a:lstStyle>
          <a:p>
            <a:r>
              <a:rPr lang="en-GB" altLang="zh-TW" sz="2000" dirty="0">
                <a:latin typeface="Times New Roman" pitchFamily="18" charset="0"/>
                <a:ea typeface="PMingLiU" pitchFamily="18" charset="-120"/>
              </a:rPr>
              <a:t>Search for “blue sky</a:t>
            </a:r>
            <a:r>
              <a:rPr lang="en-GB" altLang="zh-TW" sz="2000" dirty="0" smtClean="0">
                <a:latin typeface="Times New Roman" pitchFamily="18" charset="0"/>
                <a:ea typeface="PMingLiU" pitchFamily="18" charset="-120"/>
              </a:rPr>
              <a:t>” </a:t>
            </a:r>
            <a:r>
              <a:rPr lang="en-GB" altLang="zh-TW" sz="1800" dirty="0" smtClean="0">
                <a:latin typeface="Times New Roman" pitchFamily="18" charset="0"/>
                <a:ea typeface="PMingLiU" pitchFamily="18" charset="-120"/>
              </a:rPr>
              <a:t>(</a:t>
            </a:r>
            <a:r>
              <a:rPr lang="en-GB" altLang="zh-TW" sz="1800" dirty="0">
                <a:latin typeface="Times New Roman" pitchFamily="18" charset="0"/>
                <a:ea typeface="PMingLiU" pitchFamily="18" charset="-120"/>
              </a:rPr>
              <a:t>top layout grid is blue)</a:t>
            </a:r>
            <a:endParaRPr lang="en-GB" altLang="zh-TW" sz="2000" dirty="0">
              <a:latin typeface="Times New Roman" pitchFamily="18" charset="0"/>
              <a:ea typeface="PMingLiU" pitchFamily="18" charset="-120"/>
            </a:endParaRPr>
          </a:p>
        </p:txBody>
      </p:sp>
      <p:sp>
        <p:nvSpPr>
          <p:cNvPr id="9" name="Text Box 7"/>
          <p:cNvSpPr txBox="1">
            <a:spLocks noChangeArrowheads="1"/>
          </p:cNvSpPr>
          <p:nvPr/>
        </p:nvSpPr>
        <p:spPr bwMode="auto">
          <a:xfrm>
            <a:off x="5715000" y="5715000"/>
            <a:ext cx="3200400" cy="9848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800">
                <a:solidFill>
                  <a:schemeClr val="tx1"/>
                </a:solidFill>
                <a:latin typeface="Tahoma" pitchFamily="34" charset="0"/>
              </a:defRPr>
            </a:lvl1pPr>
            <a:lvl2pPr marL="742950" indent="-285750" eaLnBrk="0" hangingPunct="0">
              <a:defRPr sz="2800">
                <a:solidFill>
                  <a:schemeClr val="tx1"/>
                </a:solidFill>
                <a:latin typeface="Tahoma" pitchFamily="34" charset="0"/>
              </a:defRPr>
            </a:lvl2pPr>
            <a:lvl3pPr marL="1143000" indent="-228600" eaLnBrk="0" hangingPunct="0">
              <a:defRPr sz="2800">
                <a:solidFill>
                  <a:schemeClr val="tx1"/>
                </a:solidFill>
                <a:latin typeface="Tahoma" pitchFamily="34" charset="0"/>
              </a:defRPr>
            </a:lvl3pPr>
            <a:lvl4pPr marL="1600200" indent="-228600" eaLnBrk="0" hangingPunct="0">
              <a:defRPr sz="2800">
                <a:solidFill>
                  <a:schemeClr val="tx1"/>
                </a:solidFill>
                <a:latin typeface="Tahoma" pitchFamily="34" charset="0"/>
              </a:defRPr>
            </a:lvl4pPr>
            <a:lvl5pPr marL="2057400" indent="-228600" eaLnBrk="0" hangingPunct="0">
              <a:defRPr sz="2800">
                <a:solidFill>
                  <a:schemeClr val="tx1"/>
                </a:solidFill>
                <a:latin typeface="Tahoma" pitchFamily="34" charset="0"/>
              </a:defRPr>
            </a:lvl5pPr>
            <a:lvl6pPr marL="2514600" indent="-228600" eaLnBrk="0" fontAlgn="base" hangingPunct="0">
              <a:spcBef>
                <a:spcPct val="0"/>
              </a:spcBef>
              <a:spcAft>
                <a:spcPct val="0"/>
              </a:spcAft>
              <a:defRPr sz="2800">
                <a:solidFill>
                  <a:schemeClr val="tx1"/>
                </a:solidFill>
                <a:latin typeface="Tahoma" pitchFamily="34" charset="0"/>
              </a:defRPr>
            </a:lvl6pPr>
            <a:lvl7pPr marL="2971800" indent="-228600" eaLnBrk="0" fontAlgn="base" hangingPunct="0">
              <a:spcBef>
                <a:spcPct val="0"/>
              </a:spcBef>
              <a:spcAft>
                <a:spcPct val="0"/>
              </a:spcAft>
              <a:defRPr sz="2800">
                <a:solidFill>
                  <a:schemeClr val="tx1"/>
                </a:solidFill>
                <a:latin typeface="Tahoma" pitchFamily="34" charset="0"/>
              </a:defRPr>
            </a:lvl7pPr>
            <a:lvl8pPr marL="3429000" indent="-228600" eaLnBrk="0" fontAlgn="base" hangingPunct="0">
              <a:spcBef>
                <a:spcPct val="0"/>
              </a:spcBef>
              <a:spcAft>
                <a:spcPct val="0"/>
              </a:spcAft>
              <a:defRPr sz="2800">
                <a:solidFill>
                  <a:schemeClr val="tx1"/>
                </a:solidFill>
                <a:latin typeface="Tahoma" pitchFamily="34" charset="0"/>
              </a:defRPr>
            </a:lvl8pPr>
            <a:lvl9pPr marL="3886200" indent="-228600" eaLnBrk="0" fontAlgn="base" hangingPunct="0">
              <a:spcBef>
                <a:spcPct val="0"/>
              </a:spcBef>
              <a:spcAft>
                <a:spcPct val="0"/>
              </a:spcAft>
              <a:defRPr sz="2800">
                <a:solidFill>
                  <a:schemeClr val="tx1"/>
                </a:solidFill>
                <a:latin typeface="Tahoma" pitchFamily="34" charset="0"/>
              </a:defRPr>
            </a:lvl9pPr>
          </a:lstStyle>
          <a:p>
            <a:pPr algn="just"/>
            <a:r>
              <a:rPr lang="en-GB" altLang="zh-TW" sz="2000" dirty="0">
                <a:latin typeface="Times New Roman" pitchFamily="18" charset="0"/>
                <a:ea typeface="PMingLiU" pitchFamily="18" charset="-120"/>
              </a:rPr>
              <a:t>Search for “blue sky </a:t>
            </a:r>
            <a:r>
              <a:rPr lang="en-GB" altLang="zh-TW" sz="2000" dirty="0" smtClean="0">
                <a:latin typeface="Times New Roman" pitchFamily="18" charset="0"/>
                <a:ea typeface="PMingLiU" pitchFamily="18" charset="-120"/>
              </a:rPr>
              <a:t>and green </a:t>
            </a:r>
            <a:r>
              <a:rPr lang="en-GB" altLang="zh-TW" sz="2000" dirty="0">
                <a:latin typeface="Times New Roman" pitchFamily="18" charset="0"/>
                <a:ea typeface="PMingLiU" pitchFamily="18" charset="-120"/>
              </a:rPr>
              <a:t>meadows</a:t>
            </a:r>
            <a:r>
              <a:rPr lang="en-GB" altLang="zh-TW" sz="2000" dirty="0" smtClean="0">
                <a:latin typeface="Times New Roman" pitchFamily="18" charset="0"/>
                <a:ea typeface="PMingLiU" pitchFamily="18" charset="-120"/>
              </a:rPr>
              <a:t>” </a:t>
            </a:r>
            <a:r>
              <a:rPr lang="en-GB" altLang="zh-TW" sz="1800" dirty="0" smtClean="0">
                <a:latin typeface="Times New Roman" pitchFamily="18" charset="0"/>
                <a:ea typeface="PMingLiU" pitchFamily="18" charset="-120"/>
              </a:rPr>
              <a:t>(</a:t>
            </a:r>
            <a:r>
              <a:rPr lang="en-GB" altLang="zh-TW" sz="1800" dirty="0">
                <a:latin typeface="Times New Roman" pitchFamily="18" charset="0"/>
                <a:ea typeface="PMingLiU" pitchFamily="18" charset="-120"/>
              </a:rPr>
              <a:t>top layout grid is </a:t>
            </a:r>
            <a:r>
              <a:rPr lang="en-GB" altLang="zh-TW" sz="1800" dirty="0" smtClean="0">
                <a:latin typeface="Times New Roman" pitchFamily="18" charset="0"/>
                <a:ea typeface="PMingLiU" pitchFamily="18" charset="-120"/>
              </a:rPr>
              <a:t>blue and </a:t>
            </a:r>
            <a:r>
              <a:rPr lang="en-GB" altLang="zh-TW" sz="1800" dirty="0">
                <a:latin typeface="Times New Roman" pitchFamily="18" charset="0"/>
                <a:ea typeface="PMingLiU" pitchFamily="18" charset="-120"/>
              </a:rPr>
              <a:t>bottom is green)</a:t>
            </a:r>
            <a:endParaRPr lang="en-GB" altLang="zh-TW" sz="2000" dirty="0">
              <a:latin typeface="Times New Roman" pitchFamily="18" charset="0"/>
              <a:ea typeface="PMingLiU" pitchFamily="18" charset="-120"/>
            </a:endParaRPr>
          </a:p>
        </p:txBody>
      </p:sp>
      <p:sp>
        <p:nvSpPr>
          <p:cNvPr id="10" name="Text Box 8"/>
          <p:cNvSpPr txBox="1">
            <a:spLocks noChangeArrowheads="1"/>
          </p:cNvSpPr>
          <p:nvPr/>
        </p:nvSpPr>
        <p:spPr bwMode="auto">
          <a:xfrm>
            <a:off x="5626769" y="3115895"/>
            <a:ext cx="3288631" cy="9848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800">
                <a:solidFill>
                  <a:schemeClr val="tx1"/>
                </a:solidFill>
                <a:latin typeface="Tahoma" pitchFamily="34" charset="0"/>
              </a:defRPr>
            </a:lvl1pPr>
            <a:lvl2pPr marL="742950" indent="-285750" eaLnBrk="0" hangingPunct="0">
              <a:defRPr sz="2800">
                <a:solidFill>
                  <a:schemeClr val="tx1"/>
                </a:solidFill>
                <a:latin typeface="Tahoma" pitchFamily="34" charset="0"/>
              </a:defRPr>
            </a:lvl2pPr>
            <a:lvl3pPr marL="1143000" indent="-228600" eaLnBrk="0" hangingPunct="0">
              <a:defRPr sz="2800">
                <a:solidFill>
                  <a:schemeClr val="tx1"/>
                </a:solidFill>
                <a:latin typeface="Tahoma" pitchFamily="34" charset="0"/>
              </a:defRPr>
            </a:lvl3pPr>
            <a:lvl4pPr marL="1600200" indent="-228600" eaLnBrk="0" hangingPunct="0">
              <a:defRPr sz="2800">
                <a:solidFill>
                  <a:schemeClr val="tx1"/>
                </a:solidFill>
                <a:latin typeface="Tahoma" pitchFamily="34" charset="0"/>
              </a:defRPr>
            </a:lvl4pPr>
            <a:lvl5pPr marL="2057400" indent="-228600" eaLnBrk="0" hangingPunct="0">
              <a:defRPr sz="2800">
                <a:solidFill>
                  <a:schemeClr val="tx1"/>
                </a:solidFill>
                <a:latin typeface="Tahoma" pitchFamily="34" charset="0"/>
              </a:defRPr>
            </a:lvl5pPr>
            <a:lvl6pPr marL="2514600" indent="-228600" eaLnBrk="0" fontAlgn="base" hangingPunct="0">
              <a:spcBef>
                <a:spcPct val="0"/>
              </a:spcBef>
              <a:spcAft>
                <a:spcPct val="0"/>
              </a:spcAft>
              <a:defRPr sz="2800">
                <a:solidFill>
                  <a:schemeClr val="tx1"/>
                </a:solidFill>
                <a:latin typeface="Tahoma" pitchFamily="34" charset="0"/>
              </a:defRPr>
            </a:lvl6pPr>
            <a:lvl7pPr marL="2971800" indent="-228600" eaLnBrk="0" fontAlgn="base" hangingPunct="0">
              <a:spcBef>
                <a:spcPct val="0"/>
              </a:spcBef>
              <a:spcAft>
                <a:spcPct val="0"/>
              </a:spcAft>
              <a:defRPr sz="2800">
                <a:solidFill>
                  <a:schemeClr val="tx1"/>
                </a:solidFill>
                <a:latin typeface="Tahoma" pitchFamily="34" charset="0"/>
              </a:defRPr>
            </a:lvl7pPr>
            <a:lvl8pPr marL="3429000" indent="-228600" eaLnBrk="0" fontAlgn="base" hangingPunct="0">
              <a:spcBef>
                <a:spcPct val="0"/>
              </a:spcBef>
              <a:spcAft>
                <a:spcPct val="0"/>
              </a:spcAft>
              <a:defRPr sz="2800">
                <a:solidFill>
                  <a:schemeClr val="tx1"/>
                </a:solidFill>
                <a:latin typeface="Tahoma" pitchFamily="34" charset="0"/>
              </a:defRPr>
            </a:lvl8pPr>
            <a:lvl9pPr marL="3886200" indent="-228600" eaLnBrk="0" fontAlgn="base" hangingPunct="0">
              <a:spcBef>
                <a:spcPct val="0"/>
              </a:spcBef>
              <a:spcAft>
                <a:spcPct val="0"/>
              </a:spcAft>
              <a:defRPr sz="2800">
                <a:solidFill>
                  <a:schemeClr val="tx1"/>
                </a:solidFill>
                <a:latin typeface="Tahoma" pitchFamily="34" charset="0"/>
              </a:defRPr>
            </a:lvl9pPr>
          </a:lstStyle>
          <a:p>
            <a:pPr algn="just"/>
            <a:r>
              <a:rPr lang="en-GB" altLang="zh-TW" sz="2000" dirty="0">
                <a:latin typeface="Times New Roman" pitchFamily="18" charset="0"/>
                <a:ea typeface="PMingLiU" pitchFamily="18" charset="-120"/>
              </a:rPr>
              <a:t>Search for “airplane in blue sky</a:t>
            </a:r>
            <a:r>
              <a:rPr lang="en-GB" altLang="zh-TW" sz="2000" dirty="0" smtClean="0">
                <a:latin typeface="Times New Roman" pitchFamily="18" charset="0"/>
                <a:ea typeface="PMingLiU" pitchFamily="18" charset="-120"/>
              </a:rPr>
              <a:t>” </a:t>
            </a:r>
            <a:r>
              <a:rPr lang="en-GB" altLang="zh-TW" sz="1800" dirty="0" smtClean="0">
                <a:latin typeface="Times New Roman" pitchFamily="18" charset="0"/>
                <a:ea typeface="PMingLiU" pitchFamily="18" charset="-120"/>
              </a:rPr>
              <a:t>(</a:t>
            </a:r>
            <a:r>
              <a:rPr lang="en-GB" altLang="zh-TW" sz="1800" dirty="0">
                <a:latin typeface="Times New Roman" pitchFamily="18" charset="0"/>
                <a:ea typeface="PMingLiU" pitchFamily="18" charset="-120"/>
              </a:rPr>
              <a:t>top layout grid is blue and </a:t>
            </a:r>
            <a:r>
              <a:rPr lang="en-GB" altLang="zh-TW" sz="1800" dirty="0" smtClean="0">
                <a:latin typeface="Times New Roman" pitchFamily="18" charset="0"/>
                <a:ea typeface="PMingLiU" pitchFamily="18" charset="-120"/>
              </a:rPr>
              <a:t> </a:t>
            </a:r>
            <a:r>
              <a:rPr lang="en-GB" altLang="zh-TW" sz="1800" dirty="0">
                <a:latin typeface="Times New Roman" pitchFamily="18" charset="0"/>
                <a:ea typeface="PMingLiU" pitchFamily="18" charset="-120"/>
              </a:rPr>
              <a:t>keyword = “airplane”)</a:t>
            </a:r>
            <a:endParaRPr lang="en-GB" altLang="zh-TW" sz="2000" dirty="0">
              <a:latin typeface="Times New Roman" pitchFamily="18" charset="0"/>
              <a:ea typeface="PMingLiU" pitchFamily="18" charset="-120"/>
            </a:endParaRPr>
          </a:p>
        </p:txBody>
      </p:sp>
      <p:sp>
        <p:nvSpPr>
          <p:cNvPr id="11" name="Rectangle 9"/>
          <p:cNvSpPr>
            <a:spLocks noGrp="1" noChangeArrowheads="1"/>
          </p:cNvSpPr>
          <p:nvPr>
            <p:ph type="title"/>
          </p:nvPr>
        </p:nvSpPr>
        <p:spPr>
          <a:xfrm>
            <a:off x="436562" y="381000"/>
            <a:ext cx="8250238" cy="609600"/>
          </a:xfrm>
        </p:spPr>
        <p:txBody>
          <a:bodyPr>
            <a:normAutofit fontScale="90000"/>
          </a:bodyPr>
          <a:lstStyle/>
          <a:p>
            <a:pPr eaLnBrk="1" hangingPunct="1"/>
            <a:r>
              <a:rPr lang="en-US" altLang="zh-TW" b="1" dirty="0" smtClean="0">
                <a:ea typeface="PMingLiU" pitchFamily="18" charset="-120"/>
              </a:rPr>
              <a:t>Mining Multimedia Databases</a:t>
            </a:r>
          </a:p>
        </p:txBody>
      </p:sp>
    </p:spTree>
    <p:extLst>
      <p:ext uri="{BB962C8B-B14F-4D97-AF65-F5344CB8AC3E}">
        <p14:creationId xmlns:p14="http://schemas.microsoft.com/office/powerpoint/2010/main" val="33660767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2"/>
          <p:cNvGrpSpPr>
            <a:grpSpLocks/>
          </p:cNvGrpSpPr>
          <p:nvPr/>
        </p:nvGrpSpPr>
        <p:grpSpPr bwMode="auto">
          <a:xfrm>
            <a:off x="2362200" y="3048000"/>
            <a:ext cx="2371726" cy="1533525"/>
            <a:chOff x="1728" y="1895"/>
            <a:chExt cx="1494" cy="966"/>
          </a:xfrm>
        </p:grpSpPr>
        <p:sp>
          <p:nvSpPr>
            <p:cNvPr id="5" name="Rectangle 3"/>
            <p:cNvSpPr>
              <a:spLocks noChangeArrowheads="1"/>
            </p:cNvSpPr>
            <p:nvPr/>
          </p:nvSpPr>
          <p:spPr bwMode="auto">
            <a:xfrm>
              <a:off x="1949" y="2172"/>
              <a:ext cx="288" cy="1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eaLnBrk="0" hangingPunct="0"/>
              <a:r>
                <a:rPr lang="en-GB" altLang="zh-TW" sz="1000" b="1">
                  <a:latin typeface="Arial" pitchFamily="34" charset="0"/>
                  <a:ea typeface="PMingLiU" pitchFamily="18" charset="-120"/>
                </a:rPr>
                <a:t>RED</a:t>
              </a:r>
            </a:p>
          </p:txBody>
        </p:sp>
        <p:sp>
          <p:nvSpPr>
            <p:cNvPr id="6" name="Rectangle 4"/>
            <p:cNvSpPr>
              <a:spLocks noChangeArrowheads="1"/>
            </p:cNvSpPr>
            <p:nvPr/>
          </p:nvSpPr>
          <p:spPr bwMode="auto">
            <a:xfrm>
              <a:off x="1869" y="2276"/>
              <a:ext cx="378" cy="1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eaLnBrk="0" hangingPunct="0"/>
              <a:r>
                <a:rPr lang="en-GB" altLang="zh-TW" sz="1000" b="1">
                  <a:latin typeface="Arial" pitchFamily="34" charset="0"/>
                  <a:ea typeface="PMingLiU" pitchFamily="18" charset="-120"/>
                </a:rPr>
                <a:t>WHITE</a:t>
              </a:r>
            </a:p>
          </p:txBody>
        </p:sp>
        <p:sp>
          <p:nvSpPr>
            <p:cNvPr id="7" name="Rectangle 5"/>
            <p:cNvSpPr>
              <a:spLocks noChangeArrowheads="1"/>
            </p:cNvSpPr>
            <p:nvPr/>
          </p:nvSpPr>
          <p:spPr bwMode="auto">
            <a:xfrm>
              <a:off x="1901" y="2388"/>
              <a:ext cx="337" cy="1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eaLnBrk="0" hangingPunct="0"/>
              <a:r>
                <a:rPr lang="en-GB" altLang="zh-TW" sz="1000" b="1">
                  <a:latin typeface="Arial" pitchFamily="34" charset="0"/>
                  <a:ea typeface="PMingLiU" pitchFamily="18" charset="-120"/>
                </a:rPr>
                <a:t>BLUE</a:t>
              </a:r>
            </a:p>
          </p:txBody>
        </p:sp>
        <p:sp>
          <p:nvSpPr>
            <p:cNvPr id="8" name="Rectangle 6"/>
            <p:cNvSpPr>
              <a:spLocks noChangeArrowheads="1"/>
            </p:cNvSpPr>
            <p:nvPr/>
          </p:nvSpPr>
          <p:spPr bwMode="auto">
            <a:xfrm>
              <a:off x="2487" y="2052"/>
              <a:ext cx="251" cy="1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eaLnBrk="0" hangingPunct="0"/>
              <a:r>
                <a:rPr lang="en-GB" altLang="zh-TW" sz="1000" b="1">
                  <a:latin typeface="Arial" pitchFamily="34" charset="0"/>
                  <a:ea typeface="PMingLiU" pitchFamily="18" charset="-120"/>
                </a:rPr>
                <a:t>GIF</a:t>
              </a:r>
            </a:p>
          </p:txBody>
        </p:sp>
        <p:sp>
          <p:nvSpPr>
            <p:cNvPr id="9" name="Rectangle 7"/>
            <p:cNvSpPr>
              <a:spLocks noChangeArrowheads="1"/>
            </p:cNvSpPr>
            <p:nvPr/>
          </p:nvSpPr>
          <p:spPr bwMode="auto">
            <a:xfrm>
              <a:off x="2208" y="2052"/>
              <a:ext cx="331" cy="1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eaLnBrk="0" hangingPunct="0"/>
              <a:r>
                <a:rPr lang="en-GB" altLang="zh-TW" sz="1000" b="1">
                  <a:latin typeface="Arial" pitchFamily="34" charset="0"/>
                  <a:ea typeface="PMingLiU" pitchFamily="18" charset="-120"/>
                </a:rPr>
                <a:t>JPEG</a:t>
              </a:r>
            </a:p>
          </p:txBody>
        </p:sp>
        <p:sp>
          <p:nvSpPr>
            <p:cNvPr id="10" name="Rectangle 8"/>
            <p:cNvSpPr>
              <a:spLocks noChangeArrowheads="1"/>
            </p:cNvSpPr>
            <p:nvPr/>
          </p:nvSpPr>
          <p:spPr bwMode="auto">
            <a:xfrm>
              <a:off x="2291" y="2205"/>
              <a:ext cx="194" cy="106"/>
            </a:xfrm>
            <a:prstGeom prst="rect">
              <a:avLst/>
            </a:prstGeom>
            <a:solidFill>
              <a:srgbClr val="99FF99"/>
            </a:solidFill>
            <a:ln w="12700">
              <a:solidFill>
                <a:schemeClr val="tx1"/>
              </a:solidFill>
              <a:miter lim="800000"/>
              <a:headEnd/>
              <a:tailEnd/>
            </a:ln>
          </p:spPr>
          <p:txBody>
            <a:bodyPr wrap="none" anchor="ctr"/>
            <a:lstStyle/>
            <a:p>
              <a:endParaRPr lang="zh-TW" altLang="en-US">
                <a:ea typeface="PMingLiU" pitchFamily="18" charset="-120"/>
              </a:endParaRPr>
            </a:p>
          </p:txBody>
        </p:sp>
        <p:sp>
          <p:nvSpPr>
            <p:cNvPr id="11" name="Rectangle 9"/>
            <p:cNvSpPr>
              <a:spLocks noChangeArrowheads="1"/>
            </p:cNvSpPr>
            <p:nvPr/>
          </p:nvSpPr>
          <p:spPr bwMode="auto">
            <a:xfrm>
              <a:off x="2491" y="2205"/>
              <a:ext cx="194" cy="106"/>
            </a:xfrm>
            <a:prstGeom prst="rect">
              <a:avLst/>
            </a:prstGeom>
            <a:solidFill>
              <a:srgbClr val="99FF99"/>
            </a:solidFill>
            <a:ln w="12700">
              <a:solidFill>
                <a:schemeClr val="tx1"/>
              </a:solidFill>
              <a:miter lim="800000"/>
              <a:headEnd/>
              <a:tailEnd/>
            </a:ln>
          </p:spPr>
          <p:txBody>
            <a:bodyPr wrap="none" anchor="ctr"/>
            <a:lstStyle/>
            <a:p>
              <a:endParaRPr lang="zh-TW" altLang="en-US">
                <a:ea typeface="PMingLiU" pitchFamily="18" charset="-120"/>
              </a:endParaRPr>
            </a:p>
          </p:txBody>
        </p:sp>
        <p:sp>
          <p:nvSpPr>
            <p:cNvPr id="12" name="Rectangle 10"/>
            <p:cNvSpPr>
              <a:spLocks noChangeArrowheads="1"/>
            </p:cNvSpPr>
            <p:nvPr/>
          </p:nvSpPr>
          <p:spPr bwMode="auto">
            <a:xfrm>
              <a:off x="2291" y="2317"/>
              <a:ext cx="194" cy="106"/>
            </a:xfrm>
            <a:prstGeom prst="rect">
              <a:avLst/>
            </a:prstGeom>
            <a:solidFill>
              <a:srgbClr val="99FF99"/>
            </a:solidFill>
            <a:ln w="12700">
              <a:solidFill>
                <a:schemeClr val="tx1"/>
              </a:solidFill>
              <a:miter lim="800000"/>
              <a:headEnd/>
              <a:tailEnd/>
            </a:ln>
          </p:spPr>
          <p:txBody>
            <a:bodyPr wrap="none" anchor="ctr"/>
            <a:lstStyle/>
            <a:p>
              <a:endParaRPr lang="zh-TW" altLang="en-US">
                <a:ea typeface="PMingLiU" pitchFamily="18" charset="-120"/>
              </a:endParaRPr>
            </a:p>
          </p:txBody>
        </p:sp>
        <p:sp>
          <p:nvSpPr>
            <p:cNvPr id="13" name="Rectangle 11"/>
            <p:cNvSpPr>
              <a:spLocks noChangeArrowheads="1"/>
            </p:cNvSpPr>
            <p:nvPr/>
          </p:nvSpPr>
          <p:spPr bwMode="auto">
            <a:xfrm>
              <a:off x="2491" y="2317"/>
              <a:ext cx="194" cy="106"/>
            </a:xfrm>
            <a:prstGeom prst="rect">
              <a:avLst/>
            </a:prstGeom>
            <a:solidFill>
              <a:srgbClr val="99FF99"/>
            </a:solidFill>
            <a:ln w="12700">
              <a:solidFill>
                <a:schemeClr val="tx1"/>
              </a:solidFill>
              <a:miter lim="800000"/>
              <a:headEnd/>
              <a:tailEnd/>
            </a:ln>
          </p:spPr>
          <p:txBody>
            <a:bodyPr wrap="none" anchor="ctr"/>
            <a:lstStyle/>
            <a:p>
              <a:endParaRPr lang="zh-TW" altLang="en-US">
                <a:ea typeface="PMingLiU" pitchFamily="18" charset="-120"/>
              </a:endParaRPr>
            </a:p>
          </p:txBody>
        </p:sp>
        <p:sp>
          <p:nvSpPr>
            <p:cNvPr id="14" name="Rectangle 12"/>
            <p:cNvSpPr>
              <a:spLocks noChangeArrowheads="1"/>
            </p:cNvSpPr>
            <p:nvPr/>
          </p:nvSpPr>
          <p:spPr bwMode="auto">
            <a:xfrm>
              <a:off x="2291" y="2429"/>
              <a:ext cx="194" cy="106"/>
            </a:xfrm>
            <a:prstGeom prst="rect">
              <a:avLst/>
            </a:prstGeom>
            <a:solidFill>
              <a:srgbClr val="99FF99"/>
            </a:solidFill>
            <a:ln w="12700">
              <a:solidFill>
                <a:schemeClr val="tx1"/>
              </a:solidFill>
              <a:miter lim="800000"/>
              <a:headEnd/>
              <a:tailEnd/>
            </a:ln>
          </p:spPr>
          <p:txBody>
            <a:bodyPr wrap="none" anchor="ctr"/>
            <a:lstStyle/>
            <a:p>
              <a:endParaRPr lang="zh-TW" altLang="en-US">
                <a:ea typeface="PMingLiU" pitchFamily="18" charset="-120"/>
              </a:endParaRPr>
            </a:p>
          </p:txBody>
        </p:sp>
        <p:sp>
          <p:nvSpPr>
            <p:cNvPr id="15" name="Rectangle 13"/>
            <p:cNvSpPr>
              <a:spLocks noChangeArrowheads="1"/>
            </p:cNvSpPr>
            <p:nvPr/>
          </p:nvSpPr>
          <p:spPr bwMode="auto">
            <a:xfrm>
              <a:off x="2491" y="2429"/>
              <a:ext cx="194" cy="106"/>
            </a:xfrm>
            <a:prstGeom prst="rect">
              <a:avLst/>
            </a:prstGeom>
            <a:solidFill>
              <a:srgbClr val="99FF99"/>
            </a:solidFill>
            <a:ln w="12700">
              <a:solidFill>
                <a:schemeClr val="tx1"/>
              </a:solidFill>
              <a:miter lim="800000"/>
              <a:headEnd/>
              <a:tailEnd/>
            </a:ln>
          </p:spPr>
          <p:txBody>
            <a:bodyPr wrap="none" anchor="ctr"/>
            <a:lstStyle/>
            <a:p>
              <a:endParaRPr lang="zh-TW" altLang="en-US">
                <a:ea typeface="PMingLiU" pitchFamily="18" charset="-120"/>
              </a:endParaRPr>
            </a:p>
          </p:txBody>
        </p:sp>
        <p:sp>
          <p:nvSpPr>
            <p:cNvPr id="16" name="Rectangle 14"/>
            <p:cNvSpPr>
              <a:spLocks noChangeArrowheads="1"/>
            </p:cNvSpPr>
            <p:nvPr/>
          </p:nvSpPr>
          <p:spPr bwMode="auto">
            <a:xfrm>
              <a:off x="2291" y="2597"/>
              <a:ext cx="194" cy="106"/>
            </a:xfrm>
            <a:prstGeom prst="rect">
              <a:avLst/>
            </a:prstGeom>
            <a:solidFill>
              <a:srgbClr val="0000CC"/>
            </a:solidFill>
            <a:ln w="12700">
              <a:solidFill>
                <a:schemeClr val="tx1"/>
              </a:solidFill>
              <a:miter lim="800000"/>
              <a:headEnd/>
              <a:tailEnd/>
            </a:ln>
          </p:spPr>
          <p:txBody>
            <a:bodyPr wrap="none" anchor="ctr"/>
            <a:lstStyle/>
            <a:p>
              <a:endParaRPr lang="zh-TW" altLang="en-US">
                <a:ea typeface="PMingLiU" pitchFamily="18" charset="-120"/>
              </a:endParaRPr>
            </a:p>
          </p:txBody>
        </p:sp>
        <p:sp>
          <p:nvSpPr>
            <p:cNvPr id="17" name="Rectangle 15"/>
            <p:cNvSpPr>
              <a:spLocks noChangeArrowheads="1"/>
            </p:cNvSpPr>
            <p:nvPr/>
          </p:nvSpPr>
          <p:spPr bwMode="auto">
            <a:xfrm>
              <a:off x="2491" y="2597"/>
              <a:ext cx="194" cy="106"/>
            </a:xfrm>
            <a:prstGeom prst="rect">
              <a:avLst/>
            </a:prstGeom>
            <a:solidFill>
              <a:srgbClr val="0000CC"/>
            </a:solidFill>
            <a:ln w="12700">
              <a:solidFill>
                <a:schemeClr val="tx1"/>
              </a:solidFill>
              <a:miter lim="800000"/>
              <a:headEnd/>
              <a:tailEnd/>
            </a:ln>
          </p:spPr>
          <p:txBody>
            <a:bodyPr wrap="none" anchor="ctr"/>
            <a:lstStyle/>
            <a:p>
              <a:endParaRPr lang="zh-TW" altLang="en-US">
                <a:ea typeface="PMingLiU" pitchFamily="18" charset="-120"/>
              </a:endParaRPr>
            </a:p>
          </p:txBody>
        </p:sp>
        <p:sp>
          <p:nvSpPr>
            <p:cNvPr id="18" name="Rectangle 16"/>
            <p:cNvSpPr>
              <a:spLocks noChangeArrowheads="1"/>
            </p:cNvSpPr>
            <p:nvPr/>
          </p:nvSpPr>
          <p:spPr bwMode="auto">
            <a:xfrm>
              <a:off x="2739" y="2205"/>
              <a:ext cx="194" cy="106"/>
            </a:xfrm>
            <a:prstGeom prst="rect">
              <a:avLst/>
            </a:prstGeom>
            <a:solidFill>
              <a:srgbClr val="00CC00"/>
            </a:solidFill>
            <a:ln w="12700">
              <a:solidFill>
                <a:schemeClr val="tx1"/>
              </a:solidFill>
              <a:miter lim="800000"/>
              <a:headEnd/>
              <a:tailEnd/>
            </a:ln>
          </p:spPr>
          <p:txBody>
            <a:bodyPr wrap="none" anchor="ctr"/>
            <a:lstStyle/>
            <a:p>
              <a:endParaRPr lang="zh-TW" altLang="en-US">
                <a:ea typeface="PMingLiU" pitchFamily="18" charset="-120"/>
              </a:endParaRPr>
            </a:p>
          </p:txBody>
        </p:sp>
        <p:sp>
          <p:nvSpPr>
            <p:cNvPr id="19" name="Rectangle 17"/>
            <p:cNvSpPr>
              <a:spLocks noChangeArrowheads="1"/>
            </p:cNvSpPr>
            <p:nvPr/>
          </p:nvSpPr>
          <p:spPr bwMode="auto">
            <a:xfrm>
              <a:off x="2739" y="2317"/>
              <a:ext cx="194" cy="106"/>
            </a:xfrm>
            <a:prstGeom prst="rect">
              <a:avLst/>
            </a:prstGeom>
            <a:solidFill>
              <a:srgbClr val="00CC00"/>
            </a:solidFill>
            <a:ln w="12700">
              <a:solidFill>
                <a:schemeClr val="tx1"/>
              </a:solidFill>
              <a:miter lim="800000"/>
              <a:headEnd/>
              <a:tailEnd/>
            </a:ln>
          </p:spPr>
          <p:txBody>
            <a:bodyPr wrap="none" anchor="ctr"/>
            <a:lstStyle/>
            <a:p>
              <a:endParaRPr lang="zh-TW" altLang="en-US">
                <a:ea typeface="PMingLiU" pitchFamily="18" charset="-120"/>
              </a:endParaRPr>
            </a:p>
          </p:txBody>
        </p:sp>
        <p:sp>
          <p:nvSpPr>
            <p:cNvPr id="20" name="Rectangle 18"/>
            <p:cNvSpPr>
              <a:spLocks noChangeArrowheads="1"/>
            </p:cNvSpPr>
            <p:nvPr/>
          </p:nvSpPr>
          <p:spPr bwMode="auto">
            <a:xfrm>
              <a:off x="2739" y="2429"/>
              <a:ext cx="194" cy="106"/>
            </a:xfrm>
            <a:prstGeom prst="rect">
              <a:avLst/>
            </a:prstGeom>
            <a:solidFill>
              <a:srgbClr val="00CC00"/>
            </a:solidFill>
            <a:ln w="12700">
              <a:solidFill>
                <a:schemeClr val="tx1"/>
              </a:solidFill>
              <a:miter lim="800000"/>
              <a:headEnd/>
              <a:tailEnd/>
            </a:ln>
          </p:spPr>
          <p:txBody>
            <a:bodyPr wrap="none" anchor="ctr"/>
            <a:lstStyle/>
            <a:p>
              <a:endParaRPr lang="zh-TW" altLang="en-US">
                <a:ea typeface="PMingLiU" pitchFamily="18" charset="-120"/>
              </a:endParaRPr>
            </a:p>
          </p:txBody>
        </p:sp>
        <p:sp>
          <p:nvSpPr>
            <p:cNvPr id="21" name="Rectangle 19"/>
            <p:cNvSpPr>
              <a:spLocks noChangeArrowheads="1"/>
            </p:cNvSpPr>
            <p:nvPr/>
          </p:nvSpPr>
          <p:spPr bwMode="auto">
            <a:xfrm>
              <a:off x="2739" y="2597"/>
              <a:ext cx="194" cy="106"/>
            </a:xfrm>
            <a:prstGeom prst="rect">
              <a:avLst/>
            </a:prstGeom>
            <a:solidFill>
              <a:srgbClr val="006600"/>
            </a:solidFill>
            <a:ln w="12700">
              <a:solidFill>
                <a:schemeClr val="tx1"/>
              </a:solidFill>
              <a:miter lim="800000"/>
              <a:headEnd/>
              <a:tailEnd/>
            </a:ln>
          </p:spPr>
          <p:txBody>
            <a:bodyPr wrap="none" anchor="ctr"/>
            <a:lstStyle/>
            <a:p>
              <a:endParaRPr lang="zh-TW" altLang="en-US">
                <a:ea typeface="PMingLiU" pitchFamily="18" charset="-120"/>
              </a:endParaRPr>
            </a:p>
          </p:txBody>
        </p:sp>
        <p:sp>
          <p:nvSpPr>
            <p:cNvPr id="22" name="Rectangle 20"/>
            <p:cNvSpPr>
              <a:spLocks noChangeArrowheads="1"/>
            </p:cNvSpPr>
            <p:nvPr/>
          </p:nvSpPr>
          <p:spPr bwMode="auto">
            <a:xfrm>
              <a:off x="1728" y="2558"/>
              <a:ext cx="567" cy="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eaLnBrk="0" hangingPunct="0"/>
              <a:r>
                <a:rPr lang="en-GB" altLang="zh-TW" sz="1200" b="1">
                  <a:latin typeface="Times New Roman" pitchFamily="18" charset="0"/>
                  <a:ea typeface="PMingLiU" pitchFamily="18" charset="-120"/>
                </a:rPr>
                <a:t>By Format</a:t>
              </a:r>
            </a:p>
          </p:txBody>
        </p:sp>
        <p:sp>
          <p:nvSpPr>
            <p:cNvPr id="23" name="Rectangle 21"/>
            <p:cNvSpPr>
              <a:spLocks noChangeArrowheads="1"/>
            </p:cNvSpPr>
            <p:nvPr/>
          </p:nvSpPr>
          <p:spPr bwMode="auto">
            <a:xfrm>
              <a:off x="2677" y="2038"/>
              <a:ext cx="545" cy="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eaLnBrk="0" hangingPunct="0"/>
              <a:r>
                <a:rPr lang="en-GB" altLang="zh-TW" sz="1200" b="1">
                  <a:latin typeface="Times New Roman" pitchFamily="18" charset="0"/>
                  <a:ea typeface="PMingLiU" pitchFamily="18" charset="-120"/>
                </a:rPr>
                <a:t>By Colour</a:t>
              </a:r>
            </a:p>
          </p:txBody>
        </p:sp>
        <p:sp>
          <p:nvSpPr>
            <p:cNvPr id="24" name="Rectangle 22"/>
            <p:cNvSpPr>
              <a:spLocks noChangeArrowheads="1"/>
            </p:cNvSpPr>
            <p:nvPr/>
          </p:nvSpPr>
          <p:spPr bwMode="auto">
            <a:xfrm>
              <a:off x="2885" y="2686"/>
              <a:ext cx="305" cy="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eaLnBrk="0" hangingPunct="0"/>
              <a:r>
                <a:rPr lang="en-GB" altLang="zh-TW" sz="1200" b="1" dirty="0">
                  <a:latin typeface="Times New Roman" pitchFamily="18" charset="0"/>
                  <a:ea typeface="PMingLiU" pitchFamily="18" charset="-120"/>
                </a:rPr>
                <a:t>Sum</a:t>
              </a:r>
            </a:p>
          </p:txBody>
        </p:sp>
        <p:sp>
          <p:nvSpPr>
            <p:cNvPr id="25" name="Rectangle 23"/>
            <p:cNvSpPr>
              <a:spLocks noChangeArrowheads="1"/>
            </p:cNvSpPr>
            <p:nvPr/>
          </p:nvSpPr>
          <p:spPr bwMode="auto">
            <a:xfrm>
              <a:off x="2317" y="1895"/>
              <a:ext cx="603"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eaLnBrk="0" hangingPunct="0"/>
              <a:r>
                <a:rPr lang="en-GB" altLang="zh-TW" sz="1400" b="1">
                  <a:latin typeface="Times New Roman" pitchFamily="18" charset="0"/>
                  <a:ea typeface="PMingLiU" pitchFamily="18" charset="-120"/>
                </a:rPr>
                <a:t>Cross Tab</a:t>
              </a:r>
            </a:p>
          </p:txBody>
        </p:sp>
      </p:grpSp>
      <p:grpSp>
        <p:nvGrpSpPr>
          <p:cNvPr id="26" name="Group 24"/>
          <p:cNvGrpSpPr>
            <a:grpSpLocks/>
          </p:cNvGrpSpPr>
          <p:nvPr/>
        </p:nvGrpSpPr>
        <p:grpSpPr bwMode="auto">
          <a:xfrm>
            <a:off x="762000" y="4191000"/>
            <a:ext cx="1422400" cy="1531938"/>
            <a:chOff x="750" y="1536"/>
            <a:chExt cx="896" cy="965"/>
          </a:xfrm>
        </p:grpSpPr>
        <p:sp>
          <p:nvSpPr>
            <p:cNvPr id="27" name="Rectangle 25"/>
            <p:cNvSpPr>
              <a:spLocks noChangeArrowheads="1"/>
            </p:cNvSpPr>
            <p:nvPr/>
          </p:nvSpPr>
          <p:spPr bwMode="auto">
            <a:xfrm>
              <a:off x="830" y="1820"/>
              <a:ext cx="288" cy="1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eaLnBrk="0" hangingPunct="0"/>
              <a:r>
                <a:rPr lang="en-GB" altLang="zh-TW" sz="1000" b="1">
                  <a:latin typeface="Arial" pitchFamily="34" charset="0"/>
                  <a:ea typeface="PMingLiU" pitchFamily="18" charset="-120"/>
                </a:rPr>
                <a:t>RED</a:t>
              </a:r>
            </a:p>
          </p:txBody>
        </p:sp>
        <p:sp>
          <p:nvSpPr>
            <p:cNvPr id="28" name="Rectangle 26"/>
            <p:cNvSpPr>
              <a:spLocks noChangeArrowheads="1"/>
            </p:cNvSpPr>
            <p:nvPr/>
          </p:nvSpPr>
          <p:spPr bwMode="auto">
            <a:xfrm>
              <a:off x="750" y="1924"/>
              <a:ext cx="378" cy="1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eaLnBrk="0" hangingPunct="0"/>
              <a:r>
                <a:rPr lang="en-GB" altLang="zh-TW" sz="1000" b="1">
                  <a:latin typeface="Arial" pitchFamily="34" charset="0"/>
                  <a:ea typeface="PMingLiU" pitchFamily="18" charset="-120"/>
                </a:rPr>
                <a:t>WHITE</a:t>
              </a:r>
            </a:p>
          </p:txBody>
        </p:sp>
        <p:sp>
          <p:nvSpPr>
            <p:cNvPr id="29" name="Rectangle 27"/>
            <p:cNvSpPr>
              <a:spLocks noChangeArrowheads="1"/>
            </p:cNvSpPr>
            <p:nvPr/>
          </p:nvSpPr>
          <p:spPr bwMode="auto">
            <a:xfrm>
              <a:off x="790" y="2036"/>
              <a:ext cx="337" cy="1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eaLnBrk="0" hangingPunct="0"/>
              <a:r>
                <a:rPr lang="en-GB" altLang="zh-TW" sz="1000" b="1">
                  <a:latin typeface="Arial" pitchFamily="34" charset="0"/>
                  <a:ea typeface="PMingLiU" pitchFamily="18" charset="-120"/>
                </a:rPr>
                <a:t>BLUE</a:t>
              </a:r>
            </a:p>
          </p:txBody>
        </p:sp>
        <p:sp>
          <p:nvSpPr>
            <p:cNvPr id="30" name="Rectangle 28"/>
            <p:cNvSpPr>
              <a:spLocks noChangeArrowheads="1"/>
            </p:cNvSpPr>
            <p:nvPr/>
          </p:nvSpPr>
          <p:spPr bwMode="auto">
            <a:xfrm>
              <a:off x="1172" y="1846"/>
              <a:ext cx="194" cy="105"/>
            </a:xfrm>
            <a:prstGeom prst="rect">
              <a:avLst/>
            </a:prstGeom>
            <a:solidFill>
              <a:srgbClr val="4CFF4C"/>
            </a:solidFill>
            <a:ln w="12700">
              <a:solidFill>
                <a:schemeClr val="tx1"/>
              </a:solidFill>
              <a:miter lim="800000"/>
              <a:headEnd/>
              <a:tailEnd/>
            </a:ln>
          </p:spPr>
          <p:txBody>
            <a:bodyPr wrap="none" anchor="ctr"/>
            <a:lstStyle/>
            <a:p>
              <a:endParaRPr lang="zh-TW" altLang="en-US">
                <a:ea typeface="PMingLiU" pitchFamily="18" charset="-120"/>
              </a:endParaRPr>
            </a:p>
          </p:txBody>
        </p:sp>
        <p:sp>
          <p:nvSpPr>
            <p:cNvPr id="31" name="Rectangle 29"/>
            <p:cNvSpPr>
              <a:spLocks noChangeArrowheads="1"/>
            </p:cNvSpPr>
            <p:nvPr/>
          </p:nvSpPr>
          <p:spPr bwMode="auto">
            <a:xfrm>
              <a:off x="1172" y="1957"/>
              <a:ext cx="194" cy="106"/>
            </a:xfrm>
            <a:prstGeom prst="rect">
              <a:avLst/>
            </a:prstGeom>
            <a:solidFill>
              <a:srgbClr val="4CFF4C"/>
            </a:solidFill>
            <a:ln w="12700">
              <a:solidFill>
                <a:schemeClr val="tx1"/>
              </a:solidFill>
              <a:miter lim="800000"/>
              <a:headEnd/>
              <a:tailEnd/>
            </a:ln>
          </p:spPr>
          <p:txBody>
            <a:bodyPr wrap="none" anchor="ctr"/>
            <a:lstStyle/>
            <a:p>
              <a:endParaRPr lang="zh-TW" altLang="en-US">
                <a:ea typeface="PMingLiU" pitchFamily="18" charset="-120"/>
              </a:endParaRPr>
            </a:p>
          </p:txBody>
        </p:sp>
        <p:sp>
          <p:nvSpPr>
            <p:cNvPr id="32" name="Rectangle 30"/>
            <p:cNvSpPr>
              <a:spLocks noChangeArrowheads="1"/>
            </p:cNvSpPr>
            <p:nvPr/>
          </p:nvSpPr>
          <p:spPr bwMode="auto">
            <a:xfrm>
              <a:off x="1172" y="2069"/>
              <a:ext cx="194" cy="106"/>
            </a:xfrm>
            <a:prstGeom prst="rect">
              <a:avLst/>
            </a:prstGeom>
            <a:solidFill>
              <a:srgbClr val="4CFF4C"/>
            </a:solidFill>
            <a:ln w="12700">
              <a:solidFill>
                <a:schemeClr val="tx1"/>
              </a:solidFill>
              <a:miter lim="800000"/>
              <a:headEnd/>
              <a:tailEnd/>
            </a:ln>
          </p:spPr>
          <p:txBody>
            <a:bodyPr wrap="none" anchor="ctr"/>
            <a:lstStyle/>
            <a:p>
              <a:endParaRPr lang="zh-TW" altLang="en-US">
                <a:ea typeface="PMingLiU" pitchFamily="18" charset="-120"/>
              </a:endParaRPr>
            </a:p>
          </p:txBody>
        </p:sp>
        <p:sp>
          <p:nvSpPr>
            <p:cNvPr id="33" name="Rectangle 31"/>
            <p:cNvSpPr>
              <a:spLocks noChangeArrowheads="1"/>
            </p:cNvSpPr>
            <p:nvPr/>
          </p:nvSpPr>
          <p:spPr bwMode="auto">
            <a:xfrm>
              <a:off x="1172" y="2237"/>
              <a:ext cx="194" cy="106"/>
            </a:xfrm>
            <a:prstGeom prst="rect">
              <a:avLst/>
            </a:prstGeom>
            <a:solidFill>
              <a:srgbClr val="006600"/>
            </a:solidFill>
            <a:ln w="12700">
              <a:solidFill>
                <a:schemeClr val="tx1"/>
              </a:solidFill>
              <a:miter lim="800000"/>
              <a:headEnd/>
              <a:tailEnd/>
            </a:ln>
          </p:spPr>
          <p:txBody>
            <a:bodyPr wrap="none" anchor="ctr"/>
            <a:lstStyle/>
            <a:p>
              <a:endParaRPr lang="zh-TW" altLang="en-US">
                <a:ea typeface="PMingLiU" pitchFamily="18" charset="-120"/>
              </a:endParaRPr>
            </a:p>
          </p:txBody>
        </p:sp>
        <p:sp>
          <p:nvSpPr>
            <p:cNvPr id="34" name="Rectangle 32"/>
            <p:cNvSpPr>
              <a:spLocks noChangeArrowheads="1"/>
            </p:cNvSpPr>
            <p:nvPr/>
          </p:nvSpPr>
          <p:spPr bwMode="auto">
            <a:xfrm>
              <a:off x="1110" y="1679"/>
              <a:ext cx="408" cy="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eaLnBrk="0" hangingPunct="0"/>
              <a:r>
                <a:rPr lang="en-GB" altLang="zh-TW" sz="1200" b="1">
                  <a:latin typeface="Times New Roman" pitchFamily="18" charset="0"/>
                  <a:ea typeface="PMingLiU" pitchFamily="18" charset="-120"/>
                </a:rPr>
                <a:t>Colour</a:t>
              </a:r>
            </a:p>
          </p:txBody>
        </p:sp>
        <p:sp>
          <p:nvSpPr>
            <p:cNvPr id="35" name="Rectangle 33"/>
            <p:cNvSpPr>
              <a:spLocks noChangeArrowheads="1"/>
            </p:cNvSpPr>
            <p:nvPr/>
          </p:nvSpPr>
          <p:spPr bwMode="auto">
            <a:xfrm>
              <a:off x="1104" y="2326"/>
              <a:ext cx="305" cy="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eaLnBrk="0" hangingPunct="0"/>
              <a:r>
                <a:rPr lang="en-GB" altLang="zh-TW" sz="1200" b="1">
                  <a:latin typeface="Times New Roman" pitchFamily="18" charset="0"/>
                  <a:ea typeface="PMingLiU" pitchFamily="18" charset="-120"/>
                </a:rPr>
                <a:t>Sum</a:t>
              </a:r>
            </a:p>
          </p:txBody>
        </p:sp>
        <p:sp>
          <p:nvSpPr>
            <p:cNvPr id="36" name="Rectangle 34"/>
            <p:cNvSpPr>
              <a:spLocks noChangeArrowheads="1"/>
            </p:cNvSpPr>
            <p:nvPr/>
          </p:nvSpPr>
          <p:spPr bwMode="auto">
            <a:xfrm>
              <a:off x="1022" y="1536"/>
              <a:ext cx="624"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eaLnBrk="0" hangingPunct="0"/>
              <a:r>
                <a:rPr lang="en-GB" altLang="zh-TW" sz="1400" b="1">
                  <a:latin typeface="Times New Roman" pitchFamily="18" charset="0"/>
                  <a:ea typeface="PMingLiU" pitchFamily="18" charset="-120"/>
                </a:rPr>
                <a:t>Group By </a:t>
              </a:r>
            </a:p>
          </p:txBody>
        </p:sp>
      </p:grpSp>
      <p:sp>
        <p:nvSpPr>
          <p:cNvPr id="37" name="Rectangle 35"/>
          <p:cNvSpPr>
            <a:spLocks noChangeArrowheads="1"/>
          </p:cNvSpPr>
          <p:nvPr/>
        </p:nvSpPr>
        <p:spPr bwMode="auto">
          <a:xfrm>
            <a:off x="76200" y="5334000"/>
            <a:ext cx="1240661" cy="3084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eaLnBrk="0" hangingPunct="0"/>
            <a:r>
              <a:rPr lang="en-GB" altLang="zh-TW" sz="1400" b="1">
                <a:latin typeface="Times New Roman" pitchFamily="18" charset="0"/>
                <a:ea typeface="PMingLiU" pitchFamily="18" charset="-120"/>
              </a:rPr>
              <a:t>Measurement</a:t>
            </a:r>
          </a:p>
        </p:txBody>
      </p:sp>
      <p:grpSp>
        <p:nvGrpSpPr>
          <p:cNvPr id="38" name="Group 36"/>
          <p:cNvGrpSpPr>
            <a:grpSpLocks/>
          </p:cNvGrpSpPr>
          <p:nvPr/>
        </p:nvGrpSpPr>
        <p:grpSpPr bwMode="auto">
          <a:xfrm>
            <a:off x="4495800" y="1143000"/>
            <a:ext cx="4246563" cy="2725738"/>
            <a:chOff x="2880" y="576"/>
            <a:chExt cx="2675" cy="1717"/>
          </a:xfrm>
        </p:grpSpPr>
        <p:sp>
          <p:nvSpPr>
            <p:cNvPr id="39" name="Freeform 37"/>
            <p:cNvSpPr>
              <a:spLocks/>
            </p:cNvSpPr>
            <p:nvPr/>
          </p:nvSpPr>
          <p:spPr bwMode="auto">
            <a:xfrm>
              <a:off x="4247" y="1521"/>
              <a:ext cx="258" cy="361"/>
            </a:xfrm>
            <a:custGeom>
              <a:avLst/>
              <a:gdLst>
                <a:gd name="T0" fmla="*/ 2 w 258"/>
                <a:gd name="T1" fmla="*/ 360 h 361"/>
                <a:gd name="T2" fmla="*/ 0 w 258"/>
                <a:gd name="T3" fmla="*/ 80 h 361"/>
                <a:gd name="T4" fmla="*/ 257 w 258"/>
                <a:gd name="T5" fmla="*/ 0 h 361"/>
                <a:gd name="T6" fmla="*/ 257 w 258"/>
                <a:gd name="T7" fmla="*/ 248 h 361"/>
                <a:gd name="T8" fmla="*/ 2 w 258"/>
                <a:gd name="T9" fmla="*/ 360 h 361"/>
                <a:gd name="T10" fmla="*/ 0 60000 65536"/>
                <a:gd name="T11" fmla="*/ 0 60000 65536"/>
                <a:gd name="T12" fmla="*/ 0 60000 65536"/>
                <a:gd name="T13" fmla="*/ 0 60000 65536"/>
                <a:gd name="T14" fmla="*/ 0 60000 65536"/>
                <a:gd name="T15" fmla="*/ 0 w 258"/>
                <a:gd name="T16" fmla="*/ 0 h 361"/>
                <a:gd name="T17" fmla="*/ 258 w 258"/>
                <a:gd name="T18" fmla="*/ 361 h 361"/>
              </a:gdLst>
              <a:ahLst/>
              <a:cxnLst>
                <a:cxn ang="T10">
                  <a:pos x="T0" y="T1"/>
                </a:cxn>
                <a:cxn ang="T11">
                  <a:pos x="T2" y="T3"/>
                </a:cxn>
                <a:cxn ang="T12">
                  <a:pos x="T4" y="T5"/>
                </a:cxn>
                <a:cxn ang="T13">
                  <a:pos x="T6" y="T7"/>
                </a:cxn>
                <a:cxn ang="T14">
                  <a:pos x="T8" y="T9"/>
                </a:cxn>
              </a:cxnLst>
              <a:rect l="T15" t="T16" r="T17" b="T18"/>
              <a:pathLst>
                <a:path w="258" h="361">
                  <a:moveTo>
                    <a:pt x="2" y="360"/>
                  </a:moveTo>
                  <a:lnTo>
                    <a:pt x="0" y="80"/>
                  </a:lnTo>
                  <a:lnTo>
                    <a:pt x="257" y="0"/>
                  </a:lnTo>
                  <a:lnTo>
                    <a:pt x="257" y="248"/>
                  </a:lnTo>
                  <a:lnTo>
                    <a:pt x="2" y="360"/>
                  </a:lnTo>
                </a:path>
              </a:pathLst>
            </a:custGeom>
            <a:solidFill>
              <a:schemeClr val="tx2"/>
            </a:solidFill>
            <a:ln w="9525" cap="rnd">
              <a:solidFill>
                <a:schemeClr val="tx1"/>
              </a:solidFill>
              <a:round/>
              <a:headEnd/>
              <a:tailEnd/>
            </a:ln>
          </p:spPr>
          <p:txBody>
            <a:bodyPr/>
            <a:lstStyle/>
            <a:p>
              <a:endParaRPr lang="zh-TW" altLang="en-US">
                <a:ea typeface="PMingLiU" pitchFamily="18" charset="-120"/>
              </a:endParaRPr>
            </a:p>
          </p:txBody>
        </p:sp>
        <p:sp>
          <p:nvSpPr>
            <p:cNvPr id="40" name="Freeform 38"/>
            <p:cNvSpPr>
              <a:spLocks/>
            </p:cNvSpPr>
            <p:nvPr/>
          </p:nvSpPr>
          <p:spPr bwMode="auto">
            <a:xfrm>
              <a:off x="4033" y="1466"/>
              <a:ext cx="217" cy="415"/>
            </a:xfrm>
            <a:custGeom>
              <a:avLst/>
              <a:gdLst>
                <a:gd name="T0" fmla="*/ 0 w 217"/>
                <a:gd name="T1" fmla="*/ 0 h 415"/>
                <a:gd name="T2" fmla="*/ 1 w 217"/>
                <a:gd name="T3" fmla="*/ 247 h 415"/>
                <a:gd name="T4" fmla="*/ 216 w 217"/>
                <a:gd name="T5" fmla="*/ 414 h 415"/>
                <a:gd name="T6" fmla="*/ 214 w 217"/>
                <a:gd name="T7" fmla="*/ 133 h 415"/>
                <a:gd name="T8" fmla="*/ 0 w 217"/>
                <a:gd name="T9" fmla="*/ 0 h 415"/>
                <a:gd name="T10" fmla="*/ 0 60000 65536"/>
                <a:gd name="T11" fmla="*/ 0 60000 65536"/>
                <a:gd name="T12" fmla="*/ 0 60000 65536"/>
                <a:gd name="T13" fmla="*/ 0 60000 65536"/>
                <a:gd name="T14" fmla="*/ 0 60000 65536"/>
                <a:gd name="T15" fmla="*/ 0 w 217"/>
                <a:gd name="T16" fmla="*/ 0 h 415"/>
                <a:gd name="T17" fmla="*/ 217 w 217"/>
                <a:gd name="T18" fmla="*/ 415 h 415"/>
              </a:gdLst>
              <a:ahLst/>
              <a:cxnLst>
                <a:cxn ang="T10">
                  <a:pos x="T0" y="T1"/>
                </a:cxn>
                <a:cxn ang="T11">
                  <a:pos x="T2" y="T3"/>
                </a:cxn>
                <a:cxn ang="T12">
                  <a:pos x="T4" y="T5"/>
                </a:cxn>
                <a:cxn ang="T13">
                  <a:pos x="T6" y="T7"/>
                </a:cxn>
                <a:cxn ang="T14">
                  <a:pos x="T8" y="T9"/>
                </a:cxn>
              </a:cxnLst>
              <a:rect l="T15" t="T16" r="T17" b="T18"/>
              <a:pathLst>
                <a:path w="217" h="415">
                  <a:moveTo>
                    <a:pt x="0" y="0"/>
                  </a:moveTo>
                  <a:lnTo>
                    <a:pt x="1" y="247"/>
                  </a:lnTo>
                  <a:lnTo>
                    <a:pt x="216" y="414"/>
                  </a:lnTo>
                  <a:lnTo>
                    <a:pt x="214" y="133"/>
                  </a:lnTo>
                  <a:lnTo>
                    <a:pt x="0" y="0"/>
                  </a:lnTo>
                </a:path>
              </a:pathLst>
            </a:custGeom>
            <a:solidFill>
              <a:srgbClr val="FF7511"/>
            </a:solidFill>
            <a:ln w="9525" cap="rnd">
              <a:solidFill>
                <a:schemeClr val="tx1"/>
              </a:solidFill>
              <a:round/>
              <a:headEnd/>
              <a:tailEnd/>
            </a:ln>
          </p:spPr>
          <p:txBody>
            <a:bodyPr/>
            <a:lstStyle/>
            <a:p>
              <a:endParaRPr lang="zh-TW" altLang="en-US">
                <a:ea typeface="PMingLiU" pitchFamily="18" charset="-120"/>
              </a:endParaRPr>
            </a:p>
          </p:txBody>
        </p:sp>
        <p:sp>
          <p:nvSpPr>
            <p:cNvPr id="41" name="Freeform 39"/>
            <p:cNvSpPr>
              <a:spLocks/>
            </p:cNvSpPr>
            <p:nvPr/>
          </p:nvSpPr>
          <p:spPr bwMode="auto">
            <a:xfrm>
              <a:off x="4034" y="1404"/>
              <a:ext cx="472" cy="196"/>
            </a:xfrm>
            <a:custGeom>
              <a:avLst/>
              <a:gdLst>
                <a:gd name="T0" fmla="*/ 0 w 472"/>
                <a:gd name="T1" fmla="*/ 62 h 196"/>
                <a:gd name="T2" fmla="*/ 213 w 472"/>
                <a:gd name="T3" fmla="*/ 195 h 196"/>
                <a:gd name="T4" fmla="*/ 471 w 472"/>
                <a:gd name="T5" fmla="*/ 119 h 196"/>
                <a:gd name="T6" fmla="*/ 255 w 472"/>
                <a:gd name="T7" fmla="*/ 0 h 196"/>
                <a:gd name="T8" fmla="*/ 0 w 472"/>
                <a:gd name="T9" fmla="*/ 62 h 196"/>
                <a:gd name="T10" fmla="*/ 0 60000 65536"/>
                <a:gd name="T11" fmla="*/ 0 60000 65536"/>
                <a:gd name="T12" fmla="*/ 0 60000 65536"/>
                <a:gd name="T13" fmla="*/ 0 60000 65536"/>
                <a:gd name="T14" fmla="*/ 0 60000 65536"/>
                <a:gd name="T15" fmla="*/ 0 w 472"/>
                <a:gd name="T16" fmla="*/ 0 h 196"/>
                <a:gd name="T17" fmla="*/ 472 w 472"/>
                <a:gd name="T18" fmla="*/ 196 h 196"/>
              </a:gdLst>
              <a:ahLst/>
              <a:cxnLst>
                <a:cxn ang="T10">
                  <a:pos x="T0" y="T1"/>
                </a:cxn>
                <a:cxn ang="T11">
                  <a:pos x="T2" y="T3"/>
                </a:cxn>
                <a:cxn ang="T12">
                  <a:pos x="T4" y="T5"/>
                </a:cxn>
                <a:cxn ang="T13">
                  <a:pos x="T6" y="T7"/>
                </a:cxn>
                <a:cxn ang="T14">
                  <a:pos x="T8" y="T9"/>
                </a:cxn>
              </a:cxnLst>
              <a:rect l="T15" t="T16" r="T17" b="T18"/>
              <a:pathLst>
                <a:path w="472" h="196">
                  <a:moveTo>
                    <a:pt x="0" y="62"/>
                  </a:moveTo>
                  <a:lnTo>
                    <a:pt x="213" y="195"/>
                  </a:lnTo>
                  <a:lnTo>
                    <a:pt x="471" y="119"/>
                  </a:lnTo>
                  <a:lnTo>
                    <a:pt x="255" y="0"/>
                  </a:lnTo>
                  <a:lnTo>
                    <a:pt x="0" y="62"/>
                  </a:lnTo>
                </a:path>
              </a:pathLst>
            </a:custGeom>
            <a:solidFill>
              <a:srgbClr val="00AE00"/>
            </a:solidFill>
            <a:ln w="9525" cap="rnd">
              <a:solidFill>
                <a:schemeClr val="tx1"/>
              </a:solidFill>
              <a:round/>
              <a:headEnd/>
              <a:tailEnd/>
            </a:ln>
          </p:spPr>
          <p:txBody>
            <a:bodyPr/>
            <a:lstStyle/>
            <a:p>
              <a:endParaRPr lang="zh-TW" altLang="en-US">
                <a:ea typeface="PMingLiU" pitchFamily="18" charset="-120"/>
              </a:endParaRPr>
            </a:p>
          </p:txBody>
        </p:sp>
        <p:sp>
          <p:nvSpPr>
            <p:cNvPr id="42" name="Freeform 40"/>
            <p:cNvSpPr>
              <a:spLocks/>
            </p:cNvSpPr>
            <p:nvPr/>
          </p:nvSpPr>
          <p:spPr bwMode="auto">
            <a:xfrm>
              <a:off x="4034" y="1466"/>
              <a:ext cx="216" cy="416"/>
            </a:xfrm>
            <a:custGeom>
              <a:avLst/>
              <a:gdLst>
                <a:gd name="T0" fmla="*/ 215 w 216"/>
                <a:gd name="T1" fmla="*/ 136 h 416"/>
                <a:gd name="T2" fmla="*/ 0 w 216"/>
                <a:gd name="T3" fmla="*/ 0 h 416"/>
                <a:gd name="T4" fmla="*/ 0 w 216"/>
                <a:gd name="T5" fmla="*/ 247 h 416"/>
                <a:gd name="T6" fmla="*/ 215 w 216"/>
                <a:gd name="T7" fmla="*/ 415 h 416"/>
                <a:gd name="T8" fmla="*/ 215 w 216"/>
                <a:gd name="T9" fmla="*/ 136 h 416"/>
                <a:gd name="T10" fmla="*/ 0 60000 65536"/>
                <a:gd name="T11" fmla="*/ 0 60000 65536"/>
                <a:gd name="T12" fmla="*/ 0 60000 65536"/>
                <a:gd name="T13" fmla="*/ 0 60000 65536"/>
                <a:gd name="T14" fmla="*/ 0 60000 65536"/>
                <a:gd name="T15" fmla="*/ 0 w 216"/>
                <a:gd name="T16" fmla="*/ 0 h 416"/>
                <a:gd name="T17" fmla="*/ 216 w 216"/>
                <a:gd name="T18" fmla="*/ 416 h 416"/>
              </a:gdLst>
              <a:ahLst/>
              <a:cxnLst>
                <a:cxn ang="T10">
                  <a:pos x="T0" y="T1"/>
                </a:cxn>
                <a:cxn ang="T11">
                  <a:pos x="T2" y="T3"/>
                </a:cxn>
                <a:cxn ang="T12">
                  <a:pos x="T4" y="T5"/>
                </a:cxn>
                <a:cxn ang="T13">
                  <a:pos x="T6" y="T7"/>
                </a:cxn>
                <a:cxn ang="T14">
                  <a:pos x="T8" y="T9"/>
                </a:cxn>
              </a:cxnLst>
              <a:rect l="T15" t="T16" r="T17" b="T18"/>
              <a:pathLst>
                <a:path w="216" h="416">
                  <a:moveTo>
                    <a:pt x="215" y="136"/>
                  </a:moveTo>
                  <a:lnTo>
                    <a:pt x="0" y="0"/>
                  </a:lnTo>
                  <a:lnTo>
                    <a:pt x="0" y="247"/>
                  </a:lnTo>
                  <a:lnTo>
                    <a:pt x="215" y="415"/>
                  </a:lnTo>
                  <a:lnTo>
                    <a:pt x="215" y="136"/>
                  </a:lnTo>
                </a:path>
              </a:pathLst>
            </a:custGeom>
            <a:noFill/>
            <a:ln w="127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ea typeface="PMingLiU" pitchFamily="18" charset="-120"/>
              </a:endParaRPr>
            </a:p>
          </p:txBody>
        </p:sp>
        <p:sp>
          <p:nvSpPr>
            <p:cNvPr id="43" name="Line 41"/>
            <p:cNvSpPr>
              <a:spLocks noChangeShapeType="1"/>
            </p:cNvSpPr>
            <p:nvPr/>
          </p:nvSpPr>
          <p:spPr bwMode="auto">
            <a:xfrm flipH="1" flipV="1">
              <a:off x="4034" y="1635"/>
              <a:ext cx="214" cy="15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44" name="Line 42"/>
            <p:cNvSpPr>
              <a:spLocks noChangeShapeType="1"/>
            </p:cNvSpPr>
            <p:nvPr/>
          </p:nvSpPr>
          <p:spPr bwMode="auto">
            <a:xfrm flipV="1">
              <a:off x="4069" y="1486"/>
              <a:ext cx="0" cy="255"/>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45" name="Line 43"/>
            <p:cNvSpPr>
              <a:spLocks noChangeShapeType="1"/>
            </p:cNvSpPr>
            <p:nvPr/>
          </p:nvSpPr>
          <p:spPr bwMode="auto">
            <a:xfrm flipV="1">
              <a:off x="4105" y="1506"/>
              <a:ext cx="0" cy="263"/>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46" name="Line 44"/>
            <p:cNvSpPr>
              <a:spLocks noChangeShapeType="1"/>
            </p:cNvSpPr>
            <p:nvPr/>
          </p:nvSpPr>
          <p:spPr bwMode="auto">
            <a:xfrm flipV="1">
              <a:off x="4145" y="1538"/>
              <a:ext cx="0" cy="263"/>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47" name="Line 45"/>
            <p:cNvSpPr>
              <a:spLocks noChangeShapeType="1"/>
            </p:cNvSpPr>
            <p:nvPr/>
          </p:nvSpPr>
          <p:spPr bwMode="auto">
            <a:xfrm flipV="1">
              <a:off x="4193" y="1562"/>
              <a:ext cx="0" cy="27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48" name="Freeform 46"/>
            <p:cNvSpPr>
              <a:spLocks/>
            </p:cNvSpPr>
            <p:nvPr/>
          </p:nvSpPr>
          <p:spPr bwMode="auto">
            <a:xfrm>
              <a:off x="4249" y="1522"/>
              <a:ext cx="257" cy="360"/>
            </a:xfrm>
            <a:custGeom>
              <a:avLst/>
              <a:gdLst>
                <a:gd name="T0" fmla="*/ 0 w 257"/>
                <a:gd name="T1" fmla="*/ 80 h 360"/>
                <a:gd name="T2" fmla="*/ 256 w 257"/>
                <a:gd name="T3" fmla="*/ 0 h 360"/>
                <a:gd name="T4" fmla="*/ 256 w 257"/>
                <a:gd name="T5" fmla="*/ 247 h 360"/>
                <a:gd name="T6" fmla="*/ 0 w 257"/>
                <a:gd name="T7" fmla="*/ 359 h 360"/>
                <a:gd name="T8" fmla="*/ 0 w 257"/>
                <a:gd name="T9" fmla="*/ 80 h 360"/>
                <a:gd name="T10" fmla="*/ 0 60000 65536"/>
                <a:gd name="T11" fmla="*/ 0 60000 65536"/>
                <a:gd name="T12" fmla="*/ 0 60000 65536"/>
                <a:gd name="T13" fmla="*/ 0 60000 65536"/>
                <a:gd name="T14" fmla="*/ 0 60000 65536"/>
                <a:gd name="T15" fmla="*/ 0 w 257"/>
                <a:gd name="T16" fmla="*/ 0 h 360"/>
                <a:gd name="T17" fmla="*/ 257 w 257"/>
                <a:gd name="T18" fmla="*/ 360 h 360"/>
              </a:gdLst>
              <a:ahLst/>
              <a:cxnLst>
                <a:cxn ang="T10">
                  <a:pos x="T0" y="T1"/>
                </a:cxn>
                <a:cxn ang="T11">
                  <a:pos x="T2" y="T3"/>
                </a:cxn>
                <a:cxn ang="T12">
                  <a:pos x="T4" y="T5"/>
                </a:cxn>
                <a:cxn ang="T13">
                  <a:pos x="T6" y="T7"/>
                </a:cxn>
                <a:cxn ang="T14">
                  <a:pos x="T8" y="T9"/>
                </a:cxn>
              </a:cxnLst>
              <a:rect l="T15" t="T16" r="T17" b="T18"/>
              <a:pathLst>
                <a:path w="257" h="360">
                  <a:moveTo>
                    <a:pt x="0" y="80"/>
                  </a:moveTo>
                  <a:lnTo>
                    <a:pt x="256" y="0"/>
                  </a:lnTo>
                  <a:lnTo>
                    <a:pt x="256" y="247"/>
                  </a:lnTo>
                  <a:lnTo>
                    <a:pt x="0" y="359"/>
                  </a:lnTo>
                  <a:lnTo>
                    <a:pt x="0" y="80"/>
                  </a:lnTo>
                </a:path>
              </a:pathLst>
            </a:custGeom>
            <a:noFill/>
            <a:ln w="127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ea typeface="PMingLiU" pitchFamily="18" charset="-120"/>
              </a:endParaRPr>
            </a:p>
          </p:txBody>
        </p:sp>
        <p:sp>
          <p:nvSpPr>
            <p:cNvPr id="49" name="Line 47"/>
            <p:cNvSpPr>
              <a:spLocks noChangeShapeType="1"/>
            </p:cNvSpPr>
            <p:nvPr/>
          </p:nvSpPr>
          <p:spPr bwMode="auto">
            <a:xfrm flipV="1">
              <a:off x="4251" y="1602"/>
              <a:ext cx="246" cy="87"/>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0" name="Line 48"/>
            <p:cNvSpPr>
              <a:spLocks noChangeShapeType="1"/>
            </p:cNvSpPr>
            <p:nvPr/>
          </p:nvSpPr>
          <p:spPr bwMode="auto">
            <a:xfrm flipV="1">
              <a:off x="4251" y="1685"/>
              <a:ext cx="256" cy="1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1" name="Freeform 49"/>
            <p:cNvSpPr>
              <a:spLocks/>
            </p:cNvSpPr>
            <p:nvPr/>
          </p:nvSpPr>
          <p:spPr bwMode="auto">
            <a:xfrm>
              <a:off x="4034" y="1402"/>
              <a:ext cx="472" cy="201"/>
            </a:xfrm>
            <a:custGeom>
              <a:avLst/>
              <a:gdLst>
                <a:gd name="T0" fmla="*/ 215 w 472"/>
                <a:gd name="T1" fmla="*/ 200 h 201"/>
                <a:gd name="T2" fmla="*/ 471 w 472"/>
                <a:gd name="T3" fmla="*/ 120 h 201"/>
                <a:gd name="T4" fmla="*/ 255 w 472"/>
                <a:gd name="T5" fmla="*/ 0 h 201"/>
                <a:gd name="T6" fmla="*/ 0 w 472"/>
                <a:gd name="T7" fmla="*/ 64 h 201"/>
                <a:gd name="T8" fmla="*/ 215 w 472"/>
                <a:gd name="T9" fmla="*/ 200 h 201"/>
                <a:gd name="T10" fmla="*/ 0 60000 65536"/>
                <a:gd name="T11" fmla="*/ 0 60000 65536"/>
                <a:gd name="T12" fmla="*/ 0 60000 65536"/>
                <a:gd name="T13" fmla="*/ 0 60000 65536"/>
                <a:gd name="T14" fmla="*/ 0 60000 65536"/>
                <a:gd name="T15" fmla="*/ 0 w 472"/>
                <a:gd name="T16" fmla="*/ 0 h 201"/>
                <a:gd name="T17" fmla="*/ 472 w 472"/>
                <a:gd name="T18" fmla="*/ 201 h 201"/>
              </a:gdLst>
              <a:ahLst/>
              <a:cxnLst>
                <a:cxn ang="T10">
                  <a:pos x="T0" y="T1"/>
                </a:cxn>
                <a:cxn ang="T11">
                  <a:pos x="T2" y="T3"/>
                </a:cxn>
                <a:cxn ang="T12">
                  <a:pos x="T4" y="T5"/>
                </a:cxn>
                <a:cxn ang="T13">
                  <a:pos x="T6" y="T7"/>
                </a:cxn>
                <a:cxn ang="T14">
                  <a:pos x="T8" y="T9"/>
                </a:cxn>
              </a:cxnLst>
              <a:rect l="T15" t="T16" r="T17" b="T18"/>
              <a:pathLst>
                <a:path w="472" h="201">
                  <a:moveTo>
                    <a:pt x="215" y="200"/>
                  </a:moveTo>
                  <a:lnTo>
                    <a:pt x="471" y="120"/>
                  </a:lnTo>
                  <a:lnTo>
                    <a:pt x="255" y="0"/>
                  </a:lnTo>
                  <a:lnTo>
                    <a:pt x="0" y="64"/>
                  </a:lnTo>
                  <a:lnTo>
                    <a:pt x="215" y="200"/>
                  </a:lnTo>
                </a:path>
              </a:pathLst>
            </a:custGeom>
            <a:noFill/>
            <a:ln w="127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ea typeface="PMingLiU" pitchFamily="18" charset="-120"/>
              </a:endParaRPr>
            </a:p>
          </p:txBody>
        </p:sp>
        <p:sp>
          <p:nvSpPr>
            <p:cNvPr id="52" name="Line 50"/>
            <p:cNvSpPr>
              <a:spLocks noChangeShapeType="1"/>
            </p:cNvSpPr>
            <p:nvPr/>
          </p:nvSpPr>
          <p:spPr bwMode="auto">
            <a:xfrm>
              <a:off x="4178" y="1431"/>
              <a:ext cx="206" cy="12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3" name="Line 51"/>
            <p:cNvSpPr>
              <a:spLocks noChangeShapeType="1"/>
            </p:cNvSpPr>
            <p:nvPr/>
          </p:nvSpPr>
          <p:spPr bwMode="auto">
            <a:xfrm>
              <a:off x="4385" y="1554"/>
              <a:ext cx="0" cy="263"/>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4" name="Line 52"/>
            <p:cNvSpPr>
              <a:spLocks noChangeShapeType="1"/>
            </p:cNvSpPr>
            <p:nvPr/>
          </p:nvSpPr>
          <p:spPr bwMode="auto">
            <a:xfrm flipV="1">
              <a:off x="4067" y="1419"/>
              <a:ext cx="245" cy="69"/>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5" name="Line 53"/>
            <p:cNvSpPr>
              <a:spLocks noChangeShapeType="1"/>
            </p:cNvSpPr>
            <p:nvPr/>
          </p:nvSpPr>
          <p:spPr bwMode="auto">
            <a:xfrm flipV="1">
              <a:off x="4193" y="1491"/>
              <a:ext cx="256" cy="7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6" name="Line 54"/>
            <p:cNvSpPr>
              <a:spLocks noChangeShapeType="1"/>
            </p:cNvSpPr>
            <p:nvPr/>
          </p:nvSpPr>
          <p:spPr bwMode="auto">
            <a:xfrm flipV="1">
              <a:off x="4145" y="1467"/>
              <a:ext cx="254" cy="7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7" name="Line 55"/>
            <p:cNvSpPr>
              <a:spLocks noChangeShapeType="1"/>
            </p:cNvSpPr>
            <p:nvPr/>
          </p:nvSpPr>
          <p:spPr bwMode="auto">
            <a:xfrm flipV="1">
              <a:off x="4106" y="1441"/>
              <a:ext cx="245" cy="7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8" name="Freeform 56"/>
            <p:cNvSpPr>
              <a:spLocks/>
            </p:cNvSpPr>
            <p:nvPr/>
          </p:nvSpPr>
          <p:spPr bwMode="auto">
            <a:xfrm>
              <a:off x="4049" y="1194"/>
              <a:ext cx="473" cy="185"/>
            </a:xfrm>
            <a:custGeom>
              <a:avLst/>
              <a:gdLst>
                <a:gd name="T0" fmla="*/ 216 w 473"/>
                <a:gd name="T1" fmla="*/ 184 h 185"/>
                <a:gd name="T2" fmla="*/ 472 w 473"/>
                <a:gd name="T3" fmla="*/ 112 h 185"/>
                <a:gd name="T4" fmla="*/ 256 w 473"/>
                <a:gd name="T5" fmla="*/ 0 h 185"/>
                <a:gd name="T6" fmla="*/ 0 w 473"/>
                <a:gd name="T7" fmla="*/ 64 h 185"/>
                <a:gd name="T8" fmla="*/ 216 w 473"/>
                <a:gd name="T9" fmla="*/ 184 h 185"/>
                <a:gd name="T10" fmla="*/ 0 60000 65536"/>
                <a:gd name="T11" fmla="*/ 0 60000 65536"/>
                <a:gd name="T12" fmla="*/ 0 60000 65536"/>
                <a:gd name="T13" fmla="*/ 0 60000 65536"/>
                <a:gd name="T14" fmla="*/ 0 60000 65536"/>
                <a:gd name="T15" fmla="*/ 0 w 473"/>
                <a:gd name="T16" fmla="*/ 0 h 185"/>
                <a:gd name="T17" fmla="*/ 473 w 473"/>
                <a:gd name="T18" fmla="*/ 185 h 185"/>
              </a:gdLst>
              <a:ahLst/>
              <a:cxnLst>
                <a:cxn ang="T10">
                  <a:pos x="T0" y="T1"/>
                </a:cxn>
                <a:cxn ang="T11">
                  <a:pos x="T2" y="T3"/>
                </a:cxn>
                <a:cxn ang="T12">
                  <a:pos x="T4" y="T5"/>
                </a:cxn>
                <a:cxn ang="T13">
                  <a:pos x="T6" y="T7"/>
                </a:cxn>
                <a:cxn ang="T14">
                  <a:pos x="T8" y="T9"/>
                </a:cxn>
              </a:cxnLst>
              <a:rect l="T15" t="T16" r="T17" b="T18"/>
              <a:pathLst>
                <a:path w="473" h="185">
                  <a:moveTo>
                    <a:pt x="216" y="184"/>
                  </a:moveTo>
                  <a:lnTo>
                    <a:pt x="472" y="112"/>
                  </a:lnTo>
                  <a:lnTo>
                    <a:pt x="256" y="0"/>
                  </a:lnTo>
                  <a:lnTo>
                    <a:pt x="0" y="64"/>
                  </a:lnTo>
                  <a:lnTo>
                    <a:pt x="216" y="184"/>
                  </a:lnTo>
                </a:path>
              </a:pathLst>
            </a:custGeom>
            <a:solidFill>
              <a:srgbClr val="CCCC00"/>
            </a:solidFill>
            <a:ln w="12700" cap="rnd">
              <a:solidFill>
                <a:schemeClr val="tx1"/>
              </a:solidFill>
              <a:round/>
              <a:headEnd/>
              <a:tailEnd/>
            </a:ln>
          </p:spPr>
          <p:txBody>
            <a:bodyPr/>
            <a:lstStyle/>
            <a:p>
              <a:endParaRPr lang="zh-TW" altLang="en-US">
                <a:ea typeface="PMingLiU" pitchFamily="18" charset="-120"/>
              </a:endParaRPr>
            </a:p>
          </p:txBody>
        </p:sp>
        <p:sp>
          <p:nvSpPr>
            <p:cNvPr id="59" name="Line 57"/>
            <p:cNvSpPr>
              <a:spLocks noChangeShapeType="1"/>
            </p:cNvSpPr>
            <p:nvPr/>
          </p:nvSpPr>
          <p:spPr bwMode="auto">
            <a:xfrm>
              <a:off x="4186" y="1226"/>
              <a:ext cx="215" cy="11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60" name="Line 58"/>
            <p:cNvSpPr>
              <a:spLocks noChangeShapeType="1"/>
            </p:cNvSpPr>
            <p:nvPr/>
          </p:nvSpPr>
          <p:spPr bwMode="auto">
            <a:xfrm flipV="1">
              <a:off x="4084" y="1211"/>
              <a:ext cx="245" cy="63"/>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61" name="Line 59"/>
            <p:cNvSpPr>
              <a:spLocks noChangeShapeType="1"/>
            </p:cNvSpPr>
            <p:nvPr/>
          </p:nvSpPr>
          <p:spPr bwMode="auto">
            <a:xfrm flipV="1">
              <a:off x="4220" y="1275"/>
              <a:ext cx="245" cy="7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62" name="Line 60"/>
            <p:cNvSpPr>
              <a:spLocks noChangeShapeType="1"/>
            </p:cNvSpPr>
            <p:nvPr/>
          </p:nvSpPr>
          <p:spPr bwMode="auto">
            <a:xfrm flipV="1">
              <a:off x="4172" y="1259"/>
              <a:ext cx="245" cy="63"/>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63" name="Line 61"/>
            <p:cNvSpPr>
              <a:spLocks noChangeShapeType="1"/>
            </p:cNvSpPr>
            <p:nvPr/>
          </p:nvSpPr>
          <p:spPr bwMode="auto">
            <a:xfrm flipV="1">
              <a:off x="4132" y="1235"/>
              <a:ext cx="245" cy="63"/>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64" name="Freeform 62"/>
            <p:cNvSpPr>
              <a:spLocks/>
            </p:cNvSpPr>
            <p:nvPr/>
          </p:nvSpPr>
          <p:spPr bwMode="auto">
            <a:xfrm>
              <a:off x="4465" y="1594"/>
              <a:ext cx="257" cy="392"/>
            </a:xfrm>
            <a:custGeom>
              <a:avLst/>
              <a:gdLst>
                <a:gd name="T0" fmla="*/ 0 w 257"/>
                <a:gd name="T1" fmla="*/ 87 h 392"/>
                <a:gd name="T2" fmla="*/ 256 w 257"/>
                <a:gd name="T3" fmla="*/ 0 h 392"/>
                <a:gd name="T4" fmla="*/ 256 w 257"/>
                <a:gd name="T5" fmla="*/ 263 h 392"/>
                <a:gd name="T6" fmla="*/ 0 w 257"/>
                <a:gd name="T7" fmla="*/ 391 h 392"/>
                <a:gd name="T8" fmla="*/ 0 w 257"/>
                <a:gd name="T9" fmla="*/ 87 h 392"/>
                <a:gd name="T10" fmla="*/ 0 60000 65536"/>
                <a:gd name="T11" fmla="*/ 0 60000 65536"/>
                <a:gd name="T12" fmla="*/ 0 60000 65536"/>
                <a:gd name="T13" fmla="*/ 0 60000 65536"/>
                <a:gd name="T14" fmla="*/ 0 60000 65536"/>
                <a:gd name="T15" fmla="*/ 0 w 257"/>
                <a:gd name="T16" fmla="*/ 0 h 392"/>
                <a:gd name="T17" fmla="*/ 257 w 257"/>
                <a:gd name="T18" fmla="*/ 392 h 392"/>
              </a:gdLst>
              <a:ahLst/>
              <a:cxnLst>
                <a:cxn ang="T10">
                  <a:pos x="T0" y="T1"/>
                </a:cxn>
                <a:cxn ang="T11">
                  <a:pos x="T2" y="T3"/>
                </a:cxn>
                <a:cxn ang="T12">
                  <a:pos x="T4" y="T5"/>
                </a:cxn>
                <a:cxn ang="T13">
                  <a:pos x="T6" y="T7"/>
                </a:cxn>
                <a:cxn ang="T14">
                  <a:pos x="T8" y="T9"/>
                </a:cxn>
              </a:cxnLst>
              <a:rect l="T15" t="T16" r="T17" b="T18"/>
              <a:pathLst>
                <a:path w="257" h="392">
                  <a:moveTo>
                    <a:pt x="0" y="87"/>
                  </a:moveTo>
                  <a:lnTo>
                    <a:pt x="256" y="0"/>
                  </a:lnTo>
                  <a:lnTo>
                    <a:pt x="256" y="263"/>
                  </a:lnTo>
                  <a:lnTo>
                    <a:pt x="0" y="391"/>
                  </a:lnTo>
                  <a:lnTo>
                    <a:pt x="0" y="87"/>
                  </a:lnTo>
                </a:path>
              </a:pathLst>
            </a:custGeom>
            <a:solidFill>
              <a:srgbClr val="A2C1FE"/>
            </a:solidFill>
            <a:ln w="12700" cap="rnd">
              <a:solidFill>
                <a:schemeClr val="tx1"/>
              </a:solidFill>
              <a:round/>
              <a:headEnd/>
              <a:tailEnd/>
            </a:ln>
          </p:spPr>
          <p:txBody>
            <a:bodyPr/>
            <a:lstStyle/>
            <a:p>
              <a:endParaRPr lang="zh-TW" altLang="en-US">
                <a:ea typeface="PMingLiU" pitchFamily="18" charset="-120"/>
              </a:endParaRPr>
            </a:p>
          </p:txBody>
        </p:sp>
        <p:sp>
          <p:nvSpPr>
            <p:cNvPr id="65" name="Line 63"/>
            <p:cNvSpPr>
              <a:spLocks noChangeShapeType="1"/>
            </p:cNvSpPr>
            <p:nvPr/>
          </p:nvSpPr>
          <p:spPr bwMode="auto">
            <a:xfrm flipV="1">
              <a:off x="4467" y="1683"/>
              <a:ext cx="254" cy="94"/>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66" name="Line 64"/>
            <p:cNvSpPr>
              <a:spLocks noChangeShapeType="1"/>
            </p:cNvSpPr>
            <p:nvPr/>
          </p:nvSpPr>
          <p:spPr bwMode="auto">
            <a:xfrm flipV="1">
              <a:off x="4465" y="1769"/>
              <a:ext cx="256" cy="11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67" name="Line 65"/>
            <p:cNvSpPr>
              <a:spLocks noChangeShapeType="1"/>
            </p:cNvSpPr>
            <p:nvPr/>
          </p:nvSpPr>
          <p:spPr bwMode="auto">
            <a:xfrm>
              <a:off x="4601" y="1633"/>
              <a:ext cx="0" cy="28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68" name="Freeform 66"/>
            <p:cNvSpPr>
              <a:spLocks/>
            </p:cNvSpPr>
            <p:nvPr/>
          </p:nvSpPr>
          <p:spPr bwMode="auto">
            <a:xfrm>
              <a:off x="3818" y="1522"/>
              <a:ext cx="217" cy="456"/>
            </a:xfrm>
            <a:custGeom>
              <a:avLst/>
              <a:gdLst>
                <a:gd name="T0" fmla="*/ 216 w 217"/>
                <a:gd name="T1" fmla="*/ 143 h 456"/>
                <a:gd name="T2" fmla="*/ 0 w 217"/>
                <a:gd name="T3" fmla="*/ 0 h 456"/>
                <a:gd name="T4" fmla="*/ 0 w 217"/>
                <a:gd name="T5" fmla="*/ 271 h 456"/>
                <a:gd name="T6" fmla="*/ 216 w 217"/>
                <a:gd name="T7" fmla="*/ 455 h 456"/>
                <a:gd name="T8" fmla="*/ 216 w 217"/>
                <a:gd name="T9" fmla="*/ 143 h 456"/>
                <a:gd name="T10" fmla="*/ 0 60000 65536"/>
                <a:gd name="T11" fmla="*/ 0 60000 65536"/>
                <a:gd name="T12" fmla="*/ 0 60000 65536"/>
                <a:gd name="T13" fmla="*/ 0 60000 65536"/>
                <a:gd name="T14" fmla="*/ 0 60000 65536"/>
                <a:gd name="T15" fmla="*/ 0 w 217"/>
                <a:gd name="T16" fmla="*/ 0 h 456"/>
                <a:gd name="T17" fmla="*/ 217 w 217"/>
                <a:gd name="T18" fmla="*/ 456 h 456"/>
              </a:gdLst>
              <a:ahLst/>
              <a:cxnLst>
                <a:cxn ang="T10">
                  <a:pos x="T0" y="T1"/>
                </a:cxn>
                <a:cxn ang="T11">
                  <a:pos x="T2" y="T3"/>
                </a:cxn>
                <a:cxn ang="T12">
                  <a:pos x="T4" y="T5"/>
                </a:cxn>
                <a:cxn ang="T13">
                  <a:pos x="T6" y="T7"/>
                </a:cxn>
                <a:cxn ang="T14">
                  <a:pos x="T8" y="T9"/>
                </a:cxn>
              </a:cxnLst>
              <a:rect l="T15" t="T16" r="T17" b="T18"/>
              <a:pathLst>
                <a:path w="217" h="456">
                  <a:moveTo>
                    <a:pt x="216" y="143"/>
                  </a:moveTo>
                  <a:lnTo>
                    <a:pt x="0" y="0"/>
                  </a:lnTo>
                  <a:lnTo>
                    <a:pt x="0" y="271"/>
                  </a:lnTo>
                  <a:lnTo>
                    <a:pt x="216" y="455"/>
                  </a:lnTo>
                  <a:lnTo>
                    <a:pt x="216" y="143"/>
                  </a:lnTo>
                </a:path>
              </a:pathLst>
            </a:custGeom>
            <a:solidFill>
              <a:srgbClr val="FFB399"/>
            </a:solidFill>
            <a:ln w="12700" cap="rnd">
              <a:solidFill>
                <a:schemeClr val="tx1"/>
              </a:solidFill>
              <a:round/>
              <a:headEnd/>
              <a:tailEnd/>
            </a:ln>
          </p:spPr>
          <p:txBody>
            <a:bodyPr/>
            <a:lstStyle/>
            <a:p>
              <a:endParaRPr lang="zh-TW" altLang="en-US">
                <a:ea typeface="PMingLiU" pitchFamily="18" charset="-120"/>
              </a:endParaRPr>
            </a:p>
          </p:txBody>
        </p:sp>
        <p:sp>
          <p:nvSpPr>
            <p:cNvPr id="69" name="Line 67"/>
            <p:cNvSpPr>
              <a:spLocks noChangeShapeType="1"/>
            </p:cNvSpPr>
            <p:nvPr/>
          </p:nvSpPr>
          <p:spPr bwMode="auto">
            <a:xfrm flipH="1" flipV="1">
              <a:off x="3818" y="1618"/>
              <a:ext cx="215" cy="15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70" name="Line 68"/>
            <p:cNvSpPr>
              <a:spLocks noChangeShapeType="1"/>
            </p:cNvSpPr>
            <p:nvPr/>
          </p:nvSpPr>
          <p:spPr bwMode="auto">
            <a:xfrm flipH="1" flipV="1">
              <a:off x="3818" y="1714"/>
              <a:ext cx="215" cy="159"/>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71" name="Line 69"/>
            <p:cNvSpPr>
              <a:spLocks noChangeShapeType="1"/>
            </p:cNvSpPr>
            <p:nvPr/>
          </p:nvSpPr>
          <p:spPr bwMode="auto">
            <a:xfrm flipV="1">
              <a:off x="3850" y="1546"/>
              <a:ext cx="0" cy="27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72" name="Line 70"/>
            <p:cNvSpPr>
              <a:spLocks noChangeShapeType="1"/>
            </p:cNvSpPr>
            <p:nvPr/>
          </p:nvSpPr>
          <p:spPr bwMode="auto">
            <a:xfrm flipV="1">
              <a:off x="3898" y="1570"/>
              <a:ext cx="0" cy="287"/>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73" name="Line 71"/>
            <p:cNvSpPr>
              <a:spLocks noChangeShapeType="1"/>
            </p:cNvSpPr>
            <p:nvPr/>
          </p:nvSpPr>
          <p:spPr bwMode="auto">
            <a:xfrm flipV="1">
              <a:off x="3938" y="1602"/>
              <a:ext cx="0" cy="287"/>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74" name="Line 72"/>
            <p:cNvSpPr>
              <a:spLocks noChangeShapeType="1"/>
            </p:cNvSpPr>
            <p:nvPr/>
          </p:nvSpPr>
          <p:spPr bwMode="auto">
            <a:xfrm flipV="1">
              <a:off x="3986" y="1633"/>
              <a:ext cx="0" cy="296"/>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75" name="Rectangle 73"/>
            <p:cNvSpPr>
              <a:spLocks noChangeArrowheads="1"/>
            </p:cNvSpPr>
            <p:nvPr/>
          </p:nvSpPr>
          <p:spPr bwMode="auto">
            <a:xfrm rot="1800000">
              <a:off x="3692" y="1018"/>
              <a:ext cx="331" cy="1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eaLnBrk="0" hangingPunct="0"/>
              <a:r>
                <a:rPr lang="en-GB" altLang="zh-TW" sz="1000" b="1">
                  <a:latin typeface="Arial" pitchFamily="34" charset="0"/>
                  <a:ea typeface="PMingLiU" pitchFamily="18" charset="-120"/>
                </a:rPr>
                <a:t>JPEG</a:t>
              </a:r>
            </a:p>
          </p:txBody>
        </p:sp>
        <p:sp>
          <p:nvSpPr>
            <p:cNvPr id="76" name="Rectangle 74"/>
            <p:cNvSpPr>
              <a:spLocks noChangeArrowheads="1"/>
            </p:cNvSpPr>
            <p:nvPr/>
          </p:nvSpPr>
          <p:spPr bwMode="auto">
            <a:xfrm rot="1800000">
              <a:off x="3922" y="985"/>
              <a:ext cx="251" cy="1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eaLnBrk="0" hangingPunct="0"/>
              <a:r>
                <a:rPr lang="en-GB" altLang="zh-TW" sz="1000" b="1">
                  <a:latin typeface="Arial" pitchFamily="34" charset="0"/>
                  <a:ea typeface="PMingLiU" pitchFamily="18" charset="-120"/>
                </a:rPr>
                <a:t>GIF</a:t>
              </a:r>
            </a:p>
          </p:txBody>
        </p:sp>
        <p:sp>
          <p:nvSpPr>
            <p:cNvPr id="77" name="Rectangle 75"/>
            <p:cNvSpPr>
              <a:spLocks noChangeArrowheads="1"/>
            </p:cNvSpPr>
            <p:nvPr/>
          </p:nvSpPr>
          <p:spPr bwMode="auto">
            <a:xfrm rot="20460000">
              <a:off x="4255" y="984"/>
              <a:ext cx="331" cy="1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eaLnBrk="0" hangingPunct="0"/>
              <a:r>
                <a:rPr lang="en-GB" altLang="zh-TW" sz="1000" b="1">
                  <a:latin typeface="Arial" pitchFamily="34" charset="0"/>
                  <a:ea typeface="PMingLiU" pitchFamily="18" charset="-120"/>
                </a:rPr>
                <a:t>Small</a:t>
              </a:r>
            </a:p>
          </p:txBody>
        </p:sp>
        <p:sp>
          <p:nvSpPr>
            <p:cNvPr id="78" name="Rectangle 76"/>
            <p:cNvSpPr>
              <a:spLocks noChangeArrowheads="1"/>
            </p:cNvSpPr>
            <p:nvPr/>
          </p:nvSpPr>
          <p:spPr bwMode="auto">
            <a:xfrm rot="20160000">
              <a:off x="4535" y="1087"/>
              <a:ext cx="532" cy="1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eaLnBrk="0" hangingPunct="0"/>
              <a:r>
                <a:rPr lang="en-GB" altLang="zh-TW" sz="1000" b="1">
                  <a:latin typeface="Arial" pitchFamily="34" charset="0"/>
                  <a:ea typeface="PMingLiU" pitchFamily="18" charset="-120"/>
                </a:rPr>
                <a:t>Very Large</a:t>
              </a:r>
            </a:p>
          </p:txBody>
        </p:sp>
        <p:sp>
          <p:nvSpPr>
            <p:cNvPr id="79" name="Rectangle 77"/>
            <p:cNvSpPr>
              <a:spLocks noChangeArrowheads="1"/>
            </p:cNvSpPr>
            <p:nvPr/>
          </p:nvSpPr>
          <p:spPr bwMode="auto">
            <a:xfrm>
              <a:off x="4760" y="1548"/>
              <a:ext cx="288" cy="1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eaLnBrk="0" hangingPunct="0"/>
              <a:r>
                <a:rPr lang="en-GB" altLang="zh-TW" sz="1000" b="1">
                  <a:latin typeface="Arial" pitchFamily="34" charset="0"/>
                  <a:ea typeface="PMingLiU" pitchFamily="18" charset="-120"/>
                </a:rPr>
                <a:t>RED</a:t>
              </a:r>
            </a:p>
          </p:txBody>
        </p:sp>
        <p:sp>
          <p:nvSpPr>
            <p:cNvPr id="80" name="Rectangle 78"/>
            <p:cNvSpPr>
              <a:spLocks noChangeArrowheads="1"/>
            </p:cNvSpPr>
            <p:nvPr/>
          </p:nvSpPr>
          <p:spPr bwMode="auto">
            <a:xfrm>
              <a:off x="4752" y="1644"/>
              <a:ext cx="378" cy="1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eaLnBrk="0" hangingPunct="0"/>
              <a:r>
                <a:rPr lang="en-GB" altLang="zh-TW" sz="1000" b="1">
                  <a:latin typeface="Arial" pitchFamily="34" charset="0"/>
                  <a:ea typeface="PMingLiU" pitchFamily="18" charset="-120"/>
                </a:rPr>
                <a:t>WHITE</a:t>
              </a:r>
            </a:p>
          </p:txBody>
        </p:sp>
        <p:sp>
          <p:nvSpPr>
            <p:cNvPr id="81" name="Rectangle 79"/>
            <p:cNvSpPr>
              <a:spLocks noChangeArrowheads="1"/>
            </p:cNvSpPr>
            <p:nvPr/>
          </p:nvSpPr>
          <p:spPr bwMode="auto">
            <a:xfrm>
              <a:off x="4768" y="1748"/>
              <a:ext cx="337" cy="1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eaLnBrk="0" hangingPunct="0"/>
              <a:r>
                <a:rPr lang="en-GB" altLang="zh-TW" sz="1000" b="1">
                  <a:latin typeface="Arial" pitchFamily="34" charset="0"/>
                  <a:ea typeface="PMingLiU" pitchFamily="18" charset="-120"/>
                </a:rPr>
                <a:t>BLUE</a:t>
              </a:r>
            </a:p>
          </p:txBody>
        </p:sp>
        <p:sp>
          <p:nvSpPr>
            <p:cNvPr id="82" name="Freeform 80"/>
            <p:cNvSpPr>
              <a:spLocks/>
            </p:cNvSpPr>
            <p:nvPr/>
          </p:nvSpPr>
          <p:spPr bwMode="auto">
            <a:xfrm>
              <a:off x="4217" y="1753"/>
              <a:ext cx="17" cy="361"/>
            </a:xfrm>
            <a:custGeom>
              <a:avLst/>
              <a:gdLst>
                <a:gd name="T0" fmla="*/ 16 w 17"/>
                <a:gd name="T1" fmla="*/ 352 h 361"/>
                <a:gd name="T2" fmla="*/ 0 w 17"/>
                <a:gd name="T3" fmla="*/ 360 h 361"/>
                <a:gd name="T4" fmla="*/ 0 w 17"/>
                <a:gd name="T5" fmla="*/ 8 h 361"/>
                <a:gd name="T6" fmla="*/ 16 w 17"/>
                <a:gd name="T7" fmla="*/ 0 h 361"/>
                <a:gd name="T8" fmla="*/ 16 w 17"/>
                <a:gd name="T9" fmla="*/ 352 h 361"/>
                <a:gd name="T10" fmla="*/ 0 60000 65536"/>
                <a:gd name="T11" fmla="*/ 0 60000 65536"/>
                <a:gd name="T12" fmla="*/ 0 60000 65536"/>
                <a:gd name="T13" fmla="*/ 0 60000 65536"/>
                <a:gd name="T14" fmla="*/ 0 60000 65536"/>
                <a:gd name="T15" fmla="*/ 0 w 17"/>
                <a:gd name="T16" fmla="*/ 0 h 361"/>
                <a:gd name="T17" fmla="*/ 17 w 17"/>
                <a:gd name="T18" fmla="*/ 361 h 361"/>
              </a:gdLst>
              <a:ahLst/>
              <a:cxnLst>
                <a:cxn ang="T10">
                  <a:pos x="T0" y="T1"/>
                </a:cxn>
                <a:cxn ang="T11">
                  <a:pos x="T2" y="T3"/>
                </a:cxn>
                <a:cxn ang="T12">
                  <a:pos x="T4" y="T5"/>
                </a:cxn>
                <a:cxn ang="T13">
                  <a:pos x="T6" y="T7"/>
                </a:cxn>
                <a:cxn ang="T14">
                  <a:pos x="T8" y="T9"/>
                </a:cxn>
              </a:cxnLst>
              <a:rect l="T15" t="T16" r="T17" b="T18"/>
              <a:pathLst>
                <a:path w="17" h="361">
                  <a:moveTo>
                    <a:pt x="16" y="352"/>
                  </a:moveTo>
                  <a:lnTo>
                    <a:pt x="0" y="360"/>
                  </a:lnTo>
                  <a:lnTo>
                    <a:pt x="0" y="8"/>
                  </a:lnTo>
                  <a:lnTo>
                    <a:pt x="16" y="0"/>
                  </a:lnTo>
                  <a:lnTo>
                    <a:pt x="16" y="352"/>
                  </a:lnTo>
                </a:path>
              </a:pathLst>
            </a:custGeom>
            <a:solidFill>
              <a:srgbClr val="4C9900"/>
            </a:solidFill>
            <a:ln w="12700" cap="rnd">
              <a:solidFill>
                <a:schemeClr val="tx1"/>
              </a:solidFill>
              <a:round/>
              <a:headEnd/>
              <a:tailEnd/>
            </a:ln>
          </p:spPr>
          <p:txBody>
            <a:bodyPr/>
            <a:lstStyle/>
            <a:p>
              <a:endParaRPr lang="zh-TW" altLang="en-US">
                <a:ea typeface="PMingLiU" pitchFamily="18" charset="-120"/>
              </a:endParaRPr>
            </a:p>
          </p:txBody>
        </p:sp>
        <p:sp>
          <p:nvSpPr>
            <p:cNvPr id="83" name="Line 81"/>
            <p:cNvSpPr>
              <a:spLocks noChangeShapeType="1"/>
            </p:cNvSpPr>
            <p:nvPr/>
          </p:nvSpPr>
          <p:spPr bwMode="auto">
            <a:xfrm flipH="1">
              <a:off x="4217" y="1873"/>
              <a:ext cx="16" cy="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84" name="Line 82"/>
            <p:cNvSpPr>
              <a:spLocks noChangeShapeType="1"/>
            </p:cNvSpPr>
            <p:nvPr/>
          </p:nvSpPr>
          <p:spPr bwMode="auto">
            <a:xfrm flipH="1">
              <a:off x="4217" y="1993"/>
              <a:ext cx="16" cy="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85" name="Freeform 83"/>
            <p:cNvSpPr>
              <a:spLocks/>
            </p:cNvSpPr>
            <p:nvPr/>
          </p:nvSpPr>
          <p:spPr bwMode="auto">
            <a:xfrm>
              <a:off x="4201" y="1753"/>
              <a:ext cx="17" cy="361"/>
            </a:xfrm>
            <a:custGeom>
              <a:avLst/>
              <a:gdLst>
                <a:gd name="T0" fmla="*/ 0 w 17"/>
                <a:gd name="T1" fmla="*/ 344 h 361"/>
                <a:gd name="T2" fmla="*/ 16 w 17"/>
                <a:gd name="T3" fmla="*/ 360 h 361"/>
                <a:gd name="T4" fmla="*/ 16 w 17"/>
                <a:gd name="T5" fmla="*/ 8 h 361"/>
                <a:gd name="T6" fmla="*/ 0 w 17"/>
                <a:gd name="T7" fmla="*/ 0 h 361"/>
                <a:gd name="T8" fmla="*/ 0 w 17"/>
                <a:gd name="T9" fmla="*/ 344 h 361"/>
                <a:gd name="T10" fmla="*/ 0 60000 65536"/>
                <a:gd name="T11" fmla="*/ 0 60000 65536"/>
                <a:gd name="T12" fmla="*/ 0 60000 65536"/>
                <a:gd name="T13" fmla="*/ 0 60000 65536"/>
                <a:gd name="T14" fmla="*/ 0 60000 65536"/>
                <a:gd name="T15" fmla="*/ 0 w 17"/>
                <a:gd name="T16" fmla="*/ 0 h 361"/>
                <a:gd name="T17" fmla="*/ 17 w 17"/>
                <a:gd name="T18" fmla="*/ 361 h 361"/>
              </a:gdLst>
              <a:ahLst/>
              <a:cxnLst>
                <a:cxn ang="T10">
                  <a:pos x="T0" y="T1"/>
                </a:cxn>
                <a:cxn ang="T11">
                  <a:pos x="T2" y="T3"/>
                </a:cxn>
                <a:cxn ang="T12">
                  <a:pos x="T4" y="T5"/>
                </a:cxn>
                <a:cxn ang="T13">
                  <a:pos x="T6" y="T7"/>
                </a:cxn>
                <a:cxn ang="T14">
                  <a:pos x="T8" y="T9"/>
                </a:cxn>
              </a:cxnLst>
              <a:rect l="T15" t="T16" r="T17" b="T18"/>
              <a:pathLst>
                <a:path w="17" h="361">
                  <a:moveTo>
                    <a:pt x="0" y="344"/>
                  </a:moveTo>
                  <a:lnTo>
                    <a:pt x="16" y="360"/>
                  </a:lnTo>
                  <a:lnTo>
                    <a:pt x="16" y="8"/>
                  </a:lnTo>
                  <a:lnTo>
                    <a:pt x="0" y="0"/>
                  </a:lnTo>
                  <a:lnTo>
                    <a:pt x="0" y="344"/>
                  </a:lnTo>
                </a:path>
              </a:pathLst>
            </a:custGeom>
            <a:solidFill>
              <a:srgbClr val="4C9900"/>
            </a:solidFill>
            <a:ln w="12700" cap="rnd">
              <a:solidFill>
                <a:schemeClr val="tx1"/>
              </a:solidFill>
              <a:round/>
              <a:headEnd/>
              <a:tailEnd/>
            </a:ln>
          </p:spPr>
          <p:txBody>
            <a:bodyPr/>
            <a:lstStyle/>
            <a:p>
              <a:endParaRPr lang="zh-TW" altLang="en-US">
                <a:ea typeface="PMingLiU" pitchFamily="18" charset="-120"/>
              </a:endParaRPr>
            </a:p>
          </p:txBody>
        </p:sp>
        <p:sp>
          <p:nvSpPr>
            <p:cNvPr id="86" name="Line 84"/>
            <p:cNvSpPr>
              <a:spLocks noChangeShapeType="1"/>
            </p:cNvSpPr>
            <p:nvPr/>
          </p:nvSpPr>
          <p:spPr bwMode="auto">
            <a:xfrm>
              <a:off x="4201" y="1873"/>
              <a:ext cx="16" cy="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87" name="Line 85"/>
            <p:cNvSpPr>
              <a:spLocks noChangeShapeType="1"/>
            </p:cNvSpPr>
            <p:nvPr/>
          </p:nvSpPr>
          <p:spPr bwMode="auto">
            <a:xfrm>
              <a:off x="4201" y="1993"/>
              <a:ext cx="16" cy="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88" name="Freeform 86"/>
            <p:cNvSpPr>
              <a:spLocks/>
            </p:cNvSpPr>
            <p:nvPr/>
          </p:nvSpPr>
          <p:spPr bwMode="auto">
            <a:xfrm>
              <a:off x="4201" y="1753"/>
              <a:ext cx="33" cy="17"/>
            </a:xfrm>
            <a:custGeom>
              <a:avLst/>
              <a:gdLst>
                <a:gd name="T0" fmla="*/ 0 w 33"/>
                <a:gd name="T1" fmla="*/ 0 h 17"/>
                <a:gd name="T2" fmla="*/ 16 w 33"/>
                <a:gd name="T3" fmla="*/ 16 h 17"/>
                <a:gd name="T4" fmla="*/ 32 w 33"/>
                <a:gd name="T5" fmla="*/ 0 h 17"/>
                <a:gd name="T6" fmla="*/ 16 w 33"/>
                <a:gd name="T7" fmla="*/ 0 h 17"/>
                <a:gd name="T8" fmla="*/ 0 w 33"/>
                <a:gd name="T9" fmla="*/ 0 h 17"/>
                <a:gd name="T10" fmla="*/ 0 60000 65536"/>
                <a:gd name="T11" fmla="*/ 0 60000 65536"/>
                <a:gd name="T12" fmla="*/ 0 60000 65536"/>
                <a:gd name="T13" fmla="*/ 0 60000 65536"/>
                <a:gd name="T14" fmla="*/ 0 60000 65536"/>
                <a:gd name="T15" fmla="*/ 0 w 33"/>
                <a:gd name="T16" fmla="*/ 0 h 17"/>
                <a:gd name="T17" fmla="*/ 33 w 33"/>
                <a:gd name="T18" fmla="*/ 17 h 17"/>
              </a:gdLst>
              <a:ahLst/>
              <a:cxnLst>
                <a:cxn ang="T10">
                  <a:pos x="T0" y="T1"/>
                </a:cxn>
                <a:cxn ang="T11">
                  <a:pos x="T2" y="T3"/>
                </a:cxn>
                <a:cxn ang="T12">
                  <a:pos x="T4" y="T5"/>
                </a:cxn>
                <a:cxn ang="T13">
                  <a:pos x="T6" y="T7"/>
                </a:cxn>
                <a:cxn ang="T14">
                  <a:pos x="T8" y="T9"/>
                </a:cxn>
              </a:cxnLst>
              <a:rect l="T15" t="T16" r="T17" b="T18"/>
              <a:pathLst>
                <a:path w="33" h="17">
                  <a:moveTo>
                    <a:pt x="0" y="0"/>
                  </a:moveTo>
                  <a:lnTo>
                    <a:pt x="16" y="16"/>
                  </a:lnTo>
                  <a:lnTo>
                    <a:pt x="32" y="0"/>
                  </a:lnTo>
                  <a:lnTo>
                    <a:pt x="16" y="0"/>
                  </a:lnTo>
                  <a:lnTo>
                    <a:pt x="0" y="0"/>
                  </a:lnTo>
                </a:path>
              </a:pathLst>
            </a:custGeom>
            <a:solidFill>
              <a:srgbClr val="4C9900"/>
            </a:solidFill>
            <a:ln w="12700" cap="rnd">
              <a:solidFill>
                <a:schemeClr val="tx1"/>
              </a:solidFill>
              <a:round/>
              <a:headEnd/>
              <a:tailEnd/>
            </a:ln>
          </p:spPr>
          <p:txBody>
            <a:bodyPr/>
            <a:lstStyle/>
            <a:p>
              <a:endParaRPr lang="zh-TW" altLang="en-US">
                <a:ea typeface="PMingLiU" pitchFamily="18" charset="-120"/>
              </a:endParaRPr>
            </a:p>
          </p:txBody>
        </p:sp>
        <p:sp>
          <p:nvSpPr>
            <p:cNvPr id="89" name="Rectangle 87"/>
            <p:cNvSpPr>
              <a:spLocks noChangeArrowheads="1"/>
            </p:cNvSpPr>
            <p:nvPr/>
          </p:nvSpPr>
          <p:spPr bwMode="auto">
            <a:xfrm>
              <a:off x="4032" y="2118"/>
              <a:ext cx="545" cy="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eaLnBrk="0" hangingPunct="0"/>
              <a:r>
                <a:rPr lang="en-GB" altLang="zh-TW" sz="1200" b="1" dirty="0">
                  <a:latin typeface="Times New Roman" pitchFamily="18" charset="0"/>
                  <a:ea typeface="PMingLiU" pitchFamily="18" charset="-120"/>
                </a:rPr>
                <a:t>By Colour</a:t>
              </a:r>
            </a:p>
          </p:txBody>
        </p:sp>
        <p:sp>
          <p:nvSpPr>
            <p:cNvPr id="90" name="Rectangle 88"/>
            <p:cNvSpPr>
              <a:spLocks noChangeArrowheads="1"/>
            </p:cNvSpPr>
            <p:nvPr/>
          </p:nvSpPr>
          <p:spPr bwMode="auto">
            <a:xfrm>
              <a:off x="4567" y="1902"/>
              <a:ext cx="988" cy="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eaLnBrk="0" hangingPunct="0"/>
              <a:r>
                <a:rPr lang="en-GB" altLang="zh-TW" sz="1200" b="1">
                  <a:latin typeface="Times New Roman" pitchFamily="18" charset="0"/>
                  <a:ea typeface="PMingLiU" pitchFamily="18" charset="-120"/>
                </a:rPr>
                <a:t>By Format &amp; Colour</a:t>
              </a:r>
            </a:p>
          </p:txBody>
        </p:sp>
        <p:sp>
          <p:nvSpPr>
            <p:cNvPr id="91" name="Rectangle 89"/>
            <p:cNvSpPr>
              <a:spLocks noChangeArrowheads="1"/>
            </p:cNvSpPr>
            <p:nvPr/>
          </p:nvSpPr>
          <p:spPr bwMode="auto">
            <a:xfrm>
              <a:off x="2880" y="1399"/>
              <a:ext cx="864" cy="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eaLnBrk="0" hangingPunct="0"/>
              <a:r>
                <a:rPr lang="en-GB" altLang="zh-TW" sz="1200" b="1">
                  <a:latin typeface="Times New Roman" pitchFamily="18" charset="0"/>
                  <a:ea typeface="PMingLiU" pitchFamily="18" charset="-120"/>
                </a:rPr>
                <a:t>By Format &amp; Size</a:t>
              </a:r>
            </a:p>
          </p:txBody>
        </p:sp>
        <p:sp>
          <p:nvSpPr>
            <p:cNvPr id="92" name="Rectangle 90"/>
            <p:cNvSpPr>
              <a:spLocks noChangeArrowheads="1"/>
            </p:cNvSpPr>
            <p:nvPr/>
          </p:nvSpPr>
          <p:spPr bwMode="auto">
            <a:xfrm>
              <a:off x="3120" y="1846"/>
              <a:ext cx="840" cy="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eaLnBrk="0" hangingPunct="0"/>
              <a:r>
                <a:rPr lang="en-GB" altLang="zh-TW" sz="1200" b="1" dirty="0">
                  <a:latin typeface="Times New Roman" pitchFamily="18" charset="0"/>
                  <a:ea typeface="PMingLiU" pitchFamily="18" charset="-120"/>
                </a:rPr>
                <a:t>By Colour &amp; Size</a:t>
              </a:r>
            </a:p>
          </p:txBody>
        </p:sp>
        <p:sp>
          <p:nvSpPr>
            <p:cNvPr id="93" name="Freeform 91"/>
            <p:cNvSpPr>
              <a:spLocks/>
            </p:cNvSpPr>
            <p:nvPr/>
          </p:nvSpPr>
          <p:spPr bwMode="auto">
            <a:xfrm>
              <a:off x="4441" y="1394"/>
              <a:ext cx="281" cy="97"/>
            </a:xfrm>
            <a:custGeom>
              <a:avLst/>
              <a:gdLst>
                <a:gd name="T0" fmla="*/ 256 w 281"/>
                <a:gd name="T1" fmla="*/ 0 h 97"/>
                <a:gd name="T2" fmla="*/ 280 w 281"/>
                <a:gd name="T3" fmla="*/ 8 h 97"/>
                <a:gd name="T4" fmla="*/ 24 w 281"/>
                <a:gd name="T5" fmla="*/ 96 h 97"/>
                <a:gd name="T6" fmla="*/ 0 w 281"/>
                <a:gd name="T7" fmla="*/ 88 h 97"/>
                <a:gd name="T8" fmla="*/ 256 w 281"/>
                <a:gd name="T9" fmla="*/ 0 h 97"/>
                <a:gd name="T10" fmla="*/ 0 60000 65536"/>
                <a:gd name="T11" fmla="*/ 0 60000 65536"/>
                <a:gd name="T12" fmla="*/ 0 60000 65536"/>
                <a:gd name="T13" fmla="*/ 0 60000 65536"/>
                <a:gd name="T14" fmla="*/ 0 60000 65536"/>
                <a:gd name="T15" fmla="*/ 0 w 281"/>
                <a:gd name="T16" fmla="*/ 0 h 97"/>
                <a:gd name="T17" fmla="*/ 281 w 281"/>
                <a:gd name="T18" fmla="*/ 97 h 97"/>
              </a:gdLst>
              <a:ahLst/>
              <a:cxnLst>
                <a:cxn ang="T10">
                  <a:pos x="T0" y="T1"/>
                </a:cxn>
                <a:cxn ang="T11">
                  <a:pos x="T2" y="T3"/>
                </a:cxn>
                <a:cxn ang="T12">
                  <a:pos x="T4" y="T5"/>
                </a:cxn>
                <a:cxn ang="T13">
                  <a:pos x="T6" y="T7"/>
                </a:cxn>
                <a:cxn ang="T14">
                  <a:pos x="T8" y="T9"/>
                </a:cxn>
              </a:cxnLst>
              <a:rect l="T15" t="T16" r="T17" b="T18"/>
              <a:pathLst>
                <a:path w="281" h="97">
                  <a:moveTo>
                    <a:pt x="256" y="0"/>
                  </a:moveTo>
                  <a:lnTo>
                    <a:pt x="280" y="8"/>
                  </a:lnTo>
                  <a:lnTo>
                    <a:pt x="24" y="96"/>
                  </a:lnTo>
                  <a:lnTo>
                    <a:pt x="0" y="88"/>
                  </a:lnTo>
                  <a:lnTo>
                    <a:pt x="256" y="0"/>
                  </a:lnTo>
                </a:path>
              </a:pathLst>
            </a:custGeom>
            <a:solidFill>
              <a:srgbClr val="4C4CFF"/>
            </a:solidFill>
            <a:ln w="12700" cap="rnd">
              <a:solidFill>
                <a:schemeClr val="tx1"/>
              </a:solidFill>
              <a:round/>
              <a:headEnd/>
              <a:tailEnd/>
            </a:ln>
          </p:spPr>
          <p:txBody>
            <a:bodyPr/>
            <a:lstStyle/>
            <a:p>
              <a:endParaRPr lang="zh-TW" altLang="en-US">
                <a:ea typeface="PMingLiU" pitchFamily="18" charset="-120"/>
              </a:endParaRPr>
            </a:p>
          </p:txBody>
        </p:sp>
        <p:sp>
          <p:nvSpPr>
            <p:cNvPr id="94" name="Line 92"/>
            <p:cNvSpPr>
              <a:spLocks noChangeShapeType="1"/>
            </p:cNvSpPr>
            <p:nvPr/>
          </p:nvSpPr>
          <p:spPr bwMode="auto">
            <a:xfrm>
              <a:off x="4585" y="1434"/>
              <a:ext cx="16" cy="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95" name="Freeform 93"/>
            <p:cNvSpPr>
              <a:spLocks/>
            </p:cNvSpPr>
            <p:nvPr/>
          </p:nvSpPr>
          <p:spPr bwMode="auto">
            <a:xfrm>
              <a:off x="4457" y="1402"/>
              <a:ext cx="265" cy="105"/>
            </a:xfrm>
            <a:custGeom>
              <a:avLst/>
              <a:gdLst>
                <a:gd name="T0" fmla="*/ 264 w 265"/>
                <a:gd name="T1" fmla="*/ 16 h 105"/>
                <a:gd name="T2" fmla="*/ 264 w 265"/>
                <a:gd name="T3" fmla="*/ 0 h 105"/>
                <a:gd name="T4" fmla="*/ 0 w 265"/>
                <a:gd name="T5" fmla="*/ 88 h 105"/>
                <a:gd name="T6" fmla="*/ 8 w 265"/>
                <a:gd name="T7" fmla="*/ 88 h 105"/>
                <a:gd name="T8" fmla="*/ 8 w 265"/>
                <a:gd name="T9" fmla="*/ 104 h 105"/>
                <a:gd name="T10" fmla="*/ 264 w 265"/>
                <a:gd name="T11" fmla="*/ 16 h 105"/>
                <a:gd name="T12" fmla="*/ 0 60000 65536"/>
                <a:gd name="T13" fmla="*/ 0 60000 65536"/>
                <a:gd name="T14" fmla="*/ 0 60000 65536"/>
                <a:gd name="T15" fmla="*/ 0 60000 65536"/>
                <a:gd name="T16" fmla="*/ 0 60000 65536"/>
                <a:gd name="T17" fmla="*/ 0 60000 65536"/>
                <a:gd name="T18" fmla="*/ 0 w 265"/>
                <a:gd name="T19" fmla="*/ 0 h 105"/>
                <a:gd name="T20" fmla="*/ 265 w 265"/>
                <a:gd name="T21" fmla="*/ 105 h 105"/>
              </a:gdLst>
              <a:ahLst/>
              <a:cxnLst>
                <a:cxn ang="T12">
                  <a:pos x="T0" y="T1"/>
                </a:cxn>
                <a:cxn ang="T13">
                  <a:pos x="T2" y="T3"/>
                </a:cxn>
                <a:cxn ang="T14">
                  <a:pos x="T4" y="T5"/>
                </a:cxn>
                <a:cxn ang="T15">
                  <a:pos x="T6" y="T7"/>
                </a:cxn>
                <a:cxn ang="T16">
                  <a:pos x="T8" y="T9"/>
                </a:cxn>
                <a:cxn ang="T17">
                  <a:pos x="T10" y="T11"/>
                </a:cxn>
              </a:cxnLst>
              <a:rect l="T18" t="T19" r="T20" b="T21"/>
              <a:pathLst>
                <a:path w="265" h="105">
                  <a:moveTo>
                    <a:pt x="264" y="16"/>
                  </a:moveTo>
                  <a:lnTo>
                    <a:pt x="264" y="0"/>
                  </a:lnTo>
                  <a:lnTo>
                    <a:pt x="0" y="88"/>
                  </a:lnTo>
                  <a:lnTo>
                    <a:pt x="8" y="88"/>
                  </a:lnTo>
                  <a:lnTo>
                    <a:pt x="8" y="104"/>
                  </a:lnTo>
                  <a:lnTo>
                    <a:pt x="264" y="16"/>
                  </a:lnTo>
                </a:path>
              </a:pathLst>
            </a:custGeom>
            <a:solidFill>
              <a:srgbClr val="4C4CFF"/>
            </a:solidFill>
            <a:ln w="12700" cap="rnd">
              <a:solidFill>
                <a:schemeClr val="tx1"/>
              </a:solidFill>
              <a:round/>
              <a:headEnd/>
              <a:tailEnd/>
            </a:ln>
          </p:spPr>
          <p:txBody>
            <a:bodyPr/>
            <a:lstStyle/>
            <a:p>
              <a:endParaRPr lang="zh-TW" altLang="en-US">
                <a:ea typeface="PMingLiU" pitchFamily="18" charset="-120"/>
              </a:endParaRPr>
            </a:p>
          </p:txBody>
        </p:sp>
        <p:sp>
          <p:nvSpPr>
            <p:cNvPr id="96" name="Line 94"/>
            <p:cNvSpPr>
              <a:spLocks noChangeShapeType="1"/>
            </p:cNvSpPr>
            <p:nvPr/>
          </p:nvSpPr>
          <p:spPr bwMode="auto">
            <a:xfrm flipV="1">
              <a:off x="4601" y="1442"/>
              <a:ext cx="0" cy="16"/>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97" name="Freeform 95"/>
            <p:cNvSpPr>
              <a:spLocks/>
            </p:cNvSpPr>
            <p:nvPr/>
          </p:nvSpPr>
          <p:spPr bwMode="auto">
            <a:xfrm>
              <a:off x="4441" y="1482"/>
              <a:ext cx="25" cy="25"/>
            </a:xfrm>
            <a:custGeom>
              <a:avLst/>
              <a:gdLst>
                <a:gd name="T0" fmla="*/ 24 w 25"/>
                <a:gd name="T1" fmla="*/ 24 h 25"/>
                <a:gd name="T2" fmla="*/ 24 w 25"/>
                <a:gd name="T3" fmla="*/ 8 h 25"/>
                <a:gd name="T4" fmla="*/ 0 w 25"/>
                <a:gd name="T5" fmla="*/ 0 h 25"/>
                <a:gd name="T6" fmla="*/ 0 w 25"/>
                <a:gd name="T7" fmla="*/ 16 h 25"/>
                <a:gd name="T8" fmla="*/ 24 w 25"/>
                <a:gd name="T9" fmla="*/ 24 h 25"/>
                <a:gd name="T10" fmla="*/ 0 60000 65536"/>
                <a:gd name="T11" fmla="*/ 0 60000 65536"/>
                <a:gd name="T12" fmla="*/ 0 60000 65536"/>
                <a:gd name="T13" fmla="*/ 0 60000 65536"/>
                <a:gd name="T14" fmla="*/ 0 60000 65536"/>
                <a:gd name="T15" fmla="*/ 0 w 25"/>
                <a:gd name="T16" fmla="*/ 0 h 25"/>
                <a:gd name="T17" fmla="*/ 25 w 25"/>
                <a:gd name="T18" fmla="*/ 25 h 25"/>
              </a:gdLst>
              <a:ahLst/>
              <a:cxnLst>
                <a:cxn ang="T10">
                  <a:pos x="T0" y="T1"/>
                </a:cxn>
                <a:cxn ang="T11">
                  <a:pos x="T2" y="T3"/>
                </a:cxn>
                <a:cxn ang="T12">
                  <a:pos x="T4" y="T5"/>
                </a:cxn>
                <a:cxn ang="T13">
                  <a:pos x="T6" y="T7"/>
                </a:cxn>
                <a:cxn ang="T14">
                  <a:pos x="T8" y="T9"/>
                </a:cxn>
              </a:cxnLst>
              <a:rect l="T15" t="T16" r="T17" b="T18"/>
              <a:pathLst>
                <a:path w="25" h="25">
                  <a:moveTo>
                    <a:pt x="24" y="24"/>
                  </a:moveTo>
                  <a:lnTo>
                    <a:pt x="24" y="8"/>
                  </a:lnTo>
                  <a:lnTo>
                    <a:pt x="0" y="0"/>
                  </a:lnTo>
                  <a:lnTo>
                    <a:pt x="0" y="16"/>
                  </a:lnTo>
                  <a:lnTo>
                    <a:pt x="24" y="24"/>
                  </a:lnTo>
                </a:path>
              </a:pathLst>
            </a:custGeom>
            <a:solidFill>
              <a:srgbClr val="4C4CFF"/>
            </a:solidFill>
            <a:ln w="12700" cap="rnd">
              <a:solidFill>
                <a:schemeClr val="tx1"/>
              </a:solidFill>
              <a:round/>
              <a:headEnd/>
              <a:tailEnd/>
            </a:ln>
          </p:spPr>
          <p:txBody>
            <a:bodyPr/>
            <a:lstStyle/>
            <a:p>
              <a:endParaRPr lang="zh-TW" altLang="en-US">
                <a:ea typeface="PMingLiU" pitchFamily="18" charset="-120"/>
              </a:endParaRPr>
            </a:p>
          </p:txBody>
        </p:sp>
        <p:sp>
          <p:nvSpPr>
            <p:cNvPr id="98" name="Rectangle 96"/>
            <p:cNvSpPr>
              <a:spLocks noChangeArrowheads="1"/>
            </p:cNvSpPr>
            <p:nvPr/>
          </p:nvSpPr>
          <p:spPr bwMode="auto">
            <a:xfrm>
              <a:off x="4703" y="1303"/>
              <a:ext cx="567" cy="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eaLnBrk="0" hangingPunct="0"/>
              <a:r>
                <a:rPr lang="en-GB" altLang="zh-TW" sz="1200" b="1">
                  <a:latin typeface="Times New Roman" pitchFamily="18" charset="0"/>
                  <a:ea typeface="PMingLiU" pitchFamily="18" charset="-120"/>
                </a:rPr>
                <a:t>By Format</a:t>
              </a:r>
            </a:p>
          </p:txBody>
        </p:sp>
        <p:sp>
          <p:nvSpPr>
            <p:cNvPr id="99" name="Freeform 97"/>
            <p:cNvSpPr>
              <a:spLocks/>
            </p:cNvSpPr>
            <p:nvPr/>
          </p:nvSpPr>
          <p:spPr bwMode="auto">
            <a:xfrm>
              <a:off x="3802" y="1306"/>
              <a:ext cx="248" cy="153"/>
            </a:xfrm>
            <a:custGeom>
              <a:avLst/>
              <a:gdLst>
                <a:gd name="T0" fmla="*/ 24 w 248"/>
                <a:gd name="T1" fmla="*/ 0 h 153"/>
                <a:gd name="T2" fmla="*/ 0 w 248"/>
                <a:gd name="T3" fmla="*/ 8 h 153"/>
                <a:gd name="T4" fmla="*/ 232 w 248"/>
                <a:gd name="T5" fmla="*/ 152 h 153"/>
                <a:gd name="T6" fmla="*/ 247 w 248"/>
                <a:gd name="T7" fmla="*/ 144 h 153"/>
                <a:gd name="T8" fmla="*/ 24 w 248"/>
                <a:gd name="T9" fmla="*/ 0 h 153"/>
                <a:gd name="T10" fmla="*/ 0 60000 65536"/>
                <a:gd name="T11" fmla="*/ 0 60000 65536"/>
                <a:gd name="T12" fmla="*/ 0 60000 65536"/>
                <a:gd name="T13" fmla="*/ 0 60000 65536"/>
                <a:gd name="T14" fmla="*/ 0 60000 65536"/>
                <a:gd name="T15" fmla="*/ 0 w 248"/>
                <a:gd name="T16" fmla="*/ 0 h 153"/>
                <a:gd name="T17" fmla="*/ 248 w 248"/>
                <a:gd name="T18" fmla="*/ 153 h 153"/>
              </a:gdLst>
              <a:ahLst/>
              <a:cxnLst>
                <a:cxn ang="T10">
                  <a:pos x="T0" y="T1"/>
                </a:cxn>
                <a:cxn ang="T11">
                  <a:pos x="T2" y="T3"/>
                </a:cxn>
                <a:cxn ang="T12">
                  <a:pos x="T4" y="T5"/>
                </a:cxn>
                <a:cxn ang="T13">
                  <a:pos x="T6" y="T7"/>
                </a:cxn>
                <a:cxn ang="T14">
                  <a:pos x="T8" y="T9"/>
                </a:cxn>
              </a:cxnLst>
              <a:rect l="T15" t="T16" r="T17" b="T18"/>
              <a:pathLst>
                <a:path w="248" h="153">
                  <a:moveTo>
                    <a:pt x="24" y="0"/>
                  </a:moveTo>
                  <a:lnTo>
                    <a:pt x="0" y="8"/>
                  </a:lnTo>
                  <a:lnTo>
                    <a:pt x="232" y="152"/>
                  </a:lnTo>
                  <a:lnTo>
                    <a:pt x="247" y="144"/>
                  </a:lnTo>
                  <a:lnTo>
                    <a:pt x="24" y="0"/>
                  </a:lnTo>
                </a:path>
              </a:pathLst>
            </a:custGeom>
            <a:solidFill>
              <a:srgbClr val="FF0000"/>
            </a:solidFill>
            <a:ln w="12700" cap="rnd">
              <a:solidFill>
                <a:schemeClr val="tx1"/>
              </a:solidFill>
              <a:round/>
              <a:headEnd/>
              <a:tailEnd/>
            </a:ln>
          </p:spPr>
          <p:txBody>
            <a:bodyPr/>
            <a:lstStyle/>
            <a:p>
              <a:endParaRPr lang="zh-TW" altLang="en-US">
                <a:ea typeface="PMingLiU" pitchFamily="18" charset="-120"/>
              </a:endParaRPr>
            </a:p>
          </p:txBody>
        </p:sp>
        <p:sp>
          <p:nvSpPr>
            <p:cNvPr id="100" name="Line 98"/>
            <p:cNvSpPr>
              <a:spLocks noChangeShapeType="1"/>
            </p:cNvSpPr>
            <p:nvPr/>
          </p:nvSpPr>
          <p:spPr bwMode="auto">
            <a:xfrm flipH="1">
              <a:off x="3906" y="1378"/>
              <a:ext cx="24"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01" name="Freeform 99"/>
            <p:cNvSpPr>
              <a:spLocks/>
            </p:cNvSpPr>
            <p:nvPr/>
          </p:nvSpPr>
          <p:spPr bwMode="auto">
            <a:xfrm>
              <a:off x="3810" y="1306"/>
              <a:ext cx="225" cy="169"/>
            </a:xfrm>
            <a:custGeom>
              <a:avLst/>
              <a:gdLst>
                <a:gd name="T0" fmla="*/ 0 w 225"/>
                <a:gd name="T1" fmla="*/ 24 h 169"/>
                <a:gd name="T2" fmla="*/ 0 w 225"/>
                <a:gd name="T3" fmla="*/ 0 h 169"/>
                <a:gd name="T4" fmla="*/ 216 w 225"/>
                <a:gd name="T5" fmla="*/ 152 h 169"/>
                <a:gd name="T6" fmla="*/ 224 w 225"/>
                <a:gd name="T7" fmla="*/ 152 h 169"/>
                <a:gd name="T8" fmla="*/ 216 w 225"/>
                <a:gd name="T9" fmla="*/ 168 h 169"/>
                <a:gd name="T10" fmla="*/ 0 w 225"/>
                <a:gd name="T11" fmla="*/ 24 h 169"/>
                <a:gd name="T12" fmla="*/ 0 60000 65536"/>
                <a:gd name="T13" fmla="*/ 0 60000 65536"/>
                <a:gd name="T14" fmla="*/ 0 60000 65536"/>
                <a:gd name="T15" fmla="*/ 0 60000 65536"/>
                <a:gd name="T16" fmla="*/ 0 60000 65536"/>
                <a:gd name="T17" fmla="*/ 0 60000 65536"/>
                <a:gd name="T18" fmla="*/ 0 w 225"/>
                <a:gd name="T19" fmla="*/ 0 h 169"/>
                <a:gd name="T20" fmla="*/ 225 w 225"/>
                <a:gd name="T21" fmla="*/ 169 h 169"/>
              </a:gdLst>
              <a:ahLst/>
              <a:cxnLst>
                <a:cxn ang="T12">
                  <a:pos x="T0" y="T1"/>
                </a:cxn>
                <a:cxn ang="T13">
                  <a:pos x="T2" y="T3"/>
                </a:cxn>
                <a:cxn ang="T14">
                  <a:pos x="T4" y="T5"/>
                </a:cxn>
                <a:cxn ang="T15">
                  <a:pos x="T6" y="T7"/>
                </a:cxn>
                <a:cxn ang="T16">
                  <a:pos x="T8" y="T9"/>
                </a:cxn>
                <a:cxn ang="T17">
                  <a:pos x="T10" y="T11"/>
                </a:cxn>
              </a:cxnLst>
              <a:rect l="T18" t="T19" r="T20" b="T21"/>
              <a:pathLst>
                <a:path w="225" h="169">
                  <a:moveTo>
                    <a:pt x="0" y="24"/>
                  </a:moveTo>
                  <a:lnTo>
                    <a:pt x="0" y="0"/>
                  </a:lnTo>
                  <a:lnTo>
                    <a:pt x="216" y="152"/>
                  </a:lnTo>
                  <a:lnTo>
                    <a:pt x="224" y="152"/>
                  </a:lnTo>
                  <a:lnTo>
                    <a:pt x="216" y="168"/>
                  </a:lnTo>
                  <a:lnTo>
                    <a:pt x="0" y="24"/>
                  </a:lnTo>
                </a:path>
              </a:pathLst>
            </a:custGeom>
            <a:solidFill>
              <a:srgbClr val="FF0000"/>
            </a:solidFill>
            <a:ln w="12700" cap="rnd">
              <a:solidFill>
                <a:schemeClr val="tx1"/>
              </a:solidFill>
              <a:round/>
              <a:headEnd/>
              <a:tailEnd/>
            </a:ln>
          </p:spPr>
          <p:txBody>
            <a:bodyPr/>
            <a:lstStyle/>
            <a:p>
              <a:endParaRPr lang="zh-TW" altLang="en-US">
                <a:ea typeface="PMingLiU" pitchFamily="18" charset="-120"/>
              </a:endParaRPr>
            </a:p>
          </p:txBody>
        </p:sp>
        <p:sp>
          <p:nvSpPr>
            <p:cNvPr id="102" name="Line 100"/>
            <p:cNvSpPr>
              <a:spLocks noChangeShapeType="1"/>
            </p:cNvSpPr>
            <p:nvPr/>
          </p:nvSpPr>
          <p:spPr bwMode="auto">
            <a:xfrm flipV="1">
              <a:off x="3906" y="1378"/>
              <a:ext cx="0" cy="16"/>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03" name="Line 101"/>
            <p:cNvSpPr>
              <a:spLocks noChangeShapeType="1"/>
            </p:cNvSpPr>
            <p:nvPr/>
          </p:nvSpPr>
          <p:spPr bwMode="auto">
            <a:xfrm flipV="1">
              <a:off x="3858" y="1346"/>
              <a:ext cx="0" cy="16"/>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04" name="Line 102"/>
            <p:cNvSpPr>
              <a:spLocks noChangeShapeType="1"/>
            </p:cNvSpPr>
            <p:nvPr/>
          </p:nvSpPr>
          <p:spPr bwMode="auto">
            <a:xfrm flipV="1">
              <a:off x="3978" y="1426"/>
              <a:ext cx="0" cy="16"/>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05" name="Line 103"/>
            <p:cNvSpPr>
              <a:spLocks noChangeShapeType="1"/>
            </p:cNvSpPr>
            <p:nvPr/>
          </p:nvSpPr>
          <p:spPr bwMode="auto">
            <a:xfrm flipH="1">
              <a:off x="3978" y="1418"/>
              <a:ext cx="16"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06" name="Line 104"/>
            <p:cNvSpPr>
              <a:spLocks noChangeShapeType="1"/>
            </p:cNvSpPr>
            <p:nvPr/>
          </p:nvSpPr>
          <p:spPr bwMode="auto">
            <a:xfrm flipH="1">
              <a:off x="3858" y="1338"/>
              <a:ext cx="16" cy="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07" name="Line 105"/>
            <p:cNvSpPr>
              <a:spLocks noChangeShapeType="1"/>
            </p:cNvSpPr>
            <p:nvPr/>
          </p:nvSpPr>
          <p:spPr bwMode="auto">
            <a:xfrm flipH="1" flipV="1">
              <a:off x="4034" y="1555"/>
              <a:ext cx="206" cy="134"/>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08" name="Freeform 106"/>
            <p:cNvSpPr>
              <a:spLocks/>
            </p:cNvSpPr>
            <p:nvPr/>
          </p:nvSpPr>
          <p:spPr bwMode="auto">
            <a:xfrm>
              <a:off x="4233" y="1562"/>
              <a:ext cx="41" cy="64"/>
            </a:xfrm>
            <a:custGeom>
              <a:avLst/>
              <a:gdLst>
                <a:gd name="T0" fmla="*/ 0 w 41"/>
                <a:gd name="T1" fmla="*/ 16 h 64"/>
                <a:gd name="T2" fmla="*/ 40 w 41"/>
                <a:gd name="T3" fmla="*/ 0 h 64"/>
                <a:gd name="T4" fmla="*/ 40 w 41"/>
                <a:gd name="T5" fmla="*/ 48 h 64"/>
                <a:gd name="T6" fmla="*/ 0 w 41"/>
                <a:gd name="T7" fmla="*/ 63 h 64"/>
                <a:gd name="T8" fmla="*/ 0 w 41"/>
                <a:gd name="T9" fmla="*/ 16 h 64"/>
                <a:gd name="T10" fmla="*/ 0 60000 65536"/>
                <a:gd name="T11" fmla="*/ 0 60000 65536"/>
                <a:gd name="T12" fmla="*/ 0 60000 65536"/>
                <a:gd name="T13" fmla="*/ 0 60000 65536"/>
                <a:gd name="T14" fmla="*/ 0 60000 65536"/>
                <a:gd name="T15" fmla="*/ 0 w 41"/>
                <a:gd name="T16" fmla="*/ 0 h 64"/>
                <a:gd name="T17" fmla="*/ 41 w 41"/>
                <a:gd name="T18" fmla="*/ 64 h 64"/>
              </a:gdLst>
              <a:ahLst/>
              <a:cxnLst>
                <a:cxn ang="T10">
                  <a:pos x="T0" y="T1"/>
                </a:cxn>
                <a:cxn ang="T11">
                  <a:pos x="T2" y="T3"/>
                </a:cxn>
                <a:cxn ang="T12">
                  <a:pos x="T4" y="T5"/>
                </a:cxn>
                <a:cxn ang="T13">
                  <a:pos x="T6" y="T7"/>
                </a:cxn>
                <a:cxn ang="T14">
                  <a:pos x="T8" y="T9"/>
                </a:cxn>
              </a:cxnLst>
              <a:rect l="T15" t="T16" r="T17" b="T18"/>
              <a:pathLst>
                <a:path w="41" h="64">
                  <a:moveTo>
                    <a:pt x="0" y="16"/>
                  </a:moveTo>
                  <a:lnTo>
                    <a:pt x="40" y="0"/>
                  </a:lnTo>
                  <a:lnTo>
                    <a:pt x="40" y="48"/>
                  </a:lnTo>
                  <a:lnTo>
                    <a:pt x="0" y="63"/>
                  </a:lnTo>
                  <a:lnTo>
                    <a:pt x="0" y="16"/>
                  </a:lnTo>
                </a:path>
              </a:pathLst>
            </a:custGeom>
            <a:solidFill>
              <a:srgbClr val="00FF00"/>
            </a:solidFill>
            <a:ln w="12700" cap="rnd">
              <a:solidFill>
                <a:schemeClr val="tx1"/>
              </a:solidFill>
              <a:round/>
              <a:headEnd/>
              <a:tailEnd/>
            </a:ln>
          </p:spPr>
          <p:txBody>
            <a:bodyPr/>
            <a:lstStyle/>
            <a:p>
              <a:endParaRPr lang="zh-TW" altLang="en-US">
                <a:ea typeface="PMingLiU" pitchFamily="18" charset="-120"/>
              </a:endParaRPr>
            </a:p>
          </p:txBody>
        </p:sp>
        <p:sp>
          <p:nvSpPr>
            <p:cNvPr id="109" name="Freeform 107"/>
            <p:cNvSpPr>
              <a:spLocks/>
            </p:cNvSpPr>
            <p:nvPr/>
          </p:nvSpPr>
          <p:spPr bwMode="auto">
            <a:xfrm>
              <a:off x="4185" y="1554"/>
              <a:ext cx="49" cy="72"/>
            </a:xfrm>
            <a:custGeom>
              <a:avLst/>
              <a:gdLst>
                <a:gd name="T0" fmla="*/ 48 w 49"/>
                <a:gd name="T1" fmla="*/ 24 h 72"/>
                <a:gd name="T2" fmla="*/ 0 w 49"/>
                <a:gd name="T3" fmla="*/ 0 h 72"/>
                <a:gd name="T4" fmla="*/ 0 w 49"/>
                <a:gd name="T5" fmla="*/ 48 h 72"/>
                <a:gd name="T6" fmla="*/ 48 w 49"/>
                <a:gd name="T7" fmla="*/ 71 h 72"/>
                <a:gd name="T8" fmla="*/ 48 w 49"/>
                <a:gd name="T9" fmla="*/ 24 h 72"/>
                <a:gd name="T10" fmla="*/ 0 60000 65536"/>
                <a:gd name="T11" fmla="*/ 0 60000 65536"/>
                <a:gd name="T12" fmla="*/ 0 60000 65536"/>
                <a:gd name="T13" fmla="*/ 0 60000 65536"/>
                <a:gd name="T14" fmla="*/ 0 60000 65536"/>
                <a:gd name="T15" fmla="*/ 0 w 49"/>
                <a:gd name="T16" fmla="*/ 0 h 72"/>
                <a:gd name="T17" fmla="*/ 49 w 49"/>
                <a:gd name="T18" fmla="*/ 72 h 72"/>
              </a:gdLst>
              <a:ahLst/>
              <a:cxnLst>
                <a:cxn ang="T10">
                  <a:pos x="T0" y="T1"/>
                </a:cxn>
                <a:cxn ang="T11">
                  <a:pos x="T2" y="T3"/>
                </a:cxn>
                <a:cxn ang="T12">
                  <a:pos x="T4" y="T5"/>
                </a:cxn>
                <a:cxn ang="T13">
                  <a:pos x="T6" y="T7"/>
                </a:cxn>
                <a:cxn ang="T14">
                  <a:pos x="T8" y="T9"/>
                </a:cxn>
              </a:cxnLst>
              <a:rect l="T15" t="T16" r="T17" b="T18"/>
              <a:pathLst>
                <a:path w="49" h="72">
                  <a:moveTo>
                    <a:pt x="48" y="24"/>
                  </a:moveTo>
                  <a:lnTo>
                    <a:pt x="0" y="0"/>
                  </a:lnTo>
                  <a:lnTo>
                    <a:pt x="0" y="48"/>
                  </a:lnTo>
                  <a:lnTo>
                    <a:pt x="48" y="71"/>
                  </a:lnTo>
                  <a:lnTo>
                    <a:pt x="48" y="24"/>
                  </a:lnTo>
                </a:path>
              </a:pathLst>
            </a:custGeom>
            <a:solidFill>
              <a:srgbClr val="00FF00"/>
            </a:solidFill>
            <a:ln w="12700" cap="rnd">
              <a:solidFill>
                <a:schemeClr val="tx1"/>
              </a:solidFill>
              <a:round/>
              <a:headEnd/>
              <a:tailEnd/>
            </a:ln>
          </p:spPr>
          <p:txBody>
            <a:bodyPr/>
            <a:lstStyle/>
            <a:p>
              <a:endParaRPr lang="zh-TW" altLang="en-US">
                <a:ea typeface="PMingLiU" pitchFamily="18" charset="-120"/>
              </a:endParaRPr>
            </a:p>
          </p:txBody>
        </p:sp>
        <p:sp>
          <p:nvSpPr>
            <p:cNvPr id="110" name="Freeform 108"/>
            <p:cNvSpPr>
              <a:spLocks/>
            </p:cNvSpPr>
            <p:nvPr/>
          </p:nvSpPr>
          <p:spPr bwMode="auto">
            <a:xfrm>
              <a:off x="4185" y="1546"/>
              <a:ext cx="89" cy="33"/>
            </a:xfrm>
            <a:custGeom>
              <a:avLst/>
              <a:gdLst>
                <a:gd name="T0" fmla="*/ 88 w 89"/>
                <a:gd name="T1" fmla="*/ 16 h 33"/>
                <a:gd name="T2" fmla="*/ 40 w 89"/>
                <a:gd name="T3" fmla="*/ 32 h 33"/>
                <a:gd name="T4" fmla="*/ 0 w 89"/>
                <a:gd name="T5" fmla="*/ 8 h 33"/>
                <a:gd name="T6" fmla="*/ 48 w 89"/>
                <a:gd name="T7" fmla="*/ 0 h 33"/>
                <a:gd name="T8" fmla="*/ 88 w 89"/>
                <a:gd name="T9" fmla="*/ 16 h 33"/>
                <a:gd name="T10" fmla="*/ 0 60000 65536"/>
                <a:gd name="T11" fmla="*/ 0 60000 65536"/>
                <a:gd name="T12" fmla="*/ 0 60000 65536"/>
                <a:gd name="T13" fmla="*/ 0 60000 65536"/>
                <a:gd name="T14" fmla="*/ 0 60000 65536"/>
                <a:gd name="T15" fmla="*/ 0 w 89"/>
                <a:gd name="T16" fmla="*/ 0 h 33"/>
                <a:gd name="T17" fmla="*/ 89 w 89"/>
                <a:gd name="T18" fmla="*/ 33 h 33"/>
              </a:gdLst>
              <a:ahLst/>
              <a:cxnLst>
                <a:cxn ang="T10">
                  <a:pos x="T0" y="T1"/>
                </a:cxn>
                <a:cxn ang="T11">
                  <a:pos x="T2" y="T3"/>
                </a:cxn>
                <a:cxn ang="T12">
                  <a:pos x="T4" y="T5"/>
                </a:cxn>
                <a:cxn ang="T13">
                  <a:pos x="T6" y="T7"/>
                </a:cxn>
                <a:cxn ang="T14">
                  <a:pos x="T8" y="T9"/>
                </a:cxn>
              </a:cxnLst>
              <a:rect l="T15" t="T16" r="T17" b="T18"/>
              <a:pathLst>
                <a:path w="89" h="33">
                  <a:moveTo>
                    <a:pt x="88" y="16"/>
                  </a:moveTo>
                  <a:lnTo>
                    <a:pt x="40" y="32"/>
                  </a:lnTo>
                  <a:lnTo>
                    <a:pt x="0" y="8"/>
                  </a:lnTo>
                  <a:lnTo>
                    <a:pt x="48" y="0"/>
                  </a:lnTo>
                  <a:lnTo>
                    <a:pt x="88" y="16"/>
                  </a:lnTo>
                </a:path>
              </a:pathLst>
            </a:custGeom>
            <a:solidFill>
              <a:srgbClr val="00FF00"/>
            </a:solidFill>
            <a:ln w="12700" cap="rnd">
              <a:solidFill>
                <a:schemeClr val="tx1"/>
              </a:solidFill>
              <a:round/>
              <a:headEnd/>
              <a:tailEnd/>
            </a:ln>
          </p:spPr>
          <p:txBody>
            <a:bodyPr/>
            <a:lstStyle/>
            <a:p>
              <a:endParaRPr lang="zh-TW" altLang="en-US">
                <a:ea typeface="PMingLiU" pitchFamily="18" charset="-120"/>
              </a:endParaRPr>
            </a:p>
          </p:txBody>
        </p:sp>
        <p:sp>
          <p:nvSpPr>
            <p:cNvPr id="111" name="Rectangle 109"/>
            <p:cNvSpPr>
              <a:spLocks noChangeArrowheads="1"/>
            </p:cNvSpPr>
            <p:nvPr/>
          </p:nvSpPr>
          <p:spPr bwMode="auto">
            <a:xfrm>
              <a:off x="3424" y="1152"/>
              <a:ext cx="422" cy="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eaLnBrk="0" hangingPunct="0"/>
              <a:r>
                <a:rPr lang="en-GB" altLang="zh-TW" sz="1200" b="1" dirty="0">
                  <a:latin typeface="Times New Roman" pitchFamily="18" charset="0"/>
                  <a:ea typeface="PMingLiU" pitchFamily="18" charset="-120"/>
                </a:rPr>
                <a:t>By Size</a:t>
              </a:r>
            </a:p>
          </p:txBody>
        </p:sp>
        <p:sp>
          <p:nvSpPr>
            <p:cNvPr id="112" name="Rectangle 110"/>
            <p:cNvSpPr>
              <a:spLocks noChangeArrowheads="1"/>
            </p:cNvSpPr>
            <p:nvPr/>
          </p:nvSpPr>
          <p:spPr bwMode="auto">
            <a:xfrm>
              <a:off x="3760" y="2110"/>
              <a:ext cx="305" cy="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eaLnBrk="0" hangingPunct="0"/>
              <a:r>
                <a:rPr lang="en-GB" altLang="zh-TW" sz="1200" b="1">
                  <a:latin typeface="Times New Roman" pitchFamily="18" charset="0"/>
                  <a:ea typeface="PMingLiU" pitchFamily="18" charset="-120"/>
                </a:rPr>
                <a:t>Sum</a:t>
              </a:r>
            </a:p>
          </p:txBody>
        </p:sp>
        <p:grpSp>
          <p:nvGrpSpPr>
            <p:cNvPr id="113" name="Group 111"/>
            <p:cNvGrpSpPr>
              <a:grpSpLocks/>
            </p:cNvGrpSpPr>
            <p:nvPr/>
          </p:nvGrpSpPr>
          <p:grpSpPr bwMode="auto">
            <a:xfrm>
              <a:off x="4161" y="1625"/>
              <a:ext cx="43" cy="91"/>
              <a:chOff x="4294" y="3216"/>
              <a:chExt cx="43" cy="91"/>
            </a:xfrm>
          </p:grpSpPr>
          <p:sp>
            <p:nvSpPr>
              <p:cNvPr id="121" name="Freeform 112"/>
              <p:cNvSpPr>
                <a:spLocks/>
              </p:cNvSpPr>
              <p:nvPr/>
            </p:nvSpPr>
            <p:spPr bwMode="auto">
              <a:xfrm>
                <a:off x="4294" y="3216"/>
                <a:ext cx="43" cy="91"/>
              </a:xfrm>
              <a:custGeom>
                <a:avLst/>
                <a:gdLst>
                  <a:gd name="T0" fmla="*/ 42 w 43"/>
                  <a:gd name="T1" fmla="*/ 0 h 91"/>
                  <a:gd name="T2" fmla="*/ 42 w 43"/>
                  <a:gd name="T3" fmla="*/ 90 h 91"/>
                  <a:gd name="T4" fmla="*/ 21 w 43"/>
                  <a:gd name="T5" fmla="*/ 83 h 91"/>
                  <a:gd name="T6" fmla="*/ 0 w 43"/>
                  <a:gd name="T7" fmla="*/ 75 h 91"/>
                  <a:gd name="T8" fmla="*/ 42 w 43"/>
                  <a:gd name="T9" fmla="*/ 0 h 91"/>
                  <a:gd name="T10" fmla="*/ 0 60000 65536"/>
                  <a:gd name="T11" fmla="*/ 0 60000 65536"/>
                  <a:gd name="T12" fmla="*/ 0 60000 65536"/>
                  <a:gd name="T13" fmla="*/ 0 60000 65536"/>
                  <a:gd name="T14" fmla="*/ 0 60000 65536"/>
                  <a:gd name="T15" fmla="*/ 0 w 43"/>
                  <a:gd name="T16" fmla="*/ 0 h 91"/>
                  <a:gd name="T17" fmla="*/ 43 w 43"/>
                  <a:gd name="T18" fmla="*/ 91 h 91"/>
                </a:gdLst>
                <a:ahLst/>
                <a:cxnLst>
                  <a:cxn ang="T10">
                    <a:pos x="T0" y="T1"/>
                  </a:cxn>
                  <a:cxn ang="T11">
                    <a:pos x="T2" y="T3"/>
                  </a:cxn>
                  <a:cxn ang="T12">
                    <a:pos x="T4" y="T5"/>
                  </a:cxn>
                  <a:cxn ang="T13">
                    <a:pos x="T6" y="T7"/>
                  </a:cxn>
                  <a:cxn ang="T14">
                    <a:pos x="T8" y="T9"/>
                  </a:cxn>
                </a:cxnLst>
                <a:rect l="T15" t="T16" r="T17" b="T18"/>
                <a:pathLst>
                  <a:path w="43" h="91">
                    <a:moveTo>
                      <a:pt x="42" y="0"/>
                    </a:moveTo>
                    <a:lnTo>
                      <a:pt x="42" y="90"/>
                    </a:lnTo>
                    <a:lnTo>
                      <a:pt x="21" y="83"/>
                    </a:lnTo>
                    <a:lnTo>
                      <a:pt x="0" y="75"/>
                    </a:lnTo>
                    <a:lnTo>
                      <a:pt x="42" y="0"/>
                    </a:lnTo>
                  </a:path>
                </a:pathLst>
              </a:custGeom>
              <a:solidFill>
                <a:schemeClr val="tx1"/>
              </a:solidFill>
              <a:ln w="9525" cap="rnd">
                <a:solidFill>
                  <a:schemeClr val="tx1"/>
                </a:solidFill>
                <a:round/>
                <a:headEnd/>
                <a:tailEnd/>
              </a:ln>
            </p:spPr>
            <p:txBody>
              <a:bodyPr/>
              <a:lstStyle/>
              <a:p>
                <a:endParaRPr lang="zh-TW" altLang="en-US">
                  <a:ea typeface="PMingLiU" pitchFamily="18" charset="-120"/>
                </a:endParaRPr>
              </a:p>
            </p:txBody>
          </p:sp>
          <p:sp>
            <p:nvSpPr>
              <p:cNvPr id="122" name="Line 113"/>
              <p:cNvSpPr>
                <a:spLocks noChangeShapeType="1"/>
              </p:cNvSpPr>
              <p:nvPr/>
            </p:nvSpPr>
            <p:spPr bwMode="auto">
              <a:xfrm>
                <a:off x="4318" y="3296"/>
                <a:ext cx="0" cy="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grpSp>
        <p:sp>
          <p:nvSpPr>
            <p:cNvPr id="114" name="Freeform 114"/>
            <p:cNvSpPr>
              <a:spLocks/>
            </p:cNvSpPr>
            <p:nvPr/>
          </p:nvSpPr>
          <p:spPr bwMode="auto">
            <a:xfrm>
              <a:off x="4002" y="1617"/>
              <a:ext cx="200" cy="561"/>
            </a:xfrm>
            <a:custGeom>
              <a:avLst/>
              <a:gdLst>
                <a:gd name="T0" fmla="*/ 0 w 200"/>
                <a:gd name="T1" fmla="*/ 560 h 561"/>
                <a:gd name="T2" fmla="*/ 71 w 200"/>
                <a:gd name="T3" fmla="*/ 360 h 561"/>
                <a:gd name="T4" fmla="*/ 95 w 200"/>
                <a:gd name="T5" fmla="*/ 408 h 561"/>
                <a:gd name="T6" fmla="*/ 199 w 200"/>
                <a:gd name="T7" fmla="*/ 0 h 561"/>
                <a:gd name="T8" fmla="*/ 0 60000 65536"/>
                <a:gd name="T9" fmla="*/ 0 60000 65536"/>
                <a:gd name="T10" fmla="*/ 0 60000 65536"/>
                <a:gd name="T11" fmla="*/ 0 60000 65536"/>
                <a:gd name="T12" fmla="*/ 0 w 200"/>
                <a:gd name="T13" fmla="*/ 0 h 561"/>
                <a:gd name="T14" fmla="*/ 200 w 200"/>
                <a:gd name="T15" fmla="*/ 561 h 561"/>
              </a:gdLst>
              <a:ahLst/>
              <a:cxnLst>
                <a:cxn ang="T8">
                  <a:pos x="T0" y="T1"/>
                </a:cxn>
                <a:cxn ang="T9">
                  <a:pos x="T2" y="T3"/>
                </a:cxn>
                <a:cxn ang="T10">
                  <a:pos x="T4" y="T5"/>
                </a:cxn>
                <a:cxn ang="T11">
                  <a:pos x="T6" y="T7"/>
                </a:cxn>
              </a:cxnLst>
              <a:rect l="T12" t="T13" r="T14" b="T15"/>
              <a:pathLst>
                <a:path w="200" h="561">
                  <a:moveTo>
                    <a:pt x="0" y="560"/>
                  </a:moveTo>
                  <a:lnTo>
                    <a:pt x="71" y="360"/>
                  </a:lnTo>
                  <a:lnTo>
                    <a:pt x="95" y="408"/>
                  </a:lnTo>
                  <a:lnTo>
                    <a:pt x="199" y="0"/>
                  </a:lnTo>
                </a:path>
              </a:pathLst>
            </a:custGeom>
            <a:noFill/>
            <a:ln w="12700" cap="rnd">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TW" altLang="en-US">
                <a:ea typeface="PMingLiU" pitchFamily="18" charset="-120"/>
              </a:endParaRPr>
            </a:p>
          </p:txBody>
        </p:sp>
        <p:sp>
          <p:nvSpPr>
            <p:cNvPr id="115" name="Rectangle 115"/>
            <p:cNvSpPr>
              <a:spLocks noChangeArrowheads="1"/>
            </p:cNvSpPr>
            <p:nvPr/>
          </p:nvSpPr>
          <p:spPr bwMode="auto">
            <a:xfrm>
              <a:off x="3824" y="576"/>
              <a:ext cx="1119"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eaLnBrk="0" hangingPunct="0"/>
              <a:r>
                <a:rPr lang="en-GB" altLang="zh-TW" sz="1400" b="1" dirty="0">
                  <a:latin typeface="Times New Roman" pitchFamily="18" charset="0"/>
                  <a:ea typeface="PMingLiU" pitchFamily="18" charset="-120"/>
                </a:rPr>
                <a:t>The Data Cube and  </a:t>
              </a:r>
            </a:p>
          </p:txBody>
        </p:sp>
        <p:sp>
          <p:nvSpPr>
            <p:cNvPr id="116" name="Rectangle 116"/>
            <p:cNvSpPr>
              <a:spLocks noChangeArrowheads="1"/>
            </p:cNvSpPr>
            <p:nvPr/>
          </p:nvSpPr>
          <p:spPr bwMode="auto">
            <a:xfrm>
              <a:off x="3648" y="688"/>
              <a:ext cx="1541"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eaLnBrk="0" hangingPunct="0"/>
              <a:r>
                <a:rPr lang="en-GB" altLang="zh-TW" sz="1400" b="1" dirty="0">
                  <a:latin typeface="Times New Roman" pitchFamily="18" charset="0"/>
                  <a:ea typeface="PMingLiU" pitchFamily="18" charset="-120"/>
                </a:rPr>
                <a:t>the Sub-Space Measurements</a:t>
              </a:r>
            </a:p>
          </p:txBody>
        </p:sp>
        <p:sp>
          <p:nvSpPr>
            <p:cNvPr id="117" name="Freeform 117"/>
            <p:cNvSpPr>
              <a:spLocks/>
            </p:cNvSpPr>
            <p:nvPr/>
          </p:nvSpPr>
          <p:spPr bwMode="auto">
            <a:xfrm>
              <a:off x="3554" y="1306"/>
              <a:ext cx="552" cy="145"/>
            </a:xfrm>
            <a:custGeom>
              <a:avLst/>
              <a:gdLst>
                <a:gd name="T0" fmla="*/ 551 w 552"/>
                <a:gd name="T1" fmla="*/ 0 h 145"/>
                <a:gd name="T2" fmla="*/ 208 w 552"/>
                <a:gd name="T3" fmla="*/ 72 h 145"/>
                <a:gd name="T4" fmla="*/ 256 w 552"/>
                <a:gd name="T5" fmla="*/ 72 h 145"/>
                <a:gd name="T6" fmla="*/ 0 w 552"/>
                <a:gd name="T7" fmla="*/ 144 h 145"/>
                <a:gd name="T8" fmla="*/ 0 w 552"/>
                <a:gd name="T9" fmla="*/ 136 h 145"/>
                <a:gd name="T10" fmla="*/ 0 60000 65536"/>
                <a:gd name="T11" fmla="*/ 0 60000 65536"/>
                <a:gd name="T12" fmla="*/ 0 60000 65536"/>
                <a:gd name="T13" fmla="*/ 0 60000 65536"/>
                <a:gd name="T14" fmla="*/ 0 60000 65536"/>
                <a:gd name="T15" fmla="*/ 0 w 552"/>
                <a:gd name="T16" fmla="*/ 0 h 145"/>
                <a:gd name="T17" fmla="*/ 552 w 552"/>
                <a:gd name="T18" fmla="*/ 145 h 145"/>
              </a:gdLst>
              <a:ahLst/>
              <a:cxnLst>
                <a:cxn ang="T10">
                  <a:pos x="T0" y="T1"/>
                </a:cxn>
                <a:cxn ang="T11">
                  <a:pos x="T2" y="T3"/>
                </a:cxn>
                <a:cxn ang="T12">
                  <a:pos x="T4" y="T5"/>
                </a:cxn>
                <a:cxn ang="T13">
                  <a:pos x="T6" y="T7"/>
                </a:cxn>
                <a:cxn ang="T14">
                  <a:pos x="T8" y="T9"/>
                </a:cxn>
              </a:cxnLst>
              <a:rect l="T15" t="T16" r="T17" b="T18"/>
              <a:pathLst>
                <a:path w="552" h="145">
                  <a:moveTo>
                    <a:pt x="551" y="0"/>
                  </a:moveTo>
                  <a:lnTo>
                    <a:pt x="208" y="72"/>
                  </a:lnTo>
                  <a:lnTo>
                    <a:pt x="256" y="72"/>
                  </a:lnTo>
                  <a:lnTo>
                    <a:pt x="0" y="144"/>
                  </a:lnTo>
                  <a:lnTo>
                    <a:pt x="0" y="136"/>
                  </a:lnTo>
                </a:path>
              </a:pathLst>
            </a:custGeom>
            <a:noFill/>
            <a:ln w="12700" cap="rnd">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TW" altLang="en-US">
                <a:ea typeface="PMingLiU" pitchFamily="18" charset="-120"/>
              </a:endParaRPr>
            </a:p>
          </p:txBody>
        </p:sp>
        <p:sp>
          <p:nvSpPr>
            <p:cNvPr id="118" name="Freeform 118"/>
            <p:cNvSpPr>
              <a:spLocks/>
            </p:cNvSpPr>
            <p:nvPr/>
          </p:nvSpPr>
          <p:spPr bwMode="auto">
            <a:xfrm>
              <a:off x="4010" y="1298"/>
              <a:ext cx="90" cy="43"/>
            </a:xfrm>
            <a:custGeom>
              <a:avLst/>
              <a:gdLst>
                <a:gd name="T0" fmla="*/ 89 w 90"/>
                <a:gd name="T1" fmla="*/ 7 h 43"/>
                <a:gd name="T2" fmla="*/ 7 w 90"/>
                <a:gd name="T3" fmla="*/ 42 h 43"/>
                <a:gd name="T4" fmla="*/ 0 w 90"/>
                <a:gd name="T5" fmla="*/ 21 h 43"/>
                <a:gd name="T6" fmla="*/ 0 w 90"/>
                <a:gd name="T7" fmla="*/ 0 h 43"/>
                <a:gd name="T8" fmla="*/ 89 w 90"/>
                <a:gd name="T9" fmla="*/ 7 h 43"/>
                <a:gd name="T10" fmla="*/ 0 60000 65536"/>
                <a:gd name="T11" fmla="*/ 0 60000 65536"/>
                <a:gd name="T12" fmla="*/ 0 60000 65536"/>
                <a:gd name="T13" fmla="*/ 0 60000 65536"/>
                <a:gd name="T14" fmla="*/ 0 60000 65536"/>
                <a:gd name="T15" fmla="*/ 0 w 90"/>
                <a:gd name="T16" fmla="*/ 0 h 43"/>
                <a:gd name="T17" fmla="*/ 90 w 90"/>
                <a:gd name="T18" fmla="*/ 43 h 43"/>
              </a:gdLst>
              <a:ahLst/>
              <a:cxnLst>
                <a:cxn ang="T10">
                  <a:pos x="T0" y="T1"/>
                </a:cxn>
                <a:cxn ang="T11">
                  <a:pos x="T2" y="T3"/>
                </a:cxn>
                <a:cxn ang="T12">
                  <a:pos x="T4" y="T5"/>
                </a:cxn>
                <a:cxn ang="T13">
                  <a:pos x="T6" y="T7"/>
                </a:cxn>
                <a:cxn ang="T14">
                  <a:pos x="T8" y="T9"/>
                </a:cxn>
              </a:cxnLst>
              <a:rect l="T15" t="T16" r="T17" b="T18"/>
              <a:pathLst>
                <a:path w="90" h="43">
                  <a:moveTo>
                    <a:pt x="89" y="7"/>
                  </a:moveTo>
                  <a:lnTo>
                    <a:pt x="7" y="42"/>
                  </a:lnTo>
                  <a:lnTo>
                    <a:pt x="0" y="21"/>
                  </a:lnTo>
                  <a:lnTo>
                    <a:pt x="0" y="0"/>
                  </a:lnTo>
                  <a:lnTo>
                    <a:pt x="89" y="7"/>
                  </a:lnTo>
                </a:path>
              </a:pathLst>
            </a:custGeom>
            <a:solidFill>
              <a:schemeClr val="tx1"/>
            </a:solidFill>
            <a:ln w="9525" cap="rnd">
              <a:solidFill>
                <a:schemeClr val="tx1"/>
              </a:solidFill>
              <a:round/>
              <a:headEnd/>
              <a:tailEnd/>
            </a:ln>
          </p:spPr>
          <p:txBody>
            <a:bodyPr/>
            <a:lstStyle/>
            <a:p>
              <a:endParaRPr lang="zh-TW" altLang="en-US">
                <a:ea typeface="PMingLiU" pitchFamily="18" charset="-120"/>
              </a:endParaRPr>
            </a:p>
          </p:txBody>
        </p:sp>
        <p:sp>
          <p:nvSpPr>
            <p:cNvPr id="119" name="Rectangle 119"/>
            <p:cNvSpPr>
              <a:spLocks noChangeArrowheads="1"/>
            </p:cNvSpPr>
            <p:nvPr/>
          </p:nvSpPr>
          <p:spPr bwMode="auto">
            <a:xfrm rot="20460000">
              <a:off x="4334" y="1031"/>
              <a:ext cx="422" cy="1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eaLnBrk="0" hangingPunct="0"/>
              <a:r>
                <a:rPr lang="en-GB" altLang="zh-TW" sz="1000" b="1">
                  <a:latin typeface="Arial" pitchFamily="34" charset="0"/>
                  <a:ea typeface="PMingLiU" pitchFamily="18" charset="-120"/>
                </a:rPr>
                <a:t>Medium</a:t>
              </a:r>
            </a:p>
          </p:txBody>
        </p:sp>
        <p:sp>
          <p:nvSpPr>
            <p:cNvPr id="120" name="Rectangle 120"/>
            <p:cNvSpPr>
              <a:spLocks noChangeArrowheads="1"/>
            </p:cNvSpPr>
            <p:nvPr/>
          </p:nvSpPr>
          <p:spPr bwMode="auto">
            <a:xfrm rot="20460000">
              <a:off x="4438" y="1086"/>
              <a:ext cx="336" cy="1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eaLnBrk="0" hangingPunct="0"/>
              <a:r>
                <a:rPr lang="en-GB" altLang="zh-TW" sz="1000" b="1">
                  <a:latin typeface="Arial" pitchFamily="34" charset="0"/>
                  <a:ea typeface="PMingLiU" pitchFamily="18" charset="-120"/>
                </a:rPr>
                <a:t>Large</a:t>
              </a:r>
            </a:p>
          </p:txBody>
        </p:sp>
      </p:grpSp>
      <p:grpSp>
        <p:nvGrpSpPr>
          <p:cNvPr id="123" name="Group 121"/>
          <p:cNvGrpSpPr>
            <a:grpSpLocks/>
          </p:cNvGrpSpPr>
          <p:nvPr/>
        </p:nvGrpSpPr>
        <p:grpSpPr bwMode="auto">
          <a:xfrm>
            <a:off x="381000" y="2286000"/>
            <a:ext cx="2209800" cy="1600200"/>
            <a:chOff x="384" y="1056"/>
            <a:chExt cx="1392" cy="1008"/>
          </a:xfrm>
        </p:grpSpPr>
        <p:sp>
          <p:nvSpPr>
            <p:cNvPr id="124" name="WordArt 122"/>
            <p:cNvSpPr>
              <a:spLocks noChangeArrowheads="1" noChangeShapeType="1" noTextEdit="1"/>
            </p:cNvSpPr>
            <p:nvPr/>
          </p:nvSpPr>
          <p:spPr bwMode="auto">
            <a:xfrm>
              <a:off x="384" y="1056"/>
              <a:ext cx="1338" cy="486"/>
            </a:xfrm>
            <a:prstGeom prst="rect">
              <a:avLst/>
            </a:prstGeom>
          </p:spPr>
          <p:txBody>
            <a:bodyPr wrap="none" fromWordArt="1">
              <a:prstTxWarp prst="textSlantUp">
                <a:avLst>
                  <a:gd name="adj" fmla="val 55556"/>
                </a:avLst>
              </a:prstTxWarp>
            </a:bodyPr>
            <a:lstStyle/>
            <a:p>
              <a:pPr algn="ctr"/>
              <a:r>
                <a:rPr lang="en-US" sz="3600" kern="10">
                  <a:ln w="9525">
                    <a:solidFill>
                      <a:srgbClr val="000000"/>
                    </a:solidFill>
                    <a:round/>
                    <a:headEnd/>
                    <a:tailEnd/>
                  </a:ln>
                  <a:latin typeface="Arial Black"/>
                </a:rPr>
                <a:t>Two Dimensions</a:t>
              </a:r>
            </a:p>
          </p:txBody>
        </p:sp>
        <p:sp>
          <p:nvSpPr>
            <p:cNvPr id="125" name="Line 123"/>
            <p:cNvSpPr>
              <a:spLocks noChangeShapeType="1"/>
            </p:cNvSpPr>
            <p:nvPr/>
          </p:nvSpPr>
          <p:spPr bwMode="auto">
            <a:xfrm>
              <a:off x="1053" y="1522"/>
              <a:ext cx="723" cy="542"/>
            </a:xfrm>
            <a:prstGeom prst="line">
              <a:avLst/>
            </a:prstGeom>
            <a:noFill/>
            <a:ln w="57150">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26" name="Group 124"/>
          <p:cNvGrpSpPr>
            <a:grpSpLocks/>
          </p:cNvGrpSpPr>
          <p:nvPr/>
        </p:nvGrpSpPr>
        <p:grpSpPr bwMode="auto">
          <a:xfrm>
            <a:off x="2819400" y="1371600"/>
            <a:ext cx="2555875" cy="1006475"/>
            <a:chOff x="1776" y="336"/>
            <a:chExt cx="1610" cy="634"/>
          </a:xfrm>
        </p:grpSpPr>
        <p:sp>
          <p:nvSpPr>
            <p:cNvPr id="127" name="WordArt 125"/>
            <p:cNvSpPr>
              <a:spLocks noChangeArrowheads="1" noChangeShapeType="1" noTextEdit="1"/>
            </p:cNvSpPr>
            <p:nvPr/>
          </p:nvSpPr>
          <p:spPr bwMode="auto">
            <a:xfrm>
              <a:off x="1776" y="336"/>
              <a:ext cx="1338" cy="486"/>
            </a:xfrm>
            <a:prstGeom prst="rect">
              <a:avLst/>
            </a:prstGeom>
          </p:spPr>
          <p:txBody>
            <a:bodyPr wrap="none" fromWordArt="1">
              <a:prstTxWarp prst="textSlantUp">
                <a:avLst>
                  <a:gd name="adj" fmla="val 55556"/>
                </a:avLst>
              </a:prstTxWarp>
            </a:bodyPr>
            <a:lstStyle/>
            <a:p>
              <a:pPr algn="ctr"/>
              <a:r>
                <a:rPr lang="en-US" sz="3600" kern="10">
                  <a:ln w="9525">
                    <a:solidFill>
                      <a:srgbClr val="000000"/>
                    </a:solidFill>
                    <a:round/>
                    <a:headEnd/>
                    <a:tailEnd/>
                  </a:ln>
                  <a:latin typeface="Arial Black"/>
                </a:rPr>
                <a:t>Three Dimensions</a:t>
              </a:r>
            </a:p>
          </p:txBody>
        </p:sp>
        <p:sp>
          <p:nvSpPr>
            <p:cNvPr id="128" name="Line 126"/>
            <p:cNvSpPr>
              <a:spLocks noChangeShapeType="1"/>
            </p:cNvSpPr>
            <p:nvPr/>
          </p:nvSpPr>
          <p:spPr bwMode="auto">
            <a:xfrm>
              <a:off x="2928" y="672"/>
              <a:ext cx="458" cy="298"/>
            </a:xfrm>
            <a:prstGeom prst="line">
              <a:avLst/>
            </a:prstGeom>
            <a:noFill/>
            <a:ln w="57150">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29" name="Group 127"/>
          <p:cNvGrpSpPr>
            <a:grpSpLocks/>
          </p:cNvGrpSpPr>
          <p:nvPr/>
        </p:nvGrpSpPr>
        <p:grpSpPr bwMode="auto">
          <a:xfrm>
            <a:off x="5410200" y="4000500"/>
            <a:ext cx="3657600" cy="2781300"/>
            <a:chOff x="3120" y="2338"/>
            <a:chExt cx="1826" cy="1752"/>
          </a:xfrm>
        </p:grpSpPr>
        <p:sp>
          <p:nvSpPr>
            <p:cNvPr id="130" name="Text Box 128"/>
            <p:cNvSpPr txBox="1">
              <a:spLocks noChangeArrowheads="1"/>
            </p:cNvSpPr>
            <p:nvPr/>
          </p:nvSpPr>
          <p:spPr bwMode="auto">
            <a:xfrm>
              <a:off x="3120" y="2338"/>
              <a:ext cx="1826" cy="17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a:spAutoFit/>
            </a:bodyPr>
            <a:lstStyle>
              <a:lvl1pPr eaLnBrk="0" hangingPunct="0">
                <a:defRPr sz="2800">
                  <a:solidFill>
                    <a:schemeClr val="tx1"/>
                  </a:solidFill>
                  <a:latin typeface="Tahoma" pitchFamily="34" charset="0"/>
                </a:defRPr>
              </a:lvl1pPr>
              <a:lvl2pPr marL="742950" indent="-285750" eaLnBrk="0" hangingPunct="0">
                <a:defRPr sz="2800">
                  <a:solidFill>
                    <a:schemeClr val="tx1"/>
                  </a:solidFill>
                  <a:latin typeface="Tahoma" pitchFamily="34" charset="0"/>
                </a:defRPr>
              </a:lvl2pPr>
              <a:lvl3pPr marL="1143000" indent="-228600" eaLnBrk="0" hangingPunct="0">
                <a:defRPr sz="2800">
                  <a:solidFill>
                    <a:schemeClr val="tx1"/>
                  </a:solidFill>
                  <a:latin typeface="Tahoma" pitchFamily="34" charset="0"/>
                </a:defRPr>
              </a:lvl3pPr>
              <a:lvl4pPr marL="1600200" indent="-228600" eaLnBrk="0" hangingPunct="0">
                <a:defRPr sz="2800">
                  <a:solidFill>
                    <a:schemeClr val="tx1"/>
                  </a:solidFill>
                  <a:latin typeface="Tahoma" pitchFamily="34" charset="0"/>
                </a:defRPr>
              </a:lvl4pPr>
              <a:lvl5pPr marL="2057400" indent="-228600" eaLnBrk="0" hangingPunct="0">
                <a:defRPr sz="2800">
                  <a:solidFill>
                    <a:schemeClr val="tx1"/>
                  </a:solidFill>
                  <a:latin typeface="Tahoma" pitchFamily="34" charset="0"/>
                </a:defRPr>
              </a:lvl5pPr>
              <a:lvl6pPr marL="2514600" indent="-228600" eaLnBrk="0" fontAlgn="base" hangingPunct="0">
                <a:spcBef>
                  <a:spcPct val="0"/>
                </a:spcBef>
                <a:spcAft>
                  <a:spcPct val="0"/>
                </a:spcAft>
                <a:defRPr sz="2800">
                  <a:solidFill>
                    <a:schemeClr val="tx1"/>
                  </a:solidFill>
                  <a:latin typeface="Tahoma" pitchFamily="34" charset="0"/>
                </a:defRPr>
              </a:lvl6pPr>
              <a:lvl7pPr marL="2971800" indent="-228600" eaLnBrk="0" fontAlgn="base" hangingPunct="0">
                <a:spcBef>
                  <a:spcPct val="0"/>
                </a:spcBef>
                <a:spcAft>
                  <a:spcPct val="0"/>
                </a:spcAft>
                <a:defRPr sz="2800">
                  <a:solidFill>
                    <a:schemeClr val="tx1"/>
                  </a:solidFill>
                  <a:latin typeface="Tahoma" pitchFamily="34" charset="0"/>
                </a:defRPr>
              </a:lvl7pPr>
              <a:lvl8pPr marL="3429000" indent="-228600" eaLnBrk="0" fontAlgn="base" hangingPunct="0">
                <a:spcBef>
                  <a:spcPct val="0"/>
                </a:spcBef>
                <a:spcAft>
                  <a:spcPct val="0"/>
                </a:spcAft>
                <a:defRPr sz="2800">
                  <a:solidFill>
                    <a:schemeClr val="tx1"/>
                  </a:solidFill>
                  <a:latin typeface="Tahoma" pitchFamily="34" charset="0"/>
                </a:defRPr>
              </a:lvl8pPr>
              <a:lvl9pPr marL="3886200" indent="-228600" eaLnBrk="0" fontAlgn="base" hangingPunct="0">
                <a:spcBef>
                  <a:spcPct val="0"/>
                </a:spcBef>
                <a:spcAft>
                  <a:spcPct val="0"/>
                </a:spcAft>
                <a:defRPr sz="2800">
                  <a:solidFill>
                    <a:schemeClr val="tx1"/>
                  </a:solidFill>
                  <a:latin typeface="Tahoma" pitchFamily="34" charset="0"/>
                </a:defRPr>
              </a:lvl9pPr>
            </a:lstStyle>
            <a:p>
              <a:pPr marL="285750" indent="-285750">
                <a:buFont typeface="Wingdings" pitchFamily="2" charset="2"/>
                <a:buChar char="v"/>
              </a:pPr>
              <a:r>
                <a:rPr lang="en-US" altLang="zh-TW" sz="1600" b="1" dirty="0">
                  <a:latin typeface="Times New Roman" pitchFamily="18" charset="0"/>
                  <a:ea typeface="PMingLiU" pitchFamily="18" charset="-120"/>
                </a:rPr>
                <a:t> Format of image</a:t>
              </a:r>
            </a:p>
            <a:p>
              <a:pPr marL="285750" indent="-285750">
                <a:buFont typeface="Wingdings" pitchFamily="2" charset="2"/>
                <a:buChar char="v"/>
              </a:pPr>
              <a:r>
                <a:rPr lang="en-US" altLang="zh-TW" sz="1600" b="1" dirty="0">
                  <a:latin typeface="Times New Roman" pitchFamily="18" charset="0"/>
                  <a:ea typeface="PMingLiU" pitchFamily="18" charset="-120"/>
                </a:rPr>
                <a:t> Duration</a:t>
              </a:r>
            </a:p>
            <a:p>
              <a:pPr marL="285750" indent="-285750">
                <a:buFont typeface="Wingdings" pitchFamily="2" charset="2"/>
                <a:buChar char="v"/>
              </a:pPr>
              <a:r>
                <a:rPr lang="en-US" altLang="zh-TW" sz="1600" b="1" dirty="0">
                  <a:latin typeface="Times New Roman" pitchFamily="18" charset="0"/>
                  <a:ea typeface="PMingLiU" pitchFamily="18" charset="-120"/>
                </a:rPr>
                <a:t> Colors</a:t>
              </a:r>
            </a:p>
            <a:p>
              <a:pPr marL="285750" indent="-285750">
                <a:buFont typeface="Wingdings" pitchFamily="2" charset="2"/>
                <a:buChar char="v"/>
              </a:pPr>
              <a:r>
                <a:rPr lang="en-US" altLang="zh-TW" sz="1600" b="1" dirty="0">
                  <a:latin typeface="Times New Roman" pitchFamily="18" charset="0"/>
                  <a:ea typeface="PMingLiU" pitchFamily="18" charset="-120"/>
                </a:rPr>
                <a:t> Textures</a:t>
              </a:r>
            </a:p>
            <a:p>
              <a:pPr marL="285750" indent="-285750">
                <a:buFont typeface="Wingdings" pitchFamily="2" charset="2"/>
                <a:buChar char="v"/>
              </a:pPr>
              <a:r>
                <a:rPr lang="en-US" altLang="zh-TW" sz="1600" b="1" dirty="0">
                  <a:latin typeface="Times New Roman" pitchFamily="18" charset="0"/>
                  <a:ea typeface="PMingLiU" pitchFamily="18" charset="-120"/>
                </a:rPr>
                <a:t> Keywords</a:t>
              </a:r>
            </a:p>
            <a:p>
              <a:pPr marL="285750" indent="-285750">
                <a:buFont typeface="Wingdings" pitchFamily="2" charset="2"/>
                <a:buChar char="v"/>
              </a:pPr>
              <a:r>
                <a:rPr lang="en-US" altLang="zh-TW" sz="1600" b="1" dirty="0">
                  <a:latin typeface="Times New Roman" pitchFamily="18" charset="0"/>
                  <a:ea typeface="PMingLiU" pitchFamily="18" charset="-120"/>
                </a:rPr>
                <a:t> Size</a:t>
              </a:r>
            </a:p>
            <a:p>
              <a:pPr marL="285750" indent="-285750">
                <a:buFont typeface="Wingdings" pitchFamily="2" charset="2"/>
                <a:buChar char="v"/>
              </a:pPr>
              <a:r>
                <a:rPr lang="en-US" altLang="zh-TW" sz="1600" b="1" dirty="0">
                  <a:latin typeface="Times New Roman" pitchFamily="18" charset="0"/>
                  <a:ea typeface="PMingLiU" pitchFamily="18" charset="-120"/>
                </a:rPr>
                <a:t> Width</a:t>
              </a:r>
            </a:p>
            <a:p>
              <a:pPr marL="285750" indent="-285750">
                <a:buFont typeface="Wingdings" pitchFamily="2" charset="2"/>
                <a:buChar char="v"/>
              </a:pPr>
              <a:r>
                <a:rPr lang="en-US" altLang="zh-TW" sz="1600" b="1" dirty="0">
                  <a:latin typeface="Times New Roman" pitchFamily="18" charset="0"/>
                  <a:ea typeface="PMingLiU" pitchFamily="18" charset="-120"/>
                </a:rPr>
                <a:t> Height</a:t>
              </a:r>
            </a:p>
            <a:p>
              <a:pPr marL="285750" indent="-285750">
                <a:buFont typeface="Wingdings" pitchFamily="2" charset="2"/>
                <a:buChar char="v"/>
              </a:pPr>
              <a:r>
                <a:rPr lang="en-US" altLang="zh-TW" sz="1600" b="1" dirty="0">
                  <a:latin typeface="Times New Roman" pitchFamily="18" charset="0"/>
                  <a:ea typeface="PMingLiU" pitchFamily="18" charset="-120"/>
                </a:rPr>
                <a:t> Internet domain of image</a:t>
              </a:r>
            </a:p>
            <a:p>
              <a:pPr marL="285750" indent="-285750">
                <a:buFont typeface="Wingdings" pitchFamily="2" charset="2"/>
                <a:buChar char="v"/>
              </a:pPr>
              <a:r>
                <a:rPr lang="en-US" altLang="zh-TW" sz="1600" b="1" dirty="0">
                  <a:latin typeface="Times New Roman" pitchFamily="18" charset="0"/>
                  <a:ea typeface="PMingLiU" pitchFamily="18" charset="-120"/>
                </a:rPr>
                <a:t> Internet domain of parent pages</a:t>
              </a:r>
            </a:p>
            <a:p>
              <a:pPr marL="285750" indent="-285750">
                <a:buFont typeface="Wingdings" pitchFamily="2" charset="2"/>
                <a:buChar char="v"/>
              </a:pPr>
              <a:r>
                <a:rPr lang="en-US" altLang="zh-TW" sz="1600" b="1" dirty="0">
                  <a:latin typeface="Times New Roman" pitchFamily="18" charset="0"/>
                  <a:ea typeface="PMingLiU" pitchFamily="18" charset="-120"/>
                </a:rPr>
                <a:t> Image popularity</a:t>
              </a:r>
              <a:endParaRPr lang="en-GB" altLang="zh-TW" sz="2400" b="1" dirty="0">
                <a:latin typeface="Times New Roman" pitchFamily="18" charset="0"/>
                <a:ea typeface="PMingLiU" pitchFamily="18" charset="-120"/>
              </a:endParaRPr>
            </a:p>
          </p:txBody>
        </p:sp>
        <p:sp>
          <p:nvSpPr>
            <p:cNvPr id="131" name="Rectangle 129"/>
            <p:cNvSpPr>
              <a:spLocks noChangeArrowheads="1"/>
            </p:cNvSpPr>
            <p:nvPr/>
          </p:nvSpPr>
          <p:spPr bwMode="auto">
            <a:xfrm>
              <a:off x="3120" y="2352"/>
              <a:ext cx="1776" cy="1728"/>
            </a:xfrm>
            <a:prstGeom prst="rect">
              <a:avLst/>
            </a:prstGeom>
            <a:noFill/>
            <a:ln w="63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285750" indent="-285750">
                <a:buFont typeface="Wingdings" pitchFamily="2" charset="2"/>
                <a:buChar char="v"/>
              </a:pPr>
              <a:endParaRPr lang="zh-TW" altLang="en-US">
                <a:ea typeface="PMingLiU" pitchFamily="18" charset="-120"/>
              </a:endParaRPr>
            </a:p>
          </p:txBody>
        </p:sp>
      </p:grpSp>
      <p:sp>
        <p:nvSpPr>
          <p:cNvPr id="133" name="Rectangle 131"/>
          <p:cNvSpPr>
            <a:spLocks noGrp="1" noChangeArrowheads="1"/>
          </p:cNvSpPr>
          <p:nvPr>
            <p:ph type="title"/>
          </p:nvPr>
        </p:nvSpPr>
        <p:spPr>
          <a:xfrm>
            <a:off x="381000" y="228600"/>
            <a:ext cx="8250238" cy="609600"/>
          </a:xfrm>
        </p:spPr>
        <p:txBody>
          <a:bodyPr>
            <a:normAutofit fontScale="90000"/>
          </a:bodyPr>
          <a:lstStyle/>
          <a:p>
            <a:pPr eaLnBrk="1" hangingPunct="1"/>
            <a:r>
              <a:rPr lang="en-US" altLang="zh-TW" b="1" dirty="0" smtClean="0">
                <a:ea typeface="PMingLiU" pitchFamily="18" charset="-120"/>
              </a:rPr>
              <a:t>Mining Multimedia Databases</a:t>
            </a:r>
          </a:p>
        </p:txBody>
      </p:sp>
      <p:sp>
        <p:nvSpPr>
          <p:cNvPr id="134" name="WordArt 130" descr="Newsprint"/>
          <p:cNvSpPr>
            <a:spLocks noChangeArrowheads="1" noChangeShapeType="1" noTextEdit="1"/>
          </p:cNvSpPr>
          <p:nvPr/>
        </p:nvSpPr>
        <p:spPr bwMode="auto">
          <a:xfrm rot="20760000">
            <a:off x="6677766" y="4992447"/>
            <a:ext cx="2249966" cy="689231"/>
          </a:xfrm>
          <a:prstGeom prst="rect">
            <a:avLst/>
          </a:prstGeom>
        </p:spPr>
        <p:txBody>
          <a:bodyPr wrap="none" fromWordArt="1">
            <a:prstTxWarp prst="textCascadeUp">
              <a:avLst>
                <a:gd name="adj" fmla="val 44444"/>
              </a:avLst>
            </a:prstTxWarp>
            <a:scene3d>
              <a:camera prst="legacyPerspectiveTopLeft">
                <a:rot lat="0" lon="20519994" rev="0"/>
              </a:camera>
              <a:lightRig rig="legacyHarsh3" dir="r"/>
            </a:scene3d>
            <a:sp3d extrusionH="430200" prstMaterial="legacyMatte">
              <a:extrusionClr>
                <a:srgbClr val="006600"/>
              </a:extrusionClr>
            </a:sp3d>
          </a:bodyPr>
          <a:lstStyle/>
          <a:p>
            <a:pPr algn="ctr"/>
            <a:r>
              <a:rPr lang="en-US" sz="3600" i="1" kern="10" dirty="0">
                <a:ln w="9525">
                  <a:round/>
                  <a:headEnd/>
                  <a:tailEnd/>
                </a:ln>
                <a:blipFill dpi="0" rotWithShape="0">
                  <a:blip r:embed="rId2"/>
                  <a:srcRect/>
                  <a:tile tx="0" ty="0" sx="100000" sy="100000" flip="none" algn="tl"/>
                </a:blipFill>
                <a:latin typeface="Arial Black"/>
              </a:rPr>
              <a:t>Dimensions</a:t>
            </a:r>
          </a:p>
        </p:txBody>
      </p:sp>
    </p:spTree>
    <p:extLst>
      <p:ext uri="{BB962C8B-B14F-4D97-AF65-F5344CB8AC3E}">
        <p14:creationId xmlns:p14="http://schemas.microsoft.com/office/powerpoint/2010/main" val="11900748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mmm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327368"/>
            <a:ext cx="9144000" cy="55179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3"/>
          <p:cNvSpPr>
            <a:spLocks noGrp="1" noChangeArrowheads="1"/>
          </p:cNvSpPr>
          <p:nvPr>
            <p:ph type="title"/>
          </p:nvPr>
        </p:nvSpPr>
        <p:spPr>
          <a:xfrm>
            <a:off x="228600" y="609600"/>
            <a:ext cx="8707438" cy="762000"/>
          </a:xfrm>
        </p:spPr>
        <p:txBody>
          <a:bodyPr>
            <a:normAutofit fontScale="90000"/>
          </a:bodyPr>
          <a:lstStyle/>
          <a:p>
            <a:pPr eaLnBrk="1" hangingPunct="1"/>
            <a:r>
              <a:rPr lang="en-US" altLang="zh-TW" b="1" dirty="0" smtClean="0">
                <a:ea typeface="PMingLiU" pitchFamily="18" charset="-120"/>
              </a:rPr>
              <a:t>Mining Multimedia Databases in </a:t>
            </a:r>
            <a:br>
              <a:rPr lang="en-US" altLang="zh-TW" b="1" dirty="0" smtClean="0">
                <a:ea typeface="PMingLiU" pitchFamily="18" charset="-120"/>
              </a:rPr>
            </a:br>
            <a:r>
              <a:rPr lang="en-US" altLang="zh-TW" b="1" dirty="0" err="1" smtClean="0">
                <a:solidFill>
                  <a:schemeClr val="accent6">
                    <a:lumMod val="50000"/>
                  </a:schemeClr>
                </a:solidFill>
                <a:ea typeface="PMingLiU" pitchFamily="18" charset="-120"/>
              </a:rPr>
              <a:t>MultimediaMiner</a:t>
            </a:r>
            <a:r>
              <a:rPr lang="en-US" altLang="zh-TW" b="1" dirty="0" smtClean="0">
                <a:ea typeface="PMingLiU" pitchFamily="18" charset="-120"/>
              </a:rPr>
              <a:t/>
            </a:r>
            <a:br>
              <a:rPr lang="en-US" altLang="zh-TW" b="1" dirty="0" smtClean="0">
                <a:ea typeface="PMingLiU" pitchFamily="18" charset="-120"/>
              </a:rPr>
            </a:br>
            <a:endParaRPr lang="en-US" altLang="zh-TW" b="1" dirty="0" smtClean="0">
              <a:ea typeface="PMingLiU" pitchFamily="18" charset="-120"/>
            </a:endParaRPr>
          </a:p>
        </p:txBody>
      </p:sp>
    </p:spTree>
    <p:extLst>
      <p:ext uri="{BB962C8B-B14F-4D97-AF65-F5344CB8AC3E}">
        <p14:creationId xmlns:p14="http://schemas.microsoft.com/office/powerpoint/2010/main" val="25370032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assocme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130300"/>
            <a:ext cx="9131300" cy="5735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3"/>
          <p:cNvSpPr>
            <a:spLocks noGrp="1" noChangeArrowheads="1"/>
          </p:cNvSpPr>
          <p:nvPr>
            <p:ph type="title"/>
          </p:nvPr>
        </p:nvSpPr>
        <p:spPr>
          <a:xfrm>
            <a:off x="381000" y="152400"/>
            <a:ext cx="8250238" cy="609600"/>
          </a:xfrm>
        </p:spPr>
        <p:txBody>
          <a:bodyPr>
            <a:normAutofit fontScale="90000"/>
          </a:bodyPr>
          <a:lstStyle/>
          <a:p>
            <a:pPr eaLnBrk="1" hangingPunct="1"/>
            <a:r>
              <a:rPr lang="en-US" altLang="zh-TW" b="1" dirty="0" smtClean="0">
                <a:latin typeface="Times New Roman" pitchFamily="18" charset="0"/>
                <a:ea typeface="PMingLiU" pitchFamily="18" charset="-120"/>
              </a:rPr>
              <a:t>Classification in </a:t>
            </a:r>
            <a:r>
              <a:rPr lang="en-US" altLang="zh-TW" b="1" dirty="0" err="1" smtClean="0">
                <a:solidFill>
                  <a:schemeClr val="accent6">
                    <a:lumMod val="50000"/>
                  </a:schemeClr>
                </a:solidFill>
                <a:latin typeface="Times New Roman" pitchFamily="18" charset="0"/>
                <a:ea typeface="PMingLiU" pitchFamily="18" charset="-120"/>
              </a:rPr>
              <a:t>MultimediaMiner</a:t>
            </a:r>
            <a:endParaRPr lang="en-US" altLang="zh-TW" b="1" dirty="0" smtClean="0">
              <a:solidFill>
                <a:schemeClr val="accent6">
                  <a:lumMod val="50000"/>
                </a:schemeClr>
              </a:solidFill>
              <a:latin typeface="Times New Roman" pitchFamily="18" charset="0"/>
              <a:ea typeface="PMingLiU" pitchFamily="18" charset="-120"/>
            </a:endParaRPr>
          </a:p>
        </p:txBody>
      </p:sp>
    </p:spTree>
    <p:extLst>
      <p:ext uri="{BB962C8B-B14F-4D97-AF65-F5344CB8AC3E}">
        <p14:creationId xmlns:p14="http://schemas.microsoft.com/office/powerpoint/2010/main" val="30613324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5224" y="1066800"/>
            <a:ext cx="2431976" cy="2667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2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9648" y="4343400"/>
            <a:ext cx="901552"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29000" y="3064554"/>
            <a:ext cx="1909563" cy="18074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4"/>
          <p:cNvSpPr>
            <a:spLocks noChangeArrowheads="1"/>
          </p:cNvSpPr>
          <p:nvPr/>
        </p:nvSpPr>
        <p:spPr bwMode="auto">
          <a:xfrm>
            <a:off x="2133600" y="914400"/>
            <a:ext cx="290513" cy="53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20000"/>
              </a:lnSpc>
              <a:buFontTx/>
              <a:buChar char="•"/>
            </a:pPr>
            <a:endParaRPr lang="en-US"/>
          </a:p>
        </p:txBody>
      </p:sp>
      <p:graphicFrame>
        <p:nvGraphicFramePr>
          <p:cNvPr id="8" name="Object 6"/>
          <p:cNvGraphicFramePr>
            <a:graphicFrameLocks noChangeAspect="1"/>
          </p:cNvGraphicFramePr>
          <p:nvPr/>
        </p:nvGraphicFramePr>
        <p:xfrm>
          <a:off x="1516063" y="3886200"/>
          <a:ext cx="1227137" cy="685800"/>
        </p:xfrm>
        <a:graphic>
          <a:graphicData uri="http://schemas.openxmlformats.org/presentationml/2006/ole">
            <mc:AlternateContent xmlns:mc="http://schemas.openxmlformats.org/markup-compatibility/2006">
              <mc:Choice xmlns:v="urn:schemas-microsoft-com:vml" Requires="v">
                <p:oleObj spid="_x0000_s12407" name="Clip" r:id="rId6" imgW="1228320" imgH="686520" progId="MS_ClipArt_Gallery.2">
                  <p:embed/>
                </p:oleObj>
              </mc:Choice>
              <mc:Fallback>
                <p:oleObj name="Clip" r:id="rId6" imgW="1228320" imgH="686520" progId="MS_ClipArt_Gallery.2">
                  <p:embed/>
                  <p:pic>
                    <p:nvPicPr>
                      <p:cNvPr id="0" name=""/>
                      <p:cNvPicPr>
                        <a:picLocks noChangeAspect="1" noChangeArrowheads="1"/>
                      </p:cNvPicPr>
                      <p:nvPr/>
                    </p:nvPicPr>
                    <p:blipFill>
                      <a:blip r:embed="rId7">
                        <a:lum bright="-18000"/>
                        <a:extLst>
                          <a:ext uri="{28A0092B-C50C-407E-A947-70E740481C1C}">
                            <a14:useLocalDpi xmlns:a14="http://schemas.microsoft.com/office/drawing/2010/main" val="0"/>
                          </a:ext>
                        </a:extLst>
                      </a:blip>
                      <a:srcRect/>
                      <a:stretch>
                        <a:fillRect/>
                      </a:stretch>
                    </p:blipFill>
                    <p:spPr bwMode="auto">
                      <a:xfrm>
                        <a:off x="1516063" y="3886200"/>
                        <a:ext cx="1227137" cy="685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 name="Object 11"/>
          <p:cNvGraphicFramePr>
            <a:graphicFrameLocks noChangeAspect="1"/>
          </p:cNvGraphicFramePr>
          <p:nvPr>
            <p:extLst>
              <p:ext uri="{D42A27DB-BD31-4B8C-83A1-F6EECF244321}">
                <p14:modId xmlns:p14="http://schemas.microsoft.com/office/powerpoint/2010/main" val="1129706141"/>
              </p:ext>
            </p:extLst>
          </p:nvPr>
        </p:nvGraphicFramePr>
        <p:xfrm>
          <a:off x="1524000" y="1866900"/>
          <a:ext cx="2225675" cy="2179637"/>
        </p:xfrm>
        <a:graphic>
          <a:graphicData uri="http://schemas.openxmlformats.org/presentationml/2006/ole">
            <mc:AlternateContent xmlns:mc="http://schemas.openxmlformats.org/markup-compatibility/2006">
              <mc:Choice xmlns:v="urn:schemas-microsoft-com:vml" Requires="v">
                <p:oleObj spid="_x0000_s12408" name="Clip" r:id="rId8" imgW="2226240" imgH="2179440" progId="MS_ClipArt_Gallery.2">
                  <p:embed/>
                </p:oleObj>
              </mc:Choice>
              <mc:Fallback>
                <p:oleObj name="Clip" r:id="rId8" imgW="2226240" imgH="2179440" progId="MS_ClipArt_Gallery.2">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524000" y="1866900"/>
                        <a:ext cx="2225675" cy="21796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 name="Line 13"/>
          <p:cNvSpPr>
            <a:spLocks noChangeShapeType="1"/>
          </p:cNvSpPr>
          <p:nvPr/>
        </p:nvSpPr>
        <p:spPr bwMode="auto">
          <a:xfrm flipH="1">
            <a:off x="762000" y="3962400"/>
            <a:ext cx="762000" cy="1295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 name="Line 14"/>
          <p:cNvSpPr>
            <a:spLocks noChangeShapeType="1"/>
          </p:cNvSpPr>
          <p:nvPr/>
        </p:nvSpPr>
        <p:spPr bwMode="auto">
          <a:xfrm>
            <a:off x="762000" y="5257800"/>
            <a:ext cx="39243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 name="Line 15"/>
          <p:cNvSpPr>
            <a:spLocks noChangeShapeType="1"/>
          </p:cNvSpPr>
          <p:nvPr/>
        </p:nvSpPr>
        <p:spPr bwMode="auto">
          <a:xfrm flipV="1">
            <a:off x="4686300" y="4343400"/>
            <a:ext cx="266700" cy="914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 name="Line 17"/>
          <p:cNvSpPr>
            <a:spLocks noChangeShapeType="1"/>
          </p:cNvSpPr>
          <p:nvPr/>
        </p:nvSpPr>
        <p:spPr bwMode="auto">
          <a:xfrm>
            <a:off x="762000" y="5257800"/>
            <a:ext cx="0" cy="1219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 name="Line 18"/>
          <p:cNvSpPr>
            <a:spLocks noChangeShapeType="1"/>
          </p:cNvSpPr>
          <p:nvPr/>
        </p:nvSpPr>
        <p:spPr bwMode="auto">
          <a:xfrm>
            <a:off x="4686300" y="5257800"/>
            <a:ext cx="0" cy="1143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 name="Freeform 19"/>
          <p:cNvSpPr>
            <a:spLocks/>
          </p:cNvSpPr>
          <p:nvPr/>
        </p:nvSpPr>
        <p:spPr bwMode="auto">
          <a:xfrm rot="6921857">
            <a:off x="4979199" y="3731666"/>
            <a:ext cx="1776402" cy="2193708"/>
          </a:xfrm>
          <a:custGeom>
            <a:avLst/>
            <a:gdLst>
              <a:gd name="T0" fmla="*/ 0 w 336"/>
              <a:gd name="T1" fmla="*/ 0 h 672"/>
              <a:gd name="T2" fmla="*/ 192 w 336"/>
              <a:gd name="T3" fmla="*/ 144 h 672"/>
              <a:gd name="T4" fmla="*/ 144 w 336"/>
              <a:gd name="T5" fmla="*/ 288 h 672"/>
              <a:gd name="T6" fmla="*/ 336 w 336"/>
              <a:gd name="T7" fmla="*/ 384 h 672"/>
              <a:gd name="T8" fmla="*/ 144 w 336"/>
              <a:gd name="T9" fmla="*/ 672 h 672"/>
            </a:gdLst>
            <a:ahLst/>
            <a:cxnLst>
              <a:cxn ang="0">
                <a:pos x="T0" y="T1"/>
              </a:cxn>
              <a:cxn ang="0">
                <a:pos x="T2" y="T3"/>
              </a:cxn>
              <a:cxn ang="0">
                <a:pos x="T4" y="T5"/>
              </a:cxn>
              <a:cxn ang="0">
                <a:pos x="T6" y="T7"/>
              </a:cxn>
              <a:cxn ang="0">
                <a:pos x="T8" y="T9"/>
              </a:cxn>
            </a:cxnLst>
            <a:rect l="0" t="0" r="r" b="b"/>
            <a:pathLst>
              <a:path w="336" h="672">
                <a:moveTo>
                  <a:pt x="0" y="0"/>
                </a:moveTo>
                <a:cubicBezTo>
                  <a:pt x="84" y="48"/>
                  <a:pt x="168" y="96"/>
                  <a:pt x="192" y="144"/>
                </a:cubicBezTo>
                <a:cubicBezTo>
                  <a:pt x="216" y="192"/>
                  <a:pt x="120" y="248"/>
                  <a:pt x="144" y="288"/>
                </a:cubicBezTo>
                <a:cubicBezTo>
                  <a:pt x="168" y="328"/>
                  <a:pt x="336" y="320"/>
                  <a:pt x="336" y="384"/>
                </a:cubicBezTo>
                <a:cubicBezTo>
                  <a:pt x="336" y="448"/>
                  <a:pt x="168" y="624"/>
                  <a:pt x="144" y="672"/>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aphicFrame>
        <p:nvGraphicFramePr>
          <p:cNvPr id="17" name="Object 20"/>
          <p:cNvGraphicFramePr>
            <a:graphicFrameLocks noChangeAspect="1"/>
          </p:cNvGraphicFramePr>
          <p:nvPr>
            <p:extLst>
              <p:ext uri="{D42A27DB-BD31-4B8C-83A1-F6EECF244321}">
                <p14:modId xmlns:p14="http://schemas.microsoft.com/office/powerpoint/2010/main" val="511862945"/>
              </p:ext>
            </p:extLst>
          </p:nvPr>
        </p:nvGraphicFramePr>
        <p:xfrm>
          <a:off x="3200400" y="4286250"/>
          <a:ext cx="1371600" cy="971550"/>
        </p:xfrm>
        <a:graphic>
          <a:graphicData uri="http://schemas.openxmlformats.org/presentationml/2006/ole">
            <mc:AlternateContent xmlns:mc="http://schemas.openxmlformats.org/markup-compatibility/2006">
              <mc:Choice xmlns:v="urn:schemas-microsoft-com:vml" Requires="v">
                <p:oleObj spid="_x0000_s12409" name="Clip" r:id="rId10" imgW="1062360" imgH="753120" progId="MS_ClipArt_Gallery.2">
                  <p:embed/>
                </p:oleObj>
              </mc:Choice>
              <mc:Fallback>
                <p:oleObj name="Clip" r:id="rId10" imgW="1062360" imgH="753120" progId="MS_ClipArt_Gallery.2">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200400" y="4286250"/>
                        <a:ext cx="1371600" cy="971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8" name="Group 35"/>
          <p:cNvGrpSpPr>
            <a:grpSpLocks/>
          </p:cNvGrpSpPr>
          <p:nvPr/>
        </p:nvGrpSpPr>
        <p:grpSpPr bwMode="auto">
          <a:xfrm>
            <a:off x="2757488" y="3962400"/>
            <a:ext cx="696912" cy="609600"/>
            <a:chOff x="48" y="1872"/>
            <a:chExt cx="816" cy="576"/>
          </a:xfrm>
        </p:grpSpPr>
        <p:graphicFrame>
          <p:nvGraphicFramePr>
            <p:cNvPr id="19" name="Object 23"/>
            <p:cNvGraphicFramePr>
              <a:graphicFrameLocks noChangeAspect="1"/>
            </p:cNvGraphicFramePr>
            <p:nvPr/>
          </p:nvGraphicFramePr>
          <p:xfrm flipV="1">
            <a:off x="48" y="2160"/>
            <a:ext cx="816" cy="288"/>
          </p:xfrm>
          <a:graphic>
            <a:graphicData uri="http://schemas.openxmlformats.org/presentationml/2006/ole">
              <mc:AlternateContent xmlns:mc="http://schemas.openxmlformats.org/markup-compatibility/2006">
                <mc:Choice xmlns:v="urn:schemas-microsoft-com:vml" Requires="v">
                  <p:oleObj spid="_x0000_s12410" name="Clip" r:id="rId12" imgW="3497040" imgH="2095200" progId="MS_ClipArt_Gallery.2">
                    <p:embed/>
                  </p:oleObj>
                </mc:Choice>
                <mc:Fallback>
                  <p:oleObj name="Clip" r:id="rId12" imgW="3497040" imgH="2095200" progId="MS_ClipArt_Gallery.2">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flipV="1">
                          <a:off x="48" y="2160"/>
                          <a:ext cx="816"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 name="Object 24"/>
            <p:cNvGraphicFramePr>
              <a:graphicFrameLocks noChangeAspect="1"/>
            </p:cNvGraphicFramePr>
            <p:nvPr/>
          </p:nvGraphicFramePr>
          <p:xfrm flipV="1">
            <a:off x="48" y="2016"/>
            <a:ext cx="816" cy="288"/>
          </p:xfrm>
          <a:graphic>
            <a:graphicData uri="http://schemas.openxmlformats.org/presentationml/2006/ole">
              <mc:AlternateContent xmlns:mc="http://schemas.openxmlformats.org/markup-compatibility/2006">
                <mc:Choice xmlns:v="urn:schemas-microsoft-com:vml" Requires="v">
                  <p:oleObj spid="_x0000_s12411" name="Clip" r:id="rId14" imgW="3497040" imgH="2095200" progId="MS_ClipArt_Gallery.2">
                    <p:embed/>
                  </p:oleObj>
                </mc:Choice>
                <mc:Fallback>
                  <p:oleObj name="Clip" r:id="rId14" imgW="3497040" imgH="2095200" progId="MS_ClipArt_Gallery.2">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flipV="1">
                          <a:off x="48" y="2016"/>
                          <a:ext cx="816"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 name="Object 25"/>
            <p:cNvGraphicFramePr>
              <a:graphicFrameLocks noChangeAspect="1"/>
            </p:cNvGraphicFramePr>
            <p:nvPr/>
          </p:nvGraphicFramePr>
          <p:xfrm flipV="1">
            <a:off x="48" y="1872"/>
            <a:ext cx="816" cy="288"/>
          </p:xfrm>
          <a:graphic>
            <a:graphicData uri="http://schemas.openxmlformats.org/presentationml/2006/ole">
              <mc:AlternateContent xmlns:mc="http://schemas.openxmlformats.org/markup-compatibility/2006">
                <mc:Choice xmlns:v="urn:schemas-microsoft-com:vml" Requires="v">
                  <p:oleObj spid="_x0000_s12412" name="Clip" r:id="rId15" imgW="3497040" imgH="2095200" progId="MS_ClipArt_Gallery.2">
                    <p:embed/>
                  </p:oleObj>
                </mc:Choice>
                <mc:Fallback>
                  <p:oleObj name="Clip" r:id="rId15" imgW="3497040" imgH="2095200" progId="MS_ClipArt_Gallery.2">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flipV="1">
                          <a:off x="48" y="1872"/>
                          <a:ext cx="816"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22" name="Object 28"/>
          <p:cNvGraphicFramePr>
            <a:graphicFrameLocks noChangeAspect="1"/>
          </p:cNvGraphicFramePr>
          <p:nvPr>
            <p:extLst>
              <p:ext uri="{D42A27DB-BD31-4B8C-83A1-F6EECF244321}">
                <p14:modId xmlns:p14="http://schemas.microsoft.com/office/powerpoint/2010/main" val="3406947593"/>
              </p:ext>
            </p:extLst>
          </p:nvPr>
        </p:nvGraphicFramePr>
        <p:xfrm>
          <a:off x="1981200" y="4572000"/>
          <a:ext cx="1235843" cy="685800"/>
        </p:xfrm>
        <a:graphic>
          <a:graphicData uri="http://schemas.openxmlformats.org/presentationml/2006/ole">
            <mc:AlternateContent xmlns:mc="http://schemas.openxmlformats.org/markup-compatibility/2006">
              <mc:Choice xmlns:v="urn:schemas-microsoft-com:vml" Requires="v">
                <p:oleObj spid="_x0000_s12413" name="Clip" r:id="rId16" imgW="4609800" imgH="3368160" progId="MS_ClipArt_Gallery.2">
                  <p:embed/>
                </p:oleObj>
              </mc:Choice>
              <mc:Fallback>
                <p:oleObj name="Clip" r:id="rId16" imgW="4609800" imgH="3368160" progId="MS_ClipArt_Gallery.2">
                  <p:embed/>
                  <p:pic>
                    <p:nvPicPr>
                      <p:cNvPr id="0" name=""/>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981200" y="4572000"/>
                        <a:ext cx="1235843" cy="685800"/>
                      </a:xfrm>
                      <a:prstGeom prst="rect">
                        <a:avLst/>
                      </a:prstGeom>
                      <a:noFill/>
                      <a:ln>
                        <a:noFill/>
                      </a:ln>
                      <a:effectLst/>
                    </p:spPr>
                  </p:pic>
                </p:oleObj>
              </mc:Fallback>
            </mc:AlternateContent>
          </a:graphicData>
        </a:graphic>
      </p:graphicFrame>
      <p:sp>
        <p:nvSpPr>
          <p:cNvPr id="23" name="AutoShape 31"/>
          <p:cNvSpPr>
            <a:spLocks noChangeArrowheads="1"/>
          </p:cNvSpPr>
          <p:nvPr/>
        </p:nvSpPr>
        <p:spPr bwMode="auto">
          <a:xfrm>
            <a:off x="6203279" y="2489200"/>
            <a:ext cx="2889921" cy="2743200"/>
          </a:xfrm>
          <a:prstGeom prst="irregularSeal1">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4000" b="1" dirty="0"/>
              <a:t>Internet</a:t>
            </a:r>
          </a:p>
        </p:txBody>
      </p:sp>
      <p:sp>
        <p:nvSpPr>
          <p:cNvPr id="24" name="Text Box 33"/>
          <p:cNvSpPr txBox="1">
            <a:spLocks noChangeArrowheads="1"/>
          </p:cNvSpPr>
          <p:nvPr/>
        </p:nvSpPr>
        <p:spPr bwMode="auto">
          <a:xfrm>
            <a:off x="2652712" y="1295400"/>
            <a:ext cx="3190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dirty="0">
                <a:solidFill>
                  <a:srgbClr val="CC3300"/>
                </a:solidFill>
                <a:sym typeface="Symbol" pitchFamily="18" charset="2"/>
              </a:rPr>
              <a:t></a:t>
            </a:r>
            <a:endParaRPr lang="en-US" dirty="0">
              <a:solidFill>
                <a:srgbClr val="CC3300"/>
              </a:solidFill>
            </a:endParaRPr>
          </a:p>
        </p:txBody>
      </p:sp>
      <p:sp>
        <p:nvSpPr>
          <p:cNvPr id="25" name="Text Box 34"/>
          <p:cNvSpPr txBox="1">
            <a:spLocks noChangeArrowheads="1"/>
          </p:cNvSpPr>
          <p:nvPr/>
        </p:nvSpPr>
        <p:spPr bwMode="auto">
          <a:xfrm>
            <a:off x="2805112" y="1524000"/>
            <a:ext cx="3190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dirty="0">
                <a:solidFill>
                  <a:srgbClr val="CC3300"/>
                </a:solidFill>
                <a:sym typeface="Symbol" pitchFamily="18" charset="2"/>
              </a:rPr>
              <a:t></a:t>
            </a:r>
            <a:endParaRPr lang="en-US" dirty="0">
              <a:solidFill>
                <a:srgbClr val="CC3300"/>
              </a:solidFill>
            </a:endParaRPr>
          </a:p>
        </p:txBody>
      </p:sp>
      <p:sp>
        <p:nvSpPr>
          <p:cNvPr id="27" name="Title 1"/>
          <p:cNvSpPr>
            <a:spLocks noGrp="1"/>
          </p:cNvSpPr>
          <p:nvPr>
            <p:ph type="title"/>
          </p:nvPr>
        </p:nvSpPr>
        <p:spPr>
          <a:xfrm>
            <a:off x="0" y="76200"/>
            <a:ext cx="8229600" cy="944562"/>
          </a:xfrm>
        </p:spPr>
        <p:txBody>
          <a:bodyPr>
            <a:normAutofit/>
          </a:bodyPr>
          <a:lstStyle/>
          <a:p>
            <a:r>
              <a:rPr lang="en-US" b="1" dirty="0">
                <a:solidFill>
                  <a:schemeClr val="accent6">
                    <a:lumMod val="50000"/>
                  </a:schemeClr>
                </a:solidFill>
              </a:rPr>
              <a:t>Text M</a:t>
            </a:r>
            <a:r>
              <a:rPr lang="en-US" b="1" dirty="0" smtClean="0">
                <a:solidFill>
                  <a:schemeClr val="accent6">
                    <a:lumMod val="50000"/>
                  </a:schemeClr>
                </a:solidFill>
              </a:rPr>
              <a:t>ining</a:t>
            </a:r>
            <a:endParaRPr lang="en-US" b="1" dirty="0">
              <a:solidFill>
                <a:schemeClr val="accent6">
                  <a:lumMod val="50000"/>
                </a:schemeClr>
              </a:solidFill>
            </a:endParaRPr>
          </a:p>
        </p:txBody>
      </p:sp>
    </p:spTree>
    <p:extLst>
      <p:ext uri="{BB962C8B-B14F-4D97-AF65-F5344CB8AC3E}">
        <p14:creationId xmlns:p14="http://schemas.microsoft.com/office/powerpoint/2010/main" val="34094622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4800" y="152400"/>
            <a:ext cx="8686800" cy="6649449"/>
          </a:xfrm>
          <a:prstGeom prst="rect">
            <a:avLst/>
          </a:prstGeom>
        </p:spPr>
        <p:txBody>
          <a:bodyPr wrap="square">
            <a:spAutoFit/>
          </a:bodyPr>
          <a:lstStyle/>
          <a:p>
            <a:pPr algn="just"/>
            <a:r>
              <a:rPr lang="en-US" sz="3100" b="1" dirty="0">
                <a:solidFill>
                  <a:srgbClr val="0070C0"/>
                </a:solidFill>
              </a:rPr>
              <a:t>Text mining </a:t>
            </a:r>
            <a:r>
              <a:rPr lang="en-US" sz="3100" dirty="0"/>
              <a:t>is the procedure of synthesizing information, by analyzing relations, patterns, and rules among textual </a:t>
            </a:r>
            <a:r>
              <a:rPr lang="en-US" sz="3100" dirty="0" smtClean="0"/>
              <a:t>data. These </a:t>
            </a:r>
            <a:r>
              <a:rPr lang="en-US" sz="3100" dirty="0"/>
              <a:t>procedures contains text summarization, text categorization, and text clustering</a:t>
            </a:r>
            <a:r>
              <a:rPr lang="en-US" sz="3100" dirty="0" smtClean="0"/>
              <a:t>.</a:t>
            </a:r>
          </a:p>
          <a:p>
            <a:pPr algn="just"/>
            <a:endParaRPr lang="en-US" sz="3100" dirty="0"/>
          </a:p>
          <a:p>
            <a:pPr marL="514350" indent="-514350" algn="just">
              <a:lnSpc>
                <a:spcPct val="70000"/>
              </a:lnSpc>
              <a:buFont typeface="+mj-lt"/>
              <a:buAutoNum type="arabicPeriod"/>
            </a:pPr>
            <a:r>
              <a:rPr lang="en-US" sz="3100" i="1" dirty="0">
                <a:solidFill>
                  <a:schemeClr val="accent6">
                    <a:lumMod val="50000"/>
                  </a:schemeClr>
                </a:solidFill>
              </a:rPr>
              <a:t>Text summarization </a:t>
            </a:r>
            <a:r>
              <a:rPr lang="en-US" sz="3100" dirty="0"/>
              <a:t>is the procedure to extract its partial content </a:t>
            </a:r>
            <a:r>
              <a:rPr lang="en-US" sz="3100" dirty="0" smtClean="0"/>
              <a:t>reflecting its </a:t>
            </a:r>
            <a:r>
              <a:rPr lang="en-US" sz="3100" dirty="0"/>
              <a:t>whole contents automatically</a:t>
            </a:r>
            <a:r>
              <a:rPr lang="en-US" sz="3100" dirty="0" smtClean="0"/>
              <a:t>.</a:t>
            </a:r>
          </a:p>
          <a:p>
            <a:pPr marL="514350" indent="-514350" algn="just">
              <a:lnSpc>
                <a:spcPct val="70000"/>
              </a:lnSpc>
              <a:buFont typeface="+mj-lt"/>
              <a:buAutoNum type="arabicPeriod"/>
            </a:pPr>
            <a:endParaRPr lang="en-US" sz="3100" dirty="0"/>
          </a:p>
          <a:p>
            <a:pPr marL="514350" indent="-514350" algn="just">
              <a:lnSpc>
                <a:spcPct val="70000"/>
              </a:lnSpc>
              <a:buFont typeface="+mj-lt"/>
              <a:buAutoNum type="arabicPeriod"/>
            </a:pPr>
            <a:r>
              <a:rPr lang="en-US" sz="3100" i="1" dirty="0">
                <a:solidFill>
                  <a:schemeClr val="accent6">
                    <a:lumMod val="50000"/>
                  </a:schemeClr>
                </a:solidFill>
              </a:rPr>
              <a:t>Text categorization </a:t>
            </a:r>
            <a:r>
              <a:rPr lang="en-US" sz="3100" dirty="0"/>
              <a:t>is the procedure of assigning a category to the text among categories predefined by </a:t>
            </a:r>
            <a:r>
              <a:rPr lang="en-US" sz="3100" dirty="0" smtClean="0"/>
              <a:t>users</a:t>
            </a:r>
          </a:p>
          <a:p>
            <a:pPr marL="514350" indent="-514350" algn="just">
              <a:lnSpc>
                <a:spcPct val="70000"/>
              </a:lnSpc>
              <a:buFont typeface="+mj-lt"/>
              <a:buAutoNum type="arabicPeriod"/>
            </a:pPr>
            <a:endParaRPr lang="en-US" sz="3100" dirty="0"/>
          </a:p>
          <a:p>
            <a:pPr marL="514350" indent="-514350" algn="just">
              <a:lnSpc>
                <a:spcPct val="70000"/>
              </a:lnSpc>
              <a:buFont typeface="+mj-lt"/>
              <a:buAutoNum type="arabicPeriod"/>
            </a:pPr>
            <a:r>
              <a:rPr lang="en-US" sz="3100" i="1" dirty="0">
                <a:solidFill>
                  <a:schemeClr val="accent6">
                    <a:lumMod val="50000"/>
                  </a:schemeClr>
                </a:solidFill>
              </a:rPr>
              <a:t>Text clustering </a:t>
            </a:r>
            <a:r>
              <a:rPr lang="en-US" sz="3100" dirty="0"/>
              <a:t>is the procedure of segmenting texts into several clusters, depending on the substantial relevance. </a:t>
            </a:r>
          </a:p>
        </p:txBody>
      </p:sp>
    </p:spTree>
    <p:extLst>
      <p:ext uri="{BB962C8B-B14F-4D97-AF65-F5344CB8AC3E}">
        <p14:creationId xmlns:p14="http://schemas.microsoft.com/office/powerpoint/2010/main" val="20583896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914400" y="76200"/>
            <a:ext cx="7772400" cy="762000"/>
          </a:xfrm>
        </p:spPr>
        <p:txBody>
          <a:bodyPr>
            <a:normAutofit/>
          </a:bodyPr>
          <a:lstStyle/>
          <a:p>
            <a:r>
              <a:rPr lang="en-US" sz="4000" b="1" dirty="0"/>
              <a:t>Motivation for Text Mining</a:t>
            </a:r>
          </a:p>
        </p:txBody>
      </p:sp>
      <p:sp>
        <p:nvSpPr>
          <p:cNvPr id="5" name="Rectangle 3"/>
          <p:cNvSpPr txBox="1">
            <a:spLocks noChangeArrowheads="1"/>
          </p:cNvSpPr>
          <p:nvPr/>
        </p:nvSpPr>
        <p:spPr>
          <a:xfrm>
            <a:off x="152400" y="914400"/>
            <a:ext cx="8763000" cy="2743200"/>
          </a:xfrm>
          <a:prstGeom prst="rect">
            <a:avLst/>
          </a:prstGeom>
          <a:noFill/>
          <a:ln/>
        </p:spPr>
        <p:txBody>
          <a:bodyPr vert="horz" lIns="87312" tIns="49212" rIns="87312" bIns="49212"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lnSpc>
                <a:spcPct val="90000"/>
              </a:lnSpc>
              <a:buSzPct val="60000"/>
              <a:buFont typeface="Wingdings" pitchFamily="2" charset="2"/>
              <a:buChar char="v"/>
            </a:pPr>
            <a:r>
              <a:rPr lang="en-US" sz="3000" dirty="0" smtClean="0"/>
              <a:t>Approximately </a:t>
            </a:r>
            <a:r>
              <a:rPr lang="en-US" sz="3000" b="1" dirty="0" smtClean="0"/>
              <a:t>90%</a:t>
            </a:r>
            <a:r>
              <a:rPr lang="en-US" sz="3000" dirty="0" smtClean="0"/>
              <a:t> of the world’s data is held in unstructured formats (</a:t>
            </a:r>
            <a:r>
              <a:rPr lang="en-US" sz="3000" dirty="0">
                <a:solidFill>
                  <a:srgbClr val="00B050"/>
                </a:solidFill>
              </a:rPr>
              <a:t>S</a:t>
            </a:r>
            <a:r>
              <a:rPr lang="en-US" sz="3000" dirty="0" smtClean="0">
                <a:solidFill>
                  <a:srgbClr val="00B050"/>
                </a:solidFill>
              </a:rPr>
              <a:t>ource: Oracle Corporation</a:t>
            </a:r>
            <a:r>
              <a:rPr lang="en-US" sz="3000" dirty="0" smtClean="0"/>
              <a:t>)</a:t>
            </a:r>
          </a:p>
          <a:p>
            <a:pPr algn="just">
              <a:lnSpc>
                <a:spcPct val="90000"/>
              </a:lnSpc>
              <a:buSzPct val="60000"/>
              <a:buFont typeface="Wingdings" pitchFamily="2" charset="2"/>
              <a:buChar char="v"/>
            </a:pPr>
            <a:r>
              <a:rPr lang="en-US" sz="3000" dirty="0" smtClean="0"/>
              <a:t>Information intensive business processes demand that we transcend from simple document retrieval to “knowledge” discovery.</a:t>
            </a:r>
            <a:endParaRPr lang="en-US" sz="3000" dirty="0"/>
          </a:p>
        </p:txBody>
      </p:sp>
      <p:sp>
        <p:nvSpPr>
          <p:cNvPr id="6" name="Oval 4"/>
          <p:cNvSpPr>
            <a:spLocks noChangeArrowheads="1"/>
          </p:cNvSpPr>
          <p:nvPr/>
        </p:nvSpPr>
        <p:spPr bwMode="auto">
          <a:xfrm>
            <a:off x="1524000" y="3581400"/>
            <a:ext cx="2197100" cy="2273300"/>
          </a:xfrm>
          <a:prstGeom prst="ellipse">
            <a:avLst/>
          </a:prstGeom>
          <a:solidFill>
            <a:srgbClr val="339966"/>
          </a:solidFill>
          <a:ln w="31750">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en-US" sz="3600">
              <a:solidFill>
                <a:schemeClr val="bg1"/>
              </a:solidFill>
            </a:endParaRPr>
          </a:p>
        </p:txBody>
      </p:sp>
      <p:sp>
        <p:nvSpPr>
          <p:cNvPr id="7" name="Line 5"/>
          <p:cNvSpPr>
            <a:spLocks noChangeShapeType="1"/>
          </p:cNvSpPr>
          <p:nvPr/>
        </p:nvSpPr>
        <p:spPr bwMode="auto">
          <a:xfrm flipH="1">
            <a:off x="2514600" y="4419600"/>
            <a:ext cx="1143000" cy="304800"/>
          </a:xfrm>
          <a:prstGeom prst="line">
            <a:avLst/>
          </a:prstGeom>
          <a:noFill/>
          <a:ln w="3175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 name="Line 6"/>
          <p:cNvSpPr>
            <a:spLocks noChangeShapeType="1"/>
          </p:cNvSpPr>
          <p:nvPr/>
        </p:nvSpPr>
        <p:spPr bwMode="auto">
          <a:xfrm flipV="1">
            <a:off x="2514600" y="3810000"/>
            <a:ext cx="762000" cy="914400"/>
          </a:xfrm>
          <a:prstGeom prst="line">
            <a:avLst/>
          </a:prstGeom>
          <a:noFill/>
          <a:ln w="3175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 name="Rectangle 7"/>
          <p:cNvSpPr>
            <a:spLocks noChangeArrowheads="1"/>
          </p:cNvSpPr>
          <p:nvPr/>
        </p:nvSpPr>
        <p:spPr bwMode="auto">
          <a:xfrm>
            <a:off x="2286000" y="5105400"/>
            <a:ext cx="142716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r>
              <a:rPr lang="en-US" sz="1800">
                <a:solidFill>
                  <a:schemeClr val="bg1"/>
                </a:solidFill>
                <a:latin typeface="Arial" pitchFamily="34" charset="0"/>
              </a:rPr>
              <a:t>90%</a:t>
            </a:r>
          </a:p>
        </p:txBody>
      </p:sp>
      <p:sp>
        <p:nvSpPr>
          <p:cNvPr id="10" name="Rectangle 8"/>
          <p:cNvSpPr>
            <a:spLocks noChangeArrowheads="1"/>
          </p:cNvSpPr>
          <p:nvPr/>
        </p:nvSpPr>
        <p:spPr bwMode="auto">
          <a:xfrm>
            <a:off x="4419600" y="3657600"/>
            <a:ext cx="3674083" cy="6469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sz="1800" b="1" dirty="0" smtClean="0">
                <a:latin typeface="Arial" pitchFamily="34" charset="0"/>
              </a:rPr>
              <a:t>Structured, </a:t>
            </a:r>
            <a:r>
              <a:rPr lang="en-US" sz="1800" b="1" dirty="0">
                <a:latin typeface="Arial" pitchFamily="34" charset="0"/>
              </a:rPr>
              <a:t>Numerical or Coded</a:t>
            </a:r>
          </a:p>
          <a:p>
            <a:pPr eaLnBrk="0" hangingPunct="0"/>
            <a:r>
              <a:rPr lang="en-US" sz="1800" b="1" dirty="0">
                <a:latin typeface="Arial" pitchFamily="34" charset="0"/>
              </a:rPr>
              <a:t>Information</a:t>
            </a:r>
          </a:p>
        </p:txBody>
      </p:sp>
      <p:sp>
        <p:nvSpPr>
          <p:cNvPr id="11" name="Rectangle 9"/>
          <p:cNvSpPr>
            <a:spLocks noChangeArrowheads="1"/>
          </p:cNvSpPr>
          <p:nvPr/>
        </p:nvSpPr>
        <p:spPr bwMode="auto">
          <a:xfrm>
            <a:off x="2971800" y="4114800"/>
            <a:ext cx="6413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sz="1800">
                <a:solidFill>
                  <a:schemeClr val="bg1"/>
                </a:solidFill>
                <a:latin typeface="Arial" pitchFamily="34" charset="0"/>
              </a:rPr>
              <a:t>10%</a:t>
            </a:r>
          </a:p>
        </p:txBody>
      </p:sp>
      <p:sp>
        <p:nvSpPr>
          <p:cNvPr id="12" name="Line 10"/>
          <p:cNvSpPr>
            <a:spLocks noChangeShapeType="1"/>
          </p:cNvSpPr>
          <p:nvPr/>
        </p:nvSpPr>
        <p:spPr bwMode="auto">
          <a:xfrm flipH="1">
            <a:off x="3581400" y="3886200"/>
            <a:ext cx="838200" cy="15240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endParaRPr lang="en-US"/>
          </a:p>
        </p:txBody>
      </p:sp>
      <p:sp>
        <p:nvSpPr>
          <p:cNvPr id="13" name="Rectangle 11"/>
          <p:cNvSpPr>
            <a:spLocks noChangeArrowheads="1"/>
          </p:cNvSpPr>
          <p:nvPr/>
        </p:nvSpPr>
        <p:spPr bwMode="auto">
          <a:xfrm>
            <a:off x="4267200" y="4876800"/>
            <a:ext cx="37274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sz="1800" b="1">
                <a:latin typeface="Arial" pitchFamily="34" charset="0"/>
              </a:rPr>
              <a:t>Unstructured or Semi-structured</a:t>
            </a:r>
          </a:p>
          <a:p>
            <a:pPr eaLnBrk="0" hangingPunct="0"/>
            <a:r>
              <a:rPr lang="en-US" sz="1800" b="1">
                <a:latin typeface="Arial" pitchFamily="34" charset="0"/>
              </a:rPr>
              <a:t>Information</a:t>
            </a:r>
          </a:p>
        </p:txBody>
      </p:sp>
      <p:sp>
        <p:nvSpPr>
          <p:cNvPr id="14" name="Line 12"/>
          <p:cNvSpPr>
            <a:spLocks noChangeShapeType="1"/>
          </p:cNvSpPr>
          <p:nvPr/>
        </p:nvSpPr>
        <p:spPr bwMode="auto">
          <a:xfrm flipH="1">
            <a:off x="3657600" y="5181600"/>
            <a:ext cx="609600" cy="7620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endParaRPr lang="en-US"/>
          </a:p>
        </p:txBody>
      </p:sp>
    </p:spTree>
    <p:extLst>
      <p:ext uri="{BB962C8B-B14F-4D97-AF65-F5344CB8AC3E}">
        <p14:creationId xmlns:p14="http://schemas.microsoft.com/office/powerpoint/2010/main" val="216556989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04800"/>
            <a:ext cx="8763000" cy="6400800"/>
          </a:xfrm>
        </p:spPr>
        <p:txBody>
          <a:bodyPr>
            <a:noAutofit/>
          </a:bodyPr>
          <a:lstStyle/>
          <a:p>
            <a:pPr marL="0" indent="0" algn="just">
              <a:buNone/>
            </a:pPr>
            <a:r>
              <a:rPr lang="en-US" sz="2600" dirty="0"/>
              <a:t>Text mining is well motivated, due to the fact that much of the world’s data can </a:t>
            </a:r>
            <a:r>
              <a:rPr lang="en-US" sz="2600" dirty="0" smtClean="0"/>
              <a:t>be found </a:t>
            </a:r>
            <a:r>
              <a:rPr lang="en-US" sz="2600" dirty="0"/>
              <a:t>in free text form (newspaper articles, emails, literature, etc.).  There is  </a:t>
            </a:r>
            <a:r>
              <a:rPr lang="en-US" sz="2600" dirty="0" smtClean="0"/>
              <a:t>a lot </a:t>
            </a:r>
            <a:r>
              <a:rPr lang="en-US" sz="2600" dirty="0"/>
              <a:t>of information available to mine.</a:t>
            </a:r>
          </a:p>
          <a:p>
            <a:pPr marL="0" indent="0" algn="just">
              <a:buNone/>
            </a:pPr>
            <a:endParaRPr lang="en-US" sz="2600" dirty="0"/>
          </a:p>
          <a:p>
            <a:pPr marL="0" indent="0" algn="just">
              <a:buNone/>
            </a:pPr>
            <a:r>
              <a:rPr lang="en-US" sz="2600" dirty="0"/>
              <a:t>While mining free text has the same goals as data </a:t>
            </a:r>
            <a:r>
              <a:rPr lang="en-US" sz="2600" dirty="0" smtClean="0"/>
              <a:t>mining, </a:t>
            </a:r>
            <a:r>
              <a:rPr lang="en-US" sz="2600" dirty="0"/>
              <a:t>in </a:t>
            </a:r>
            <a:r>
              <a:rPr lang="en-US" sz="2600" dirty="0" smtClean="0"/>
              <a:t>general, extracting </a:t>
            </a:r>
            <a:r>
              <a:rPr lang="en-US" sz="2600" dirty="0"/>
              <a:t>useful knowledge/stats/trends), text mining must </a:t>
            </a:r>
            <a:r>
              <a:rPr lang="en-US" sz="2600" dirty="0" smtClean="0"/>
              <a:t>overcome a </a:t>
            </a:r>
            <a:r>
              <a:rPr lang="en-US" sz="2600" dirty="0"/>
              <a:t>major difficulty – there is no explicit structure.</a:t>
            </a:r>
          </a:p>
          <a:p>
            <a:pPr marL="0" indent="0" algn="just">
              <a:buNone/>
            </a:pPr>
            <a:endParaRPr lang="en-US" sz="2600" dirty="0"/>
          </a:p>
          <a:p>
            <a:pPr marL="0" indent="0" algn="just">
              <a:buNone/>
            </a:pPr>
            <a:r>
              <a:rPr lang="en-US" sz="2600" dirty="0"/>
              <a:t>Machines can reason will relational data well since schemas are explicitly </a:t>
            </a:r>
            <a:r>
              <a:rPr lang="en-US" sz="2600" dirty="0" smtClean="0"/>
              <a:t>available. Free </a:t>
            </a:r>
            <a:r>
              <a:rPr lang="en-US" sz="2600" dirty="0"/>
              <a:t>text, however, encodes all semantic information within natural language.  </a:t>
            </a:r>
            <a:r>
              <a:rPr lang="en-US" sz="2600" dirty="0" smtClean="0"/>
              <a:t>Our text </a:t>
            </a:r>
            <a:r>
              <a:rPr lang="en-US" sz="2600" dirty="0"/>
              <a:t>mining algorithms, then, must make some sense out of this natural </a:t>
            </a:r>
            <a:r>
              <a:rPr lang="en-US" sz="2600" dirty="0" smtClean="0"/>
              <a:t>language representation</a:t>
            </a:r>
            <a:r>
              <a:rPr lang="en-US" sz="2600" dirty="0"/>
              <a:t>.  Humans are great at doing this, but this has proved to be a problem for machines.</a:t>
            </a:r>
          </a:p>
          <a:p>
            <a:pPr marL="0" indent="0" algn="just">
              <a:buNone/>
            </a:pPr>
            <a:endParaRPr lang="en-US" sz="2600" dirty="0"/>
          </a:p>
          <a:p>
            <a:pPr marL="0" indent="0" algn="just">
              <a:buNone/>
            </a:pPr>
            <a:endParaRPr lang="en-US" sz="2600" dirty="0"/>
          </a:p>
        </p:txBody>
      </p:sp>
    </p:spTree>
    <p:extLst>
      <p:ext uri="{BB962C8B-B14F-4D97-AF65-F5344CB8AC3E}">
        <p14:creationId xmlns:p14="http://schemas.microsoft.com/office/powerpoint/2010/main" val="410536191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574675" y="304801"/>
            <a:ext cx="7197725" cy="685800"/>
          </a:xfrm>
        </p:spPr>
        <p:txBody>
          <a:bodyPr>
            <a:normAutofit fontScale="90000"/>
          </a:bodyPr>
          <a:lstStyle/>
          <a:p>
            <a:r>
              <a:rPr lang="en-US" b="1" dirty="0"/>
              <a:t>Text </a:t>
            </a:r>
            <a:r>
              <a:rPr lang="en-US" b="1" dirty="0" smtClean="0"/>
              <a:t>Mining </a:t>
            </a:r>
            <a:r>
              <a:rPr lang="en-US" b="1" dirty="0"/>
              <a:t>P</a:t>
            </a:r>
            <a:r>
              <a:rPr lang="en-US" b="1" dirty="0" smtClean="0"/>
              <a:t>rocess</a:t>
            </a:r>
            <a:endParaRPr lang="en-US" b="1" dirty="0"/>
          </a:p>
        </p:txBody>
      </p:sp>
      <p:pic>
        <p:nvPicPr>
          <p:cNvPr id="5" name="Picture 3" descr="tm_process-diagra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371600"/>
            <a:ext cx="8229600" cy="4826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64833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939800"/>
            <a:ext cx="8915400" cy="5791200"/>
          </a:xfrm>
        </p:spPr>
        <p:txBody>
          <a:bodyPr>
            <a:noAutofit/>
          </a:bodyPr>
          <a:lstStyle/>
          <a:p>
            <a:pPr algn="just">
              <a:lnSpc>
                <a:spcPct val="90000"/>
              </a:lnSpc>
              <a:buFont typeface="Wingdings" pitchFamily="2" charset="2"/>
              <a:buChar char="v"/>
            </a:pPr>
            <a:r>
              <a:rPr lang="en-US" sz="2400" b="1" dirty="0" smtClean="0">
                <a:solidFill>
                  <a:srgbClr val="C00000"/>
                </a:solidFill>
              </a:rPr>
              <a:t>Spatial data mining </a:t>
            </a:r>
            <a:r>
              <a:rPr lang="en-US" sz="2400" dirty="0" smtClean="0"/>
              <a:t>is the  process of discovering interesting, useful, non-trivial patterns from large spatial datasets.</a:t>
            </a:r>
          </a:p>
          <a:p>
            <a:pPr algn="just">
              <a:buFont typeface="Wingdings" pitchFamily="2" charset="2"/>
              <a:buChar char="v"/>
            </a:pPr>
            <a:r>
              <a:rPr lang="en-US" sz="2400" dirty="0"/>
              <a:t>Spatial </a:t>
            </a:r>
            <a:r>
              <a:rPr lang="en-US" sz="2400" dirty="0" smtClean="0"/>
              <a:t>Data Mining </a:t>
            </a:r>
            <a:r>
              <a:rPr lang="en-US" sz="2400" dirty="0"/>
              <a:t>= Mining Spatial Data </a:t>
            </a:r>
            <a:r>
              <a:rPr lang="en-US" sz="2400" dirty="0" smtClean="0"/>
              <a:t>Sets (i.e. </a:t>
            </a:r>
            <a:r>
              <a:rPr lang="en-US" sz="2400" dirty="0"/>
              <a:t>Data </a:t>
            </a:r>
            <a:r>
              <a:rPr lang="en-US" sz="2400" dirty="0" smtClean="0"/>
              <a:t>Mining + </a:t>
            </a:r>
            <a:r>
              <a:rPr lang="en-US" sz="2400" dirty="0"/>
              <a:t>Geographic Information Systems</a:t>
            </a:r>
            <a:r>
              <a:rPr lang="en-US" sz="2400" dirty="0" smtClean="0"/>
              <a:t>)</a:t>
            </a:r>
            <a:endParaRPr lang="en-US" sz="2400" dirty="0"/>
          </a:p>
          <a:p>
            <a:pPr algn="just">
              <a:buFont typeface="Wingdings" pitchFamily="2" charset="2"/>
              <a:buChar char="v"/>
            </a:pPr>
            <a:r>
              <a:rPr lang="en-US" sz="2400" dirty="0"/>
              <a:t>Spatial data refer to any data about objects that occupy real physical space.</a:t>
            </a:r>
          </a:p>
          <a:p>
            <a:pPr algn="just">
              <a:buFont typeface="Wingdings" pitchFamily="2" charset="2"/>
              <a:buChar char="v"/>
            </a:pPr>
            <a:r>
              <a:rPr lang="en-US" sz="2400" dirty="0"/>
              <a:t>Attributes for spatial data usually will include spatial </a:t>
            </a:r>
            <a:r>
              <a:rPr lang="en-US" sz="2400" dirty="0" smtClean="0"/>
              <a:t>information. Spatial </a:t>
            </a:r>
            <a:r>
              <a:rPr lang="en-US" sz="2400" dirty="0"/>
              <a:t>information (metadata) is used to describe objects in space.</a:t>
            </a:r>
          </a:p>
          <a:p>
            <a:pPr algn="just">
              <a:buFont typeface="Wingdings" pitchFamily="2" charset="2"/>
              <a:buChar char="v"/>
            </a:pPr>
            <a:r>
              <a:rPr lang="en-US" sz="2400" dirty="0"/>
              <a:t>Spatial information includes </a:t>
            </a:r>
            <a:r>
              <a:rPr lang="en-US" sz="2400" dirty="0">
                <a:solidFill>
                  <a:srgbClr val="FF0000"/>
                </a:solidFill>
              </a:rPr>
              <a:t>geometric metadata</a:t>
            </a:r>
            <a:r>
              <a:rPr lang="en-US" sz="2400" dirty="0"/>
              <a:t> (e.g., location, shape, size, distance, area, perimeter) and </a:t>
            </a:r>
            <a:r>
              <a:rPr lang="en-US" sz="2400" dirty="0">
                <a:solidFill>
                  <a:srgbClr val="FF0000"/>
                </a:solidFill>
              </a:rPr>
              <a:t>topological metadata</a:t>
            </a:r>
            <a:r>
              <a:rPr lang="en-US" sz="2400" dirty="0"/>
              <a:t> (e.g., “neighbor of”, “adjacent to”, “included in”, “includes”).</a:t>
            </a:r>
          </a:p>
          <a:p>
            <a:pPr algn="just">
              <a:buFont typeface="Wingdings" pitchFamily="2" charset="2"/>
              <a:buChar char="v"/>
            </a:pPr>
            <a:r>
              <a:rPr lang="en-US" sz="2400" dirty="0" smtClean="0"/>
              <a:t>Spatial data can contain both spatial and non-spatial features. Spatial data has location or geo-referenced features like: </a:t>
            </a:r>
          </a:p>
          <a:p>
            <a:pPr lvl="1" algn="just"/>
            <a:r>
              <a:rPr lang="en-US" sz="1800" dirty="0" smtClean="0"/>
              <a:t>Address, latitude/longitude (explicit)</a:t>
            </a:r>
          </a:p>
          <a:p>
            <a:pPr lvl="1" algn="just"/>
            <a:r>
              <a:rPr lang="en-US" sz="1800" dirty="0" smtClean="0"/>
              <a:t>Location-based partitions in databases (implicit)</a:t>
            </a:r>
          </a:p>
          <a:p>
            <a:pPr marL="0" indent="0" algn="just">
              <a:buNone/>
            </a:pPr>
            <a:endParaRPr lang="en-US" sz="2400" dirty="0"/>
          </a:p>
        </p:txBody>
      </p:sp>
      <p:sp>
        <p:nvSpPr>
          <p:cNvPr id="4" name="Title 1"/>
          <p:cNvSpPr>
            <a:spLocks noGrp="1"/>
          </p:cNvSpPr>
          <p:nvPr>
            <p:ph type="title"/>
          </p:nvPr>
        </p:nvSpPr>
        <p:spPr>
          <a:xfrm>
            <a:off x="381000" y="76200"/>
            <a:ext cx="8229600" cy="762000"/>
          </a:xfrm>
        </p:spPr>
        <p:txBody>
          <a:bodyPr>
            <a:normAutofit/>
          </a:bodyPr>
          <a:lstStyle/>
          <a:p>
            <a:r>
              <a:rPr lang="en-US" b="1" dirty="0">
                <a:solidFill>
                  <a:schemeClr val="accent6">
                    <a:lumMod val="50000"/>
                  </a:schemeClr>
                </a:solidFill>
              </a:rPr>
              <a:t>Spatial Data M</a:t>
            </a:r>
            <a:r>
              <a:rPr lang="en-US" b="1" dirty="0" smtClean="0">
                <a:solidFill>
                  <a:schemeClr val="accent6">
                    <a:lumMod val="50000"/>
                  </a:schemeClr>
                </a:solidFill>
              </a:rPr>
              <a:t>ining</a:t>
            </a:r>
            <a:endParaRPr lang="en-US" b="1" dirty="0">
              <a:solidFill>
                <a:schemeClr val="accent6">
                  <a:lumMod val="50000"/>
                </a:schemeClr>
              </a:solidFill>
            </a:endParaRPr>
          </a:p>
        </p:txBody>
      </p:sp>
    </p:spTree>
    <p:extLst>
      <p:ext uri="{BB962C8B-B14F-4D97-AF65-F5344CB8AC3E}">
        <p14:creationId xmlns:p14="http://schemas.microsoft.com/office/powerpoint/2010/main" val="57623540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37"/>
          <p:cNvGrpSpPr>
            <a:grpSpLocks/>
          </p:cNvGrpSpPr>
          <p:nvPr/>
        </p:nvGrpSpPr>
        <p:grpSpPr bwMode="auto">
          <a:xfrm>
            <a:off x="431800" y="762000"/>
            <a:ext cx="8331200" cy="5867400"/>
            <a:chOff x="48" y="480"/>
            <a:chExt cx="5248" cy="3696"/>
          </a:xfrm>
        </p:grpSpPr>
        <p:sp>
          <p:nvSpPr>
            <p:cNvPr id="6" name="Rectangle 35"/>
            <p:cNvSpPr>
              <a:spLocks noChangeArrowheads="1"/>
            </p:cNvSpPr>
            <p:nvPr/>
          </p:nvSpPr>
          <p:spPr bwMode="auto">
            <a:xfrm>
              <a:off x="1488" y="1584"/>
              <a:ext cx="2880" cy="1056"/>
            </a:xfrm>
            <a:prstGeom prst="rect">
              <a:avLst/>
            </a:prstGeom>
            <a:solidFill>
              <a:srgbClr val="EAEAEA"/>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 name="Rectangle 34"/>
            <p:cNvSpPr>
              <a:spLocks noChangeArrowheads="1"/>
            </p:cNvSpPr>
            <p:nvPr/>
          </p:nvSpPr>
          <p:spPr bwMode="auto">
            <a:xfrm>
              <a:off x="48" y="1104"/>
              <a:ext cx="1488" cy="1536"/>
            </a:xfrm>
            <a:prstGeom prst="rect">
              <a:avLst/>
            </a:prstGeom>
            <a:solidFill>
              <a:srgbClr val="EAEAEA"/>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 name="Rectangle 4"/>
            <p:cNvSpPr>
              <a:spLocks noChangeArrowheads="1"/>
            </p:cNvSpPr>
            <p:nvPr/>
          </p:nvSpPr>
          <p:spPr bwMode="auto">
            <a:xfrm>
              <a:off x="1344" y="576"/>
              <a:ext cx="183" cy="3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20000"/>
                </a:lnSpc>
                <a:buFontTx/>
                <a:buChar char="•"/>
              </a:pPr>
              <a:endParaRPr lang="en-US"/>
            </a:p>
          </p:txBody>
        </p:sp>
        <p:sp>
          <p:nvSpPr>
            <p:cNvPr id="9" name="AutoShape 6"/>
            <p:cNvSpPr>
              <a:spLocks noChangeArrowheads="1"/>
            </p:cNvSpPr>
            <p:nvPr/>
          </p:nvSpPr>
          <p:spPr bwMode="auto">
            <a:xfrm>
              <a:off x="96" y="480"/>
              <a:ext cx="1152" cy="576"/>
            </a:xfrm>
            <a:prstGeom prst="flowChartMultidocument">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Sample </a:t>
              </a:r>
            </a:p>
            <a:p>
              <a:pPr algn="ctr"/>
              <a:r>
                <a:rPr lang="en-US"/>
                <a:t>Documents</a:t>
              </a:r>
            </a:p>
          </p:txBody>
        </p:sp>
        <p:sp>
          <p:nvSpPr>
            <p:cNvPr id="10" name="Rectangle 7"/>
            <p:cNvSpPr>
              <a:spLocks noChangeArrowheads="1"/>
            </p:cNvSpPr>
            <p:nvPr/>
          </p:nvSpPr>
          <p:spPr bwMode="auto">
            <a:xfrm>
              <a:off x="192" y="1200"/>
              <a:ext cx="1152" cy="432"/>
            </a:xfrm>
            <a:prstGeom prst="rect">
              <a:avLst/>
            </a:prstGeom>
            <a:solidFill>
              <a:srgbClr val="009999"/>
            </a:solidFill>
            <a:ln w="9525">
              <a:solidFill>
                <a:schemeClr val="tx1"/>
              </a:solidFill>
              <a:miter lim="800000"/>
              <a:headEnd/>
              <a:tailEnd/>
            </a:ln>
            <a:effectLst>
              <a:outerShdw dist="40161" dir="15093903" sx="75000" sy="75000" algn="tl" rotWithShape="0">
                <a:schemeClr val="bg2"/>
              </a:outerShdw>
            </a:effectLst>
          </p:spPr>
          <p:txBody>
            <a:bodyPr wrap="none" anchor="ctr"/>
            <a:lstStyle/>
            <a:p>
              <a:pPr algn="ctr"/>
              <a:r>
                <a:rPr lang="en-US"/>
                <a:t>Transformed</a:t>
              </a:r>
            </a:p>
          </p:txBody>
        </p:sp>
        <p:sp>
          <p:nvSpPr>
            <p:cNvPr id="11" name="AutoShape 8"/>
            <p:cNvSpPr>
              <a:spLocks noChangeArrowheads="1"/>
            </p:cNvSpPr>
            <p:nvPr/>
          </p:nvSpPr>
          <p:spPr bwMode="auto">
            <a:xfrm>
              <a:off x="144" y="1824"/>
              <a:ext cx="1200" cy="720"/>
            </a:xfrm>
            <a:prstGeom prst="can">
              <a:avLst>
                <a:gd name="adj" fmla="val 25000"/>
              </a:avLst>
            </a:prstGeom>
            <a:solidFill>
              <a:srgbClr val="3399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Representation</a:t>
              </a:r>
            </a:p>
            <a:p>
              <a:pPr algn="ctr"/>
              <a:r>
                <a:rPr lang="en-US"/>
                <a:t>models</a:t>
              </a:r>
            </a:p>
          </p:txBody>
        </p:sp>
        <p:sp>
          <p:nvSpPr>
            <p:cNvPr id="12" name="AutoShape 10"/>
            <p:cNvSpPr>
              <a:spLocks noChangeArrowheads="1"/>
            </p:cNvSpPr>
            <p:nvPr/>
          </p:nvSpPr>
          <p:spPr bwMode="auto">
            <a:xfrm>
              <a:off x="1680" y="1632"/>
              <a:ext cx="912" cy="1152"/>
            </a:xfrm>
            <a:prstGeom prst="irregularSeal1">
              <a:avLst/>
            </a:prstGeom>
            <a:solidFill>
              <a:srgbClr val="FFFFCC"/>
            </a:solidFill>
            <a:ln w="19050">
              <a:solidFill>
                <a:schemeClr val="tx1"/>
              </a:solidFill>
              <a:miter lim="800000"/>
              <a:headEnd/>
              <a:tailEnd/>
            </a:ln>
            <a:effectLst/>
            <a:scene3d>
              <a:camera prst="legacyObliqueTopLeft"/>
              <a:lightRig rig="legacyFlat3" dir="t"/>
            </a:scene3d>
            <a:sp3d extrusionH="430200" prstMaterial="legacyMatte">
              <a:bevelT w="13500" h="13500" prst="angle"/>
              <a:bevelB w="13500" h="13500" prst="angle"/>
              <a:extrusionClr>
                <a:srgbClr val="FFFFCC"/>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a:r>
                <a:rPr lang="en-US" b="1" dirty="0">
                  <a:solidFill>
                    <a:srgbClr val="002060"/>
                  </a:solidFill>
                </a:rPr>
                <a:t>Learning</a:t>
              </a:r>
            </a:p>
          </p:txBody>
        </p:sp>
        <p:sp>
          <p:nvSpPr>
            <p:cNvPr id="13" name="AutoShape 11"/>
            <p:cNvSpPr>
              <a:spLocks noChangeArrowheads="1"/>
            </p:cNvSpPr>
            <p:nvPr/>
          </p:nvSpPr>
          <p:spPr bwMode="auto">
            <a:xfrm>
              <a:off x="2736" y="1824"/>
              <a:ext cx="1488" cy="720"/>
            </a:xfrm>
            <a:prstGeom prst="flowChartMagneticDisk">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Domain specific</a:t>
              </a:r>
            </a:p>
            <a:p>
              <a:pPr algn="ctr"/>
              <a:r>
                <a:rPr lang="en-US"/>
                <a:t>templates/models</a:t>
              </a:r>
            </a:p>
          </p:txBody>
        </p:sp>
        <p:sp>
          <p:nvSpPr>
            <p:cNvPr id="14" name="AutoShape 13"/>
            <p:cNvSpPr>
              <a:spLocks noChangeArrowheads="1"/>
            </p:cNvSpPr>
            <p:nvPr/>
          </p:nvSpPr>
          <p:spPr bwMode="auto">
            <a:xfrm>
              <a:off x="2440" y="816"/>
              <a:ext cx="1248" cy="480"/>
            </a:xfrm>
            <a:prstGeom prst="flowChartDocument">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Text document</a:t>
              </a:r>
            </a:p>
          </p:txBody>
        </p:sp>
        <p:sp>
          <p:nvSpPr>
            <p:cNvPr id="15" name="AutoShape 14"/>
            <p:cNvSpPr>
              <a:spLocks noChangeArrowheads="1"/>
            </p:cNvSpPr>
            <p:nvPr/>
          </p:nvSpPr>
          <p:spPr bwMode="auto">
            <a:xfrm rot="4682537">
              <a:off x="1851" y="636"/>
              <a:ext cx="110" cy="1084"/>
            </a:xfrm>
            <a:prstGeom prst="downArrow">
              <a:avLst>
                <a:gd name="adj1" fmla="val 50000"/>
                <a:gd name="adj2" fmla="val 30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 name="AutoShape 15"/>
            <p:cNvSpPr>
              <a:spLocks noChangeArrowheads="1"/>
            </p:cNvSpPr>
            <p:nvPr/>
          </p:nvSpPr>
          <p:spPr bwMode="auto">
            <a:xfrm>
              <a:off x="1152" y="1632"/>
              <a:ext cx="96" cy="240"/>
            </a:xfrm>
            <a:prstGeom prst="downArrow">
              <a:avLst>
                <a:gd name="adj1" fmla="val 50000"/>
                <a:gd name="adj2" fmla="val 625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 name="AutoShape 16"/>
            <p:cNvSpPr>
              <a:spLocks noChangeArrowheads="1"/>
            </p:cNvSpPr>
            <p:nvPr/>
          </p:nvSpPr>
          <p:spPr bwMode="auto">
            <a:xfrm>
              <a:off x="1344" y="2016"/>
              <a:ext cx="336" cy="96"/>
            </a:xfrm>
            <a:prstGeom prst="rightArrow">
              <a:avLst>
                <a:gd name="adj1" fmla="val 50000"/>
                <a:gd name="adj2" fmla="val 875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 name="AutoShape 17"/>
            <p:cNvSpPr>
              <a:spLocks noChangeArrowheads="1"/>
            </p:cNvSpPr>
            <p:nvPr/>
          </p:nvSpPr>
          <p:spPr bwMode="auto">
            <a:xfrm>
              <a:off x="2400" y="2016"/>
              <a:ext cx="336" cy="96"/>
            </a:xfrm>
            <a:prstGeom prst="rightArrow">
              <a:avLst>
                <a:gd name="adj1" fmla="val 50000"/>
                <a:gd name="adj2" fmla="val 875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 name="AutoShape 18"/>
            <p:cNvSpPr>
              <a:spLocks noChangeArrowheads="1"/>
            </p:cNvSpPr>
            <p:nvPr/>
          </p:nvSpPr>
          <p:spPr bwMode="auto">
            <a:xfrm>
              <a:off x="672" y="1008"/>
              <a:ext cx="96" cy="192"/>
            </a:xfrm>
            <a:prstGeom prst="downArrow">
              <a:avLst>
                <a:gd name="adj1" fmla="val 50000"/>
                <a:gd name="adj2" fmla="val 50000"/>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 name="AutoShape 19"/>
            <p:cNvSpPr>
              <a:spLocks noChangeArrowheads="1"/>
            </p:cNvSpPr>
            <p:nvPr/>
          </p:nvSpPr>
          <p:spPr bwMode="auto">
            <a:xfrm>
              <a:off x="672" y="1632"/>
              <a:ext cx="96" cy="192"/>
            </a:xfrm>
            <a:prstGeom prst="downArrow">
              <a:avLst>
                <a:gd name="adj1" fmla="val 50000"/>
                <a:gd name="adj2" fmla="val 50000"/>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 name="AutoShape 21"/>
            <p:cNvSpPr>
              <a:spLocks noChangeArrowheads="1"/>
            </p:cNvSpPr>
            <p:nvPr/>
          </p:nvSpPr>
          <p:spPr bwMode="auto">
            <a:xfrm>
              <a:off x="1296" y="2256"/>
              <a:ext cx="528" cy="96"/>
            </a:xfrm>
            <a:prstGeom prst="rightArrow">
              <a:avLst>
                <a:gd name="adj1" fmla="val 50000"/>
                <a:gd name="adj2" fmla="val 137500"/>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 name="AutoShape 22"/>
            <p:cNvSpPr>
              <a:spLocks noChangeArrowheads="1"/>
            </p:cNvSpPr>
            <p:nvPr/>
          </p:nvSpPr>
          <p:spPr bwMode="auto">
            <a:xfrm>
              <a:off x="2208" y="2304"/>
              <a:ext cx="528" cy="96"/>
            </a:xfrm>
            <a:prstGeom prst="rightArrow">
              <a:avLst>
                <a:gd name="adj1" fmla="val 50000"/>
                <a:gd name="adj2" fmla="val 137500"/>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 name="AutoShape 23"/>
            <p:cNvSpPr>
              <a:spLocks noChangeArrowheads="1"/>
            </p:cNvSpPr>
            <p:nvPr/>
          </p:nvSpPr>
          <p:spPr bwMode="auto">
            <a:xfrm>
              <a:off x="3408" y="2544"/>
              <a:ext cx="96" cy="384"/>
            </a:xfrm>
            <a:prstGeom prst="downArrow">
              <a:avLst>
                <a:gd name="adj1" fmla="val 50000"/>
                <a:gd name="adj2" fmla="val 10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 name="AutoShape 26"/>
            <p:cNvSpPr>
              <a:spLocks noChangeArrowheads="1"/>
            </p:cNvSpPr>
            <p:nvPr/>
          </p:nvSpPr>
          <p:spPr bwMode="auto">
            <a:xfrm>
              <a:off x="2790" y="2928"/>
              <a:ext cx="1393" cy="576"/>
            </a:xfrm>
            <a:prstGeom prst="flowChartMagneticDisk">
              <a:avLst/>
            </a:prstGeom>
            <a:gradFill rotWithShape="0">
              <a:gsLst>
                <a:gs pos="0">
                  <a:schemeClr val="bg1"/>
                </a:gs>
                <a:gs pos="100000">
                  <a:schemeClr val="folHlink"/>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b="1" dirty="0">
                  <a:solidFill>
                    <a:srgbClr val="C00000"/>
                  </a:solidFill>
                </a:rPr>
                <a:t>K</a:t>
              </a:r>
              <a:r>
                <a:rPr lang="en-US" b="1" dirty="0" smtClean="0">
                  <a:solidFill>
                    <a:srgbClr val="C00000"/>
                  </a:solidFill>
                </a:rPr>
                <a:t>nowledge</a:t>
              </a:r>
              <a:endParaRPr lang="en-US" b="1" dirty="0">
                <a:solidFill>
                  <a:srgbClr val="C00000"/>
                </a:solidFill>
              </a:endParaRPr>
            </a:p>
          </p:txBody>
        </p:sp>
        <p:sp>
          <p:nvSpPr>
            <p:cNvPr id="25" name="AutoShape 27"/>
            <p:cNvSpPr>
              <a:spLocks noChangeArrowheads="1"/>
            </p:cNvSpPr>
            <p:nvPr/>
          </p:nvSpPr>
          <p:spPr bwMode="auto">
            <a:xfrm>
              <a:off x="4288" y="3264"/>
              <a:ext cx="1008" cy="912"/>
            </a:xfrm>
            <a:prstGeom prst="horizontalScroll">
              <a:avLst>
                <a:gd name="adj" fmla="val 12500"/>
              </a:avLst>
            </a:prstGeom>
            <a:solidFill>
              <a:srgbClr val="CC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a:solidFill>
                    <a:srgbClr val="002060"/>
                  </a:solidFill>
                </a:rPr>
                <a:t>Visualizations</a:t>
              </a:r>
            </a:p>
          </p:txBody>
        </p:sp>
        <p:sp>
          <p:nvSpPr>
            <p:cNvPr id="26" name="AutoShape 33"/>
            <p:cNvSpPr>
              <a:spLocks noChangeArrowheads="1"/>
            </p:cNvSpPr>
            <p:nvPr/>
          </p:nvSpPr>
          <p:spPr bwMode="auto">
            <a:xfrm rot="18219798">
              <a:off x="3986" y="3384"/>
              <a:ext cx="96" cy="576"/>
            </a:xfrm>
            <a:prstGeom prst="downArrow">
              <a:avLst>
                <a:gd name="adj1" fmla="val 50000"/>
                <a:gd name="adj2" fmla="val 15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 name="Line 36"/>
            <p:cNvSpPr>
              <a:spLocks noChangeShapeType="1"/>
            </p:cNvSpPr>
            <p:nvPr/>
          </p:nvSpPr>
          <p:spPr bwMode="auto">
            <a:xfrm>
              <a:off x="1536" y="1584"/>
              <a:ext cx="0" cy="1056"/>
            </a:xfrm>
            <a:prstGeom prst="line">
              <a:avLst/>
            </a:prstGeom>
            <a:noFill/>
            <a:ln w="9525">
              <a:solidFill>
                <a:srgbClr val="EAEAEA"/>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8" name="AutoShape 38"/>
          <p:cNvSpPr>
            <a:spLocks noChangeArrowheads="1"/>
          </p:cNvSpPr>
          <p:nvPr/>
        </p:nvSpPr>
        <p:spPr bwMode="auto">
          <a:xfrm flipV="1">
            <a:off x="1669256" y="5258446"/>
            <a:ext cx="1143000" cy="990600"/>
          </a:xfrm>
          <a:prstGeom prst="wedgeEllipseCallout">
            <a:avLst>
              <a:gd name="adj1" fmla="val -109968"/>
              <a:gd name="adj2" fmla="val 199157"/>
            </a:avLst>
          </a:prstGeom>
          <a:solidFill>
            <a:srgbClr val="EAEAEA"/>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pPr algn="ctr"/>
            <a:r>
              <a:rPr lang="en-US" sz="1200" b="1">
                <a:solidFill>
                  <a:schemeClr val="accent2">
                    <a:lumMod val="50000"/>
                  </a:schemeClr>
                </a:solidFill>
              </a:rPr>
              <a:t>Learning</a:t>
            </a:r>
          </a:p>
        </p:txBody>
      </p:sp>
      <p:sp>
        <p:nvSpPr>
          <p:cNvPr id="29" name="AutoShape 39"/>
          <p:cNvSpPr>
            <a:spLocks noChangeArrowheads="1"/>
          </p:cNvSpPr>
          <p:nvPr/>
        </p:nvSpPr>
        <p:spPr bwMode="auto">
          <a:xfrm flipV="1">
            <a:off x="2869811" y="5333179"/>
            <a:ext cx="1562489" cy="931661"/>
          </a:xfrm>
          <a:prstGeom prst="wedgeEllipseCallout">
            <a:avLst>
              <a:gd name="adj1" fmla="val 108899"/>
              <a:gd name="adj2" fmla="val 19220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pPr algn="ctr"/>
            <a:r>
              <a:rPr lang="en-US" sz="1200" b="1" dirty="0">
                <a:solidFill>
                  <a:schemeClr val="accent2">
                    <a:lumMod val="50000"/>
                  </a:schemeClr>
                </a:solidFill>
              </a:rPr>
              <a:t>Working</a:t>
            </a:r>
          </a:p>
        </p:txBody>
      </p:sp>
      <p:sp>
        <p:nvSpPr>
          <p:cNvPr id="31" name="Rectangle 30"/>
          <p:cNvSpPr/>
          <p:nvPr/>
        </p:nvSpPr>
        <p:spPr>
          <a:xfrm>
            <a:off x="2971800" y="76200"/>
            <a:ext cx="3454857" cy="584775"/>
          </a:xfrm>
          <a:prstGeom prst="rect">
            <a:avLst/>
          </a:prstGeom>
        </p:spPr>
        <p:txBody>
          <a:bodyPr wrap="none">
            <a:spAutoFit/>
          </a:bodyPr>
          <a:lstStyle/>
          <a:p>
            <a:r>
              <a:rPr lang="en-US" sz="3200" b="1" dirty="0"/>
              <a:t>What’s Text Mining</a:t>
            </a:r>
          </a:p>
        </p:txBody>
      </p:sp>
    </p:spTree>
    <p:extLst>
      <p:ext uri="{BB962C8B-B14F-4D97-AF65-F5344CB8AC3E}">
        <p14:creationId xmlns:p14="http://schemas.microsoft.com/office/powerpoint/2010/main" val="210505570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2"/>
          <p:cNvSpPr txBox="1">
            <a:spLocks noChangeArrowheads="1"/>
          </p:cNvSpPr>
          <p:nvPr/>
        </p:nvSpPr>
        <p:spPr bwMode="auto">
          <a:xfrm>
            <a:off x="0" y="1295400"/>
            <a:ext cx="914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800">
                <a:solidFill>
                  <a:schemeClr val="tx1"/>
                </a:solidFill>
                <a:latin typeface="Tahoma" pitchFamily="34" charset="0"/>
              </a:defRPr>
            </a:lvl1pPr>
            <a:lvl2pPr marL="742950" indent="-285750" eaLnBrk="0" hangingPunct="0">
              <a:defRPr sz="2800">
                <a:solidFill>
                  <a:schemeClr val="tx1"/>
                </a:solidFill>
                <a:latin typeface="Tahoma" pitchFamily="34" charset="0"/>
              </a:defRPr>
            </a:lvl2pPr>
            <a:lvl3pPr marL="1143000" indent="-228600" eaLnBrk="0" hangingPunct="0">
              <a:defRPr sz="2800">
                <a:solidFill>
                  <a:schemeClr val="tx1"/>
                </a:solidFill>
                <a:latin typeface="Tahoma" pitchFamily="34" charset="0"/>
              </a:defRPr>
            </a:lvl3pPr>
            <a:lvl4pPr marL="1600200" indent="-228600" eaLnBrk="0" hangingPunct="0">
              <a:defRPr sz="2800">
                <a:solidFill>
                  <a:schemeClr val="tx1"/>
                </a:solidFill>
                <a:latin typeface="Tahoma" pitchFamily="34" charset="0"/>
              </a:defRPr>
            </a:lvl4pPr>
            <a:lvl5pPr marL="2057400" indent="-228600" eaLnBrk="0" hangingPunct="0">
              <a:defRPr sz="2800">
                <a:solidFill>
                  <a:schemeClr val="tx1"/>
                </a:solidFill>
                <a:latin typeface="Tahoma" pitchFamily="34" charset="0"/>
              </a:defRPr>
            </a:lvl5pPr>
            <a:lvl6pPr marL="2514600" indent="-228600" eaLnBrk="0" fontAlgn="base" hangingPunct="0">
              <a:spcBef>
                <a:spcPct val="0"/>
              </a:spcBef>
              <a:spcAft>
                <a:spcPct val="0"/>
              </a:spcAft>
              <a:defRPr sz="2800">
                <a:solidFill>
                  <a:schemeClr val="tx1"/>
                </a:solidFill>
                <a:latin typeface="Tahoma" pitchFamily="34" charset="0"/>
              </a:defRPr>
            </a:lvl6pPr>
            <a:lvl7pPr marL="2971800" indent="-228600" eaLnBrk="0" fontAlgn="base" hangingPunct="0">
              <a:spcBef>
                <a:spcPct val="0"/>
              </a:spcBef>
              <a:spcAft>
                <a:spcPct val="0"/>
              </a:spcAft>
              <a:defRPr sz="2800">
                <a:solidFill>
                  <a:schemeClr val="tx1"/>
                </a:solidFill>
                <a:latin typeface="Tahoma" pitchFamily="34" charset="0"/>
              </a:defRPr>
            </a:lvl7pPr>
            <a:lvl8pPr marL="3429000" indent="-228600" eaLnBrk="0" fontAlgn="base" hangingPunct="0">
              <a:spcBef>
                <a:spcPct val="0"/>
              </a:spcBef>
              <a:spcAft>
                <a:spcPct val="0"/>
              </a:spcAft>
              <a:defRPr sz="2800">
                <a:solidFill>
                  <a:schemeClr val="tx1"/>
                </a:solidFill>
                <a:latin typeface="Tahoma" pitchFamily="34" charset="0"/>
              </a:defRPr>
            </a:lvl8pPr>
            <a:lvl9pPr marL="3886200" indent="-228600" eaLnBrk="0" fontAlgn="base" hangingPunct="0">
              <a:spcBef>
                <a:spcPct val="0"/>
              </a:spcBef>
              <a:spcAft>
                <a:spcPct val="0"/>
              </a:spcAft>
              <a:defRPr sz="2800">
                <a:solidFill>
                  <a:schemeClr val="tx1"/>
                </a:solidFill>
                <a:latin typeface="Tahoma" pitchFamily="34" charset="0"/>
              </a:defRPr>
            </a:lvl9pPr>
          </a:lstStyle>
          <a:p>
            <a:pPr algn="ctr" eaLnBrk="1" hangingPunct="1"/>
            <a:r>
              <a:rPr lang="en-US" sz="2000" b="1" dirty="0">
                <a:latin typeface="Arial" charset="0"/>
              </a:rPr>
              <a:t>Data Mining / Knowledge Discovery</a:t>
            </a:r>
          </a:p>
        </p:txBody>
      </p:sp>
      <p:sp>
        <p:nvSpPr>
          <p:cNvPr id="5" name="Text Box 3"/>
          <p:cNvSpPr txBox="1">
            <a:spLocks noChangeArrowheads="1"/>
          </p:cNvSpPr>
          <p:nvPr/>
        </p:nvSpPr>
        <p:spPr bwMode="auto">
          <a:xfrm>
            <a:off x="0" y="3886200"/>
            <a:ext cx="9144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800">
                <a:solidFill>
                  <a:schemeClr val="tx1"/>
                </a:solidFill>
                <a:latin typeface="Tahoma" pitchFamily="34" charset="0"/>
              </a:defRPr>
            </a:lvl1pPr>
            <a:lvl2pPr marL="742950" indent="-285750" eaLnBrk="0" hangingPunct="0">
              <a:defRPr sz="2800">
                <a:solidFill>
                  <a:schemeClr val="tx1"/>
                </a:solidFill>
                <a:latin typeface="Tahoma" pitchFamily="34" charset="0"/>
              </a:defRPr>
            </a:lvl2pPr>
            <a:lvl3pPr marL="1143000" indent="-228600" eaLnBrk="0" hangingPunct="0">
              <a:defRPr sz="2800">
                <a:solidFill>
                  <a:schemeClr val="tx1"/>
                </a:solidFill>
                <a:latin typeface="Tahoma" pitchFamily="34" charset="0"/>
              </a:defRPr>
            </a:lvl3pPr>
            <a:lvl4pPr marL="1600200" indent="-228600" eaLnBrk="0" hangingPunct="0">
              <a:defRPr sz="2800">
                <a:solidFill>
                  <a:schemeClr val="tx1"/>
                </a:solidFill>
                <a:latin typeface="Tahoma" pitchFamily="34" charset="0"/>
              </a:defRPr>
            </a:lvl4pPr>
            <a:lvl5pPr marL="2057400" indent="-228600" eaLnBrk="0" hangingPunct="0">
              <a:defRPr sz="2800">
                <a:solidFill>
                  <a:schemeClr val="tx1"/>
                </a:solidFill>
                <a:latin typeface="Tahoma" pitchFamily="34" charset="0"/>
              </a:defRPr>
            </a:lvl5pPr>
            <a:lvl6pPr marL="2514600" indent="-228600" eaLnBrk="0" fontAlgn="base" hangingPunct="0">
              <a:spcBef>
                <a:spcPct val="0"/>
              </a:spcBef>
              <a:spcAft>
                <a:spcPct val="0"/>
              </a:spcAft>
              <a:defRPr sz="2800">
                <a:solidFill>
                  <a:schemeClr val="tx1"/>
                </a:solidFill>
                <a:latin typeface="Tahoma" pitchFamily="34" charset="0"/>
              </a:defRPr>
            </a:lvl6pPr>
            <a:lvl7pPr marL="2971800" indent="-228600" eaLnBrk="0" fontAlgn="base" hangingPunct="0">
              <a:spcBef>
                <a:spcPct val="0"/>
              </a:spcBef>
              <a:spcAft>
                <a:spcPct val="0"/>
              </a:spcAft>
              <a:defRPr sz="2800">
                <a:solidFill>
                  <a:schemeClr val="tx1"/>
                </a:solidFill>
                <a:latin typeface="Tahoma" pitchFamily="34" charset="0"/>
              </a:defRPr>
            </a:lvl7pPr>
            <a:lvl8pPr marL="3429000" indent="-228600" eaLnBrk="0" fontAlgn="base" hangingPunct="0">
              <a:spcBef>
                <a:spcPct val="0"/>
              </a:spcBef>
              <a:spcAft>
                <a:spcPct val="0"/>
              </a:spcAft>
              <a:defRPr sz="2800">
                <a:solidFill>
                  <a:schemeClr val="tx1"/>
                </a:solidFill>
                <a:latin typeface="Tahoma" pitchFamily="34" charset="0"/>
              </a:defRPr>
            </a:lvl8pPr>
            <a:lvl9pPr marL="3886200" indent="-228600" eaLnBrk="0" fontAlgn="base" hangingPunct="0">
              <a:spcBef>
                <a:spcPct val="0"/>
              </a:spcBef>
              <a:spcAft>
                <a:spcPct val="0"/>
              </a:spcAft>
              <a:defRPr sz="2800">
                <a:solidFill>
                  <a:schemeClr val="tx1"/>
                </a:solidFill>
                <a:latin typeface="Tahoma" pitchFamily="34" charset="0"/>
              </a:defRPr>
            </a:lvl9pPr>
          </a:lstStyle>
          <a:p>
            <a:pPr eaLnBrk="1" hangingPunct="1"/>
            <a:r>
              <a:rPr lang="en-US" sz="1800" b="1" dirty="0">
                <a:latin typeface="Arial" charset="0"/>
              </a:rPr>
              <a:t>   Structured Data              Multimedia                    </a:t>
            </a:r>
            <a:r>
              <a:rPr lang="en-US" sz="1800" b="1" dirty="0">
                <a:solidFill>
                  <a:srgbClr val="CC0000"/>
                </a:solidFill>
                <a:latin typeface="Arial" charset="0"/>
              </a:rPr>
              <a:t>Free Text</a:t>
            </a:r>
            <a:r>
              <a:rPr lang="en-US" sz="1800" b="1" dirty="0">
                <a:latin typeface="Arial" charset="0"/>
              </a:rPr>
              <a:t>                   Hypertext</a:t>
            </a:r>
          </a:p>
        </p:txBody>
      </p:sp>
      <p:pic>
        <p:nvPicPr>
          <p:cNvPr id="6" name="Picture 4" descr="sook04yd[1]"/>
          <p:cNvPicPr>
            <a:picLocks noGrp="1" noChangeAspect="1" noChangeArrowheads="1"/>
          </p:cNvPicPr>
          <p:nvPr>
            <p:ph sz="quarter" idx="4294967295"/>
          </p:nvPr>
        </p:nvPicPr>
        <p:blipFill>
          <a:blip r:embed="rId2" cstate="print">
            <a:extLst>
              <a:ext uri="{28A0092B-C50C-407E-A947-70E740481C1C}">
                <a14:useLocalDpi xmlns:a14="http://schemas.microsoft.com/office/drawing/2010/main" val="0"/>
              </a:ext>
            </a:extLst>
          </a:blip>
          <a:srcRect/>
          <a:stretch>
            <a:fillRect/>
          </a:stretch>
        </p:blipFill>
        <p:spPr>
          <a:xfrm>
            <a:off x="3384550" y="1752600"/>
            <a:ext cx="2482850" cy="10318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pSp>
        <p:nvGrpSpPr>
          <p:cNvPr id="7" name="Group 5"/>
          <p:cNvGrpSpPr>
            <a:grpSpLocks/>
          </p:cNvGrpSpPr>
          <p:nvPr/>
        </p:nvGrpSpPr>
        <p:grpSpPr bwMode="auto">
          <a:xfrm>
            <a:off x="120650" y="4330700"/>
            <a:ext cx="8947150" cy="1879600"/>
            <a:chOff x="48" y="2928"/>
            <a:chExt cx="5712" cy="1200"/>
          </a:xfrm>
        </p:grpSpPr>
        <p:grpSp>
          <p:nvGrpSpPr>
            <p:cNvPr id="8" name="Group 6"/>
            <p:cNvGrpSpPr>
              <a:grpSpLocks/>
            </p:cNvGrpSpPr>
            <p:nvPr/>
          </p:nvGrpSpPr>
          <p:grpSpPr bwMode="auto">
            <a:xfrm>
              <a:off x="48" y="2928"/>
              <a:ext cx="1368" cy="1200"/>
              <a:chOff x="48" y="2544"/>
              <a:chExt cx="1368" cy="1200"/>
            </a:xfrm>
          </p:grpSpPr>
          <p:sp>
            <p:nvSpPr>
              <p:cNvPr id="24" name="Text Box 7"/>
              <p:cNvSpPr txBox="1">
                <a:spLocks noChangeArrowheads="1"/>
              </p:cNvSpPr>
              <p:nvPr/>
            </p:nvSpPr>
            <p:spPr bwMode="auto">
              <a:xfrm>
                <a:off x="48" y="2592"/>
                <a:ext cx="1368" cy="11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eaLnBrk="0" hangingPunct="0">
                  <a:defRPr sz="2800">
                    <a:solidFill>
                      <a:schemeClr val="tx1"/>
                    </a:solidFill>
                    <a:latin typeface="Tahoma" pitchFamily="34" charset="0"/>
                  </a:defRPr>
                </a:lvl1pPr>
                <a:lvl2pPr marL="742950" indent="-285750" eaLnBrk="0" hangingPunct="0">
                  <a:defRPr sz="2800">
                    <a:solidFill>
                      <a:schemeClr val="tx1"/>
                    </a:solidFill>
                    <a:latin typeface="Tahoma" pitchFamily="34" charset="0"/>
                  </a:defRPr>
                </a:lvl2pPr>
                <a:lvl3pPr marL="1143000" indent="-228600" eaLnBrk="0" hangingPunct="0">
                  <a:defRPr sz="2800">
                    <a:solidFill>
                      <a:schemeClr val="tx1"/>
                    </a:solidFill>
                    <a:latin typeface="Tahoma" pitchFamily="34" charset="0"/>
                  </a:defRPr>
                </a:lvl3pPr>
                <a:lvl4pPr marL="1600200" indent="-228600" eaLnBrk="0" hangingPunct="0">
                  <a:defRPr sz="2800">
                    <a:solidFill>
                      <a:schemeClr val="tx1"/>
                    </a:solidFill>
                    <a:latin typeface="Tahoma" pitchFamily="34" charset="0"/>
                  </a:defRPr>
                </a:lvl4pPr>
                <a:lvl5pPr marL="2057400" indent="-228600" eaLnBrk="0" hangingPunct="0">
                  <a:defRPr sz="2800">
                    <a:solidFill>
                      <a:schemeClr val="tx1"/>
                    </a:solidFill>
                    <a:latin typeface="Tahoma" pitchFamily="34" charset="0"/>
                  </a:defRPr>
                </a:lvl5pPr>
                <a:lvl6pPr marL="2514600" indent="-228600" eaLnBrk="0" fontAlgn="base" hangingPunct="0">
                  <a:spcBef>
                    <a:spcPct val="0"/>
                  </a:spcBef>
                  <a:spcAft>
                    <a:spcPct val="0"/>
                  </a:spcAft>
                  <a:defRPr sz="2800">
                    <a:solidFill>
                      <a:schemeClr val="tx1"/>
                    </a:solidFill>
                    <a:latin typeface="Tahoma" pitchFamily="34" charset="0"/>
                  </a:defRPr>
                </a:lvl6pPr>
                <a:lvl7pPr marL="2971800" indent="-228600" eaLnBrk="0" fontAlgn="base" hangingPunct="0">
                  <a:spcBef>
                    <a:spcPct val="0"/>
                  </a:spcBef>
                  <a:spcAft>
                    <a:spcPct val="0"/>
                  </a:spcAft>
                  <a:defRPr sz="2800">
                    <a:solidFill>
                      <a:schemeClr val="tx1"/>
                    </a:solidFill>
                    <a:latin typeface="Tahoma" pitchFamily="34" charset="0"/>
                  </a:defRPr>
                </a:lvl7pPr>
                <a:lvl8pPr marL="3429000" indent="-228600" eaLnBrk="0" fontAlgn="base" hangingPunct="0">
                  <a:spcBef>
                    <a:spcPct val="0"/>
                  </a:spcBef>
                  <a:spcAft>
                    <a:spcPct val="0"/>
                  </a:spcAft>
                  <a:defRPr sz="2800">
                    <a:solidFill>
                      <a:schemeClr val="tx1"/>
                    </a:solidFill>
                    <a:latin typeface="Tahoma" pitchFamily="34" charset="0"/>
                  </a:defRPr>
                </a:lvl8pPr>
                <a:lvl9pPr marL="3886200" indent="-228600" eaLnBrk="0" fontAlgn="base" hangingPunct="0">
                  <a:spcBef>
                    <a:spcPct val="0"/>
                  </a:spcBef>
                  <a:spcAft>
                    <a:spcPct val="0"/>
                  </a:spcAft>
                  <a:defRPr sz="2800">
                    <a:solidFill>
                      <a:schemeClr val="tx1"/>
                    </a:solidFill>
                    <a:latin typeface="Tahoma" pitchFamily="34" charset="0"/>
                  </a:defRPr>
                </a:lvl9pPr>
              </a:lstStyle>
              <a:p>
                <a:pPr eaLnBrk="1" hangingPunct="1"/>
                <a:r>
                  <a:rPr lang="en-US" sz="1600">
                    <a:solidFill>
                      <a:schemeClr val="hlink"/>
                    </a:solidFill>
                    <a:latin typeface="Arial" charset="0"/>
                  </a:rPr>
                  <a:t>HomeLoan (</a:t>
                </a:r>
              </a:p>
              <a:p>
                <a:pPr eaLnBrk="1" hangingPunct="1"/>
                <a:r>
                  <a:rPr lang="en-US" sz="1600">
                    <a:solidFill>
                      <a:schemeClr val="hlink"/>
                    </a:solidFill>
                    <a:latin typeface="Arial" charset="0"/>
                  </a:rPr>
                  <a:t> Loanee:</a:t>
                </a:r>
                <a:r>
                  <a:rPr lang="en-US" sz="1600" i="1">
                    <a:latin typeface="Arial" charset="0"/>
                  </a:rPr>
                  <a:t>  Frank Rizzo</a:t>
                </a:r>
                <a:endParaRPr lang="en-US" sz="800" i="1">
                  <a:latin typeface="Arial" charset="0"/>
                </a:endParaRPr>
              </a:p>
              <a:p>
                <a:pPr eaLnBrk="1" hangingPunct="1"/>
                <a:r>
                  <a:rPr lang="en-US" sz="1600">
                    <a:latin typeface="Arial" charset="0"/>
                  </a:rPr>
                  <a:t> </a:t>
                </a:r>
                <a:r>
                  <a:rPr lang="en-US" sz="1600">
                    <a:solidFill>
                      <a:schemeClr val="hlink"/>
                    </a:solidFill>
                    <a:latin typeface="Arial" charset="0"/>
                  </a:rPr>
                  <a:t>Lender:</a:t>
                </a:r>
                <a:r>
                  <a:rPr lang="en-US" sz="1600" i="1">
                    <a:latin typeface="Arial" charset="0"/>
                  </a:rPr>
                  <a:t>   MWF</a:t>
                </a:r>
              </a:p>
              <a:p>
                <a:pPr eaLnBrk="1" hangingPunct="1"/>
                <a:r>
                  <a:rPr lang="en-US" sz="1600">
                    <a:latin typeface="Arial" charset="0"/>
                  </a:rPr>
                  <a:t> </a:t>
                </a:r>
                <a:r>
                  <a:rPr lang="en-US" sz="1600">
                    <a:solidFill>
                      <a:schemeClr val="hlink"/>
                    </a:solidFill>
                    <a:latin typeface="Arial" charset="0"/>
                  </a:rPr>
                  <a:t>Agency:</a:t>
                </a:r>
                <a:r>
                  <a:rPr lang="en-US" sz="1600" i="1">
                    <a:latin typeface="Arial" charset="0"/>
                  </a:rPr>
                  <a:t>  Lake View</a:t>
                </a:r>
              </a:p>
              <a:p>
                <a:pPr eaLnBrk="1" hangingPunct="1"/>
                <a:r>
                  <a:rPr lang="en-US" sz="1600">
                    <a:latin typeface="Arial" charset="0"/>
                  </a:rPr>
                  <a:t> </a:t>
                </a:r>
                <a:r>
                  <a:rPr lang="en-US" sz="1600">
                    <a:solidFill>
                      <a:schemeClr val="hlink"/>
                    </a:solidFill>
                    <a:latin typeface="Arial" charset="0"/>
                  </a:rPr>
                  <a:t>Amount:</a:t>
                </a:r>
                <a:r>
                  <a:rPr lang="en-US" sz="1600" i="1">
                    <a:latin typeface="Arial" charset="0"/>
                  </a:rPr>
                  <a:t> $200,000</a:t>
                </a:r>
              </a:p>
              <a:p>
                <a:pPr eaLnBrk="1" hangingPunct="1"/>
                <a:r>
                  <a:rPr lang="en-US" sz="1600">
                    <a:latin typeface="Arial" charset="0"/>
                  </a:rPr>
                  <a:t> </a:t>
                </a:r>
                <a:r>
                  <a:rPr lang="en-US" sz="1600">
                    <a:solidFill>
                      <a:schemeClr val="hlink"/>
                    </a:solidFill>
                    <a:latin typeface="Arial" charset="0"/>
                  </a:rPr>
                  <a:t>Term:</a:t>
                </a:r>
                <a:r>
                  <a:rPr lang="en-US" sz="1600" i="1">
                    <a:latin typeface="Arial" charset="0"/>
                  </a:rPr>
                  <a:t>     15 years</a:t>
                </a:r>
              </a:p>
              <a:p>
                <a:pPr eaLnBrk="1" hangingPunct="1"/>
                <a:r>
                  <a:rPr lang="en-US" sz="1600">
                    <a:solidFill>
                      <a:schemeClr val="hlink"/>
                    </a:solidFill>
                    <a:latin typeface="Arial" charset="0"/>
                  </a:rPr>
                  <a:t>)</a:t>
                </a:r>
              </a:p>
            </p:txBody>
          </p:sp>
          <p:sp>
            <p:nvSpPr>
              <p:cNvPr id="25" name="Rectangle 8"/>
              <p:cNvSpPr>
                <a:spLocks noChangeArrowheads="1"/>
              </p:cNvSpPr>
              <p:nvPr/>
            </p:nvSpPr>
            <p:spPr bwMode="auto">
              <a:xfrm>
                <a:off x="48" y="2544"/>
                <a:ext cx="1344" cy="12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9" name="Group 9"/>
            <p:cNvGrpSpPr>
              <a:grpSpLocks/>
            </p:cNvGrpSpPr>
            <p:nvPr/>
          </p:nvGrpSpPr>
          <p:grpSpPr bwMode="auto">
            <a:xfrm>
              <a:off x="3024" y="2928"/>
              <a:ext cx="1296" cy="1200"/>
              <a:chOff x="3024" y="2544"/>
              <a:chExt cx="1296" cy="1200"/>
            </a:xfrm>
          </p:grpSpPr>
          <p:sp>
            <p:nvSpPr>
              <p:cNvPr id="22" name="Text Box 10"/>
              <p:cNvSpPr txBox="1">
                <a:spLocks noChangeArrowheads="1"/>
              </p:cNvSpPr>
              <p:nvPr/>
            </p:nvSpPr>
            <p:spPr bwMode="auto">
              <a:xfrm>
                <a:off x="3024" y="2561"/>
                <a:ext cx="1290" cy="11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eaLnBrk="0" hangingPunct="0">
                  <a:defRPr sz="2800">
                    <a:solidFill>
                      <a:schemeClr val="tx1"/>
                    </a:solidFill>
                    <a:latin typeface="Tahoma" pitchFamily="34" charset="0"/>
                  </a:defRPr>
                </a:lvl1pPr>
                <a:lvl2pPr marL="742950" indent="-285750" eaLnBrk="0" hangingPunct="0">
                  <a:defRPr sz="2800">
                    <a:solidFill>
                      <a:schemeClr val="tx1"/>
                    </a:solidFill>
                    <a:latin typeface="Tahoma" pitchFamily="34" charset="0"/>
                  </a:defRPr>
                </a:lvl2pPr>
                <a:lvl3pPr marL="1143000" indent="-228600" eaLnBrk="0" hangingPunct="0">
                  <a:defRPr sz="2800">
                    <a:solidFill>
                      <a:schemeClr val="tx1"/>
                    </a:solidFill>
                    <a:latin typeface="Tahoma" pitchFamily="34" charset="0"/>
                  </a:defRPr>
                </a:lvl3pPr>
                <a:lvl4pPr marL="1600200" indent="-228600" eaLnBrk="0" hangingPunct="0">
                  <a:defRPr sz="2800">
                    <a:solidFill>
                      <a:schemeClr val="tx1"/>
                    </a:solidFill>
                    <a:latin typeface="Tahoma" pitchFamily="34" charset="0"/>
                  </a:defRPr>
                </a:lvl4pPr>
                <a:lvl5pPr marL="2057400" indent="-228600" eaLnBrk="0" hangingPunct="0">
                  <a:defRPr sz="2800">
                    <a:solidFill>
                      <a:schemeClr val="tx1"/>
                    </a:solidFill>
                    <a:latin typeface="Tahoma" pitchFamily="34" charset="0"/>
                  </a:defRPr>
                </a:lvl5pPr>
                <a:lvl6pPr marL="2514600" indent="-228600" eaLnBrk="0" fontAlgn="base" hangingPunct="0">
                  <a:spcBef>
                    <a:spcPct val="0"/>
                  </a:spcBef>
                  <a:spcAft>
                    <a:spcPct val="0"/>
                  </a:spcAft>
                  <a:defRPr sz="2800">
                    <a:solidFill>
                      <a:schemeClr val="tx1"/>
                    </a:solidFill>
                    <a:latin typeface="Tahoma" pitchFamily="34" charset="0"/>
                  </a:defRPr>
                </a:lvl6pPr>
                <a:lvl7pPr marL="2971800" indent="-228600" eaLnBrk="0" fontAlgn="base" hangingPunct="0">
                  <a:spcBef>
                    <a:spcPct val="0"/>
                  </a:spcBef>
                  <a:spcAft>
                    <a:spcPct val="0"/>
                  </a:spcAft>
                  <a:defRPr sz="2800">
                    <a:solidFill>
                      <a:schemeClr val="tx1"/>
                    </a:solidFill>
                    <a:latin typeface="Tahoma" pitchFamily="34" charset="0"/>
                  </a:defRPr>
                </a:lvl7pPr>
                <a:lvl8pPr marL="3429000" indent="-228600" eaLnBrk="0" fontAlgn="base" hangingPunct="0">
                  <a:spcBef>
                    <a:spcPct val="0"/>
                  </a:spcBef>
                  <a:spcAft>
                    <a:spcPct val="0"/>
                  </a:spcAft>
                  <a:defRPr sz="2800">
                    <a:solidFill>
                      <a:schemeClr val="tx1"/>
                    </a:solidFill>
                    <a:latin typeface="Tahoma" pitchFamily="34" charset="0"/>
                  </a:defRPr>
                </a:lvl8pPr>
                <a:lvl9pPr marL="3886200" indent="-228600" eaLnBrk="0" fontAlgn="base" hangingPunct="0">
                  <a:spcBef>
                    <a:spcPct val="0"/>
                  </a:spcBef>
                  <a:spcAft>
                    <a:spcPct val="0"/>
                  </a:spcAft>
                  <a:defRPr sz="2800">
                    <a:solidFill>
                      <a:schemeClr val="tx1"/>
                    </a:solidFill>
                    <a:latin typeface="Tahoma" pitchFamily="34" charset="0"/>
                  </a:defRPr>
                </a:lvl9pPr>
              </a:lstStyle>
              <a:p>
                <a:pPr eaLnBrk="1" hangingPunct="1"/>
                <a:r>
                  <a:rPr lang="en-US" sz="1600" i="1" dirty="0" smtClean="0">
                    <a:latin typeface="Arial" charset="0"/>
                  </a:rPr>
                  <a:t>Frank </a:t>
                </a:r>
                <a:r>
                  <a:rPr lang="en-US" sz="1600" i="1" dirty="0">
                    <a:latin typeface="Arial" charset="0"/>
                  </a:rPr>
                  <a:t>Rizzo bought</a:t>
                </a:r>
              </a:p>
              <a:p>
                <a:pPr eaLnBrk="1" hangingPunct="1"/>
                <a:r>
                  <a:rPr lang="en-US" sz="1600" i="1" dirty="0">
                    <a:latin typeface="Arial" charset="0"/>
                  </a:rPr>
                  <a:t>his home from Lake</a:t>
                </a:r>
              </a:p>
              <a:p>
                <a:pPr eaLnBrk="1" hangingPunct="1"/>
                <a:r>
                  <a:rPr lang="en-US" sz="1600" i="1" dirty="0">
                    <a:latin typeface="Arial" charset="0"/>
                  </a:rPr>
                  <a:t>View Real Estate in</a:t>
                </a:r>
              </a:p>
              <a:p>
                <a:pPr eaLnBrk="1" hangingPunct="1"/>
                <a:r>
                  <a:rPr lang="en-US" sz="1600" i="1" dirty="0">
                    <a:latin typeface="Arial" charset="0"/>
                  </a:rPr>
                  <a:t>1992.</a:t>
                </a:r>
              </a:p>
              <a:p>
                <a:pPr eaLnBrk="1" hangingPunct="1"/>
                <a:r>
                  <a:rPr lang="en-US" sz="1600" i="1" dirty="0" smtClean="0">
                    <a:latin typeface="Arial" charset="0"/>
                  </a:rPr>
                  <a:t>He </a:t>
                </a:r>
                <a:r>
                  <a:rPr lang="en-US" sz="1600" i="1" dirty="0">
                    <a:latin typeface="Arial" charset="0"/>
                  </a:rPr>
                  <a:t>paid $200,000</a:t>
                </a:r>
              </a:p>
              <a:p>
                <a:pPr eaLnBrk="1" hangingPunct="1"/>
                <a:r>
                  <a:rPr lang="en-US" sz="1600" i="1" dirty="0">
                    <a:latin typeface="Arial" charset="0"/>
                  </a:rPr>
                  <a:t>under a15-year loan</a:t>
                </a:r>
              </a:p>
              <a:p>
                <a:pPr eaLnBrk="1" hangingPunct="1"/>
                <a:r>
                  <a:rPr lang="en-US" sz="1600" i="1" dirty="0">
                    <a:latin typeface="Arial" charset="0"/>
                  </a:rPr>
                  <a:t>from MW Financial.</a:t>
                </a:r>
              </a:p>
            </p:txBody>
          </p:sp>
          <p:sp>
            <p:nvSpPr>
              <p:cNvPr id="23" name="Rectangle 11"/>
              <p:cNvSpPr>
                <a:spLocks noChangeArrowheads="1"/>
              </p:cNvSpPr>
              <p:nvPr/>
            </p:nvSpPr>
            <p:spPr bwMode="auto">
              <a:xfrm>
                <a:off x="3024" y="2544"/>
                <a:ext cx="1296" cy="1200"/>
              </a:xfrm>
              <a:prstGeom prst="rect">
                <a:avLst/>
              </a:prstGeom>
              <a:noFill/>
              <a:ln w="19050">
                <a:solidFill>
                  <a:srgbClr val="CC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0" name="Group 12"/>
            <p:cNvGrpSpPr>
              <a:grpSpLocks/>
            </p:cNvGrpSpPr>
            <p:nvPr/>
          </p:nvGrpSpPr>
          <p:grpSpPr bwMode="auto">
            <a:xfrm>
              <a:off x="4397" y="2928"/>
              <a:ext cx="1363" cy="1200"/>
              <a:chOff x="4397" y="2544"/>
              <a:chExt cx="1363" cy="1200"/>
            </a:xfrm>
          </p:grpSpPr>
          <p:sp>
            <p:nvSpPr>
              <p:cNvPr id="20" name="Text Box 13"/>
              <p:cNvSpPr txBox="1">
                <a:spLocks noChangeArrowheads="1"/>
              </p:cNvSpPr>
              <p:nvPr/>
            </p:nvSpPr>
            <p:spPr bwMode="auto">
              <a:xfrm>
                <a:off x="4397" y="2544"/>
                <a:ext cx="1363" cy="11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eaLnBrk="0" hangingPunct="0">
                  <a:defRPr sz="2800">
                    <a:solidFill>
                      <a:schemeClr val="tx1"/>
                    </a:solidFill>
                    <a:latin typeface="Tahoma" pitchFamily="34" charset="0"/>
                  </a:defRPr>
                </a:lvl1pPr>
                <a:lvl2pPr marL="742950" indent="-285750" eaLnBrk="0" hangingPunct="0">
                  <a:defRPr sz="2800">
                    <a:solidFill>
                      <a:schemeClr val="tx1"/>
                    </a:solidFill>
                    <a:latin typeface="Tahoma" pitchFamily="34" charset="0"/>
                  </a:defRPr>
                </a:lvl2pPr>
                <a:lvl3pPr marL="1143000" indent="-228600" eaLnBrk="0" hangingPunct="0">
                  <a:defRPr sz="2800">
                    <a:solidFill>
                      <a:schemeClr val="tx1"/>
                    </a:solidFill>
                    <a:latin typeface="Tahoma" pitchFamily="34" charset="0"/>
                  </a:defRPr>
                </a:lvl3pPr>
                <a:lvl4pPr marL="1600200" indent="-228600" eaLnBrk="0" hangingPunct="0">
                  <a:defRPr sz="2800">
                    <a:solidFill>
                      <a:schemeClr val="tx1"/>
                    </a:solidFill>
                    <a:latin typeface="Tahoma" pitchFamily="34" charset="0"/>
                  </a:defRPr>
                </a:lvl4pPr>
                <a:lvl5pPr marL="2057400" indent="-228600" eaLnBrk="0" hangingPunct="0">
                  <a:defRPr sz="2800">
                    <a:solidFill>
                      <a:schemeClr val="tx1"/>
                    </a:solidFill>
                    <a:latin typeface="Tahoma" pitchFamily="34" charset="0"/>
                  </a:defRPr>
                </a:lvl5pPr>
                <a:lvl6pPr marL="2514600" indent="-228600" eaLnBrk="0" fontAlgn="base" hangingPunct="0">
                  <a:spcBef>
                    <a:spcPct val="0"/>
                  </a:spcBef>
                  <a:spcAft>
                    <a:spcPct val="0"/>
                  </a:spcAft>
                  <a:defRPr sz="2800">
                    <a:solidFill>
                      <a:schemeClr val="tx1"/>
                    </a:solidFill>
                    <a:latin typeface="Tahoma" pitchFamily="34" charset="0"/>
                  </a:defRPr>
                </a:lvl6pPr>
                <a:lvl7pPr marL="2971800" indent="-228600" eaLnBrk="0" fontAlgn="base" hangingPunct="0">
                  <a:spcBef>
                    <a:spcPct val="0"/>
                  </a:spcBef>
                  <a:spcAft>
                    <a:spcPct val="0"/>
                  </a:spcAft>
                  <a:defRPr sz="2800">
                    <a:solidFill>
                      <a:schemeClr val="tx1"/>
                    </a:solidFill>
                    <a:latin typeface="Tahoma" pitchFamily="34" charset="0"/>
                  </a:defRPr>
                </a:lvl7pPr>
                <a:lvl8pPr marL="3429000" indent="-228600" eaLnBrk="0" fontAlgn="base" hangingPunct="0">
                  <a:spcBef>
                    <a:spcPct val="0"/>
                  </a:spcBef>
                  <a:spcAft>
                    <a:spcPct val="0"/>
                  </a:spcAft>
                  <a:defRPr sz="2800">
                    <a:solidFill>
                      <a:schemeClr val="tx1"/>
                    </a:solidFill>
                    <a:latin typeface="Tahoma" pitchFamily="34" charset="0"/>
                  </a:defRPr>
                </a:lvl8pPr>
                <a:lvl9pPr marL="3886200" indent="-228600" eaLnBrk="0" fontAlgn="base" hangingPunct="0">
                  <a:spcBef>
                    <a:spcPct val="0"/>
                  </a:spcBef>
                  <a:spcAft>
                    <a:spcPct val="0"/>
                  </a:spcAft>
                  <a:defRPr sz="2800">
                    <a:solidFill>
                      <a:schemeClr val="tx1"/>
                    </a:solidFill>
                    <a:latin typeface="Tahoma" pitchFamily="34" charset="0"/>
                  </a:defRPr>
                </a:lvl9pPr>
              </a:lstStyle>
              <a:p>
                <a:pPr eaLnBrk="1" hangingPunct="1"/>
                <a:r>
                  <a:rPr lang="en-US" sz="1600" i="1">
                    <a:solidFill>
                      <a:schemeClr val="hlink"/>
                    </a:solidFill>
                    <a:latin typeface="Arial" charset="0"/>
                  </a:rPr>
                  <a:t>&lt;a href&gt;</a:t>
                </a:r>
                <a:r>
                  <a:rPr lang="en-US" sz="1600" i="1">
                    <a:latin typeface="Arial" charset="0"/>
                  </a:rPr>
                  <a:t>Frank Rizzo</a:t>
                </a:r>
              </a:p>
              <a:p>
                <a:pPr eaLnBrk="1" hangingPunct="1"/>
                <a:r>
                  <a:rPr lang="en-US" sz="1600" i="1">
                    <a:solidFill>
                      <a:schemeClr val="hlink"/>
                    </a:solidFill>
                    <a:latin typeface="Arial" charset="0"/>
                  </a:rPr>
                  <a:t>&lt;/a&gt;</a:t>
                </a:r>
                <a:r>
                  <a:rPr lang="en-US" sz="1600" i="1">
                    <a:latin typeface="Arial" charset="0"/>
                  </a:rPr>
                  <a:t> Bought</a:t>
                </a:r>
              </a:p>
              <a:p>
                <a:pPr eaLnBrk="1" hangingPunct="1"/>
                <a:r>
                  <a:rPr lang="en-US" sz="1600" i="1">
                    <a:solidFill>
                      <a:schemeClr val="hlink"/>
                    </a:solidFill>
                    <a:latin typeface="Arial" charset="0"/>
                  </a:rPr>
                  <a:t>&lt;a hef&gt;</a:t>
                </a:r>
                <a:r>
                  <a:rPr lang="en-US" sz="1600" i="1">
                    <a:latin typeface="Arial" charset="0"/>
                  </a:rPr>
                  <a:t>this home</a:t>
                </a:r>
                <a:r>
                  <a:rPr lang="en-US" sz="1600" i="1">
                    <a:solidFill>
                      <a:schemeClr val="hlink"/>
                    </a:solidFill>
                    <a:latin typeface="Arial" charset="0"/>
                  </a:rPr>
                  <a:t>&lt;/a&gt;</a:t>
                </a:r>
              </a:p>
              <a:p>
                <a:pPr eaLnBrk="1" hangingPunct="1"/>
                <a:r>
                  <a:rPr lang="en-US" sz="1600" i="1">
                    <a:latin typeface="Arial" charset="0"/>
                  </a:rPr>
                  <a:t>from </a:t>
                </a:r>
                <a:r>
                  <a:rPr lang="en-US" sz="1600" i="1">
                    <a:solidFill>
                      <a:schemeClr val="hlink"/>
                    </a:solidFill>
                    <a:latin typeface="Arial" charset="0"/>
                  </a:rPr>
                  <a:t>&lt;a href&gt;</a:t>
                </a:r>
                <a:r>
                  <a:rPr lang="en-US" sz="1600" i="1">
                    <a:latin typeface="Arial" charset="0"/>
                  </a:rPr>
                  <a:t>Lake</a:t>
                </a:r>
              </a:p>
              <a:p>
                <a:pPr eaLnBrk="1" hangingPunct="1"/>
                <a:r>
                  <a:rPr lang="en-US" sz="1600" i="1">
                    <a:latin typeface="Arial" charset="0"/>
                  </a:rPr>
                  <a:t>View Real Estate</a:t>
                </a:r>
                <a:r>
                  <a:rPr lang="en-US" sz="1600" i="1">
                    <a:solidFill>
                      <a:schemeClr val="hlink"/>
                    </a:solidFill>
                    <a:latin typeface="Arial" charset="0"/>
                  </a:rPr>
                  <a:t>&lt;/a&gt;</a:t>
                </a:r>
              </a:p>
              <a:p>
                <a:pPr eaLnBrk="1" hangingPunct="1"/>
                <a:r>
                  <a:rPr lang="en-US" sz="1600" i="1">
                    <a:latin typeface="Arial" charset="0"/>
                  </a:rPr>
                  <a:t>In </a:t>
                </a:r>
                <a:r>
                  <a:rPr lang="en-US" sz="1600" i="1">
                    <a:solidFill>
                      <a:schemeClr val="hlink"/>
                    </a:solidFill>
                    <a:latin typeface="Arial" charset="0"/>
                  </a:rPr>
                  <a:t>&lt;b&gt;</a:t>
                </a:r>
                <a:r>
                  <a:rPr lang="en-US" sz="1600" i="1">
                    <a:latin typeface="Arial" charset="0"/>
                  </a:rPr>
                  <a:t>1992</a:t>
                </a:r>
                <a:r>
                  <a:rPr lang="en-US" sz="1600" i="1">
                    <a:solidFill>
                      <a:schemeClr val="hlink"/>
                    </a:solidFill>
                    <a:latin typeface="Arial" charset="0"/>
                  </a:rPr>
                  <a:t>&lt;/b&gt;</a:t>
                </a:r>
                <a:r>
                  <a:rPr lang="en-US" sz="1600" i="1">
                    <a:latin typeface="Arial" charset="0"/>
                  </a:rPr>
                  <a:t>.</a:t>
                </a:r>
              </a:p>
              <a:p>
                <a:pPr eaLnBrk="1" hangingPunct="1"/>
                <a:r>
                  <a:rPr lang="en-US" sz="1600" i="1">
                    <a:solidFill>
                      <a:schemeClr val="hlink"/>
                    </a:solidFill>
                    <a:latin typeface="Arial" charset="0"/>
                  </a:rPr>
                  <a:t>&lt;p&gt;</a:t>
                </a:r>
                <a:r>
                  <a:rPr lang="en-US" sz="1600" i="1">
                    <a:latin typeface="Arial" charset="0"/>
                  </a:rPr>
                  <a:t>...</a:t>
                </a:r>
              </a:p>
            </p:txBody>
          </p:sp>
          <p:sp>
            <p:nvSpPr>
              <p:cNvPr id="21" name="Rectangle 14"/>
              <p:cNvSpPr>
                <a:spLocks noChangeArrowheads="1"/>
              </p:cNvSpPr>
              <p:nvPr/>
            </p:nvSpPr>
            <p:spPr bwMode="auto">
              <a:xfrm>
                <a:off x="4408" y="2544"/>
                <a:ext cx="1344" cy="12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1" name="Group 15"/>
            <p:cNvGrpSpPr>
              <a:grpSpLocks/>
            </p:cNvGrpSpPr>
            <p:nvPr/>
          </p:nvGrpSpPr>
          <p:grpSpPr bwMode="auto">
            <a:xfrm>
              <a:off x="1460" y="2928"/>
              <a:ext cx="1474" cy="1200"/>
              <a:chOff x="1460" y="2928"/>
              <a:chExt cx="1474" cy="1200"/>
            </a:xfrm>
          </p:grpSpPr>
          <p:sp>
            <p:nvSpPr>
              <p:cNvPr id="12" name="Rectangle 16"/>
              <p:cNvSpPr>
                <a:spLocks noChangeArrowheads="1"/>
              </p:cNvSpPr>
              <p:nvPr/>
            </p:nvSpPr>
            <p:spPr bwMode="auto">
              <a:xfrm>
                <a:off x="1488" y="2928"/>
                <a:ext cx="1440" cy="12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3" name="Group 17"/>
              <p:cNvGrpSpPr>
                <a:grpSpLocks/>
              </p:cNvGrpSpPr>
              <p:nvPr/>
            </p:nvGrpSpPr>
            <p:grpSpPr bwMode="auto">
              <a:xfrm>
                <a:off x="1559" y="2972"/>
                <a:ext cx="1046" cy="925"/>
                <a:chOff x="3701" y="1627"/>
                <a:chExt cx="1583" cy="1285"/>
              </a:xfrm>
            </p:grpSpPr>
            <p:pic>
              <p:nvPicPr>
                <p:cNvPr id="16" name="Picture 18" descr="d4xjnynk[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701" y="1966"/>
                  <a:ext cx="1013" cy="94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7" name="AutoShape 19"/>
                <p:cNvSpPr>
                  <a:spLocks noChangeArrowheads="1"/>
                </p:cNvSpPr>
                <p:nvPr/>
              </p:nvSpPr>
              <p:spPr bwMode="auto">
                <a:xfrm>
                  <a:off x="4560" y="1632"/>
                  <a:ext cx="720" cy="672"/>
                </a:xfrm>
                <a:prstGeom prst="wedgeRectCallout">
                  <a:avLst>
                    <a:gd name="adj1" fmla="val -120625"/>
                    <a:gd name="adj2" fmla="val 54714"/>
                  </a:avLst>
                </a:prstGeom>
                <a:solidFill>
                  <a:schemeClr val="tx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800" i="1">
                    <a:latin typeface="Arial" charset="0"/>
                  </a:endParaRPr>
                </a:p>
              </p:txBody>
            </p:sp>
            <p:pic>
              <p:nvPicPr>
                <p:cNvPr id="18" name="Picture 20" descr="l4xa3fmy[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591" y="1627"/>
                  <a:ext cx="693" cy="71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9" name="AutoShape 21"/>
                <p:cNvSpPr>
                  <a:spLocks noChangeArrowheads="1"/>
                </p:cNvSpPr>
                <p:nvPr/>
              </p:nvSpPr>
              <p:spPr bwMode="auto">
                <a:xfrm>
                  <a:off x="3878" y="2313"/>
                  <a:ext cx="144" cy="144"/>
                </a:xfrm>
                <a:prstGeom prst="star4">
                  <a:avLst>
                    <a:gd name="adj" fmla="val 22917"/>
                  </a:avLst>
                </a:prstGeom>
                <a:solidFill>
                  <a:schemeClr val="tx1"/>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4" name="Text Box 22"/>
              <p:cNvSpPr txBox="1">
                <a:spLocks noChangeArrowheads="1"/>
              </p:cNvSpPr>
              <p:nvPr/>
            </p:nvSpPr>
            <p:spPr bwMode="auto">
              <a:xfrm>
                <a:off x="1460" y="3888"/>
                <a:ext cx="1440" cy="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800">
                    <a:solidFill>
                      <a:schemeClr val="tx1"/>
                    </a:solidFill>
                    <a:latin typeface="Tahoma" pitchFamily="34" charset="0"/>
                  </a:defRPr>
                </a:lvl1pPr>
                <a:lvl2pPr marL="742950" indent="-285750" eaLnBrk="0" hangingPunct="0">
                  <a:defRPr sz="2800">
                    <a:solidFill>
                      <a:schemeClr val="tx1"/>
                    </a:solidFill>
                    <a:latin typeface="Tahoma" pitchFamily="34" charset="0"/>
                  </a:defRPr>
                </a:lvl2pPr>
                <a:lvl3pPr marL="1143000" indent="-228600" eaLnBrk="0" hangingPunct="0">
                  <a:defRPr sz="2800">
                    <a:solidFill>
                      <a:schemeClr val="tx1"/>
                    </a:solidFill>
                    <a:latin typeface="Tahoma" pitchFamily="34" charset="0"/>
                  </a:defRPr>
                </a:lvl3pPr>
                <a:lvl4pPr marL="1600200" indent="-228600" eaLnBrk="0" hangingPunct="0">
                  <a:defRPr sz="2800">
                    <a:solidFill>
                      <a:schemeClr val="tx1"/>
                    </a:solidFill>
                    <a:latin typeface="Tahoma" pitchFamily="34" charset="0"/>
                  </a:defRPr>
                </a:lvl4pPr>
                <a:lvl5pPr marL="2057400" indent="-228600" eaLnBrk="0" hangingPunct="0">
                  <a:defRPr sz="2800">
                    <a:solidFill>
                      <a:schemeClr val="tx1"/>
                    </a:solidFill>
                    <a:latin typeface="Tahoma" pitchFamily="34" charset="0"/>
                  </a:defRPr>
                </a:lvl5pPr>
                <a:lvl6pPr marL="2514600" indent="-228600" eaLnBrk="0" fontAlgn="base" hangingPunct="0">
                  <a:spcBef>
                    <a:spcPct val="0"/>
                  </a:spcBef>
                  <a:spcAft>
                    <a:spcPct val="0"/>
                  </a:spcAft>
                  <a:defRPr sz="2800">
                    <a:solidFill>
                      <a:schemeClr val="tx1"/>
                    </a:solidFill>
                    <a:latin typeface="Tahoma" pitchFamily="34" charset="0"/>
                  </a:defRPr>
                </a:lvl6pPr>
                <a:lvl7pPr marL="2971800" indent="-228600" eaLnBrk="0" fontAlgn="base" hangingPunct="0">
                  <a:spcBef>
                    <a:spcPct val="0"/>
                  </a:spcBef>
                  <a:spcAft>
                    <a:spcPct val="0"/>
                  </a:spcAft>
                  <a:defRPr sz="2800">
                    <a:solidFill>
                      <a:schemeClr val="tx1"/>
                    </a:solidFill>
                    <a:latin typeface="Tahoma" pitchFamily="34" charset="0"/>
                  </a:defRPr>
                </a:lvl7pPr>
                <a:lvl8pPr marL="3429000" indent="-228600" eaLnBrk="0" fontAlgn="base" hangingPunct="0">
                  <a:spcBef>
                    <a:spcPct val="0"/>
                  </a:spcBef>
                  <a:spcAft>
                    <a:spcPct val="0"/>
                  </a:spcAft>
                  <a:defRPr sz="2800">
                    <a:solidFill>
                      <a:schemeClr val="tx1"/>
                    </a:solidFill>
                    <a:latin typeface="Tahoma" pitchFamily="34" charset="0"/>
                  </a:defRPr>
                </a:lvl8pPr>
                <a:lvl9pPr marL="3886200" indent="-228600" eaLnBrk="0" fontAlgn="base" hangingPunct="0">
                  <a:spcBef>
                    <a:spcPct val="0"/>
                  </a:spcBef>
                  <a:spcAft>
                    <a:spcPct val="0"/>
                  </a:spcAft>
                  <a:defRPr sz="2800">
                    <a:solidFill>
                      <a:schemeClr val="tx1"/>
                    </a:solidFill>
                    <a:latin typeface="Tahoma" pitchFamily="34" charset="0"/>
                  </a:defRPr>
                </a:lvl9pPr>
              </a:lstStyle>
              <a:p>
                <a:pPr eaLnBrk="1" hangingPunct="1"/>
                <a:r>
                  <a:rPr lang="en-US" sz="1400" dirty="0">
                    <a:solidFill>
                      <a:schemeClr val="hlink"/>
                    </a:solidFill>
                    <a:latin typeface="Arial" charset="0"/>
                  </a:rPr>
                  <a:t>Loans(</a:t>
                </a:r>
                <a:r>
                  <a:rPr lang="en-US" sz="1400" i="1" dirty="0">
                    <a:latin typeface="Arial" charset="0"/>
                  </a:rPr>
                  <a:t>$200K</a:t>
                </a:r>
                <a:r>
                  <a:rPr lang="en-US" sz="1400" dirty="0">
                    <a:latin typeface="Arial" charset="0"/>
                  </a:rPr>
                  <a:t>,[</a:t>
                </a:r>
                <a:r>
                  <a:rPr lang="en-US" sz="1400" i="1" dirty="0">
                    <a:latin typeface="Arial" charset="0"/>
                  </a:rPr>
                  <a:t>map</a:t>
                </a:r>
                <a:r>
                  <a:rPr lang="en-US" sz="1400" dirty="0">
                    <a:latin typeface="Arial" charset="0"/>
                  </a:rPr>
                  <a:t>],...</a:t>
                </a:r>
                <a:r>
                  <a:rPr lang="en-US" sz="1400" dirty="0">
                    <a:solidFill>
                      <a:schemeClr val="hlink"/>
                    </a:solidFill>
                    <a:latin typeface="Arial" charset="0"/>
                  </a:rPr>
                  <a:t>)</a:t>
                </a:r>
              </a:p>
            </p:txBody>
          </p:sp>
          <p:pic>
            <p:nvPicPr>
              <p:cNvPr id="15" name="Picture 23" descr="033izyed[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49" y="3329"/>
                <a:ext cx="385" cy="67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pSp>
      </p:grpSp>
      <p:sp>
        <p:nvSpPr>
          <p:cNvPr id="26" name="Rectangle 24"/>
          <p:cNvSpPr>
            <a:spLocks noChangeArrowheads="1"/>
          </p:cNvSpPr>
          <p:nvPr/>
        </p:nvSpPr>
        <p:spPr bwMode="auto">
          <a:xfrm>
            <a:off x="457200" y="76200"/>
            <a:ext cx="82296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sz="3600" b="1" dirty="0">
                <a:solidFill>
                  <a:srgbClr val="170981"/>
                </a:solidFill>
              </a:rPr>
              <a:t>Mining Text Data: An Introduction</a:t>
            </a:r>
          </a:p>
        </p:txBody>
      </p:sp>
      <p:sp>
        <p:nvSpPr>
          <p:cNvPr id="27" name="Line 25"/>
          <p:cNvSpPr>
            <a:spLocks noChangeShapeType="1"/>
          </p:cNvSpPr>
          <p:nvPr/>
        </p:nvSpPr>
        <p:spPr bwMode="auto">
          <a:xfrm flipH="1">
            <a:off x="3733800" y="2819400"/>
            <a:ext cx="609600" cy="11430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 name="Line 26"/>
          <p:cNvSpPr>
            <a:spLocks noChangeShapeType="1"/>
          </p:cNvSpPr>
          <p:nvPr/>
        </p:nvSpPr>
        <p:spPr bwMode="auto">
          <a:xfrm flipH="1">
            <a:off x="1600200" y="2743200"/>
            <a:ext cx="1775720" cy="11430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 name="Line 27"/>
          <p:cNvSpPr>
            <a:spLocks noChangeShapeType="1"/>
          </p:cNvSpPr>
          <p:nvPr/>
        </p:nvSpPr>
        <p:spPr bwMode="auto">
          <a:xfrm>
            <a:off x="5029200" y="2743200"/>
            <a:ext cx="609600" cy="12192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 name="Line 28"/>
          <p:cNvSpPr>
            <a:spLocks noChangeShapeType="1"/>
          </p:cNvSpPr>
          <p:nvPr/>
        </p:nvSpPr>
        <p:spPr bwMode="auto">
          <a:xfrm>
            <a:off x="5797986" y="2743200"/>
            <a:ext cx="1822014" cy="12192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417982729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Grp="1" noChangeArrowheads="1"/>
          </p:cNvSpPr>
          <p:nvPr>
            <p:ph type="title" idx="4294967295"/>
          </p:nvPr>
        </p:nvSpPr>
        <p:spPr>
          <a:xfrm>
            <a:off x="457200" y="76200"/>
            <a:ext cx="7772400" cy="609600"/>
          </a:xfrm>
          <a:ln/>
        </p:spPr>
        <p:txBody>
          <a:bodyPr>
            <a:normAutofit fontScale="90000"/>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3600" b="1" dirty="0"/>
              <a:t>Text Representation Issues</a:t>
            </a:r>
          </a:p>
        </p:txBody>
      </p:sp>
      <p:sp>
        <p:nvSpPr>
          <p:cNvPr id="5" name="Rectangle 2"/>
          <p:cNvSpPr txBox="1">
            <a:spLocks noChangeArrowheads="1"/>
          </p:cNvSpPr>
          <p:nvPr/>
        </p:nvSpPr>
        <p:spPr>
          <a:xfrm>
            <a:off x="114300" y="838200"/>
            <a:ext cx="8991600" cy="5943600"/>
          </a:xfrm>
          <a:prstGeom prst="rect">
            <a:avLst/>
          </a:prstGeom>
          <a:ln/>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lnSpc>
                <a:spcPct val="90000"/>
              </a:lnSpc>
              <a:buFont typeface="Wingdings" pitchFamily="2" charset="2"/>
              <a:buChar char="v"/>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400" dirty="0" smtClean="0"/>
              <a:t>Each word has a dictionary meaning, or meanings</a:t>
            </a:r>
          </a:p>
          <a:p>
            <a:pPr lvl="1" algn="just">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400" b="1" dirty="0" smtClean="0"/>
              <a:t>Run</a:t>
            </a:r>
            <a:r>
              <a:rPr lang="en-GB" sz="2400" dirty="0" smtClean="0"/>
              <a:t> – (1) the verb. (2) the noun, in </a:t>
            </a:r>
            <a:r>
              <a:rPr lang="en-GB" sz="2400" b="1" dirty="0" smtClean="0"/>
              <a:t>cricket</a:t>
            </a:r>
          </a:p>
          <a:p>
            <a:pPr lvl="1" algn="just">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400" b="1" dirty="0" smtClean="0"/>
              <a:t>Cricket – </a:t>
            </a:r>
            <a:r>
              <a:rPr lang="en-GB" sz="2400" dirty="0" smtClean="0"/>
              <a:t>(1) The game. (2) The insect.</a:t>
            </a:r>
          </a:p>
          <a:p>
            <a:pPr lvl="1" algn="just">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400" dirty="0"/>
              <a:t>Apple (the company) or apple (the fruit)</a:t>
            </a:r>
          </a:p>
          <a:p>
            <a:pPr algn="just">
              <a:lnSpc>
                <a:spcPct val="90000"/>
              </a:lnSpc>
              <a:buFont typeface="Wingdings" pitchFamily="2" charset="2"/>
              <a:buChar char="v"/>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400" dirty="0" smtClean="0"/>
              <a:t>Ambiguity </a:t>
            </a:r>
            <a:r>
              <a:rPr lang="en-US" sz="2400" dirty="0"/>
              <a:t>and context </a:t>
            </a:r>
            <a:r>
              <a:rPr lang="en-US" sz="2400" dirty="0" smtClean="0"/>
              <a:t>sensitivity - </a:t>
            </a:r>
            <a:r>
              <a:rPr lang="en-GB" sz="2400" dirty="0" smtClean="0"/>
              <a:t>Each word is used in various “senses”</a:t>
            </a:r>
          </a:p>
          <a:p>
            <a:pPr lvl="1" algn="just">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400" dirty="0" smtClean="0"/>
              <a:t>Tendulkar made 100 runs</a:t>
            </a:r>
          </a:p>
          <a:p>
            <a:pPr lvl="1" algn="just">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400" dirty="0" smtClean="0"/>
              <a:t>Because of an injury, Tendulkar can not run and will need a runner between the wickets</a:t>
            </a:r>
          </a:p>
          <a:p>
            <a:pPr algn="just">
              <a:lnSpc>
                <a:spcPct val="90000"/>
              </a:lnSpc>
              <a:buFont typeface="Wingdings" pitchFamily="2" charset="2"/>
              <a:buChar char="v"/>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400" dirty="0" smtClean="0"/>
              <a:t>Capturing the “meaning” of sentences is an important issue as well. Grammar, parts of speech, time sense could be easy!</a:t>
            </a:r>
          </a:p>
          <a:p>
            <a:pPr algn="just">
              <a:lnSpc>
                <a:spcPct val="90000"/>
              </a:lnSpc>
              <a:buFont typeface="Wingdings" pitchFamily="2" charset="2"/>
              <a:buChar char="v"/>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400" b="1" i="1" dirty="0" smtClean="0"/>
              <a:t>Order </a:t>
            </a:r>
            <a:r>
              <a:rPr lang="en-US" sz="2400" dirty="0" smtClean="0"/>
              <a:t>of </a:t>
            </a:r>
            <a:r>
              <a:rPr lang="en-US" sz="2400" dirty="0"/>
              <a:t>words in the query</a:t>
            </a:r>
          </a:p>
          <a:p>
            <a:pPr lvl="1" algn="just"/>
            <a:r>
              <a:rPr lang="en-US" sz="2400" dirty="0">
                <a:solidFill>
                  <a:srgbClr val="C00000"/>
                </a:solidFill>
              </a:rPr>
              <a:t>hot dog stand in the amusement park </a:t>
            </a:r>
          </a:p>
          <a:p>
            <a:pPr lvl="1" algn="just"/>
            <a:r>
              <a:rPr lang="en-US" sz="2400" dirty="0">
                <a:solidFill>
                  <a:srgbClr val="C00000"/>
                </a:solidFill>
              </a:rPr>
              <a:t>hot amusement stand in the dog </a:t>
            </a:r>
            <a:r>
              <a:rPr lang="en-US" sz="2400" dirty="0" smtClean="0">
                <a:solidFill>
                  <a:srgbClr val="C00000"/>
                </a:solidFill>
              </a:rPr>
              <a:t>park</a:t>
            </a:r>
            <a:endParaRPr lang="en-US" sz="2400" dirty="0">
              <a:solidFill>
                <a:srgbClr val="C00000"/>
              </a:solidFill>
            </a:endParaRPr>
          </a:p>
        </p:txBody>
      </p:sp>
    </p:spTree>
    <p:extLst>
      <p:ext uri="{BB962C8B-B14F-4D97-AF65-F5344CB8AC3E}">
        <p14:creationId xmlns:p14="http://schemas.microsoft.com/office/powerpoint/2010/main" val="38711188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carbrake.wav"/>
                                        </p:tgtEl>
                                      </p:cMediaNode>
                                    </p:audio>
                                  </p:subTnLst>
                                </p:cTn>
                              </p:par>
                              <p:par>
                                <p:cTn id="9" presetID="2" presetClass="entr" presetSubtype="2" fill="hold" grpId="0" nodeType="with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anim calcmode="lin" valueType="num">
                                      <p:cBhvr additive="base">
                                        <p:cTn id="11" dur="500" fill="hold"/>
                                        <p:tgtEl>
                                          <p:spTgt spid="5">
                                            <p:txEl>
                                              <p:pRg st="1" end="1"/>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5">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9"/>
                                            </p:cond>
                                          </p:stCondLst>
                                          <p:endCondLst>
                                            <p:cond evt="onStopAudio" delay="0">
                                              <p:tgtEl>
                                                <p:sldTgt/>
                                              </p:tgtEl>
                                            </p:cond>
                                          </p:endCondLst>
                                        </p:cTn>
                                        <p:tgtEl>
                                          <p:sndTgt r:embed="rId2" name="carbrake.wav"/>
                                        </p:tgtEl>
                                      </p:cMediaNode>
                                    </p:audio>
                                  </p:subTnLst>
                                </p:cTn>
                              </p:par>
                              <p:par>
                                <p:cTn id="13" presetID="2" presetClass="entr" presetSubtype="2" fill="hold" grpId="0"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 calcmode="lin" valueType="num">
                                      <p:cBhvr additive="base">
                                        <p:cTn id="15" dur="500" fill="hold"/>
                                        <p:tgtEl>
                                          <p:spTgt spid="5">
                                            <p:txEl>
                                              <p:pRg st="2" end="2"/>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5">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3"/>
                                            </p:cond>
                                          </p:stCondLst>
                                          <p:endCondLst>
                                            <p:cond evt="onStopAudio" delay="0">
                                              <p:tgtEl>
                                                <p:sldTgt/>
                                              </p:tgtEl>
                                            </p:cond>
                                          </p:endCondLst>
                                        </p:cTn>
                                        <p:tgtEl>
                                          <p:sndTgt r:embed="rId2" name="carbrake.wav"/>
                                        </p:tgtEl>
                                      </p:cMediaNode>
                                    </p:audio>
                                  </p:subTnLst>
                                </p:cTn>
                              </p:par>
                              <p:par>
                                <p:cTn id="17" presetID="2" presetClass="entr" presetSubtype="2" fill="hold" grpId="0" nodeType="with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 calcmode="lin" valueType="num">
                                      <p:cBhvr additive="base">
                                        <p:cTn id="19" dur="500" fill="hold"/>
                                        <p:tgtEl>
                                          <p:spTgt spid="5">
                                            <p:txEl>
                                              <p:pRg st="3" end="3"/>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5">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2" name="carbrake.wav"/>
                                        </p:tgtEl>
                                      </p:cMediaNode>
                                    </p:audio>
                                  </p:sub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5">
                                            <p:txEl>
                                              <p:pRg st="4" end="4"/>
                                            </p:txEl>
                                          </p:spTgt>
                                        </p:tgtEl>
                                        <p:attrNameLst>
                                          <p:attrName>style.visibility</p:attrName>
                                        </p:attrNameLst>
                                      </p:cBhvr>
                                      <p:to>
                                        <p:strVal val="visible"/>
                                      </p:to>
                                    </p:set>
                                    <p:anim calcmode="lin" valueType="num">
                                      <p:cBhvr additive="base">
                                        <p:cTn id="25" dur="500" fill="hold"/>
                                        <p:tgtEl>
                                          <p:spTgt spid="5">
                                            <p:txEl>
                                              <p:pRg st="4" end="4"/>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5">
                                            <p:txEl>
                                              <p:pRg st="4" end="4"/>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2" name="carbrake.wav"/>
                                        </p:tgtEl>
                                      </p:cMediaNode>
                                    </p:audio>
                                  </p:subTnLst>
                                </p:cTn>
                              </p:par>
                              <p:par>
                                <p:cTn id="27" presetID="2" presetClass="entr" presetSubtype="2" fill="hold" grpId="0" nodeType="withEffect">
                                  <p:stCondLst>
                                    <p:cond delay="0"/>
                                  </p:stCondLst>
                                  <p:childTnLst>
                                    <p:set>
                                      <p:cBhvr>
                                        <p:cTn id="28" dur="1" fill="hold">
                                          <p:stCondLst>
                                            <p:cond delay="0"/>
                                          </p:stCondLst>
                                        </p:cTn>
                                        <p:tgtEl>
                                          <p:spTgt spid="5">
                                            <p:txEl>
                                              <p:pRg st="5" end="5"/>
                                            </p:txEl>
                                          </p:spTgt>
                                        </p:tgtEl>
                                        <p:attrNameLst>
                                          <p:attrName>style.visibility</p:attrName>
                                        </p:attrNameLst>
                                      </p:cBhvr>
                                      <p:to>
                                        <p:strVal val="visible"/>
                                      </p:to>
                                    </p:set>
                                    <p:anim calcmode="lin" valueType="num">
                                      <p:cBhvr additive="base">
                                        <p:cTn id="29" dur="500" fill="hold"/>
                                        <p:tgtEl>
                                          <p:spTgt spid="5">
                                            <p:txEl>
                                              <p:pRg st="5" end="5"/>
                                            </p:txEl>
                                          </p:spTgt>
                                        </p:tgtEl>
                                        <p:attrNameLst>
                                          <p:attrName>ppt_x</p:attrName>
                                        </p:attrNameLst>
                                      </p:cBhvr>
                                      <p:tavLst>
                                        <p:tav tm="0">
                                          <p:val>
                                            <p:strVal val="1+#ppt_w/2"/>
                                          </p:val>
                                        </p:tav>
                                        <p:tav tm="100000">
                                          <p:val>
                                            <p:strVal val="#ppt_x"/>
                                          </p:val>
                                        </p:tav>
                                      </p:tavLst>
                                    </p:anim>
                                    <p:anim calcmode="lin" valueType="num">
                                      <p:cBhvr additive="base">
                                        <p:cTn id="30" dur="500" fill="hold"/>
                                        <p:tgtEl>
                                          <p:spTgt spid="5">
                                            <p:txEl>
                                              <p:pRg st="5" end="5"/>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7"/>
                                            </p:cond>
                                          </p:stCondLst>
                                          <p:endCondLst>
                                            <p:cond evt="onStopAudio" delay="0">
                                              <p:tgtEl>
                                                <p:sldTgt/>
                                              </p:tgtEl>
                                            </p:cond>
                                          </p:endCondLst>
                                        </p:cTn>
                                        <p:tgtEl>
                                          <p:sndTgt r:embed="rId2" name="carbrake.wav"/>
                                        </p:tgtEl>
                                      </p:cMediaNode>
                                    </p:audio>
                                  </p:subTnLst>
                                </p:cTn>
                              </p:par>
                              <p:par>
                                <p:cTn id="31" presetID="2" presetClass="entr" presetSubtype="2" fill="hold" grpId="0" nodeType="withEffect">
                                  <p:stCondLst>
                                    <p:cond delay="0"/>
                                  </p:stCondLst>
                                  <p:childTnLst>
                                    <p:set>
                                      <p:cBhvr>
                                        <p:cTn id="32" dur="1" fill="hold">
                                          <p:stCondLst>
                                            <p:cond delay="0"/>
                                          </p:stCondLst>
                                        </p:cTn>
                                        <p:tgtEl>
                                          <p:spTgt spid="5">
                                            <p:txEl>
                                              <p:pRg st="6" end="6"/>
                                            </p:txEl>
                                          </p:spTgt>
                                        </p:tgtEl>
                                        <p:attrNameLst>
                                          <p:attrName>style.visibility</p:attrName>
                                        </p:attrNameLst>
                                      </p:cBhvr>
                                      <p:to>
                                        <p:strVal val="visible"/>
                                      </p:to>
                                    </p:set>
                                    <p:anim calcmode="lin" valueType="num">
                                      <p:cBhvr additive="base">
                                        <p:cTn id="33" dur="500" fill="hold"/>
                                        <p:tgtEl>
                                          <p:spTgt spid="5">
                                            <p:txEl>
                                              <p:pRg st="6" end="6"/>
                                            </p:txEl>
                                          </p:spTgt>
                                        </p:tgtEl>
                                        <p:attrNameLst>
                                          <p:attrName>ppt_x</p:attrName>
                                        </p:attrNameLst>
                                      </p:cBhvr>
                                      <p:tavLst>
                                        <p:tav tm="0">
                                          <p:val>
                                            <p:strVal val="1+#ppt_w/2"/>
                                          </p:val>
                                        </p:tav>
                                        <p:tav tm="100000">
                                          <p:val>
                                            <p:strVal val="#ppt_x"/>
                                          </p:val>
                                        </p:tav>
                                      </p:tavLst>
                                    </p:anim>
                                    <p:anim calcmode="lin" valueType="num">
                                      <p:cBhvr additive="base">
                                        <p:cTn id="34" dur="500" fill="hold"/>
                                        <p:tgtEl>
                                          <p:spTgt spid="5">
                                            <p:txEl>
                                              <p:pRg st="6" end="6"/>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1"/>
                                            </p:cond>
                                          </p:stCondLst>
                                          <p:endCondLst>
                                            <p:cond evt="onStopAudio" delay="0">
                                              <p:tgtEl>
                                                <p:sldTgt/>
                                              </p:tgtEl>
                                            </p:cond>
                                          </p:endCondLst>
                                        </p:cTn>
                                        <p:tgtEl>
                                          <p:sndTgt r:embed="rId2" name="carbrake.wav"/>
                                        </p:tgtEl>
                                      </p:cMediaNode>
                                    </p:audio>
                                  </p:subTnLst>
                                </p:cTn>
                              </p:par>
                            </p:childTnLst>
                          </p:cTn>
                        </p:par>
                      </p:childTnLst>
                    </p:cTn>
                  </p:par>
                  <p:par>
                    <p:cTn id="35" fill="hold">
                      <p:stCondLst>
                        <p:cond delay="indefinite"/>
                      </p:stCondLst>
                      <p:childTnLst>
                        <p:par>
                          <p:cTn id="36" fill="hold">
                            <p:stCondLst>
                              <p:cond delay="0"/>
                            </p:stCondLst>
                            <p:childTnLst>
                              <p:par>
                                <p:cTn id="37" presetID="2" presetClass="entr" presetSubtype="2" fill="hold" grpId="0" nodeType="clickEffect">
                                  <p:stCondLst>
                                    <p:cond delay="0"/>
                                  </p:stCondLst>
                                  <p:childTnLst>
                                    <p:set>
                                      <p:cBhvr>
                                        <p:cTn id="38" dur="1" fill="hold">
                                          <p:stCondLst>
                                            <p:cond delay="0"/>
                                          </p:stCondLst>
                                        </p:cTn>
                                        <p:tgtEl>
                                          <p:spTgt spid="5">
                                            <p:txEl>
                                              <p:pRg st="7" end="7"/>
                                            </p:txEl>
                                          </p:spTgt>
                                        </p:tgtEl>
                                        <p:attrNameLst>
                                          <p:attrName>style.visibility</p:attrName>
                                        </p:attrNameLst>
                                      </p:cBhvr>
                                      <p:to>
                                        <p:strVal val="visible"/>
                                      </p:to>
                                    </p:set>
                                    <p:anim calcmode="lin" valueType="num">
                                      <p:cBhvr additive="base">
                                        <p:cTn id="39" dur="500" fill="hold"/>
                                        <p:tgtEl>
                                          <p:spTgt spid="5">
                                            <p:txEl>
                                              <p:pRg st="7" end="7"/>
                                            </p:txEl>
                                          </p:spTgt>
                                        </p:tgtEl>
                                        <p:attrNameLst>
                                          <p:attrName>ppt_x</p:attrName>
                                        </p:attrNameLst>
                                      </p:cBhvr>
                                      <p:tavLst>
                                        <p:tav tm="0">
                                          <p:val>
                                            <p:strVal val="1+#ppt_w/2"/>
                                          </p:val>
                                        </p:tav>
                                        <p:tav tm="100000">
                                          <p:val>
                                            <p:strVal val="#ppt_x"/>
                                          </p:val>
                                        </p:tav>
                                      </p:tavLst>
                                    </p:anim>
                                    <p:anim calcmode="lin" valueType="num">
                                      <p:cBhvr additive="base">
                                        <p:cTn id="40" dur="500" fill="hold"/>
                                        <p:tgtEl>
                                          <p:spTgt spid="5">
                                            <p:txEl>
                                              <p:pRg st="7" end="7"/>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7"/>
                                            </p:cond>
                                          </p:stCondLst>
                                          <p:endCondLst>
                                            <p:cond evt="onStopAudio" delay="0">
                                              <p:tgtEl>
                                                <p:sldTgt/>
                                              </p:tgtEl>
                                            </p:cond>
                                          </p:endCondLst>
                                        </p:cTn>
                                        <p:tgtEl>
                                          <p:sndTgt r:embed="rId2" name="carbrake.wav"/>
                                        </p:tgtEl>
                                      </p:cMediaNode>
                                    </p:audio>
                                  </p:subTnLst>
                                </p:cTn>
                              </p:par>
                            </p:childTnLst>
                          </p:cTn>
                        </p:par>
                      </p:childTnLst>
                    </p:cTn>
                  </p:par>
                  <p:par>
                    <p:cTn id="41" fill="hold">
                      <p:stCondLst>
                        <p:cond delay="indefinite"/>
                      </p:stCondLst>
                      <p:childTnLst>
                        <p:par>
                          <p:cTn id="42" fill="hold">
                            <p:stCondLst>
                              <p:cond delay="0"/>
                            </p:stCondLst>
                            <p:childTnLst>
                              <p:par>
                                <p:cTn id="43" presetID="2" presetClass="entr" presetSubtype="2" fill="hold" grpId="0" nodeType="clickEffect">
                                  <p:stCondLst>
                                    <p:cond delay="0"/>
                                  </p:stCondLst>
                                  <p:childTnLst>
                                    <p:set>
                                      <p:cBhvr>
                                        <p:cTn id="44" dur="1" fill="hold">
                                          <p:stCondLst>
                                            <p:cond delay="0"/>
                                          </p:stCondLst>
                                        </p:cTn>
                                        <p:tgtEl>
                                          <p:spTgt spid="5">
                                            <p:txEl>
                                              <p:pRg st="8" end="8"/>
                                            </p:txEl>
                                          </p:spTgt>
                                        </p:tgtEl>
                                        <p:attrNameLst>
                                          <p:attrName>style.visibility</p:attrName>
                                        </p:attrNameLst>
                                      </p:cBhvr>
                                      <p:to>
                                        <p:strVal val="visible"/>
                                      </p:to>
                                    </p:set>
                                    <p:anim calcmode="lin" valueType="num">
                                      <p:cBhvr additive="base">
                                        <p:cTn id="45" dur="500" fill="hold"/>
                                        <p:tgtEl>
                                          <p:spTgt spid="5">
                                            <p:txEl>
                                              <p:pRg st="8" end="8"/>
                                            </p:txEl>
                                          </p:spTgt>
                                        </p:tgtEl>
                                        <p:attrNameLst>
                                          <p:attrName>ppt_x</p:attrName>
                                        </p:attrNameLst>
                                      </p:cBhvr>
                                      <p:tavLst>
                                        <p:tav tm="0">
                                          <p:val>
                                            <p:strVal val="1+#ppt_w/2"/>
                                          </p:val>
                                        </p:tav>
                                        <p:tav tm="100000">
                                          <p:val>
                                            <p:strVal val="#ppt_x"/>
                                          </p:val>
                                        </p:tav>
                                      </p:tavLst>
                                    </p:anim>
                                    <p:anim calcmode="lin" valueType="num">
                                      <p:cBhvr additive="base">
                                        <p:cTn id="46" dur="500" fill="hold"/>
                                        <p:tgtEl>
                                          <p:spTgt spid="5">
                                            <p:txEl>
                                              <p:pRg st="8" end="8"/>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43"/>
                                            </p:cond>
                                          </p:stCondLst>
                                          <p:endCondLst>
                                            <p:cond evt="onStopAudio" delay="0">
                                              <p:tgtEl>
                                                <p:sldTgt/>
                                              </p:tgtEl>
                                            </p:cond>
                                          </p:endCondLst>
                                        </p:cTn>
                                        <p:tgtEl>
                                          <p:sndTgt r:embed="rId2" name="carbrake.wav"/>
                                        </p:tgtEl>
                                      </p:cMediaNode>
                                    </p:audio>
                                  </p:subTnLst>
                                </p:cTn>
                              </p:par>
                              <p:par>
                                <p:cTn id="47" presetID="2" presetClass="entr" presetSubtype="2" fill="hold" grpId="0" nodeType="withEffect">
                                  <p:stCondLst>
                                    <p:cond delay="0"/>
                                  </p:stCondLst>
                                  <p:childTnLst>
                                    <p:set>
                                      <p:cBhvr>
                                        <p:cTn id="48" dur="1" fill="hold">
                                          <p:stCondLst>
                                            <p:cond delay="0"/>
                                          </p:stCondLst>
                                        </p:cTn>
                                        <p:tgtEl>
                                          <p:spTgt spid="5">
                                            <p:txEl>
                                              <p:pRg st="9" end="9"/>
                                            </p:txEl>
                                          </p:spTgt>
                                        </p:tgtEl>
                                        <p:attrNameLst>
                                          <p:attrName>style.visibility</p:attrName>
                                        </p:attrNameLst>
                                      </p:cBhvr>
                                      <p:to>
                                        <p:strVal val="visible"/>
                                      </p:to>
                                    </p:set>
                                    <p:anim calcmode="lin" valueType="num">
                                      <p:cBhvr additive="base">
                                        <p:cTn id="49" dur="500" fill="hold"/>
                                        <p:tgtEl>
                                          <p:spTgt spid="5">
                                            <p:txEl>
                                              <p:pRg st="9" end="9"/>
                                            </p:txEl>
                                          </p:spTgt>
                                        </p:tgtEl>
                                        <p:attrNameLst>
                                          <p:attrName>ppt_x</p:attrName>
                                        </p:attrNameLst>
                                      </p:cBhvr>
                                      <p:tavLst>
                                        <p:tav tm="0">
                                          <p:val>
                                            <p:strVal val="1+#ppt_w/2"/>
                                          </p:val>
                                        </p:tav>
                                        <p:tav tm="100000">
                                          <p:val>
                                            <p:strVal val="#ppt_x"/>
                                          </p:val>
                                        </p:tav>
                                      </p:tavLst>
                                    </p:anim>
                                    <p:anim calcmode="lin" valueType="num">
                                      <p:cBhvr additive="base">
                                        <p:cTn id="50" dur="500" fill="hold"/>
                                        <p:tgtEl>
                                          <p:spTgt spid="5">
                                            <p:txEl>
                                              <p:pRg st="9" end="9"/>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47"/>
                                            </p:cond>
                                          </p:stCondLst>
                                          <p:endCondLst>
                                            <p:cond evt="onStopAudio" delay="0">
                                              <p:tgtEl>
                                                <p:sldTgt/>
                                              </p:tgtEl>
                                            </p:cond>
                                          </p:endCondLst>
                                        </p:cTn>
                                        <p:tgtEl>
                                          <p:sndTgt r:embed="rId2" name="carbrake.wav"/>
                                        </p:tgtEl>
                                      </p:cMediaNode>
                                    </p:audio>
                                  </p:subTnLst>
                                </p:cTn>
                              </p:par>
                              <p:par>
                                <p:cTn id="51" presetID="2" presetClass="entr" presetSubtype="2" fill="hold" grpId="0" nodeType="withEffect">
                                  <p:stCondLst>
                                    <p:cond delay="0"/>
                                  </p:stCondLst>
                                  <p:childTnLst>
                                    <p:set>
                                      <p:cBhvr>
                                        <p:cTn id="52" dur="1" fill="hold">
                                          <p:stCondLst>
                                            <p:cond delay="0"/>
                                          </p:stCondLst>
                                        </p:cTn>
                                        <p:tgtEl>
                                          <p:spTgt spid="5">
                                            <p:txEl>
                                              <p:pRg st="10" end="10"/>
                                            </p:txEl>
                                          </p:spTgt>
                                        </p:tgtEl>
                                        <p:attrNameLst>
                                          <p:attrName>style.visibility</p:attrName>
                                        </p:attrNameLst>
                                      </p:cBhvr>
                                      <p:to>
                                        <p:strVal val="visible"/>
                                      </p:to>
                                    </p:set>
                                    <p:anim calcmode="lin" valueType="num">
                                      <p:cBhvr additive="base">
                                        <p:cTn id="53" dur="500" fill="hold"/>
                                        <p:tgtEl>
                                          <p:spTgt spid="5">
                                            <p:txEl>
                                              <p:pRg st="10" end="10"/>
                                            </p:txEl>
                                          </p:spTgt>
                                        </p:tgtEl>
                                        <p:attrNameLst>
                                          <p:attrName>ppt_x</p:attrName>
                                        </p:attrNameLst>
                                      </p:cBhvr>
                                      <p:tavLst>
                                        <p:tav tm="0">
                                          <p:val>
                                            <p:strVal val="1+#ppt_w/2"/>
                                          </p:val>
                                        </p:tav>
                                        <p:tav tm="100000">
                                          <p:val>
                                            <p:strVal val="#ppt_x"/>
                                          </p:val>
                                        </p:tav>
                                      </p:tavLst>
                                    </p:anim>
                                    <p:anim calcmode="lin" valueType="num">
                                      <p:cBhvr additive="base">
                                        <p:cTn id="54" dur="500" fill="hold"/>
                                        <p:tgtEl>
                                          <p:spTgt spid="5">
                                            <p:txEl>
                                              <p:pRg st="10" end="1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1"/>
                                            </p:cond>
                                          </p:stCondLst>
                                          <p:endCondLst>
                                            <p:cond evt="onStopAudio" delay="0">
                                              <p:tgtEl>
                                                <p:sldTgt/>
                                              </p:tgtEl>
                                            </p:cond>
                                          </p:endCondLst>
                                        </p:cTn>
                                        <p:tgtEl>
                                          <p:sndTgt r:embed="rId2" name="carbrake.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838200" y="76200"/>
            <a:ext cx="7793038" cy="609600"/>
          </a:xfrm>
        </p:spPr>
        <p:txBody>
          <a:bodyPr>
            <a:normAutofit fontScale="90000"/>
          </a:bodyPr>
          <a:lstStyle/>
          <a:p>
            <a:pPr eaLnBrk="1" hangingPunct="1"/>
            <a:r>
              <a:rPr lang="en-US" b="1" dirty="0" smtClean="0"/>
              <a:t>Text Databases and IR</a:t>
            </a:r>
          </a:p>
        </p:txBody>
      </p:sp>
      <p:sp>
        <p:nvSpPr>
          <p:cNvPr id="5" name="Rectangle 3"/>
          <p:cNvSpPr txBox="1">
            <a:spLocks noChangeArrowheads="1"/>
          </p:cNvSpPr>
          <p:nvPr/>
        </p:nvSpPr>
        <p:spPr>
          <a:xfrm>
            <a:off x="228600" y="914400"/>
            <a:ext cx="8763000" cy="57150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lnSpc>
                <a:spcPct val="80000"/>
              </a:lnSpc>
              <a:buNone/>
            </a:pPr>
            <a:r>
              <a:rPr lang="en-US" sz="2600" b="1" dirty="0" smtClean="0">
                <a:solidFill>
                  <a:srgbClr val="0070C0"/>
                </a:solidFill>
              </a:rPr>
              <a:t>Text databases (document databases) </a:t>
            </a:r>
          </a:p>
          <a:p>
            <a:pPr lvl="1" algn="just">
              <a:lnSpc>
                <a:spcPct val="80000"/>
              </a:lnSpc>
            </a:pPr>
            <a:r>
              <a:rPr lang="en-US" sz="2600" dirty="0" smtClean="0"/>
              <a:t>Large collections of documents from various sources: news articles, research papers, books, digital libraries, e-mail messages, and Web pages, library database, etc.</a:t>
            </a:r>
          </a:p>
          <a:p>
            <a:pPr lvl="1" algn="just">
              <a:lnSpc>
                <a:spcPct val="80000"/>
              </a:lnSpc>
            </a:pPr>
            <a:r>
              <a:rPr lang="en-US" sz="2600" dirty="0" smtClean="0"/>
              <a:t>Data stored is usually </a:t>
            </a:r>
            <a:r>
              <a:rPr lang="en-US" sz="2600" i="1" dirty="0" smtClean="0"/>
              <a:t>semi-structured</a:t>
            </a:r>
          </a:p>
          <a:p>
            <a:pPr lvl="1" algn="just">
              <a:lnSpc>
                <a:spcPct val="80000"/>
              </a:lnSpc>
            </a:pPr>
            <a:r>
              <a:rPr lang="en-US" sz="2600" dirty="0" smtClean="0"/>
              <a:t>Traditional information retrieval techniques become inadequate for the increasingly vast amounts of text data</a:t>
            </a:r>
          </a:p>
          <a:p>
            <a:pPr marL="0" indent="0" algn="just">
              <a:lnSpc>
                <a:spcPct val="80000"/>
              </a:lnSpc>
              <a:buNone/>
            </a:pPr>
            <a:endParaRPr lang="en-US" sz="2600" dirty="0" smtClean="0"/>
          </a:p>
          <a:p>
            <a:pPr marL="0" indent="0" algn="just">
              <a:lnSpc>
                <a:spcPct val="80000"/>
              </a:lnSpc>
              <a:buNone/>
            </a:pPr>
            <a:r>
              <a:rPr lang="en-US" sz="2600" b="1" dirty="0" smtClean="0">
                <a:solidFill>
                  <a:srgbClr val="0070C0"/>
                </a:solidFill>
              </a:rPr>
              <a:t>Information retrieval</a:t>
            </a:r>
          </a:p>
          <a:p>
            <a:pPr lvl="1" algn="just">
              <a:lnSpc>
                <a:spcPct val="80000"/>
              </a:lnSpc>
            </a:pPr>
            <a:r>
              <a:rPr lang="en-US" sz="2600" dirty="0" smtClean="0"/>
              <a:t>A field developed in parallel with database systems</a:t>
            </a:r>
          </a:p>
          <a:p>
            <a:pPr lvl="1" algn="just">
              <a:lnSpc>
                <a:spcPct val="80000"/>
              </a:lnSpc>
            </a:pPr>
            <a:r>
              <a:rPr lang="en-US" sz="2600" dirty="0" smtClean="0"/>
              <a:t>Information is organized into (a large number of)  documents</a:t>
            </a:r>
          </a:p>
          <a:p>
            <a:pPr lvl="1" algn="just">
              <a:lnSpc>
                <a:spcPct val="80000"/>
              </a:lnSpc>
            </a:pPr>
            <a:r>
              <a:rPr lang="en-US" sz="2600" i="1" dirty="0" smtClean="0">
                <a:solidFill>
                  <a:schemeClr val="accent6">
                    <a:lumMod val="50000"/>
                  </a:schemeClr>
                </a:solidFill>
              </a:rPr>
              <a:t>Information retrieval problem</a:t>
            </a:r>
            <a:r>
              <a:rPr lang="en-US" sz="2600" dirty="0" smtClean="0"/>
              <a:t>: locating relevant documents based on user input, such as keywords or example documents</a:t>
            </a:r>
          </a:p>
        </p:txBody>
      </p:sp>
    </p:spTree>
    <p:extLst>
      <p:ext uri="{BB962C8B-B14F-4D97-AF65-F5344CB8AC3E}">
        <p14:creationId xmlns:p14="http://schemas.microsoft.com/office/powerpoint/2010/main" val="402043295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2"/>
          <p:cNvSpPr>
            <a:spLocks noGrp="1" noChangeArrowheads="1"/>
          </p:cNvSpPr>
          <p:nvPr>
            <p:ph type="title"/>
          </p:nvPr>
        </p:nvSpPr>
        <p:spPr>
          <a:xfrm>
            <a:off x="574675" y="76200"/>
            <a:ext cx="8001000" cy="762000"/>
          </a:xfrm>
        </p:spPr>
        <p:txBody>
          <a:bodyPr/>
          <a:lstStyle/>
          <a:p>
            <a:r>
              <a:rPr lang="en-US" b="1" dirty="0"/>
              <a:t>Information Retrieval</a:t>
            </a:r>
            <a:endParaRPr lang="en-US" b="1" dirty="0">
              <a:solidFill>
                <a:srgbClr val="9900CC"/>
              </a:solidFill>
            </a:endParaRPr>
          </a:p>
        </p:txBody>
      </p:sp>
      <p:sp>
        <p:nvSpPr>
          <p:cNvPr id="34" name="Rectangle 4"/>
          <p:cNvSpPr>
            <a:spLocks noChangeArrowheads="1"/>
          </p:cNvSpPr>
          <p:nvPr/>
        </p:nvSpPr>
        <p:spPr bwMode="auto">
          <a:xfrm>
            <a:off x="3835400" y="3206750"/>
            <a:ext cx="965200" cy="1019175"/>
          </a:xfrm>
          <a:prstGeom prst="rect">
            <a:avLst/>
          </a:prstGeom>
          <a:solidFill>
            <a:srgbClr val="98ED87"/>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98ED87"/>
            </a:extrusionClr>
          </a:sp3d>
          <a:extLs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flatTx/>
          </a:bodyPr>
          <a:lstStyle/>
          <a:p>
            <a:pPr algn="ctr"/>
            <a:r>
              <a:rPr lang="en-US" b="1">
                <a:latin typeface="Times New Roman" pitchFamily="18" charset="0"/>
                <a:cs typeface="Times New Roman" pitchFamily="18" charset="0"/>
              </a:rPr>
              <a:t>IR</a:t>
            </a:r>
          </a:p>
          <a:p>
            <a:pPr algn="ctr"/>
            <a:r>
              <a:rPr lang="en-US" b="1">
                <a:latin typeface="Times New Roman" pitchFamily="18" charset="0"/>
                <a:cs typeface="Times New Roman" pitchFamily="18" charset="0"/>
              </a:rPr>
              <a:t>System</a:t>
            </a:r>
          </a:p>
        </p:txBody>
      </p:sp>
      <p:sp>
        <p:nvSpPr>
          <p:cNvPr id="35" name="AutoShape 5"/>
          <p:cNvSpPr>
            <a:spLocks noChangeArrowheads="1"/>
          </p:cNvSpPr>
          <p:nvPr/>
        </p:nvSpPr>
        <p:spPr bwMode="auto">
          <a:xfrm>
            <a:off x="1447800" y="3278188"/>
            <a:ext cx="1958975" cy="947737"/>
          </a:xfrm>
          <a:prstGeom prst="wedgeRoundRectCallout">
            <a:avLst>
              <a:gd name="adj1" fmla="val 4051"/>
              <a:gd name="adj2" fmla="val 112648"/>
              <a:gd name="adj3" fmla="val 16667"/>
            </a:avLst>
          </a:prstGeom>
          <a:solidFill>
            <a:srgbClr val="11DBDB"/>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b="1" dirty="0">
                <a:latin typeface="Times New Roman" pitchFamily="18" charset="0"/>
                <a:cs typeface="Times New Roman" pitchFamily="18" charset="0"/>
              </a:rPr>
              <a:t>Query</a:t>
            </a:r>
          </a:p>
          <a:p>
            <a:r>
              <a:rPr lang="en-US" b="1" dirty="0">
                <a:latin typeface="Times New Roman" pitchFamily="18" charset="0"/>
                <a:cs typeface="Times New Roman" pitchFamily="18" charset="0"/>
              </a:rPr>
              <a:t>E.g. </a:t>
            </a:r>
            <a:r>
              <a:rPr lang="en-US" b="1" dirty="0">
                <a:solidFill>
                  <a:srgbClr val="C00000"/>
                </a:solidFill>
                <a:latin typeface="Times New Roman" pitchFamily="18" charset="0"/>
                <a:cs typeface="Times New Roman" pitchFamily="18" charset="0"/>
              </a:rPr>
              <a:t>Spam / Text</a:t>
            </a:r>
          </a:p>
        </p:txBody>
      </p:sp>
      <p:sp>
        <p:nvSpPr>
          <p:cNvPr id="36" name="Line 6"/>
          <p:cNvSpPr>
            <a:spLocks noChangeShapeType="1"/>
          </p:cNvSpPr>
          <p:nvPr/>
        </p:nvSpPr>
        <p:spPr bwMode="auto">
          <a:xfrm>
            <a:off x="3406775" y="3643313"/>
            <a:ext cx="4445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7" name="Oval 7"/>
          <p:cNvSpPr>
            <a:spLocks noChangeArrowheads="1"/>
          </p:cNvSpPr>
          <p:nvPr/>
        </p:nvSpPr>
        <p:spPr bwMode="auto">
          <a:xfrm>
            <a:off x="3335338" y="1676400"/>
            <a:ext cx="1873250" cy="946150"/>
          </a:xfrm>
          <a:prstGeom prst="ellipse">
            <a:avLst/>
          </a:prstGeom>
          <a:solidFill>
            <a:srgbClr val="11DBDB"/>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b="1">
                <a:latin typeface="Times New Roman" pitchFamily="18" charset="0"/>
                <a:cs typeface="Times New Roman" pitchFamily="18" charset="0"/>
              </a:rPr>
              <a:t>Documents</a:t>
            </a:r>
          </a:p>
          <a:p>
            <a:pPr algn="ctr"/>
            <a:r>
              <a:rPr lang="en-US" b="1">
                <a:latin typeface="Times New Roman" pitchFamily="18" charset="0"/>
                <a:cs typeface="Times New Roman" pitchFamily="18" charset="0"/>
              </a:rPr>
              <a:t>source</a:t>
            </a:r>
          </a:p>
        </p:txBody>
      </p:sp>
      <p:sp>
        <p:nvSpPr>
          <p:cNvPr id="38" name="Line 8"/>
          <p:cNvSpPr>
            <a:spLocks noChangeShapeType="1"/>
          </p:cNvSpPr>
          <p:nvPr/>
        </p:nvSpPr>
        <p:spPr bwMode="auto">
          <a:xfrm flipH="1">
            <a:off x="4265613" y="2622550"/>
            <a:ext cx="0" cy="51117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pic>
        <p:nvPicPr>
          <p:cNvPr id="39" name="Picture 9" descr="bs00554_"/>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876800" y="1295400"/>
            <a:ext cx="985837" cy="646113"/>
          </a:xfrm>
          <a:prstGeom prst="rect">
            <a:avLst/>
          </a:prstGeom>
          <a:noFill/>
          <a:extLst>
            <a:ext uri="{909E8E84-426E-40DD-AFC4-6F175D3DCCD1}">
              <a14:hiddenFill xmlns:a14="http://schemas.microsoft.com/office/drawing/2010/main">
                <a:solidFill>
                  <a:srgbClr val="FFFFFF"/>
                </a:solidFill>
              </a14:hiddenFill>
            </a:ext>
          </a:extLst>
        </p:spPr>
      </p:pic>
      <p:grpSp>
        <p:nvGrpSpPr>
          <p:cNvPr id="40" name="Group 10"/>
          <p:cNvGrpSpPr>
            <a:grpSpLocks/>
          </p:cNvGrpSpPr>
          <p:nvPr/>
        </p:nvGrpSpPr>
        <p:grpSpPr bwMode="auto">
          <a:xfrm>
            <a:off x="3549650" y="4225925"/>
            <a:ext cx="3003550" cy="2479675"/>
            <a:chOff x="3676" y="2518"/>
            <a:chExt cx="1892" cy="1562"/>
          </a:xfrm>
        </p:grpSpPr>
        <p:sp>
          <p:nvSpPr>
            <p:cNvPr id="42" name="Oval 12"/>
            <p:cNvSpPr>
              <a:spLocks noChangeArrowheads="1"/>
            </p:cNvSpPr>
            <p:nvPr/>
          </p:nvSpPr>
          <p:spPr bwMode="auto">
            <a:xfrm>
              <a:off x="3676" y="3068"/>
              <a:ext cx="964" cy="643"/>
            </a:xfrm>
            <a:prstGeom prst="ellipse">
              <a:avLst/>
            </a:prstGeom>
            <a:solidFill>
              <a:srgbClr val="11DBDB"/>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b="1">
                  <a:latin typeface="Times New Roman" pitchFamily="18" charset="0"/>
                  <a:cs typeface="Times New Roman" pitchFamily="18" charset="0"/>
                </a:rPr>
                <a:t>Ranked</a:t>
              </a:r>
            </a:p>
            <a:p>
              <a:pPr algn="ctr"/>
              <a:r>
                <a:rPr lang="en-US" b="1">
                  <a:latin typeface="Times New Roman" pitchFamily="18" charset="0"/>
                  <a:cs typeface="Times New Roman" pitchFamily="18" charset="0"/>
                </a:rPr>
                <a:t>Documents</a:t>
              </a:r>
            </a:p>
          </p:txBody>
        </p:sp>
        <p:sp>
          <p:nvSpPr>
            <p:cNvPr id="43" name="Line 13"/>
            <p:cNvSpPr>
              <a:spLocks noChangeShapeType="1"/>
            </p:cNvSpPr>
            <p:nvPr/>
          </p:nvSpPr>
          <p:spPr bwMode="auto">
            <a:xfrm>
              <a:off x="4172" y="2518"/>
              <a:ext cx="0" cy="55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b="1"/>
            </a:p>
          </p:txBody>
        </p:sp>
        <p:sp>
          <p:nvSpPr>
            <p:cNvPr id="44" name="Rectangle 14"/>
            <p:cNvSpPr>
              <a:spLocks noChangeArrowheads="1"/>
            </p:cNvSpPr>
            <p:nvPr/>
          </p:nvSpPr>
          <p:spPr bwMode="auto">
            <a:xfrm>
              <a:off x="4622" y="2839"/>
              <a:ext cx="621" cy="87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2400" b="1">
                <a:latin typeface="Times New Roman" pitchFamily="18" charset="0"/>
                <a:cs typeface="Times New Roman" pitchFamily="18" charset="0"/>
              </a:endParaRPr>
            </a:p>
          </p:txBody>
        </p:sp>
        <p:sp>
          <p:nvSpPr>
            <p:cNvPr id="45" name="Text Box 15"/>
            <p:cNvSpPr txBox="1">
              <a:spLocks noChangeArrowheads="1"/>
            </p:cNvSpPr>
            <p:nvPr/>
          </p:nvSpPr>
          <p:spPr bwMode="auto">
            <a:xfrm>
              <a:off x="4622" y="2839"/>
              <a:ext cx="67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a:solidFill>
                    <a:schemeClr val="tx1"/>
                  </a:solidFill>
                  <a:latin typeface="Arial" pitchFamily="34" charset="0"/>
                </a:defRPr>
              </a:lvl1pPr>
              <a:lvl2pPr marL="914400" indent="-457200">
                <a:defRPr>
                  <a:solidFill>
                    <a:schemeClr val="tx1"/>
                  </a:solidFill>
                  <a:latin typeface="Arial" pitchFamily="34" charset="0"/>
                </a:defRPr>
              </a:lvl2pPr>
              <a:lvl3pPr marL="1371600" indent="-457200">
                <a:defRPr>
                  <a:solidFill>
                    <a:schemeClr val="tx1"/>
                  </a:solidFill>
                  <a:latin typeface="Arial" pitchFamily="34" charset="0"/>
                </a:defRPr>
              </a:lvl3pPr>
              <a:lvl4pPr marL="1828800" indent="-457200">
                <a:defRPr>
                  <a:solidFill>
                    <a:schemeClr val="tx1"/>
                  </a:solidFill>
                  <a:latin typeface="Arial" pitchFamily="34" charset="0"/>
                </a:defRPr>
              </a:lvl4pPr>
              <a:lvl5pPr marL="2286000" indent="-457200">
                <a:defRPr>
                  <a:solidFill>
                    <a:schemeClr val="tx1"/>
                  </a:solidFill>
                  <a:latin typeface="Arial" pitchFamily="34" charset="0"/>
                </a:defRPr>
              </a:lvl5pPr>
              <a:lvl6pPr marL="2743200" indent="-457200" fontAlgn="base">
                <a:spcBef>
                  <a:spcPct val="0"/>
                </a:spcBef>
                <a:spcAft>
                  <a:spcPct val="0"/>
                </a:spcAft>
                <a:defRPr>
                  <a:solidFill>
                    <a:schemeClr val="tx1"/>
                  </a:solidFill>
                  <a:latin typeface="Arial" pitchFamily="34" charset="0"/>
                </a:defRPr>
              </a:lvl6pPr>
              <a:lvl7pPr marL="3200400" indent="-457200" fontAlgn="base">
                <a:spcBef>
                  <a:spcPct val="0"/>
                </a:spcBef>
                <a:spcAft>
                  <a:spcPct val="0"/>
                </a:spcAft>
                <a:defRPr>
                  <a:solidFill>
                    <a:schemeClr val="tx1"/>
                  </a:solidFill>
                  <a:latin typeface="Arial" pitchFamily="34" charset="0"/>
                </a:defRPr>
              </a:lvl7pPr>
              <a:lvl8pPr marL="3657600" indent="-457200" fontAlgn="base">
                <a:spcBef>
                  <a:spcPct val="0"/>
                </a:spcBef>
                <a:spcAft>
                  <a:spcPct val="0"/>
                </a:spcAft>
                <a:defRPr>
                  <a:solidFill>
                    <a:schemeClr val="tx1"/>
                  </a:solidFill>
                  <a:latin typeface="Arial" pitchFamily="34" charset="0"/>
                </a:defRPr>
              </a:lvl8pPr>
              <a:lvl9pPr marL="4114800" indent="-457200" fontAlgn="base">
                <a:spcBef>
                  <a:spcPct val="0"/>
                </a:spcBef>
                <a:spcAft>
                  <a:spcPct val="0"/>
                </a:spcAft>
                <a:defRPr>
                  <a:solidFill>
                    <a:schemeClr val="tx1"/>
                  </a:solidFill>
                  <a:latin typeface="Arial" pitchFamily="34" charset="0"/>
                </a:defRPr>
              </a:lvl9pPr>
            </a:lstStyle>
            <a:p>
              <a:r>
                <a:rPr lang="en-US" sz="1400" b="1">
                  <a:latin typeface="Times New Roman" pitchFamily="18" charset="0"/>
                  <a:cs typeface="Times New Roman" pitchFamily="18" charset="0"/>
                </a:rPr>
                <a:t>Document</a:t>
              </a:r>
            </a:p>
          </p:txBody>
        </p:sp>
        <p:sp>
          <p:nvSpPr>
            <p:cNvPr id="46" name="Rectangle 16"/>
            <p:cNvSpPr>
              <a:spLocks noChangeArrowheads="1"/>
            </p:cNvSpPr>
            <p:nvPr/>
          </p:nvSpPr>
          <p:spPr bwMode="auto">
            <a:xfrm>
              <a:off x="4757" y="3023"/>
              <a:ext cx="621" cy="871"/>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2400" b="1">
                <a:latin typeface="Times New Roman" pitchFamily="18" charset="0"/>
                <a:cs typeface="Times New Roman" pitchFamily="18" charset="0"/>
              </a:endParaRPr>
            </a:p>
          </p:txBody>
        </p:sp>
        <p:sp>
          <p:nvSpPr>
            <p:cNvPr id="47" name="Text Box 17"/>
            <p:cNvSpPr txBox="1">
              <a:spLocks noChangeArrowheads="1"/>
            </p:cNvSpPr>
            <p:nvPr/>
          </p:nvSpPr>
          <p:spPr bwMode="auto">
            <a:xfrm>
              <a:off x="4757" y="3023"/>
              <a:ext cx="67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a:solidFill>
                    <a:schemeClr val="tx1"/>
                  </a:solidFill>
                  <a:latin typeface="Arial" pitchFamily="34" charset="0"/>
                </a:defRPr>
              </a:lvl1pPr>
              <a:lvl2pPr marL="914400" indent="-457200">
                <a:defRPr>
                  <a:solidFill>
                    <a:schemeClr val="tx1"/>
                  </a:solidFill>
                  <a:latin typeface="Arial" pitchFamily="34" charset="0"/>
                </a:defRPr>
              </a:lvl2pPr>
              <a:lvl3pPr marL="1371600" indent="-457200">
                <a:defRPr>
                  <a:solidFill>
                    <a:schemeClr val="tx1"/>
                  </a:solidFill>
                  <a:latin typeface="Arial" pitchFamily="34" charset="0"/>
                </a:defRPr>
              </a:lvl3pPr>
              <a:lvl4pPr marL="1828800" indent="-457200">
                <a:defRPr>
                  <a:solidFill>
                    <a:schemeClr val="tx1"/>
                  </a:solidFill>
                  <a:latin typeface="Arial" pitchFamily="34" charset="0"/>
                </a:defRPr>
              </a:lvl4pPr>
              <a:lvl5pPr marL="2286000" indent="-457200">
                <a:defRPr>
                  <a:solidFill>
                    <a:schemeClr val="tx1"/>
                  </a:solidFill>
                  <a:latin typeface="Arial" pitchFamily="34" charset="0"/>
                </a:defRPr>
              </a:lvl5pPr>
              <a:lvl6pPr marL="2743200" indent="-457200" fontAlgn="base">
                <a:spcBef>
                  <a:spcPct val="0"/>
                </a:spcBef>
                <a:spcAft>
                  <a:spcPct val="0"/>
                </a:spcAft>
                <a:defRPr>
                  <a:solidFill>
                    <a:schemeClr val="tx1"/>
                  </a:solidFill>
                  <a:latin typeface="Arial" pitchFamily="34" charset="0"/>
                </a:defRPr>
              </a:lvl6pPr>
              <a:lvl7pPr marL="3200400" indent="-457200" fontAlgn="base">
                <a:spcBef>
                  <a:spcPct val="0"/>
                </a:spcBef>
                <a:spcAft>
                  <a:spcPct val="0"/>
                </a:spcAft>
                <a:defRPr>
                  <a:solidFill>
                    <a:schemeClr val="tx1"/>
                  </a:solidFill>
                  <a:latin typeface="Arial" pitchFamily="34" charset="0"/>
                </a:defRPr>
              </a:lvl7pPr>
              <a:lvl8pPr marL="3657600" indent="-457200" fontAlgn="base">
                <a:spcBef>
                  <a:spcPct val="0"/>
                </a:spcBef>
                <a:spcAft>
                  <a:spcPct val="0"/>
                </a:spcAft>
                <a:defRPr>
                  <a:solidFill>
                    <a:schemeClr val="tx1"/>
                  </a:solidFill>
                  <a:latin typeface="Arial" pitchFamily="34" charset="0"/>
                </a:defRPr>
              </a:lvl8pPr>
              <a:lvl9pPr marL="4114800" indent="-457200" fontAlgn="base">
                <a:spcBef>
                  <a:spcPct val="0"/>
                </a:spcBef>
                <a:spcAft>
                  <a:spcPct val="0"/>
                </a:spcAft>
                <a:defRPr>
                  <a:solidFill>
                    <a:schemeClr val="tx1"/>
                  </a:solidFill>
                  <a:latin typeface="Arial" pitchFamily="34" charset="0"/>
                </a:defRPr>
              </a:lvl9pPr>
            </a:lstStyle>
            <a:p>
              <a:r>
                <a:rPr lang="en-US" sz="1400" b="1">
                  <a:latin typeface="Times New Roman" pitchFamily="18" charset="0"/>
                  <a:cs typeface="Times New Roman" pitchFamily="18" charset="0"/>
                </a:rPr>
                <a:t>Document</a:t>
              </a:r>
            </a:p>
          </p:txBody>
        </p:sp>
        <p:sp>
          <p:nvSpPr>
            <p:cNvPr id="48" name="Rectangle 18"/>
            <p:cNvSpPr>
              <a:spLocks noChangeArrowheads="1"/>
            </p:cNvSpPr>
            <p:nvPr/>
          </p:nvSpPr>
          <p:spPr bwMode="auto">
            <a:xfrm>
              <a:off x="4892" y="3208"/>
              <a:ext cx="622" cy="87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2400" b="1">
                <a:latin typeface="Times New Roman" pitchFamily="18" charset="0"/>
                <a:cs typeface="Times New Roman" pitchFamily="18" charset="0"/>
              </a:endParaRPr>
            </a:p>
          </p:txBody>
        </p:sp>
        <p:sp>
          <p:nvSpPr>
            <p:cNvPr id="49" name="Text Box 19"/>
            <p:cNvSpPr txBox="1">
              <a:spLocks noChangeArrowheads="1"/>
            </p:cNvSpPr>
            <p:nvPr/>
          </p:nvSpPr>
          <p:spPr bwMode="auto">
            <a:xfrm>
              <a:off x="4892" y="3216"/>
              <a:ext cx="67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a:solidFill>
                    <a:schemeClr val="tx1"/>
                  </a:solidFill>
                  <a:latin typeface="Arial" pitchFamily="34" charset="0"/>
                </a:defRPr>
              </a:lvl1pPr>
              <a:lvl2pPr marL="914400" indent="-457200">
                <a:defRPr>
                  <a:solidFill>
                    <a:schemeClr val="tx1"/>
                  </a:solidFill>
                  <a:latin typeface="Arial" pitchFamily="34" charset="0"/>
                </a:defRPr>
              </a:lvl2pPr>
              <a:lvl3pPr marL="1371600" indent="-457200">
                <a:defRPr>
                  <a:solidFill>
                    <a:schemeClr val="tx1"/>
                  </a:solidFill>
                  <a:latin typeface="Arial" pitchFamily="34" charset="0"/>
                </a:defRPr>
              </a:lvl3pPr>
              <a:lvl4pPr marL="1828800" indent="-457200">
                <a:defRPr>
                  <a:solidFill>
                    <a:schemeClr val="tx1"/>
                  </a:solidFill>
                  <a:latin typeface="Arial" pitchFamily="34" charset="0"/>
                </a:defRPr>
              </a:lvl4pPr>
              <a:lvl5pPr marL="2286000" indent="-457200">
                <a:defRPr>
                  <a:solidFill>
                    <a:schemeClr val="tx1"/>
                  </a:solidFill>
                  <a:latin typeface="Arial" pitchFamily="34" charset="0"/>
                </a:defRPr>
              </a:lvl5pPr>
              <a:lvl6pPr marL="2743200" indent="-457200" fontAlgn="base">
                <a:spcBef>
                  <a:spcPct val="0"/>
                </a:spcBef>
                <a:spcAft>
                  <a:spcPct val="0"/>
                </a:spcAft>
                <a:defRPr>
                  <a:solidFill>
                    <a:schemeClr val="tx1"/>
                  </a:solidFill>
                  <a:latin typeface="Arial" pitchFamily="34" charset="0"/>
                </a:defRPr>
              </a:lvl6pPr>
              <a:lvl7pPr marL="3200400" indent="-457200" fontAlgn="base">
                <a:spcBef>
                  <a:spcPct val="0"/>
                </a:spcBef>
                <a:spcAft>
                  <a:spcPct val="0"/>
                </a:spcAft>
                <a:defRPr>
                  <a:solidFill>
                    <a:schemeClr val="tx1"/>
                  </a:solidFill>
                  <a:latin typeface="Arial" pitchFamily="34" charset="0"/>
                </a:defRPr>
              </a:lvl7pPr>
              <a:lvl8pPr marL="3657600" indent="-457200" fontAlgn="base">
                <a:spcBef>
                  <a:spcPct val="0"/>
                </a:spcBef>
                <a:spcAft>
                  <a:spcPct val="0"/>
                </a:spcAft>
                <a:defRPr>
                  <a:solidFill>
                    <a:schemeClr val="tx1"/>
                  </a:solidFill>
                  <a:latin typeface="Arial" pitchFamily="34" charset="0"/>
                </a:defRPr>
              </a:lvl8pPr>
              <a:lvl9pPr marL="4114800" indent="-457200" fontAlgn="base">
                <a:spcBef>
                  <a:spcPct val="0"/>
                </a:spcBef>
                <a:spcAft>
                  <a:spcPct val="0"/>
                </a:spcAft>
                <a:defRPr>
                  <a:solidFill>
                    <a:schemeClr val="tx1"/>
                  </a:solidFill>
                  <a:latin typeface="Arial" pitchFamily="34" charset="0"/>
                </a:defRPr>
              </a:lvl9pPr>
            </a:lstStyle>
            <a:p>
              <a:r>
                <a:rPr lang="en-US" sz="1400" b="1">
                  <a:latin typeface="Times New Roman" pitchFamily="18" charset="0"/>
                  <a:cs typeface="Times New Roman" pitchFamily="18" charset="0"/>
                </a:rPr>
                <a:t>Document</a:t>
              </a:r>
            </a:p>
          </p:txBody>
        </p:sp>
      </p:grpSp>
      <p:sp>
        <p:nvSpPr>
          <p:cNvPr id="50" name="Rectangle 20"/>
          <p:cNvSpPr>
            <a:spLocks noChangeArrowheads="1"/>
          </p:cNvSpPr>
          <p:nvPr/>
        </p:nvSpPr>
        <p:spPr bwMode="auto">
          <a:xfrm>
            <a:off x="3478213" y="2332038"/>
            <a:ext cx="858837" cy="8747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pic>
        <p:nvPicPr>
          <p:cNvPr id="19" name="Picture 27" descr="MCj0371064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728912" y="1143000"/>
            <a:ext cx="1004888" cy="884511"/>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26" descr="\\Mbtsoft\software\Office97.pro\CLIPART\OFFICE\PCCLONE2.WM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810000" y="867440"/>
            <a:ext cx="896645" cy="8089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9516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0"/>
                                        </p:tgtEl>
                                        <p:attrNameLst>
                                          <p:attrName>style.visibility</p:attrName>
                                        </p:attrNameLst>
                                      </p:cBhvr>
                                      <p:to>
                                        <p:strVal val="visible"/>
                                      </p:to>
                                    </p:set>
                                    <p:anim calcmode="lin" valueType="num">
                                      <p:cBhvr additive="base">
                                        <p:cTn id="7" dur="500" fill="hold"/>
                                        <p:tgtEl>
                                          <p:spTgt spid="40"/>
                                        </p:tgtEl>
                                        <p:attrNameLst>
                                          <p:attrName>ppt_x</p:attrName>
                                        </p:attrNameLst>
                                      </p:cBhvr>
                                      <p:tavLst>
                                        <p:tav tm="0">
                                          <p:val>
                                            <p:strVal val="0-#ppt_w/2"/>
                                          </p:val>
                                        </p:tav>
                                        <p:tav tm="100000">
                                          <p:val>
                                            <p:strVal val="#ppt_x"/>
                                          </p:val>
                                        </p:tav>
                                      </p:tavLst>
                                    </p:anim>
                                    <p:anim calcmode="lin" valueType="num">
                                      <p:cBhvr additive="base">
                                        <p:cTn id="8" dur="500" fill="hold"/>
                                        <p:tgtEl>
                                          <p:spTgt spid="4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Grp="1" noChangeAspect="1" noChangeArrowheads="1"/>
          </p:cNvPicPr>
          <p:nvPr>
            <p:ph/>
          </p:nvPr>
        </p:nvPicPr>
        <p:blipFill>
          <a:blip r:embed="rId2">
            <a:extLst>
              <a:ext uri="{28A0092B-C50C-407E-A947-70E740481C1C}">
                <a14:useLocalDpi xmlns:a14="http://schemas.microsoft.com/office/drawing/2010/main" val="0"/>
              </a:ext>
            </a:extLst>
          </a:blip>
          <a:srcRect t="3709" b="4614"/>
          <a:stretch>
            <a:fillRect/>
          </a:stretch>
        </p:blipFill>
        <p:spPr>
          <a:xfrm>
            <a:off x="38100" y="76200"/>
            <a:ext cx="9067800" cy="6705599"/>
          </a:xfrm>
          <a:ln/>
        </p:spPr>
      </p:pic>
    </p:spTree>
    <p:extLst>
      <p:ext uri="{BB962C8B-B14F-4D97-AF65-F5344CB8AC3E}">
        <p14:creationId xmlns:p14="http://schemas.microsoft.com/office/powerpoint/2010/main" val="161589260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0" y="76200"/>
            <a:ext cx="9144000" cy="609600"/>
          </a:xfrm>
        </p:spPr>
        <p:txBody>
          <a:bodyPr/>
          <a:lstStyle/>
          <a:p>
            <a:pPr eaLnBrk="1" hangingPunct="1"/>
            <a:r>
              <a:rPr lang="en-US" sz="3200" b="1" dirty="0" smtClean="0"/>
              <a:t>Basic Measures for Text Retrieval</a:t>
            </a:r>
          </a:p>
        </p:txBody>
      </p:sp>
      <p:sp>
        <p:nvSpPr>
          <p:cNvPr id="5" name="Rectangle 3"/>
          <p:cNvSpPr txBox="1">
            <a:spLocks noChangeArrowheads="1"/>
          </p:cNvSpPr>
          <p:nvPr/>
        </p:nvSpPr>
        <p:spPr>
          <a:xfrm>
            <a:off x="152400" y="3429000"/>
            <a:ext cx="8839200" cy="31242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lnSpc>
                <a:spcPct val="90000"/>
              </a:lnSpc>
              <a:spcBef>
                <a:spcPct val="10000"/>
              </a:spcBef>
              <a:buNone/>
            </a:pPr>
            <a:r>
              <a:rPr lang="en-US" sz="2000" b="1" dirty="0" smtClean="0">
                <a:solidFill>
                  <a:schemeClr val="hlink"/>
                </a:solidFill>
              </a:rPr>
              <a:t>Precision:</a:t>
            </a:r>
            <a:r>
              <a:rPr lang="en-US" sz="2000" b="1" dirty="0" smtClean="0"/>
              <a:t> </a:t>
            </a:r>
            <a:r>
              <a:rPr lang="en-US" sz="2000" dirty="0" smtClean="0"/>
              <a:t>the percentage of retrieved documents that are in fact relevant to the query (i.e., “correct” responses)</a:t>
            </a:r>
          </a:p>
          <a:p>
            <a:pPr lvl="1" algn="just">
              <a:lnSpc>
                <a:spcPct val="90000"/>
              </a:lnSpc>
              <a:spcBef>
                <a:spcPct val="10000"/>
              </a:spcBef>
            </a:pPr>
            <a:endParaRPr lang="en-US" sz="2000" dirty="0" smtClean="0"/>
          </a:p>
          <a:p>
            <a:pPr lvl="1" algn="just">
              <a:lnSpc>
                <a:spcPct val="90000"/>
              </a:lnSpc>
              <a:spcBef>
                <a:spcPct val="10000"/>
              </a:spcBef>
            </a:pPr>
            <a:endParaRPr lang="en-US" sz="2000" dirty="0" smtClean="0"/>
          </a:p>
          <a:p>
            <a:pPr lvl="1" algn="just">
              <a:lnSpc>
                <a:spcPct val="90000"/>
              </a:lnSpc>
              <a:spcBef>
                <a:spcPct val="10000"/>
              </a:spcBef>
            </a:pPr>
            <a:endParaRPr lang="en-US" sz="2000" dirty="0" smtClean="0"/>
          </a:p>
          <a:p>
            <a:pPr marL="0" indent="0" algn="just">
              <a:lnSpc>
                <a:spcPct val="90000"/>
              </a:lnSpc>
              <a:spcBef>
                <a:spcPct val="10000"/>
              </a:spcBef>
              <a:buNone/>
            </a:pPr>
            <a:r>
              <a:rPr lang="en-US" sz="2000" b="1" dirty="0" smtClean="0">
                <a:solidFill>
                  <a:schemeClr val="hlink"/>
                </a:solidFill>
              </a:rPr>
              <a:t>Recall:</a:t>
            </a:r>
            <a:r>
              <a:rPr lang="en-US" sz="2000" b="1" dirty="0" smtClean="0"/>
              <a:t> </a:t>
            </a:r>
            <a:r>
              <a:rPr lang="en-US" sz="2000" dirty="0" smtClean="0"/>
              <a:t>the percentage of documents that are relevant to the query and were, in fact, retrieved</a:t>
            </a:r>
          </a:p>
        </p:txBody>
      </p:sp>
      <p:graphicFrame>
        <p:nvGraphicFramePr>
          <p:cNvPr id="6" name="Object 4"/>
          <p:cNvGraphicFramePr>
            <a:graphicFrameLocks noChangeAspect="1"/>
          </p:cNvGraphicFramePr>
          <p:nvPr/>
        </p:nvGraphicFramePr>
        <p:xfrm>
          <a:off x="2057400" y="5562600"/>
          <a:ext cx="4800600" cy="787400"/>
        </p:xfrm>
        <a:graphic>
          <a:graphicData uri="http://schemas.openxmlformats.org/presentationml/2006/ole">
            <mc:AlternateContent xmlns:mc="http://schemas.openxmlformats.org/markup-compatibility/2006">
              <mc:Choice xmlns:v="urn:schemas-microsoft-com:vml" Requires="v">
                <p:oleObj spid="_x0000_s3472" name="Equation" r:id="rId3" imgW="4800600" imgH="787320" progId="Equation.3">
                  <p:embed/>
                </p:oleObj>
              </mc:Choice>
              <mc:Fallback>
                <p:oleObj name="Equation" r:id="rId3" imgW="4800600" imgH="78732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7400" y="5562600"/>
                        <a:ext cx="4800600" cy="787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 name="Object 5"/>
          <p:cNvGraphicFramePr>
            <a:graphicFrameLocks noChangeAspect="1"/>
          </p:cNvGraphicFramePr>
          <p:nvPr/>
        </p:nvGraphicFramePr>
        <p:xfrm>
          <a:off x="2209800" y="4114800"/>
          <a:ext cx="4800600" cy="787400"/>
        </p:xfrm>
        <a:graphic>
          <a:graphicData uri="http://schemas.openxmlformats.org/presentationml/2006/ole">
            <mc:AlternateContent xmlns:mc="http://schemas.openxmlformats.org/markup-compatibility/2006">
              <mc:Choice xmlns:v="urn:schemas-microsoft-com:vml" Requires="v">
                <p:oleObj spid="_x0000_s3473" name="Equation" r:id="rId5" imgW="4800600" imgH="787320" progId="Equation.3">
                  <p:embed/>
                </p:oleObj>
              </mc:Choice>
              <mc:Fallback>
                <p:oleObj name="Equation" r:id="rId5" imgW="4800600" imgH="78732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09800" y="4114800"/>
                        <a:ext cx="4800600" cy="787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8" name="Group 6"/>
          <p:cNvGrpSpPr>
            <a:grpSpLocks/>
          </p:cNvGrpSpPr>
          <p:nvPr/>
        </p:nvGrpSpPr>
        <p:grpSpPr bwMode="auto">
          <a:xfrm>
            <a:off x="1905000" y="1066800"/>
            <a:ext cx="5257800" cy="2057400"/>
            <a:chOff x="1464" y="672"/>
            <a:chExt cx="2832" cy="912"/>
          </a:xfrm>
        </p:grpSpPr>
        <p:sp>
          <p:nvSpPr>
            <p:cNvPr id="9" name="Oval 7"/>
            <p:cNvSpPr>
              <a:spLocks noChangeArrowheads="1"/>
            </p:cNvSpPr>
            <p:nvPr/>
          </p:nvSpPr>
          <p:spPr bwMode="auto">
            <a:xfrm>
              <a:off x="1464" y="672"/>
              <a:ext cx="2832" cy="912"/>
            </a:xfrm>
            <a:prstGeom prst="ellipse">
              <a:avLst/>
            </a:prstGeom>
            <a:solidFill>
              <a:schemeClr val="bg1"/>
            </a:solidFill>
            <a:ln w="38100">
              <a:solidFill>
                <a:srgbClr val="990033"/>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b="1"/>
            </a:p>
          </p:txBody>
        </p:sp>
        <p:sp>
          <p:nvSpPr>
            <p:cNvPr id="10" name="Oval 8"/>
            <p:cNvSpPr>
              <a:spLocks noChangeArrowheads="1"/>
            </p:cNvSpPr>
            <p:nvPr/>
          </p:nvSpPr>
          <p:spPr bwMode="auto">
            <a:xfrm>
              <a:off x="1632" y="912"/>
              <a:ext cx="1536" cy="432"/>
            </a:xfrm>
            <a:prstGeom prst="ellipse">
              <a:avLst/>
            </a:prstGeom>
            <a:noFill/>
            <a:ln w="38100">
              <a:solidFill>
                <a:srgbClr val="008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b="1"/>
            </a:p>
          </p:txBody>
        </p:sp>
        <p:sp>
          <p:nvSpPr>
            <p:cNvPr id="11" name="Oval 9"/>
            <p:cNvSpPr>
              <a:spLocks noChangeArrowheads="1"/>
            </p:cNvSpPr>
            <p:nvPr/>
          </p:nvSpPr>
          <p:spPr bwMode="auto">
            <a:xfrm>
              <a:off x="2592" y="912"/>
              <a:ext cx="1536" cy="432"/>
            </a:xfrm>
            <a:prstGeom prst="ellipse">
              <a:avLst/>
            </a:prstGeom>
            <a:noFill/>
            <a:ln w="38100">
              <a:solidFill>
                <a:srgbClr val="339966"/>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b="1"/>
            </a:p>
          </p:txBody>
        </p:sp>
        <p:sp>
          <p:nvSpPr>
            <p:cNvPr id="12" name="Text Box 10"/>
            <p:cNvSpPr txBox="1">
              <a:spLocks noChangeArrowheads="1"/>
            </p:cNvSpPr>
            <p:nvPr/>
          </p:nvSpPr>
          <p:spPr bwMode="auto">
            <a:xfrm>
              <a:off x="1776" y="1008"/>
              <a:ext cx="484" cy="1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a:spAutoFit/>
            </a:bodyPr>
            <a:lstStyle>
              <a:lvl1pPr eaLnBrk="0" hangingPunct="0">
                <a:defRPr sz="2800">
                  <a:solidFill>
                    <a:schemeClr val="tx1"/>
                  </a:solidFill>
                  <a:latin typeface="Tahoma" pitchFamily="34" charset="0"/>
                </a:defRPr>
              </a:lvl1pPr>
              <a:lvl2pPr marL="742950" indent="-285750" eaLnBrk="0" hangingPunct="0">
                <a:defRPr sz="2800">
                  <a:solidFill>
                    <a:schemeClr val="tx1"/>
                  </a:solidFill>
                  <a:latin typeface="Tahoma" pitchFamily="34" charset="0"/>
                </a:defRPr>
              </a:lvl2pPr>
              <a:lvl3pPr marL="1143000" indent="-228600" eaLnBrk="0" hangingPunct="0">
                <a:defRPr sz="2800">
                  <a:solidFill>
                    <a:schemeClr val="tx1"/>
                  </a:solidFill>
                  <a:latin typeface="Tahoma" pitchFamily="34" charset="0"/>
                </a:defRPr>
              </a:lvl3pPr>
              <a:lvl4pPr marL="1600200" indent="-228600" eaLnBrk="0" hangingPunct="0">
                <a:defRPr sz="2800">
                  <a:solidFill>
                    <a:schemeClr val="tx1"/>
                  </a:solidFill>
                  <a:latin typeface="Tahoma" pitchFamily="34" charset="0"/>
                </a:defRPr>
              </a:lvl4pPr>
              <a:lvl5pPr marL="2057400" indent="-228600" eaLnBrk="0" hangingPunct="0">
                <a:defRPr sz="2800">
                  <a:solidFill>
                    <a:schemeClr val="tx1"/>
                  </a:solidFill>
                  <a:latin typeface="Tahoma" pitchFamily="34" charset="0"/>
                </a:defRPr>
              </a:lvl5pPr>
              <a:lvl6pPr marL="2514600" indent="-228600" eaLnBrk="0" fontAlgn="base" hangingPunct="0">
                <a:spcBef>
                  <a:spcPct val="0"/>
                </a:spcBef>
                <a:spcAft>
                  <a:spcPct val="0"/>
                </a:spcAft>
                <a:defRPr sz="2800">
                  <a:solidFill>
                    <a:schemeClr val="tx1"/>
                  </a:solidFill>
                  <a:latin typeface="Tahoma" pitchFamily="34" charset="0"/>
                </a:defRPr>
              </a:lvl6pPr>
              <a:lvl7pPr marL="2971800" indent="-228600" eaLnBrk="0" fontAlgn="base" hangingPunct="0">
                <a:spcBef>
                  <a:spcPct val="0"/>
                </a:spcBef>
                <a:spcAft>
                  <a:spcPct val="0"/>
                </a:spcAft>
                <a:defRPr sz="2800">
                  <a:solidFill>
                    <a:schemeClr val="tx1"/>
                  </a:solidFill>
                  <a:latin typeface="Tahoma" pitchFamily="34" charset="0"/>
                </a:defRPr>
              </a:lvl7pPr>
              <a:lvl8pPr marL="3429000" indent="-228600" eaLnBrk="0" fontAlgn="base" hangingPunct="0">
                <a:spcBef>
                  <a:spcPct val="0"/>
                </a:spcBef>
                <a:spcAft>
                  <a:spcPct val="0"/>
                </a:spcAft>
                <a:defRPr sz="2800">
                  <a:solidFill>
                    <a:schemeClr val="tx1"/>
                  </a:solidFill>
                  <a:latin typeface="Tahoma" pitchFamily="34" charset="0"/>
                </a:defRPr>
              </a:lvl8pPr>
              <a:lvl9pPr marL="3886200" indent="-228600" eaLnBrk="0" fontAlgn="base" hangingPunct="0">
                <a:spcBef>
                  <a:spcPct val="0"/>
                </a:spcBef>
                <a:spcAft>
                  <a:spcPct val="0"/>
                </a:spcAft>
                <a:defRPr sz="2800">
                  <a:solidFill>
                    <a:schemeClr val="tx1"/>
                  </a:solidFill>
                  <a:latin typeface="Tahoma" pitchFamily="34" charset="0"/>
                </a:defRPr>
              </a:lvl9pPr>
            </a:lstStyle>
            <a:p>
              <a:r>
                <a:rPr lang="en-US" sz="1200" b="1"/>
                <a:t>Relevant</a:t>
              </a:r>
            </a:p>
          </p:txBody>
        </p:sp>
        <p:sp>
          <p:nvSpPr>
            <p:cNvPr id="13" name="Text Box 11"/>
            <p:cNvSpPr txBox="1">
              <a:spLocks noChangeArrowheads="1"/>
            </p:cNvSpPr>
            <p:nvPr/>
          </p:nvSpPr>
          <p:spPr bwMode="auto">
            <a:xfrm>
              <a:off x="2572" y="1008"/>
              <a:ext cx="615" cy="1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a:spAutoFit/>
            </a:bodyPr>
            <a:lstStyle>
              <a:lvl1pPr eaLnBrk="0" hangingPunct="0">
                <a:defRPr sz="2800">
                  <a:solidFill>
                    <a:schemeClr val="tx1"/>
                  </a:solidFill>
                  <a:latin typeface="Tahoma" pitchFamily="34" charset="0"/>
                </a:defRPr>
              </a:lvl1pPr>
              <a:lvl2pPr marL="742950" indent="-285750" eaLnBrk="0" hangingPunct="0">
                <a:defRPr sz="2800">
                  <a:solidFill>
                    <a:schemeClr val="tx1"/>
                  </a:solidFill>
                  <a:latin typeface="Tahoma" pitchFamily="34" charset="0"/>
                </a:defRPr>
              </a:lvl2pPr>
              <a:lvl3pPr marL="1143000" indent="-228600" eaLnBrk="0" hangingPunct="0">
                <a:defRPr sz="2800">
                  <a:solidFill>
                    <a:schemeClr val="tx1"/>
                  </a:solidFill>
                  <a:latin typeface="Tahoma" pitchFamily="34" charset="0"/>
                </a:defRPr>
              </a:lvl3pPr>
              <a:lvl4pPr marL="1600200" indent="-228600" eaLnBrk="0" hangingPunct="0">
                <a:defRPr sz="2800">
                  <a:solidFill>
                    <a:schemeClr val="tx1"/>
                  </a:solidFill>
                  <a:latin typeface="Tahoma" pitchFamily="34" charset="0"/>
                </a:defRPr>
              </a:lvl4pPr>
              <a:lvl5pPr marL="2057400" indent="-228600" eaLnBrk="0" hangingPunct="0">
                <a:defRPr sz="2800">
                  <a:solidFill>
                    <a:schemeClr val="tx1"/>
                  </a:solidFill>
                  <a:latin typeface="Tahoma" pitchFamily="34" charset="0"/>
                </a:defRPr>
              </a:lvl5pPr>
              <a:lvl6pPr marL="2514600" indent="-228600" eaLnBrk="0" fontAlgn="base" hangingPunct="0">
                <a:spcBef>
                  <a:spcPct val="0"/>
                </a:spcBef>
                <a:spcAft>
                  <a:spcPct val="0"/>
                </a:spcAft>
                <a:defRPr sz="2800">
                  <a:solidFill>
                    <a:schemeClr val="tx1"/>
                  </a:solidFill>
                  <a:latin typeface="Tahoma" pitchFamily="34" charset="0"/>
                </a:defRPr>
              </a:lvl6pPr>
              <a:lvl7pPr marL="2971800" indent="-228600" eaLnBrk="0" fontAlgn="base" hangingPunct="0">
                <a:spcBef>
                  <a:spcPct val="0"/>
                </a:spcBef>
                <a:spcAft>
                  <a:spcPct val="0"/>
                </a:spcAft>
                <a:defRPr sz="2800">
                  <a:solidFill>
                    <a:schemeClr val="tx1"/>
                  </a:solidFill>
                  <a:latin typeface="Tahoma" pitchFamily="34" charset="0"/>
                </a:defRPr>
              </a:lvl7pPr>
              <a:lvl8pPr marL="3429000" indent="-228600" eaLnBrk="0" fontAlgn="base" hangingPunct="0">
                <a:spcBef>
                  <a:spcPct val="0"/>
                </a:spcBef>
                <a:spcAft>
                  <a:spcPct val="0"/>
                </a:spcAft>
                <a:defRPr sz="2800">
                  <a:solidFill>
                    <a:schemeClr val="tx1"/>
                  </a:solidFill>
                  <a:latin typeface="Tahoma" pitchFamily="34" charset="0"/>
                </a:defRPr>
              </a:lvl8pPr>
              <a:lvl9pPr marL="3886200" indent="-228600" eaLnBrk="0" fontAlgn="base" hangingPunct="0">
                <a:spcBef>
                  <a:spcPct val="0"/>
                </a:spcBef>
                <a:spcAft>
                  <a:spcPct val="0"/>
                </a:spcAft>
                <a:defRPr sz="2800">
                  <a:solidFill>
                    <a:schemeClr val="tx1"/>
                  </a:solidFill>
                  <a:latin typeface="Tahoma" pitchFamily="34" charset="0"/>
                </a:defRPr>
              </a:lvl9pPr>
            </a:lstStyle>
            <a:p>
              <a:pPr algn="ctr"/>
              <a:r>
                <a:rPr lang="en-US" sz="1000" b="1"/>
                <a:t>Relevant &amp; Retrieved</a:t>
              </a:r>
            </a:p>
          </p:txBody>
        </p:sp>
        <p:sp>
          <p:nvSpPr>
            <p:cNvPr id="14" name="Text Box 12"/>
            <p:cNvSpPr txBox="1">
              <a:spLocks noChangeArrowheads="1"/>
            </p:cNvSpPr>
            <p:nvPr/>
          </p:nvSpPr>
          <p:spPr bwMode="auto">
            <a:xfrm>
              <a:off x="3456" y="1056"/>
              <a:ext cx="576" cy="1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a:spAutoFit/>
            </a:bodyPr>
            <a:lstStyle>
              <a:lvl1pPr eaLnBrk="0" hangingPunct="0">
                <a:defRPr sz="2800">
                  <a:solidFill>
                    <a:schemeClr val="tx1"/>
                  </a:solidFill>
                  <a:latin typeface="Tahoma" pitchFamily="34" charset="0"/>
                </a:defRPr>
              </a:lvl1pPr>
              <a:lvl2pPr marL="742950" indent="-285750" eaLnBrk="0" hangingPunct="0">
                <a:defRPr sz="2800">
                  <a:solidFill>
                    <a:schemeClr val="tx1"/>
                  </a:solidFill>
                  <a:latin typeface="Tahoma" pitchFamily="34" charset="0"/>
                </a:defRPr>
              </a:lvl2pPr>
              <a:lvl3pPr marL="1143000" indent="-228600" eaLnBrk="0" hangingPunct="0">
                <a:defRPr sz="2800">
                  <a:solidFill>
                    <a:schemeClr val="tx1"/>
                  </a:solidFill>
                  <a:latin typeface="Tahoma" pitchFamily="34" charset="0"/>
                </a:defRPr>
              </a:lvl3pPr>
              <a:lvl4pPr marL="1600200" indent="-228600" eaLnBrk="0" hangingPunct="0">
                <a:defRPr sz="2800">
                  <a:solidFill>
                    <a:schemeClr val="tx1"/>
                  </a:solidFill>
                  <a:latin typeface="Tahoma" pitchFamily="34" charset="0"/>
                </a:defRPr>
              </a:lvl4pPr>
              <a:lvl5pPr marL="2057400" indent="-228600" eaLnBrk="0" hangingPunct="0">
                <a:defRPr sz="2800">
                  <a:solidFill>
                    <a:schemeClr val="tx1"/>
                  </a:solidFill>
                  <a:latin typeface="Tahoma" pitchFamily="34" charset="0"/>
                </a:defRPr>
              </a:lvl5pPr>
              <a:lvl6pPr marL="2514600" indent="-228600" eaLnBrk="0" fontAlgn="base" hangingPunct="0">
                <a:spcBef>
                  <a:spcPct val="0"/>
                </a:spcBef>
                <a:spcAft>
                  <a:spcPct val="0"/>
                </a:spcAft>
                <a:defRPr sz="2800">
                  <a:solidFill>
                    <a:schemeClr val="tx1"/>
                  </a:solidFill>
                  <a:latin typeface="Tahoma" pitchFamily="34" charset="0"/>
                </a:defRPr>
              </a:lvl6pPr>
              <a:lvl7pPr marL="2971800" indent="-228600" eaLnBrk="0" fontAlgn="base" hangingPunct="0">
                <a:spcBef>
                  <a:spcPct val="0"/>
                </a:spcBef>
                <a:spcAft>
                  <a:spcPct val="0"/>
                </a:spcAft>
                <a:defRPr sz="2800">
                  <a:solidFill>
                    <a:schemeClr val="tx1"/>
                  </a:solidFill>
                  <a:latin typeface="Tahoma" pitchFamily="34" charset="0"/>
                </a:defRPr>
              </a:lvl7pPr>
              <a:lvl8pPr marL="3429000" indent="-228600" eaLnBrk="0" fontAlgn="base" hangingPunct="0">
                <a:spcBef>
                  <a:spcPct val="0"/>
                </a:spcBef>
                <a:spcAft>
                  <a:spcPct val="0"/>
                </a:spcAft>
                <a:defRPr sz="2800">
                  <a:solidFill>
                    <a:schemeClr val="tx1"/>
                  </a:solidFill>
                  <a:latin typeface="Tahoma" pitchFamily="34" charset="0"/>
                </a:defRPr>
              </a:lvl8pPr>
              <a:lvl9pPr marL="3886200" indent="-228600" eaLnBrk="0" fontAlgn="base" hangingPunct="0">
                <a:spcBef>
                  <a:spcPct val="0"/>
                </a:spcBef>
                <a:spcAft>
                  <a:spcPct val="0"/>
                </a:spcAft>
                <a:defRPr sz="2800">
                  <a:solidFill>
                    <a:schemeClr val="tx1"/>
                  </a:solidFill>
                  <a:latin typeface="Tahoma" pitchFamily="34" charset="0"/>
                </a:defRPr>
              </a:lvl9pPr>
            </a:lstStyle>
            <a:p>
              <a:r>
                <a:rPr lang="en-US" sz="1200" b="1" dirty="0"/>
                <a:t>Retrieved</a:t>
              </a:r>
            </a:p>
          </p:txBody>
        </p:sp>
        <p:sp>
          <p:nvSpPr>
            <p:cNvPr id="15" name="Text Box 13"/>
            <p:cNvSpPr txBox="1">
              <a:spLocks noChangeArrowheads="1"/>
            </p:cNvSpPr>
            <p:nvPr/>
          </p:nvSpPr>
          <p:spPr bwMode="auto">
            <a:xfrm>
              <a:off x="2472" y="1392"/>
              <a:ext cx="816" cy="1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a:spAutoFit/>
            </a:bodyPr>
            <a:lstStyle>
              <a:lvl1pPr eaLnBrk="0" hangingPunct="0">
                <a:defRPr sz="2800">
                  <a:solidFill>
                    <a:schemeClr val="tx1"/>
                  </a:solidFill>
                  <a:latin typeface="Tahoma" pitchFamily="34" charset="0"/>
                </a:defRPr>
              </a:lvl1pPr>
              <a:lvl2pPr marL="742950" indent="-285750" eaLnBrk="0" hangingPunct="0">
                <a:defRPr sz="2800">
                  <a:solidFill>
                    <a:schemeClr val="tx1"/>
                  </a:solidFill>
                  <a:latin typeface="Tahoma" pitchFamily="34" charset="0"/>
                </a:defRPr>
              </a:lvl2pPr>
              <a:lvl3pPr marL="1143000" indent="-228600" eaLnBrk="0" hangingPunct="0">
                <a:defRPr sz="2800">
                  <a:solidFill>
                    <a:schemeClr val="tx1"/>
                  </a:solidFill>
                  <a:latin typeface="Tahoma" pitchFamily="34" charset="0"/>
                </a:defRPr>
              </a:lvl3pPr>
              <a:lvl4pPr marL="1600200" indent="-228600" eaLnBrk="0" hangingPunct="0">
                <a:defRPr sz="2800">
                  <a:solidFill>
                    <a:schemeClr val="tx1"/>
                  </a:solidFill>
                  <a:latin typeface="Tahoma" pitchFamily="34" charset="0"/>
                </a:defRPr>
              </a:lvl4pPr>
              <a:lvl5pPr marL="2057400" indent="-228600" eaLnBrk="0" hangingPunct="0">
                <a:defRPr sz="2800">
                  <a:solidFill>
                    <a:schemeClr val="tx1"/>
                  </a:solidFill>
                  <a:latin typeface="Tahoma" pitchFamily="34" charset="0"/>
                </a:defRPr>
              </a:lvl5pPr>
              <a:lvl6pPr marL="2514600" indent="-228600" eaLnBrk="0" fontAlgn="base" hangingPunct="0">
                <a:spcBef>
                  <a:spcPct val="0"/>
                </a:spcBef>
                <a:spcAft>
                  <a:spcPct val="0"/>
                </a:spcAft>
                <a:defRPr sz="2800">
                  <a:solidFill>
                    <a:schemeClr val="tx1"/>
                  </a:solidFill>
                  <a:latin typeface="Tahoma" pitchFamily="34" charset="0"/>
                </a:defRPr>
              </a:lvl6pPr>
              <a:lvl7pPr marL="2971800" indent="-228600" eaLnBrk="0" fontAlgn="base" hangingPunct="0">
                <a:spcBef>
                  <a:spcPct val="0"/>
                </a:spcBef>
                <a:spcAft>
                  <a:spcPct val="0"/>
                </a:spcAft>
                <a:defRPr sz="2800">
                  <a:solidFill>
                    <a:schemeClr val="tx1"/>
                  </a:solidFill>
                  <a:latin typeface="Tahoma" pitchFamily="34" charset="0"/>
                </a:defRPr>
              </a:lvl7pPr>
              <a:lvl8pPr marL="3429000" indent="-228600" eaLnBrk="0" fontAlgn="base" hangingPunct="0">
                <a:spcBef>
                  <a:spcPct val="0"/>
                </a:spcBef>
                <a:spcAft>
                  <a:spcPct val="0"/>
                </a:spcAft>
                <a:defRPr sz="2800">
                  <a:solidFill>
                    <a:schemeClr val="tx1"/>
                  </a:solidFill>
                  <a:latin typeface="Tahoma" pitchFamily="34" charset="0"/>
                </a:defRPr>
              </a:lvl8pPr>
              <a:lvl9pPr marL="3886200" indent="-228600" eaLnBrk="0" fontAlgn="base" hangingPunct="0">
                <a:spcBef>
                  <a:spcPct val="0"/>
                </a:spcBef>
                <a:spcAft>
                  <a:spcPct val="0"/>
                </a:spcAft>
                <a:defRPr sz="2800">
                  <a:solidFill>
                    <a:schemeClr val="tx1"/>
                  </a:solidFill>
                  <a:latin typeface="Tahoma" pitchFamily="34" charset="0"/>
                </a:defRPr>
              </a:lvl9pPr>
            </a:lstStyle>
            <a:p>
              <a:r>
                <a:rPr lang="en-US" sz="1200" b="1">
                  <a:solidFill>
                    <a:srgbClr val="990033"/>
                  </a:solidFill>
                </a:rPr>
                <a:t>All Documents</a:t>
              </a:r>
            </a:p>
          </p:txBody>
        </p:sp>
      </p:grpSp>
    </p:spTree>
    <p:extLst>
      <p:ext uri="{BB962C8B-B14F-4D97-AF65-F5344CB8AC3E}">
        <p14:creationId xmlns:p14="http://schemas.microsoft.com/office/powerpoint/2010/main" val="54453854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400"/>
            <a:ext cx="8229600" cy="715962"/>
          </a:xfrm>
        </p:spPr>
        <p:txBody>
          <a:bodyPr>
            <a:normAutofit fontScale="90000"/>
          </a:bodyPr>
          <a:lstStyle/>
          <a:p>
            <a:r>
              <a:rPr lang="en-US" b="1" dirty="0" smtClean="0"/>
              <a:t>Application of Text Mining</a:t>
            </a:r>
            <a:endParaRPr lang="en-US" b="1" dirty="0"/>
          </a:p>
        </p:txBody>
      </p:sp>
      <p:sp>
        <p:nvSpPr>
          <p:cNvPr id="4" name="Rectangle 3"/>
          <p:cNvSpPr/>
          <p:nvPr/>
        </p:nvSpPr>
        <p:spPr>
          <a:xfrm>
            <a:off x="228600" y="878696"/>
            <a:ext cx="8763000" cy="6055504"/>
          </a:xfrm>
          <a:prstGeom prst="rect">
            <a:avLst/>
          </a:prstGeom>
        </p:spPr>
        <p:txBody>
          <a:bodyPr wrap="square">
            <a:spAutoFit/>
          </a:bodyPr>
          <a:lstStyle/>
          <a:p>
            <a:pPr algn="just">
              <a:spcBef>
                <a:spcPts val="500"/>
              </a:spcBef>
              <a:spcAft>
                <a:spcPts val="500"/>
              </a:spcAft>
            </a:pPr>
            <a:r>
              <a:rPr lang="en-US" sz="2500" dirty="0"/>
              <a:t>Text mining system provides a competitive edge for a company to process and take advantage of a large quantity of textual information. The potential applications are countless. We highlight a few </a:t>
            </a:r>
            <a:r>
              <a:rPr lang="en-US" sz="2500" dirty="0" smtClean="0"/>
              <a:t>below. </a:t>
            </a:r>
          </a:p>
          <a:p>
            <a:pPr marL="342900" indent="-342900" algn="just">
              <a:spcBef>
                <a:spcPts val="500"/>
              </a:spcBef>
              <a:spcAft>
                <a:spcPts val="500"/>
              </a:spcAft>
              <a:buFont typeface="Wingdings" pitchFamily="2" charset="2"/>
              <a:buChar char="v"/>
            </a:pPr>
            <a:r>
              <a:rPr lang="en-US" sz="2500" dirty="0" smtClean="0">
                <a:solidFill>
                  <a:srgbClr val="0070C0"/>
                </a:solidFill>
              </a:rPr>
              <a:t>Customer </a:t>
            </a:r>
            <a:r>
              <a:rPr lang="en-US" sz="2500" dirty="0">
                <a:solidFill>
                  <a:srgbClr val="0070C0"/>
                </a:solidFill>
              </a:rPr>
              <a:t>profile analysis</a:t>
            </a:r>
            <a:r>
              <a:rPr lang="en-US" sz="2500" dirty="0"/>
              <a:t>, e.g., mining incoming emails for customers' complaint and </a:t>
            </a:r>
            <a:r>
              <a:rPr lang="en-US" sz="2500" dirty="0" smtClean="0"/>
              <a:t>feedback.</a:t>
            </a:r>
          </a:p>
          <a:p>
            <a:pPr marL="342900" indent="-342900" algn="just">
              <a:spcBef>
                <a:spcPts val="500"/>
              </a:spcBef>
              <a:spcAft>
                <a:spcPts val="500"/>
              </a:spcAft>
              <a:buFont typeface="Wingdings" pitchFamily="2" charset="2"/>
              <a:buChar char="v"/>
            </a:pPr>
            <a:r>
              <a:rPr lang="en-US" sz="2500" dirty="0" smtClean="0">
                <a:solidFill>
                  <a:srgbClr val="0070C0"/>
                </a:solidFill>
              </a:rPr>
              <a:t>Patent </a:t>
            </a:r>
            <a:r>
              <a:rPr lang="en-US" sz="2500" dirty="0">
                <a:solidFill>
                  <a:srgbClr val="0070C0"/>
                </a:solidFill>
              </a:rPr>
              <a:t>analysis</a:t>
            </a:r>
            <a:r>
              <a:rPr lang="en-US" sz="2500" dirty="0"/>
              <a:t>, e.g., analyzing patent databases for major technology players, trends, and opportunities. </a:t>
            </a:r>
            <a:endParaRPr lang="en-US" sz="2500" dirty="0" smtClean="0"/>
          </a:p>
          <a:p>
            <a:pPr marL="342900" indent="-342900" algn="just">
              <a:spcBef>
                <a:spcPts val="500"/>
              </a:spcBef>
              <a:spcAft>
                <a:spcPts val="500"/>
              </a:spcAft>
              <a:buFont typeface="Wingdings" pitchFamily="2" charset="2"/>
              <a:buChar char="v"/>
            </a:pPr>
            <a:r>
              <a:rPr lang="en-US" sz="2500" dirty="0" smtClean="0">
                <a:solidFill>
                  <a:srgbClr val="0070C0"/>
                </a:solidFill>
              </a:rPr>
              <a:t>Information </a:t>
            </a:r>
            <a:r>
              <a:rPr lang="en-US" sz="2500" dirty="0">
                <a:solidFill>
                  <a:srgbClr val="0070C0"/>
                </a:solidFill>
              </a:rPr>
              <a:t>dissemination</a:t>
            </a:r>
            <a:r>
              <a:rPr lang="en-US" sz="2500" dirty="0"/>
              <a:t>, e.g., organizing and summarizing trade news and reports for personalized information services. </a:t>
            </a:r>
            <a:endParaRPr lang="en-US" sz="2500" dirty="0" smtClean="0"/>
          </a:p>
          <a:p>
            <a:pPr marL="342900" indent="-342900" algn="just">
              <a:spcBef>
                <a:spcPts val="500"/>
              </a:spcBef>
              <a:spcAft>
                <a:spcPts val="500"/>
              </a:spcAft>
              <a:buFont typeface="Wingdings" pitchFamily="2" charset="2"/>
              <a:buChar char="v"/>
            </a:pPr>
            <a:r>
              <a:rPr lang="en-US" sz="2500" dirty="0" smtClean="0">
                <a:solidFill>
                  <a:srgbClr val="0070C0"/>
                </a:solidFill>
              </a:rPr>
              <a:t>Company </a:t>
            </a:r>
            <a:r>
              <a:rPr lang="en-US" sz="2500" dirty="0">
                <a:solidFill>
                  <a:srgbClr val="0070C0"/>
                </a:solidFill>
              </a:rPr>
              <a:t>resource planning</a:t>
            </a:r>
            <a:r>
              <a:rPr lang="en-US" sz="2500" dirty="0"/>
              <a:t>, e.g., mining a company's reports and correspondences for activities, status, and problems reported. </a:t>
            </a:r>
          </a:p>
          <a:p>
            <a:pPr algn="just"/>
            <a:endParaRPr lang="en-US" sz="2500" dirty="0"/>
          </a:p>
        </p:txBody>
      </p:sp>
    </p:spTree>
    <p:extLst>
      <p:ext uri="{BB962C8B-B14F-4D97-AF65-F5344CB8AC3E}">
        <p14:creationId xmlns:p14="http://schemas.microsoft.com/office/powerpoint/2010/main" val="285685646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685800" y="76200"/>
            <a:ext cx="7772400" cy="685800"/>
          </a:xfrm>
        </p:spPr>
        <p:txBody>
          <a:bodyPr/>
          <a:lstStyle/>
          <a:p>
            <a:r>
              <a:rPr lang="en-US" sz="3200" b="1" dirty="0" smtClean="0"/>
              <a:t>Text Mining vs. Data Mining</a:t>
            </a:r>
            <a:endParaRPr lang="en-US" sz="3200" b="1" dirty="0"/>
          </a:p>
        </p:txBody>
      </p:sp>
      <p:grpSp>
        <p:nvGrpSpPr>
          <p:cNvPr id="5" name="Group 20"/>
          <p:cNvGrpSpPr>
            <a:grpSpLocks/>
          </p:cNvGrpSpPr>
          <p:nvPr/>
        </p:nvGrpSpPr>
        <p:grpSpPr bwMode="auto">
          <a:xfrm>
            <a:off x="152400" y="914400"/>
            <a:ext cx="8835225" cy="5715000"/>
            <a:chOff x="144" y="576"/>
            <a:chExt cx="5520" cy="3552"/>
          </a:xfrm>
        </p:grpSpPr>
        <p:sp>
          <p:nvSpPr>
            <p:cNvPr id="6" name="Rectangle 6"/>
            <p:cNvSpPr>
              <a:spLocks noChangeArrowheads="1"/>
            </p:cNvSpPr>
            <p:nvPr/>
          </p:nvSpPr>
          <p:spPr bwMode="auto">
            <a:xfrm>
              <a:off x="144" y="576"/>
              <a:ext cx="5520" cy="355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 name="Rectangle 4"/>
            <p:cNvSpPr>
              <a:spLocks noChangeArrowheads="1"/>
            </p:cNvSpPr>
            <p:nvPr/>
          </p:nvSpPr>
          <p:spPr bwMode="auto">
            <a:xfrm>
              <a:off x="1440" y="576"/>
              <a:ext cx="189" cy="2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20000"/>
                </a:lnSpc>
                <a:buFontTx/>
                <a:buChar char="•"/>
              </a:pPr>
              <a:endParaRPr lang="en-US"/>
            </a:p>
          </p:txBody>
        </p:sp>
        <p:sp>
          <p:nvSpPr>
            <p:cNvPr id="8" name="Text Box 5"/>
            <p:cNvSpPr txBox="1">
              <a:spLocks noChangeArrowheads="1"/>
            </p:cNvSpPr>
            <p:nvPr/>
          </p:nvSpPr>
          <p:spPr bwMode="auto">
            <a:xfrm>
              <a:off x="192" y="618"/>
              <a:ext cx="5376" cy="3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40000"/>
                </a:lnSpc>
                <a:spcBef>
                  <a:spcPct val="50000"/>
                </a:spcBef>
              </a:pPr>
              <a:r>
                <a:rPr lang="en-US" dirty="0"/>
                <a:t>                                              </a:t>
              </a:r>
              <a:r>
                <a:rPr lang="en-US" b="1" dirty="0"/>
                <a:t>Data Mining</a:t>
              </a:r>
              <a:r>
                <a:rPr lang="en-US" dirty="0"/>
                <a:t>                                      </a:t>
              </a:r>
              <a:r>
                <a:rPr lang="en-US" b="1" dirty="0"/>
                <a:t>Text </a:t>
              </a:r>
              <a:r>
                <a:rPr lang="en-US" b="1" dirty="0" smtClean="0"/>
                <a:t>Mining</a:t>
              </a:r>
              <a:endParaRPr lang="en-US" dirty="0" smtClean="0"/>
            </a:p>
            <a:p>
              <a:pPr>
                <a:lnSpc>
                  <a:spcPct val="140000"/>
                </a:lnSpc>
                <a:spcBef>
                  <a:spcPct val="50000"/>
                </a:spcBef>
              </a:pPr>
              <a:r>
                <a:rPr lang="en-US" dirty="0" smtClean="0"/>
                <a:t>Data Object                  Numerical &amp; categorical data           Textual data</a:t>
              </a:r>
            </a:p>
            <a:p>
              <a:pPr>
                <a:lnSpc>
                  <a:spcPct val="140000"/>
                </a:lnSpc>
                <a:spcBef>
                  <a:spcPct val="50000"/>
                </a:spcBef>
              </a:pPr>
              <a:r>
                <a:rPr lang="en-US" dirty="0" smtClean="0"/>
                <a:t>Data </a:t>
              </a:r>
              <a:r>
                <a:rPr lang="en-US" dirty="0"/>
                <a:t>structure             </a:t>
              </a:r>
              <a:r>
                <a:rPr lang="en-US" dirty="0" smtClean="0"/>
                <a:t>Structured                                            Unstructured &amp;semi-structured</a:t>
              </a:r>
              <a:endParaRPr lang="en-US" dirty="0"/>
            </a:p>
            <a:p>
              <a:pPr>
                <a:lnSpc>
                  <a:spcPct val="140000"/>
                </a:lnSpc>
                <a:spcBef>
                  <a:spcPct val="50000"/>
                </a:spcBef>
              </a:pPr>
              <a:r>
                <a:rPr lang="en-US" dirty="0"/>
                <a:t>Data representation   </a:t>
              </a:r>
              <a:r>
                <a:rPr lang="en-US" dirty="0" smtClean="0"/>
                <a:t>Straightforward                                   Complex</a:t>
              </a:r>
              <a:endParaRPr lang="en-US" dirty="0"/>
            </a:p>
            <a:p>
              <a:pPr>
                <a:lnSpc>
                  <a:spcPct val="140000"/>
                </a:lnSpc>
                <a:spcBef>
                  <a:spcPct val="50000"/>
                </a:spcBef>
              </a:pPr>
              <a:r>
                <a:rPr lang="en-US" dirty="0"/>
                <a:t>Space dimension        </a:t>
              </a:r>
              <a:r>
                <a:rPr lang="en-US" dirty="0" smtClean="0"/>
                <a:t>&lt; tens </a:t>
              </a:r>
              <a:r>
                <a:rPr lang="en-US" dirty="0"/>
                <a:t>of thousands                           </a:t>
              </a:r>
              <a:r>
                <a:rPr lang="en-US" dirty="0" smtClean="0"/>
                <a:t> &gt; </a:t>
              </a:r>
              <a:r>
                <a:rPr lang="en-US" dirty="0"/>
                <a:t>tens of thousands</a:t>
              </a:r>
            </a:p>
            <a:p>
              <a:pPr>
                <a:spcBef>
                  <a:spcPct val="50000"/>
                </a:spcBef>
              </a:pPr>
              <a:r>
                <a:rPr lang="en-US" dirty="0"/>
                <a:t>Methods                      Data analysis, machine </a:t>
              </a:r>
              <a:r>
                <a:rPr lang="en-US" dirty="0" smtClean="0"/>
                <a:t>learning,      Data </a:t>
              </a:r>
              <a:r>
                <a:rPr lang="en-US" dirty="0"/>
                <a:t>mining, </a:t>
              </a:r>
              <a:r>
                <a:rPr lang="en-US" dirty="0" smtClean="0"/>
                <a:t>information                    </a:t>
              </a:r>
              <a:endParaRPr lang="en-US" dirty="0"/>
            </a:p>
            <a:p>
              <a:pPr>
                <a:spcBef>
                  <a:spcPct val="50000"/>
                </a:spcBef>
              </a:pPr>
              <a:r>
                <a:rPr lang="en-US" dirty="0"/>
                <a:t>                                    </a:t>
              </a:r>
              <a:r>
                <a:rPr lang="en-US" dirty="0" smtClean="0"/>
                <a:t>  Statistic</a:t>
              </a:r>
              <a:r>
                <a:rPr lang="en-US" dirty="0"/>
                <a:t>, neural networks                 </a:t>
              </a:r>
              <a:r>
                <a:rPr lang="en-US" dirty="0" smtClean="0"/>
                <a:t> retrieval</a:t>
              </a:r>
              <a:r>
                <a:rPr lang="en-US" dirty="0"/>
                <a:t>, NLP</a:t>
              </a:r>
              <a:r>
                <a:rPr lang="en-US" dirty="0" smtClean="0"/>
                <a:t>, ...</a:t>
              </a:r>
              <a:endParaRPr lang="en-US" dirty="0"/>
            </a:p>
            <a:p>
              <a:pPr>
                <a:spcBef>
                  <a:spcPct val="50000"/>
                </a:spcBef>
              </a:pPr>
              <a:r>
                <a:rPr lang="en-US" dirty="0" smtClean="0"/>
                <a:t>Maturity                      Broad implementation since1994     Broad implementation </a:t>
              </a:r>
            </a:p>
            <a:p>
              <a:pPr>
                <a:spcBef>
                  <a:spcPct val="50000"/>
                </a:spcBef>
              </a:pPr>
              <a:r>
                <a:rPr lang="en-US" dirty="0" smtClean="0"/>
                <a:t>                                                                                                     starting 2000</a:t>
              </a:r>
            </a:p>
            <a:p>
              <a:pPr>
                <a:spcBef>
                  <a:spcPct val="50000"/>
                </a:spcBef>
              </a:pPr>
              <a:r>
                <a:rPr lang="en-US" dirty="0" smtClean="0"/>
                <a:t>Market                         </a:t>
              </a:r>
              <a:r>
                <a:rPr lang="en-US" dirty="0"/>
                <a:t>10</a:t>
              </a:r>
              <a:r>
                <a:rPr lang="en-US" baseline="30000" dirty="0"/>
                <a:t>5 </a:t>
              </a:r>
              <a:r>
                <a:rPr lang="en-US" dirty="0"/>
                <a:t>analysts at large and mid           </a:t>
              </a:r>
              <a:r>
                <a:rPr lang="en-US" dirty="0" smtClean="0"/>
                <a:t>  10</a:t>
              </a:r>
              <a:r>
                <a:rPr lang="en-US" baseline="30000" dirty="0" smtClean="0"/>
                <a:t>8 </a:t>
              </a:r>
              <a:r>
                <a:rPr lang="en-US" dirty="0"/>
                <a:t>analysts corporate workers  </a:t>
              </a:r>
            </a:p>
            <a:p>
              <a:pPr>
                <a:spcBef>
                  <a:spcPct val="50000"/>
                </a:spcBef>
              </a:pPr>
              <a:r>
                <a:rPr lang="en-US" dirty="0"/>
                <a:t>                                     </a:t>
              </a:r>
              <a:r>
                <a:rPr lang="en-US" dirty="0" smtClean="0"/>
                <a:t> size </a:t>
              </a:r>
              <a:r>
                <a:rPr lang="en-US" dirty="0"/>
                <a:t>companies                                </a:t>
              </a:r>
              <a:r>
                <a:rPr lang="en-US" dirty="0" smtClean="0"/>
                <a:t>     and </a:t>
              </a:r>
              <a:r>
                <a:rPr lang="en-US" dirty="0"/>
                <a:t>individual  users   </a:t>
              </a:r>
            </a:p>
          </p:txBody>
        </p:sp>
        <p:sp>
          <p:nvSpPr>
            <p:cNvPr id="9" name="Line 7"/>
            <p:cNvSpPr>
              <a:spLocks noChangeShapeType="1"/>
            </p:cNvSpPr>
            <p:nvPr/>
          </p:nvSpPr>
          <p:spPr bwMode="auto">
            <a:xfrm>
              <a:off x="3477" y="576"/>
              <a:ext cx="0" cy="355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 name="Line 8"/>
            <p:cNvSpPr>
              <a:spLocks noChangeShapeType="1"/>
            </p:cNvSpPr>
            <p:nvPr/>
          </p:nvSpPr>
          <p:spPr bwMode="auto">
            <a:xfrm>
              <a:off x="1392" y="576"/>
              <a:ext cx="0" cy="355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 name="Line 11"/>
            <p:cNvSpPr>
              <a:spLocks noChangeShapeType="1"/>
            </p:cNvSpPr>
            <p:nvPr/>
          </p:nvSpPr>
          <p:spPr bwMode="auto">
            <a:xfrm>
              <a:off x="144" y="912"/>
              <a:ext cx="552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 name="Line 12"/>
            <p:cNvSpPr>
              <a:spLocks noChangeShapeType="1"/>
            </p:cNvSpPr>
            <p:nvPr/>
          </p:nvSpPr>
          <p:spPr bwMode="auto">
            <a:xfrm>
              <a:off x="144" y="1248"/>
              <a:ext cx="552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 name="Line 13"/>
            <p:cNvSpPr>
              <a:spLocks noChangeShapeType="1"/>
            </p:cNvSpPr>
            <p:nvPr/>
          </p:nvSpPr>
          <p:spPr bwMode="auto">
            <a:xfrm>
              <a:off x="144" y="1584"/>
              <a:ext cx="552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 name="Line 14"/>
            <p:cNvSpPr>
              <a:spLocks noChangeShapeType="1"/>
            </p:cNvSpPr>
            <p:nvPr/>
          </p:nvSpPr>
          <p:spPr bwMode="auto">
            <a:xfrm>
              <a:off x="144" y="1920"/>
              <a:ext cx="552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 name="Line 15"/>
            <p:cNvSpPr>
              <a:spLocks noChangeShapeType="1"/>
            </p:cNvSpPr>
            <p:nvPr/>
          </p:nvSpPr>
          <p:spPr bwMode="auto">
            <a:xfrm>
              <a:off x="144" y="2208"/>
              <a:ext cx="552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 name="Line 16"/>
            <p:cNvSpPr>
              <a:spLocks noChangeShapeType="1"/>
            </p:cNvSpPr>
            <p:nvPr/>
          </p:nvSpPr>
          <p:spPr bwMode="auto">
            <a:xfrm>
              <a:off x="144" y="2736"/>
              <a:ext cx="552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 name="Line 19"/>
            <p:cNvSpPr>
              <a:spLocks noChangeShapeType="1"/>
            </p:cNvSpPr>
            <p:nvPr/>
          </p:nvSpPr>
          <p:spPr bwMode="auto">
            <a:xfrm>
              <a:off x="144" y="3236"/>
              <a:ext cx="552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Tree>
    <p:extLst>
      <p:ext uri="{BB962C8B-B14F-4D97-AF65-F5344CB8AC3E}">
        <p14:creationId xmlns:p14="http://schemas.microsoft.com/office/powerpoint/2010/main" val="93654438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676274" y="152400"/>
            <a:ext cx="7874001" cy="838200"/>
          </a:xfrm>
        </p:spPr>
        <p:txBody>
          <a:bodyPr>
            <a:normAutofit/>
          </a:bodyPr>
          <a:lstStyle/>
          <a:p>
            <a:pPr>
              <a:lnSpc>
                <a:spcPct val="80000"/>
              </a:lnSpc>
            </a:pPr>
            <a:r>
              <a:rPr lang="en-US" sz="4000" b="1" dirty="0" smtClean="0"/>
              <a:t>Product : </a:t>
            </a:r>
            <a:r>
              <a:rPr lang="en-US" sz="3200" b="1" dirty="0" smtClean="0">
                <a:solidFill>
                  <a:schemeClr val="accent6">
                    <a:lumMod val="50000"/>
                  </a:schemeClr>
                </a:solidFill>
              </a:rPr>
              <a:t>Intelligent </a:t>
            </a:r>
            <a:r>
              <a:rPr lang="en-US" sz="3200" b="1" dirty="0">
                <a:solidFill>
                  <a:schemeClr val="accent6">
                    <a:lumMod val="50000"/>
                  </a:schemeClr>
                </a:solidFill>
              </a:rPr>
              <a:t>Miner for </a:t>
            </a:r>
            <a:r>
              <a:rPr lang="en-US" sz="3200" b="1" dirty="0" smtClean="0">
                <a:solidFill>
                  <a:schemeClr val="accent6">
                    <a:lumMod val="50000"/>
                  </a:schemeClr>
                </a:solidFill>
              </a:rPr>
              <a:t>Text(IMT)</a:t>
            </a:r>
            <a:endParaRPr lang="en-US" b="1" dirty="0">
              <a:solidFill>
                <a:schemeClr val="accent6">
                  <a:lumMod val="50000"/>
                </a:schemeClr>
              </a:solidFill>
            </a:endParaRPr>
          </a:p>
        </p:txBody>
      </p:sp>
      <p:grpSp>
        <p:nvGrpSpPr>
          <p:cNvPr id="6" name="Group 42"/>
          <p:cNvGrpSpPr>
            <a:grpSpLocks/>
          </p:cNvGrpSpPr>
          <p:nvPr/>
        </p:nvGrpSpPr>
        <p:grpSpPr bwMode="auto">
          <a:xfrm>
            <a:off x="-375" y="1817034"/>
            <a:ext cx="9068713" cy="4161181"/>
            <a:chOff x="320" y="647"/>
            <a:chExt cx="4974" cy="1840"/>
          </a:xfrm>
        </p:grpSpPr>
        <p:sp>
          <p:nvSpPr>
            <p:cNvPr id="7" name="Text Box 7"/>
            <p:cNvSpPr txBox="1">
              <a:spLocks noChangeArrowheads="1"/>
            </p:cNvSpPr>
            <p:nvPr/>
          </p:nvSpPr>
          <p:spPr bwMode="auto">
            <a:xfrm>
              <a:off x="320" y="1702"/>
              <a:ext cx="377"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dirty="0"/>
                <a:t>IMT</a:t>
              </a:r>
            </a:p>
          </p:txBody>
        </p:sp>
        <p:sp>
          <p:nvSpPr>
            <p:cNvPr id="8" name="Text Box 10"/>
            <p:cNvSpPr txBox="1">
              <a:spLocks noChangeArrowheads="1"/>
            </p:cNvSpPr>
            <p:nvPr/>
          </p:nvSpPr>
          <p:spPr bwMode="auto">
            <a:xfrm>
              <a:off x="905" y="1292"/>
              <a:ext cx="1018" cy="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en-US" sz="2000" dirty="0"/>
                <a:t>Text Analysis</a:t>
              </a:r>
            </a:p>
            <a:p>
              <a:pPr algn="ctr"/>
              <a:r>
                <a:rPr lang="en-US" sz="2000" dirty="0"/>
                <a:t>Tools</a:t>
              </a:r>
            </a:p>
          </p:txBody>
        </p:sp>
        <p:sp>
          <p:nvSpPr>
            <p:cNvPr id="9" name="Text Box 12"/>
            <p:cNvSpPr txBox="1">
              <a:spLocks noChangeArrowheads="1"/>
            </p:cNvSpPr>
            <p:nvPr/>
          </p:nvSpPr>
          <p:spPr bwMode="auto">
            <a:xfrm>
              <a:off x="2335" y="923"/>
              <a:ext cx="1047" cy="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70000"/>
                </a:lnSpc>
              </a:pPr>
              <a:r>
                <a:rPr lang="en-US" sz="1600" dirty="0"/>
                <a:t>Feature extraction</a:t>
              </a:r>
            </a:p>
            <a:p>
              <a:pPr>
                <a:lnSpc>
                  <a:spcPct val="70000"/>
                </a:lnSpc>
              </a:pPr>
              <a:endParaRPr lang="en-US" sz="1600" dirty="0"/>
            </a:p>
            <a:p>
              <a:pPr>
                <a:lnSpc>
                  <a:spcPct val="70000"/>
                </a:lnSpc>
              </a:pPr>
              <a:r>
                <a:rPr lang="en-US" sz="1600" dirty="0"/>
                <a:t>Categorization</a:t>
              </a:r>
            </a:p>
            <a:p>
              <a:pPr>
                <a:lnSpc>
                  <a:spcPct val="70000"/>
                </a:lnSpc>
              </a:pPr>
              <a:endParaRPr lang="en-US" sz="1600" dirty="0"/>
            </a:p>
            <a:p>
              <a:pPr>
                <a:lnSpc>
                  <a:spcPct val="70000"/>
                </a:lnSpc>
              </a:pPr>
              <a:r>
                <a:rPr lang="en-US" sz="1600" dirty="0"/>
                <a:t>Summarization</a:t>
              </a:r>
            </a:p>
            <a:p>
              <a:pPr>
                <a:lnSpc>
                  <a:spcPct val="70000"/>
                </a:lnSpc>
              </a:pPr>
              <a:endParaRPr lang="en-US" sz="1600" dirty="0"/>
            </a:p>
            <a:p>
              <a:pPr>
                <a:lnSpc>
                  <a:spcPct val="70000"/>
                </a:lnSpc>
              </a:pPr>
              <a:r>
                <a:rPr lang="en-US" sz="1600" dirty="0"/>
                <a:t>Clustering</a:t>
              </a:r>
            </a:p>
          </p:txBody>
        </p:sp>
        <p:grpSp>
          <p:nvGrpSpPr>
            <p:cNvPr id="10" name="Group 18"/>
            <p:cNvGrpSpPr>
              <a:grpSpLocks/>
            </p:cNvGrpSpPr>
            <p:nvPr/>
          </p:nvGrpSpPr>
          <p:grpSpPr bwMode="auto">
            <a:xfrm>
              <a:off x="1824" y="1004"/>
              <a:ext cx="528" cy="398"/>
              <a:chOff x="2352" y="1091"/>
              <a:chExt cx="528" cy="398"/>
            </a:xfrm>
          </p:grpSpPr>
          <p:sp>
            <p:nvSpPr>
              <p:cNvPr id="33" name="Line 11"/>
              <p:cNvSpPr>
                <a:spLocks noChangeShapeType="1"/>
              </p:cNvSpPr>
              <p:nvPr/>
            </p:nvSpPr>
            <p:spPr bwMode="auto">
              <a:xfrm flipV="1">
                <a:off x="2352" y="1091"/>
                <a:ext cx="528" cy="397"/>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 name="Line 14"/>
              <p:cNvSpPr>
                <a:spLocks noChangeShapeType="1"/>
              </p:cNvSpPr>
              <p:nvPr/>
            </p:nvSpPr>
            <p:spPr bwMode="auto">
              <a:xfrm flipV="1">
                <a:off x="2352" y="1245"/>
                <a:ext cx="528" cy="24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 name="Line 15"/>
              <p:cNvSpPr>
                <a:spLocks noChangeShapeType="1"/>
              </p:cNvSpPr>
              <p:nvPr/>
            </p:nvSpPr>
            <p:spPr bwMode="auto">
              <a:xfrm flipV="1">
                <a:off x="2352" y="1367"/>
                <a:ext cx="528" cy="12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1" name="Text Box 19"/>
            <p:cNvSpPr txBox="1">
              <a:spLocks noChangeArrowheads="1"/>
            </p:cNvSpPr>
            <p:nvPr/>
          </p:nvSpPr>
          <p:spPr bwMode="auto">
            <a:xfrm>
              <a:off x="3750" y="647"/>
              <a:ext cx="1177" cy="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75000"/>
                </a:lnSpc>
              </a:pPr>
              <a:r>
                <a:rPr lang="en-US" sz="1600" dirty="0"/>
                <a:t>Name Extractions</a:t>
              </a:r>
            </a:p>
            <a:p>
              <a:pPr>
                <a:lnSpc>
                  <a:spcPct val="75000"/>
                </a:lnSpc>
              </a:pPr>
              <a:endParaRPr lang="en-US" sz="1600" dirty="0"/>
            </a:p>
            <a:p>
              <a:pPr>
                <a:lnSpc>
                  <a:spcPct val="75000"/>
                </a:lnSpc>
              </a:pPr>
              <a:r>
                <a:rPr lang="en-US" sz="1600" dirty="0"/>
                <a:t>Term Extraction</a:t>
              </a:r>
            </a:p>
            <a:p>
              <a:pPr>
                <a:lnSpc>
                  <a:spcPct val="75000"/>
                </a:lnSpc>
              </a:pPr>
              <a:endParaRPr lang="en-US" sz="1600" dirty="0"/>
            </a:p>
            <a:p>
              <a:pPr>
                <a:lnSpc>
                  <a:spcPct val="75000"/>
                </a:lnSpc>
              </a:pPr>
              <a:r>
                <a:rPr lang="en-US" sz="1600" dirty="0"/>
                <a:t>Abbreviation Extraction</a:t>
              </a:r>
            </a:p>
            <a:p>
              <a:pPr>
                <a:lnSpc>
                  <a:spcPct val="75000"/>
                </a:lnSpc>
              </a:pPr>
              <a:endParaRPr lang="en-US" sz="1600" dirty="0"/>
            </a:p>
            <a:p>
              <a:pPr>
                <a:lnSpc>
                  <a:spcPct val="75000"/>
                </a:lnSpc>
              </a:pPr>
              <a:r>
                <a:rPr lang="en-US" sz="1600" dirty="0"/>
                <a:t>Relationship Extraction</a:t>
              </a:r>
            </a:p>
          </p:txBody>
        </p:sp>
        <p:grpSp>
          <p:nvGrpSpPr>
            <p:cNvPr id="12" name="Group 20"/>
            <p:cNvGrpSpPr>
              <a:grpSpLocks/>
            </p:cNvGrpSpPr>
            <p:nvPr/>
          </p:nvGrpSpPr>
          <p:grpSpPr bwMode="auto">
            <a:xfrm>
              <a:off x="3239" y="720"/>
              <a:ext cx="528" cy="438"/>
              <a:chOff x="2253" y="1193"/>
              <a:chExt cx="528" cy="438"/>
            </a:xfrm>
          </p:grpSpPr>
          <p:sp>
            <p:nvSpPr>
              <p:cNvPr id="29" name="Line 21"/>
              <p:cNvSpPr>
                <a:spLocks noChangeShapeType="1"/>
              </p:cNvSpPr>
              <p:nvPr/>
            </p:nvSpPr>
            <p:spPr bwMode="auto">
              <a:xfrm flipV="1">
                <a:off x="2253" y="1193"/>
                <a:ext cx="528" cy="26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 name="Line 22"/>
              <p:cNvSpPr>
                <a:spLocks noChangeShapeType="1"/>
              </p:cNvSpPr>
              <p:nvPr/>
            </p:nvSpPr>
            <p:spPr bwMode="auto">
              <a:xfrm flipV="1">
                <a:off x="2253" y="1327"/>
                <a:ext cx="528" cy="12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 name="Line 23"/>
              <p:cNvSpPr>
                <a:spLocks noChangeShapeType="1"/>
              </p:cNvSpPr>
              <p:nvPr/>
            </p:nvSpPr>
            <p:spPr bwMode="auto">
              <a:xfrm>
                <a:off x="2253" y="1453"/>
                <a:ext cx="528" cy="4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 name="Line 24"/>
              <p:cNvSpPr>
                <a:spLocks noChangeShapeType="1"/>
              </p:cNvSpPr>
              <p:nvPr/>
            </p:nvSpPr>
            <p:spPr bwMode="auto">
              <a:xfrm>
                <a:off x="2253" y="1453"/>
                <a:ext cx="511" cy="17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3" name="Text Box 26"/>
            <p:cNvSpPr txBox="1">
              <a:spLocks noChangeArrowheads="1"/>
            </p:cNvSpPr>
            <p:nvPr/>
          </p:nvSpPr>
          <p:spPr bwMode="auto">
            <a:xfrm>
              <a:off x="3747" y="1461"/>
              <a:ext cx="1318" cy="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dirty="0"/>
                <a:t>Hierarchical Clustering</a:t>
              </a:r>
            </a:p>
          </p:txBody>
        </p:sp>
        <p:grpSp>
          <p:nvGrpSpPr>
            <p:cNvPr id="14" name="Group 41"/>
            <p:cNvGrpSpPr>
              <a:grpSpLocks/>
            </p:cNvGrpSpPr>
            <p:nvPr/>
          </p:nvGrpSpPr>
          <p:grpSpPr bwMode="auto">
            <a:xfrm>
              <a:off x="2884" y="1430"/>
              <a:ext cx="899" cy="307"/>
              <a:chOff x="2884" y="1738"/>
              <a:chExt cx="899" cy="307"/>
            </a:xfrm>
          </p:grpSpPr>
          <p:sp>
            <p:nvSpPr>
              <p:cNvPr id="27" name="Line 25"/>
              <p:cNvSpPr>
                <a:spLocks noChangeShapeType="1"/>
              </p:cNvSpPr>
              <p:nvPr/>
            </p:nvSpPr>
            <p:spPr bwMode="auto">
              <a:xfrm>
                <a:off x="2884" y="1738"/>
                <a:ext cx="899" cy="8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 name="Line 27"/>
              <p:cNvSpPr>
                <a:spLocks noChangeShapeType="1"/>
              </p:cNvSpPr>
              <p:nvPr/>
            </p:nvSpPr>
            <p:spPr bwMode="auto">
              <a:xfrm>
                <a:off x="2884" y="1738"/>
                <a:ext cx="899" cy="307"/>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5" name="Text Box 28"/>
            <p:cNvSpPr txBox="1">
              <a:spLocks noChangeArrowheads="1"/>
            </p:cNvSpPr>
            <p:nvPr/>
          </p:nvSpPr>
          <p:spPr bwMode="auto">
            <a:xfrm>
              <a:off x="3744" y="1663"/>
              <a:ext cx="1550" cy="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dirty="0"/>
                <a:t>Binary relational Clustering</a:t>
              </a:r>
            </a:p>
          </p:txBody>
        </p:sp>
        <p:grpSp>
          <p:nvGrpSpPr>
            <p:cNvPr id="16" name="Group 40"/>
            <p:cNvGrpSpPr>
              <a:grpSpLocks/>
            </p:cNvGrpSpPr>
            <p:nvPr/>
          </p:nvGrpSpPr>
          <p:grpSpPr bwMode="auto">
            <a:xfrm>
              <a:off x="650" y="1461"/>
              <a:ext cx="449" cy="656"/>
              <a:chOff x="650" y="1769"/>
              <a:chExt cx="449" cy="656"/>
            </a:xfrm>
          </p:grpSpPr>
          <p:sp>
            <p:nvSpPr>
              <p:cNvPr id="25" name="Line 29"/>
              <p:cNvSpPr>
                <a:spLocks noChangeShapeType="1"/>
              </p:cNvSpPr>
              <p:nvPr/>
            </p:nvSpPr>
            <p:spPr bwMode="auto">
              <a:xfrm flipV="1">
                <a:off x="650" y="1769"/>
                <a:ext cx="449" cy="34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 name="Line 30"/>
              <p:cNvSpPr>
                <a:spLocks noChangeShapeType="1"/>
              </p:cNvSpPr>
              <p:nvPr/>
            </p:nvSpPr>
            <p:spPr bwMode="auto">
              <a:xfrm>
                <a:off x="650" y="2098"/>
                <a:ext cx="449" cy="327"/>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7" name="Text Box 31"/>
            <p:cNvSpPr txBox="1">
              <a:spLocks noChangeArrowheads="1"/>
            </p:cNvSpPr>
            <p:nvPr/>
          </p:nvSpPr>
          <p:spPr bwMode="auto">
            <a:xfrm>
              <a:off x="1072" y="1966"/>
              <a:ext cx="953" cy="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lang="en-US" sz="2000" dirty="0"/>
                <a:t>Web Searching</a:t>
              </a:r>
            </a:p>
            <a:p>
              <a:pPr>
                <a:lnSpc>
                  <a:spcPct val="90000"/>
                </a:lnSpc>
              </a:pPr>
              <a:r>
                <a:rPr lang="en-US" sz="2000" dirty="0"/>
                <a:t> Tools</a:t>
              </a:r>
            </a:p>
          </p:txBody>
        </p:sp>
        <p:grpSp>
          <p:nvGrpSpPr>
            <p:cNvPr id="18" name="Group 39"/>
            <p:cNvGrpSpPr>
              <a:grpSpLocks/>
            </p:cNvGrpSpPr>
            <p:nvPr/>
          </p:nvGrpSpPr>
          <p:grpSpPr bwMode="auto">
            <a:xfrm>
              <a:off x="1942" y="1953"/>
              <a:ext cx="480" cy="384"/>
              <a:chOff x="1894" y="2241"/>
              <a:chExt cx="480" cy="384"/>
            </a:xfrm>
          </p:grpSpPr>
          <p:sp>
            <p:nvSpPr>
              <p:cNvPr id="22" name="Line 32"/>
              <p:cNvSpPr>
                <a:spLocks noChangeShapeType="1"/>
              </p:cNvSpPr>
              <p:nvPr/>
            </p:nvSpPr>
            <p:spPr bwMode="auto">
              <a:xfrm flipV="1">
                <a:off x="1894" y="2241"/>
                <a:ext cx="480" cy="19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 name="Line 33"/>
              <p:cNvSpPr>
                <a:spLocks noChangeShapeType="1"/>
              </p:cNvSpPr>
              <p:nvPr/>
            </p:nvSpPr>
            <p:spPr bwMode="auto">
              <a:xfrm>
                <a:off x="1894" y="2433"/>
                <a:ext cx="48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 name="Line 34"/>
              <p:cNvSpPr>
                <a:spLocks noChangeShapeType="1"/>
              </p:cNvSpPr>
              <p:nvPr/>
            </p:nvSpPr>
            <p:spPr bwMode="auto">
              <a:xfrm>
                <a:off x="1894" y="2433"/>
                <a:ext cx="480" cy="19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9" name="Text Box 36"/>
            <p:cNvSpPr txBox="1">
              <a:spLocks noChangeArrowheads="1"/>
            </p:cNvSpPr>
            <p:nvPr/>
          </p:nvSpPr>
          <p:spPr bwMode="auto">
            <a:xfrm>
              <a:off x="2393" y="1865"/>
              <a:ext cx="1085" cy="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a:t>Text search engine</a:t>
              </a:r>
            </a:p>
          </p:txBody>
        </p:sp>
        <p:sp>
          <p:nvSpPr>
            <p:cNvPr id="20" name="Text Box 37"/>
            <p:cNvSpPr txBox="1">
              <a:spLocks noChangeArrowheads="1"/>
            </p:cNvSpPr>
            <p:nvPr/>
          </p:nvSpPr>
          <p:spPr bwMode="auto">
            <a:xfrm>
              <a:off x="2391" y="2057"/>
              <a:ext cx="1231" cy="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a:t>NetQuestion Solution</a:t>
              </a:r>
            </a:p>
          </p:txBody>
        </p:sp>
        <p:sp>
          <p:nvSpPr>
            <p:cNvPr id="21" name="Text Box 38"/>
            <p:cNvSpPr txBox="1">
              <a:spLocks noChangeArrowheads="1"/>
            </p:cNvSpPr>
            <p:nvPr/>
          </p:nvSpPr>
          <p:spPr bwMode="auto">
            <a:xfrm>
              <a:off x="2387" y="2269"/>
              <a:ext cx="803" cy="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a:t>Web Crawler</a:t>
              </a:r>
            </a:p>
          </p:txBody>
        </p:sp>
      </p:grpSp>
      <p:sp>
        <p:nvSpPr>
          <p:cNvPr id="37" name="Line 33"/>
          <p:cNvSpPr>
            <a:spLocks noChangeShapeType="1"/>
          </p:cNvSpPr>
          <p:nvPr/>
        </p:nvSpPr>
        <p:spPr bwMode="auto">
          <a:xfrm>
            <a:off x="2785510" y="3522213"/>
            <a:ext cx="918905" cy="6558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24843509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b="1" dirty="0"/>
              <a:t>Spatial Data M</a:t>
            </a:r>
            <a:r>
              <a:rPr lang="en-US" b="1" dirty="0" smtClean="0"/>
              <a:t>ining</a:t>
            </a:r>
            <a:endParaRPr lang="en-US" b="1" dirty="0"/>
          </a:p>
        </p:txBody>
      </p:sp>
      <p:sp>
        <p:nvSpPr>
          <p:cNvPr id="5" name="Rectangle 3"/>
          <p:cNvSpPr txBox="1">
            <a:spLocks noChangeArrowheads="1"/>
          </p:cNvSpPr>
          <p:nvPr/>
        </p:nvSpPr>
        <p:spPr>
          <a:xfrm>
            <a:off x="152400" y="1143000"/>
            <a:ext cx="8839200" cy="5562600"/>
          </a:xfrm>
          <a:prstGeom prst="rect">
            <a:avLst/>
          </a:prstGeom>
          <a:noFill/>
          <a:ln/>
        </p:spPr>
        <p:txBody>
          <a:bodyPr vert="horz" lIns="92075" tIns="46038" rIns="92075" bIns="46038"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r>
              <a:rPr lang="en-US" sz="2600" b="1" dirty="0" smtClean="0">
                <a:solidFill>
                  <a:srgbClr val="0070C0"/>
                </a:solidFill>
              </a:rPr>
              <a:t>Spatial </a:t>
            </a:r>
            <a:r>
              <a:rPr lang="en-US" sz="2600" b="1" dirty="0">
                <a:solidFill>
                  <a:srgbClr val="0070C0"/>
                </a:solidFill>
              </a:rPr>
              <a:t>D</a:t>
            </a:r>
            <a:r>
              <a:rPr lang="en-US" sz="2600" b="1" dirty="0" smtClean="0">
                <a:solidFill>
                  <a:srgbClr val="0070C0"/>
                </a:solidFill>
              </a:rPr>
              <a:t>ata </a:t>
            </a:r>
            <a:r>
              <a:rPr lang="en-US" sz="2600" b="1" dirty="0">
                <a:solidFill>
                  <a:srgbClr val="0070C0"/>
                </a:solidFill>
              </a:rPr>
              <a:t>W</a:t>
            </a:r>
            <a:r>
              <a:rPr lang="en-US" sz="2600" b="1" dirty="0" smtClean="0">
                <a:solidFill>
                  <a:srgbClr val="0070C0"/>
                </a:solidFill>
              </a:rPr>
              <a:t>arehouse </a:t>
            </a:r>
            <a:r>
              <a:rPr lang="en-US" sz="2600" dirty="0" smtClean="0"/>
              <a:t>is an integrated, subject-oriented,  time-variant, and nonvolatile spatial data repository for data analysis and decision making.</a:t>
            </a:r>
          </a:p>
          <a:p>
            <a:pPr marL="0" indent="0" algn="just">
              <a:buNone/>
            </a:pPr>
            <a:endParaRPr lang="en-US" sz="2600" dirty="0" smtClean="0"/>
          </a:p>
          <a:p>
            <a:pPr marL="0" indent="0" algn="just">
              <a:buNone/>
            </a:pPr>
            <a:r>
              <a:rPr lang="en-US" sz="2600" b="1" dirty="0" smtClean="0">
                <a:solidFill>
                  <a:srgbClr val="0070C0"/>
                </a:solidFill>
              </a:rPr>
              <a:t>Spatial Data Integration </a:t>
            </a:r>
            <a:r>
              <a:rPr lang="en-US" sz="2600" dirty="0" smtClean="0"/>
              <a:t>is a big issue. It deals with:</a:t>
            </a:r>
          </a:p>
          <a:p>
            <a:pPr lvl="1" algn="just"/>
            <a:r>
              <a:rPr lang="en-US" sz="2600" dirty="0" smtClean="0"/>
              <a:t>Structure-specific formats (raster vs. vector-based, Object-Oriented vs. relational models, different storage and indexing, etc.)</a:t>
            </a:r>
          </a:p>
          <a:p>
            <a:pPr lvl="1" algn="just"/>
            <a:r>
              <a:rPr lang="en-US" sz="2600" dirty="0" smtClean="0"/>
              <a:t>Vendor-specific formats (ESRI, MapInfo, </a:t>
            </a:r>
            <a:r>
              <a:rPr lang="en-US" sz="2600" dirty="0" err="1" smtClean="0"/>
              <a:t>Integraph</a:t>
            </a:r>
            <a:r>
              <a:rPr lang="en-US" sz="2600" dirty="0" smtClean="0"/>
              <a:t>, etc.)</a:t>
            </a:r>
          </a:p>
          <a:p>
            <a:pPr marL="0" indent="0" algn="just">
              <a:buNone/>
            </a:pPr>
            <a:endParaRPr lang="en-US" sz="2600" dirty="0" smtClean="0">
              <a:solidFill>
                <a:schemeClr val="hlink"/>
              </a:solidFill>
            </a:endParaRPr>
          </a:p>
          <a:p>
            <a:pPr marL="0" indent="0" algn="just">
              <a:buNone/>
            </a:pPr>
            <a:r>
              <a:rPr lang="en-US" sz="2600" b="1" dirty="0" smtClean="0">
                <a:solidFill>
                  <a:srgbClr val="0070C0"/>
                </a:solidFill>
              </a:rPr>
              <a:t>Spatial Data Cube</a:t>
            </a:r>
            <a:r>
              <a:rPr lang="en-US" sz="2600" dirty="0"/>
              <a:t> </a:t>
            </a:r>
            <a:r>
              <a:rPr lang="en-US" sz="2600" dirty="0" smtClean="0"/>
              <a:t>is a multidimensional spatial database where both dimensions and measures may contain spatial components</a:t>
            </a:r>
            <a:endParaRPr lang="en-US" sz="2600" dirty="0"/>
          </a:p>
        </p:txBody>
      </p:sp>
    </p:spTree>
    <p:extLst>
      <p:ext uri="{BB962C8B-B14F-4D97-AF65-F5344CB8AC3E}">
        <p14:creationId xmlns:p14="http://schemas.microsoft.com/office/powerpoint/2010/main" val="330436501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228600"/>
            <a:ext cx="8763000" cy="6622326"/>
          </a:xfrm>
          <a:prstGeom prst="rect">
            <a:avLst/>
          </a:prstGeom>
        </p:spPr>
        <p:txBody>
          <a:bodyPr wrap="square">
            <a:spAutoFit/>
          </a:bodyPr>
          <a:lstStyle/>
          <a:p>
            <a:pPr algn="just"/>
            <a:r>
              <a:rPr lang="en-US" sz="2600" b="1" dirty="0" smtClean="0"/>
              <a:t>1. Feature </a:t>
            </a:r>
            <a:r>
              <a:rPr lang="en-US" sz="2600" b="1" dirty="0"/>
              <a:t>extraction tools</a:t>
            </a:r>
          </a:p>
          <a:p>
            <a:pPr lvl="1" algn="just"/>
            <a:r>
              <a:rPr lang="en-US" sz="2600" dirty="0" smtClean="0"/>
              <a:t>It </a:t>
            </a:r>
            <a:r>
              <a:rPr lang="en-US" sz="2600" dirty="0"/>
              <a:t>recognizes significant </a:t>
            </a:r>
            <a:r>
              <a:rPr lang="en-US" sz="2600" b="1" dirty="0"/>
              <a:t>vocabulary</a:t>
            </a:r>
            <a:r>
              <a:rPr lang="en-US" sz="2600" dirty="0"/>
              <a:t> items in documents, and </a:t>
            </a:r>
            <a:r>
              <a:rPr lang="en-US" sz="2600" dirty="0" smtClean="0"/>
              <a:t>measures </a:t>
            </a:r>
            <a:r>
              <a:rPr lang="en-US" sz="2600" dirty="0"/>
              <a:t>their importance to the document content. </a:t>
            </a:r>
            <a:endParaRPr lang="en-US" sz="2600" dirty="0" smtClean="0"/>
          </a:p>
          <a:p>
            <a:pPr lvl="1" algn="just"/>
            <a:endParaRPr lang="en-US" sz="2600" dirty="0"/>
          </a:p>
          <a:p>
            <a:pPr algn="just"/>
            <a:r>
              <a:rPr lang="en-US" sz="2600" b="1" dirty="0"/>
              <a:t>2. Clustering  </a:t>
            </a:r>
            <a:r>
              <a:rPr lang="en-US" sz="2600" b="1" dirty="0" smtClean="0"/>
              <a:t>tools</a:t>
            </a:r>
          </a:p>
          <a:p>
            <a:pPr lvl="1" algn="just"/>
            <a:r>
              <a:rPr lang="en-US" sz="2600" dirty="0" smtClean="0"/>
              <a:t>Clustering is used to segment a document collection into subsets, called </a:t>
            </a:r>
            <a:r>
              <a:rPr lang="en-US" sz="2600" b="1" dirty="0" smtClean="0"/>
              <a:t>clusters</a:t>
            </a:r>
            <a:r>
              <a:rPr lang="en-US" sz="2600" dirty="0" smtClean="0"/>
              <a:t>. </a:t>
            </a:r>
          </a:p>
          <a:p>
            <a:pPr lvl="1" algn="just"/>
            <a:endParaRPr lang="en-US" sz="2600" dirty="0" smtClean="0"/>
          </a:p>
          <a:p>
            <a:pPr algn="just"/>
            <a:r>
              <a:rPr lang="en-US" sz="2600" b="1" dirty="0" smtClean="0"/>
              <a:t>3</a:t>
            </a:r>
            <a:r>
              <a:rPr lang="en-US" sz="2600" b="1" dirty="0"/>
              <a:t>. Summarization </a:t>
            </a:r>
            <a:r>
              <a:rPr lang="en-US" sz="2600" b="1" dirty="0" smtClean="0"/>
              <a:t>tools</a:t>
            </a:r>
          </a:p>
          <a:p>
            <a:pPr lvl="1" algn="just"/>
            <a:r>
              <a:rPr lang="en-US" sz="2600" dirty="0" smtClean="0"/>
              <a:t>Summarization </a:t>
            </a:r>
            <a:r>
              <a:rPr lang="en-US" sz="2600" dirty="0"/>
              <a:t>is the process of </a:t>
            </a:r>
            <a:r>
              <a:rPr lang="en-US" sz="2600" b="1" dirty="0"/>
              <a:t>condensing a source text</a:t>
            </a:r>
            <a:r>
              <a:rPr lang="en-US" sz="2600" dirty="0"/>
              <a:t> into a shorter version </a:t>
            </a:r>
            <a:r>
              <a:rPr lang="en-US" sz="2600" b="1" dirty="0"/>
              <a:t>preserving its information content</a:t>
            </a:r>
            <a:r>
              <a:rPr lang="en-US" sz="2600" dirty="0" smtClean="0"/>
              <a:t>.</a:t>
            </a:r>
          </a:p>
          <a:p>
            <a:pPr lvl="1" algn="just"/>
            <a:endParaRPr lang="en-US" sz="2600" dirty="0"/>
          </a:p>
          <a:p>
            <a:pPr algn="just"/>
            <a:r>
              <a:rPr lang="en-US" sz="2600" b="1" dirty="0"/>
              <a:t>4. Categorization tool</a:t>
            </a:r>
          </a:p>
          <a:p>
            <a:pPr lvl="1" algn="just">
              <a:spcBef>
                <a:spcPts val="500"/>
              </a:spcBef>
              <a:spcAft>
                <a:spcPts val="500"/>
              </a:spcAft>
            </a:pPr>
            <a:r>
              <a:rPr lang="en-US" sz="2600" dirty="0"/>
              <a:t>Categorization is used to assign objects to </a:t>
            </a:r>
            <a:r>
              <a:rPr lang="en-US" sz="2600" b="1" dirty="0"/>
              <a:t>predefined categories</a:t>
            </a:r>
            <a:r>
              <a:rPr lang="en-US" sz="2600" dirty="0"/>
              <a:t>, or </a:t>
            </a:r>
            <a:r>
              <a:rPr lang="en-US" sz="2600" b="1" dirty="0"/>
              <a:t>classes</a:t>
            </a:r>
            <a:r>
              <a:rPr lang="en-US" sz="2600" dirty="0"/>
              <a:t> from a taxonomy.</a:t>
            </a:r>
          </a:p>
          <a:p>
            <a:pPr algn="just"/>
            <a:endParaRPr lang="en-US" sz="2600" dirty="0"/>
          </a:p>
        </p:txBody>
      </p:sp>
    </p:spTree>
    <p:extLst>
      <p:ext uri="{BB962C8B-B14F-4D97-AF65-F5344CB8AC3E}">
        <p14:creationId xmlns:p14="http://schemas.microsoft.com/office/powerpoint/2010/main" val="22793265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5"/>
          <p:cNvSpPr txBox="1">
            <a:spLocks noChangeArrowheads="1"/>
          </p:cNvSpPr>
          <p:nvPr/>
        </p:nvSpPr>
        <p:spPr bwMode="auto">
          <a:xfrm>
            <a:off x="187325" y="228600"/>
            <a:ext cx="8651875" cy="61247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514350" indent="-514350" algn="ctr">
              <a:buAutoNum type="arabicPeriod"/>
            </a:pPr>
            <a:r>
              <a:rPr lang="en-US" sz="2800" b="1" dirty="0" smtClean="0"/>
              <a:t>Feature </a:t>
            </a:r>
            <a:r>
              <a:rPr lang="en-US" sz="2800" b="1" dirty="0"/>
              <a:t>E</a:t>
            </a:r>
            <a:r>
              <a:rPr lang="en-US" sz="2800" b="1" dirty="0" smtClean="0"/>
              <a:t>xtraction </a:t>
            </a:r>
            <a:r>
              <a:rPr lang="en-US" sz="2800" b="1" dirty="0" smtClean="0"/>
              <a:t>T</a:t>
            </a:r>
            <a:r>
              <a:rPr lang="en-US" sz="2800" b="1" dirty="0" smtClean="0"/>
              <a:t>ools</a:t>
            </a:r>
          </a:p>
          <a:p>
            <a:pPr algn="just"/>
            <a:endParaRPr lang="en-US" sz="2800" b="1" dirty="0"/>
          </a:p>
          <a:p>
            <a:pPr lvl="1" algn="just"/>
            <a:r>
              <a:rPr lang="en-US" sz="2400" dirty="0">
                <a:solidFill>
                  <a:srgbClr val="0070C0"/>
                </a:solidFill>
              </a:rPr>
              <a:t>1.1 Information extraction</a:t>
            </a:r>
          </a:p>
          <a:p>
            <a:pPr marL="1257300" lvl="2" indent="-342900" algn="just">
              <a:buFont typeface="Wingdings" pitchFamily="2" charset="2"/>
              <a:buChar char="v"/>
            </a:pPr>
            <a:r>
              <a:rPr lang="en-US" sz="2400" dirty="0"/>
              <a:t>Extract linguistic items that represent document contents  </a:t>
            </a:r>
          </a:p>
          <a:p>
            <a:pPr lvl="1" algn="just"/>
            <a:r>
              <a:rPr lang="en-US" sz="2400" dirty="0">
                <a:solidFill>
                  <a:srgbClr val="0070C0"/>
                </a:solidFill>
              </a:rPr>
              <a:t>1.2 Feature extraction</a:t>
            </a:r>
          </a:p>
          <a:p>
            <a:pPr marL="1257300" lvl="2" indent="-342900" algn="just">
              <a:buFont typeface="Wingdings" pitchFamily="2" charset="2"/>
              <a:buChar char="v"/>
            </a:pPr>
            <a:r>
              <a:rPr lang="en-US" sz="2400" dirty="0"/>
              <a:t>Assign of different categories to vocabulary in documents, </a:t>
            </a:r>
          </a:p>
          <a:p>
            <a:pPr marL="1257300" lvl="2" indent="-342900" algn="just">
              <a:buFont typeface="Wingdings" pitchFamily="2" charset="2"/>
              <a:buChar char="v"/>
            </a:pPr>
            <a:r>
              <a:rPr lang="en-US" sz="2400" dirty="0"/>
              <a:t>Measure their importance to the document content.</a:t>
            </a:r>
          </a:p>
          <a:p>
            <a:pPr lvl="1" algn="just"/>
            <a:r>
              <a:rPr lang="en-US" sz="2400" dirty="0">
                <a:solidFill>
                  <a:srgbClr val="0070C0"/>
                </a:solidFill>
              </a:rPr>
              <a:t>1.3 Name extraction</a:t>
            </a:r>
          </a:p>
          <a:p>
            <a:pPr marL="1257300" lvl="2" indent="-342900" algn="just">
              <a:buFont typeface="Wingdings" pitchFamily="2" charset="2"/>
              <a:buChar char="v"/>
            </a:pPr>
            <a:r>
              <a:rPr lang="en-US" sz="2400" dirty="0"/>
              <a:t>Locate names in text,</a:t>
            </a:r>
          </a:p>
          <a:p>
            <a:pPr marL="1257300" lvl="2" indent="-342900" algn="just">
              <a:buFont typeface="Wingdings" pitchFamily="2" charset="2"/>
              <a:buChar char="v"/>
            </a:pPr>
            <a:r>
              <a:rPr lang="en-US" sz="2400" dirty="0"/>
              <a:t>Determine what type of entity the name refers to </a:t>
            </a:r>
          </a:p>
          <a:p>
            <a:pPr lvl="1" algn="just"/>
            <a:r>
              <a:rPr lang="en-US" sz="2400" dirty="0">
                <a:solidFill>
                  <a:srgbClr val="0070C0"/>
                </a:solidFill>
              </a:rPr>
              <a:t>1.4 Term extraction</a:t>
            </a:r>
          </a:p>
          <a:p>
            <a:pPr marL="1257300" lvl="2" indent="-342900" algn="just">
              <a:buFont typeface="Wingdings" pitchFamily="2" charset="2"/>
              <a:buChar char="v"/>
            </a:pPr>
            <a:r>
              <a:rPr lang="en-US" sz="2400" dirty="0"/>
              <a:t>Discover terms in text. Multiword technical terms</a:t>
            </a:r>
          </a:p>
          <a:p>
            <a:pPr marL="1257300" lvl="2" indent="-342900" algn="just">
              <a:buFont typeface="Wingdings" pitchFamily="2" charset="2"/>
              <a:buChar char="v"/>
            </a:pPr>
            <a:r>
              <a:rPr lang="en-US" sz="2400" dirty="0"/>
              <a:t>Recognize variants of the same concept</a:t>
            </a:r>
          </a:p>
          <a:p>
            <a:pPr lvl="1" algn="just"/>
            <a:r>
              <a:rPr lang="en-US" sz="2400" dirty="0">
                <a:solidFill>
                  <a:srgbClr val="0070C0"/>
                </a:solidFill>
              </a:rPr>
              <a:t>1.5 Abbreviation recognition</a:t>
            </a:r>
          </a:p>
          <a:p>
            <a:pPr marL="1257300" lvl="2" indent="-342900" algn="just">
              <a:buFont typeface="Wingdings" pitchFamily="2" charset="2"/>
              <a:buChar char="v"/>
            </a:pPr>
            <a:r>
              <a:rPr lang="en-US" sz="2400" dirty="0"/>
              <a:t>Find abbreviation and math them with their full forms.</a:t>
            </a:r>
          </a:p>
          <a:p>
            <a:pPr lvl="1" algn="just"/>
            <a:r>
              <a:rPr lang="en-US" sz="2400" dirty="0">
                <a:solidFill>
                  <a:srgbClr val="0070C0"/>
                </a:solidFill>
              </a:rPr>
              <a:t>1.6 Relation extraction</a:t>
            </a:r>
          </a:p>
        </p:txBody>
      </p:sp>
    </p:spTree>
    <p:extLst>
      <p:ext uri="{BB962C8B-B14F-4D97-AF65-F5344CB8AC3E}">
        <p14:creationId xmlns:p14="http://schemas.microsoft.com/office/powerpoint/2010/main" val="423870652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p:cNvGraphicFramePr>
            <a:graphicFrameLocks noChangeAspect="1"/>
          </p:cNvGraphicFramePr>
          <p:nvPr/>
        </p:nvGraphicFramePr>
        <p:xfrm>
          <a:off x="4514850" y="3321050"/>
          <a:ext cx="112713" cy="214313"/>
        </p:xfrm>
        <a:graphic>
          <a:graphicData uri="http://schemas.openxmlformats.org/presentationml/2006/ole">
            <mc:AlternateContent xmlns:mc="http://schemas.openxmlformats.org/markup-compatibility/2006">
              <mc:Choice xmlns:v="urn:schemas-microsoft-com:vml" Requires="v">
                <p:oleObj spid="_x0000_s7313" name="Équation" r:id="rId3" imgW="114120" imgH="215640" progId="Equation.3">
                  <p:embed/>
                </p:oleObj>
              </mc:Choice>
              <mc:Fallback>
                <p:oleObj name="Équation" r:id="rId3" imgW="114120" imgH="2156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14850" y="3321050"/>
                        <a:ext cx="112713" cy="214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6" name="Picture 6" descr="D:\public\download\papier\TextMining\Mypaper\IMTterms.gif"/>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600" y="685800"/>
            <a:ext cx="8229600" cy="6051176"/>
          </a:xfrm>
          <a:prstGeom prst="rect">
            <a:avLst/>
          </a:prstGeom>
          <a:noFill/>
          <a:extLst>
            <a:ext uri="{909E8E84-426E-40DD-AFC4-6F175D3DCCD1}">
              <a14:hiddenFill xmlns:a14="http://schemas.microsoft.com/office/drawing/2010/main">
                <a:solidFill>
                  <a:srgbClr val="FFFFFF"/>
                </a:solidFill>
              </a14:hiddenFill>
            </a:ext>
          </a:extLst>
        </p:spPr>
      </p:pic>
      <p:sp>
        <p:nvSpPr>
          <p:cNvPr id="7" name="Text Box 7"/>
          <p:cNvSpPr txBox="1">
            <a:spLocks noChangeArrowheads="1"/>
          </p:cNvSpPr>
          <p:nvPr/>
        </p:nvSpPr>
        <p:spPr bwMode="auto">
          <a:xfrm>
            <a:off x="2590800" y="152400"/>
            <a:ext cx="4415568"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3200" b="1" dirty="0">
                <a:solidFill>
                  <a:schemeClr val="accent6">
                    <a:lumMod val="50000"/>
                  </a:schemeClr>
                </a:solidFill>
              </a:rPr>
              <a:t>Feature </a:t>
            </a:r>
            <a:r>
              <a:rPr lang="en-US" sz="3200" b="1" dirty="0" smtClean="0">
                <a:solidFill>
                  <a:schemeClr val="accent6">
                    <a:lumMod val="50000"/>
                  </a:schemeClr>
                </a:solidFill>
              </a:rPr>
              <a:t>Extraction Demo</a:t>
            </a:r>
            <a:endParaRPr lang="en-US" sz="3200" b="1" dirty="0">
              <a:solidFill>
                <a:schemeClr val="accent6">
                  <a:lumMod val="50000"/>
                </a:schemeClr>
              </a:solidFill>
            </a:endParaRPr>
          </a:p>
        </p:txBody>
      </p:sp>
    </p:spTree>
    <p:extLst>
      <p:ext uri="{BB962C8B-B14F-4D97-AF65-F5344CB8AC3E}">
        <p14:creationId xmlns:p14="http://schemas.microsoft.com/office/powerpoint/2010/main" val="229339632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5"/>
          <p:cNvSpPr txBox="1">
            <a:spLocks noChangeArrowheads="1"/>
          </p:cNvSpPr>
          <p:nvPr/>
        </p:nvSpPr>
        <p:spPr bwMode="auto">
          <a:xfrm>
            <a:off x="268288" y="76200"/>
            <a:ext cx="8647112" cy="65787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190500">
              <a:defRPr sz="2400">
                <a:solidFill>
                  <a:schemeClr val="tx1"/>
                </a:solidFill>
                <a:latin typeface="Times New Roman" pitchFamily="18" charset="0"/>
              </a:defRPr>
            </a:lvl2pPr>
            <a:lvl3pPr marL="381000">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lgn="ctr"/>
            <a:r>
              <a:rPr lang="en-US" sz="2800" b="1" dirty="0"/>
              <a:t>2</a:t>
            </a:r>
            <a:r>
              <a:rPr lang="en-US" sz="2800" b="1" dirty="0" smtClean="0"/>
              <a:t>. Clustering Tools</a:t>
            </a:r>
          </a:p>
          <a:p>
            <a:pPr algn="just"/>
            <a:endParaRPr lang="en-US" b="1" dirty="0"/>
          </a:p>
          <a:p>
            <a:pPr lvl="1" algn="just"/>
            <a:r>
              <a:rPr lang="en-US" dirty="0">
                <a:solidFill>
                  <a:srgbClr val="0070C0"/>
                </a:solidFill>
              </a:rPr>
              <a:t>2.1 </a:t>
            </a:r>
            <a:r>
              <a:rPr lang="en-US" dirty="0" smtClean="0">
                <a:solidFill>
                  <a:srgbClr val="0070C0"/>
                </a:solidFill>
              </a:rPr>
              <a:t>Application</a:t>
            </a:r>
          </a:p>
          <a:p>
            <a:pPr marL="476250" lvl="1" indent="-285750" algn="just">
              <a:buFont typeface="Wingdings" pitchFamily="2" charset="2"/>
              <a:buChar char="v"/>
            </a:pPr>
            <a:r>
              <a:rPr lang="en-US" dirty="0" smtClean="0"/>
              <a:t>Provide </a:t>
            </a:r>
            <a:r>
              <a:rPr lang="en-US" dirty="0"/>
              <a:t>a overview of content in a large document  </a:t>
            </a:r>
            <a:r>
              <a:rPr lang="en-US" dirty="0" smtClean="0"/>
              <a:t>collection</a:t>
            </a:r>
          </a:p>
          <a:p>
            <a:pPr marL="476250" lvl="1" indent="-285750" algn="just">
              <a:buFont typeface="Wingdings" pitchFamily="2" charset="2"/>
              <a:buChar char="v"/>
            </a:pPr>
            <a:r>
              <a:rPr lang="en-US" dirty="0" smtClean="0"/>
              <a:t>Identify </a:t>
            </a:r>
            <a:r>
              <a:rPr lang="en-US" dirty="0"/>
              <a:t>hidden structures between groups of </a:t>
            </a:r>
            <a:r>
              <a:rPr lang="en-US" dirty="0" smtClean="0"/>
              <a:t>objects</a:t>
            </a:r>
          </a:p>
          <a:p>
            <a:pPr marL="476250" lvl="1" indent="-285750" algn="just">
              <a:buFont typeface="Wingdings" pitchFamily="2" charset="2"/>
              <a:buChar char="v"/>
            </a:pPr>
            <a:r>
              <a:rPr lang="en-US" dirty="0" smtClean="0"/>
              <a:t>Improve </a:t>
            </a:r>
            <a:r>
              <a:rPr lang="en-US" dirty="0"/>
              <a:t>the browsing process to find similar or related </a:t>
            </a:r>
            <a:r>
              <a:rPr lang="en-US" dirty="0" smtClean="0"/>
              <a:t>information</a:t>
            </a:r>
          </a:p>
          <a:p>
            <a:pPr marL="476250" lvl="1" indent="-285750" algn="just">
              <a:buFont typeface="Wingdings" pitchFamily="2" charset="2"/>
              <a:buChar char="v"/>
            </a:pPr>
            <a:r>
              <a:rPr lang="en-US" dirty="0" smtClean="0"/>
              <a:t>Find </a:t>
            </a:r>
            <a:r>
              <a:rPr lang="en-US" dirty="0"/>
              <a:t>outstanding documents within a </a:t>
            </a:r>
            <a:r>
              <a:rPr lang="en-US" dirty="0" smtClean="0"/>
              <a:t>collection</a:t>
            </a:r>
          </a:p>
          <a:p>
            <a:pPr lvl="1" algn="just"/>
            <a:endParaRPr lang="en-US" dirty="0"/>
          </a:p>
          <a:p>
            <a:pPr algn="just">
              <a:lnSpc>
                <a:spcPct val="80000"/>
              </a:lnSpc>
              <a:spcBef>
                <a:spcPts val="500"/>
              </a:spcBef>
              <a:spcAft>
                <a:spcPts val="500"/>
              </a:spcAft>
            </a:pPr>
            <a:r>
              <a:rPr lang="en-US" dirty="0">
                <a:solidFill>
                  <a:srgbClr val="0070C0"/>
                </a:solidFill>
              </a:rPr>
              <a:t>  2.2 Hierarchical </a:t>
            </a:r>
            <a:r>
              <a:rPr lang="en-US" dirty="0" smtClean="0">
                <a:solidFill>
                  <a:srgbClr val="0070C0"/>
                </a:solidFill>
              </a:rPr>
              <a:t>clustering</a:t>
            </a:r>
          </a:p>
          <a:p>
            <a:pPr lvl="1" algn="just">
              <a:lnSpc>
                <a:spcPct val="80000"/>
              </a:lnSpc>
              <a:spcBef>
                <a:spcPts val="500"/>
              </a:spcBef>
              <a:spcAft>
                <a:spcPts val="500"/>
              </a:spcAft>
            </a:pPr>
            <a:r>
              <a:rPr lang="en-US" dirty="0" smtClean="0"/>
              <a:t>Clusters </a:t>
            </a:r>
            <a:r>
              <a:rPr lang="en-US" dirty="0"/>
              <a:t>are organized in a clustering tree and related clusters occurs in the same branch of tree</a:t>
            </a:r>
            <a:r>
              <a:rPr lang="en-US" dirty="0" smtClean="0"/>
              <a:t>.</a:t>
            </a:r>
          </a:p>
          <a:p>
            <a:pPr algn="just">
              <a:lnSpc>
                <a:spcPct val="80000"/>
              </a:lnSpc>
              <a:spcBef>
                <a:spcPts val="500"/>
              </a:spcBef>
              <a:spcAft>
                <a:spcPts val="500"/>
              </a:spcAft>
            </a:pPr>
            <a:endParaRPr lang="en-US" dirty="0">
              <a:solidFill>
                <a:srgbClr val="0070C0"/>
              </a:solidFill>
            </a:endParaRPr>
          </a:p>
          <a:p>
            <a:pPr algn="just">
              <a:lnSpc>
                <a:spcPct val="80000"/>
              </a:lnSpc>
              <a:spcBef>
                <a:spcPts val="500"/>
              </a:spcBef>
              <a:spcAft>
                <a:spcPts val="500"/>
              </a:spcAft>
            </a:pPr>
            <a:r>
              <a:rPr lang="en-US" dirty="0" smtClean="0">
                <a:solidFill>
                  <a:srgbClr val="0070C0"/>
                </a:solidFill>
              </a:rPr>
              <a:t>  </a:t>
            </a:r>
            <a:r>
              <a:rPr lang="en-US" dirty="0">
                <a:solidFill>
                  <a:srgbClr val="0070C0"/>
                </a:solidFill>
              </a:rPr>
              <a:t>2.3 Binary relational </a:t>
            </a:r>
            <a:r>
              <a:rPr lang="en-US" dirty="0" smtClean="0">
                <a:solidFill>
                  <a:srgbClr val="0070C0"/>
                </a:solidFill>
              </a:rPr>
              <a:t>clustering</a:t>
            </a:r>
            <a:r>
              <a:rPr lang="en-US" dirty="0" smtClean="0">
                <a:solidFill>
                  <a:srgbClr val="0070C0"/>
                </a:solidFill>
                <a:sym typeface="Symbol" pitchFamily="18" charset="2"/>
              </a:rPr>
              <a:t> </a:t>
            </a:r>
          </a:p>
          <a:p>
            <a:pPr lvl="1" algn="just">
              <a:spcBef>
                <a:spcPts val="500"/>
              </a:spcBef>
              <a:spcAft>
                <a:spcPts val="500"/>
              </a:spcAft>
            </a:pPr>
            <a:r>
              <a:rPr lang="en-US" dirty="0"/>
              <a:t>With Binary Relational Clustering, the tool finds topics hidden in a document collection and establishes </a:t>
            </a:r>
            <a:r>
              <a:rPr lang="en-US" i="1" dirty="0"/>
              <a:t>links</a:t>
            </a:r>
            <a:r>
              <a:rPr lang="en-US" dirty="0"/>
              <a:t> or </a:t>
            </a:r>
            <a:r>
              <a:rPr lang="en-US" i="1" dirty="0"/>
              <a:t>relations</a:t>
            </a:r>
            <a:r>
              <a:rPr lang="en-US" dirty="0"/>
              <a:t> between these topics. </a:t>
            </a:r>
          </a:p>
        </p:txBody>
      </p:sp>
    </p:spTree>
    <p:extLst>
      <p:ext uri="{BB962C8B-B14F-4D97-AF65-F5344CB8AC3E}">
        <p14:creationId xmlns:p14="http://schemas.microsoft.com/office/powerpoint/2010/main" val="395561610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p:cNvGraphicFramePr>
            <a:graphicFrameLocks noChangeAspect="1"/>
          </p:cNvGraphicFramePr>
          <p:nvPr/>
        </p:nvGraphicFramePr>
        <p:xfrm>
          <a:off x="4514850" y="3321050"/>
          <a:ext cx="112713" cy="214313"/>
        </p:xfrm>
        <a:graphic>
          <a:graphicData uri="http://schemas.openxmlformats.org/presentationml/2006/ole">
            <mc:AlternateContent xmlns:mc="http://schemas.openxmlformats.org/markup-compatibility/2006">
              <mc:Choice xmlns:v="urn:schemas-microsoft-com:vml" Requires="v">
                <p:oleObj spid="_x0000_s8336" name="Équation" r:id="rId3" imgW="114120" imgH="215640" progId="Equation.3">
                  <p:embed/>
                </p:oleObj>
              </mc:Choice>
              <mc:Fallback>
                <p:oleObj name="Équation" r:id="rId3" imgW="114120" imgH="2156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14850" y="3321050"/>
                        <a:ext cx="112713" cy="214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 name="Text Box 5"/>
          <p:cNvSpPr txBox="1">
            <a:spLocks noChangeArrowheads="1"/>
          </p:cNvSpPr>
          <p:nvPr/>
        </p:nvSpPr>
        <p:spPr bwMode="auto">
          <a:xfrm>
            <a:off x="228600" y="152400"/>
            <a:ext cx="86106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400">
                <a:solidFill>
                  <a:schemeClr val="tx1"/>
                </a:solidFill>
                <a:latin typeface="Times New Roman" pitchFamily="18" charset="0"/>
              </a:defRPr>
            </a:lvl1pPr>
            <a:lvl2pPr marL="190500">
              <a:defRPr sz="2400">
                <a:solidFill>
                  <a:schemeClr val="tx1"/>
                </a:solidFill>
                <a:latin typeface="Times New Roman" pitchFamily="18" charset="0"/>
              </a:defRPr>
            </a:lvl2pPr>
            <a:lvl3pPr marL="381000">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lgn="ctr"/>
            <a:r>
              <a:rPr lang="en-US" sz="2800" b="1" dirty="0"/>
              <a:t>Clustering D</a:t>
            </a:r>
            <a:r>
              <a:rPr lang="en-US" sz="2800" b="1" dirty="0" smtClean="0"/>
              <a:t>emo: Navigation </a:t>
            </a:r>
            <a:r>
              <a:rPr lang="en-US" sz="2800" b="1" dirty="0"/>
              <a:t>of document collection</a:t>
            </a:r>
          </a:p>
        </p:txBody>
      </p:sp>
      <p:pic>
        <p:nvPicPr>
          <p:cNvPr id="7" name="Picture 6" descr="D:\public\download\papier\TextMining\Mypaper\clusterIMB.bmp"/>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200" y="1066800"/>
            <a:ext cx="8915400" cy="5410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560229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5"/>
          <p:cNvSpPr txBox="1">
            <a:spLocks noChangeArrowheads="1"/>
          </p:cNvSpPr>
          <p:nvPr/>
        </p:nvSpPr>
        <p:spPr bwMode="auto">
          <a:xfrm>
            <a:off x="268288" y="304800"/>
            <a:ext cx="8647112" cy="64104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tabLst>
                <a:tab pos="3232150" algn="l"/>
              </a:tabLst>
              <a:defRPr sz="2400">
                <a:solidFill>
                  <a:schemeClr val="tx1"/>
                </a:solidFill>
                <a:latin typeface="Times New Roman" pitchFamily="18" charset="0"/>
              </a:defRPr>
            </a:lvl1pPr>
            <a:lvl2pPr>
              <a:tabLst>
                <a:tab pos="3232150" algn="l"/>
              </a:tabLst>
              <a:defRPr sz="2400">
                <a:solidFill>
                  <a:schemeClr val="tx1"/>
                </a:solidFill>
                <a:latin typeface="Times New Roman" pitchFamily="18" charset="0"/>
              </a:defRPr>
            </a:lvl2pPr>
            <a:lvl3pPr>
              <a:tabLst>
                <a:tab pos="3232150" algn="l"/>
              </a:tabLst>
              <a:defRPr sz="2400">
                <a:solidFill>
                  <a:schemeClr val="tx1"/>
                </a:solidFill>
                <a:latin typeface="Times New Roman" pitchFamily="18" charset="0"/>
              </a:defRPr>
            </a:lvl3pPr>
            <a:lvl4pPr>
              <a:tabLst>
                <a:tab pos="3232150" algn="l"/>
              </a:tabLst>
              <a:defRPr sz="2400">
                <a:solidFill>
                  <a:schemeClr val="tx1"/>
                </a:solidFill>
                <a:latin typeface="Times New Roman" pitchFamily="18" charset="0"/>
              </a:defRPr>
            </a:lvl4pPr>
            <a:lvl5pPr>
              <a:tabLst>
                <a:tab pos="3232150" algn="l"/>
              </a:tabLst>
              <a:defRPr sz="2400">
                <a:solidFill>
                  <a:schemeClr val="tx1"/>
                </a:solidFill>
                <a:latin typeface="Times New Roman" pitchFamily="18" charset="0"/>
              </a:defRPr>
            </a:lvl5pPr>
            <a:lvl6pPr eaLnBrk="0" fontAlgn="base" hangingPunct="0">
              <a:spcBef>
                <a:spcPct val="0"/>
              </a:spcBef>
              <a:spcAft>
                <a:spcPct val="0"/>
              </a:spcAft>
              <a:tabLst>
                <a:tab pos="3232150" algn="l"/>
              </a:tabLst>
              <a:defRPr sz="2400">
                <a:solidFill>
                  <a:schemeClr val="tx1"/>
                </a:solidFill>
                <a:latin typeface="Times New Roman" pitchFamily="18" charset="0"/>
              </a:defRPr>
            </a:lvl6pPr>
            <a:lvl7pPr eaLnBrk="0" fontAlgn="base" hangingPunct="0">
              <a:spcBef>
                <a:spcPct val="0"/>
              </a:spcBef>
              <a:spcAft>
                <a:spcPct val="0"/>
              </a:spcAft>
              <a:tabLst>
                <a:tab pos="3232150" algn="l"/>
              </a:tabLst>
              <a:defRPr sz="2400">
                <a:solidFill>
                  <a:schemeClr val="tx1"/>
                </a:solidFill>
                <a:latin typeface="Times New Roman" pitchFamily="18" charset="0"/>
              </a:defRPr>
            </a:lvl7pPr>
            <a:lvl8pPr eaLnBrk="0" fontAlgn="base" hangingPunct="0">
              <a:spcBef>
                <a:spcPct val="0"/>
              </a:spcBef>
              <a:spcAft>
                <a:spcPct val="0"/>
              </a:spcAft>
              <a:tabLst>
                <a:tab pos="3232150" algn="l"/>
              </a:tabLst>
              <a:defRPr sz="2400">
                <a:solidFill>
                  <a:schemeClr val="tx1"/>
                </a:solidFill>
                <a:latin typeface="Times New Roman" pitchFamily="18" charset="0"/>
              </a:defRPr>
            </a:lvl8pPr>
            <a:lvl9pPr eaLnBrk="0" fontAlgn="base" hangingPunct="0">
              <a:spcBef>
                <a:spcPct val="0"/>
              </a:spcBef>
              <a:spcAft>
                <a:spcPct val="0"/>
              </a:spcAft>
              <a:tabLst>
                <a:tab pos="3232150" algn="l"/>
              </a:tabLst>
              <a:defRPr sz="2400">
                <a:solidFill>
                  <a:schemeClr val="tx1"/>
                </a:solidFill>
                <a:latin typeface="Times New Roman" pitchFamily="18" charset="0"/>
              </a:defRPr>
            </a:lvl9pPr>
          </a:lstStyle>
          <a:p>
            <a:pPr algn="ctr"/>
            <a:r>
              <a:rPr lang="en-US" sz="3600" b="1" dirty="0">
                <a:latin typeface="+mn-lt"/>
              </a:rPr>
              <a:t>3</a:t>
            </a:r>
            <a:r>
              <a:rPr lang="en-US" sz="3600" b="1" dirty="0" smtClean="0">
                <a:latin typeface="+mn-lt"/>
              </a:rPr>
              <a:t>. Summarization </a:t>
            </a:r>
            <a:r>
              <a:rPr lang="en-US" sz="3600" b="1" dirty="0">
                <a:latin typeface="+mn-lt"/>
              </a:rPr>
              <a:t>T</a:t>
            </a:r>
            <a:r>
              <a:rPr lang="en-US" sz="3600" b="1" dirty="0" smtClean="0">
                <a:latin typeface="+mn-lt"/>
              </a:rPr>
              <a:t>ools</a:t>
            </a:r>
            <a:endParaRPr lang="en-US" sz="3600" b="1" dirty="0" smtClean="0">
              <a:latin typeface="+mn-lt"/>
            </a:endParaRPr>
          </a:p>
          <a:p>
            <a:pPr algn="just"/>
            <a:endParaRPr lang="en-US" sz="2800" dirty="0" smtClean="0">
              <a:latin typeface="+mn-lt"/>
            </a:endParaRPr>
          </a:p>
          <a:p>
            <a:pPr algn="just"/>
            <a:r>
              <a:rPr lang="en-US" sz="2800" dirty="0" smtClean="0">
                <a:solidFill>
                  <a:srgbClr val="0070C0"/>
                </a:solidFill>
                <a:latin typeface="+mn-lt"/>
              </a:rPr>
              <a:t>3.1 </a:t>
            </a:r>
            <a:r>
              <a:rPr lang="en-US" sz="2800" dirty="0">
                <a:solidFill>
                  <a:srgbClr val="0070C0"/>
                </a:solidFill>
                <a:latin typeface="+mn-lt"/>
              </a:rPr>
              <a:t>Steps</a:t>
            </a:r>
            <a:r>
              <a:rPr lang="en-US" sz="2800" dirty="0">
                <a:latin typeface="+mn-lt"/>
              </a:rPr>
              <a:t>		</a:t>
            </a:r>
            <a:endParaRPr lang="en-US" sz="2800" dirty="0" smtClean="0">
              <a:latin typeface="+mn-lt"/>
            </a:endParaRPr>
          </a:p>
          <a:p>
            <a:pPr marL="800100" lvl="1" indent="-342900" algn="just">
              <a:lnSpc>
                <a:spcPct val="90000"/>
              </a:lnSpc>
              <a:buFont typeface="Wingdings" pitchFamily="2" charset="2"/>
              <a:buChar char="v"/>
            </a:pPr>
            <a:r>
              <a:rPr lang="en-US" sz="2800" dirty="0" smtClean="0">
                <a:latin typeface="+mn-lt"/>
              </a:rPr>
              <a:t>the </a:t>
            </a:r>
            <a:r>
              <a:rPr lang="en-US" sz="2800" dirty="0">
                <a:latin typeface="+mn-lt"/>
              </a:rPr>
              <a:t>most relevant sentences</a:t>
            </a:r>
            <a:r>
              <a:rPr lang="en-US" sz="2800" dirty="0">
                <a:solidFill>
                  <a:srgbClr val="002060"/>
                </a:solidFill>
                <a:latin typeface="+mn-lt"/>
              </a:rPr>
              <a:t> </a:t>
            </a:r>
            <a:r>
              <a:rPr lang="en-US" sz="2800" dirty="0">
                <a:solidFill>
                  <a:srgbClr val="002060"/>
                </a:solidFill>
                <a:latin typeface="+mn-lt"/>
                <a:sym typeface="Symbol" pitchFamily="18" charset="2"/>
              </a:rPr>
              <a:t></a:t>
            </a:r>
            <a:r>
              <a:rPr lang="en-US" sz="2800" dirty="0">
                <a:solidFill>
                  <a:srgbClr val="002060"/>
                </a:solidFill>
                <a:latin typeface="+mn-lt"/>
              </a:rPr>
              <a:t> </a:t>
            </a:r>
            <a:r>
              <a:rPr lang="en-US" sz="2800" dirty="0">
                <a:latin typeface="+mn-lt"/>
              </a:rPr>
              <a:t>the relevancy of a sentence to a </a:t>
            </a:r>
            <a:r>
              <a:rPr lang="en-US" sz="2800" dirty="0" smtClean="0">
                <a:latin typeface="+mn-lt"/>
              </a:rPr>
              <a:t>document</a:t>
            </a:r>
            <a:r>
              <a:rPr lang="en-US" sz="2800" dirty="0" smtClean="0">
                <a:solidFill>
                  <a:srgbClr val="002060"/>
                </a:solidFill>
                <a:latin typeface="+mn-lt"/>
              </a:rPr>
              <a:t> </a:t>
            </a:r>
          </a:p>
          <a:p>
            <a:pPr lvl="1" algn="just">
              <a:lnSpc>
                <a:spcPct val="90000"/>
              </a:lnSpc>
            </a:pPr>
            <a:r>
              <a:rPr lang="en-US" sz="2800" dirty="0" smtClean="0">
                <a:solidFill>
                  <a:srgbClr val="002060"/>
                </a:solidFill>
                <a:latin typeface="+mn-lt"/>
                <a:sym typeface="Symbol" pitchFamily="18" charset="2"/>
              </a:rPr>
              <a:t>                  </a:t>
            </a:r>
            <a:r>
              <a:rPr lang="en-US" sz="2000" dirty="0" smtClean="0">
                <a:solidFill>
                  <a:srgbClr val="002060"/>
                </a:solidFill>
                <a:latin typeface="+mn-lt"/>
                <a:sym typeface="Symbol" pitchFamily="18" charset="2"/>
              </a:rPr>
              <a:t></a:t>
            </a:r>
            <a:r>
              <a:rPr lang="en-US" sz="2000" dirty="0" smtClean="0">
                <a:solidFill>
                  <a:srgbClr val="002060"/>
                </a:solidFill>
                <a:latin typeface="+mn-lt"/>
              </a:rPr>
              <a:t> </a:t>
            </a:r>
            <a:r>
              <a:rPr lang="en-US" sz="2000" dirty="0">
                <a:latin typeface="+mn-lt"/>
              </a:rPr>
              <a:t>a summary of the document with length set by user</a:t>
            </a:r>
            <a:endParaRPr lang="en-US" dirty="0">
              <a:latin typeface="+mn-lt"/>
            </a:endParaRPr>
          </a:p>
          <a:p>
            <a:pPr algn="just">
              <a:lnSpc>
                <a:spcPct val="80000"/>
              </a:lnSpc>
              <a:spcBef>
                <a:spcPts val="500"/>
              </a:spcBef>
              <a:spcAft>
                <a:spcPts val="500"/>
              </a:spcAft>
              <a:buSzPct val="80000"/>
              <a:buFont typeface="Symbol" pitchFamily="18" charset="2"/>
              <a:buNone/>
            </a:pPr>
            <a:r>
              <a:rPr lang="en-US" sz="2800" dirty="0">
                <a:latin typeface="+mn-lt"/>
              </a:rPr>
              <a:t>      </a:t>
            </a:r>
            <a:endParaRPr lang="en-US" sz="2800" dirty="0" smtClean="0">
              <a:latin typeface="+mn-lt"/>
            </a:endParaRPr>
          </a:p>
          <a:p>
            <a:pPr algn="just">
              <a:lnSpc>
                <a:spcPct val="80000"/>
              </a:lnSpc>
              <a:spcBef>
                <a:spcPts val="500"/>
              </a:spcBef>
              <a:spcAft>
                <a:spcPts val="500"/>
              </a:spcAft>
              <a:buSzPct val="80000"/>
              <a:buFont typeface="Symbol" pitchFamily="18" charset="2"/>
              <a:buNone/>
            </a:pPr>
            <a:r>
              <a:rPr lang="en-US" sz="2800" dirty="0" smtClean="0">
                <a:solidFill>
                  <a:srgbClr val="0070C0"/>
                </a:solidFill>
                <a:latin typeface="+mn-lt"/>
              </a:rPr>
              <a:t>3.2 </a:t>
            </a:r>
            <a:r>
              <a:rPr lang="en-US" sz="2800" dirty="0">
                <a:solidFill>
                  <a:srgbClr val="0070C0"/>
                </a:solidFill>
                <a:latin typeface="+mn-lt"/>
              </a:rPr>
              <a:t>Applications</a:t>
            </a:r>
          </a:p>
          <a:p>
            <a:pPr marL="800100" lvl="1" indent="-342900" algn="just">
              <a:lnSpc>
                <a:spcPct val="80000"/>
              </a:lnSpc>
              <a:spcBef>
                <a:spcPts val="500"/>
              </a:spcBef>
              <a:spcAft>
                <a:spcPts val="500"/>
              </a:spcAft>
              <a:buFont typeface="Wingdings" pitchFamily="2" charset="2"/>
              <a:buChar char="v"/>
            </a:pPr>
            <a:r>
              <a:rPr lang="en-US" sz="2800" dirty="0">
                <a:latin typeface="+mn-lt"/>
              </a:rPr>
              <a:t>Judge the relevancy of a full </a:t>
            </a:r>
            <a:r>
              <a:rPr lang="en-US" sz="2800" dirty="0" smtClean="0">
                <a:latin typeface="+mn-lt"/>
              </a:rPr>
              <a:t>text</a:t>
            </a:r>
          </a:p>
          <a:p>
            <a:pPr lvl="1" algn="just">
              <a:lnSpc>
                <a:spcPct val="80000"/>
              </a:lnSpc>
              <a:spcBef>
                <a:spcPts val="500"/>
              </a:spcBef>
              <a:spcAft>
                <a:spcPts val="500"/>
              </a:spcAft>
            </a:pPr>
            <a:r>
              <a:rPr lang="en-US" dirty="0">
                <a:latin typeface="+mn-lt"/>
              </a:rPr>
              <a:t> </a:t>
            </a:r>
            <a:r>
              <a:rPr lang="en-US" dirty="0" smtClean="0">
                <a:latin typeface="+mn-lt"/>
              </a:rPr>
              <a:t>     Easily </a:t>
            </a:r>
            <a:r>
              <a:rPr lang="en-US" dirty="0">
                <a:latin typeface="+mn-lt"/>
              </a:rPr>
              <a:t>determine whether the document is relevant to read. </a:t>
            </a:r>
            <a:endParaRPr lang="en-US" sz="2800" dirty="0">
              <a:latin typeface="+mn-lt"/>
            </a:endParaRPr>
          </a:p>
          <a:p>
            <a:pPr marL="800100" lvl="1" indent="-342900">
              <a:lnSpc>
                <a:spcPct val="80000"/>
              </a:lnSpc>
              <a:spcBef>
                <a:spcPts val="500"/>
              </a:spcBef>
              <a:spcAft>
                <a:spcPts val="500"/>
              </a:spcAft>
              <a:buFont typeface="Wingdings" pitchFamily="2" charset="2"/>
              <a:buChar char="v"/>
            </a:pPr>
            <a:r>
              <a:rPr lang="en-US" sz="2800" dirty="0">
                <a:latin typeface="+mn-lt"/>
              </a:rPr>
              <a:t>Enrich search results </a:t>
            </a:r>
            <a:br>
              <a:rPr lang="en-US" sz="2800" dirty="0">
                <a:latin typeface="+mn-lt"/>
              </a:rPr>
            </a:br>
            <a:r>
              <a:rPr lang="en-US" dirty="0" smtClean="0">
                <a:latin typeface="+mn-lt"/>
              </a:rPr>
              <a:t>The </a:t>
            </a:r>
            <a:r>
              <a:rPr lang="en-US" dirty="0">
                <a:latin typeface="+mn-lt"/>
              </a:rPr>
              <a:t>results of a query to a search engine can be enriched with a </a:t>
            </a:r>
            <a:r>
              <a:rPr lang="en-US" dirty="0" smtClean="0">
                <a:latin typeface="+mn-lt"/>
              </a:rPr>
              <a:t>short  summary </a:t>
            </a:r>
            <a:r>
              <a:rPr lang="en-US" dirty="0">
                <a:latin typeface="+mn-lt"/>
              </a:rPr>
              <a:t>of each document. </a:t>
            </a:r>
          </a:p>
          <a:p>
            <a:pPr marL="800100" lvl="1" indent="-342900" algn="just">
              <a:lnSpc>
                <a:spcPct val="80000"/>
              </a:lnSpc>
              <a:spcBef>
                <a:spcPts val="500"/>
              </a:spcBef>
              <a:spcAft>
                <a:spcPts val="500"/>
              </a:spcAft>
              <a:buFont typeface="Wingdings" pitchFamily="2" charset="2"/>
              <a:buChar char="v"/>
            </a:pPr>
            <a:r>
              <a:rPr lang="en-US" sz="2800" dirty="0">
                <a:latin typeface="+mn-lt"/>
              </a:rPr>
              <a:t>Get a fast overview over document collections </a:t>
            </a:r>
            <a:endParaRPr lang="en-US" sz="2800" dirty="0" smtClean="0">
              <a:latin typeface="+mn-lt"/>
            </a:endParaRPr>
          </a:p>
          <a:p>
            <a:pPr lvl="1" algn="just">
              <a:lnSpc>
                <a:spcPct val="80000"/>
              </a:lnSpc>
              <a:spcBef>
                <a:spcPts val="500"/>
              </a:spcBef>
              <a:spcAft>
                <a:spcPts val="500"/>
              </a:spcAft>
            </a:pPr>
            <a:r>
              <a:rPr lang="en-US" dirty="0">
                <a:solidFill>
                  <a:srgbClr val="002060"/>
                </a:solidFill>
                <a:latin typeface="+mn-lt"/>
              </a:rPr>
              <a:t> </a:t>
            </a:r>
            <a:r>
              <a:rPr lang="en-US" dirty="0" smtClean="0">
                <a:solidFill>
                  <a:srgbClr val="002060"/>
                </a:solidFill>
                <a:latin typeface="+mn-lt"/>
              </a:rPr>
              <a:t>      summary </a:t>
            </a:r>
            <a:r>
              <a:rPr lang="en-US" dirty="0">
                <a:solidFill>
                  <a:srgbClr val="002060"/>
                </a:solidFill>
                <a:latin typeface="+mn-lt"/>
                <a:sym typeface="Symbol" pitchFamily="18" charset="2"/>
              </a:rPr>
              <a:t> full document</a:t>
            </a:r>
          </a:p>
        </p:txBody>
      </p:sp>
    </p:spTree>
    <p:extLst>
      <p:ext uri="{BB962C8B-B14F-4D97-AF65-F5344CB8AC3E}">
        <p14:creationId xmlns:p14="http://schemas.microsoft.com/office/powerpoint/2010/main" val="195841980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p:cNvGraphicFramePr>
            <a:graphicFrameLocks noChangeAspect="1"/>
          </p:cNvGraphicFramePr>
          <p:nvPr>
            <p:extLst>
              <p:ext uri="{D42A27DB-BD31-4B8C-83A1-F6EECF244321}">
                <p14:modId xmlns:p14="http://schemas.microsoft.com/office/powerpoint/2010/main" val="1265458635"/>
              </p:ext>
            </p:extLst>
          </p:nvPr>
        </p:nvGraphicFramePr>
        <p:xfrm>
          <a:off x="4475162" y="3778250"/>
          <a:ext cx="112713" cy="214313"/>
        </p:xfrm>
        <a:graphic>
          <a:graphicData uri="http://schemas.openxmlformats.org/presentationml/2006/ole">
            <mc:AlternateContent xmlns:mc="http://schemas.openxmlformats.org/markup-compatibility/2006">
              <mc:Choice xmlns:v="urn:schemas-microsoft-com:vml" Requires="v">
                <p:oleObj spid="_x0000_s9498" name="Équation" r:id="rId3" imgW="114120" imgH="215640" progId="Equation.3">
                  <p:embed/>
                </p:oleObj>
              </mc:Choice>
              <mc:Fallback>
                <p:oleObj name="Équation" r:id="rId3" imgW="114120" imgH="2156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75162" y="3778250"/>
                        <a:ext cx="112713" cy="214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 name="Text Box 5"/>
          <p:cNvSpPr txBox="1">
            <a:spLocks noChangeArrowheads="1"/>
          </p:cNvSpPr>
          <p:nvPr/>
        </p:nvSpPr>
        <p:spPr bwMode="auto">
          <a:xfrm>
            <a:off x="268288" y="304800"/>
            <a:ext cx="8647112" cy="3483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tabLst>
                <a:tab pos="3232150" algn="l"/>
              </a:tabLst>
              <a:defRPr sz="2400">
                <a:solidFill>
                  <a:schemeClr val="tx1"/>
                </a:solidFill>
                <a:latin typeface="Times New Roman" pitchFamily="18" charset="0"/>
              </a:defRPr>
            </a:lvl1pPr>
            <a:lvl2pPr marL="190500">
              <a:tabLst>
                <a:tab pos="3232150" algn="l"/>
              </a:tabLst>
              <a:defRPr sz="2400">
                <a:solidFill>
                  <a:schemeClr val="tx1"/>
                </a:solidFill>
                <a:latin typeface="Times New Roman" pitchFamily="18" charset="0"/>
              </a:defRPr>
            </a:lvl2pPr>
            <a:lvl3pPr marL="381000">
              <a:tabLst>
                <a:tab pos="3232150" algn="l"/>
              </a:tabLst>
              <a:defRPr sz="2400">
                <a:solidFill>
                  <a:schemeClr val="tx1"/>
                </a:solidFill>
                <a:latin typeface="Times New Roman" pitchFamily="18" charset="0"/>
              </a:defRPr>
            </a:lvl3pPr>
            <a:lvl4pPr>
              <a:tabLst>
                <a:tab pos="3232150" algn="l"/>
              </a:tabLst>
              <a:defRPr sz="2400">
                <a:solidFill>
                  <a:schemeClr val="tx1"/>
                </a:solidFill>
                <a:latin typeface="Times New Roman" pitchFamily="18" charset="0"/>
              </a:defRPr>
            </a:lvl4pPr>
            <a:lvl5pPr>
              <a:tabLst>
                <a:tab pos="3232150" algn="l"/>
              </a:tabLst>
              <a:defRPr sz="2400">
                <a:solidFill>
                  <a:schemeClr val="tx1"/>
                </a:solidFill>
                <a:latin typeface="Times New Roman" pitchFamily="18" charset="0"/>
              </a:defRPr>
            </a:lvl5pPr>
            <a:lvl6pPr eaLnBrk="0" fontAlgn="base" hangingPunct="0">
              <a:spcBef>
                <a:spcPct val="0"/>
              </a:spcBef>
              <a:spcAft>
                <a:spcPct val="0"/>
              </a:spcAft>
              <a:tabLst>
                <a:tab pos="3232150" algn="l"/>
              </a:tabLst>
              <a:defRPr sz="2400">
                <a:solidFill>
                  <a:schemeClr val="tx1"/>
                </a:solidFill>
                <a:latin typeface="Times New Roman" pitchFamily="18" charset="0"/>
              </a:defRPr>
            </a:lvl6pPr>
            <a:lvl7pPr eaLnBrk="0" fontAlgn="base" hangingPunct="0">
              <a:spcBef>
                <a:spcPct val="0"/>
              </a:spcBef>
              <a:spcAft>
                <a:spcPct val="0"/>
              </a:spcAft>
              <a:tabLst>
                <a:tab pos="3232150" algn="l"/>
              </a:tabLst>
              <a:defRPr sz="2400">
                <a:solidFill>
                  <a:schemeClr val="tx1"/>
                </a:solidFill>
                <a:latin typeface="Times New Roman" pitchFamily="18" charset="0"/>
              </a:defRPr>
            </a:lvl7pPr>
            <a:lvl8pPr eaLnBrk="0" fontAlgn="base" hangingPunct="0">
              <a:spcBef>
                <a:spcPct val="0"/>
              </a:spcBef>
              <a:spcAft>
                <a:spcPct val="0"/>
              </a:spcAft>
              <a:tabLst>
                <a:tab pos="3232150" algn="l"/>
              </a:tabLst>
              <a:defRPr sz="2400">
                <a:solidFill>
                  <a:schemeClr val="tx1"/>
                </a:solidFill>
                <a:latin typeface="Times New Roman" pitchFamily="18" charset="0"/>
              </a:defRPr>
            </a:lvl8pPr>
            <a:lvl9pPr eaLnBrk="0" fontAlgn="base" hangingPunct="0">
              <a:spcBef>
                <a:spcPct val="0"/>
              </a:spcBef>
              <a:spcAft>
                <a:spcPct val="0"/>
              </a:spcAft>
              <a:tabLst>
                <a:tab pos="3232150" algn="l"/>
              </a:tabLst>
              <a:defRPr sz="2400">
                <a:solidFill>
                  <a:schemeClr val="tx1"/>
                </a:solidFill>
                <a:latin typeface="Times New Roman" pitchFamily="18" charset="0"/>
              </a:defRPr>
            </a:lvl9pPr>
          </a:lstStyle>
          <a:p>
            <a:pPr algn="ctr"/>
            <a:r>
              <a:rPr lang="en-US" sz="3600" b="1" dirty="0"/>
              <a:t>4</a:t>
            </a:r>
            <a:r>
              <a:rPr lang="en-US" sz="3600" b="1" dirty="0" smtClean="0"/>
              <a:t>. Categorization </a:t>
            </a:r>
            <a:r>
              <a:rPr lang="en-US" sz="3600" b="1" dirty="0"/>
              <a:t>T</a:t>
            </a:r>
            <a:r>
              <a:rPr lang="en-US" sz="3600" b="1" dirty="0" smtClean="0"/>
              <a:t>ool         </a:t>
            </a:r>
            <a:endParaRPr lang="en-US" sz="3600" b="1" dirty="0" smtClean="0"/>
          </a:p>
          <a:p>
            <a:endParaRPr lang="en-US" sz="3200" b="1" dirty="0"/>
          </a:p>
          <a:p>
            <a:r>
              <a:rPr lang="en-US" sz="3200" dirty="0" smtClean="0"/>
              <a:t>Applications</a:t>
            </a:r>
            <a:endParaRPr lang="en-US" sz="3200" dirty="0"/>
          </a:p>
          <a:p>
            <a:pPr marL="666750" lvl="2" indent="-285750">
              <a:lnSpc>
                <a:spcPct val="80000"/>
              </a:lnSpc>
              <a:spcBef>
                <a:spcPts val="500"/>
              </a:spcBef>
              <a:spcAft>
                <a:spcPts val="500"/>
              </a:spcAft>
              <a:buFont typeface="Wingdings" pitchFamily="2" charset="2"/>
              <a:buChar char="v"/>
            </a:pPr>
            <a:r>
              <a:rPr lang="en-US" dirty="0" smtClean="0"/>
              <a:t> Organize </a:t>
            </a:r>
            <a:r>
              <a:rPr lang="en-US" dirty="0"/>
              <a:t>intranet documents</a:t>
            </a:r>
          </a:p>
          <a:p>
            <a:pPr marL="666750" lvl="2" indent="-285750">
              <a:lnSpc>
                <a:spcPct val="80000"/>
              </a:lnSpc>
              <a:spcBef>
                <a:spcPts val="500"/>
              </a:spcBef>
              <a:spcAft>
                <a:spcPts val="500"/>
              </a:spcAft>
              <a:buFont typeface="Wingdings" pitchFamily="2" charset="2"/>
              <a:buChar char="v"/>
            </a:pPr>
            <a:r>
              <a:rPr lang="en-US" dirty="0"/>
              <a:t> Assign documents to folders </a:t>
            </a:r>
          </a:p>
          <a:p>
            <a:pPr marL="666750" lvl="2" indent="-285750">
              <a:lnSpc>
                <a:spcPct val="80000"/>
              </a:lnSpc>
              <a:spcBef>
                <a:spcPts val="500"/>
              </a:spcBef>
              <a:spcAft>
                <a:spcPts val="500"/>
              </a:spcAft>
              <a:buFont typeface="Wingdings" pitchFamily="2" charset="2"/>
              <a:buChar char="v"/>
            </a:pPr>
            <a:r>
              <a:rPr lang="en-US" dirty="0"/>
              <a:t> Dispatch requests </a:t>
            </a:r>
          </a:p>
          <a:p>
            <a:pPr marL="666750" lvl="2" indent="-285750">
              <a:lnSpc>
                <a:spcPct val="80000"/>
              </a:lnSpc>
              <a:spcBef>
                <a:spcPts val="500"/>
              </a:spcBef>
              <a:spcAft>
                <a:spcPts val="500"/>
              </a:spcAft>
              <a:buFont typeface="Wingdings" pitchFamily="2" charset="2"/>
              <a:buChar char="v"/>
            </a:pPr>
            <a:r>
              <a:rPr lang="en-US" dirty="0"/>
              <a:t> Forward news to subscribers </a:t>
            </a:r>
            <a:r>
              <a:rPr lang="en-US" sz="1800" dirty="0"/>
              <a:t/>
            </a:r>
            <a:br>
              <a:rPr lang="en-US" sz="1800" dirty="0"/>
            </a:br>
            <a:endParaRPr lang="en-US" sz="1800" dirty="0">
              <a:solidFill>
                <a:srgbClr val="FF9900"/>
              </a:solidFill>
              <a:sym typeface="Symbol" pitchFamily="18" charset="2"/>
            </a:endParaRPr>
          </a:p>
        </p:txBody>
      </p:sp>
      <p:sp>
        <p:nvSpPr>
          <p:cNvPr id="7" name="AutoShape 6"/>
          <p:cNvSpPr>
            <a:spLocks noChangeArrowheads="1"/>
          </p:cNvSpPr>
          <p:nvPr/>
        </p:nvSpPr>
        <p:spPr bwMode="auto">
          <a:xfrm>
            <a:off x="228600" y="4229100"/>
            <a:ext cx="950912" cy="952500"/>
          </a:xfrm>
          <a:prstGeom prst="foldedCorner">
            <a:avLst>
              <a:gd name="adj" fmla="val 12500"/>
            </a:avLst>
          </a:prstGeom>
          <a:solidFill>
            <a:schemeClr val="fo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600" b="1" dirty="0"/>
              <a:t>News</a:t>
            </a:r>
          </a:p>
          <a:p>
            <a:pPr algn="ctr"/>
            <a:r>
              <a:rPr lang="en-US" sz="1600" b="1" dirty="0"/>
              <a:t>article</a:t>
            </a:r>
          </a:p>
        </p:txBody>
      </p:sp>
      <p:sp>
        <p:nvSpPr>
          <p:cNvPr id="8" name="AutoShape 7"/>
          <p:cNvSpPr>
            <a:spLocks noChangeArrowheads="1"/>
          </p:cNvSpPr>
          <p:nvPr/>
        </p:nvSpPr>
        <p:spPr bwMode="auto">
          <a:xfrm>
            <a:off x="1560512" y="4343400"/>
            <a:ext cx="1371600" cy="914400"/>
          </a:xfrm>
          <a:prstGeom prst="star8">
            <a:avLst>
              <a:gd name="adj" fmla="val 38250"/>
            </a:avLst>
          </a:prstGeom>
          <a:solidFill>
            <a:schemeClr val="accent1"/>
          </a:solidFill>
          <a:ln w="9525">
            <a:solidFill>
              <a:schemeClr val="tx1"/>
            </a:solidFill>
            <a:miter lim="800000"/>
            <a:headEnd/>
            <a:tailEnd/>
          </a:ln>
          <a:effectLst>
            <a:outerShdw dist="107763" dir="13500000" algn="ctr" rotWithShape="0">
              <a:schemeClr val="bg2"/>
            </a:outerShdw>
          </a:effectLst>
        </p:spPr>
        <p:txBody>
          <a:bodyPr wrap="none" anchor="ctr"/>
          <a:lstStyle/>
          <a:p>
            <a:pPr algn="ctr"/>
            <a:r>
              <a:rPr lang="en-US" sz="1800" b="1" dirty="0"/>
              <a:t>categorizer</a:t>
            </a:r>
          </a:p>
        </p:txBody>
      </p:sp>
      <p:sp>
        <p:nvSpPr>
          <p:cNvPr id="9" name="AutoShape 8"/>
          <p:cNvSpPr>
            <a:spLocks noChangeArrowheads="1"/>
          </p:cNvSpPr>
          <p:nvPr/>
        </p:nvSpPr>
        <p:spPr bwMode="auto">
          <a:xfrm>
            <a:off x="3389312" y="4114800"/>
            <a:ext cx="990600" cy="228600"/>
          </a:xfrm>
          <a:prstGeom prst="cube">
            <a:avLst>
              <a:gd name="adj" fmla="val 25000"/>
            </a:avLst>
          </a:prstGeom>
          <a:solidFill>
            <a:schemeClr val="tx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200" b="1" dirty="0">
                <a:solidFill>
                  <a:schemeClr val="bg1"/>
                </a:solidFill>
              </a:rPr>
              <a:t>sports</a:t>
            </a:r>
          </a:p>
        </p:txBody>
      </p:sp>
      <p:sp>
        <p:nvSpPr>
          <p:cNvPr id="10" name="AutoShape 9"/>
          <p:cNvSpPr>
            <a:spLocks noChangeArrowheads="1"/>
          </p:cNvSpPr>
          <p:nvPr/>
        </p:nvSpPr>
        <p:spPr bwMode="auto">
          <a:xfrm>
            <a:off x="3389312" y="4343400"/>
            <a:ext cx="990600" cy="228600"/>
          </a:xfrm>
          <a:prstGeom prst="cube">
            <a:avLst>
              <a:gd name="adj" fmla="val 25000"/>
            </a:avLst>
          </a:prstGeom>
          <a:solidFill>
            <a:schemeClr val="tx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200" b="1">
                <a:solidFill>
                  <a:schemeClr val="bg1"/>
                </a:solidFill>
              </a:rPr>
              <a:t>cultures</a:t>
            </a:r>
          </a:p>
        </p:txBody>
      </p:sp>
      <p:sp>
        <p:nvSpPr>
          <p:cNvPr id="11" name="AutoShape 10"/>
          <p:cNvSpPr>
            <a:spLocks noChangeArrowheads="1"/>
          </p:cNvSpPr>
          <p:nvPr/>
        </p:nvSpPr>
        <p:spPr bwMode="auto">
          <a:xfrm>
            <a:off x="3389312" y="4572000"/>
            <a:ext cx="990600" cy="228600"/>
          </a:xfrm>
          <a:prstGeom prst="cube">
            <a:avLst>
              <a:gd name="adj" fmla="val 25000"/>
            </a:avLst>
          </a:prstGeom>
          <a:solidFill>
            <a:schemeClr val="tx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200" b="1">
                <a:solidFill>
                  <a:schemeClr val="bg1"/>
                </a:solidFill>
              </a:rPr>
              <a:t>health</a:t>
            </a:r>
          </a:p>
        </p:txBody>
      </p:sp>
      <p:sp>
        <p:nvSpPr>
          <p:cNvPr id="12" name="AutoShape 11"/>
          <p:cNvSpPr>
            <a:spLocks noChangeArrowheads="1"/>
          </p:cNvSpPr>
          <p:nvPr/>
        </p:nvSpPr>
        <p:spPr bwMode="auto">
          <a:xfrm>
            <a:off x="3389312" y="4800600"/>
            <a:ext cx="990600" cy="228600"/>
          </a:xfrm>
          <a:prstGeom prst="cube">
            <a:avLst>
              <a:gd name="adj" fmla="val 25000"/>
            </a:avLst>
          </a:prstGeom>
          <a:solidFill>
            <a:schemeClr val="tx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200" b="1">
                <a:solidFill>
                  <a:schemeClr val="bg1"/>
                </a:solidFill>
              </a:rPr>
              <a:t>politics</a:t>
            </a:r>
          </a:p>
        </p:txBody>
      </p:sp>
      <p:sp>
        <p:nvSpPr>
          <p:cNvPr id="13" name="AutoShape 12"/>
          <p:cNvSpPr>
            <a:spLocks noChangeArrowheads="1"/>
          </p:cNvSpPr>
          <p:nvPr/>
        </p:nvSpPr>
        <p:spPr bwMode="auto">
          <a:xfrm>
            <a:off x="3389312" y="5029200"/>
            <a:ext cx="990600" cy="228600"/>
          </a:xfrm>
          <a:prstGeom prst="cube">
            <a:avLst>
              <a:gd name="adj" fmla="val 25000"/>
            </a:avLst>
          </a:prstGeom>
          <a:solidFill>
            <a:schemeClr val="tx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200" b="1">
                <a:solidFill>
                  <a:schemeClr val="bg1"/>
                </a:solidFill>
              </a:rPr>
              <a:t>economics</a:t>
            </a:r>
          </a:p>
        </p:txBody>
      </p:sp>
      <p:sp>
        <p:nvSpPr>
          <p:cNvPr id="14" name="AutoShape 13"/>
          <p:cNvSpPr>
            <a:spLocks noChangeArrowheads="1"/>
          </p:cNvSpPr>
          <p:nvPr/>
        </p:nvSpPr>
        <p:spPr bwMode="auto">
          <a:xfrm>
            <a:off x="3389312" y="5257800"/>
            <a:ext cx="990600" cy="228600"/>
          </a:xfrm>
          <a:prstGeom prst="cube">
            <a:avLst>
              <a:gd name="adj" fmla="val 25000"/>
            </a:avLst>
          </a:prstGeom>
          <a:solidFill>
            <a:schemeClr val="tx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200" b="1" dirty="0">
                <a:solidFill>
                  <a:schemeClr val="bg1"/>
                </a:solidFill>
              </a:rPr>
              <a:t>vacations</a:t>
            </a:r>
          </a:p>
        </p:txBody>
      </p:sp>
      <p:graphicFrame>
        <p:nvGraphicFramePr>
          <p:cNvPr id="15" name="Object 14"/>
          <p:cNvGraphicFramePr>
            <a:graphicFrameLocks noChangeAspect="1"/>
          </p:cNvGraphicFramePr>
          <p:nvPr>
            <p:extLst>
              <p:ext uri="{D42A27DB-BD31-4B8C-83A1-F6EECF244321}">
                <p14:modId xmlns:p14="http://schemas.microsoft.com/office/powerpoint/2010/main" val="3585728281"/>
              </p:ext>
            </p:extLst>
          </p:nvPr>
        </p:nvGraphicFramePr>
        <p:xfrm>
          <a:off x="7872411" y="5257800"/>
          <a:ext cx="992199" cy="1447800"/>
        </p:xfrm>
        <a:graphic>
          <a:graphicData uri="http://schemas.openxmlformats.org/presentationml/2006/ole">
            <mc:AlternateContent xmlns:mc="http://schemas.openxmlformats.org/markup-compatibility/2006">
              <mc:Choice xmlns:v="urn:schemas-microsoft-com:vml" Requires="v">
                <p:oleObj spid="_x0000_s9499" name="Clip" r:id="rId5" imgW="622800" imgH="908280" progId="MS_ClipArt_Gallery.2">
                  <p:embed/>
                </p:oleObj>
              </mc:Choice>
              <mc:Fallback>
                <p:oleObj name="Clip" r:id="rId5" imgW="622800" imgH="908280" progId="MS_ClipArt_Gallery.2">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872411" y="5257800"/>
                        <a:ext cx="992199" cy="1447800"/>
                      </a:xfrm>
                      <a:prstGeom prst="rect">
                        <a:avLst/>
                      </a:prstGeom>
                      <a:noFill/>
                      <a:ln>
                        <a:noFill/>
                      </a:ln>
                      <a:effectLst/>
                    </p:spPr>
                  </p:pic>
                </p:oleObj>
              </mc:Fallback>
            </mc:AlternateContent>
          </a:graphicData>
        </a:graphic>
      </p:graphicFrame>
      <p:grpSp>
        <p:nvGrpSpPr>
          <p:cNvPr id="16" name="Group 29"/>
          <p:cNvGrpSpPr>
            <a:grpSpLocks/>
          </p:cNvGrpSpPr>
          <p:nvPr/>
        </p:nvGrpSpPr>
        <p:grpSpPr bwMode="auto">
          <a:xfrm>
            <a:off x="6361112" y="4953000"/>
            <a:ext cx="1066800" cy="838200"/>
            <a:chOff x="4032" y="2832"/>
            <a:chExt cx="672" cy="528"/>
          </a:xfrm>
        </p:grpSpPr>
        <p:sp>
          <p:nvSpPr>
            <p:cNvPr id="17" name="AutoShape 16"/>
            <p:cNvSpPr>
              <a:spLocks noChangeArrowheads="1"/>
            </p:cNvSpPr>
            <p:nvPr/>
          </p:nvSpPr>
          <p:spPr bwMode="auto">
            <a:xfrm>
              <a:off x="4032" y="2832"/>
              <a:ext cx="672" cy="528"/>
            </a:xfrm>
            <a:prstGeom prst="cube">
              <a:avLst>
                <a:gd name="adj" fmla="val 2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200" b="1" dirty="0"/>
                <a:t>Black cat</a:t>
              </a:r>
            </a:p>
          </p:txBody>
        </p:sp>
        <p:sp>
          <p:nvSpPr>
            <p:cNvPr id="18" name="Rectangle 17"/>
            <p:cNvSpPr>
              <a:spLocks noChangeArrowheads="1"/>
            </p:cNvSpPr>
            <p:nvPr/>
          </p:nvSpPr>
          <p:spPr bwMode="auto">
            <a:xfrm>
              <a:off x="4176" y="2880"/>
              <a:ext cx="384" cy="48"/>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1"/>
            </a:p>
          </p:txBody>
        </p:sp>
      </p:grpSp>
      <p:sp>
        <p:nvSpPr>
          <p:cNvPr id="19" name="AutoShape 19"/>
          <p:cNvSpPr>
            <a:spLocks noChangeArrowheads="1"/>
          </p:cNvSpPr>
          <p:nvPr/>
        </p:nvSpPr>
        <p:spPr bwMode="auto">
          <a:xfrm>
            <a:off x="7199312" y="3762375"/>
            <a:ext cx="1828800" cy="962025"/>
          </a:xfrm>
          <a:prstGeom prst="cloudCallout">
            <a:avLst>
              <a:gd name="adj1" fmla="val 10171"/>
              <a:gd name="adj2" fmla="val 98110"/>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200" b="1" dirty="0">
                <a:solidFill>
                  <a:schemeClr val="accent6">
                    <a:lumMod val="60000"/>
                    <a:lumOff val="40000"/>
                  </a:schemeClr>
                </a:solidFill>
              </a:rPr>
              <a:t>I like health news</a:t>
            </a:r>
          </a:p>
        </p:txBody>
      </p:sp>
      <p:sp>
        <p:nvSpPr>
          <p:cNvPr id="20" name="Line 20"/>
          <p:cNvSpPr>
            <a:spLocks noChangeShapeType="1"/>
          </p:cNvSpPr>
          <p:nvPr/>
        </p:nvSpPr>
        <p:spPr bwMode="auto">
          <a:xfrm flipV="1">
            <a:off x="2855912" y="4267200"/>
            <a:ext cx="457200" cy="533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 name="Line 21"/>
          <p:cNvSpPr>
            <a:spLocks noChangeShapeType="1"/>
          </p:cNvSpPr>
          <p:nvPr/>
        </p:nvSpPr>
        <p:spPr bwMode="auto">
          <a:xfrm flipV="1">
            <a:off x="2855912" y="4495800"/>
            <a:ext cx="45720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 name="Line 22"/>
          <p:cNvSpPr>
            <a:spLocks noChangeShapeType="1"/>
          </p:cNvSpPr>
          <p:nvPr/>
        </p:nvSpPr>
        <p:spPr bwMode="auto">
          <a:xfrm flipV="1">
            <a:off x="2932112" y="4724400"/>
            <a:ext cx="457200" cy="76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 name="Line 23"/>
          <p:cNvSpPr>
            <a:spLocks noChangeShapeType="1"/>
          </p:cNvSpPr>
          <p:nvPr/>
        </p:nvSpPr>
        <p:spPr bwMode="auto">
          <a:xfrm>
            <a:off x="2855912" y="4800600"/>
            <a:ext cx="457200" cy="152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 name="Line 24"/>
          <p:cNvSpPr>
            <a:spLocks noChangeShapeType="1"/>
          </p:cNvSpPr>
          <p:nvPr/>
        </p:nvSpPr>
        <p:spPr bwMode="auto">
          <a:xfrm>
            <a:off x="2855912" y="4800600"/>
            <a:ext cx="45720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 name="Line 25"/>
          <p:cNvSpPr>
            <a:spLocks noChangeShapeType="1"/>
          </p:cNvSpPr>
          <p:nvPr/>
        </p:nvSpPr>
        <p:spPr bwMode="auto">
          <a:xfrm>
            <a:off x="2855912" y="4800600"/>
            <a:ext cx="533400" cy="609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 name="Line 26"/>
          <p:cNvSpPr>
            <a:spLocks noChangeShapeType="1"/>
          </p:cNvSpPr>
          <p:nvPr/>
        </p:nvSpPr>
        <p:spPr bwMode="auto">
          <a:xfrm>
            <a:off x="1179512" y="4800600"/>
            <a:ext cx="4572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 name="AutoShape 28"/>
          <p:cNvSpPr>
            <a:spLocks noChangeArrowheads="1"/>
          </p:cNvSpPr>
          <p:nvPr/>
        </p:nvSpPr>
        <p:spPr bwMode="auto">
          <a:xfrm>
            <a:off x="4760912" y="4457700"/>
            <a:ext cx="1030288" cy="571500"/>
          </a:xfrm>
          <a:prstGeom prst="flowChartMagneticTap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400" b="1" dirty="0"/>
              <a:t>new router</a:t>
            </a:r>
          </a:p>
        </p:txBody>
      </p:sp>
      <p:sp>
        <p:nvSpPr>
          <p:cNvPr id="28" name="Line 30"/>
          <p:cNvSpPr>
            <a:spLocks noChangeShapeType="1"/>
          </p:cNvSpPr>
          <p:nvPr/>
        </p:nvSpPr>
        <p:spPr bwMode="auto">
          <a:xfrm>
            <a:off x="4379912" y="4724400"/>
            <a:ext cx="381000" cy="76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1"/>
          </a:p>
        </p:txBody>
      </p:sp>
      <p:sp>
        <p:nvSpPr>
          <p:cNvPr id="29" name="Line 31"/>
          <p:cNvSpPr>
            <a:spLocks noChangeShapeType="1"/>
          </p:cNvSpPr>
          <p:nvPr/>
        </p:nvSpPr>
        <p:spPr bwMode="auto">
          <a:xfrm>
            <a:off x="5562600" y="5067300"/>
            <a:ext cx="798512"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340093170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685800"/>
          </a:xfrm>
        </p:spPr>
        <p:txBody>
          <a:bodyPr>
            <a:normAutofit fontScale="90000"/>
          </a:bodyPr>
          <a:lstStyle/>
          <a:p>
            <a:r>
              <a:rPr lang="en-US" b="1" dirty="0">
                <a:solidFill>
                  <a:schemeClr val="accent6">
                    <a:lumMod val="50000"/>
                  </a:schemeClr>
                </a:solidFill>
              </a:rPr>
              <a:t>Mining </a:t>
            </a:r>
            <a:r>
              <a:rPr lang="en-US" b="1" dirty="0" smtClean="0">
                <a:solidFill>
                  <a:schemeClr val="accent6">
                    <a:lumMod val="50000"/>
                  </a:schemeClr>
                </a:solidFill>
              </a:rPr>
              <a:t>World </a:t>
            </a:r>
            <a:r>
              <a:rPr lang="en-US" b="1" dirty="0">
                <a:solidFill>
                  <a:schemeClr val="accent6">
                    <a:lumMod val="50000"/>
                  </a:schemeClr>
                </a:solidFill>
              </a:rPr>
              <a:t>W</a:t>
            </a:r>
            <a:r>
              <a:rPr lang="en-US" b="1" dirty="0" smtClean="0">
                <a:solidFill>
                  <a:schemeClr val="accent6">
                    <a:lumMod val="50000"/>
                  </a:schemeClr>
                </a:solidFill>
              </a:rPr>
              <a:t>ide </a:t>
            </a:r>
            <a:r>
              <a:rPr lang="en-US" b="1" dirty="0">
                <a:solidFill>
                  <a:schemeClr val="accent6">
                    <a:lumMod val="50000"/>
                  </a:schemeClr>
                </a:solidFill>
              </a:rPr>
              <a:t>W</a:t>
            </a:r>
            <a:r>
              <a:rPr lang="en-US" b="1" dirty="0" smtClean="0">
                <a:solidFill>
                  <a:schemeClr val="accent6">
                    <a:lumMod val="50000"/>
                  </a:schemeClr>
                </a:solidFill>
              </a:rPr>
              <a:t>eb </a:t>
            </a:r>
            <a:r>
              <a:rPr lang="en-US" b="1" dirty="0">
                <a:solidFill>
                  <a:schemeClr val="accent6">
                    <a:lumMod val="50000"/>
                  </a:schemeClr>
                </a:solidFill>
              </a:rPr>
              <a:t>(WWW)</a:t>
            </a:r>
          </a:p>
        </p:txBody>
      </p:sp>
      <p:sp>
        <p:nvSpPr>
          <p:cNvPr id="5" name="Rectangle 3"/>
          <p:cNvSpPr txBox="1">
            <a:spLocks noChangeArrowheads="1"/>
          </p:cNvSpPr>
          <p:nvPr/>
        </p:nvSpPr>
        <p:spPr>
          <a:xfrm>
            <a:off x="304800" y="1143000"/>
            <a:ext cx="8610600" cy="55626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lnSpc>
                <a:spcPct val="90000"/>
              </a:lnSpc>
              <a:buFont typeface="Wingdings" pitchFamily="2" charset="2"/>
              <a:buChar char="v"/>
            </a:pPr>
            <a:r>
              <a:rPr lang="en-US" altLang="zh-CN" sz="2600" dirty="0">
                <a:ea typeface="SimSun" pitchFamily="2" charset="-122"/>
              </a:rPr>
              <a:t>The term </a:t>
            </a:r>
            <a:r>
              <a:rPr lang="en-US" altLang="zh-CN" sz="2600" b="1" dirty="0">
                <a:solidFill>
                  <a:srgbClr val="C00000"/>
                </a:solidFill>
                <a:ea typeface="SimSun" pitchFamily="2" charset="-122"/>
              </a:rPr>
              <a:t>Web Mining </a:t>
            </a:r>
            <a:r>
              <a:rPr lang="en-US" altLang="zh-CN" sz="2600" dirty="0">
                <a:ea typeface="SimSun" pitchFamily="2" charset="-122"/>
              </a:rPr>
              <a:t>was coined by </a:t>
            </a:r>
            <a:r>
              <a:rPr lang="en-US" sz="2600" dirty="0"/>
              <a:t>Orem </a:t>
            </a:r>
            <a:r>
              <a:rPr lang="en-US" sz="2600" dirty="0" err="1"/>
              <a:t>Etzioni</a:t>
            </a:r>
            <a:r>
              <a:rPr lang="en-US" sz="2600" dirty="0"/>
              <a:t> (</a:t>
            </a:r>
            <a:r>
              <a:rPr lang="en-US" sz="2600" dirty="0" smtClean="0"/>
              <a:t>1996) </a:t>
            </a:r>
            <a:r>
              <a:rPr lang="en-US" altLang="zh-CN" sz="2600" dirty="0" smtClean="0">
                <a:ea typeface="SimSun" pitchFamily="2" charset="-122"/>
              </a:rPr>
              <a:t>to </a:t>
            </a:r>
            <a:r>
              <a:rPr lang="en-US" altLang="zh-CN" sz="2600" dirty="0">
                <a:ea typeface="SimSun" pitchFamily="2" charset="-122"/>
              </a:rPr>
              <a:t>denote the use of </a:t>
            </a:r>
            <a:r>
              <a:rPr lang="en-US" altLang="zh-CN" sz="2600" dirty="0" smtClean="0">
                <a:ea typeface="SimSun" pitchFamily="2" charset="-122"/>
              </a:rPr>
              <a:t>data mining </a:t>
            </a:r>
            <a:r>
              <a:rPr lang="en-US" altLang="zh-CN" sz="2600" dirty="0">
                <a:ea typeface="SimSun" pitchFamily="2" charset="-122"/>
              </a:rPr>
              <a:t>techniques to automatically discover </a:t>
            </a:r>
            <a:r>
              <a:rPr lang="en-US" altLang="zh-CN" sz="2600" dirty="0" smtClean="0">
                <a:ea typeface="SimSun" pitchFamily="2" charset="-122"/>
              </a:rPr>
              <a:t>Web </a:t>
            </a:r>
            <a:r>
              <a:rPr lang="en-US" altLang="zh-CN" sz="2600" dirty="0">
                <a:ea typeface="SimSun" pitchFamily="2" charset="-122"/>
              </a:rPr>
              <a:t>documents and services, extract information from Web resources, and uncover general patterns on the Web.</a:t>
            </a:r>
          </a:p>
          <a:p>
            <a:pPr algn="just">
              <a:lnSpc>
                <a:spcPct val="90000"/>
              </a:lnSpc>
              <a:buFont typeface="Wingdings" pitchFamily="2" charset="2"/>
              <a:buChar char="v"/>
            </a:pPr>
            <a:r>
              <a:rPr lang="en-US" altLang="zh-CN" sz="2600" dirty="0" smtClean="0">
                <a:ea typeface="SimSun" pitchFamily="2" charset="-122"/>
              </a:rPr>
              <a:t>The </a:t>
            </a:r>
            <a:r>
              <a:rPr lang="en-US" altLang="zh-CN" sz="2600" dirty="0">
                <a:ea typeface="SimSun" pitchFamily="2" charset="-122"/>
              </a:rPr>
              <a:t>World Wide Web is a rich, enormous knowledge base that can be useful to many </a:t>
            </a:r>
            <a:r>
              <a:rPr lang="en-US" altLang="zh-CN" sz="2600" dirty="0" smtClean="0">
                <a:ea typeface="SimSun" pitchFamily="2" charset="-122"/>
              </a:rPr>
              <a:t>applications. </a:t>
            </a:r>
            <a:r>
              <a:rPr lang="en-GB" sz="2600" dirty="0" smtClean="0"/>
              <a:t>The WWW is huge, widely distributed, global information service centre for news, advertisements, consumer information, financial management, education, government, e-commerce, </a:t>
            </a:r>
            <a:r>
              <a:rPr lang="en-US" sz="2600" dirty="0" smtClean="0"/>
              <a:t>hyperlink information, access and usage information.</a:t>
            </a:r>
          </a:p>
          <a:p>
            <a:pPr algn="just">
              <a:buFont typeface="Wingdings" pitchFamily="2" charset="2"/>
              <a:buChar char="v"/>
            </a:pPr>
            <a:r>
              <a:rPr lang="en-US" altLang="zh-CN" sz="2600" dirty="0">
                <a:ea typeface="SimSun" pitchFamily="2" charset="-122"/>
              </a:rPr>
              <a:t>The Web’s large size and its unstructured and dynamic content, as well as its multilingual nature make extracting </a:t>
            </a:r>
            <a:r>
              <a:rPr lang="en-US" altLang="zh-CN" sz="2600" dirty="0" smtClean="0">
                <a:ea typeface="SimSun" pitchFamily="2" charset="-122"/>
              </a:rPr>
              <a:t>useful knowledge </a:t>
            </a:r>
            <a:r>
              <a:rPr lang="en-US" altLang="zh-CN" sz="2600" dirty="0">
                <a:ea typeface="SimSun" pitchFamily="2" charset="-122"/>
              </a:rPr>
              <a:t>from it a challenging research problem</a:t>
            </a:r>
            <a:r>
              <a:rPr lang="en-US" altLang="zh-CN" sz="2600" dirty="0" smtClean="0">
                <a:ea typeface="SimSun" pitchFamily="2" charset="-122"/>
              </a:rPr>
              <a:t>.</a:t>
            </a:r>
            <a:endParaRPr lang="en-US" altLang="zh-CN" sz="2600" dirty="0">
              <a:ea typeface="SimSun" pitchFamily="2" charset="-122"/>
            </a:endParaRPr>
          </a:p>
        </p:txBody>
      </p:sp>
    </p:spTree>
    <p:extLst>
      <p:ext uri="{BB962C8B-B14F-4D97-AF65-F5344CB8AC3E}">
        <p14:creationId xmlns:p14="http://schemas.microsoft.com/office/powerpoint/2010/main" val="418956856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990600" y="76200"/>
            <a:ext cx="7793038" cy="609600"/>
          </a:xfrm>
        </p:spPr>
        <p:txBody>
          <a:bodyPr>
            <a:normAutofit fontScale="90000"/>
          </a:bodyPr>
          <a:lstStyle/>
          <a:p>
            <a:r>
              <a:rPr lang="en-US" b="1" dirty="0" smtClean="0"/>
              <a:t>Why Mining </a:t>
            </a:r>
            <a:r>
              <a:rPr lang="en-US" b="1" dirty="0"/>
              <a:t>the World-Wide Web</a:t>
            </a:r>
            <a:endParaRPr lang="en-GB" b="1" dirty="0"/>
          </a:p>
        </p:txBody>
      </p:sp>
      <p:sp>
        <p:nvSpPr>
          <p:cNvPr id="5" name="Rectangle 3"/>
          <p:cNvSpPr txBox="1">
            <a:spLocks noChangeArrowheads="1"/>
          </p:cNvSpPr>
          <p:nvPr/>
        </p:nvSpPr>
        <p:spPr>
          <a:xfrm>
            <a:off x="228600" y="4876800"/>
            <a:ext cx="8763000" cy="13716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buFont typeface="Wingdings" pitchFamily="2" charset="2"/>
              <a:buChar char="v"/>
            </a:pPr>
            <a:r>
              <a:rPr lang="en-GB" sz="2000" dirty="0" smtClean="0"/>
              <a:t>Growing and changing very rapidly</a:t>
            </a:r>
          </a:p>
          <a:p>
            <a:pPr algn="just">
              <a:spcBef>
                <a:spcPct val="40000"/>
              </a:spcBef>
              <a:buFont typeface="Wingdings" pitchFamily="2" charset="2"/>
              <a:buChar char="v"/>
            </a:pPr>
            <a:r>
              <a:rPr lang="en-GB" sz="2000" dirty="0" smtClean="0"/>
              <a:t>Broad </a:t>
            </a:r>
            <a:r>
              <a:rPr lang="en-GB" sz="2000" dirty="0" smtClean="0"/>
              <a:t>diversity of user communities</a:t>
            </a:r>
          </a:p>
          <a:p>
            <a:pPr algn="just">
              <a:buFont typeface="Wingdings" pitchFamily="2" charset="2"/>
              <a:buChar char="v"/>
            </a:pPr>
            <a:r>
              <a:rPr lang="en-GB" sz="2000" dirty="0" smtClean="0"/>
              <a:t>Only a small portion of the information on the Web is truly relevant or useful</a:t>
            </a:r>
          </a:p>
          <a:p>
            <a:pPr lvl="1" algn="just"/>
            <a:r>
              <a:rPr lang="en-GB" sz="2000" dirty="0" smtClean="0"/>
              <a:t>99% of the Web information is useless to 99% of Web users</a:t>
            </a:r>
          </a:p>
          <a:p>
            <a:pPr lvl="1" algn="just"/>
            <a:r>
              <a:rPr lang="en-GB" sz="2000" dirty="0" smtClean="0"/>
              <a:t>How can we find high-quality Web pages on a specified topic?</a:t>
            </a:r>
            <a:endParaRPr lang="en-GB" sz="2000" dirty="0"/>
          </a:p>
        </p:txBody>
      </p:sp>
      <p:graphicFrame>
        <p:nvGraphicFramePr>
          <p:cNvPr id="6" name="Object 4"/>
          <p:cNvGraphicFramePr>
            <a:graphicFrameLocks noChangeAspect="1"/>
          </p:cNvGraphicFramePr>
          <p:nvPr>
            <p:extLst>
              <p:ext uri="{D42A27DB-BD31-4B8C-83A1-F6EECF244321}">
                <p14:modId xmlns:p14="http://schemas.microsoft.com/office/powerpoint/2010/main" val="194934199"/>
              </p:ext>
            </p:extLst>
          </p:nvPr>
        </p:nvGraphicFramePr>
        <p:xfrm>
          <a:off x="1752600" y="685800"/>
          <a:ext cx="6019800" cy="4191000"/>
        </p:xfrm>
        <a:graphic>
          <a:graphicData uri="http://schemas.openxmlformats.org/presentationml/2006/ole">
            <mc:AlternateContent xmlns:mc="http://schemas.openxmlformats.org/markup-compatibility/2006">
              <mc:Choice xmlns:v="urn:schemas-microsoft-com:vml" Requires="v">
                <p:oleObj spid="_x0000_s4292" name="Worksheet" r:id="rId3" imgW="3610277" imgH="2591311" progId="Excel.Sheet.8">
                  <p:embed/>
                </p:oleObj>
              </mc:Choice>
              <mc:Fallback>
                <p:oleObj name="Worksheet" r:id="rId3" imgW="3610277" imgH="2591311" progId="Excel.Shee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52600" y="685800"/>
                        <a:ext cx="6019800" cy="4191000"/>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324933241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5112" y="2133600"/>
            <a:ext cx="8421688" cy="3875087"/>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283368" y="304800"/>
            <a:ext cx="8610600" cy="1569660"/>
          </a:xfrm>
          <a:prstGeom prst="rect">
            <a:avLst/>
          </a:prstGeom>
        </p:spPr>
        <p:txBody>
          <a:bodyPr wrap="square">
            <a:spAutoFit/>
          </a:bodyPr>
          <a:lstStyle/>
          <a:p>
            <a:pPr algn="just"/>
            <a:r>
              <a:rPr lang="en-US" altLang="zh-CN" sz="3200" dirty="0" smtClean="0">
                <a:ea typeface="SimSun" pitchFamily="2" charset="-122"/>
              </a:rPr>
              <a:t>Web </a:t>
            </a:r>
            <a:r>
              <a:rPr lang="en-US" altLang="zh-CN" sz="3200" dirty="0">
                <a:ea typeface="SimSun" pitchFamily="2" charset="-122"/>
              </a:rPr>
              <a:t>mining research overlaps substantially with other areas, including data mining, text mining, information retrieval, and web retrieval. </a:t>
            </a:r>
            <a:endParaRPr lang="en-US" sz="3200" dirty="0"/>
          </a:p>
        </p:txBody>
      </p:sp>
    </p:spTree>
    <p:extLst>
      <p:ext uri="{BB962C8B-B14F-4D97-AF65-F5344CB8AC3E}">
        <p14:creationId xmlns:p14="http://schemas.microsoft.com/office/powerpoint/2010/main" val="38074473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5"/>
          <p:cNvGrpSpPr>
            <a:grpSpLocks/>
          </p:cNvGrpSpPr>
          <p:nvPr/>
        </p:nvGrpSpPr>
        <p:grpSpPr bwMode="auto">
          <a:xfrm>
            <a:off x="1524000" y="1219200"/>
            <a:ext cx="7224403" cy="5105400"/>
            <a:chOff x="335" y="595"/>
            <a:chExt cx="5090" cy="3598"/>
          </a:xfrm>
        </p:grpSpPr>
        <p:pic>
          <p:nvPicPr>
            <p:cNvPr id="6" name="Picture 6" descr="division"/>
            <p:cNvPicPr>
              <a:picLocks noChangeAspect="1" noChangeArrowheads="1"/>
            </p:cNvPicPr>
            <p:nvPr/>
          </p:nvPicPr>
          <p:blipFill>
            <a:blip r:embed="rId3">
              <a:extLst>
                <a:ext uri="{28A0092B-C50C-407E-A947-70E740481C1C}">
                  <a14:useLocalDpi xmlns:a14="http://schemas.microsoft.com/office/drawing/2010/main" val="0"/>
                </a:ext>
              </a:extLst>
            </a:blip>
            <a:srcRect l="5000" t="8095" r="5000" b="9714"/>
            <a:stretch>
              <a:fillRect/>
            </a:stretch>
          </p:blipFill>
          <p:spPr bwMode="auto">
            <a:xfrm>
              <a:off x="335" y="595"/>
              <a:ext cx="5090" cy="35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7" name="Group 7"/>
            <p:cNvGrpSpPr>
              <a:grpSpLocks/>
            </p:cNvGrpSpPr>
            <p:nvPr/>
          </p:nvGrpSpPr>
          <p:grpSpPr bwMode="auto">
            <a:xfrm>
              <a:off x="706" y="726"/>
              <a:ext cx="4548" cy="3461"/>
              <a:chOff x="654" y="726"/>
              <a:chExt cx="4548" cy="3461"/>
            </a:xfrm>
          </p:grpSpPr>
          <p:graphicFrame>
            <p:nvGraphicFramePr>
              <p:cNvPr id="8" name="Object 8"/>
              <p:cNvGraphicFramePr>
                <a:graphicFrameLocks noChangeAspect="1"/>
              </p:cNvGraphicFramePr>
              <p:nvPr/>
            </p:nvGraphicFramePr>
            <p:xfrm>
              <a:off x="2880" y="1315"/>
              <a:ext cx="691" cy="651"/>
            </p:xfrm>
            <a:graphic>
              <a:graphicData uri="http://schemas.openxmlformats.org/presentationml/2006/ole">
                <mc:AlternateContent xmlns:mc="http://schemas.openxmlformats.org/markup-compatibility/2006">
                  <mc:Choice xmlns:v="urn:schemas-microsoft-com:vml" Requires="v">
                    <p:oleObj spid="_x0000_s11560" name="Chart" r:id="rId4" imgW="2162354" imgH="2038171" progId="Excel.Chart.8">
                      <p:embed/>
                    </p:oleObj>
                  </mc:Choice>
                  <mc:Fallback>
                    <p:oleObj name="Chart" r:id="rId4" imgW="2162354" imgH="2038171" progId="Excel.Chart.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80" y="1315"/>
                            <a:ext cx="691" cy="6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9" name="Picture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24" y="1253"/>
                <a:ext cx="691" cy="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74" y="1260"/>
                <a:ext cx="691" cy="8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54" y="1224"/>
                <a:ext cx="708" cy="8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12" name="Object 12"/>
              <p:cNvGraphicFramePr>
                <a:graphicFrameLocks noChangeAspect="1"/>
              </p:cNvGraphicFramePr>
              <p:nvPr/>
            </p:nvGraphicFramePr>
            <p:xfrm>
              <a:off x="2457" y="726"/>
              <a:ext cx="633" cy="530"/>
            </p:xfrm>
            <a:graphic>
              <a:graphicData uri="http://schemas.openxmlformats.org/presentationml/2006/ole">
                <mc:AlternateContent xmlns:mc="http://schemas.openxmlformats.org/markup-compatibility/2006">
                  <mc:Choice xmlns:v="urn:schemas-microsoft-com:vml" Requires="v">
                    <p:oleObj spid="_x0000_s11561" name="Chart" r:id="rId9" imgW="1343085" imgH="1123890" progId="Excel.Chart.8">
                      <p:embed/>
                    </p:oleObj>
                  </mc:Choice>
                  <mc:Fallback>
                    <p:oleObj name="Chart" r:id="rId9" imgW="1343085" imgH="1123890" progId="Excel.Chart.8">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457" y="726"/>
                            <a:ext cx="633" cy="5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13" name="Picture 1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534" y="1224"/>
                <a:ext cx="708" cy="8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 name="Picture 1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302" y="1224"/>
                <a:ext cx="708" cy="8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15" name="Object 15"/>
              <p:cNvGraphicFramePr>
                <a:graphicFrameLocks noChangeAspect="1"/>
              </p:cNvGraphicFramePr>
              <p:nvPr/>
            </p:nvGraphicFramePr>
            <p:xfrm>
              <a:off x="681" y="2097"/>
              <a:ext cx="846" cy="708"/>
            </p:xfrm>
            <a:graphic>
              <a:graphicData uri="http://schemas.openxmlformats.org/presentationml/2006/ole">
                <mc:AlternateContent xmlns:mc="http://schemas.openxmlformats.org/markup-compatibility/2006">
                  <mc:Choice xmlns:v="urn:schemas-microsoft-com:vml" Requires="v">
                    <p:oleObj spid="_x0000_s11562" name="Chart" r:id="rId13" imgW="1343085" imgH="1123890" progId="Excel.Chart.8">
                      <p:embed/>
                    </p:oleObj>
                  </mc:Choice>
                  <mc:Fallback>
                    <p:oleObj name="Chart" r:id="rId13" imgW="1343085" imgH="1123890" progId="Excel.Chart.8">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81" y="2097"/>
                            <a:ext cx="846" cy="7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16" name="Picture 16"/>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722" y="2034"/>
                <a:ext cx="708" cy="8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 name="Picture 17"/>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658" y="2034"/>
                <a:ext cx="708" cy="8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 name="Picture 18"/>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366" y="2034"/>
                <a:ext cx="708" cy="8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 name="Picture 19"/>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918" y="2034"/>
                <a:ext cx="708" cy="8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 name="Picture 20"/>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4494" y="2034"/>
                <a:ext cx="708" cy="8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 name="Picture 21"/>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810" y="2796"/>
                <a:ext cx="708" cy="8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 name="Picture 22"/>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1734" y="2796"/>
                <a:ext cx="708" cy="8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3" name="Picture 23"/>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2442" y="2796"/>
                <a:ext cx="708" cy="8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4" name="Picture 24"/>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198" y="2796"/>
                <a:ext cx="708" cy="8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5" name="Picture 25"/>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3918" y="2796"/>
                <a:ext cx="708" cy="8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 name="Picture 26"/>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4494" y="2796"/>
                <a:ext cx="708" cy="8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7" name="Picture 27"/>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2554" y="3420"/>
                <a:ext cx="651" cy="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grpSp>
        <p:nvGrpSpPr>
          <p:cNvPr id="28" name="Group 28"/>
          <p:cNvGrpSpPr>
            <a:grpSpLocks/>
          </p:cNvGrpSpPr>
          <p:nvPr/>
        </p:nvGrpSpPr>
        <p:grpSpPr bwMode="auto">
          <a:xfrm>
            <a:off x="95250" y="4857750"/>
            <a:ext cx="1123950" cy="1619250"/>
            <a:chOff x="16" y="1782"/>
            <a:chExt cx="708" cy="1020"/>
          </a:xfrm>
        </p:grpSpPr>
        <p:sp>
          <p:nvSpPr>
            <p:cNvPr id="29" name="Rectangle 29"/>
            <p:cNvSpPr>
              <a:spLocks noChangeArrowheads="1"/>
            </p:cNvSpPr>
            <p:nvPr/>
          </p:nvSpPr>
          <p:spPr bwMode="auto">
            <a:xfrm>
              <a:off x="16" y="1782"/>
              <a:ext cx="708" cy="102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30" name="Group 30"/>
            <p:cNvGrpSpPr>
              <a:grpSpLocks/>
            </p:cNvGrpSpPr>
            <p:nvPr/>
          </p:nvGrpSpPr>
          <p:grpSpPr bwMode="auto">
            <a:xfrm>
              <a:off x="36" y="1806"/>
              <a:ext cx="680" cy="996"/>
              <a:chOff x="150" y="1291"/>
              <a:chExt cx="680" cy="996"/>
            </a:xfrm>
          </p:grpSpPr>
          <p:grpSp>
            <p:nvGrpSpPr>
              <p:cNvPr id="31" name="Group 31"/>
              <p:cNvGrpSpPr>
                <a:grpSpLocks/>
              </p:cNvGrpSpPr>
              <p:nvPr/>
            </p:nvGrpSpPr>
            <p:grpSpPr bwMode="auto">
              <a:xfrm>
                <a:off x="150" y="1344"/>
                <a:ext cx="92" cy="886"/>
                <a:chOff x="150" y="1344"/>
                <a:chExt cx="92" cy="886"/>
              </a:xfrm>
            </p:grpSpPr>
            <p:sp>
              <p:nvSpPr>
                <p:cNvPr id="33" name="Rectangle 32"/>
                <p:cNvSpPr>
                  <a:spLocks noChangeArrowheads="1"/>
                </p:cNvSpPr>
                <p:nvPr/>
              </p:nvSpPr>
              <p:spPr bwMode="auto">
                <a:xfrm>
                  <a:off x="150" y="1344"/>
                  <a:ext cx="92" cy="92"/>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 name="Rectangle 33"/>
                <p:cNvSpPr>
                  <a:spLocks noChangeArrowheads="1"/>
                </p:cNvSpPr>
                <p:nvPr/>
              </p:nvSpPr>
              <p:spPr bwMode="auto">
                <a:xfrm>
                  <a:off x="150" y="1608"/>
                  <a:ext cx="92" cy="92"/>
                </a:xfrm>
                <a:prstGeom prst="rect">
                  <a:avLst/>
                </a:prstGeom>
                <a:solidFill>
                  <a:srgbClr val="99CC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 name="Rectangle 34"/>
                <p:cNvSpPr>
                  <a:spLocks noChangeArrowheads="1"/>
                </p:cNvSpPr>
                <p:nvPr/>
              </p:nvSpPr>
              <p:spPr bwMode="auto">
                <a:xfrm>
                  <a:off x="150" y="2138"/>
                  <a:ext cx="92" cy="92"/>
                </a:xfrm>
                <a:prstGeom prst="rect">
                  <a:avLst/>
                </a:prstGeom>
                <a:solidFill>
                  <a:srgbClr val="FFFF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 name="Rectangle 35"/>
                <p:cNvSpPr>
                  <a:spLocks noChangeArrowheads="1"/>
                </p:cNvSpPr>
                <p:nvPr/>
              </p:nvSpPr>
              <p:spPr bwMode="auto">
                <a:xfrm>
                  <a:off x="150" y="1873"/>
                  <a:ext cx="92" cy="92"/>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 name="Rectangle 36"/>
                <p:cNvSpPr>
                  <a:spLocks noChangeArrowheads="1"/>
                </p:cNvSpPr>
                <p:nvPr/>
              </p:nvSpPr>
              <p:spPr bwMode="auto">
                <a:xfrm>
                  <a:off x="150" y="2005"/>
                  <a:ext cx="92" cy="92"/>
                </a:xfrm>
                <a:prstGeom prst="rect">
                  <a:avLst/>
                </a:prstGeom>
                <a:solidFill>
                  <a:srgbClr val="FF99CC"/>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 name="Rectangle 37"/>
                <p:cNvSpPr>
                  <a:spLocks noChangeArrowheads="1"/>
                </p:cNvSpPr>
                <p:nvPr/>
              </p:nvSpPr>
              <p:spPr bwMode="auto">
                <a:xfrm>
                  <a:off x="150" y="1476"/>
                  <a:ext cx="92" cy="92"/>
                </a:xfrm>
                <a:prstGeom prst="rect">
                  <a:avLst/>
                </a:prstGeom>
                <a:solidFill>
                  <a:srgbClr val="00FF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 name="Rectangle 38"/>
                <p:cNvSpPr>
                  <a:spLocks noChangeArrowheads="1"/>
                </p:cNvSpPr>
                <p:nvPr/>
              </p:nvSpPr>
              <p:spPr bwMode="auto">
                <a:xfrm>
                  <a:off x="150" y="1741"/>
                  <a:ext cx="92" cy="92"/>
                </a:xfrm>
                <a:prstGeom prst="rect">
                  <a:avLst/>
                </a:prstGeom>
                <a:solidFill>
                  <a:srgbClr val="FFFF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32" name="Text Box 39"/>
              <p:cNvSpPr txBox="1">
                <a:spLocks noChangeArrowheads="1"/>
              </p:cNvSpPr>
              <p:nvPr/>
            </p:nvSpPr>
            <p:spPr bwMode="auto">
              <a:xfrm>
                <a:off x="254" y="1291"/>
                <a:ext cx="576" cy="996"/>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0"/>
                  </a:spcBef>
                  <a:buFontTx/>
                  <a:buNone/>
                </a:pPr>
                <a:r>
                  <a:rPr lang="en-US" sz="1400" dirty="0"/>
                  <a:t>Water</a:t>
                </a:r>
              </a:p>
              <a:p>
                <a:pPr algn="l">
                  <a:spcBef>
                    <a:spcPct val="0"/>
                  </a:spcBef>
                  <a:buFontTx/>
                  <a:buNone/>
                </a:pPr>
                <a:r>
                  <a:rPr lang="en-US" sz="1400" dirty="0"/>
                  <a:t>Coast</a:t>
                </a:r>
              </a:p>
              <a:p>
                <a:pPr algn="l">
                  <a:spcBef>
                    <a:spcPct val="0"/>
                  </a:spcBef>
                  <a:buFontTx/>
                  <a:buNone/>
                </a:pPr>
                <a:r>
                  <a:rPr lang="en-US" sz="1400" dirty="0"/>
                  <a:t>Land</a:t>
                </a:r>
              </a:p>
              <a:p>
                <a:pPr algn="l">
                  <a:spcBef>
                    <a:spcPct val="0"/>
                  </a:spcBef>
                  <a:buFontTx/>
                  <a:buNone/>
                </a:pPr>
                <a:r>
                  <a:rPr lang="en-US" sz="1400" dirty="0"/>
                  <a:t>Desert</a:t>
                </a:r>
              </a:p>
              <a:p>
                <a:pPr algn="l">
                  <a:spcBef>
                    <a:spcPct val="0"/>
                  </a:spcBef>
                  <a:buFontTx/>
                  <a:buNone/>
                </a:pPr>
                <a:r>
                  <a:rPr lang="en-US" sz="1400" dirty="0"/>
                  <a:t>Cloud</a:t>
                </a:r>
              </a:p>
              <a:p>
                <a:pPr algn="l">
                  <a:spcBef>
                    <a:spcPct val="0"/>
                  </a:spcBef>
                  <a:buFontTx/>
                  <a:buNone/>
                </a:pPr>
                <a:r>
                  <a:rPr lang="en-US" sz="1400" dirty="0"/>
                  <a:t>Snow/Ice</a:t>
                </a:r>
              </a:p>
              <a:p>
                <a:pPr algn="l">
                  <a:spcBef>
                    <a:spcPct val="0"/>
                  </a:spcBef>
                  <a:buFontTx/>
                  <a:buNone/>
                </a:pPr>
                <a:r>
                  <a:rPr lang="en-US" sz="1400" dirty="0"/>
                  <a:t>Glint</a:t>
                </a:r>
              </a:p>
            </p:txBody>
          </p:sp>
        </p:grpSp>
      </p:grpSp>
      <p:sp>
        <p:nvSpPr>
          <p:cNvPr id="40" name="Text Box 40"/>
          <p:cNvSpPr txBox="1">
            <a:spLocks noChangeArrowheads="1"/>
          </p:cNvSpPr>
          <p:nvPr/>
        </p:nvSpPr>
        <p:spPr bwMode="auto">
          <a:xfrm>
            <a:off x="76200" y="3341688"/>
            <a:ext cx="1746250" cy="696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FontTx/>
              <a:buNone/>
            </a:pPr>
            <a:r>
              <a:rPr lang="en-US" sz="1800" b="1" dirty="0"/>
              <a:t>Regional Prior</a:t>
            </a:r>
          </a:p>
          <a:p>
            <a:pPr>
              <a:buFontTx/>
              <a:buNone/>
            </a:pPr>
            <a:r>
              <a:rPr lang="en-US" sz="1800" b="1" dirty="0"/>
              <a:t>Probability</a:t>
            </a:r>
            <a:endParaRPr lang="en-US" dirty="0">
              <a:latin typeface="Times New Roman" pitchFamily="18" charset="0"/>
            </a:endParaRPr>
          </a:p>
        </p:txBody>
      </p:sp>
      <p:sp>
        <p:nvSpPr>
          <p:cNvPr id="41" name="Title 1"/>
          <p:cNvSpPr>
            <a:spLocks noGrp="1"/>
          </p:cNvSpPr>
          <p:nvPr>
            <p:ph type="title"/>
          </p:nvPr>
        </p:nvSpPr>
        <p:spPr>
          <a:xfrm>
            <a:off x="609600" y="76200"/>
            <a:ext cx="8229600" cy="944562"/>
          </a:xfrm>
        </p:spPr>
        <p:txBody>
          <a:bodyPr>
            <a:normAutofit/>
          </a:bodyPr>
          <a:lstStyle/>
          <a:p>
            <a:r>
              <a:rPr lang="en-US" dirty="0"/>
              <a:t>Spatial Data M</a:t>
            </a:r>
            <a:r>
              <a:rPr lang="en-US" dirty="0" smtClean="0"/>
              <a:t>ining</a:t>
            </a:r>
            <a:endParaRPr lang="en-US" dirty="0"/>
          </a:p>
        </p:txBody>
      </p:sp>
    </p:spTree>
    <p:extLst>
      <p:ext uri="{BB962C8B-B14F-4D97-AF65-F5344CB8AC3E}">
        <p14:creationId xmlns:p14="http://schemas.microsoft.com/office/powerpoint/2010/main" val="411270640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1828800" y="152400"/>
            <a:ext cx="5334000" cy="609600"/>
          </a:xfrm>
        </p:spPr>
        <p:txBody>
          <a:bodyPr>
            <a:normAutofit fontScale="90000"/>
          </a:bodyPr>
          <a:lstStyle/>
          <a:p>
            <a:r>
              <a:rPr lang="en-US" b="1" dirty="0"/>
              <a:t>Web </a:t>
            </a:r>
            <a:r>
              <a:rPr lang="en-US" b="1" dirty="0" smtClean="0"/>
              <a:t>Search </a:t>
            </a:r>
            <a:r>
              <a:rPr lang="en-US" b="1" dirty="0"/>
              <a:t>E</a:t>
            </a:r>
            <a:r>
              <a:rPr lang="en-US" b="1" dirty="0" smtClean="0"/>
              <a:t>ngines</a:t>
            </a:r>
            <a:endParaRPr lang="en-US" b="1" dirty="0"/>
          </a:p>
        </p:txBody>
      </p:sp>
      <p:sp>
        <p:nvSpPr>
          <p:cNvPr id="5" name="Rectangle 3"/>
          <p:cNvSpPr txBox="1">
            <a:spLocks noChangeArrowheads="1"/>
          </p:cNvSpPr>
          <p:nvPr/>
        </p:nvSpPr>
        <p:spPr>
          <a:xfrm>
            <a:off x="304800" y="914400"/>
            <a:ext cx="8534400" cy="55626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buFont typeface="Wingdings" pitchFamily="2" charset="2"/>
              <a:buChar char="v"/>
            </a:pPr>
            <a:r>
              <a:rPr lang="en-US" sz="2800" b="1" dirty="0" smtClean="0">
                <a:solidFill>
                  <a:srgbClr val="0070C0"/>
                </a:solidFill>
              </a:rPr>
              <a:t>Index-based: </a:t>
            </a:r>
            <a:r>
              <a:rPr lang="en-US" sz="2800" dirty="0" smtClean="0"/>
              <a:t>search the Web, index Web pages, and build and store huge keyword-based indices </a:t>
            </a:r>
          </a:p>
          <a:p>
            <a:pPr algn="just">
              <a:buFont typeface="Wingdings" pitchFamily="2" charset="2"/>
              <a:buChar char="v"/>
            </a:pPr>
            <a:r>
              <a:rPr lang="en-US" sz="2800" dirty="0" smtClean="0"/>
              <a:t>Help locate sets of Web pages containing certain keywords</a:t>
            </a:r>
          </a:p>
          <a:p>
            <a:pPr marL="0" indent="0" algn="just">
              <a:buNone/>
            </a:pPr>
            <a:endParaRPr lang="en-US" sz="2800" b="1" dirty="0" smtClean="0"/>
          </a:p>
          <a:p>
            <a:pPr marL="0" indent="0" algn="just">
              <a:buNone/>
            </a:pPr>
            <a:r>
              <a:rPr lang="en-US" sz="2800" b="1" dirty="0" smtClean="0"/>
              <a:t>Deficiencies</a:t>
            </a:r>
            <a:endParaRPr lang="en-US" sz="2800" b="1" dirty="0" smtClean="0"/>
          </a:p>
          <a:p>
            <a:pPr lvl="1" algn="just"/>
            <a:r>
              <a:rPr lang="en-US" dirty="0" smtClean="0"/>
              <a:t>A topic of any breadth may easily contain hundreds of thousands of documents</a:t>
            </a:r>
          </a:p>
          <a:p>
            <a:pPr lvl="1" algn="just"/>
            <a:r>
              <a:rPr lang="en-US" dirty="0" smtClean="0"/>
              <a:t>Many documents that are highly relevant to a topic may not contain keywords defining them (polysemy)</a:t>
            </a:r>
            <a:endParaRPr lang="en-US" dirty="0"/>
          </a:p>
        </p:txBody>
      </p:sp>
    </p:spTree>
    <p:extLst>
      <p:ext uri="{BB962C8B-B14F-4D97-AF65-F5344CB8AC3E}">
        <p14:creationId xmlns:p14="http://schemas.microsoft.com/office/powerpoint/2010/main" val="171412566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381000" y="152400"/>
            <a:ext cx="8610600" cy="609600"/>
          </a:xfrm>
        </p:spPr>
        <p:txBody>
          <a:bodyPr>
            <a:normAutofit fontScale="90000"/>
          </a:bodyPr>
          <a:lstStyle/>
          <a:p>
            <a:r>
              <a:rPr lang="en-US" b="1" dirty="0"/>
              <a:t>Web Mining: A </a:t>
            </a:r>
            <a:r>
              <a:rPr lang="en-US" b="1" dirty="0" smtClean="0"/>
              <a:t>More </a:t>
            </a:r>
            <a:r>
              <a:rPr lang="en-US" b="1" dirty="0"/>
              <a:t>C</a:t>
            </a:r>
            <a:r>
              <a:rPr lang="en-US" b="1" dirty="0" smtClean="0"/>
              <a:t>hallenging </a:t>
            </a:r>
            <a:r>
              <a:rPr lang="en-US" b="1" dirty="0"/>
              <a:t>T</a:t>
            </a:r>
            <a:r>
              <a:rPr lang="en-US" b="1" dirty="0" smtClean="0"/>
              <a:t>ask </a:t>
            </a:r>
            <a:endParaRPr lang="en-US" b="1" dirty="0"/>
          </a:p>
        </p:txBody>
      </p:sp>
      <p:sp>
        <p:nvSpPr>
          <p:cNvPr id="5" name="Rectangle 3"/>
          <p:cNvSpPr txBox="1">
            <a:spLocks noChangeArrowheads="1"/>
          </p:cNvSpPr>
          <p:nvPr/>
        </p:nvSpPr>
        <p:spPr>
          <a:xfrm>
            <a:off x="381000" y="990600"/>
            <a:ext cx="8382000" cy="56388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lnSpc>
                <a:spcPct val="105000"/>
              </a:lnSpc>
              <a:buFont typeface="Wingdings" pitchFamily="2" charset="2"/>
              <a:buChar char="v"/>
            </a:pPr>
            <a:r>
              <a:rPr lang="en-US" sz="2400" dirty="0" smtClean="0"/>
              <a:t>Searches for </a:t>
            </a:r>
          </a:p>
          <a:p>
            <a:pPr lvl="1" algn="just">
              <a:lnSpc>
                <a:spcPct val="105000"/>
              </a:lnSpc>
            </a:pPr>
            <a:r>
              <a:rPr lang="en-US" sz="2400" dirty="0" smtClean="0"/>
              <a:t>Web access patterns</a:t>
            </a:r>
          </a:p>
          <a:p>
            <a:pPr lvl="1" algn="just">
              <a:lnSpc>
                <a:spcPct val="105000"/>
              </a:lnSpc>
            </a:pPr>
            <a:r>
              <a:rPr lang="en-US" sz="2400" dirty="0" smtClean="0"/>
              <a:t>Web structures</a:t>
            </a:r>
          </a:p>
          <a:p>
            <a:pPr lvl="1" algn="just">
              <a:lnSpc>
                <a:spcPct val="105000"/>
              </a:lnSpc>
            </a:pPr>
            <a:r>
              <a:rPr lang="en-US" sz="2400" dirty="0" smtClean="0"/>
              <a:t>Regularity and dynamics of Web contents</a:t>
            </a:r>
          </a:p>
          <a:p>
            <a:pPr marL="0" indent="0" algn="just">
              <a:lnSpc>
                <a:spcPct val="105000"/>
              </a:lnSpc>
              <a:buNone/>
            </a:pPr>
            <a:endParaRPr lang="en-GB" sz="2400" dirty="0" smtClean="0"/>
          </a:p>
          <a:p>
            <a:pPr marL="0" indent="0" algn="just">
              <a:lnSpc>
                <a:spcPct val="105000"/>
              </a:lnSpc>
              <a:buNone/>
            </a:pPr>
            <a:r>
              <a:rPr lang="en-GB" sz="2400" b="1" dirty="0" smtClean="0"/>
              <a:t>Problems</a:t>
            </a:r>
          </a:p>
          <a:p>
            <a:pPr lvl="1" algn="just">
              <a:lnSpc>
                <a:spcPct val="105000"/>
              </a:lnSpc>
            </a:pPr>
            <a:r>
              <a:rPr lang="en-GB" sz="2400" dirty="0" smtClean="0"/>
              <a:t>The “</a:t>
            </a:r>
            <a:r>
              <a:rPr lang="en-GB" sz="2400" dirty="0" smtClean="0">
                <a:solidFill>
                  <a:schemeClr val="hlink"/>
                </a:solidFill>
              </a:rPr>
              <a:t>abundance</a:t>
            </a:r>
            <a:r>
              <a:rPr lang="en-GB" sz="2400" dirty="0" smtClean="0"/>
              <a:t>” problem</a:t>
            </a:r>
          </a:p>
          <a:p>
            <a:pPr lvl="1" algn="just">
              <a:lnSpc>
                <a:spcPct val="105000"/>
              </a:lnSpc>
            </a:pPr>
            <a:r>
              <a:rPr lang="en-GB" sz="2400" dirty="0" smtClean="0">
                <a:solidFill>
                  <a:schemeClr val="hlink"/>
                </a:solidFill>
              </a:rPr>
              <a:t>Limited coverage</a:t>
            </a:r>
            <a:r>
              <a:rPr lang="en-GB" sz="2400" dirty="0" smtClean="0"/>
              <a:t> of the Web: hidden Web sources,  majority of data in DBMS</a:t>
            </a:r>
          </a:p>
          <a:p>
            <a:pPr lvl="1" algn="just">
              <a:lnSpc>
                <a:spcPct val="105000"/>
              </a:lnSpc>
            </a:pPr>
            <a:r>
              <a:rPr lang="en-GB" sz="2400" dirty="0" smtClean="0">
                <a:solidFill>
                  <a:schemeClr val="hlink"/>
                </a:solidFill>
              </a:rPr>
              <a:t>Limited query interface</a:t>
            </a:r>
            <a:r>
              <a:rPr lang="en-GB" sz="2400" dirty="0" smtClean="0"/>
              <a:t> based on keyword-oriented search</a:t>
            </a:r>
          </a:p>
          <a:p>
            <a:pPr lvl="1" algn="just">
              <a:lnSpc>
                <a:spcPct val="105000"/>
              </a:lnSpc>
            </a:pPr>
            <a:r>
              <a:rPr lang="en-GB" sz="2400" dirty="0" smtClean="0">
                <a:solidFill>
                  <a:schemeClr val="hlink"/>
                </a:solidFill>
              </a:rPr>
              <a:t>Limited customization</a:t>
            </a:r>
            <a:r>
              <a:rPr lang="en-GB" sz="2400" dirty="0" smtClean="0"/>
              <a:t> to individual users</a:t>
            </a:r>
            <a:endParaRPr lang="en-US" dirty="0"/>
          </a:p>
        </p:txBody>
      </p:sp>
    </p:spTree>
    <p:extLst>
      <p:ext uri="{BB962C8B-B14F-4D97-AF65-F5344CB8AC3E}">
        <p14:creationId xmlns:p14="http://schemas.microsoft.com/office/powerpoint/2010/main" val="365452056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2"/>
          <p:cNvGrpSpPr>
            <a:grpSpLocks/>
          </p:cNvGrpSpPr>
          <p:nvPr/>
        </p:nvGrpSpPr>
        <p:grpSpPr bwMode="auto">
          <a:xfrm>
            <a:off x="3886200" y="838200"/>
            <a:ext cx="1607268" cy="665018"/>
            <a:chOff x="2448" y="1440"/>
            <a:chExt cx="896" cy="384"/>
          </a:xfrm>
        </p:grpSpPr>
        <p:sp>
          <p:nvSpPr>
            <p:cNvPr id="5" name="Rectangle 3"/>
            <p:cNvSpPr>
              <a:spLocks noChangeArrowheads="1"/>
            </p:cNvSpPr>
            <p:nvPr/>
          </p:nvSpPr>
          <p:spPr bwMode="auto">
            <a:xfrm>
              <a:off x="2448" y="1440"/>
              <a:ext cx="816" cy="38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1"/>
            </a:p>
          </p:txBody>
        </p:sp>
        <p:sp>
          <p:nvSpPr>
            <p:cNvPr id="6" name="Text Box 4"/>
            <p:cNvSpPr txBox="1">
              <a:spLocks noChangeArrowheads="1"/>
            </p:cNvSpPr>
            <p:nvPr/>
          </p:nvSpPr>
          <p:spPr bwMode="auto">
            <a:xfrm>
              <a:off x="2456" y="1488"/>
              <a:ext cx="888"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GB" sz="1800" b="1">
                  <a:latin typeface="Times New Roman" pitchFamily="18" charset="0"/>
                </a:rPr>
                <a:t>Web Mining</a:t>
              </a:r>
            </a:p>
          </p:txBody>
        </p:sp>
      </p:grpSp>
      <p:grpSp>
        <p:nvGrpSpPr>
          <p:cNvPr id="7" name="Group 5"/>
          <p:cNvGrpSpPr>
            <a:grpSpLocks/>
          </p:cNvGrpSpPr>
          <p:nvPr/>
        </p:nvGrpSpPr>
        <p:grpSpPr bwMode="auto">
          <a:xfrm>
            <a:off x="3748089" y="1524001"/>
            <a:ext cx="1849435" cy="1203614"/>
            <a:chOff x="2361" y="1824"/>
            <a:chExt cx="1031" cy="695"/>
          </a:xfrm>
        </p:grpSpPr>
        <p:sp>
          <p:nvSpPr>
            <p:cNvPr id="8" name="Rectangle 6"/>
            <p:cNvSpPr>
              <a:spLocks noChangeArrowheads="1"/>
            </p:cNvSpPr>
            <p:nvPr/>
          </p:nvSpPr>
          <p:spPr bwMode="auto">
            <a:xfrm>
              <a:off x="2400" y="2112"/>
              <a:ext cx="912" cy="384"/>
            </a:xfrm>
            <a:prstGeom prst="rect">
              <a:avLst/>
            </a:prstGeom>
            <a:solidFill>
              <a:srgbClr val="DDDDD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1"/>
            </a:p>
          </p:txBody>
        </p:sp>
        <p:sp>
          <p:nvSpPr>
            <p:cNvPr id="9" name="Text Box 7"/>
            <p:cNvSpPr txBox="1">
              <a:spLocks noChangeArrowheads="1"/>
            </p:cNvSpPr>
            <p:nvPr/>
          </p:nvSpPr>
          <p:spPr bwMode="auto">
            <a:xfrm>
              <a:off x="2361" y="2112"/>
              <a:ext cx="1031" cy="4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GB" sz="1800" b="1">
                  <a:latin typeface="Times New Roman" pitchFamily="18" charset="0"/>
                </a:rPr>
                <a:t>Web Structure</a:t>
              </a:r>
            </a:p>
            <a:p>
              <a:pPr algn="ctr" eaLnBrk="0" hangingPunct="0"/>
              <a:r>
                <a:rPr lang="en-GB" sz="1800" b="1">
                  <a:latin typeface="Times New Roman" pitchFamily="18" charset="0"/>
                </a:rPr>
                <a:t>Mining</a:t>
              </a:r>
              <a:endParaRPr lang="en-GB" sz="2000" b="1">
                <a:latin typeface="Times New Roman" pitchFamily="18" charset="0"/>
              </a:endParaRPr>
            </a:p>
          </p:txBody>
        </p:sp>
        <p:sp>
          <p:nvSpPr>
            <p:cNvPr id="10" name="Line 8"/>
            <p:cNvSpPr>
              <a:spLocks noChangeShapeType="1"/>
            </p:cNvSpPr>
            <p:nvPr/>
          </p:nvSpPr>
          <p:spPr bwMode="auto">
            <a:xfrm>
              <a:off x="2832" y="1824"/>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1"/>
            </a:p>
          </p:txBody>
        </p:sp>
      </p:grpSp>
      <p:sp>
        <p:nvSpPr>
          <p:cNvPr id="11" name="Line 9"/>
          <p:cNvSpPr>
            <a:spLocks noChangeShapeType="1"/>
          </p:cNvSpPr>
          <p:nvPr/>
        </p:nvSpPr>
        <p:spPr bwMode="auto">
          <a:xfrm flipH="1">
            <a:off x="2743197" y="1503218"/>
            <a:ext cx="1828802" cy="51954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1"/>
          </a:p>
        </p:txBody>
      </p:sp>
      <p:sp>
        <p:nvSpPr>
          <p:cNvPr id="12" name="Line 10"/>
          <p:cNvSpPr>
            <a:spLocks noChangeShapeType="1"/>
          </p:cNvSpPr>
          <p:nvPr/>
        </p:nvSpPr>
        <p:spPr bwMode="auto">
          <a:xfrm>
            <a:off x="4592980" y="1503218"/>
            <a:ext cx="2141513" cy="51954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1"/>
          </a:p>
        </p:txBody>
      </p:sp>
      <p:grpSp>
        <p:nvGrpSpPr>
          <p:cNvPr id="13" name="Group 11"/>
          <p:cNvGrpSpPr>
            <a:grpSpLocks/>
          </p:cNvGrpSpPr>
          <p:nvPr/>
        </p:nvGrpSpPr>
        <p:grpSpPr bwMode="auto">
          <a:xfrm>
            <a:off x="1250949" y="1981199"/>
            <a:ext cx="3408269" cy="1835727"/>
            <a:chOff x="788" y="2112"/>
            <a:chExt cx="1900" cy="1060"/>
          </a:xfrm>
        </p:grpSpPr>
        <p:sp>
          <p:nvSpPr>
            <p:cNvPr id="14" name="Rectangle 12"/>
            <p:cNvSpPr>
              <a:spLocks noChangeArrowheads="1"/>
            </p:cNvSpPr>
            <p:nvPr/>
          </p:nvSpPr>
          <p:spPr bwMode="auto">
            <a:xfrm>
              <a:off x="1248" y="2112"/>
              <a:ext cx="816" cy="384"/>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1"/>
            </a:p>
          </p:txBody>
        </p:sp>
        <p:sp>
          <p:nvSpPr>
            <p:cNvPr id="15" name="Rectangle 13"/>
            <p:cNvSpPr>
              <a:spLocks noChangeArrowheads="1"/>
            </p:cNvSpPr>
            <p:nvPr/>
          </p:nvSpPr>
          <p:spPr bwMode="auto">
            <a:xfrm>
              <a:off x="1872" y="2784"/>
              <a:ext cx="816" cy="384"/>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1"/>
            </a:p>
          </p:txBody>
        </p:sp>
        <p:sp>
          <p:nvSpPr>
            <p:cNvPr id="16" name="Rectangle 14"/>
            <p:cNvSpPr>
              <a:spLocks noChangeArrowheads="1"/>
            </p:cNvSpPr>
            <p:nvPr/>
          </p:nvSpPr>
          <p:spPr bwMode="auto">
            <a:xfrm>
              <a:off x="816" y="2784"/>
              <a:ext cx="816" cy="384"/>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1"/>
            </a:p>
          </p:txBody>
        </p:sp>
        <p:sp>
          <p:nvSpPr>
            <p:cNvPr id="17" name="Text Box 15"/>
            <p:cNvSpPr txBox="1">
              <a:spLocks noChangeArrowheads="1"/>
            </p:cNvSpPr>
            <p:nvPr/>
          </p:nvSpPr>
          <p:spPr bwMode="auto">
            <a:xfrm>
              <a:off x="1172" y="2112"/>
              <a:ext cx="936" cy="4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GB" sz="1800" b="1">
                  <a:latin typeface="Times New Roman" pitchFamily="18" charset="0"/>
                </a:rPr>
                <a:t>Web Content</a:t>
              </a:r>
            </a:p>
            <a:p>
              <a:pPr algn="ctr" eaLnBrk="0" hangingPunct="0"/>
              <a:r>
                <a:rPr lang="en-GB" sz="1800" b="1">
                  <a:latin typeface="Times New Roman" pitchFamily="18" charset="0"/>
                </a:rPr>
                <a:t>Mining</a:t>
              </a:r>
              <a:endParaRPr lang="en-GB" sz="2000" b="1">
                <a:latin typeface="Times New Roman" pitchFamily="18" charset="0"/>
              </a:endParaRPr>
            </a:p>
          </p:txBody>
        </p:sp>
        <p:sp>
          <p:nvSpPr>
            <p:cNvPr id="18" name="Line 16"/>
            <p:cNvSpPr>
              <a:spLocks noChangeShapeType="1"/>
            </p:cNvSpPr>
            <p:nvPr/>
          </p:nvSpPr>
          <p:spPr bwMode="auto">
            <a:xfrm>
              <a:off x="1632" y="2496"/>
              <a:ext cx="432"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1"/>
            </a:p>
          </p:txBody>
        </p:sp>
        <p:sp>
          <p:nvSpPr>
            <p:cNvPr id="19" name="Line 17"/>
            <p:cNvSpPr>
              <a:spLocks noChangeShapeType="1"/>
            </p:cNvSpPr>
            <p:nvPr/>
          </p:nvSpPr>
          <p:spPr bwMode="auto">
            <a:xfrm flipH="1">
              <a:off x="1248" y="2496"/>
              <a:ext cx="384"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1"/>
            </a:p>
          </p:txBody>
        </p:sp>
        <p:sp>
          <p:nvSpPr>
            <p:cNvPr id="20" name="Text Box 18"/>
            <p:cNvSpPr txBox="1">
              <a:spLocks noChangeArrowheads="1"/>
            </p:cNvSpPr>
            <p:nvPr/>
          </p:nvSpPr>
          <p:spPr bwMode="auto">
            <a:xfrm>
              <a:off x="788" y="2832"/>
              <a:ext cx="885"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GB" sz="1400" b="1">
                  <a:latin typeface="Times New Roman" pitchFamily="18" charset="0"/>
                </a:rPr>
                <a:t>Web Page</a:t>
              </a:r>
            </a:p>
            <a:p>
              <a:pPr algn="ctr" eaLnBrk="0" hangingPunct="0"/>
              <a:r>
                <a:rPr lang="en-GB" sz="1400" b="1">
                  <a:latin typeface="Times New Roman" pitchFamily="18" charset="0"/>
                </a:rPr>
                <a:t>Content Mining</a:t>
              </a:r>
            </a:p>
          </p:txBody>
        </p:sp>
        <p:sp>
          <p:nvSpPr>
            <p:cNvPr id="21" name="Text Box 19"/>
            <p:cNvSpPr txBox="1">
              <a:spLocks noChangeArrowheads="1"/>
            </p:cNvSpPr>
            <p:nvPr/>
          </p:nvSpPr>
          <p:spPr bwMode="auto">
            <a:xfrm>
              <a:off x="1881" y="2842"/>
              <a:ext cx="784"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GB" sz="1400" b="1">
                  <a:latin typeface="Times New Roman" pitchFamily="18" charset="0"/>
                </a:rPr>
                <a:t>Search Result</a:t>
              </a:r>
            </a:p>
            <a:p>
              <a:pPr algn="ctr" eaLnBrk="0" hangingPunct="0"/>
              <a:r>
                <a:rPr lang="en-GB" sz="1400" b="1">
                  <a:latin typeface="Times New Roman" pitchFamily="18" charset="0"/>
                </a:rPr>
                <a:t>Mining</a:t>
              </a:r>
            </a:p>
          </p:txBody>
        </p:sp>
      </p:grpSp>
      <p:grpSp>
        <p:nvGrpSpPr>
          <p:cNvPr id="22" name="Group 20"/>
          <p:cNvGrpSpPr>
            <a:grpSpLocks/>
          </p:cNvGrpSpPr>
          <p:nvPr/>
        </p:nvGrpSpPr>
        <p:grpSpPr bwMode="auto">
          <a:xfrm>
            <a:off x="4786312" y="1981200"/>
            <a:ext cx="3519487" cy="1828800"/>
            <a:chOff x="3015" y="2112"/>
            <a:chExt cx="1962" cy="1056"/>
          </a:xfrm>
        </p:grpSpPr>
        <p:sp>
          <p:nvSpPr>
            <p:cNvPr id="23" name="Rectangle 21"/>
            <p:cNvSpPr>
              <a:spLocks noChangeArrowheads="1"/>
            </p:cNvSpPr>
            <p:nvPr/>
          </p:nvSpPr>
          <p:spPr bwMode="auto">
            <a:xfrm>
              <a:off x="3648" y="2112"/>
              <a:ext cx="816" cy="384"/>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1"/>
            </a:p>
          </p:txBody>
        </p:sp>
        <p:sp>
          <p:nvSpPr>
            <p:cNvPr id="24" name="Rectangle 22"/>
            <p:cNvSpPr>
              <a:spLocks noChangeArrowheads="1"/>
            </p:cNvSpPr>
            <p:nvPr/>
          </p:nvSpPr>
          <p:spPr bwMode="auto">
            <a:xfrm>
              <a:off x="3072" y="2784"/>
              <a:ext cx="816" cy="384"/>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1"/>
            </a:p>
          </p:txBody>
        </p:sp>
        <p:sp>
          <p:nvSpPr>
            <p:cNvPr id="25" name="Rectangle 23"/>
            <p:cNvSpPr>
              <a:spLocks noChangeArrowheads="1"/>
            </p:cNvSpPr>
            <p:nvPr/>
          </p:nvSpPr>
          <p:spPr bwMode="auto">
            <a:xfrm>
              <a:off x="4128" y="2784"/>
              <a:ext cx="816" cy="384"/>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1"/>
            </a:p>
          </p:txBody>
        </p:sp>
        <p:sp>
          <p:nvSpPr>
            <p:cNvPr id="26" name="Text Box 24"/>
            <p:cNvSpPr txBox="1">
              <a:spLocks noChangeArrowheads="1"/>
            </p:cNvSpPr>
            <p:nvPr/>
          </p:nvSpPr>
          <p:spPr bwMode="auto">
            <a:xfrm>
              <a:off x="3668" y="2112"/>
              <a:ext cx="807" cy="4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GB" sz="1800" b="1">
                  <a:latin typeface="Times New Roman" pitchFamily="18" charset="0"/>
                </a:rPr>
                <a:t>Web Usage</a:t>
              </a:r>
            </a:p>
            <a:p>
              <a:pPr algn="ctr" eaLnBrk="0" hangingPunct="0"/>
              <a:r>
                <a:rPr lang="en-GB" sz="1800" b="1">
                  <a:latin typeface="Times New Roman" pitchFamily="18" charset="0"/>
                </a:rPr>
                <a:t>Mining</a:t>
              </a:r>
              <a:endParaRPr lang="en-GB" sz="2000" b="1">
                <a:latin typeface="Times New Roman" pitchFamily="18" charset="0"/>
              </a:endParaRPr>
            </a:p>
          </p:txBody>
        </p:sp>
        <p:sp>
          <p:nvSpPr>
            <p:cNvPr id="27" name="Line 25"/>
            <p:cNvSpPr>
              <a:spLocks noChangeShapeType="1"/>
            </p:cNvSpPr>
            <p:nvPr/>
          </p:nvSpPr>
          <p:spPr bwMode="auto">
            <a:xfrm flipH="1">
              <a:off x="3696" y="2496"/>
              <a:ext cx="432"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1"/>
            </a:p>
          </p:txBody>
        </p:sp>
        <p:sp>
          <p:nvSpPr>
            <p:cNvPr id="28" name="Line 26"/>
            <p:cNvSpPr>
              <a:spLocks noChangeShapeType="1"/>
            </p:cNvSpPr>
            <p:nvPr/>
          </p:nvSpPr>
          <p:spPr bwMode="auto">
            <a:xfrm>
              <a:off x="4128" y="2496"/>
              <a:ext cx="384"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1"/>
            </a:p>
          </p:txBody>
        </p:sp>
        <p:sp>
          <p:nvSpPr>
            <p:cNvPr id="29" name="Text Box 27"/>
            <p:cNvSpPr txBox="1">
              <a:spLocks noChangeArrowheads="1"/>
            </p:cNvSpPr>
            <p:nvPr/>
          </p:nvSpPr>
          <p:spPr bwMode="auto">
            <a:xfrm>
              <a:off x="3015" y="2832"/>
              <a:ext cx="944"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GB" sz="1400" b="1">
                  <a:latin typeface="Times New Roman" pitchFamily="18" charset="0"/>
                </a:rPr>
                <a:t>General Access</a:t>
              </a:r>
            </a:p>
            <a:p>
              <a:pPr algn="ctr" eaLnBrk="0" hangingPunct="0"/>
              <a:r>
                <a:rPr lang="en-GB" sz="1400" b="1">
                  <a:latin typeface="Times New Roman" pitchFamily="18" charset="0"/>
                </a:rPr>
                <a:t>Pattern Tracking</a:t>
              </a:r>
            </a:p>
          </p:txBody>
        </p:sp>
        <p:sp>
          <p:nvSpPr>
            <p:cNvPr id="30" name="Text Box 28"/>
            <p:cNvSpPr txBox="1">
              <a:spLocks noChangeArrowheads="1"/>
            </p:cNvSpPr>
            <p:nvPr/>
          </p:nvSpPr>
          <p:spPr bwMode="auto">
            <a:xfrm>
              <a:off x="4107" y="2832"/>
              <a:ext cx="870"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GB" sz="1400" b="1">
                  <a:latin typeface="Times New Roman" pitchFamily="18" charset="0"/>
                </a:rPr>
                <a:t>Customized</a:t>
              </a:r>
            </a:p>
            <a:p>
              <a:pPr algn="ctr" eaLnBrk="0" hangingPunct="0"/>
              <a:r>
                <a:rPr lang="en-GB" sz="1400" b="1">
                  <a:latin typeface="Times New Roman" pitchFamily="18" charset="0"/>
                </a:rPr>
                <a:t>Usage Tracking</a:t>
              </a:r>
            </a:p>
          </p:txBody>
        </p:sp>
      </p:grpSp>
      <p:sp>
        <p:nvSpPr>
          <p:cNvPr id="31" name="Rectangle 29"/>
          <p:cNvSpPr>
            <a:spLocks noGrp="1" noChangeArrowheads="1"/>
          </p:cNvSpPr>
          <p:nvPr>
            <p:ph type="title"/>
          </p:nvPr>
        </p:nvSpPr>
        <p:spPr>
          <a:xfrm>
            <a:off x="1371600" y="76200"/>
            <a:ext cx="7107238" cy="609600"/>
          </a:xfrm>
          <a:noFill/>
          <a:ln/>
        </p:spPr>
        <p:txBody>
          <a:bodyPr anchor="ctr">
            <a:normAutofit fontScale="90000"/>
          </a:bodyPr>
          <a:lstStyle/>
          <a:p>
            <a:r>
              <a:rPr lang="en-GB" sz="4800" b="1" dirty="0">
                <a:solidFill>
                  <a:schemeClr val="accent6">
                    <a:lumMod val="50000"/>
                  </a:schemeClr>
                </a:solidFill>
              </a:rPr>
              <a:t>Web Mining Taxonomy</a:t>
            </a:r>
          </a:p>
        </p:txBody>
      </p:sp>
      <p:sp>
        <p:nvSpPr>
          <p:cNvPr id="32" name="Rectangle 31"/>
          <p:cNvSpPr/>
          <p:nvPr/>
        </p:nvSpPr>
        <p:spPr>
          <a:xfrm>
            <a:off x="76200" y="3948563"/>
            <a:ext cx="8991600" cy="2529923"/>
          </a:xfrm>
          <a:prstGeom prst="rect">
            <a:avLst/>
          </a:prstGeom>
        </p:spPr>
        <p:txBody>
          <a:bodyPr wrap="square">
            <a:spAutoFit/>
          </a:bodyPr>
          <a:lstStyle/>
          <a:p>
            <a:pPr algn="just">
              <a:lnSpc>
                <a:spcPct val="80000"/>
              </a:lnSpc>
            </a:pPr>
            <a:r>
              <a:rPr lang="en-US" altLang="zh-CN" dirty="0">
                <a:ea typeface="SimSun" pitchFamily="2" charset="-122"/>
              </a:rPr>
              <a:t>Web Mining research can be classified into three </a:t>
            </a:r>
            <a:r>
              <a:rPr lang="en-US" altLang="zh-CN" dirty="0" smtClean="0">
                <a:ea typeface="SimSun" pitchFamily="2" charset="-122"/>
              </a:rPr>
              <a:t>categories:</a:t>
            </a:r>
          </a:p>
          <a:p>
            <a:pPr algn="just">
              <a:lnSpc>
                <a:spcPct val="80000"/>
              </a:lnSpc>
            </a:pPr>
            <a:endParaRPr lang="en-US" altLang="zh-CN" b="1" dirty="0">
              <a:ea typeface="SimSun" pitchFamily="2" charset="-122"/>
            </a:endParaRPr>
          </a:p>
          <a:p>
            <a:pPr algn="just">
              <a:lnSpc>
                <a:spcPct val="80000"/>
              </a:lnSpc>
            </a:pPr>
            <a:r>
              <a:rPr lang="en-US" altLang="zh-CN" b="1" dirty="0" smtClean="0">
                <a:ea typeface="SimSun" pitchFamily="2" charset="-122"/>
              </a:rPr>
              <a:t>Web </a:t>
            </a:r>
            <a:r>
              <a:rPr lang="en-US" altLang="zh-CN" b="1" dirty="0">
                <a:ea typeface="SimSun" pitchFamily="2" charset="-122"/>
              </a:rPr>
              <a:t>content mining</a:t>
            </a:r>
            <a:r>
              <a:rPr lang="en-US" altLang="zh-CN" dirty="0">
                <a:ea typeface="SimSun" pitchFamily="2" charset="-122"/>
              </a:rPr>
              <a:t> refers to the discovery of useful information from Web contents, including text, images, audio, video, etc.                                  </a:t>
            </a:r>
            <a:endParaRPr lang="en-US" altLang="zh-CN" dirty="0" smtClean="0">
              <a:ea typeface="SimSun" pitchFamily="2" charset="-122"/>
            </a:endParaRPr>
          </a:p>
          <a:p>
            <a:pPr algn="just">
              <a:lnSpc>
                <a:spcPct val="80000"/>
              </a:lnSpc>
            </a:pPr>
            <a:endParaRPr lang="en-US" altLang="zh-CN" b="1" dirty="0">
              <a:ea typeface="SimSun" pitchFamily="2" charset="-122"/>
            </a:endParaRPr>
          </a:p>
          <a:p>
            <a:pPr algn="just">
              <a:lnSpc>
                <a:spcPct val="80000"/>
              </a:lnSpc>
            </a:pPr>
            <a:r>
              <a:rPr lang="en-US" altLang="zh-CN" b="1" dirty="0" smtClean="0">
                <a:ea typeface="SimSun" pitchFamily="2" charset="-122"/>
              </a:rPr>
              <a:t>Web </a:t>
            </a:r>
            <a:r>
              <a:rPr lang="en-US" altLang="zh-CN" b="1" dirty="0">
                <a:ea typeface="SimSun" pitchFamily="2" charset="-122"/>
              </a:rPr>
              <a:t>structure mining </a:t>
            </a:r>
            <a:r>
              <a:rPr lang="en-US" altLang="zh-CN" dirty="0">
                <a:ea typeface="SimSun" pitchFamily="2" charset="-122"/>
              </a:rPr>
              <a:t>studies the model underlying the link structures of the Web. </a:t>
            </a:r>
            <a:r>
              <a:rPr lang="en-US" altLang="zh-CN" dirty="0" smtClean="0">
                <a:ea typeface="SimSun" pitchFamily="2" charset="-122"/>
              </a:rPr>
              <a:t>It </a:t>
            </a:r>
            <a:r>
              <a:rPr lang="en-US" altLang="zh-CN" dirty="0">
                <a:ea typeface="SimSun" pitchFamily="2" charset="-122"/>
              </a:rPr>
              <a:t>has been used for search engine result ranking and other Web </a:t>
            </a:r>
            <a:r>
              <a:rPr lang="en-US" altLang="zh-CN" dirty="0" smtClean="0">
                <a:ea typeface="SimSun" pitchFamily="2" charset="-122"/>
              </a:rPr>
              <a:t>applications.</a:t>
            </a:r>
          </a:p>
          <a:p>
            <a:pPr algn="just">
              <a:lnSpc>
                <a:spcPct val="80000"/>
              </a:lnSpc>
            </a:pPr>
            <a:endParaRPr lang="en-US" altLang="zh-CN" b="1" dirty="0">
              <a:ea typeface="SimSun" pitchFamily="2" charset="-122"/>
            </a:endParaRPr>
          </a:p>
          <a:p>
            <a:pPr algn="just">
              <a:lnSpc>
                <a:spcPct val="80000"/>
              </a:lnSpc>
            </a:pPr>
            <a:r>
              <a:rPr lang="en-US" altLang="zh-CN" b="1" dirty="0" smtClean="0">
                <a:ea typeface="SimSun" pitchFamily="2" charset="-122"/>
              </a:rPr>
              <a:t>Web </a:t>
            </a:r>
            <a:r>
              <a:rPr lang="en-US" altLang="zh-CN" b="1" dirty="0">
                <a:ea typeface="SimSun" pitchFamily="2" charset="-122"/>
              </a:rPr>
              <a:t>usage mining </a:t>
            </a:r>
            <a:r>
              <a:rPr lang="en-US" altLang="zh-CN" dirty="0">
                <a:ea typeface="SimSun" pitchFamily="2" charset="-122"/>
              </a:rPr>
              <a:t>focuses on using data mining techniques to analyze search logs to find interesting </a:t>
            </a:r>
            <a:r>
              <a:rPr lang="en-US" altLang="zh-CN" dirty="0" smtClean="0">
                <a:ea typeface="SimSun" pitchFamily="2" charset="-122"/>
              </a:rPr>
              <a:t>patterns. One </a:t>
            </a:r>
            <a:r>
              <a:rPr lang="en-US" altLang="zh-CN" dirty="0">
                <a:ea typeface="SimSun" pitchFamily="2" charset="-122"/>
              </a:rPr>
              <a:t>of the main applications of Web usage mining is its use to learn user </a:t>
            </a:r>
            <a:r>
              <a:rPr lang="en-US" altLang="zh-CN" dirty="0" smtClean="0">
                <a:ea typeface="SimSun" pitchFamily="2" charset="-122"/>
              </a:rPr>
              <a:t>profiles.</a:t>
            </a:r>
            <a:endParaRPr lang="en-US" altLang="zh-CN" dirty="0">
              <a:ea typeface="SimSun" pitchFamily="2" charset="-122"/>
            </a:endParaRPr>
          </a:p>
        </p:txBody>
      </p:sp>
    </p:spTree>
    <p:extLst>
      <p:ext uri="{BB962C8B-B14F-4D97-AF65-F5344CB8AC3E}">
        <p14:creationId xmlns:p14="http://schemas.microsoft.com/office/powerpoint/2010/main" val="852176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ox(i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7" presetClass="entr" presetSubtype="1"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 calcmode="lin" valueType="num">
                                      <p:cBhvr>
                                        <p:cTn id="12" dur="500" fill="hold"/>
                                        <p:tgtEl>
                                          <p:spTgt spid="11"/>
                                        </p:tgtEl>
                                        <p:attrNameLst>
                                          <p:attrName>ppt_x</p:attrName>
                                        </p:attrNameLst>
                                      </p:cBhvr>
                                      <p:tavLst>
                                        <p:tav tm="0">
                                          <p:val>
                                            <p:strVal val="#ppt_x"/>
                                          </p:val>
                                        </p:tav>
                                        <p:tav tm="100000">
                                          <p:val>
                                            <p:strVal val="#ppt_x"/>
                                          </p:val>
                                        </p:tav>
                                      </p:tavLst>
                                    </p:anim>
                                    <p:anim calcmode="lin" valueType="num">
                                      <p:cBhvr>
                                        <p:cTn id="13" dur="500" fill="hold"/>
                                        <p:tgtEl>
                                          <p:spTgt spid="11"/>
                                        </p:tgtEl>
                                        <p:attrNameLst>
                                          <p:attrName>ppt_y</p:attrName>
                                        </p:attrNameLst>
                                      </p:cBhvr>
                                      <p:tavLst>
                                        <p:tav tm="0">
                                          <p:val>
                                            <p:strVal val="#ppt_y-#ppt_h/2"/>
                                          </p:val>
                                        </p:tav>
                                        <p:tav tm="100000">
                                          <p:val>
                                            <p:strVal val="#ppt_y"/>
                                          </p:val>
                                        </p:tav>
                                      </p:tavLst>
                                    </p:anim>
                                    <p:anim calcmode="lin" valueType="num">
                                      <p:cBhvr>
                                        <p:cTn id="14" dur="500" fill="hold"/>
                                        <p:tgtEl>
                                          <p:spTgt spid="11"/>
                                        </p:tgtEl>
                                        <p:attrNameLst>
                                          <p:attrName>ppt_w</p:attrName>
                                        </p:attrNameLst>
                                      </p:cBhvr>
                                      <p:tavLst>
                                        <p:tav tm="0">
                                          <p:val>
                                            <p:strVal val="#ppt_w"/>
                                          </p:val>
                                        </p:tav>
                                        <p:tav tm="100000">
                                          <p:val>
                                            <p:strVal val="#ppt_w"/>
                                          </p:val>
                                        </p:tav>
                                      </p:tavLst>
                                    </p:anim>
                                    <p:anim calcmode="lin" valueType="num">
                                      <p:cBhvr>
                                        <p:cTn id="15" dur="500" fill="hold"/>
                                        <p:tgtEl>
                                          <p:spTgt spid="11"/>
                                        </p:tgtEl>
                                        <p:attrNameLst>
                                          <p:attrName>ppt_h</p:attrName>
                                        </p:attrNameLst>
                                      </p:cBhvr>
                                      <p:tavLst>
                                        <p:tav tm="0">
                                          <p:val>
                                            <p:fltVal val="0"/>
                                          </p:val>
                                        </p:tav>
                                        <p:tav tm="100000">
                                          <p:val>
                                            <p:strVal val="#ppt_h"/>
                                          </p:val>
                                        </p:tav>
                                      </p:tavLst>
                                    </p:anim>
                                  </p:childTnLst>
                                </p:cTn>
                              </p:par>
                            </p:childTnLst>
                          </p:cTn>
                        </p:par>
                        <p:par>
                          <p:cTn id="16" fill="hold">
                            <p:stCondLst>
                              <p:cond delay="500"/>
                            </p:stCondLst>
                            <p:childTnLst>
                              <p:par>
                                <p:cTn id="17" presetID="3" presetClass="entr" presetSubtype="10" fill="hold" nodeType="after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blinds(horizontal)">
                                      <p:cBhvr>
                                        <p:cTn id="19" dur="500"/>
                                        <p:tgtEl>
                                          <p:spTgt spid="13"/>
                                        </p:tgtEl>
                                      </p:cBhvr>
                                    </p:animEffect>
                                  </p:childTnLst>
                                </p:cTn>
                              </p:par>
                            </p:childTnLst>
                          </p:cTn>
                        </p:par>
                      </p:childTnLst>
                    </p:cTn>
                  </p:par>
                  <p:par>
                    <p:cTn id="20" fill="hold">
                      <p:stCondLst>
                        <p:cond delay="indefinite"/>
                      </p:stCondLst>
                      <p:childTnLst>
                        <p:par>
                          <p:cTn id="21" fill="hold">
                            <p:stCondLst>
                              <p:cond delay="0"/>
                            </p:stCondLst>
                            <p:childTnLst>
                              <p:par>
                                <p:cTn id="22" presetID="17" presetClass="entr" presetSubtype="1" fill="hold" grpId="0" nodeType="clickEffect">
                                  <p:stCondLst>
                                    <p:cond delay="0"/>
                                  </p:stCondLst>
                                  <p:childTnLst>
                                    <p:set>
                                      <p:cBhvr>
                                        <p:cTn id="23" dur="1" fill="hold">
                                          <p:stCondLst>
                                            <p:cond delay="0"/>
                                          </p:stCondLst>
                                        </p:cTn>
                                        <p:tgtEl>
                                          <p:spTgt spid="12"/>
                                        </p:tgtEl>
                                        <p:attrNameLst>
                                          <p:attrName>style.visibility</p:attrName>
                                        </p:attrNameLst>
                                      </p:cBhvr>
                                      <p:to>
                                        <p:strVal val="visible"/>
                                      </p:to>
                                    </p:set>
                                    <p:anim calcmode="lin" valueType="num">
                                      <p:cBhvr>
                                        <p:cTn id="24" dur="500" fill="hold"/>
                                        <p:tgtEl>
                                          <p:spTgt spid="12"/>
                                        </p:tgtEl>
                                        <p:attrNameLst>
                                          <p:attrName>ppt_x</p:attrName>
                                        </p:attrNameLst>
                                      </p:cBhvr>
                                      <p:tavLst>
                                        <p:tav tm="0">
                                          <p:val>
                                            <p:strVal val="#ppt_x"/>
                                          </p:val>
                                        </p:tav>
                                        <p:tav tm="100000">
                                          <p:val>
                                            <p:strVal val="#ppt_x"/>
                                          </p:val>
                                        </p:tav>
                                      </p:tavLst>
                                    </p:anim>
                                    <p:anim calcmode="lin" valueType="num">
                                      <p:cBhvr>
                                        <p:cTn id="25" dur="500" fill="hold"/>
                                        <p:tgtEl>
                                          <p:spTgt spid="12"/>
                                        </p:tgtEl>
                                        <p:attrNameLst>
                                          <p:attrName>ppt_y</p:attrName>
                                        </p:attrNameLst>
                                      </p:cBhvr>
                                      <p:tavLst>
                                        <p:tav tm="0">
                                          <p:val>
                                            <p:strVal val="#ppt_y-#ppt_h/2"/>
                                          </p:val>
                                        </p:tav>
                                        <p:tav tm="100000">
                                          <p:val>
                                            <p:strVal val="#ppt_y"/>
                                          </p:val>
                                        </p:tav>
                                      </p:tavLst>
                                    </p:anim>
                                    <p:anim calcmode="lin" valueType="num">
                                      <p:cBhvr>
                                        <p:cTn id="26" dur="500" fill="hold"/>
                                        <p:tgtEl>
                                          <p:spTgt spid="12"/>
                                        </p:tgtEl>
                                        <p:attrNameLst>
                                          <p:attrName>ppt_w</p:attrName>
                                        </p:attrNameLst>
                                      </p:cBhvr>
                                      <p:tavLst>
                                        <p:tav tm="0">
                                          <p:val>
                                            <p:strVal val="#ppt_w"/>
                                          </p:val>
                                        </p:tav>
                                        <p:tav tm="100000">
                                          <p:val>
                                            <p:strVal val="#ppt_w"/>
                                          </p:val>
                                        </p:tav>
                                      </p:tavLst>
                                    </p:anim>
                                    <p:anim calcmode="lin" valueType="num">
                                      <p:cBhvr>
                                        <p:cTn id="27" dur="500" fill="hold"/>
                                        <p:tgtEl>
                                          <p:spTgt spid="12"/>
                                        </p:tgtEl>
                                        <p:attrNameLst>
                                          <p:attrName>ppt_h</p:attrName>
                                        </p:attrNameLst>
                                      </p:cBhvr>
                                      <p:tavLst>
                                        <p:tav tm="0">
                                          <p:val>
                                            <p:fltVal val="0"/>
                                          </p:val>
                                        </p:tav>
                                        <p:tav tm="100000">
                                          <p:val>
                                            <p:strVal val="#ppt_h"/>
                                          </p:val>
                                        </p:tav>
                                      </p:tavLst>
                                    </p:anim>
                                  </p:childTnLst>
                                </p:cTn>
                              </p:par>
                            </p:childTnLst>
                          </p:cTn>
                        </p:par>
                        <p:par>
                          <p:cTn id="28" fill="hold">
                            <p:stCondLst>
                              <p:cond delay="500"/>
                            </p:stCondLst>
                            <p:childTnLst>
                              <p:par>
                                <p:cTn id="29" presetID="3" presetClass="entr" presetSubtype="10" fill="hold" nodeType="afterEffect">
                                  <p:stCondLst>
                                    <p:cond delay="0"/>
                                  </p:stCondLst>
                                  <p:childTnLst>
                                    <p:set>
                                      <p:cBhvr>
                                        <p:cTn id="30" dur="1" fill="hold">
                                          <p:stCondLst>
                                            <p:cond delay="0"/>
                                          </p:stCondLst>
                                        </p:cTn>
                                        <p:tgtEl>
                                          <p:spTgt spid="22"/>
                                        </p:tgtEl>
                                        <p:attrNameLst>
                                          <p:attrName>style.visibility</p:attrName>
                                        </p:attrNameLst>
                                      </p:cBhvr>
                                      <p:to>
                                        <p:strVal val="visible"/>
                                      </p:to>
                                    </p:set>
                                    <p:animEffect transition="in" filter="blinds(horizontal)">
                                      <p:cBhvr>
                                        <p:cTn id="31" dur="500"/>
                                        <p:tgtEl>
                                          <p:spTgt spid="22"/>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nodeType="clickEffect">
                                  <p:stCondLst>
                                    <p:cond delay="0"/>
                                  </p:stCondLst>
                                  <p:childTnLst>
                                    <p:set>
                                      <p:cBhvr>
                                        <p:cTn id="35" dur="1" fill="hold">
                                          <p:stCondLst>
                                            <p:cond delay="0"/>
                                          </p:stCondLst>
                                        </p:cTn>
                                        <p:tgtEl>
                                          <p:spTgt spid="7"/>
                                        </p:tgtEl>
                                        <p:attrNameLst>
                                          <p:attrName>style.visibility</p:attrName>
                                        </p:attrNameLst>
                                      </p:cBhvr>
                                      <p:to>
                                        <p:strVal val="visible"/>
                                      </p:to>
                                    </p:set>
                                    <p:animEffect transition="in" filter="blinds(horizontal)">
                                      <p:cBhvr>
                                        <p:cTn id="3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Line 2"/>
          <p:cNvSpPr>
            <a:spLocks noChangeShapeType="1"/>
          </p:cNvSpPr>
          <p:nvPr/>
        </p:nvSpPr>
        <p:spPr bwMode="auto">
          <a:xfrm>
            <a:off x="2743200" y="2209800"/>
            <a:ext cx="1981200" cy="1066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5" name="Group 3"/>
          <p:cNvGrpSpPr>
            <a:grpSpLocks/>
          </p:cNvGrpSpPr>
          <p:nvPr/>
        </p:nvGrpSpPr>
        <p:grpSpPr bwMode="auto">
          <a:xfrm>
            <a:off x="4038600" y="1143000"/>
            <a:ext cx="1358900" cy="609600"/>
            <a:chOff x="2448" y="1440"/>
            <a:chExt cx="856" cy="384"/>
          </a:xfrm>
        </p:grpSpPr>
        <p:sp>
          <p:nvSpPr>
            <p:cNvPr id="6" name="Rectangle 4"/>
            <p:cNvSpPr>
              <a:spLocks noChangeArrowheads="1"/>
            </p:cNvSpPr>
            <p:nvPr/>
          </p:nvSpPr>
          <p:spPr bwMode="auto">
            <a:xfrm>
              <a:off x="2448" y="1440"/>
              <a:ext cx="816" cy="38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 name="Text Box 5"/>
            <p:cNvSpPr txBox="1">
              <a:spLocks noChangeArrowheads="1"/>
            </p:cNvSpPr>
            <p:nvPr/>
          </p:nvSpPr>
          <p:spPr bwMode="auto">
            <a:xfrm>
              <a:off x="2456" y="1488"/>
              <a:ext cx="84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GB" sz="1800">
                  <a:latin typeface="Times New Roman" pitchFamily="18" charset="0"/>
                </a:rPr>
                <a:t>Web Mining</a:t>
              </a:r>
            </a:p>
          </p:txBody>
        </p:sp>
      </p:grpSp>
      <p:sp>
        <p:nvSpPr>
          <p:cNvPr id="8" name="Rectangle 6"/>
          <p:cNvSpPr>
            <a:spLocks noChangeArrowheads="1"/>
          </p:cNvSpPr>
          <p:nvPr/>
        </p:nvSpPr>
        <p:spPr bwMode="auto">
          <a:xfrm>
            <a:off x="4356100" y="2057400"/>
            <a:ext cx="1447800" cy="609600"/>
          </a:xfrm>
          <a:prstGeom prst="rect">
            <a:avLst/>
          </a:prstGeom>
          <a:solidFill>
            <a:srgbClr val="DDDDD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 name="Text Box 7"/>
          <p:cNvSpPr txBox="1">
            <a:spLocks noChangeArrowheads="1"/>
          </p:cNvSpPr>
          <p:nvPr/>
        </p:nvSpPr>
        <p:spPr bwMode="auto">
          <a:xfrm>
            <a:off x="4356100" y="2057400"/>
            <a:ext cx="15113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GB" sz="1800">
                <a:latin typeface="Times New Roman" pitchFamily="18" charset="0"/>
              </a:rPr>
              <a:t>Web Structure</a:t>
            </a:r>
          </a:p>
          <a:p>
            <a:pPr algn="ctr" eaLnBrk="0" hangingPunct="0"/>
            <a:r>
              <a:rPr lang="en-GB" sz="1800">
                <a:latin typeface="Times New Roman" pitchFamily="18" charset="0"/>
              </a:rPr>
              <a:t>Mining</a:t>
            </a:r>
            <a:endParaRPr lang="en-GB" sz="2000">
              <a:latin typeface="Times New Roman" pitchFamily="18" charset="0"/>
            </a:endParaRPr>
          </a:p>
        </p:txBody>
      </p:sp>
      <p:sp>
        <p:nvSpPr>
          <p:cNvPr id="10" name="Line 8"/>
          <p:cNvSpPr>
            <a:spLocks noChangeShapeType="1"/>
          </p:cNvSpPr>
          <p:nvPr/>
        </p:nvSpPr>
        <p:spPr bwMode="auto">
          <a:xfrm>
            <a:off x="4648200" y="1752600"/>
            <a:ext cx="2286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 name="Line 9"/>
          <p:cNvSpPr>
            <a:spLocks noChangeShapeType="1"/>
          </p:cNvSpPr>
          <p:nvPr/>
        </p:nvSpPr>
        <p:spPr bwMode="auto">
          <a:xfrm flipH="1">
            <a:off x="3429000" y="1752600"/>
            <a:ext cx="12192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 name="Line 10"/>
          <p:cNvSpPr>
            <a:spLocks noChangeShapeType="1"/>
          </p:cNvSpPr>
          <p:nvPr/>
        </p:nvSpPr>
        <p:spPr bwMode="auto">
          <a:xfrm>
            <a:off x="4648200" y="1752600"/>
            <a:ext cx="19812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 name="Rectangle 11"/>
          <p:cNvSpPr>
            <a:spLocks noChangeArrowheads="1"/>
          </p:cNvSpPr>
          <p:nvPr/>
        </p:nvSpPr>
        <p:spPr bwMode="auto">
          <a:xfrm>
            <a:off x="2133600" y="1600200"/>
            <a:ext cx="1295400" cy="609600"/>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 name="Rectangle 12"/>
          <p:cNvSpPr>
            <a:spLocks noChangeArrowheads="1"/>
          </p:cNvSpPr>
          <p:nvPr/>
        </p:nvSpPr>
        <p:spPr bwMode="auto">
          <a:xfrm>
            <a:off x="4343400" y="3276600"/>
            <a:ext cx="1295400" cy="609600"/>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 name="Rectangle 13"/>
          <p:cNvSpPr>
            <a:spLocks noChangeArrowheads="1"/>
          </p:cNvSpPr>
          <p:nvPr/>
        </p:nvSpPr>
        <p:spPr bwMode="auto">
          <a:xfrm>
            <a:off x="381000" y="2362200"/>
            <a:ext cx="3886200" cy="3429000"/>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 name="Text Box 14"/>
          <p:cNvSpPr txBox="1">
            <a:spLocks noChangeArrowheads="1"/>
          </p:cNvSpPr>
          <p:nvPr/>
        </p:nvSpPr>
        <p:spPr bwMode="auto">
          <a:xfrm>
            <a:off x="2057400" y="1600200"/>
            <a:ext cx="13970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GB" sz="1800">
                <a:latin typeface="Times New Roman" pitchFamily="18" charset="0"/>
              </a:rPr>
              <a:t>Web Content</a:t>
            </a:r>
          </a:p>
          <a:p>
            <a:pPr algn="ctr" eaLnBrk="0" hangingPunct="0"/>
            <a:r>
              <a:rPr lang="en-GB" sz="1800">
                <a:latin typeface="Times New Roman" pitchFamily="18" charset="0"/>
              </a:rPr>
              <a:t>Mining</a:t>
            </a:r>
            <a:endParaRPr lang="en-GB" sz="2000">
              <a:latin typeface="Times New Roman" pitchFamily="18" charset="0"/>
            </a:endParaRPr>
          </a:p>
        </p:txBody>
      </p:sp>
      <p:sp>
        <p:nvSpPr>
          <p:cNvPr id="17" name="Line 15"/>
          <p:cNvSpPr>
            <a:spLocks noChangeShapeType="1"/>
          </p:cNvSpPr>
          <p:nvPr/>
        </p:nvSpPr>
        <p:spPr bwMode="auto">
          <a:xfrm flipH="1">
            <a:off x="1905000" y="2209800"/>
            <a:ext cx="8382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 name="Text Box 16"/>
          <p:cNvSpPr txBox="1">
            <a:spLocks noChangeArrowheads="1"/>
          </p:cNvSpPr>
          <p:nvPr/>
        </p:nvSpPr>
        <p:spPr bwMode="auto">
          <a:xfrm>
            <a:off x="381000" y="2438400"/>
            <a:ext cx="3962400" cy="3387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GB" sz="1800" dirty="0">
                <a:latin typeface="Times New Roman" pitchFamily="18" charset="0"/>
              </a:rPr>
              <a:t>Web Page Content Mining</a:t>
            </a:r>
            <a:endParaRPr lang="en-GB" sz="2400" b="1" dirty="0">
              <a:latin typeface="Times New Roman" pitchFamily="18" charset="0"/>
            </a:endParaRPr>
          </a:p>
          <a:p>
            <a:pPr algn="just" eaLnBrk="0" hangingPunct="0"/>
            <a:r>
              <a:rPr lang="en-GB" sz="1800" b="1" dirty="0">
                <a:latin typeface="Times New Roman" pitchFamily="18" charset="0"/>
              </a:rPr>
              <a:t>Web Page Summarization </a:t>
            </a:r>
          </a:p>
          <a:p>
            <a:pPr algn="just" eaLnBrk="0" hangingPunct="0"/>
            <a:r>
              <a:rPr lang="en-GB" sz="1800" dirty="0" err="1">
                <a:solidFill>
                  <a:schemeClr val="hlink"/>
                </a:solidFill>
                <a:latin typeface="Times New Roman" pitchFamily="18" charset="0"/>
              </a:rPr>
              <a:t>WebLog</a:t>
            </a:r>
            <a:r>
              <a:rPr lang="en-GB" sz="1800" dirty="0">
                <a:solidFill>
                  <a:schemeClr val="hlink"/>
                </a:solidFill>
                <a:latin typeface="Times New Roman" pitchFamily="18" charset="0"/>
              </a:rPr>
              <a:t> </a:t>
            </a:r>
            <a:r>
              <a:rPr lang="en-GB" sz="1800" dirty="0">
                <a:latin typeface="Times New Roman" pitchFamily="18" charset="0"/>
              </a:rPr>
              <a:t>(</a:t>
            </a:r>
            <a:r>
              <a:rPr lang="en-GB" sz="1400" dirty="0" err="1">
                <a:latin typeface="Times New Roman" pitchFamily="18" charset="0"/>
              </a:rPr>
              <a:t>Lakshmanan</a:t>
            </a:r>
            <a:r>
              <a:rPr lang="en-GB" sz="1400" dirty="0">
                <a:latin typeface="Times New Roman" pitchFamily="18" charset="0"/>
              </a:rPr>
              <a:t> et.al. 1996</a:t>
            </a:r>
            <a:r>
              <a:rPr lang="en-GB" sz="1800" dirty="0">
                <a:latin typeface="Times New Roman" pitchFamily="18" charset="0"/>
              </a:rPr>
              <a:t>)</a:t>
            </a:r>
            <a:r>
              <a:rPr lang="en-GB" sz="1800" dirty="0">
                <a:solidFill>
                  <a:schemeClr val="accent2"/>
                </a:solidFill>
                <a:latin typeface="Times New Roman" pitchFamily="18" charset="0"/>
              </a:rPr>
              <a:t>,</a:t>
            </a:r>
            <a:r>
              <a:rPr lang="en-GB" sz="1800" dirty="0">
                <a:latin typeface="Times New Roman" pitchFamily="18" charset="0"/>
              </a:rPr>
              <a:t> </a:t>
            </a:r>
            <a:r>
              <a:rPr lang="en-GB" sz="1800" dirty="0" err="1">
                <a:solidFill>
                  <a:schemeClr val="hlink"/>
                </a:solidFill>
                <a:latin typeface="Times New Roman" pitchFamily="18" charset="0"/>
              </a:rPr>
              <a:t>WebOQL</a:t>
            </a:r>
            <a:r>
              <a:rPr lang="en-GB" sz="1800" dirty="0">
                <a:latin typeface="Times New Roman" pitchFamily="18" charset="0"/>
              </a:rPr>
              <a:t>(</a:t>
            </a:r>
            <a:r>
              <a:rPr lang="en-GB" sz="1400" dirty="0" err="1">
                <a:latin typeface="Times New Roman" pitchFamily="18" charset="0"/>
              </a:rPr>
              <a:t>Mendelzon</a:t>
            </a:r>
            <a:r>
              <a:rPr lang="en-GB" sz="1400" dirty="0">
                <a:latin typeface="Times New Roman" pitchFamily="18" charset="0"/>
              </a:rPr>
              <a:t> et.al. 1998</a:t>
            </a:r>
            <a:r>
              <a:rPr lang="en-GB" sz="1800" dirty="0">
                <a:latin typeface="Times New Roman" pitchFamily="18" charset="0"/>
              </a:rPr>
              <a:t>) …:</a:t>
            </a:r>
          </a:p>
          <a:p>
            <a:pPr algn="just" eaLnBrk="0" hangingPunct="0"/>
            <a:r>
              <a:rPr lang="en-GB" sz="1800" dirty="0">
                <a:latin typeface="Times New Roman" pitchFamily="18" charset="0"/>
              </a:rPr>
              <a:t>Web Structuring query languages; </a:t>
            </a:r>
          </a:p>
          <a:p>
            <a:pPr algn="just" eaLnBrk="0" hangingPunct="0"/>
            <a:r>
              <a:rPr lang="en-GB" sz="1800" dirty="0">
                <a:latin typeface="Times New Roman" pitchFamily="18" charset="0"/>
              </a:rPr>
              <a:t>Can identify information within given web pages </a:t>
            </a:r>
          </a:p>
          <a:p>
            <a:pPr algn="just" eaLnBrk="0" hangingPunct="0">
              <a:buClr>
                <a:srgbClr val="FF6699"/>
              </a:buClr>
              <a:buFontTx/>
              <a:buChar char="•"/>
            </a:pPr>
            <a:r>
              <a:rPr lang="en-GB" sz="1800" dirty="0">
                <a:solidFill>
                  <a:schemeClr val="hlink"/>
                </a:solidFill>
                <a:latin typeface="Times New Roman" pitchFamily="18" charset="0"/>
              </a:rPr>
              <a:t>Ahoy!</a:t>
            </a:r>
            <a:r>
              <a:rPr lang="en-GB" sz="1800" dirty="0">
                <a:latin typeface="Times New Roman" pitchFamily="18" charset="0"/>
              </a:rPr>
              <a:t> (</a:t>
            </a:r>
            <a:r>
              <a:rPr lang="en-GB" sz="1400" dirty="0" err="1">
                <a:latin typeface="Times New Roman" pitchFamily="18" charset="0"/>
              </a:rPr>
              <a:t>Etzioni</a:t>
            </a:r>
            <a:r>
              <a:rPr lang="en-GB" sz="1400" dirty="0">
                <a:latin typeface="Times New Roman" pitchFamily="18" charset="0"/>
              </a:rPr>
              <a:t> et.al. 1997</a:t>
            </a:r>
            <a:r>
              <a:rPr lang="en-GB" sz="1800" dirty="0">
                <a:latin typeface="Times New Roman" pitchFamily="18" charset="0"/>
              </a:rPr>
              <a:t>):Uses heuristics to distinguish personal home pages from other web pages</a:t>
            </a:r>
          </a:p>
          <a:p>
            <a:pPr algn="just" eaLnBrk="0" hangingPunct="0">
              <a:buClr>
                <a:srgbClr val="FF6699"/>
              </a:buClr>
              <a:buFontTx/>
              <a:buChar char="•"/>
            </a:pPr>
            <a:r>
              <a:rPr lang="en-GB" sz="1800" dirty="0" err="1">
                <a:solidFill>
                  <a:schemeClr val="hlink"/>
                </a:solidFill>
                <a:latin typeface="Times New Roman" pitchFamily="18" charset="0"/>
              </a:rPr>
              <a:t>ShopBot</a:t>
            </a:r>
            <a:r>
              <a:rPr lang="en-GB" sz="1800" dirty="0">
                <a:solidFill>
                  <a:schemeClr val="hlink"/>
                </a:solidFill>
                <a:latin typeface="Times New Roman" pitchFamily="18" charset="0"/>
              </a:rPr>
              <a:t> </a:t>
            </a:r>
            <a:r>
              <a:rPr lang="en-GB" sz="1800" dirty="0">
                <a:latin typeface="Times New Roman" pitchFamily="18" charset="0"/>
              </a:rPr>
              <a:t>(</a:t>
            </a:r>
            <a:r>
              <a:rPr lang="en-GB" sz="1400" dirty="0" err="1">
                <a:latin typeface="Times New Roman" pitchFamily="18" charset="0"/>
              </a:rPr>
              <a:t>Etzioni</a:t>
            </a:r>
            <a:r>
              <a:rPr lang="en-GB" sz="1400" dirty="0">
                <a:latin typeface="Times New Roman" pitchFamily="18" charset="0"/>
              </a:rPr>
              <a:t> et.al. 1997</a:t>
            </a:r>
            <a:r>
              <a:rPr lang="en-GB" sz="1800" dirty="0">
                <a:latin typeface="Times New Roman" pitchFamily="18" charset="0"/>
              </a:rPr>
              <a:t>)</a:t>
            </a:r>
            <a:r>
              <a:rPr lang="en-GB" sz="1800" dirty="0">
                <a:solidFill>
                  <a:schemeClr val="accent2"/>
                </a:solidFill>
                <a:latin typeface="Times New Roman" pitchFamily="18" charset="0"/>
              </a:rPr>
              <a:t>: </a:t>
            </a:r>
            <a:r>
              <a:rPr lang="en-GB" sz="1800" dirty="0">
                <a:latin typeface="Times New Roman" pitchFamily="18" charset="0"/>
              </a:rPr>
              <a:t>Looks for product prices within web pages</a:t>
            </a:r>
          </a:p>
        </p:txBody>
      </p:sp>
      <p:sp>
        <p:nvSpPr>
          <p:cNvPr id="19" name="Text Box 17"/>
          <p:cNvSpPr txBox="1">
            <a:spLocks noChangeArrowheads="1"/>
          </p:cNvSpPr>
          <p:nvPr/>
        </p:nvSpPr>
        <p:spPr bwMode="auto">
          <a:xfrm>
            <a:off x="4395788" y="3368675"/>
            <a:ext cx="1168400"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GB" sz="1400">
                <a:latin typeface="Times New Roman" pitchFamily="18" charset="0"/>
              </a:rPr>
              <a:t>Search Result</a:t>
            </a:r>
          </a:p>
          <a:p>
            <a:pPr algn="ctr" eaLnBrk="0" hangingPunct="0"/>
            <a:r>
              <a:rPr lang="en-GB" sz="1400">
                <a:latin typeface="Times New Roman" pitchFamily="18" charset="0"/>
              </a:rPr>
              <a:t>Mining</a:t>
            </a:r>
          </a:p>
        </p:txBody>
      </p:sp>
      <p:sp>
        <p:nvSpPr>
          <p:cNvPr id="20" name="Rectangle 18"/>
          <p:cNvSpPr>
            <a:spLocks noChangeArrowheads="1"/>
          </p:cNvSpPr>
          <p:nvPr/>
        </p:nvSpPr>
        <p:spPr bwMode="auto">
          <a:xfrm>
            <a:off x="5943600" y="2209800"/>
            <a:ext cx="1295400" cy="609600"/>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 name="Rectangle 19"/>
          <p:cNvSpPr>
            <a:spLocks noChangeArrowheads="1"/>
          </p:cNvSpPr>
          <p:nvPr/>
        </p:nvSpPr>
        <p:spPr bwMode="auto">
          <a:xfrm>
            <a:off x="5770563" y="3276600"/>
            <a:ext cx="1295400" cy="609600"/>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 name="Rectangle 20"/>
          <p:cNvSpPr>
            <a:spLocks noChangeArrowheads="1"/>
          </p:cNvSpPr>
          <p:nvPr/>
        </p:nvSpPr>
        <p:spPr bwMode="auto">
          <a:xfrm>
            <a:off x="7446963" y="3276600"/>
            <a:ext cx="1295400" cy="609600"/>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 name="Text Box 21"/>
          <p:cNvSpPr txBox="1">
            <a:spLocks noChangeArrowheads="1"/>
          </p:cNvSpPr>
          <p:nvPr/>
        </p:nvSpPr>
        <p:spPr bwMode="auto">
          <a:xfrm>
            <a:off x="5994400" y="2209800"/>
            <a:ext cx="12446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GB" sz="1800">
                <a:latin typeface="Times New Roman" pitchFamily="18" charset="0"/>
              </a:rPr>
              <a:t>Web Usage</a:t>
            </a:r>
          </a:p>
          <a:p>
            <a:pPr algn="ctr" eaLnBrk="0" hangingPunct="0"/>
            <a:r>
              <a:rPr lang="en-GB" sz="1800">
                <a:latin typeface="Times New Roman" pitchFamily="18" charset="0"/>
              </a:rPr>
              <a:t>Mining</a:t>
            </a:r>
            <a:endParaRPr lang="en-GB" sz="2000">
              <a:latin typeface="Times New Roman" pitchFamily="18" charset="0"/>
            </a:endParaRPr>
          </a:p>
        </p:txBody>
      </p:sp>
      <p:sp>
        <p:nvSpPr>
          <p:cNvPr id="24" name="Line 22"/>
          <p:cNvSpPr>
            <a:spLocks noChangeShapeType="1"/>
          </p:cNvSpPr>
          <p:nvPr/>
        </p:nvSpPr>
        <p:spPr bwMode="auto">
          <a:xfrm flipH="1">
            <a:off x="6019800" y="2819400"/>
            <a:ext cx="6858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 name="Line 23"/>
          <p:cNvSpPr>
            <a:spLocks noChangeShapeType="1"/>
          </p:cNvSpPr>
          <p:nvPr/>
        </p:nvSpPr>
        <p:spPr bwMode="auto">
          <a:xfrm>
            <a:off x="6705600" y="2819400"/>
            <a:ext cx="10668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 name="Text Box 24"/>
          <p:cNvSpPr txBox="1">
            <a:spLocks noChangeArrowheads="1"/>
          </p:cNvSpPr>
          <p:nvPr/>
        </p:nvSpPr>
        <p:spPr bwMode="auto">
          <a:xfrm>
            <a:off x="5741988" y="3352800"/>
            <a:ext cx="1373187"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GB" sz="1400">
                <a:latin typeface="Times New Roman" pitchFamily="18" charset="0"/>
              </a:rPr>
              <a:t>General Access</a:t>
            </a:r>
          </a:p>
          <a:p>
            <a:pPr algn="ctr" eaLnBrk="0" hangingPunct="0"/>
            <a:r>
              <a:rPr lang="en-GB" sz="1400">
                <a:latin typeface="Times New Roman" pitchFamily="18" charset="0"/>
              </a:rPr>
              <a:t>Pattern Tracking</a:t>
            </a:r>
          </a:p>
        </p:txBody>
      </p:sp>
      <p:sp>
        <p:nvSpPr>
          <p:cNvPr id="27" name="Text Box 25"/>
          <p:cNvSpPr txBox="1">
            <a:spLocks noChangeArrowheads="1"/>
          </p:cNvSpPr>
          <p:nvPr/>
        </p:nvSpPr>
        <p:spPr bwMode="auto">
          <a:xfrm>
            <a:off x="7446963" y="3352800"/>
            <a:ext cx="1316037"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GB" sz="1400">
                <a:latin typeface="Times New Roman" pitchFamily="18" charset="0"/>
              </a:rPr>
              <a:t>Customized</a:t>
            </a:r>
          </a:p>
          <a:p>
            <a:pPr algn="ctr" eaLnBrk="0" hangingPunct="0"/>
            <a:r>
              <a:rPr lang="en-GB" sz="1400">
                <a:latin typeface="Times New Roman" pitchFamily="18" charset="0"/>
              </a:rPr>
              <a:t>Usage Tracking</a:t>
            </a:r>
          </a:p>
        </p:txBody>
      </p:sp>
      <p:sp>
        <p:nvSpPr>
          <p:cNvPr id="28" name="Rectangle 26"/>
          <p:cNvSpPr>
            <a:spLocks noGrp="1" noChangeArrowheads="1"/>
          </p:cNvSpPr>
          <p:nvPr>
            <p:ph type="title"/>
          </p:nvPr>
        </p:nvSpPr>
        <p:spPr>
          <a:xfrm>
            <a:off x="990600" y="152400"/>
            <a:ext cx="7793038" cy="609600"/>
          </a:xfrm>
          <a:noFill/>
          <a:ln/>
        </p:spPr>
        <p:txBody>
          <a:bodyPr anchor="ctr">
            <a:normAutofit fontScale="90000"/>
          </a:bodyPr>
          <a:lstStyle/>
          <a:p>
            <a:r>
              <a:rPr lang="en-US" b="1" dirty="0"/>
              <a:t>Mining the World-Wide Web</a:t>
            </a:r>
            <a:endParaRPr lang="en-GB" b="1" dirty="0"/>
          </a:p>
        </p:txBody>
      </p:sp>
    </p:spTree>
    <p:extLst>
      <p:ext uri="{BB962C8B-B14F-4D97-AF65-F5344CB8AC3E}">
        <p14:creationId xmlns:p14="http://schemas.microsoft.com/office/powerpoint/2010/main" val="122870002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2"/>
          <p:cNvGrpSpPr>
            <a:grpSpLocks/>
          </p:cNvGrpSpPr>
          <p:nvPr/>
        </p:nvGrpSpPr>
        <p:grpSpPr bwMode="auto">
          <a:xfrm>
            <a:off x="3886200" y="1143000"/>
            <a:ext cx="1358900" cy="609600"/>
            <a:chOff x="2448" y="1440"/>
            <a:chExt cx="856" cy="384"/>
          </a:xfrm>
        </p:grpSpPr>
        <p:sp>
          <p:nvSpPr>
            <p:cNvPr id="5" name="Rectangle 3"/>
            <p:cNvSpPr>
              <a:spLocks noChangeArrowheads="1"/>
            </p:cNvSpPr>
            <p:nvPr/>
          </p:nvSpPr>
          <p:spPr bwMode="auto">
            <a:xfrm>
              <a:off x="2448" y="1440"/>
              <a:ext cx="816" cy="38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 name="Text Box 4"/>
            <p:cNvSpPr txBox="1">
              <a:spLocks noChangeArrowheads="1"/>
            </p:cNvSpPr>
            <p:nvPr/>
          </p:nvSpPr>
          <p:spPr bwMode="auto">
            <a:xfrm>
              <a:off x="2456" y="1488"/>
              <a:ext cx="84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GB" sz="1800">
                  <a:latin typeface="Times New Roman" pitchFamily="18" charset="0"/>
                </a:rPr>
                <a:t>Web Mining</a:t>
              </a:r>
            </a:p>
          </p:txBody>
        </p:sp>
      </p:grpSp>
      <p:sp>
        <p:nvSpPr>
          <p:cNvPr id="7" name="Line 5"/>
          <p:cNvSpPr>
            <a:spLocks noChangeShapeType="1"/>
          </p:cNvSpPr>
          <p:nvPr/>
        </p:nvSpPr>
        <p:spPr bwMode="auto">
          <a:xfrm>
            <a:off x="4495800" y="1752600"/>
            <a:ext cx="19812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 name="Rectangle 6"/>
          <p:cNvSpPr>
            <a:spLocks noGrp="1" noChangeArrowheads="1"/>
          </p:cNvSpPr>
          <p:nvPr>
            <p:ph type="title"/>
          </p:nvPr>
        </p:nvSpPr>
        <p:spPr>
          <a:xfrm>
            <a:off x="1066800" y="152400"/>
            <a:ext cx="7793038" cy="609600"/>
          </a:xfrm>
          <a:noFill/>
          <a:ln/>
        </p:spPr>
        <p:txBody>
          <a:bodyPr anchor="ctr">
            <a:normAutofit fontScale="90000"/>
          </a:bodyPr>
          <a:lstStyle/>
          <a:p>
            <a:r>
              <a:rPr lang="en-US" b="1" dirty="0"/>
              <a:t>Mining the World-Wide Web</a:t>
            </a:r>
            <a:endParaRPr lang="en-GB" b="1" dirty="0"/>
          </a:p>
        </p:txBody>
      </p:sp>
      <p:sp>
        <p:nvSpPr>
          <p:cNvPr id="9" name="Line 7"/>
          <p:cNvSpPr>
            <a:spLocks noChangeShapeType="1"/>
          </p:cNvSpPr>
          <p:nvPr/>
        </p:nvSpPr>
        <p:spPr bwMode="auto">
          <a:xfrm>
            <a:off x="4495800" y="1752600"/>
            <a:ext cx="2286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 name="Rectangle 8"/>
          <p:cNvSpPr>
            <a:spLocks noChangeArrowheads="1"/>
          </p:cNvSpPr>
          <p:nvPr/>
        </p:nvSpPr>
        <p:spPr bwMode="auto">
          <a:xfrm>
            <a:off x="5791200" y="2209800"/>
            <a:ext cx="1295400" cy="609600"/>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 name="Rectangle 9"/>
          <p:cNvSpPr>
            <a:spLocks noChangeArrowheads="1"/>
          </p:cNvSpPr>
          <p:nvPr/>
        </p:nvSpPr>
        <p:spPr bwMode="auto">
          <a:xfrm>
            <a:off x="5618163" y="3276600"/>
            <a:ext cx="1295400" cy="609600"/>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 name="Rectangle 10"/>
          <p:cNvSpPr>
            <a:spLocks noChangeArrowheads="1"/>
          </p:cNvSpPr>
          <p:nvPr/>
        </p:nvSpPr>
        <p:spPr bwMode="auto">
          <a:xfrm>
            <a:off x="7294563" y="3276600"/>
            <a:ext cx="1295400" cy="609600"/>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 name="Text Box 11"/>
          <p:cNvSpPr txBox="1">
            <a:spLocks noChangeArrowheads="1"/>
          </p:cNvSpPr>
          <p:nvPr/>
        </p:nvSpPr>
        <p:spPr bwMode="auto">
          <a:xfrm>
            <a:off x="5842000" y="2209800"/>
            <a:ext cx="12446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GB" sz="1800">
                <a:latin typeface="Times New Roman" pitchFamily="18" charset="0"/>
              </a:rPr>
              <a:t>Web Usage</a:t>
            </a:r>
          </a:p>
          <a:p>
            <a:pPr algn="ctr" eaLnBrk="0" hangingPunct="0"/>
            <a:r>
              <a:rPr lang="en-GB" sz="1800">
                <a:latin typeface="Times New Roman" pitchFamily="18" charset="0"/>
              </a:rPr>
              <a:t>Mining</a:t>
            </a:r>
            <a:endParaRPr lang="en-GB" sz="2000">
              <a:latin typeface="Times New Roman" pitchFamily="18" charset="0"/>
            </a:endParaRPr>
          </a:p>
        </p:txBody>
      </p:sp>
      <p:sp>
        <p:nvSpPr>
          <p:cNvPr id="14" name="Line 12"/>
          <p:cNvSpPr>
            <a:spLocks noChangeShapeType="1"/>
          </p:cNvSpPr>
          <p:nvPr/>
        </p:nvSpPr>
        <p:spPr bwMode="auto">
          <a:xfrm flipH="1">
            <a:off x="5867400" y="2819400"/>
            <a:ext cx="6858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 name="Line 13"/>
          <p:cNvSpPr>
            <a:spLocks noChangeShapeType="1"/>
          </p:cNvSpPr>
          <p:nvPr/>
        </p:nvSpPr>
        <p:spPr bwMode="auto">
          <a:xfrm>
            <a:off x="6553200" y="2819400"/>
            <a:ext cx="10668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 name="Text Box 14"/>
          <p:cNvSpPr txBox="1">
            <a:spLocks noChangeArrowheads="1"/>
          </p:cNvSpPr>
          <p:nvPr/>
        </p:nvSpPr>
        <p:spPr bwMode="auto">
          <a:xfrm>
            <a:off x="5589588" y="3352800"/>
            <a:ext cx="1373187"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GB" sz="1400">
                <a:latin typeface="Times New Roman" pitchFamily="18" charset="0"/>
              </a:rPr>
              <a:t>General Access</a:t>
            </a:r>
          </a:p>
          <a:p>
            <a:pPr algn="ctr" eaLnBrk="0" hangingPunct="0"/>
            <a:r>
              <a:rPr lang="en-GB" sz="1400">
                <a:latin typeface="Times New Roman" pitchFamily="18" charset="0"/>
              </a:rPr>
              <a:t>Pattern Tracking</a:t>
            </a:r>
          </a:p>
        </p:txBody>
      </p:sp>
      <p:sp>
        <p:nvSpPr>
          <p:cNvPr id="17" name="Text Box 15"/>
          <p:cNvSpPr txBox="1">
            <a:spLocks noChangeArrowheads="1"/>
          </p:cNvSpPr>
          <p:nvPr/>
        </p:nvSpPr>
        <p:spPr bwMode="auto">
          <a:xfrm>
            <a:off x="7294563" y="3352800"/>
            <a:ext cx="1316037"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GB" sz="1400">
                <a:latin typeface="Times New Roman" pitchFamily="18" charset="0"/>
              </a:rPr>
              <a:t>Customized</a:t>
            </a:r>
          </a:p>
          <a:p>
            <a:pPr algn="ctr" eaLnBrk="0" hangingPunct="0"/>
            <a:r>
              <a:rPr lang="en-GB" sz="1400">
                <a:latin typeface="Times New Roman" pitchFamily="18" charset="0"/>
              </a:rPr>
              <a:t>Usage Tracking</a:t>
            </a:r>
          </a:p>
        </p:txBody>
      </p:sp>
      <p:sp>
        <p:nvSpPr>
          <p:cNvPr id="18" name="Rectangle 16"/>
          <p:cNvSpPr>
            <a:spLocks noChangeArrowheads="1"/>
          </p:cNvSpPr>
          <p:nvPr/>
        </p:nvSpPr>
        <p:spPr bwMode="auto">
          <a:xfrm>
            <a:off x="4127500" y="2057400"/>
            <a:ext cx="1447800" cy="609600"/>
          </a:xfrm>
          <a:prstGeom prst="rect">
            <a:avLst/>
          </a:prstGeom>
          <a:solidFill>
            <a:srgbClr val="DDDDD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 name="Text Box 17"/>
          <p:cNvSpPr txBox="1">
            <a:spLocks noChangeArrowheads="1"/>
          </p:cNvSpPr>
          <p:nvPr/>
        </p:nvSpPr>
        <p:spPr bwMode="auto">
          <a:xfrm>
            <a:off x="4127500" y="2057400"/>
            <a:ext cx="15113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GB" sz="1800">
                <a:latin typeface="Times New Roman" pitchFamily="18" charset="0"/>
              </a:rPr>
              <a:t>Web Structure</a:t>
            </a:r>
          </a:p>
          <a:p>
            <a:pPr algn="ctr" eaLnBrk="0" hangingPunct="0"/>
            <a:r>
              <a:rPr lang="en-GB" sz="1800">
                <a:latin typeface="Times New Roman" pitchFamily="18" charset="0"/>
              </a:rPr>
              <a:t>Mining</a:t>
            </a:r>
            <a:endParaRPr lang="en-GB" sz="2000">
              <a:latin typeface="Times New Roman" pitchFamily="18" charset="0"/>
            </a:endParaRPr>
          </a:p>
        </p:txBody>
      </p:sp>
      <p:sp>
        <p:nvSpPr>
          <p:cNvPr id="20" name="Line 18"/>
          <p:cNvSpPr>
            <a:spLocks noChangeShapeType="1"/>
          </p:cNvSpPr>
          <p:nvPr/>
        </p:nvSpPr>
        <p:spPr bwMode="auto">
          <a:xfrm flipH="1">
            <a:off x="2743200" y="1752600"/>
            <a:ext cx="17526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 name="Rectangle 19"/>
          <p:cNvSpPr>
            <a:spLocks noChangeArrowheads="1"/>
          </p:cNvSpPr>
          <p:nvPr/>
        </p:nvSpPr>
        <p:spPr bwMode="auto">
          <a:xfrm>
            <a:off x="1981200" y="1905000"/>
            <a:ext cx="1295400" cy="609600"/>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 name="Text Box 20"/>
          <p:cNvSpPr txBox="1">
            <a:spLocks noChangeArrowheads="1"/>
          </p:cNvSpPr>
          <p:nvPr/>
        </p:nvSpPr>
        <p:spPr bwMode="auto">
          <a:xfrm>
            <a:off x="1905000" y="1905000"/>
            <a:ext cx="13970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GB" sz="1800">
                <a:latin typeface="Times New Roman" pitchFamily="18" charset="0"/>
              </a:rPr>
              <a:t>Web Content</a:t>
            </a:r>
          </a:p>
          <a:p>
            <a:pPr algn="ctr" eaLnBrk="0" hangingPunct="0"/>
            <a:r>
              <a:rPr lang="en-GB" sz="1800">
                <a:latin typeface="Times New Roman" pitchFamily="18" charset="0"/>
              </a:rPr>
              <a:t>Mining</a:t>
            </a:r>
            <a:endParaRPr lang="en-GB" sz="2000">
              <a:latin typeface="Times New Roman" pitchFamily="18" charset="0"/>
            </a:endParaRPr>
          </a:p>
        </p:txBody>
      </p:sp>
      <p:sp>
        <p:nvSpPr>
          <p:cNvPr id="23" name="Line 21"/>
          <p:cNvSpPr>
            <a:spLocks noChangeShapeType="1"/>
          </p:cNvSpPr>
          <p:nvPr/>
        </p:nvSpPr>
        <p:spPr bwMode="auto">
          <a:xfrm flipH="1">
            <a:off x="1752600" y="2514600"/>
            <a:ext cx="8382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 name="Rectangle 22"/>
          <p:cNvSpPr>
            <a:spLocks noChangeArrowheads="1"/>
          </p:cNvSpPr>
          <p:nvPr/>
        </p:nvSpPr>
        <p:spPr bwMode="auto">
          <a:xfrm>
            <a:off x="609600" y="2667000"/>
            <a:ext cx="1295400" cy="609600"/>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 name="Text Box 23"/>
          <p:cNvSpPr txBox="1">
            <a:spLocks noChangeArrowheads="1"/>
          </p:cNvSpPr>
          <p:nvPr/>
        </p:nvSpPr>
        <p:spPr bwMode="auto">
          <a:xfrm>
            <a:off x="609600" y="2743200"/>
            <a:ext cx="1316038"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GB" sz="1400">
                <a:latin typeface="Times New Roman" pitchFamily="18" charset="0"/>
              </a:rPr>
              <a:t>Web Page</a:t>
            </a:r>
          </a:p>
          <a:p>
            <a:pPr algn="ctr" eaLnBrk="0" hangingPunct="0"/>
            <a:r>
              <a:rPr lang="en-GB" sz="1400">
                <a:latin typeface="Times New Roman" pitchFamily="18" charset="0"/>
              </a:rPr>
              <a:t>Content Mining</a:t>
            </a:r>
          </a:p>
        </p:txBody>
      </p:sp>
      <p:sp>
        <p:nvSpPr>
          <p:cNvPr id="26" name="Rectangle 24"/>
          <p:cNvSpPr>
            <a:spLocks noChangeArrowheads="1"/>
          </p:cNvSpPr>
          <p:nvPr/>
        </p:nvSpPr>
        <p:spPr bwMode="auto">
          <a:xfrm>
            <a:off x="1981200" y="3032125"/>
            <a:ext cx="3505200" cy="2682875"/>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just"/>
            <a:endParaRPr lang="en-US" dirty="0"/>
          </a:p>
        </p:txBody>
      </p:sp>
      <p:sp>
        <p:nvSpPr>
          <p:cNvPr id="27" name="Text Box 25"/>
          <p:cNvSpPr txBox="1">
            <a:spLocks noChangeArrowheads="1"/>
          </p:cNvSpPr>
          <p:nvPr/>
        </p:nvSpPr>
        <p:spPr bwMode="auto">
          <a:xfrm>
            <a:off x="1981200" y="2984500"/>
            <a:ext cx="3429000" cy="2471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GB" sz="1800" dirty="0">
                <a:latin typeface="Times New Roman" pitchFamily="18" charset="0"/>
              </a:rPr>
              <a:t>Search Result Mining</a:t>
            </a:r>
          </a:p>
          <a:p>
            <a:pPr algn="just" eaLnBrk="0" hangingPunct="0"/>
            <a:endParaRPr lang="en-GB" sz="1400" dirty="0">
              <a:latin typeface="Times New Roman" pitchFamily="18" charset="0"/>
            </a:endParaRPr>
          </a:p>
          <a:p>
            <a:pPr algn="just" eaLnBrk="0" hangingPunct="0"/>
            <a:r>
              <a:rPr lang="en-GB" sz="1800" b="1" dirty="0">
                <a:latin typeface="Times New Roman" pitchFamily="18" charset="0"/>
              </a:rPr>
              <a:t>Search Engine Result Summarization</a:t>
            </a:r>
          </a:p>
          <a:p>
            <a:pPr algn="just" eaLnBrk="0" hangingPunct="0">
              <a:buClr>
                <a:srgbClr val="FF6699"/>
              </a:buClr>
              <a:buFontTx/>
              <a:buChar char="•"/>
            </a:pPr>
            <a:r>
              <a:rPr lang="en-GB" sz="1800" dirty="0">
                <a:latin typeface="Times New Roman" pitchFamily="18" charset="0"/>
              </a:rPr>
              <a:t>Clustering Search Result (</a:t>
            </a:r>
            <a:r>
              <a:rPr lang="en-GB" sz="1600" i="1" dirty="0" err="1">
                <a:latin typeface="Times New Roman" pitchFamily="18" charset="0"/>
              </a:rPr>
              <a:t>Leouski</a:t>
            </a:r>
            <a:r>
              <a:rPr lang="en-GB" sz="1600" i="1" dirty="0">
                <a:latin typeface="Times New Roman" pitchFamily="18" charset="0"/>
              </a:rPr>
              <a:t> and Croft, 1996, </a:t>
            </a:r>
            <a:r>
              <a:rPr lang="en-GB" sz="1600" i="1" dirty="0" err="1">
                <a:latin typeface="Times New Roman" pitchFamily="18" charset="0"/>
              </a:rPr>
              <a:t>Zamir</a:t>
            </a:r>
            <a:r>
              <a:rPr lang="en-GB" sz="1600" i="1" dirty="0">
                <a:latin typeface="Times New Roman" pitchFamily="18" charset="0"/>
              </a:rPr>
              <a:t> and </a:t>
            </a:r>
            <a:r>
              <a:rPr lang="en-GB" sz="1600" i="1" dirty="0" err="1">
                <a:latin typeface="Times New Roman" pitchFamily="18" charset="0"/>
              </a:rPr>
              <a:t>Etzioni</a:t>
            </a:r>
            <a:r>
              <a:rPr lang="en-GB" sz="1600" i="1" dirty="0">
                <a:latin typeface="Times New Roman" pitchFamily="18" charset="0"/>
              </a:rPr>
              <a:t>, 1997</a:t>
            </a:r>
            <a:r>
              <a:rPr lang="en-GB" sz="1800" dirty="0">
                <a:latin typeface="Times New Roman" pitchFamily="18" charset="0"/>
              </a:rPr>
              <a:t>): </a:t>
            </a:r>
          </a:p>
          <a:p>
            <a:pPr algn="just" eaLnBrk="0" hangingPunct="0">
              <a:buClr>
                <a:srgbClr val="FF6699"/>
              </a:buClr>
            </a:pPr>
            <a:r>
              <a:rPr lang="en-GB" sz="1800" dirty="0">
                <a:latin typeface="Times New Roman" pitchFamily="18" charset="0"/>
              </a:rPr>
              <a:t>Categorizes documents using phrases in titles and snippets</a:t>
            </a:r>
            <a:endParaRPr lang="en-GB" sz="1600" dirty="0">
              <a:latin typeface="Times New Roman" pitchFamily="18" charset="0"/>
            </a:endParaRPr>
          </a:p>
        </p:txBody>
      </p:sp>
      <p:sp>
        <p:nvSpPr>
          <p:cNvPr id="28" name="Line 26"/>
          <p:cNvSpPr>
            <a:spLocks noChangeShapeType="1"/>
          </p:cNvSpPr>
          <p:nvPr/>
        </p:nvSpPr>
        <p:spPr bwMode="auto">
          <a:xfrm>
            <a:off x="2514600" y="2514600"/>
            <a:ext cx="1066800" cy="533400"/>
          </a:xfrm>
          <a:prstGeom prst="line">
            <a:avLst/>
          </a:prstGeom>
          <a:noFill/>
          <a:ln w="63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extLst>
      <p:ext uri="{BB962C8B-B14F-4D97-AF65-F5344CB8AC3E}">
        <p14:creationId xmlns:p14="http://schemas.microsoft.com/office/powerpoint/2010/main" val="348260718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2"/>
          <p:cNvGrpSpPr>
            <a:grpSpLocks/>
          </p:cNvGrpSpPr>
          <p:nvPr/>
        </p:nvGrpSpPr>
        <p:grpSpPr bwMode="auto">
          <a:xfrm>
            <a:off x="3886200" y="1143000"/>
            <a:ext cx="1358900" cy="609600"/>
            <a:chOff x="2448" y="1440"/>
            <a:chExt cx="856" cy="384"/>
          </a:xfrm>
        </p:grpSpPr>
        <p:sp>
          <p:nvSpPr>
            <p:cNvPr id="5" name="Rectangle 3"/>
            <p:cNvSpPr>
              <a:spLocks noChangeArrowheads="1"/>
            </p:cNvSpPr>
            <p:nvPr/>
          </p:nvSpPr>
          <p:spPr bwMode="auto">
            <a:xfrm>
              <a:off x="2448" y="1440"/>
              <a:ext cx="816" cy="38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 name="Text Box 4"/>
            <p:cNvSpPr txBox="1">
              <a:spLocks noChangeArrowheads="1"/>
            </p:cNvSpPr>
            <p:nvPr/>
          </p:nvSpPr>
          <p:spPr bwMode="auto">
            <a:xfrm>
              <a:off x="2456" y="1488"/>
              <a:ext cx="84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GB" sz="1800">
                  <a:latin typeface="Times New Roman" pitchFamily="18" charset="0"/>
                </a:rPr>
                <a:t>Web Mining</a:t>
              </a:r>
            </a:p>
          </p:txBody>
        </p:sp>
      </p:grpSp>
      <p:sp>
        <p:nvSpPr>
          <p:cNvPr id="7" name="Rectangle 5"/>
          <p:cNvSpPr>
            <a:spLocks noChangeArrowheads="1"/>
          </p:cNvSpPr>
          <p:nvPr/>
        </p:nvSpPr>
        <p:spPr bwMode="auto">
          <a:xfrm>
            <a:off x="2133600" y="2057400"/>
            <a:ext cx="4800600" cy="3657600"/>
          </a:xfrm>
          <a:prstGeom prst="rect">
            <a:avLst/>
          </a:prstGeom>
          <a:solidFill>
            <a:srgbClr val="DDDDD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 name="Line 6"/>
          <p:cNvSpPr>
            <a:spLocks noChangeShapeType="1"/>
          </p:cNvSpPr>
          <p:nvPr/>
        </p:nvSpPr>
        <p:spPr bwMode="auto">
          <a:xfrm>
            <a:off x="4495800" y="1752600"/>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 name="Rectangle 7"/>
          <p:cNvSpPr>
            <a:spLocks noChangeArrowheads="1"/>
          </p:cNvSpPr>
          <p:nvPr/>
        </p:nvSpPr>
        <p:spPr bwMode="auto">
          <a:xfrm>
            <a:off x="685800" y="1905000"/>
            <a:ext cx="1295400" cy="609600"/>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 name="Rectangle 8"/>
          <p:cNvSpPr>
            <a:spLocks noChangeArrowheads="1"/>
          </p:cNvSpPr>
          <p:nvPr/>
        </p:nvSpPr>
        <p:spPr bwMode="auto">
          <a:xfrm>
            <a:off x="973138" y="3352800"/>
            <a:ext cx="1066800" cy="609600"/>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 name="Rectangle 9"/>
          <p:cNvSpPr>
            <a:spLocks noChangeArrowheads="1"/>
          </p:cNvSpPr>
          <p:nvPr/>
        </p:nvSpPr>
        <p:spPr bwMode="auto">
          <a:xfrm>
            <a:off x="315913" y="4114800"/>
            <a:ext cx="1143000" cy="609600"/>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 name="Text Box 10"/>
          <p:cNvSpPr txBox="1">
            <a:spLocks noChangeArrowheads="1"/>
          </p:cNvSpPr>
          <p:nvPr/>
        </p:nvSpPr>
        <p:spPr bwMode="auto">
          <a:xfrm>
            <a:off x="609600" y="1905000"/>
            <a:ext cx="13970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GB" sz="1800">
                <a:latin typeface="Times New Roman" pitchFamily="18" charset="0"/>
              </a:rPr>
              <a:t>Web Content</a:t>
            </a:r>
          </a:p>
          <a:p>
            <a:pPr algn="ctr" eaLnBrk="0" hangingPunct="0"/>
            <a:r>
              <a:rPr lang="en-GB" sz="1800">
                <a:latin typeface="Times New Roman" pitchFamily="18" charset="0"/>
              </a:rPr>
              <a:t>Mining</a:t>
            </a:r>
            <a:endParaRPr lang="en-GB" sz="2000">
              <a:latin typeface="Times New Roman" pitchFamily="18" charset="0"/>
            </a:endParaRPr>
          </a:p>
        </p:txBody>
      </p:sp>
      <p:sp>
        <p:nvSpPr>
          <p:cNvPr id="13" name="Line 11"/>
          <p:cNvSpPr>
            <a:spLocks noChangeShapeType="1"/>
          </p:cNvSpPr>
          <p:nvPr/>
        </p:nvSpPr>
        <p:spPr bwMode="auto">
          <a:xfrm>
            <a:off x="1524000" y="2514600"/>
            <a:ext cx="76200" cy="838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 name="Line 12"/>
          <p:cNvSpPr>
            <a:spLocks noChangeShapeType="1"/>
          </p:cNvSpPr>
          <p:nvPr/>
        </p:nvSpPr>
        <p:spPr bwMode="auto">
          <a:xfrm flipH="1">
            <a:off x="381000" y="2514600"/>
            <a:ext cx="1066800" cy="1600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 name="Text Box 13"/>
          <p:cNvSpPr txBox="1">
            <a:spLocks noChangeArrowheads="1"/>
          </p:cNvSpPr>
          <p:nvPr/>
        </p:nvSpPr>
        <p:spPr bwMode="auto">
          <a:xfrm>
            <a:off x="228600" y="4191000"/>
            <a:ext cx="1316038"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GB" sz="1400">
                <a:latin typeface="Times New Roman" pitchFamily="18" charset="0"/>
              </a:rPr>
              <a:t>Web Page</a:t>
            </a:r>
          </a:p>
          <a:p>
            <a:pPr algn="ctr" eaLnBrk="0" hangingPunct="0"/>
            <a:r>
              <a:rPr lang="en-GB" sz="1400">
                <a:latin typeface="Times New Roman" pitchFamily="18" charset="0"/>
              </a:rPr>
              <a:t>Content Mining</a:t>
            </a:r>
          </a:p>
        </p:txBody>
      </p:sp>
      <p:sp>
        <p:nvSpPr>
          <p:cNvPr id="16" name="Text Box 14"/>
          <p:cNvSpPr txBox="1">
            <a:spLocks noChangeArrowheads="1"/>
          </p:cNvSpPr>
          <p:nvPr/>
        </p:nvSpPr>
        <p:spPr bwMode="auto">
          <a:xfrm>
            <a:off x="914400" y="3444875"/>
            <a:ext cx="1168400"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GB" sz="1400">
                <a:latin typeface="Times New Roman" pitchFamily="18" charset="0"/>
              </a:rPr>
              <a:t>Search Result</a:t>
            </a:r>
          </a:p>
          <a:p>
            <a:pPr algn="ctr" eaLnBrk="0" hangingPunct="0"/>
            <a:r>
              <a:rPr lang="en-GB" sz="1400">
                <a:latin typeface="Times New Roman" pitchFamily="18" charset="0"/>
              </a:rPr>
              <a:t>Mining</a:t>
            </a:r>
          </a:p>
        </p:txBody>
      </p:sp>
      <p:sp>
        <p:nvSpPr>
          <p:cNvPr id="17" name="Rectangle 15"/>
          <p:cNvSpPr>
            <a:spLocks noChangeArrowheads="1"/>
          </p:cNvSpPr>
          <p:nvPr/>
        </p:nvSpPr>
        <p:spPr bwMode="auto">
          <a:xfrm>
            <a:off x="7162800" y="1905000"/>
            <a:ext cx="1295400" cy="609600"/>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 name="Rectangle 16"/>
          <p:cNvSpPr>
            <a:spLocks noChangeArrowheads="1"/>
          </p:cNvSpPr>
          <p:nvPr/>
        </p:nvSpPr>
        <p:spPr bwMode="auto">
          <a:xfrm>
            <a:off x="7051675" y="3352800"/>
            <a:ext cx="1246188" cy="609600"/>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 name="Rectangle 17"/>
          <p:cNvSpPr>
            <a:spLocks noChangeArrowheads="1"/>
          </p:cNvSpPr>
          <p:nvPr/>
        </p:nvSpPr>
        <p:spPr bwMode="auto">
          <a:xfrm>
            <a:off x="7664450" y="4114800"/>
            <a:ext cx="1198563" cy="609600"/>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 name="Text Box 18"/>
          <p:cNvSpPr txBox="1">
            <a:spLocks noChangeArrowheads="1"/>
          </p:cNvSpPr>
          <p:nvPr/>
        </p:nvSpPr>
        <p:spPr bwMode="auto">
          <a:xfrm>
            <a:off x="7213600" y="1905000"/>
            <a:ext cx="12446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GB" sz="1800">
                <a:latin typeface="Times New Roman" pitchFamily="18" charset="0"/>
              </a:rPr>
              <a:t>Web Usage</a:t>
            </a:r>
          </a:p>
          <a:p>
            <a:pPr algn="ctr" eaLnBrk="0" hangingPunct="0"/>
            <a:r>
              <a:rPr lang="en-GB" sz="1800">
                <a:latin typeface="Times New Roman" pitchFamily="18" charset="0"/>
              </a:rPr>
              <a:t>Mining</a:t>
            </a:r>
            <a:endParaRPr lang="en-GB" sz="2000">
              <a:latin typeface="Times New Roman" pitchFamily="18" charset="0"/>
            </a:endParaRPr>
          </a:p>
        </p:txBody>
      </p:sp>
      <p:sp>
        <p:nvSpPr>
          <p:cNvPr id="21" name="Line 19"/>
          <p:cNvSpPr>
            <a:spLocks noChangeShapeType="1"/>
          </p:cNvSpPr>
          <p:nvPr/>
        </p:nvSpPr>
        <p:spPr bwMode="auto">
          <a:xfrm>
            <a:off x="7467600" y="2514600"/>
            <a:ext cx="152400" cy="838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 name="Line 20"/>
          <p:cNvSpPr>
            <a:spLocks noChangeShapeType="1"/>
          </p:cNvSpPr>
          <p:nvPr/>
        </p:nvSpPr>
        <p:spPr bwMode="auto">
          <a:xfrm>
            <a:off x="8077200" y="2514600"/>
            <a:ext cx="609600" cy="1600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 name="Text Box 21"/>
          <p:cNvSpPr txBox="1">
            <a:spLocks noChangeArrowheads="1"/>
          </p:cNvSpPr>
          <p:nvPr/>
        </p:nvSpPr>
        <p:spPr bwMode="auto">
          <a:xfrm>
            <a:off x="7008813" y="3429000"/>
            <a:ext cx="1373187"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GB" sz="1400">
                <a:latin typeface="Times New Roman" pitchFamily="18" charset="0"/>
              </a:rPr>
              <a:t>General Access</a:t>
            </a:r>
          </a:p>
          <a:p>
            <a:pPr algn="ctr" eaLnBrk="0" hangingPunct="0"/>
            <a:r>
              <a:rPr lang="en-GB" sz="1400">
                <a:latin typeface="Times New Roman" pitchFamily="18" charset="0"/>
              </a:rPr>
              <a:t>Pattern Tracking</a:t>
            </a:r>
          </a:p>
        </p:txBody>
      </p:sp>
      <p:sp>
        <p:nvSpPr>
          <p:cNvPr id="24" name="Text Box 22"/>
          <p:cNvSpPr txBox="1">
            <a:spLocks noChangeArrowheads="1"/>
          </p:cNvSpPr>
          <p:nvPr/>
        </p:nvSpPr>
        <p:spPr bwMode="auto">
          <a:xfrm>
            <a:off x="7620000" y="4191000"/>
            <a:ext cx="1316038"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GB" sz="1400">
                <a:latin typeface="Times New Roman" pitchFamily="18" charset="0"/>
              </a:rPr>
              <a:t>Customized</a:t>
            </a:r>
          </a:p>
          <a:p>
            <a:pPr algn="ctr" eaLnBrk="0" hangingPunct="0"/>
            <a:r>
              <a:rPr lang="en-GB" sz="1400">
                <a:latin typeface="Times New Roman" pitchFamily="18" charset="0"/>
              </a:rPr>
              <a:t>Usage Tracking</a:t>
            </a:r>
          </a:p>
        </p:txBody>
      </p:sp>
      <p:sp>
        <p:nvSpPr>
          <p:cNvPr id="25" name="Rectangle 23"/>
          <p:cNvSpPr>
            <a:spLocks noGrp="1" noChangeArrowheads="1"/>
          </p:cNvSpPr>
          <p:nvPr>
            <p:ph type="title"/>
          </p:nvPr>
        </p:nvSpPr>
        <p:spPr>
          <a:xfrm>
            <a:off x="990600" y="228600"/>
            <a:ext cx="7793038" cy="609600"/>
          </a:xfrm>
          <a:noFill/>
          <a:ln/>
        </p:spPr>
        <p:txBody>
          <a:bodyPr anchor="ctr">
            <a:normAutofit fontScale="90000"/>
          </a:bodyPr>
          <a:lstStyle/>
          <a:p>
            <a:r>
              <a:rPr lang="en-US" b="1" dirty="0"/>
              <a:t>Mining the World-Wide Web</a:t>
            </a:r>
            <a:endParaRPr lang="en-GB" b="1" dirty="0"/>
          </a:p>
        </p:txBody>
      </p:sp>
      <p:sp>
        <p:nvSpPr>
          <p:cNvPr id="26" name="Text Box 24"/>
          <p:cNvSpPr txBox="1">
            <a:spLocks noChangeArrowheads="1"/>
          </p:cNvSpPr>
          <p:nvPr/>
        </p:nvSpPr>
        <p:spPr bwMode="auto">
          <a:xfrm>
            <a:off x="2133600" y="2209800"/>
            <a:ext cx="4800600" cy="3387725"/>
          </a:xfrm>
          <a:prstGeom prst="rect">
            <a:avLst/>
          </a:prstGeom>
          <a:noFill/>
          <a:ln>
            <a:noFill/>
          </a:ln>
          <a:effectLst/>
          <a:extLst>
            <a:ext uri="{909E8E84-426E-40DD-AFC4-6F175D3DCCD1}">
              <a14:hiddenFill xmlns:a14="http://schemas.microsoft.com/office/drawing/2010/main">
                <a:solidFill>
                  <a:srgbClr val="9999FF"/>
                </a:solidFill>
              </a14:hiddenFill>
            </a:ext>
            <a:ext uri="{91240B29-F687-4F45-9708-019B960494DF}">
              <a14:hiddenLine xmlns:a14="http://schemas.microsoft.com/office/drawing/2010/main" w="635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ctr" eaLnBrk="0" hangingPunct="0"/>
            <a:r>
              <a:rPr lang="en-US" sz="1800">
                <a:latin typeface="Times New Roman" pitchFamily="18" charset="0"/>
              </a:rPr>
              <a:t>Web Structure Mining</a:t>
            </a:r>
            <a:r>
              <a:rPr lang="en-GB" sz="1800" b="1">
                <a:latin typeface="Times New Roman" pitchFamily="18" charset="0"/>
              </a:rPr>
              <a:t> </a:t>
            </a:r>
          </a:p>
          <a:p>
            <a:pPr eaLnBrk="0" hangingPunct="0"/>
            <a:r>
              <a:rPr lang="en-GB" sz="1800" b="1">
                <a:latin typeface="Times New Roman" pitchFamily="18" charset="0"/>
              </a:rPr>
              <a:t>Using Links</a:t>
            </a:r>
            <a:endParaRPr lang="en-GB" sz="1800">
              <a:latin typeface="Times New Roman" pitchFamily="18" charset="0"/>
            </a:endParaRPr>
          </a:p>
          <a:p>
            <a:pPr eaLnBrk="0" hangingPunct="0">
              <a:buClr>
                <a:srgbClr val="FF6699"/>
              </a:buClr>
              <a:buFontTx/>
              <a:buChar char="•"/>
            </a:pPr>
            <a:r>
              <a:rPr lang="en-GB" sz="1800">
                <a:solidFill>
                  <a:schemeClr val="accent2"/>
                </a:solidFill>
                <a:latin typeface="Times New Roman" pitchFamily="18" charset="0"/>
              </a:rPr>
              <a:t>PageRank</a:t>
            </a:r>
            <a:r>
              <a:rPr lang="en-GB" sz="1800">
                <a:latin typeface="Times New Roman" pitchFamily="18" charset="0"/>
              </a:rPr>
              <a:t> (</a:t>
            </a:r>
            <a:r>
              <a:rPr lang="en-GB" sz="1600">
                <a:latin typeface="Times New Roman" pitchFamily="18" charset="0"/>
              </a:rPr>
              <a:t>Brin et al., 1998</a:t>
            </a:r>
            <a:r>
              <a:rPr lang="en-GB" sz="1800">
                <a:latin typeface="Times New Roman" pitchFamily="18" charset="0"/>
              </a:rPr>
              <a:t>)</a:t>
            </a:r>
          </a:p>
          <a:p>
            <a:pPr eaLnBrk="0" hangingPunct="0">
              <a:buClr>
                <a:srgbClr val="FF6699"/>
              </a:buClr>
              <a:buFontTx/>
              <a:buChar char="•"/>
            </a:pPr>
            <a:r>
              <a:rPr lang="en-GB" sz="1800">
                <a:solidFill>
                  <a:schemeClr val="accent2"/>
                </a:solidFill>
                <a:latin typeface="Times New Roman" pitchFamily="18" charset="0"/>
              </a:rPr>
              <a:t>CLEVER</a:t>
            </a:r>
            <a:r>
              <a:rPr lang="en-GB" sz="1800">
                <a:latin typeface="Times New Roman" pitchFamily="18" charset="0"/>
              </a:rPr>
              <a:t> (</a:t>
            </a:r>
            <a:r>
              <a:rPr lang="en-GB" sz="1600">
                <a:latin typeface="Times New Roman" pitchFamily="18" charset="0"/>
              </a:rPr>
              <a:t>Chakrabarti et al., 1998</a:t>
            </a:r>
            <a:r>
              <a:rPr lang="en-GB" sz="1800">
                <a:latin typeface="Times New Roman" pitchFamily="18" charset="0"/>
              </a:rPr>
              <a:t>)</a:t>
            </a:r>
          </a:p>
          <a:p>
            <a:pPr eaLnBrk="0" hangingPunct="0"/>
            <a:r>
              <a:rPr lang="en-GB" sz="1800">
                <a:latin typeface="Times New Roman" pitchFamily="18" charset="0"/>
              </a:rPr>
              <a:t>Use interconnections between web pages to give weight to pages.</a:t>
            </a:r>
          </a:p>
          <a:p>
            <a:pPr lvl="1" eaLnBrk="0" hangingPunct="0"/>
            <a:r>
              <a:rPr lang="en-GB" sz="1800">
                <a:latin typeface="Times New Roman" pitchFamily="18" charset="0"/>
              </a:rPr>
              <a:t> </a:t>
            </a:r>
          </a:p>
          <a:p>
            <a:pPr eaLnBrk="0" hangingPunct="0"/>
            <a:r>
              <a:rPr lang="en-GB" sz="1800" b="1">
                <a:latin typeface="Times New Roman" pitchFamily="18" charset="0"/>
              </a:rPr>
              <a:t>Using Generalization</a:t>
            </a:r>
            <a:endParaRPr lang="en-GB" sz="1800">
              <a:latin typeface="Times New Roman" pitchFamily="18" charset="0"/>
            </a:endParaRPr>
          </a:p>
          <a:p>
            <a:pPr eaLnBrk="0" hangingPunct="0">
              <a:buClr>
                <a:srgbClr val="FF6699"/>
              </a:buClr>
              <a:buFontTx/>
              <a:buChar char="•"/>
            </a:pPr>
            <a:r>
              <a:rPr lang="en-GB" sz="1800">
                <a:solidFill>
                  <a:schemeClr val="accent2"/>
                </a:solidFill>
                <a:latin typeface="Times New Roman" pitchFamily="18" charset="0"/>
              </a:rPr>
              <a:t>MLDB</a:t>
            </a:r>
            <a:r>
              <a:rPr lang="en-GB" sz="1800">
                <a:latin typeface="Times New Roman" pitchFamily="18" charset="0"/>
              </a:rPr>
              <a:t> (</a:t>
            </a:r>
            <a:r>
              <a:rPr lang="en-GB" sz="1600">
                <a:latin typeface="Times New Roman" pitchFamily="18" charset="0"/>
              </a:rPr>
              <a:t>1994</a:t>
            </a:r>
            <a:r>
              <a:rPr lang="en-GB" sz="1800">
                <a:latin typeface="Times New Roman" pitchFamily="18" charset="0"/>
              </a:rPr>
              <a:t>), </a:t>
            </a:r>
            <a:r>
              <a:rPr lang="en-GB" sz="1800">
                <a:solidFill>
                  <a:schemeClr val="accent2"/>
                </a:solidFill>
                <a:latin typeface="Times New Roman" pitchFamily="18" charset="0"/>
              </a:rPr>
              <a:t>VWV</a:t>
            </a:r>
            <a:r>
              <a:rPr lang="en-GB" sz="1800">
                <a:latin typeface="Times New Roman" pitchFamily="18" charset="0"/>
              </a:rPr>
              <a:t> (</a:t>
            </a:r>
            <a:r>
              <a:rPr lang="en-GB" sz="1600">
                <a:latin typeface="Times New Roman" pitchFamily="18" charset="0"/>
              </a:rPr>
              <a:t>1998</a:t>
            </a:r>
            <a:r>
              <a:rPr lang="en-GB" sz="1800">
                <a:latin typeface="Times New Roman" pitchFamily="18" charset="0"/>
              </a:rPr>
              <a:t>)</a:t>
            </a:r>
          </a:p>
          <a:p>
            <a:pPr eaLnBrk="0" hangingPunct="0"/>
            <a:r>
              <a:rPr lang="en-GB" sz="1800">
                <a:latin typeface="Times New Roman" pitchFamily="18" charset="0"/>
              </a:rPr>
              <a:t>Uses a multi-level database representation of the Web. Counters (popularity) and link lists are used for capturing structure.</a:t>
            </a:r>
            <a:endParaRPr lang="en-US" sz="1800">
              <a:latin typeface="Times New Roman" pitchFamily="18" charset="0"/>
            </a:endParaRPr>
          </a:p>
        </p:txBody>
      </p:sp>
      <p:sp>
        <p:nvSpPr>
          <p:cNvPr id="27" name="Line 25"/>
          <p:cNvSpPr>
            <a:spLocks noChangeShapeType="1"/>
          </p:cNvSpPr>
          <p:nvPr/>
        </p:nvSpPr>
        <p:spPr bwMode="auto">
          <a:xfrm>
            <a:off x="5181600" y="1600200"/>
            <a:ext cx="2209800" cy="304800"/>
          </a:xfrm>
          <a:prstGeom prst="line">
            <a:avLst/>
          </a:prstGeom>
          <a:noFill/>
          <a:ln w="63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8" name="Line 26"/>
          <p:cNvSpPr>
            <a:spLocks noChangeShapeType="1"/>
          </p:cNvSpPr>
          <p:nvPr/>
        </p:nvSpPr>
        <p:spPr bwMode="auto">
          <a:xfrm flipH="1">
            <a:off x="1600200" y="1600200"/>
            <a:ext cx="2286000" cy="304800"/>
          </a:xfrm>
          <a:prstGeom prst="line">
            <a:avLst/>
          </a:prstGeom>
          <a:noFill/>
          <a:ln w="63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extLst>
      <p:ext uri="{BB962C8B-B14F-4D97-AF65-F5344CB8AC3E}">
        <p14:creationId xmlns:p14="http://schemas.microsoft.com/office/powerpoint/2010/main" val="417149700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2"/>
          <p:cNvGrpSpPr>
            <a:grpSpLocks/>
          </p:cNvGrpSpPr>
          <p:nvPr/>
        </p:nvGrpSpPr>
        <p:grpSpPr bwMode="auto">
          <a:xfrm>
            <a:off x="3810000" y="990600"/>
            <a:ext cx="1358900" cy="609600"/>
            <a:chOff x="2448" y="1440"/>
            <a:chExt cx="856" cy="384"/>
          </a:xfrm>
        </p:grpSpPr>
        <p:sp>
          <p:nvSpPr>
            <p:cNvPr id="5" name="Rectangle 3"/>
            <p:cNvSpPr>
              <a:spLocks noChangeArrowheads="1"/>
            </p:cNvSpPr>
            <p:nvPr/>
          </p:nvSpPr>
          <p:spPr bwMode="auto">
            <a:xfrm>
              <a:off x="2448" y="1440"/>
              <a:ext cx="816" cy="38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 name="Text Box 4"/>
            <p:cNvSpPr txBox="1">
              <a:spLocks noChangeArrowheads="1"/>
            </p:cNvSpPr>
            <p:nvPr/>
          </p:nvSpPr>
          <p:spPr bwMode="auto">
            <a:xfrm>
              <a:off x="2456" y="1488"/>
              <a:ext cx="84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GB" sz="1800">
                  <a:latin typeface="Times New Roman" pitchFamily="18" charset="0"/>
                </a:rPr>
                <a:t>Web Mining</a:t>
              </a:r>
            </a:p>
          </p:txBody>
        </p:sp>
      </p:grpSp>
      <p:sp>
        <p:nvSpPr>
          <p:cNvPr id="7" name="Rectangle 5"/>
          <p:cNvSpPr>
            <a:spLocks noChangeArrowheads="1"/>
          </p:cNvSpPr>
          <p:nvPr/>
        </p:nvSpPr>
        <p:spPr bwMode="auto">
          <a:xfrm>
            <a:off x="2819400" y="2057400"/>
            <a:ext cx="1447800" cy="609600"/>
          </a:xfrm>
          <a:prstGeom prst="rect">
            <a:avLst/>
          </a:prstGeom>
          <a:solidFill>
            <a:srgbClr val="DDDDD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 name="Text Box 6"/>
          <p:cNvSpPr txBox="1">
            <a:spLocks noChangeArrowheads="1"/>
          </p:cNvSpPr>
          <p:nvPr/>
        </p:nvSpPr>
        <p:spPr bwMode="auto">
          <a:xfrm>
            <a:off x="2819400" y="2057400"/>
            <a:ext cx="15113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GB" sz="1800">
                <a:latin typeface="Times New Roman" pitchFamily="18" charset="0"/>
              </a:rPr>
              <a:t>Web Structure</a:t>
            </a:r>
          </a:p>
          <a:p>
            <a:pPr algn="ctr" eaLnBrk="0" hangingPunct="0"/>
            <a:r>
              <a:rPr lang="en-GB" sz="1800">
                <a:latin typeface="Times New Roman" pitchFamily="18" charset="0"/>
              </a:rPr>
              <a:t>Mining</a:t>
            </a:r>
            <a:endParaRPr lang="en-GB" sz="2000">
              <a:latin typeface="Times New Roman" pitchFamily="18" charset="0"/>
            </a:endParaRPr>
          </a:p>
        </p:txBody>
      </p:sp>
      <p:sp>
        <p:nvSpPr>
          <p:cNvPr id="9" name="Line 7"/>
          <p:cNvSpPr>
            <a:spLocks noChangeShapeType="1"/>
          </p:cNvSpPr>
          <p:nvPr/>
        </p:nvSpPr>
        <p:spPr bwMode="auto">
          <a:xfrm flipH="1">
            <a:off x="3657600" y="1600200"/>
            <a:ext cx="7620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 name="Line 8"/>
          <p:cNvSpPr>
            <a:spLocks noChangeShapeType="1"/>
          </p:cNvSpPr>
          <p:nvPr/>
        </p:nvSpPr>
        <p:spPr bwMode="auto">
          <a:xfrm flipH="1">
            <a:off x="1828800" y="1600200"/>
            <a:ext cx="25908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 name="Line 9"/>
          <p:cNvSpPr>
            <a:spLocks noChangeShapeType="1"/>
          </p:cNvSpPr>
          <p:nvPr/>
        </p:nvSpPr>
        <p:spPr bwMode="auto">
          <a:xfrm>
            <a:off x="4419600" y="1600200"/>
            <a:ext cx="19812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 name="Rectangle 10"/>
          <p:cNvSpPr>
            <a:spLocks noChangeArrowheads="1"/>
          </p:cNvSpPr>
          <p:nvPr/>
        </p:nvSpPr>
        <p:spPr bwMode="auto">
          <a:xfrm>
            <a:off x="1143000" y="2057400"/>
            <a:ext cx="1295400" cy="609600"/>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 name="Rectangle 11"/>
          <p:cNvSpPr>
            <a:spLocks noChangeArrowheads="1"/>
          </p:cNvSpPr>
          <p:nvPr/>
        </p:nvSpPr>
        <p:spPr bwMode="auto">
          <a:xfrm>
            <a:off x="1371600" y="3886200"/>
            <a:ext cx="1295400" cy="609600"/>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 name="Rectangle 12"/>
          <p:cNvSpPr>
            <a:spLocks noChangeArrowheads="1"/>
          </p:cNvSpPr>
          <p:nvPr/>
        </p:nvSpPr>
        <p:spPr bwMode="auto">
          <a:xfrm>
            <a:off x="457200" y="3124200"/>
            <a:ext cx="1295400" cy="609600"/>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 name="Text Box 13"/>
          <p:cNvSpPr txBox="1">
            <a:spLocks noChangeArrowheads="1"/>
          </p:cNvSpPr>
          <p:nvPr/>
        </p:nvSpPr>
        <p:spPr bwMode="auto">
          <a:xfrm>
            <a:off x="1066800" y="2057400"/>
            <a:ext cx="13970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GB" sz="1800">
                <a:latin typeface="Times New Roman" pitchFamily="18" charset="0"/>
              </a:rPr>
              <a:t>Web Content</a:t>
            </a:r>
          </a:p>
          <a:p>
            <a:pPr algn="ctr" eaLnBrk="0" hangingPunct="0"/>
            <a:r>
              <a:rPr lang="en-GB" sz="1800">
                <a:latin typeface="Times New Roman" pitchFamily="18" charset="0"/>
              </a:rPr>
              <a:t>Mining</a:t>
            </a:r>
            <a:endParaRPr lang="en-GB" sz="2000">
              <a:latin typeface="Times New Roman" pitchFamily="18" charset="0"/>
            </a:endParaRPr>
          </a:p>
        </p:txBody>
      </p:sp>
      <p:sp>
        <p:nvSpPr>
          <p:cNvPr id="16" name="Line 14"/>
          <p:cNvSpPr>
            <a:spLocks noChangeShapeType="1"/>
          </p:cNvSpPr>
          <p:nvPr/>
        </p:nvSpPr>
        <p:spPr bwMode="auto">
          <a:xfrm>
            <a:off x="1752600" y="2667000"/>
            <a:ext cx="304800" cy="1219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 name="Line 15"/>
          <p:cNvSpPr>
            <a:spLocks noChangeShapeType="1"/>
          </p:cNvSpPr>
          <p:nvPr/>
        </p:nvSpPr>
        <p:spPr bwMode="auto">
          <a:xfrm flipH="1">
            <a:off x="1143000" y="2667000"/>
            <a:ext cx="6096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 name="Text Box 16"/>
          <p:cNvSpPr txBox="1">
            <a:spLocks noChangeArrowheads="1"/>
          </p:cNvSpPr>
          <p:nvPr/>
        </p:nvSpPr>
        <p:spPr bwMode="auto">
          <a:xfrm>
            <a:off x="457200" y="3200400"/>
            <a:ext cx="1316038"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GB" sz="1400">
                <a:latin typeface="Times New Roman" pitchFamily="18" charset="0"/>
              </a:rPr>
              <a:t>Web Page</a:t>
            </a:r>
          </a:p>
          <a:p>
            <a:pPr algn="ctr" eaLnBrk="0" hangingPunct="0"/>
            <a:r>
              <a:rPr lang="en-GB" sz="1400">
                <a:latin typeface="Times New Roman" pitchFamily="18" charset="0"/>
              </a:rPr>
              <a:t>Content Mining</a:t>
            </a:r>
          </a:p>
        </p:txBody>
      </p:sp>
      <p:sp>
        <p:nvSpPr>
          <p:cNvPr id="19" name="Text Box 17"/>
          <p:cNvSpPr txBox="1">
            <a:spLocks noChangeArrowheads="1"/>
          </p:cNvSpPr>
          <p:nvPr/>
        </p:nvSpPr>
        <p:spPr bwMode="auto">
          <a:xfrm>
            <a:off x="1423988" y="3978275"/>
            <a:ext cx="1168400"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GB" sz="1400">
                <a:latin typeface="Times New Roman" pitchFamily="18" charset="0"/>
              </a:rPr>
              <a:t>Search Result</a:t>
            </a:r>
          </a:p>
          <a:p>
            <a:pPr algn="ctr" eaLnBrk="0" hangingPunct="0"/>
            <a:r>
              <a:rPr lang="en-GB" sz="1400">
                <a:latin typeface="Times New Roman" pitchFamily="18" charset="0"/>
              </a:rPr>
              <a:t>Mining</a:t>
            </a:r>
          </a:p>
        </p:txBody>
      </p:sp>
      <p:sp>
        <p:nvSpPr>
          <p:cNvPr id="20" name="Rectangle 18"/>
          <p:cNvSpPr>
            <a:spLocks noChangeArrowheads="1"/>
          </p:cNvSpPr>
          <p:nvPr/>
        </p:nvSpPr>
        <p:spPr bwMode="auto">
          <a:xfrm>
            <a:off x="5715000" y="2057400"/>
            <a:ext cx="1295400" cy="609600"/>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 name="Rectangle 19"/>
          <p:cNvSpPr>
            <a:spLocks noChangeArrowheads="1"/>
          </p:cNvSpPr>
          <p:nvPr/>
        </p:nvSpPr>
        <p:spPr bwMode="auto">
          <a:xfrm>
            <a:off x="2819400" y="3124200"/>
            <a:ext cx="4343400" cy="2286000"/>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 name="Rectangle 20"/>
          <p:cNvSpPr>
            <a:spLocks noChangeArrowheads="1"/>
          </p:cNvSpPr>
          <p:nvPr/>
        </p:nvSpPr>
        <p:spPr bwMode="auto">
          <a:xfrm>
            <a:off x="7370763" y="3124200"/>
            <a:ext cx="1295400" cy="609600"/>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 name="Text Box 21"/>
          <p:cNvSpPr txBox="1">
            <a:spLocks noChangeArrowheads="1"/>
          </p:cNvSpPr>
          <p:nvPr/>
        </p:nvSpPr>
        <p:spPr bwMode="auto">
          <a:xfrm>
            <a:off x="5765800" y="2057400"/>
            <a:ext cx="12446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GB" sz="1800">
                <a:latin typeface="Times New Roman" pitchFamily="18" charset="0"/>
              </a:rPr>
              <a:t>Web Usage</a:t>
            </a:r>
          </a:p>
          <a:p>
            <a:pPr algn="ctr" eaLnBrk="0" hangingPunct="0"/>
            <a:r>
              <a:rPr lang="en-GB" sz="1800">
                <a:latin typeface="Times New Roman" pitchFamily="18" charset="0"/>
              </a:rPr>
              <a:t>Mining</a:t>
            </a:r>
            <a:endParaRPr lang="en-GB" sz="2000">
              <a:latin typeface="Times New Roman" pitchFamily="18" charset="0"/>
            </a:endParaRPr>
          </a:p>
        </p:txBody>
      </p:sp>
      <p:sp>
        <p:nvSpPr>
          <p:cNvPr id="24" name="Line 22"/>
          <p:cNvSpPr>
            <a:spLocks noChangeShapeType="1"/>
          </p:cNvSpPr>
          <p:nvPr/>
        </p:nvSpPr>
        <p:spPr bwMode="auto">
          <a:xfrm flipH="1">
            <a:off x="5257800" y="2667000"/>
            <a:ext cx="12192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 name="Line 23"/>
          <p:cNvSpPr>
            <a:spLocks noChangeShapeType="1"/>
          </p:cNvSpPr>
          <p:nvPr/>
        </p:nvSpPr>
        <p:spPr bwMode="auto">
          <a:xfrm>
            <a:off x="6477000" y="2667000"/>
            <a:ext cx="14478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 name="Text Box 24"/>
          <p:cNvSpPr txBox="1">
            <a:spLocks noChangeArrowheads="1"/>
          </p:cNvSpPr>
          <p:nvPr/>
        </p:nvSpPr>
        <p:spPr bwMode="auto">
          <a:xfrm>
            <a:off x="2895600" y="3276600"/>
            <a:ext cx="4343400" cy="2227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GB" sz="1800">
                <a:latin typeface="Times New Roman" pitchFamily="18" charset="0"/>
              </a:rPr>
              <a:t>General Access Pattern Tracking</a:t>
            </a:r>
            <a:endParaRPr lang="en-GB" sz="1400">
              <a:latin typeface="Times New Roman" pitchFamily="18" charset="0"/>
            </a:endParaRPr>
          </a:p>
          <a:p>
            <a:pPr eaLnBrk="0" hangingPunct="0"/>
            <a:endParaRPr lang="en-GB" sz="1800">
              <a:latin typeface="Times New Roman" pitchFamily="18" charset="0"/>
            </a:endParaRPr>
          </a:p>
          <a:p>
            <a:pPr eaLnBrk="0" hangingPunct="0">
              <a:buClr>
                <a:srgbClr val="FF6699"/>
              </a:buClr>
              <a:buFontTx/>
              <a:buChar char="•"/>
            </a:pPr>
            <a:r>
              <a:rPr lang="en-GB" sz="1800">
                <a:solidFill>
                  <a:schemeClr val="accent2"/>
                </a:solidFill>
                <a:latin typeface="Times New Roman" pitchFamily="18" charset="0"/>
              </a:rPr>
              <a:t>Web Log Mining</a:t>
            </a:r>
            <a:r>
              <a:rPr lang="en-GB" sz="1800">
                <a:latin typeface="Times New Roman" pitchFamily="18" charset="0"/>
              </a:rPr>
              <a:t> (</a:t>
            </a:r>
            <a:r>
              <a:rPr lang="en-GB" sz="1400">
                <a:latin typeface="Times New Roman" pitchFamily="18" charset="0"/>
              </a:rPr>
              <a:t>Zaïane, Xin and Han, 1998</a:t>
            </a:r>
            <a:r>
              <a:rPr lang="en-GB" sz="1800">
                <a:latin typeface="Times New Roman" pitchFamily="18" charset="0"/>
              </a:rPr>
              <a:t>)</a:t>
            </a:r>
          </a:p>
          <a:p>
            <a:pPr eaLnBrk="0" hangingPunct="0">
              <a:buClr>
                <a:srgbClr val="FF6699"/>
              </a:buClr>
            </a:pPr>
            <a:r>
              <a:rPr lang="en-GB" sz="1800">
                <a:latin typeface="Times New Roman" pitchFamily="18" charset="0"/>
              </a:rPr>
              <a:t>Uses KDD techniques to understand general access patterns and trends.</a:t>
            </a:r>
          </a:p>
          <a:p>
            <a:pPr eaLnBrk="0" hangingPunct="0"/>
            <a:r>
              <a:rPr lang="en-GB" sz="1800">
                <a:latin typeface="Times New Roman" pitchFamily="18" charset="0"/>
              </a:rPr>
              <a:t>Can shed light on better structure and grouping of resource providers.</a:t>
            </a:r>
            <a:endParaRPr lang="en-GB" sz="2400">
              <a:latin typeface="Times New Roman" pitchFamily="18" charset="0"/>
            </a:endParaRPr>
          </a:p>
          <a:p>
            <a:pPr eaLnBrk="0" hangingPunct="0"/>
            <a:endParaRPr lang="en-GB" sz="1400">
              <a:latin typeface="Times New Roman" pitchFamily="18" charset="0"/>
            </a:endParaRPr>
          </a:p>
        </p:txBody>
      </p:sp>
      <p:sp>
        <p:nvSpPr>
          <p:cNvPr id="27" name="Text Box 25"/>
          <p:cNvSpPr txBox="1">
            <a:spLocks noChangeArrowheads="1"/>
          </p:cNvSpPr>
          <p:nvPr/>
        </p:nvSpPr>
        <p:spPr bwMode="auto">
          <a:xfrm>
            <a:off x="7370763" y="3200400"/>
            <a:ext cx="1316037"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GB" sz="1400">
                <a:latin typeface="Times New Roman" pitchFamily="18" charset="0"/>
              </a:rPr>
              <a:t>Customized</a:t>
            </a:r>
          </a:p>
          <a:p>
            <a:pPr algn="ctr" eaLnBrk="0" hangingPunct="0"/>
            <a:r>
              <a:rPr lang="en-GB" sz="1400">
                <a:latin typeface="Times New Roman" pitchFamily="18" charset="0"/>
              </a:rPr>
              <a:t>Usage Tracking</a:t>
            </a:r>
          </a:p>
        </p:txBody>
      </p:sp>
      <p:sp>
        <p:nvSpPr>
          <p:cNvPr id="28" name="Rectangle 26"/>
          <p:cNvSpPr>
            <a:spLocks noGrp="1" noChangeArrowheads="1"/>
          </p:cNvSpPr>
          <p:nvPr>
            <p:ph type="title"/>
          </p:nvPr>
        </p:nvSpPr>
        <p:spPr>
          <a:xfrm>
            <a:off x="990600" y="152400"/>
            <a:ext cx="7793038" cy="609600"/>
          </a:xfrm>
          <a:noFill/>
          <a:ln/>
        </p:spPr>
        <p:txBody>
          <a:bodyPr anchor="ctr">
            <a:normAutofit fontScale="90000"/>
          </a:bodyPr>
          <a:lstStyle/>
          <a:p>
            <a:r>
              <a:rPr lang="en-US" b="1" dirty="0"/>
              <a:t>Mining the World-Wide Web</a:t>
            </a:r>
            <a:endParaRPr lang="en-GB" b="1" dirty="0"/>
          </a:p>
        </p:txBody>
      </p:sp>
    </p:spTree>
    <p:extLst>
      <p:ext uri="{BB962C8B-B14F-4D97-AF65-F5344CB8AC3E}">
        <p14:creationId xmlns:p14="http://schemas.microsoft.com/office/powerpoint/2010/main" val="187028003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2"/>
          <p:cNvGrpSpPr>
            <a:grpSpLocks/>
          </p:cNvGrpSpPr>
          <p:nvPr/>
        </p:nvGrpSpPr>
        <p:grpSpPr bwMode="auto">
          <a:xfrm>
            <a:off x="3810000" y="1068387"/>
            <a:ext cx="1358900" cy="609600"/>
            <a:chOff x="2448" y="1440"/>
            <a:chExt cx="856" cy="384"/>
          </a:xfrm>
        </p:grpSpPr>
        <p:sp>
          <p:nvSpPr>
            <p:cNvPr id="5" name="Rectangle 3"/>
            <p:cNvSpPr>
              <a:spLocks noChangeArrowheads="1"/>
            </p:cNvSpPr>
            <p:nvPr/>
          </p:nvSpPr>
          <p:spPr bwMode="auto">
            <a:xfrm>
              <a:off x="2448" y="1440"/>
              <a:ext cx="816" cy="38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 name="Text Box 4"/>
            <p:cNvSpPr txBox="1">
              <a:spLocks noChangeArrowheads="1"/>
            </p:cNvSpPr>
            <p:nvPr/>
          </p:nvSpPr>
          <p:spPr bwMode="auto">
            <a:xfrm>
              <a:off x="2456" y="1488"/>
              <a:ext cx="84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GB" sz="1800">
                  <a:latin typeface="Times New Roman" pitchFamily="18" charset="0"/>
                </a:rPr>
                <a:t>Web Mining</a:t>
              </a:r>
            </a:p>
          </p:txBody>
        </p:sp>
      </p:grpSp>
      <p:sp>
        <p:nvSpPr>
          <p:cNvPr id="7" name="Line 5"/>
          <p:cNvSpPr>
            <a:spLocks noChangeShapeType="1"/>
          </p:cNvSpPr>
          <p:nvPr/>
        </p:nvSpPr>
        <p:spPr bwMode="auto">
          <a:xfrm>
            <a:off x="4419600" y="1677987"/>
            <a:ext cx="19812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 name="Rectangle 6"/>
          <p:cNvSpPr>
            <a:spLocks noChangeArrowheads="1"/>
          </p:cNvSpPr>
          <p:nvPr/>
        </p:nvSpPr>
        <p:spPr bwMode="auto">
          <a:xfrm>
            <a:off x="5715000" y="2135187"/>
            <a:ext cx="1295400" cy="609600"/>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 name="Rectangle 7"/>
          <p:cNvSpPr>
            <a:spLocks noChangeArrowheads="1"/>
          </p:cNvSpPr>
          <p:nvPr/>
        </p:nvSpPr>
        <p:spPr bwMode="auto">
          <a:xfrm>
            <a:off x="2847975" y="3201987"/>
            <a:ext cx="1295400" cy="609600"/>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 name="Rectangle 8"/>
          <p:cNvSpPr>
            <a:spLocks noChangeArrowheads="1"/>
          </p:cNvSpPr>
          <p:nvPr/>
        </p:nvSpPr>
        <p:spPr bwMode="auto">
          <a:xfrm>
            <a:off x="4267200" y="3201987"/>
            <a:ext cx="4419600" cy="1905000"/>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 name="Text Box 9"/>
          <p:cNvSpPr txBox="1">
            <a:spLocks noChangeArrowheads="1"/>
          </p:cNvSpPr>
          <p:nvPr/>
        </p:nvSpPr>
        <p:spPr bwMode="auto">
          <a:xfrm>
            <a:off x="5765800" y="2135187"/>
            <a:ext cx="12446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GB" sz="1800">
                <a:latin typeface="Times New Roman" pitchFamily="18" charset="0"/>
              </a:rPr>
              <a:t>Web Usage</a:t>
            </a:r>
          </a:p>
          <a:p>
            <a:pPr algn="ctr" eaLnBrk="0" hangingPunct="0"/>
            <a:r>
              <a:rPr lang="en-GB" sz="1800">
                <a:latin typeface="Times New Roman" pitchFamily="18" charset="0"/>
              </a:rPr>
              <a:t>Mining</a:t>
            </a:r>
            <a:endParaRPr lang="en-GB" sz="2000">
              <a:latin typeface="Times New Roman" pitchFamily="18" charset="0"/>
            </a:endParaRPr>
          </a:p>
        </p:txBody>
      </p:sp>
      <p:sp>
        <p:nvSpPr>
          <p:cNvPr id="12" name="Line 10"/>
          <p:cNvSpPr>
            <a:spLocks noChangeShapeType="1"/>
          </p:cNvSpPr>
          <p:nvPr/>
        </p:nvSpPr>
        <p:spPr bwMode="auto">
          <a:xfrm flipH="1">
            <a:off x="3505200" y="2744787"/>
            <a:ext cx="29718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 name="Line 11"/>
          <p:cNvSpPr>
            <a:spLocks noChangeShapeType="1"/>
          </p:cNvSpPr>
          <p:nvPr/>
        </p:nvSpPr>
        <p:spPr bwMode="auto">
          <a:xfrm>
            <a:off x="6477000" y="2744787"/>
            <a:ext cx="6096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 name="Text Box 12"/>
          <p:cNvSpPr txBox="1">
            <a:spLocks noChangeArrowheads="1"/>
          </p:cNvSpPr>
          <p:nvPr/>
        </p:nvSpPr>
        <p:spPr bwMode="auto">
          <a:xfrm>
            <a:off x="2819400" y="3278187"/>
            <a:ext cx="1373188"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GB" sz="1400">
                <a:latin typeface="Times New Roman" pitchFamily="18" charset="0"/>
              </a:rPr>
              <a:t>General Access</a:t>
            </a:r>
          </a:p>
          <a:p>
            <a:pPr algn="ctr" eaLnBrk="0" hangingPunct="0"/>
            <a:r>
              <a:rPr lang="en-GB" sz="1400">
                <a:latin typeface="Times New Roman" pitchFamily="18" charset="0"/>
              </a:rPr>
              <a:t>Pattern Tracking</a:t>
            </a:r>
          </a:p>
        </p:txBody>
      </p:sp>
      <p:sp>
        <p:nvSpPr>
          <p:cNvPr id="15" name="Text Box 13"/>
          <p:cNvSpPr txBox="1">
            <a:spLocks noChangeArrowheads="1"/>
          </p:cNvSpPr>
          <p:nvPr/>
        </p:nvSpPr>
        <p:spPr bwMode="auto">
          <a:xfrm>
            <a:off x="4300538" y="3228975"/>
            <a:ext cx="4767262" cy="1952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GB" sz="1800">
                <a:latin typeface="Times New Roman" pitchFamily="18" charset="0"/>
              </a:rPr>
              <a:t>Customized Usage Tracking</a:t>
            </a:r>
          </a:p>
          <a:p>
            <a:pPr algn="ctr" eaLnBrk="0" hangingPunct="0"/>
            <a:endParaRPr lang="en-GB" sz="1800">
              <a:latin typeface="Times New Roman" pitchFamily="18" charset="0"/>
            </a:endParaRPr>
          </a:p>
          <a:p>
            <a:pPr eaLnBrk="0" hangingPunct="0">
              <a:buClr>
                <a:srgbClr val="FF6699"/>
              </a:buClr>
              <a:buFontTx/>
              <a:buChar char="•"/>
            </a:pPr>
            <a:r>
              <a:rPr lang="en-GB" sz="1800">
                <a:solidFill>
                  <a:schemeClr val="accent2"/>
                </a:solidFill>
                <a:latin typeface="Times New Roman" pitchFamily="18" charset="0"/>
              </a:rPr>
              <a:t>Adaptive Sites</a:t>
            </a:r>
            <a:r>
              <a:rPr lang="en-GB" sz="1800">
                <a:latin typeface="Times New Roman" pitchFamily="18" charset="0"/>
              </a:rPr>
              <a:t> (</a:t>
            </a:r>
            <a:r>
              <a:rPr lang="en-GB" sz="1400">
                <a:latin typeface="Times New Roman" pitchFamily="18" charset="0"/>
              </a:rPr>
              <a:t>Perkowitz and Etzioni, 1997</a:t>
            </a:r>
            <a:r>
              <a:rPr lang="en-GB" sz="1800">
                <a:latin typeface="Times New Roman" pitchFamily="18" charset="0"/>
              </a:rPr>
              <a:t>)</a:t>
            </a:r>
          </a:p>
          <a:p>
            <a:pPr eaLnBrk="0" hangingPunct="0"/>
            <a:r>
              <a:rPr lang="en-GB" sz="1800">
                <a:latin typeface="Times New Roman" pitchFamily="18" charset="0"/>
              </a:rPr>
              <a:t>Analyzes access patterns of each user at a time.</a:t>
            </a:r>
          </a:p>
          <a:p>
            <a:pPr eaLnBrk="0" hangingPunct="0"/>
            <a:r>
              <a:rPr lang="en-GB" sz="1800">
                <a:latin typeface="Times New Roman" pitchFamily="18" charset="0"/>
              </a:rPr>
              <a:t>Web site restructures itself automatically by learning from user access patterns.</a:t>
            </a:r>
          </a:p>
          <a:p>
            <a:pPr eaLnBrk="0" hangingPunct="0"/>
            <a:endParaRPr lang="en-GB" sz="1400">
              <a:latin typeface="Times New Roman" pitchFamily="18" charset="0"/>
            </a:endParaRPr>
          </a:p>
        </p:txBody>
      </p:sp>
      <p:sp>
        <p:nvSpPr>
          <p:cNvPr id="16" name="Rectangle 14"/>
          <p:cNvSpPr>
            <a:spLocks noGrp="1" noChangeArrowheads="1"/>
          </p:cNvSpPr>
          <p:nvPr>
            <p:ph type="title"/>
          </p:nvPr>
        </p:nvSpPr>
        <p:spPr>
          <a:xfrm>
            <a:off x="969962" y="152400"/>
            <a:ext cx="7793038" cy="609600"/>
          </a:xfrm>
          <a:noFill/>
          <a:ln/>
        </p:spPr>
        <p:txBody>
          <a:bodyPr anchor="ctr">
            <a:normAutofit fontScale="90000"/>
          </a:bodyPr>
          <a:lstStyle/>
          <a:p>
            <a:r>
              <a:rPr lang="en-US" b="1" dirty="0"/>
              <a:t>Mining the World-Wide Web</a:t>
            </a:r>
            <a:endParaRPr lang="en-GB" b="1" dirty="0"/>
          </a:p>
        </p:txBody>
      </p:sp>
      <p:sp>
        <p:nvSpPr>
          <p:cNvPr id="17" name="Rectangle 15"/>
          <p:cNvSpPr>
            <a:spLocks noChangeArrowheads="1"/>
          </p:cNvSpPr>
          <p:nvPr/>
        </p:nvSpPr>
        <p:spPr bwMode="auto">
          <a:xfrm>
            <a:off x="2819400" y="2135187"/>
            <a:ext cx="1447800" cy="609600"/>
          </a:xfrm>
          <a:prstGeom prst="rect">
            <a:avLst/>
          </a:prstGeom>
          <a:solidFill>
            <a:srgbClr val="DDDDD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 name="Text Box 16"/>
          <p:cNvSpPr txBox="1">
            <a:spLocks noChangeArrowheads="1"/>
          </p:cNvSpPr>
          <p:nvPr/>
        </p:nvSpPr>
        <p:spPr bwMode="auto">
          <a:xfrm>
            <a:off x="2819400" y="2135187"/>
            <a:ext cx="15113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GB" sz="1800">
                <a:latin typeface="Times New Roman" pitchFamily="18" charset="0"/>
              </a:rPr>
              <a:t>Web Structure</a:t>
            </a:r>
          </a:p>
          <a:p>
            <a:pPr algn="ctr" eaLnBrk="0" hangingPunct="0"/>
            <a:r>
              <a:rPr lang="en-GB" sz="1800">
                <a:latin typeface="Times New Roman" pitchFamily="18" charset="0"/>
              </a:rPr>
              <a:t>Mining</a:t>
            </a:r>
            <a:endParaRPr lang="en-GB" sz="2000">
              <a:latin typeface="Times New Roman" pitchFamily="18" charset="0"/>
            </a:endParaRPr>
          </a:p>
        </p:txBody>
      </p:sp>
      <p:sp>
        <p:nvSpPr>
          <p:cNvPr id="19" name="Line 17"/>
          <p:cNvSpPr>
            <a:spLocks noChangeShapeType="1"/>
          </p:cNvSpPr>
          <p:nvPr/>
        </p:nvSpPr>
        <p:spPr bwMode="auto">
          <a:xfrm flipH="1">
            <a:off x="3657600" y="1677987"/>
            <a:ext cx="7620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 name="Line 18"/>
          <p:cNvSpPr>
            <a:spLocks noChangeShapeType="1"/>
          </p:cNvSpPr>
          <p:nvPr/>
        </p:nvSpPr>
        <p:spPr bwMode="auto">
          <a:xfrm flipH="1">
            <a:off x="1828800" y="1677987"/>
            <a:ext cx="25908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 name="Rectangle 19"/>
          <p:cNvSpPr>
            <a:spLocks noChangeArrowheads="1"/>
          </p:cNvSpPr>
          <p:nvPr/>
        </p:nvSpPr>
        <p:spPr bwMode="auto">
          <a:xfrm>
            <a:off x="1143000" y="2135187"/>
            <a:ext cx="1295400" cy="609600"/>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 name="Rectangle 20"/>
          <p:cNvSpPr>
            <a:spLocks noChangeArrowheads="1"/>
          </p:cNvSpPr>
          <p:nvPr/>
        </p:nvSpPr>
        <p:spPr bwMode="auto">
          <a:xfrm>
            <a:off x="1371600" y="3963987"/>
            <a:ext cx="1295400" cy="609600"/>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 name="Rectangle 21"/>
          <p:cNvSpPr>
            <a:spLocks noChangeArrowheads="1"/>
          </p:cNvSpPr>
          <p:nvPr/>
        </p:nvSpPr>
        <p:spPr bwMode="auto">
          <a:xfrm>
            <a:off x="457200" y="3201987"/>
            <a:ext cx="1295400" cy="609600"/>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 name="Text Box 22"/>
          <p:cNvSpPr txBox="1">
            <a:spLocks noChangeArrowheads="1"/>
          </p:cNvSpPr>
          <p:nvPr/>
        </p:nvSpPr>
        <p:spPr bwMode="auto">
          <a:xfrm>
            <a:off x="1066800" y="2135187"/>
            <a:ext cx="13970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GB" sz="1800">
                <a:latin typeface="Times New Roman" pitchFamily="18" charset="0"/>
              </a:rPr>
              <a:t>Web Content</a:t>
            </a:r>
          </a:p>
          <a:p>
            <a:pPr algn="ctr" eaLnBrk="0" hangingPunct="0"/>
            <a:r>
              <a:rPr lang="en-GB" sz="1800">
                <a:latin typeface="Times New Roman" pitchFamily="18" charset="0"/>
              </a:rPr>
              <a:t>Mining</a:t>
            </a:r>
            <a:endParaRPr lang="en-GB" sz="2000">
              <a:latin typeface="Times New Roman" pitchFamily="18" charset="0"/>
            </a:endParaRPr>
          </a:p>
        </p:txBody>
      </p:sp>
      <p:sp>
        <p:nvSpPr>
          <p:cNvPr id="25" name="Line 23"/>
          <p:cNvSpPr>
            <a:spLocks noChangeShapeType="1"/>
          </p:cNvSpPr>
          <p:nvPr/>
        </p:nvSpPr>
        <p:spPr bwMode="auto">
          <a:xfrm>
            <a:off x="1752600" y="2744787"/>
            <a:ext cx="304800" cy="1219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 name="Line 24"/>
          <p:cNvSpPr>
            <a:spLocks noChangeShapeType="1"/>
          </p:cNvSpPr>
          <p:nvPr/>
        </p:nvSpPr>
        <p:spPr bwMode="auto">
          <a:xfrm flipH="1">
            <a:off x="1143000" y="2744787"/>
            <a:ext cx="6096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 name="Text Box 25"/>
          <p:cNvSpPr txBox="1">
            <a:spLocks noChangeArrowheads="1"/>
          </p:cNvSpPr>
          <p:nvPr/>
        </p:nvSpPr>
        <p:spPr bwMode="auto">
          <a:xfrm>
            <a:off x="457200" y="3278187"/>
            <a:ext cx="1316038"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GB" sz="1400">
                <a:latin typeface="Times New Roman" pitchFamily="18" charset="0"/>
              </a:rPr>
              <a:t>Web Page</a:t>
            </a:r>
          </a:p>
          <a:p>
            <a:pPr algn="ctr" eaLnBrk="0" hangingPunct="0"/>
            <a:r>
              <a:rPr lang="en-GB" sz="1400">
                <a:latin typeface="Times New Roman" pitchFamily="18" charset="0"/>
              </a:rPr>
              <a:t>Content Mining</a:t>
            </a:r>
          </a:p>
        </p:txBody>
      </p:sp>
      <p:sp>
        <p:nvSpPr>
          <p:cNvPr id="28" name="Text Box 26"/>
          <p:cNvSpPr txBox="1">
            <a:spLocks noChangeArrowheads="1"/>
          </p:cNvSpPr>
          <p:nvPr/>
        </p:nvSpPr>
        <p:spPr bwMode="auto">
          <a:xfrm>
            <a:off x="1423988" y="4056062"/>
            <a:ext cx="1168400"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GB" sz="1400">
                <a:latin typeface="Times New Roman" pitchFamily="18" charset="0"/>
              </a:rPr>
              <a:t>Search Result</a:t>
            </a:r>
          </a:p>
          <a:p>
            <a:pPr algn="ctr" eaLnBrk="0" hangingPunct="0"/>
            <a:r>
              <a:rPr lang="en-GB" sz="1400">
                <a:latin typeface="Times New Roman" pitchFamily="18" charset="0"/>
              </a:rPr>
              <a:t>Mining</a:t>
            </a:r>
          </a:p>
        </p:txBody>
      </p:sp>
    </p:spTree>
    <p:extLst>
      <p:ext uri="{BB962C8B-B14F-4D97-AF65-F5344CB8AC3E}">
        <p14:creationId xmlns:p14="http://schemas.microsoft.com/office/powerpoint/2010/main" val="278196942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1016000"/>
            <a:ext cx="8991600" cy="5638800"/>
          </a:xfrm>
        </p:spPr>
        <p:txBody>
          <a:bodyPr>
            <a:noAutofit/>
          </a:bodyPr>
          <a:lstStyle/>
          <a:p>
            <a:pPr algn="just">
              <a:lnSpc>
                <a:spcPct val="80000"/>
              </a:lnSpc>
              <a:buFont typeface="Wingdings" pitchFamily="2" charset="2"/>
              <a:buChar char="v"/>
            </a:pPr>
            <a:r>
              <a:rPr lang="en-US" altLang="zh-CN" sz="2800" dirty="0">
                <a:ea typeface="SimSun" pitchFamily="2" charset="-122"/>
              </a:rPr>
              <a:t>Web servers, Web proxies, and client applications can quite easily capture </a:t>
            </a:r>
            <a:r>
              <a:rPr lang="en-US" altLang="zh-CN" sz="2800" b="1" dirty="0">
                <a:ea typeface="SimSun" pitchFamily="2" charset="-122"/>
              </a:rPr>
              <a:t>Web Usage data</a:t>
            </a:r>
            <a:r>
              <a:rPr lang="en-US" altLang="zh-CN" sz="2800" dirty="0">
                <a:ea typeface="SimSun" pitchFamily="2" charset="-122"/>
              </a:rPr>
              <a:t>.</a:t>
            </a:r>
            <a:r>
              <a:rPr lang="en-US" altLang="zh-CN" sz="1800" dirty="0">
                <a:ea typeface="SimSun" pitchFamily="2" charset="-122"/>
              </a:rPr>
              <a:t> </a:t>
            </a:r>
          </a:p>
          <a:p>
            <a:pPr algn="just">
              <a:lnSpc>
                <a:spcPct val="80000"/>
              </a:lnSpc>
              <a:buFontTx/>
              <a:buNone/>
            </a:pPr>
            <a:endParaRPr lang="en-US" altLang="zh-CN" sz="1600" dirty="0">
              <a:ea typeface="SimSun" pitchFamily="2" charset="-122"/>
            </a:endParaRPr>
          </a:p>
          <a:p>
            <a:pPr lvl="1" algn="just">
              <a:lnSpc>
                <a:spcPct val="80000"/>
              </a:lnSpc>
            </a:pPr>
            <a:r>
              <a:rPr lang="en-US" altLang="zh-CN" sz="2400" dirty="0">
                <a:solidFill>
                  <a:srgbClr val="0070C0"/>
                </a:solidFill>
                <a:ea typeface="SimSun" pitchFamily="2" charset="-122"/>
              </a:rPr>
              <a:t>Web server log: </a:t>
            </a:r>
            <a:r>
              <a:rPr lang="en-US" altLang="zh-CN" sz="2400" dirty="0">
                <a:ea typeface="SimSun" pitchFamily="2" charset="-122"/>
              </a:rPr>
              <a:t>Every visit to the pages, what and when files have been requested, the IP address of the request, the error code, the number of bytes sent to user, and the type of browser used…</a:t>
            </a:r>
          </a:p>
          <a:p>
            <a:pPr lvl="1" algn="just">
              <a:lnSpc>
                <a:spcPct val="80000"/>
              </a:lnSpc>
              <a:buFontTx/>
              <a:buNone/>
            </a:pPr>
            <a:endParaRPr lang="en-US" altLang="zh-CN" sz="1600" dirty="0">
              <a:ea typeface="SimSun" pitchFamily="2" charset="-122"/>
            </a:endParaRPr>
          </a:p>
          <a:p>
            <a:pPr algn="just">
              <a:lnSpc>
                <a:spcPct val="80000"/>
              </a:lnSpc>
              <a:buFont typeface="Wingdings" pitchFamily="2" charset="2"/>
              <a:buChar char="v"/>
            </a:pPr>
            <a:r>
              <a:rPr lang="en-US" altLang="zh-CN" sz="2800" dirty="0">
                <a:ea typeface="SimSun" pitchFamily="2" charset="-122"/>
              </a:rPr>
              <a:t>By analyzing the Web usage data, web mining systems can discover useful knowledge about a </a:t>
            </a:r>
            <a:r>
              <a:rPr lang="en-US" altLang="zh-CN" sz="2800" b="1" dirty="0">
                <a:ea typeface="SimSun" pitchFamily="2" charset="-122"/>
              </a:rPr>
              <a:t>system’s usage characteristics</a:t>
            </a:r>
            <a:r>
              <a:rPr lang="en-US" altLang="zh-CN" sz="2800" dirty="0">
                <a:ea typeface="SimSun" pitchFamily="2" charset="-122"/>
              </a:rPr>
              <a:t> and the </a:t>
            </a:r>
            <a:r>
              <a:rPr lang="en-US" altLang="zh-CN" sz="2800" b="1" dirty="0">
                <a:ea typeface="SimSun" pitchFamily="2" charset="-122"/>
              </a:rPr>
              <a:t>users’ interests</a:t>
            </a:r>
            <a:r>
              <a:rPr lang="en-US" altLang="zh-CN" sz="2800" dirty="0">
                <a:ea typeface="SimSun" pitchFamily="2" charset="-122"/>
              </a:rPr>
              <a:t> which has various applications:</a:t>
            </a:r>
          </a:p>
          <a:p>
            <a:pPr algn="just">
              <a:lnSpc>
                <a:spcPct val="80000"/>
              </a:lnSpc>
              <a:buFontTx/>
              <a:buNone/>
            </a:pPr>
            <a:endParaRPr lang="en-US" altLang="zh-CN" sz="1600" dirty="0">
              <a:ea typeface="SimSun" pitchFamily="2" charset="-122"/>
            </a:endParaRPr>
          </a:p>
          <a:p>
            <a:pPr lvl="1" algn="just">
              <a:lnSpc>
                <a:spcPct val="80000"/>
              </a:lnSpc>
            </a:pPr>
            <a:r>
              <a:rPr lang="en-US" altLang="zh-CN" sz="2400" dirty="0">
                <a:ea typeface="SimSun" pitchFamily="2" charset="-122"/>
              </a:rPr>
              <a:t>Personalization and Collaboration in Web-based systems</a:t>
            </a:r>
          </a:p>
          <a:p>
            <a:pPr lvl="1" algn="just">
              <a:lnSpc>
                <a:spcPct val="80000"/>
              </a:lnSpc>
            </a:pPr>
            <a:r>
              <a:rPr lang="en-US" altLang="zh-CN" sz="2400" dirty="0">
                <a:ea typeface="SimSun" pitchFamily="2" charset="-122"/>
              </a:rPr>
              <a:t>Marketing</a:t>
            </a:r>
          </a:p>
          <a:p>
            <a:pPr lvl="1" algn="just">
              <a:lnSpc>
                <a:spcPct val="80000"/>
              </a:lnSpc>
            </a:pPr>
            <a:r>
              <a:rPr lang="en-US" altLang="zh-CN" sz="2400" dirty="0">
                <a:ea typeface="SimSun" pitchFamily="2" charset="-122"/>
              </a:rPr>
              <a:t>Web site design and evaluation</a:t>
            </a:r>
          </a:p>
          <a:p>
            <a:pPr lvl="1" algn="just">
              <a:lnSpc>
                <a:spcPct val="80000"/>
              </a:lnSpc>
            </a:pPr>
            <a:r>
              <a:rPr lang="en-US" altLang="zh-CN" sz="2400" dirty="0">
                <a:ea typeface="SimSun" pitchFamily="2" charset="-122"/>
              </a:rPr>
              <a:t>Decision support (</a:t>
            </a:r>
            <a:r>
              <a:rPr lang="en-US" altLang="zh-CN" sz="2400" i="1" dirty="0">
                <a:ea typeface="SimSun" pitchFamily="2" charset="-122"/>
              </a:rPr>
              <a:t>e.g., Chen &amp; Cooper, 2001; </a:t>
            </a:r>
            <a:r>
              <a:rPr lang="en-US" altLang="zh-CN" sz="2400" i="1" dirty="0" err="1">
                <a:ea typeface="SimSun" pitchFamily="2" charset="-122"/>
              </a:rPr>
              <a:t>Marchionini</a:t>
            </a:r>
            <a:r>
              <a:rPr lang="en-US" altLang="zh-CN" sz="2400" i="1" dirty="0">
                <a:ea typeface="SimSun" pitchFamily="2" charset="-122"/>
              </a:rPr>
              <a:t>, 2002</a:t>
            </a:r>
            <a:r>
              <a:rPr lang="en-US" altLang="zh-CN" sz="2400" dirty="0">
                <a:ea typeface="SimSun" pitchFamily="2" charset="-122"/>
              </a:rPr>
              <a:t>).</a:t>
            </a:r>
          </a:p>
          <a:p>
            <a:pPr algn="just">
              <a:lnSpc>
                <a:spcPct val="80000"/>
              </a:lnSpc>
              <a:buFontTx/>
              <a:buNone/>
            </a:pPr>
            <a:endParaRPr lang="en-US" altLang="zh-CN" sz="2000" dirty="0">
              <a:ea typeface="SimSun" pitchFamily="2" charset="-122"/>
            </a:endParaRPr>
          </a:p>
          <a:p>
            <a:pPr algn="just"/>
            <a:endParaRPr lang="en-US" sz="4000" dirty="0"/>
          </a:p>
        </p:txBody>
      </p:sp>
      <p:sp>
        <p:nvSpPr>
          <p:cNvPr id="4" name="Rectangle 2"/>
          <p:cNvSpPr>
            <a:spLocks noGrp="1" noChangeArrowheads="1"/>
          </p:cNvSpPr>
          <p:nvPr>
            <p:ph type="title"/>
          </p:nvPr>
        </p:nvSpPr>
        <p:spPr>
          <a:xfrm>
            <a:off x="1960563" y="152400"/>
            <a:ext cx="4821237" cy="609600"/>
          </a:xfrm>
        </p:spPr>
        <p:txBody>
          <a:bodyPr>
            <a:normAutofit fontScale="90000"/>
          </a:bodyPr>
          <a:lstStyle/>
          <a:p>
            <a:r>
              <a:rPr lang="en-US" b="1" dirty="0">
                <a:solidFill>
                  <a:schemeClr val="accent6">
                    <a:lumMod val="50000"/>
                  </a:schemeClr>
                </a:solidFill>
              </a:rPr>
              <a:t>Web Usage Mining</a:t>
            </a:r>
          </a:p>
        </p:txBody>
      </p:sp>
    </p:spTree>
    <p:extLst>
      <p:ext uri="{BB962C8B-B14F-4D97-AF65-F5344CB8AC3E}">
        <p14:creationId xmlns:p14="http://schemas.microsoft.com/office/powerpoint/2010/main" val="134554088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noChangeArrowheads="1"/>
          </p:cNvSpPr>
          <p:nvPr/>
        </p:nvSpPr>
        <p:spPr>
          <a:xfrm>
            <a:off x="152400" y="25400"/>
            <a:ext cx="8839200" cy="60198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buFont typeface="Wingdings" pitchFamily="2" charset="2"/>
              <a:buChar char="v"/>
            </a:pPr>
            <a:r>
              <a:rPr lang="en-US" sz="2800" dirty="0" smtClean="0"/>
              <a:t>Mining Web log records to discover user access patterns of Web pages</a:t>
            </a:r>
          </a:p>
          <a:p>
            <a:pPr marL="0" indent="0" algn="just">
              <a:buNone/>
            </a:pPr>
            <a:endParaRPr lang="en-US" sz="2800" dirty="0" smtClean="0"/>
          </a:p>
          <a:p>
            <a:pPr marL="0" indent="0" algn="just">
              <a:buNone/>
            </a:pPr>
            <a:r>
              <a:rPr lang="en-US" sz="2800" b="1" dirty="0" smtClean="0"/>
              <a:t>Applications</a:t>
            </a:r>
          </a:p>
          <a:p>
            <a:pPr lvl="1" algn="just"/>
            <a:r>
              <a:rPr lang="en-US" dirty="0" smtClean="0"/>
              <a:t>Target potential customers for electronic commerce</a:t>
            </a:r>
          </a:p>
          <a:p>
            <a:pPr lvl="1" algn="just"/>
            <a:r>
              <a:rPr lang="en-US" dirty="0" smtClean="0"/>
              <a:t>Enhance the quality and delivery of Internet information services to the end user</a:t>
            </a:r>
          </a:p>
          <a:p>
            <a:pPr lvl="1" algn="just"/>
            <a:r>
              <a:rPr lang="en-US" dirty="0" smtClean="0"/>
              <a:t>Improve Web server system performance</a:t>
            </a:r>
          </a:p>
          <a:p>
            <a:pPr lvl="1" algn="just"/>
            <a:r>
              <a:rPr lang="en-GB" dirty="0" smtClean="0"/>
              <a:t>Identify potential prime advertisement locations</a:t>
            </a:r>
          </a:p>
          <a:p>
            <a:pPr marL="457200" lvl="1" indent="0" algn="just">
              <a:buNone/>
            </a:pPr>
            <a:endParaRPr lang="en-GB" dirty="0" smtClean="0"/>
          </a:p>
          <a:p>
            <a:pPr algn="just">
              <a:buFont typeface="Wingdings" pitchFamily="2" charset="2"/>
              <a:buChar char="v"/>
            </a:pPr>
            <a:r>
              <a:rPr lang="en-US" sz="2800" dirty="0" smtClean="0"/>
              <a:t>Web logs provide rich information about Web dynamics</a:t>
            </a:r>
          </a:p>
          <a:p>
            <a:pPr lvl="1" algn="just"/>
            <a:r>
              <a:rPr lang="en-US" dirty="0" smtClean="0"/>
              <a:t>Typical Web log entry includes the URL requested, the IP address from which the request originated, and a timestamp</a:t>
            </a:r>
            <a:endParaRPr lang="en-US" dirty="0"/>
          </a:p>
        </p:txBody>
      </p:sp>
    </p:spTree>
    <p:extLst>
      <p:ext uri="{BB962C8B-B14F-4D97-AF65-F5344CB8AC3E}">
        <p14:creationId xmlns:p14="http://schemas.microsoft.com/office/powerpoint/2010/main" val="4339088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txBox="1">
            <a:spLocks noChangeArrowheads="1"/>
          </p:cNvSpPr>
          <p:nvPr/>
        </p:nvSpPr>
        <p:spPr>
          <a:xfrm>
            <a:off x="685800" y="152400"/>
            <a:ext cx="7772400" cy="685800"/>
          </a:xfrm>
          <a:prstGeom prst="rect">
            <a:avLst/>
          </a:prstGeom>
        </p:spPr>
        <p:txBody>
          <a:bodyPr vert="horz" lIns="91440" tIns="45720" rIns="91440" bIns="45720" rtlCol="0" anchor="ctr">
            <a:normAutofit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4000" b="1" dirty="0" smtClean="0"/>
              <a:t>Special Cases</a:t>
            </a:r>
            <a:endParaRPr lang="en-US" sz="4000" b="1" dirty="0"/>
          </a:p>
        </p:txBody>
      </p:sp>
      <p:pic>
        <p:nvPicPr>
          <p:cNvPr id="8" name="Picture 8" descr="earth-map-global-consumption"/>
          <p:cNvPicPr>
            <a:picLocks noGrp="1" noChangeAspect="1" noChangeArrowheads="1"/>
          </p:cNvPicPr>
          <p:nvPr>
            <p:ph sz="quarter" idx="4294967295"/>
          </p:nvPr>
        </p:nvPicPr>
        <p:blipFill>
          <a:blip r:embed="rId2">
            <a:extLst>
              <a:ext uri="{28A0092B-C50C-407E-A947-70E740481C1C}">
                <a14:useLocalDpi xmlns:a14="http://schemas.microsoft.com/office/drawing/2010/main" val="0"/>
              </a:ext>
            </a:extLst>
          </a:blip>
          <a:srcRect/>
          <a:stretch>
            <a:fillRect/>
          </a:stretch>
        </p:blipFill>
        <p:spPr>
          <a:xfrm>
            <a:off x="4724400" y="1473200"/>
            <a:ext cx="4348164" cy="20066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9"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34200" y="3657600"/>
            <a:ext cx="2138364" cy="182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2237" y="1839633"/>
            <a:ext cx="2239963" cy="16401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82837" y="1839632"/>
            <a:ext cx="2239961" cy="16401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24399" y="3657600"/>
            <a:ext cx="2057401" cy="182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 name="Picture 10" descr="earth-map-global-overconsumption"/>
          <p:cNvPicPr>
            <a:picLocks noGrp="1" noChangeAspect="1" noChangeArrowheads="1"/>
          </p:cNvPicPr>
          <p:nvPr>
            <p:ph sz="quarter" idx="4294967295"/>
          </p:nvPr>
        </p:nvPicPr>
        <p:blipFill>
          <a:blip r:embed="rId7">
            <a:extLst>
              <a:ext uri="{28A0092B-C50C-407E-A947-70E740481C1C}">
                <a14:useLocalDpi xmlns:a14="http://schemas.microsoft.com/office/drawing/2010/main" val="0"/>
              </a:ext>
            </a:extLst>
          </a:blip>
          <a:srcRect/>
          <a:stretch>
            <a:fillRect/>
          </a:stretch>
        </p:blipFill>
        <p:spPr>
          <a:xfrm>
            <a:off x="122237" y="3659188"/>
            <a:ext cx="4534964" cy="18272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4" name="Rectangle 13"/>
          <p:cNvSpPr txBox="1">
            <a:spLocks noChangeArrowheads="1"/>
          </p:cNvSpPr>
          <p:nvPr/>
        </p:nvSpPr>
        <p:spPr>
          <a:xfrm>
            <a:off x="203200" y="1435100"/>
            <a:ext cx="3810000" cy="393700"/>
          </a:xfrm>
          <a:prstGeom prst="rect">
            <a:avLst/>
          </a:prstGeom>
          <a:noFill/>
          <a:ln/>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000" dirty="0" smtClean="0"/>
              <a:t>Image databases (Earth or the Sky)</a:t>
            </a:r>
            <a:endParaRPr lang="en-US" sz="2000" dirty="0"/>
          </a:p>
        </p:txBody>
      </p:sp>
      <p:sp>
        <p:nvSpPr>
          <p:cNvPr id="15" name="Rectangle 14"/>
          <p:cNvSpPr>
            <a:spLocks noChangeArrowheads="1"/>
          </p:cNvSpPr>
          <p:nvPr/>
        </p:nvSpPr>
        <p:spPr bwMode="auto">
          <a:xfrm>
            <a:off x="0" y="5562600"/>
            <a:ext cx="9072564"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gn="l"/>
            <a:r>
              <a:rPr lang="en-US" dirty="0">
                <a:latin typeface="Times New Roman" pitchFamily="18" charset="0"/>
              </a:rPr>
              <a:t>Thematic maps (values of attributes or “themes” are displayed in a spatial distribution = a map!)</a:t>
            </a:r>
          </a:p>
        </p:txBody>
      </p:sp>
    </p:spTree>
    <p:extLst>
      <p:ext uri="{BB962C8B-B14F-4D97-AF65-F5344CB8AC3E}">
        <p14:creationId xmlns:p14="http://schemas.microsoft.com/office/powerpoint/2010/main" val="51272791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838200" y="304800"/>
            <a:ext cx="7772400" cy="914400"/>
          </a:xfrm>
        </p:spPr>
        <p:txBody>
          <a:bodyPr/>
          <a:lstStyle/>
          <a:p>
            <a:r>
              <a:rPr lang="en-US" b="1" dirty="0"/>
              <a:t>Why Web Usage Mining?</a:t>
            </a:r>
          </a:p>
        </p:txBody>
      </p:sp>
      <p:sp>
        <p:nvSpPr>
          <p:cNvPr id="5" name="Rectangle 3"/>
          <p:cNvSpPr txBox="1">
            <a:spLocks noChangeArrowheads="1"/>
          </p:cNvSpPr>
          <p:nvPr/>
        </p:nvSpPr>
        <p:spPr>
          <a:xfrm>
            <a:off x="228600" y="1600200"/>
            <a:ext cx="8686800" cy="44958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itchFamily="2" charset="2"/>
              <a:buChar char="v"/>
            </a:pPr>
            <a:r>
              <a:rPr lang="en-US" dirty="0" smtClean="0"/>
              <a:t>Explosive growth of E-commerce </a:t>
            </a:r>
          </a:p>
          <a:p>
            <a:pPr lvl="1"/>
            <a:r>
              <a:rPr lang="en-US" dirty="0" smtClean="0"/>
              <a:t>Provides an cost-efficient way doing business</a:t>
            </a:r>
          </a:p>
          <a:p>
            <a:pPr lvl="1"/>
            <a:r>
              <a:rPr lang="en-US" dirty="0" smtClean="0"/>
              <a:t>Amazon.com: “online Wal-Mart” </a:t>
            </a:r>
          </a:p>
          <a:p>
            <a:pPr>
              <a:buFont typeface="Wingdings" pitchFamily="2" charset="2"/>
              <a:buChar char="v"/>
            </a:pPr>
            <a:r>
              <a:rPr lang="en-US" dirty="0" smtClean="0"/>
              <a:t>Hidden Useful information </a:t>
            </a:r>
          </a:p>
          <a:p>
            <a:pPr lvl="1"/>
            <a:r>
              <a:rPr lang="en-US" dirty="0" smtClean="0"/>
              <a:t>Visitors’ profiles can be discovered </a:t>
            </a:r>
          </a:p>
          <a:p>
            <a:pPr lvl="1"/>
            <a:r>
              <a:rPr lang="en-US" dirty="0" smtClean="0"/>
              <a:t>Measuring online marketing efforts, launching marketing campaigns, etc. </a:t>
            </a:r>
            <a:endParaRPr lang="en-US" dirty="0"/>
          </a:p>
        </p:txBody>
      </p:sp>
    </p:spTree>
    <p:extLst>
      <p:ext uri="{BB962C8B-B14F-4D97-AF65-F5344CB8AC3E}">
        <p14:creationId xmlns:p14="http://schemas.microsoft.com/office/powerpoint/2010/main" val="41263692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dissolve">
                                      <p:cBhvr>
                                        <p:cTn id="7" dur="500"/>
                                        <p:tgtEl>
                                          <p:spTgt spid="5">
                                            <p:txEl>
                                              <p:pRg st="0" end="0"/>
                                            </p:txEl>
                                          </p:spTgt>
                                        </p:tgtEl>
                                      </p:cBhvr>
                                    </p:animEffect>
                                  </p:childTnLst>
                                  <p:subTnLst>
                                    <p:animClr clrSpc="rgb" dir="cw">
                                      <p:cBhvr override="childStyle">
                                        <p:cTn dur="1" fill="hold" display="0" masterRel="nextClick" afterEffect="1"/>
                                        <p:tgtEl>
                                          <p:spTgt spid="5">
                                            <p:txEl>
                                              <p:pRg st="0" end="0"/>
                                            </p:txEl>
                                          </p:spTgt>
                                        </p:tgtEl>
                                        <p:attrNameLst>
                                          <p:attrName>ppt_c</p:attrName>
                                        </p:attrNameLst>
                                      </p:cBhvr>
                                      <p:to>
                                        <a:schemeClr val="tx2"/>
                                      </p:to>
                                    </p:animClr>
                                  </p:subTnLst>
                                </p:cTn>
                              </p:par>
                              <p:par>
                                <p:cTn id="8" presetID="9" presetClass="entr" presetSubtype="0" fill="hold" grpId="0"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dissolve">
                                      <p:cBhvr>
                                        <p:cTn id="10" dur="500"/>
                                        <p:tgtEl>
                                          <p:spTgt spid="5">
                                            <p:txEl>
                                              <p:pRg st="1" end="1"/>
                                            </p:txEl>
                                          </p:spTgt>
                                        </p:tgtEl>
                                      </p:cBhvr>
                                    </p:animEffect>
                                  </p:childTnLst>
                                  <p:subTnLst>
                                    <p:animClr clrSpc="rgb" dir="cw">
                                      <p:cBhvr override="childStyle">
                                        <p:cTn dur="1" fill="hold" display="0" masterRel="nextClick" afterEffect="1"/>
                                        <p:tgtEl>
                                          <p:spTgt spid="5">
                                            <p:txEl>
                                              <p:pRg st="1" end="1"/>
                                            </p:txEl>
                                          </p:spTgt>
                                        </p:tgtEl>
                                        <p:attrNameLst>
                                          <p:attrName>ppt_c</p:attrName>
                                        </p:attrNameLst>
                                      </p:cBhvr>
                                      <p:to>
                                        <a:schemeClr val="tx2"/>
                                      </p:to>
                                    </p:animClr>
                                  </p:subTnLst>
                                </p:cTn>
                              </p:par>
                              <p:par>
                                <p:cTn id="11" presetID="9" presetClass="entr" presetSubtype="0" fill="hold" grpId="0"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Effect transition="in" filter="dissolve">
                                      <p:cBhvr>
                                        <p:cTn id="13" dur="500"/>
                                        <p:tgtEl>
                                          <p:spTgt spid="5">
                                            <p:txEl>
                                              <p:pRg st="2" end="2"/>
                                            </p:txEl>
                                          </p:spTgt>
                                        </p:tgtEl>
                                      </p:cBhvr>
                                    </p:animEffect>
                                  </p:childTnLst>
                                  <p:subTnLst>
                                    <p:animClr clrSpc="rgb" dir="cw">
                                      <p:cBhvr override="childStyle">
                                        <p:cTn dur="1" fill="hold" display="0" masterRel="nextClick" afterEffect="1"/>
                                        <p:tgtEl>
                                          <p:spTgt spid="5">
                                            <p:txEl>
                                              <p:pRg st="2" end="2"/>
                                            </p:txEl>
                                          </p:spTgt>
                                        </p:tgtEl>
                                        <p:attrNameLst>
                                          <p:attrName>ppt_c</p:attrName>
                                        </p:attrNameLst>
                                      </p:cBhvr>
                                      <p:to>
                                        <a:schemeClr val="tx2"/>
                                      </p:to>
                                    </p:animClr>
                                  </p:subTnLst>
                                </p:cTn>
                              </p:par>
                            </p:childTnLst>
                          </p:cTn>
                        </p:par>
                      </p:childTnLst>
                    </p:cTn>
                  </p:par>
                  <p:par>
                    <p:cTn id="14" fill="hold">
                      <p:stCondLst>
                        <p:cond delay="indefinite"/>
                      </p:stCondLst>
                      <p:childTnLst>
                        <p:par>
                          <p:cTn id="15" fill="hold">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5">
                                            <p:txEl>
                                              <p:pRg st="3" end="3"/>
                                            </p:txEl>
                                          </p:spTgt>
                                        </p:tgtEl>
                                        <p:attrNameLst>
                                          <p:attrName>style.visibility</p:attrName>
                                        </p:attrNameLst>
                                      </p:cBhvr>
                                      <p:to>
                                        <p:strVal val="visible"/>
                                      </p:to>
                                    </p:set>
                                    <p:animEffect transition="in" filter="dissolve">
                                      <p:cBhvr>
                                        <p:cTn id="18" dur="500"/>
                                        <p:tgtEl>
                                          <p:spTgt spid="5">
                                            <p:txEl>
                                              <p:pRg st="3" end="3"/>
                                            </p:txEl>
                                          </p:spTgt>
                                        </p:tgtEl>
                                      </p:cBhvr>
                                    </p:animEffect>
                                  </p:childTnLst>
                                  <p:subTnLst>
                                    <p:animClr clrSpc="rgb" dir="cw">
                                      <p:cBhvr override="childStyle">
                                        <p:cTn dur="1" fill="hold" display="0" masterRel="nextClick" afterEffect="1"/>
                                        <p:tgtEl>
                                          <p:spTgt spid="5">
                                            <p:txEl>
                                              <p:pRg st="3" end="3"/>
                                            </p:txEl>
                                          </p:spTgt>
                                        </p:tgtEl>
                                        <p:attrNameLst>
                                          <p:attrName>ppt_c</p:attrName>
                                        </p:attrNameLst>
                                      </p:cBhvr>
                                      <p:to>
                                        <a:schemeClr val="tx2"/>
                                      </p:to>
                                    </p:animClr>
                                  </p:subTnLst>
                                </p:cTn>
                              </p:par>
                              <p:par>
                                <p:cTn id="19" presetID="9" presetClass="entr" presetSubtype="0" fill="hold" grpId="0" nodeType="withEffect">
                                  <p:stCondLst>
                                    <p:cond delay="0"/>
                                  </p:stCondLst>
                                  <p:childTnLst>
                                    <p:set>
                                      <p:cBhvr>
                                        <p:cTn id="20" dur="1" fill="hold">
                                          <p:stCondLst>
                                            <p:cond delay="0"/>
                                          </p:stCondLst>
                                        </p:cTn>
                                        <p:tgtEl>
                                          <p:spTgt spid="5">
                                            <p:txEl>
                                              <p:pRg st="4" end="4"/>
                                            </p:txEl>
                                          </p:spTgt>
                                        </p:tgtEl>
                                        <p:attrNameLst>
                                          <p:attrName>style.visibility</p:attrName>
                                        </p:attrNameLst>
                                      </p:cBhvr>
                                      <p:to>
                                        <p:strVal val="visible"/>
                                      </p:to>
                                    </p:set>
                                    <p:animEffect transition="in" filter="dissolve">
                                      <p:cBhvr>
                                        <p:cTn id="21" dur="500"/>
                                        <p:tgtEl>
                                          <p:spTgt spid="5">
                                            <p:txEl>
                                              <p:pRg st="4" end="4"/>
                                            </p:txEl>
                                          </p:spTgt>
                                        </p:tgtEl>
                                      </p:cBhvr>
                                    </p:animEffect>
                                  </p:childTnLst>
                                  <p:subTnLst>
                                    <p:animClr clrSpc="rgb" dir="cw">
                                      <p:cBhvr override="childStyle">
                                        <p:cTn dur="1" fill="hold" display="0" masterRel="nextClick" afterEffect="1"/>
                                        <p:tgtEl>
                                          <p:spTgt spid="5">
                                            <p:txEl>
                                              <p:pRg st="4" end="4"/>
                                            </p:txEl>
                                          </p:spTgt>
                                        </p:tgtEl>
                                        <p:attrNameLst>
                                          <p:attrName>ppt_c</p:attrName>
                                        </p:attrNameLst>
                                      </p:cBhvr>
                                      <p:to>
                                        <a:schemeClr val="tx2"/>
                                      </p:to>
                                    </p:animClr>
                                  </p:subTnLst>
                                </p:cTn>
                              </p:par>
                              <p:par>
                                <p:cTn id="22" presetID="9" presetClass="entr" presetSubtype="0" fill="hold" grpId="0" nodeType="withEffect">
                                  <p:stCondLst>
                                    <p:cond delay="0"/>
                                  </p:stCondLst>
                                  <p:childTnLst>
                                    <p:set>
                                      <p:cBhvr>
                                        <p:cTn id="23" dur="1" fill="hold">
                                          <p:stCondLst>
                                            <p:cond delay="0"/>
                                          </p:stCondLst>
                                        </p:cTn>
                                        <p:tgtEl>
                                          <p:spTgt spid="5">
                                            <p:txEl>
                                              <p:pRg st="5" end="5"/>
                                            </p:txEl>
                                          </p:spTgt>
                                        </p:tgtEl>
                                        <p:attrNameLst>
                                          <p:attrName>style.visibility</p:attrName>
                                        </p:attrNameLst>
                                      </p:cBhvr>
                                      <p:to>
                                        <p:strVal val="visible"/>
                                      </p:to>
                                    </p:set>
                                    <p:animEffect transition="in" filter="dissolve">
                                      <p:cBhvr>
                                        <p:cTn id="24" dur="500"/>
                                        <p:tgtEl>
                                          <p:spTgt spid="5">
                                            <p:txEl>
                                              <p:pRg st="5" end="5"/>
                                            </p:txEl>
                                          </p:spTgt>
                                        </p:tgtEl>
                                      </p:cBhvr>
                                    </p:animEffect>
                                  </p:childTnLst>
                                  <p:subTnLst>
                                    <p:animClr clrSpc="rgb" dir="cw">
                                      <p:cBhvr override="childStyle">
                                        <p:cTn dur="1" fill="hold" display="0" masterRel="nextClick" afterEffect="1"/>
                                        <p:tgtEl>
                                          <p:spTgt spid="5">
                                            <p:txEl>
                                              <p:pRg st="5" end="5"/>
                                            </p:txEl>
                                          </p:spTgt>
                                        </p:tgtEl>
                                        <p:attrNameLst>
                                          <p:attrName>ppt_c</p:attrName>
                                        </p:attrNameLst>
                                      </p:cBhvr>
                                      <p:to>
                                        <a:schemeClr val="tx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autoUpdateAnimBg="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980281" y="152400"/>
            <a:ext cx="7793038" cy="609600"/>
          </a:xfrm>
        </p:spPr>
        <p:txBody>
          <a:bodyPr>
            <a:normAutofit fontScale="90000"/>
          </a:bodyPr>
          <a:lstStyle/>
          <a:p>
            <a:r>
              <a:rPr lang="en-US" b="1" dirty="0"/>
              <a:t>Mining the World-Wide Web</a:t>
            </a:r>
            <a:endParaRPr lang="en-GB" b="1" dirty="0"/>
          </a:p>
        </p:txBody>
      </p:sp>
      <p:sp>
        <p:nvSpPr>
          <p:cNvPr id="5" name="Rectangle 3"/>
          <p:cNvSpPr txBox="1">
            <a:spLocks noChangeArrowheads="1"/>
          </p:cNvSpPr>
          <p:nvPr/>
        </p:nvSpPr>
        <p:spPr>
          <a:xfrm>
            <a:off x="304800" y="1143000"/>
            <a:ext cx="8686800" cy="22860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r>
              <a:rPr lang="en-GB" sz="2400" b="1" dirty="0" smtClean="0"/>
              <a:t>Design of a Web Log Miner</a:t>
            </a:r>
          </a:p>
          <a:p>
            <a:pPr lvl="1" algn="just"/>
            <a:r>
              <a:rPr lang="en-GB" sz="2400" dirty="0" smtClean="0"/>
              <a:t>Web log is filtered to generate a relational database</a:t>
            </a:r>
          </a:p>
          <a:p>
            <a:pPr lvl="1" algn="just"/>
            <a:r>
              <a:rPr lang="en-GB" sz="2400" dirty="0" smtClean="0"/>
              <a:t>A data cube is generated form database</a:t>
            </a:r>
          </a:p>
          <a:p>
            <a:pPr lvl="1" algn="just"/>
            <a:r>
              <a:rPr lang="en-GB" sz="2400" dirty="0" smtClean="0"/>
              <a:t>OLAP is used to drill-down and roll-up in the cube</a:t>
            </a:r>
          </a:p>
          <a:p>
            <a:pPr lvl="1" algn="just"/>
            <a:r>
              <a:rPr lang="en-GB" sz="2400" dirty="0" smtClean="0"/>
              <a:t>OLAM is used for mining interesting knowledge</a:t>
            </a:r>
            <a:endParaRPr lang="en-GB" sz="2400" dirty="0"/>
          </a:p>
        </p:txBody>
      </p:sp>
      <p:sp>
        <p:nvSpPr>
          <p:cNvPr id="6" name="AutoShape 4"/>
          <p:cNvSpPr>
            <a:spLocks noChangeArrowheads="1"/>
          </p:cNvSpPr>
          <p:nvPr/>
        </p:nvSpPr>
        <p:spPr bwMode="auto">
          <a:xfrm>
            <a:off x="838200" y="4114800"/>
            <a:ext cx="762000" cy="914400"/>
          </a:xfrm>
          <a:prstGeom prst="can">
            <a:avLst>
              <a:gd name="adj" fmla="val 30000"/>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 name="AutoShape 5"/>
          <p:cNvSpPr>
            <a:spLocks noChangeArrowheads="1"/>
          </p:cNvSpPr>
          <p:nvPr/>
        </p:nvSpPr>
        <p:spPr bwMode="auto">
          <a:xfrm>
            <a:off x="2895600" y="4114800"/>
            <a:ext cx="762000" cy="914400"/>
          </a:xfrm>
          <a:prstGeom prst="can">
            <a:avLst>
              <a:gd name="adj" fmla="val 30000"/>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aphicFrame>
        <p:nvGraphicFramePr>
          <p:cNvPr id="8" name="Object 6"/>
          <p:cNvGraphicFramePr>
            <a:graphicFrameLocks noChangeAspect="1"/>
          </p:cNvGraphicFramePr>
          <p:nvPr>
            <p:extLst>
              <p:ext uri="{D42A27DB-BD31-4B8C-83A1-F6EECF244321}">
                <p14:modId xmlns:p14="http://schemas.microsoft.com/office/powerpoint/2010/main" val="2525518916"/>
              </p:ext>
            </p:extLst>
          </p:nvPr>
        </p:nvGraphicFramePr>
        <p:xfrm>
          <a:off x="914400" y="4343400"/>
          <a:ext cx="642938" cy="666750"/>
        </p:xfrm>
        <a:graphic>
          <a:graphicData uri="http://schemas.openxmlformats.org/presentationml/2006/ole">
            <mc:AlternateContent xmlns:mc="http://schemas.openxmlformats.org/markup-compatibility/2006">
              <mc:Choice xmlns:v="urn:schemas-microsoft-com:vml" Requires="v">
                <p:oleObj spid="_x0000_s5862" name="Clip" r:id="rId3" imgW="3345120" imgH="3468960" progId="MS_ClipArt_Gallery.2">
                  <p:embed/>
                </p:oleObj>
              </mc:Choice>
              <mc:Fallback>
                <p:oleObj name="Clip" r:id="rId3" imgW="3345120" imgH="3468960" progId="MS_ClipArt_Gallery.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400" y="4343400"/>
                        <a:ext cx="642938" cy="666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 name="Object 7"/>
          <p:cNvGraphicFramePr>
            <a:graphicFrameLocks noChangeAspect="1"/>
          </p:cNvGraphicFramePr>
          <p:nvPr>
            <p:extLst>
              <p:ext uri="{D42A27DB-BD31-4B8C-83A1-F6EECF244321}">
                <p14:modId xmlns:p14="http://schemas.microsoft.com/office/powerpoint/2010/main" val="3598776456"/>
              </p:ext>
            </p:extLst>
          </p:nvPr>
        </p:nvGraphicFramePr>
        <p:xfrm>
          <a:off x="6705600" y="4343400"/>
          <a:ext cx="466725" cy="725488"/>
        </p:xfrm>
        <a:graphic>
          <a:graphicData uri="http://schemas.openxmlformats.org/presentationml/2006/ole">
            <mc:AlternateContent xmlns:mc="http://schemas.openxmlformats.org/markup-compatibility/2006">
              <mc:Choice xmlns:v="urn:schemas-microsoft-com:vml" Requires="v">
                <p:oleObj spid="_x0000_s5863" name="Clip" r:id="rId5" imgW="2234520" imgH="3468960" progId="MS_ClipArt_Gallery.2">
                  <p:embed/>
                </p:oleObj>
              </mc:Choice>
              <mc:Fallback>
                <p:oleObj name="Clip" r:id="rId5" imgW="2234520" imgH="3468960" progId="MS_ClipArt_Gallery.2">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705600" y="4343400"/>
                        <a:ext cx="466725" cy="7254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 name="AutoShape 8"/>
          <p:cNvSpPr>
            <a:spLocks noChangeArrowheads="1"/>
          </p:cNvSpPr>
          <p:nvPr/>
        </p:nvSpPr>
        <p:spPr bwMode="auto">
          <a:xfrm>
            <a:off x="4267200" y="4114800"/>
            <a:ext cx="838200" cy="914400"/>
          </a:xfrm>
          <a:prstGeom prst="cube">
            <a:avLst>
              <a:gd name="adj" fmla="val 25000"/>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aphicFrame>
        <p:nvGraphicFramePr>
          <p:cNvPr id="11" name="Object 9"/>
          <p:cNvGraphicFramePr>
            <a:graphicFrameLocks noChangeAspect="1"/>
          </p:cNvGraphicFramePr>
          <p:nvPr>
            <p:extLst>
              <p:ext uri="{D42A27DB-BD31-4B8C-83A1-F6EECF244321}">
                <p14:modId xmlns:p14="http://schemas.microsoft.com/office/powerpoint/2010/main" val="2129289704"/>
              </p:ext>
            </p:extLst>
          </p:nvPr>
        </p:nvGraphicFramePr>
        <p:xfrm flipV="1">
          <a:off x="1828800" y="4435475"/>
          <a:ext cx="757238" cy="441325"/>
        </p:xfrm>
        <a:graphic>
          <a:graphicData uri="http://schemas.openxmlformats.org/presentationml/2006/ole">
            <mc:AlternateContent xmlns:mc="http://schemas.openxmlformats.org/markup-compatibility/2006">
              <mc:Choice xmlns:v="urn:schemas-microsoft-com:vml" Requires="v">
                <p:oleObj spid="_x0000_s5864" name="Clip" r:id="rId7" imgW="4562640" imgH="2657520" progId="MS_ClipArt_Gallery.2">
                  <p:embed/>
                </p:oleObj>
              </mc:Choice>
              <mc:Fallback>
                <p:oleObj name="Clip" r:id="rId7" imgW="4562640" imgH="2657520" progId="MS_ClipArt_Gallery.2">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flipV="1">
                        <a:off x="1828800" y="4435475"/>
                        <a:ext cx="757238" cy="441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 name="Line 10"/>
          <p:cNvSpPr>
            <a:spLocks noChangeShapeType="1"/>
          </p:cNvSpPr>
          <p:nvPr/>
        </p:nvSpPr>
        <p:spPr bwMode="auto">
          <a:xfrm>
            <a:off x="1600200" y="4648200"/>
            <a:ext cx="1295400" cy="15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 name="Line 11"/>
          <p:cNvSpPr>
            <a:spLocks noChangeShapeType="1"/>
          </p:cNvSpPr>
          <p:nvPr/>
        </p:nvSpPr>
        <p:spPr bwMode="auto">
          <a:xfrm>
            <a:off x="3657600" y="4648200"/>
            <a:ext cx="609600" cy="15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 name="AutoShape 12"/>
          <p:cNvSpPr>
            <a:spLocks noChangeArrowheads="1"/>
          </p:cNvSpPr>
          <p:nvPr/>
        </p:nvSpPr>
        <p:spPr bwMode="auto">
          <a:xfrm>
            <a:off x="5638800" y="4495800"/>
            <a:ext cx="457200" cy="457200"/>
          </a:xfrm>
          <a:prstGeom prst="cube">
            <a:avLst>
              <a:gd name="adj" fmla="val 2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 name="AutoShape 13"/>
          <p:cNvSpPr>
            <a:spLocks noChangeArrowheads="1"/>
          </p:cNvSpPr>
          <p:nvPr/>
        </p:nvSpPr>
        <p:spPr bwMode="auto">
          <a:xfrm>
            <a:off x="6248400" y="4724400"/>
            <a:ext cx="152400" cy="152400"/>
          </a:xfrm>
          <a:prstGeom prst="cube">
            <a:avLst>
              <a:gd name="adj" fmla="val 2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 name="AutoShape 14"/>
          <p:cNvSpPr>
            <a:spLocks noChangeArrowheads="1"/>
          </p:cNvSpPr>
          <p:nvPr/>
        </p:nvSpPr>
        <p:spPr bwMode="auto">
          <a:xfrm>
            <a:off x="6248400" y="4572000"/>
            <a:ext cx="152400" cy="152400"/>
          </a:xfrm>
          <a:prstGeom prst="cube">
            <a:avLst>
              <a:gd name="adj" fmla="val 2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 name="AutoShape 15"/>
          <p:cNvSpPr>
            <a:spLocks noChangeArrowheads="1"/>
          </p:cNvSpPr>
          <p:nvPr/>
        </p:nvSpPr>
        <p:spPr bwMode="auto">
          <a:xfrm>
            <a:off x="6248400" y="4419600"/>
            <a:ext cx="152400" cy="152400"/>
          </a:xfrm>
          <a:prstGeom prst="cube">
            <a:avLst>
              <a:gd name="adj" fmla="val 2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 name="AutoShape 16"/>
          <p:cNvSpPr>
            <a:spLocks noChangeArrowheads="1"/>
          </p:cNvSpPr>
          <p:nvPr/>
        </p:nvSpPr>
        <p:spPr bwMode="auto">
          <a:xfrm>
            <a:off x="6400800" y="4724400"/>
            <a:ext cx="152400" cy="152400"/>
          </a:xfrm>
          <a:prstGeom prst="cube">
            <a:avLst>
              <a:gd name="adj" fmla="val 2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 name="AutoShape 17"/>
          <p:cNvSpPr>
            <a:spLocks noChangeArrowheads="1"/>
          </p:cNvSpPr>
          <p:nvPr/>
        </p:nvSpPr>
        <p:spPr bwMode="auto">
          <a:xfrm>
            <a:off x="6096000" y="4419600"/>
            <a:ext cx="152400" cy="152400"/>
          </a:xfrm>
          <a:prstGeom prst="cube">
            <a:avLst>
              <a:gd name="adj" fmla="val 2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 name="Line 18"/>
          <p:cNvSpPr>
            <a:spLocks noChangeShapeType="1"/>
          </p:cNvSpPr>
          <p:nvPr/>
        </p:nvSpPr>
        <p:spPr bwMode="auto">
          <a:xfrm>
            <a:off x="5105400" y="4648200"/>
            <a:ext cx="533400" cy="15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 name="Line 19"/>
          <p:cNvSpPr>
            <a:spLocks noChangeShapeType="1"/>
          </p:cNvSpPr>
          <p:nvPr/>
        </p:nvSpPr>
        <p:spPr bwMode="auto">
          <a:xfrm>
            <a:off x="6400800" y="4648200"/>
            <a:ext cx="1066800" cy="15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 name="Text Box 20"/>
          <p:cNvSpPr txBox="1">
            <a:spLocks noChangeArrowheads="1"/>
          </p:cNvSpPr>
          <p:nvPr/>
        </p:nvSpPr>
        <p:spPr bwMode="auto">
          <a:xfrm>
            <a:off x="1600200" y="4876800"/>
            <a:ext cx="1354138"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GB" sz="1600" b="1">
                <a:latin typeface="Times New Roman" pitchFamily="18" charset="0"/>
              </a:rPr>
              <a:t>1</a:t>
            </a:r>
            <a:endParaRPr lang="en-GB" sz="1600">
              <a:latin typeface="Times New Roman" pitchFamily="18" charset="0"/>
            </a:endParaRPr>
          </a:p>
          <a:p>
            <a:pPr algn="ctr" eaLnBrk="0" hangingPunct="0"/>
            <a:r>
              <a:rPr lang="en-GB" sz="1600">
                <a:latin typeface="Times New Roman" pitchFamily="18" charset="0"/>
              </a:rPr>
              <a:t>Data Cleaning</a:t>
            </a:r>
            <a:endParaRPr lang="en-GB" sz="2400">
              <a:latin typeface="Times New Roman" pitchFamily="18" charset="0"/>
            </a:endParaRPr>
          </a:p>
        </p:txBody>
      </p:sp>
      <p:sp>
        <p:nvSpPr>
          <p:cNvPr id="23" name="Text Box 21"/>
          <p:cNvSpPr txBox="1">
            <a:spLocks noChangeArrowheads="1"/>
          </p:cNvSpPr>
          <p:nvPr/>
        </p:nvSpPr>
        <p:spPr bwMode="auto">
          <a:xfrm>
            <a:off x="3505200" y="4965700"/>
            <a:ext cx="1047750" cy="825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GB" sz="1600" b="1">
                <a:latin typeface="Times New Roman" pitchFamily="18" charset="0"/>
              </a:rPr>
              <a:t>2</a:t>
            </a:r>
            <a:endParaRPr lang="en-GB" sz="1600">
              <a:latin typeface="Times New Roman" pitchFamily="18" charset="0"/>
            </a:endParaRPr>
          </a:p>
          <a:p>
            <a:pPr algn="ctr" eaLnBrk="0" hangingPunct="0"/>
            <a:r>
              <a:rPr lang="en-GB" sz="1600">
                <a:latin typeface="Times New Roman" pitchFamily="18" charset="0"/>
              </a:rPr>
              <a:t>Data Cube</a:t>
            </a:r>
          </a:p>
          <a:p>
            <a:pPr algn="ctr" eaLnBrk="0" hangingPunct="0"/>
            <a:r>
              <a:rPr lang="en-GB" sz="1600">
                <a:latin typeface="Times New Roman" pitchFamily="18" charset="0"/>
              </a:rPr>
              <a:t>Creation</a:t>
            </a:r>
            <a:endParaRPr lang="en-GB" sz="2400">
              <a:latin typeface="Times New Roman" pitchFamily="18" charset="0"/>
            </a:endParaRPr>
          </a:p>
        </p:txBody>
      </p:sp>
      <p:sp>
        <p:nvSpPr>
          <p:cNvPr id="24" name="Text Box 22"/>
          <p:cNvSpPr txBox="1">
            <a:spLocks noChangeArrowheads="1"/>
          </p:cNvSpPr>
          <p:nvPr/>
        </p:nvSpPr>
        <p:spPr bwMode="auto">
          <a:xfrm>
            <a:off x="5029200" y="5057775"/>
            <a:ext cx="712788"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GB" sz="1600" b="1">
                <a:latin typeface="Times New Roman" pitchFamily="18" charset="0"/>
              </a:rPr>
              <a:t>3</a:t>
            </a:r>
            <a:endParaRPr lang="en-GB" sz="1600">
              <a:latin typeface="Times New Roman" pitchFamily="18" charset="0"/>
            </a:endParaRPr>
          </a:p>
          <a:p>
            <a:pPr algn="ctr" eaLnBrk="0" hangingPunct="0"/>
            <a:r>
              <a:rPr lang="en-GB" sz="1600">
                <a:latin typeface="Times New Roman" pitchFamily="18" charset="0"/>
              </a:rPr>
              <a:t>OLAP</a:t>
            </a:r>
            <a:endParaRPr lang="en-GB" sz="2400">
              <a:latin typeface="Times New Roman" pitchFamily="18" charset="0"/>
            </a:endParaRPr>
          </a:p>
        </p:txBody>
      </p:sp>
      <p:sp>
        <p:nvSpPr>
          <p:cNvPr id="25" name="Text Box 23"/>
          <p:cNvSpPr txBox="1">
            <a:spLocks noChangeArrowheads="1"/>
          </p:cNvSpPr>
          <p:nvPr/>
        </p:nvSpPr>
        <p:spPr bwMode="auto">
          <a:xfrm>
            <a:off x="6400800" y="5029200"/>
            <a:ext cx="1219200"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GB" sz="1600" b="1">
                <a:latin typeface="Times New Roman" pitchFamily="18" charset="0"/>
              </a:rPr>
              <a:t>4</a:t>
            </a:r>
            <a:endParaRPr lang="en-GB" sz="1600">
              <a:latin typeface="Times New Roman" pitchFamily="18" charset="0"/>
            </a:endParaRPr>
          </a:p>
          <a:p>
            <a:pPr algn="ctr" eaLnBrk="0" hangingPunct="0"/>
            <a:r>
              <a:rPr lang="en-GB" sz="1600">
                <a:latin typeface="Times New Roman" pitchFamily="18" charset="0"/>
              </a:rPr>
              <a:t>Data Mining</a:t>
            </a:r>
            <a:endParaRPr lang="en-GB" sz="2400">
              <a:latin typeface="Times New Roman" pitchFamily="18" charset="0"/>
            </a:endParaRPr>
          </a:p>
        </p:txBody>
      </p:sp>
      <p:sp>
        <p:nvSpPr>
          <p:cNvPr id="26" name="Text Box 24"/>
          <p:cNvSpPr txBox="1">
            <a:spLocks noChangeArrowheads="1"/>
          </p:cNvSpPr>
          <p:nvPr/>
        </p:nvSpPr>
        <p:spPr bwMode="auto">
          <a:xfrm>
            <a:off x="838200" y="3810000"/>
            <a:ext cx="792163"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GB" sz="1400">
                <a:latin typeface="Times New Roman" pitchFamily="18" charset="0"/>
              </a:rPr>
              <a:t>Web log</a:t>
            </a:r>
            <a:endParaRPr lang="en-GB" sz="2400">
              <a:latin typeface="Times New Roman" pitchFamily="18" charset="0"/>
            </a:endParaRPr>
          </a:p>
        </p:txBody>
      </p:sp>
      <p:sp>
        <p:nvSpPr>
          <p:cNvPr id="27" name="Text Box 25"/>
          <p:cNvSpPr txBox="1">
            <a:spLocks noChangeArrowheads="1"/>
          </p:cNvSpPr>
          <p:nvPr/>
        </p:nvSpPr>
        <p:spPr bwMode="auto">
          <a:xfrm>
            <a:off x="2895600" y="3810000"/>
            <a:ext cx="8382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GB" sz="1400">
                <a:latin typeface="Times New Roman" pitchFamily="18" charset="0"/>
              </a:rPr>
              <a:t>Database</a:t>
            </a:r>
            <a:endParaRPr lang="en-GB" sz="2400">
              <a:latin typeface="Times New Roman" pitchFamily="18" charset="0"/>
            </a:endParaRPr>
          </a:p>
        </p:txBody>
      </p:sp>
      <p:sp>
        <p:nvSpPr>
          <p:cNvPr id="28" name="Text Box 26"/>
          <p:cNvSpPr txBox="1">
            <a:spLocks noChangeArrowheads="1"/>
          </p:cNvSpPr>
          <p:nvPr/>
        </p:nvSpPr>
        <p:spPr bwMode="auto">
          <a:xfrm>
            <a:off x="4267200" y="3810000"/>
            <a:ext cx="94138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GB" sz="1400">
                <a:latin typeface="Times New Roman" pitchFamily="18" charset="0"/>
              </a:rPr>
              <a:t>Data Cube</a:t>
            </a:r>
            <a:endParaRPr lang="en-GB" sz="2400">
              <a:latin typeface="Times New Roman" pitchFamily="18" charset="0"/>
            </a:endParaRPr>
          </a:p>
        </p:txBody>
      </p:sp>
      <p:sp>
        <p:nvSpPr>
          <p:cNvPr id="29" name="Text Box 27"/>
          <p:cNvSpPr txBox="1">
            <a:spLocks noChangeArrowheads="1"/>
          </p:cNvSpPr>
          <p:nvPr/>
        </p:nvSpPr>
        <p:spPr bwMode="auto">
          <a:xfrm>
            <a:off x="5562600" y="3886200"/>
            <a:ext cx="1360488"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GB" sz="1400">
                <a:latin typeface="Times New Roman" pitchFamily="18" charset="0"/>
              </a:rPr>
              <a:t>Sliced and diced</a:t>
            </a:r>
          </a:p>
          <a:p>
            <a:pPr algn="ctr" eaLnBrk="0" hangingPunct="0"/>
            <a:r>
              <a:rPr lang="en-GB" sz="1400">
                <a:latin typeface="Times New Roman" pitchFamily="18" charset="0"/>
              </a:rPr>
              <a:t>cube</a:t>
            </a:r>
            <a:endParaRPr lang="en-GB" sz="2400">
              <a:latin typeface="Times New Roman" pitchFamily="18" charset="0"/>
            </a:endParaRPr>
          </a:p>
        </p:txBody>
      </p:sp>
      <p:sp>
        <p:nvSpPr>
          <p:cNvPr id="30" name="Text Box 28"/>
          <p:cNvSpPr txBox="1">
            <a:spLocks noChangeArrowheads="1"/>
          </p:cNvSpPr>
          <p:nvPr/>
        </p:nvSpPr>
        <p:spPr bwMode="auto">
          <a:xfrm>
            <a:off x="7239000" y="3657600"/>
            <a:ext cx="100488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GB" sz="1400">
                <a:latin typeface="Times New Roman" pitchFamily="18" charset="0"/>
              </a:rPr>
              <a:t>Knowledge</a:t>
            </a:r>
            <a:endParaRPr lang="en-GB" sz="2400">
              <a:latin typeface="Times New Roman" pitchFamily="18" charset="0"/>
            </a:endParaRPr>
          </a:p>
        </p:txBody>
      </p:sp>
      <p:graphicFrame>
        <p:nvGraphicFramePr>
          <p:cNvPr id="31" name="Object 29"/>
          <p:cNvGraphicFramePr>
            <a:graphicFrameLocks noChangeAspect="1"/>
          </p:cNvGraphicFramePr>
          <p:nvPr>
            <p:extLst>
              <p:ext uri="{D42A27DB-BD31-4B8C-83A1-F6EECF244321}">
                <p14:modId xmlns:p14="http://schemas.microsoft.com/office/powerpoint/2010/main" val="4054216756"/>
              </p:ext>
            </p:extLst>
          </p:nvPr>
        </p:nvGraphicFramePr>
        <p:xfrm>
          <a:off x="7696200" y="3962400"/>
          <a:ext cx="471488" cy="1433513"/>
        </p:xfrm>
        <a:graphic>
          <a:graphicData uri="http://schemas.openxmlformats.org/presentationml/2006/ole">
            <mc:AlternateContent xmlns:mc="http://schemas.openxmlformats.org/markup-compatibility/2006">
              <mc:Choice xmlns:v="urn:schemas-microsoft-com:vml" Requires="v">
                <p:oleObj spid="_x0000_s5865" name="Clip" r:id="rId9" imgW="1295640" imgH="3934080" progId="MS_ClipArt_Gallery.2">
                  <p:embed/>
                </p:oleObj>
              </mc:Choice>
              <mc:Fallback>
                <p:oleObj name="Clip" r:id="rId9" imgW="1295640" imgH="3934080" progId="MS_ClipArt_Gallery.2">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696200" y="3962400"/>
                        <a:ext cx="471488" cy="14335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2" name="Line 30"/>
          <p:cNvSpPr>
            <a:spLocks noChangeShapeType="1"/>
          </p:cNvSpPr>
          <p:nvPr/>
        </p:nvSpPr>
        <p:spPr bwMode="auto">
          <a:xfrm>
            <a:off x="4419600" y="4343400"/>
            <a:ext cx="1588"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 name="Line 31"/>
          <p:cNvSpPr>
            <a:spLocks noChangeShapeType="1"/>
          </p:cNvSpPr>
          <p:nvPr/>
        </p:nvSpPr>
        <p:spPr bwMode="auto">
          <a:xfrm flipV="1">
            <a:off x="4724400" y="4343400"/>
            <a:ext cx="1588"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 name="Line 32"/>
          <p:cNvSpPr>
            <a:spLocks noChangeShapeType="1"/>
          </p:cNvSpPr>
          <p:nvPr/>
        </p:nvSpPr>
        <p:spPr bwMode="auto">
          <a:xfrm flipV="1">
            <a:off x="4419600" y="4114800"/>
            <a:ext cx="22860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 name="Line 33"/>
          <p:cNvSpPr>
            <a:spLocks noChangeShapeType="1"/>
          </p:cNvSpPr>
          <p:nvPr/>
        </p:nvSpPr>
        <p:spPr bwMode="auto">
          <a:xfrm flipV="1">
            <a:off x="4724400" y="4114800"/>
            <a:ext cx="22860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 name="Line 34"/>
          <p:cNvSpPr>
            <a:spLocks noChangeShapeType="1"/>
          </p:cNvSpPr>
          <p:nvPr/>
        </p:nvSpPr>
        <p:spPr bwMode="auto">
          <a:xfrm>
            <a:off x="4572000" y="4343400"/>
            <a:ext cx="1588"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 name="Line 35"/>
          <p:cNvSpPr>
            <a:spLocks noChangeShapeType="1"/>
          </p:cNvSpPr>
          <p:nvPr/>
        </p:nvSpPr>
        <p:spPr bwMode="auto">
          <a:xfrm flipV="1">
            <a:off x="4572000" y="4114800"/>
            <a:ext cx="22860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 name="Line 36"/>
          <p:cNvSpPr>
            <a:spLocks noChangeShapeType="1"/>
          </p:cNvSpPr>
          <p:nvPr/>
        </p:nvSpPr>
        <p:spPr bwMode="auto">
          <a:xfrm>
            <a:off x="4267200" y="4419600"/>
            <a:ext cx="609600" cy="15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 name="Line 37"/>
          <p:cNvSpPr>
            <a:spLocks noChangeShapeType="1"/>
          </p:cNvSpPr>
          <p:nvPr/>
        </p:nvSpPr>
        <p:spPr bwMode="auto">
          <a:xfrm>
            <a:off x="4267200" y="4953000"/>
            <a:ext cx="609600" cy="15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 name="Line 38"/>
          <p:cNvSpPr>
            <a:spLocks noChangeShapeType="1"/>
          </p:cNvSpPr>
          <p:nvPr/>
        </p:nvSpPr>
        <p:spPr bwMode="auto">
          <a:xfrm>
            <a:off x="4267200" y="4572000"/>
            <a:ext cx="609600" cy="15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 name="Line 39"/>
          <p:cNvSpPr>
            <a:spLocks noChangeShapeType="1"/>
          </p:cNvSpPr>
          <p:nvPr/>
        </p:nvSpPr>
        <p:spPr bwMode="auto">
          <a:xfrm>
            <a:off x="4267200" y="4800600"/>
            <a:ext cx="609600" cy="15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 name="Line 40"/>
          <p:cNvSpPr>
            <a:spLocks noChangeShapeType="1"/>
          </p:cNvSpPr>
          <p:nvPr/>
        </p:nvSpPr>
        <p:spPr bwMode="auto">
          <a:xfrm>
            <a:off x="4419600" y="4191000"/>
            <a:ext cx="609600" cy="15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 name="Line 41"/>
          <p:cNvSpPr>
            <a:spLocks noChangeShapeType="1"/>
          </p:cNvSpPr>
          <p:nvPr/>
        </p:nvSpPr>
        <p:spPr bwMode="auto">
          <a:xfrm>
            <a:off x="4343400" y="4267200"/>
            <a:ext cx="609600" cy="15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 name="Line 42"/>
          <p:cNvSpPr>
            <a:spLocks noChangeShapeType="1"/>
          </p:cNvSpPr>
          <p:nvPr/>
        </p:nvSpPr>
        <p:spPr bwMode="auto">
          <a:xfrm>
            <a:off x="5029200" y="4191000"/>
            <a:ext cx="1588"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 name="Line 43"/>
          <p:cNvSpPr>
            <a:spLocks noChangeShapeType="1"/>
          </p:cNvSpPr>
          <p:nvPr/>
        </p:nvSpPr>
        <p:spPr bwMode="auto">
          <a:xfrm>
            <a:off x="4953000" y="4267200"/>
            <a:ext cx="1588"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 name="Line 44"/>
          <p:cNvSpPr>
            <a:spLocks noChangeShapeType="1"/>
          </p:cNvSpPr>
          <p:nvPr/>
        </p:nvSpPr>
        <p:spPr bwMode="auto">
          <a:xfrm flipV="1">
            <a:off x="4876800" y="4191000"/>
            <a:ext cx="22860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 name="Line 45"/>
          <p:cNvSpPr>
            <a:spLocks noChangeShapeType="1"/>
          </p:cNvSpPr>
          <p:nvPr/>
        </p:nvSpPr>
        <p:spPr bwMode="auto">
          <a:xfrm flipV="1">
            <a:off x="4876800" y="4343400"/>
            <a:ext cx="22860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 name="Line 46"/>
          <p:cNvSpPr>
            <a:spLocks noChangeShapeType="1"/>
          </p:cNvSpPr>
          <p:nvPr/>
        </p:nvSpPr>
        <p:spPr bwMode="auto">
          <a:xfrm flipV="1">
            <a:off x="4876800" y="4572000"/>
            <a:ext cx="22860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 name="Line 47"/>
          <p:cNvSpPr>
            <a:spLocks noChangeShapeType="1"/>
          </p:cNvSpPr>
          <p:nvPr/>
        </p:nvSpPr>
        <p:spPr bwMode="auto">
          <a:xfrm flipV="1">
            <a:off x="4876800" y="4724400"/>
            <a:ext cx="22860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310017382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381000" y="533400"/>
            <a:ext cx="8534400" cy="6019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lnSpc>
                <a:spcPct val="80000"/>
              </a:lnSpc>
              <a:buFont typeface="Wingdings" pitchFamily="2" charset="2"/>
              <a:buChar char="v"/>
            </a:pPr>
            <a:r>
              <a:rPr lang="en-US" altLang="zh-CN" sz="2500" dirty="0" smtClean="0">
                <a:ea typeface="SimSun" pitchFamily="2" charset="-122"/>
              </a:rPr>
              <a:t>Web usage mining has been used for various purposes:</a:t>
            </a:r>
          </a:p>
          <a:p>
            <a:pPr lvl="1" algn="just">
              <a:lnSpc>
                <a:spcPct val="80000"/>
              </a:lnSpc>
            </a:pPr>
            <a:r>
              <a:rPr lang="en-US" altLang="zh-CN" sz="2500" b="1" dirty="0" smtClean="0">
                <a:ea typeface="SimSun" pitchFamily="2" charset="-122"/>
              </a:rPr>
              <a:t>A </a:t>
            </a:r>
            <a:r>
              <a:rPr lang="en-US" altLang="zh-CN" sz="2500" b="1" dirty="0" smtClean="0">
                <a:ea typeface="SimSun" pitchFamily="2" charset="-122"/>
              </a:rPr>
              <a:t>knowledge discovery process</a:t>
            </a:r>
            <a:r>
              <a:rPr lang="en-US" altLang="zh-CN" sz="2500" dirty="0" smtClean="0">
                <a:ea typeface="SimSun" pitchFamily="2" charset="-122"/>
              </a:rPr>
              <a:t> for mining marketing intelligence information from Web data. </a:t>
            </a:r>
            <a:r>
              <a:rPr lang="en-US" altLang="zh-CN" sz="2500" i="1" dirty="0" smtClean="0">
                <a:ea typeface="SimSun" pitchFamily="2" charset="-122"/>
              </a:rPr>
              <a:t>Buchner and </a:t>
            </a:r>
            <a:r>
              <a:rPr lang="en-US" altLang="zh-CN" sz="2500" i="1" dirty="0" err="1" smtClean="0">
                <a:ea typeface="SimSun" pitchFamily="2" charset="-122"/>
              </a:rPr>
              <a:t>Mulvenna</a:t>
            </a:r>
            <a:r>
              <a:rPr lang="en-US" altLang="zh-CN" sz="2500" i="1" dirty="0" smtClean="0">
                <a:ea typeface="SimSun" pitchFamily="2" charset="-122"/>
              </a:rPr>
              <a:t> (1998) </a:t>
            </a:r>
            <a:endParaRPr lang="en-US" altLang="zh-CN" sz="2500" dirty="0" smtClean="0">
              <a:ea typeface="SimSun" pitchFamily="2" charset="-122"/>
            </a:endParaRPr>
          </a:p>
          <a:p>
            <a:pPr lvl="1" algn="just">
              <a:lnSpc>
                <a:spcPct val="80000"/>
              </a:lnSpc>
            </a:pPr>
            <a:r>
              <a:rPr lang="en-US" altLang="zh-CN" sz="2500" b="1" dirty="0" smtClean="0">
                <a:ea typeface="SimSun" pitchFamily="2" charset="-122"/>
              </a:rPr>
              <a:t>Web traffic patterns</a:t>
            </a:r>
            <a:r>
              <a:rPr lang="en-US" altLang="zh-CN" sz="2500" dirty="0" smtClean="0">
                <a:ea typeface="SimSun" pitchFamily="2" charset="-122"/>
              </a:rPr>
              <a:t> also can be extracted from Web usage logs in order to improve the performance of a Web site </a:t>
            </a:r>
            <a:r>
              <a:rPr lang="en-US" altLang="zh-CN" sz="2500" i="1" dirty="0" smtClean="0">
                <a:ea typeface="SimSun" pitchFamily="2" charset="-122"/>
              </a:rPr>
              <a:t>(Cohen et al., 1998).</a:t>
            </a:r>
          </a:p>
          <a:p>
            <a:pPr lvl="1" algn="just">
              <a:lnSpc>
                <a:spcPct val="80000"/>
              </a:lnSpc>
            </a:pPr>
            <a:r>
              <a:rPr lang="en-US" altLang="zh-CN" sz="2500" b="1" dirty="0" smtClean="0">
                <a:ea typeface="SimSun" pitchFamily="2" charset="-122"/>
              </a:rPr>
              <a:t>Commercial products</a:t>
            </a:r>
            <a:r>
              <a:rPr lang="en-US" altLang="zh-CN" sz="2500" dirty="0" smtClean="0">
                <a:ea typeface="SimSun" pitchFamily="2" charset="-122"/>
              </a:rPr>
              <a:t>: </a:t>
            </a:r>
            <a:r>
              <a:rPr lang="en-US" altLang="zh-CN" sz="2500" i="1" dirty="0" smtClean="0">
                <a:ea typeface="SimSun" pitchFamily="2" charset="-122"/>
              </a:rPr>
              <a:t>Web Trends developed by NetIQ, </a:t>
            </a:r>
            <a:r>
              <a:rPr lang="en-US" altLang="zh-CN" sz="2500" i="1" dirty="0" err="1" smtClean="0">
                <a:ea typeface="SimSun" pitchFamily="2" charset="-122"/>
              </a:rPr>
              <a:t>WebAnalyst</a:t>
            </a:r>
            <a:r>
              <a:rPr lang="en-US" altLang="zh-CN" sz="2500" i="1" dirty="0" smtClean="0">
                <a:ea typeface="SimSun" pitchFamily="2" charset="-122"/>
              </a:rPr>
              <a:t> by </a:t>
            </a:r>
            <a:r>
              <a:rPr lang="en-US" altLang="zh-CN" sz="2500" i="1" dirty="0" err="1" smtClean="0">
                <a:ea typeface="SimSun" pitchFamily="2" charset="-122"/>
              </a:rPr>
              <a:t>Megaputer</a:t>
            </a:r>
            <a:r>
              <a:rPr lang="en-US" altLang="zh-CN" sz="2500" i="1" dirty="0" smtClean="0">
                <a:ea typeface="SimSun" pitchFamily="2" charset="-122"/>
              </a:rPr>
              <a:t> and </a:t>
            </a:r>
            <a:r>
              <a:rPr lang="en-US" altLang="zh-CN" sz="2500" i="1" dirty="0" err="1" smtClean="0">
                <a:ea typeface="SimSun" pitchFamily="2" charset="-122"/>
              </a:rPr>
              <a:t>NetTracker</a:t>
            </a:r>
            <a:r>
              <a:rPr lang="en-US" altLang="zh-CN" sz="2500" i="1" dirty="0" smtClean="0">
                <a:ea typeface="SimSun" pitchFamily="2" charset="-122"/>
              </a:rPr>
              <a:t> by Sane Solutions.</a:t>
            </a:r>
          </a:p>
          <a:p>
            <a:pPr lvl="1" algn="just">
              <a:lnSpc>
                <a:spcPct val="80000"/>
              </a:lnSpc>
              <a:buFontTx/>
              <a:buNone/>
            </a:pPr>
            <a:endParaRPr lang="en-US" altLang="zh-CN" sz="2500" dirty="0" smtClean="0">
              <a:ea typeface="SimSun" pitchFamily="2" charset="-122"/>
            </a:endParaRPr>
          </a:p>
          <a:p>
            <a:pPr algn="just">
              <a:lnSpc>
                <a:spcPct val="80000"/>
              </a:lnSpc>
              <a:buFont typeface="Wingdings" pitchFamily="2" charset="2"/>
              <a:buChar char="v"/>
            </a:pPr>
            <a:r>
              <a:rPr lang="en-US" altLang="zh-CN" sz="2500" dirty="0" smtClean="0">
                <a:ea typeface="SimSun" pitchFamily="2" charset="-122"/>
              </a:rPr>
              <a:t>Search engine transaction logs also provide valuable knowledge about </a:t>
            </a:r>
            <a:r>
              <a:rPr lang="en-US" altLang="zh-CN" sz="2500" b="1" dirty="0" smtClean="0">
                <a:ea typeface="SimSun" pitchFamily="2" charset="-122"/>
              </a:rPr>
              <a:t>user behavior</a:t>
            </a:r>
            <a:r>
              <a:rPr lang="en-US" altLang="zh-CN" sz="2500" dirty="0" smtClean="0">
                <a:ea typeface="SimSun" pitchFamily="2" charset="-122"/>
              </a:rPr>
              <a:t> on Web searching.</a:t>
            </a:r>
          </a:p>
          <a:p>
            <a:pPr algn="just">
              <a:lnSpc>
                <a:spcPct val="80000"/>
              </a:lnSpc>
              <a:buFont typeface="Wingdings" pitchFamily="2" charset="2"/>
              <a:buChar char="v"/>
            </a:pPr>
            <a:endParaRPr lang="en-US" altLang="zh-CN" sz="2500" dirty="0" smtClean="0">
              <a:ea typeface="SimSun" pitchFamily="2" charset="-122"/>
            </a:endParaRPr>
          </a:p>
          <a:p>
            <a:pPr algn="just">
              <a:lnSpc>
                <a:spcPct val="80000"/>
              </a:lnSpc>
              <a:buFont typeface="Wingdings" pitchFamily="2" charset="2"/>
              <a:buChar char="v"/>
            </a:pPr>
            <a:r>
              <a:rPr lang="en-US" altLang="zh-CN" sz="2500" dirty="0" smtClean="0">
                <a:ea typeface="SimSun" pitchFamily="2" charset="-122"/>
              </a:rPr>
              <a:t>Such information is very useful for a better understanding of users’ Web searching and information seeking behavior and can  improve the design of Web search systems.</a:t>
            </a:r>
          </a:p>
          <a:p>
            <a:pPr algn="just">
              <a:lnSpc>
                <a:spcPct val="80000"/>
              </a:lnSpc>
              <a:buFontTx/>
              <a:buNone/>
            </a:pPr>
            <a:endParaRPr lang="en-US" altLang="zh-CN" sz="2500" dirty="0">
              <a:ea typeface="SimSun" pitchFamily="2" charset="-122"/>
            </a:endParaRPr>
          </a:p>
        </p:txBody>
      </p:sp>
    </p:spTree>
    <p:extLst>
      <p:ext uri="{BB962C8B-B14F-4D97-AF65-F5344CB8AC3E}">
        <p14:creationId xmlns:p14="http://schemas.microsoft.com/office/powerpoint/2010/main" val="205202106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228600" y="228600"/>
            <a:ext cx="8763000" cy="63246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r>
              <a:rPr lang="en-US" altLang="zh-CN" sz="2800" dirty="0" smtClean="0">
                <a:ea typeface="SimSun" pitchFamily="2" charset="-122"/>
              </a:rPr>
              <a:t>One of the major goals of Web usage mining is to reveal </a:t>
            </a:r>
            <a:r>
              <a:rPr lang="en-US" altLang="zh-CN" sz="2800" b="1" dirty="0" smtClean="0">
                <a:ea typeface="SimSun" pitchFamily="2" charset="-122"/>
              </a:rPr>
              <a:t>interesting trends and patterns</a:t>
            </a:r>
            <a:r>
              <a:rPr lang="en-US" altLang="zh-CN" sz="2800" dirty="0" smtClean="0">
                <a:ea typeface="SimSun" pitchFamily="2" charset="-122"/>
              </a:rPr>
              <a:t> which can often provide important knowledge about the users of a system.</a:t>
            </a:r>
          </a:p>
          <a:p>
            <a:pPr algn="just"/>
            <a:endParaRPr lang="en-US" altLang="zh-CN" sz="2800" dirty="0" smtClean="0">
              <a:ea typeface="SimSun" pitchFamily="2" charset="-122"/>
            </a:endParaRPr>
          </a:p>
          <a:p>
            <a:pPr marL="0" indent="0" algn="just">
              <a:buNone/>
            </a:pPr>
            <a:r>
              <a:rPr lang="en-US" altLang="zh-CN" sz="2800" dirty="0" smtClean="0">
                <a:ea typeface="SimSun" pitchFamily="2" charset="-122"/>
              </a:rPr>
              <a:t>The </a:t>
            </a:r>
            <a:r>
              <a:rPr lang="en-US" altLang="zh-CN" sz="2800" b="1" dirty="0" smtClean="0">
                <a:ea typeface="SimSun" pitchFamily="2" charset="-122"/>
              </a:rPr>
              <a:t>Framework</a:t>
            </a:r>
            <a:r>
              <a:rPr lang="en-US" altLang="zh-CN" sz="2800" dirty="0" smtClean="0">
                <a:ea typeface="SimSun" pitchFamily="2" charset="-122"/>
              </a:rPr>
              <a:t> for Web usage mining. </a:t>
            </a:r>
            <a:r>
              <a:rPr lang="en-US" altLang="zh-CN" sz="2800" i="1" dirty="0" err="1" smtClean="0">
                <a:ea typeface="SimSun" pitchFamily="2" charset="-122"/>
              </a:rPr>
              <a:t>Srivastava</a:t>
            </a:r>
            <a:r>
              <a:rPr lang="en-US" altLang="zh-CN" sz="2800" i="1" dirty="0" smtClean="0">
                <a:ea typeface="SimSun" pitchFamily="2" charset="-122"/>
              </a:rPr>
              <a:t> et al. (2000)</a:t>
            </a:r>
          </a:p>
          <a:p>
            <a:pPr lvl="1" algn="just"/>
            <a:r>
              <a:rPr lang="en-US" altLang="zh-CN" sz="2400" b="1" dirty="0" smtClean="0">
                <a:ea typeface="SimSun" pitchFamily="2" charset="-122"/>
              </a:rPr>
              <a:t>Preprocessing:</a:t>
            </a:r>
            <a:r>
              <a:rPr lang="en-US" altLang="zh-CN" sz="2400" dirty="0" smtClean="0">
                <a:ea typeface="SimSun" pitchFamily="2" charset="-122"/>
              </a:rPr>
              <a:t>  Data cleansing</a:t>
            </a:r>
          </a:p>
          <a:p>
            <a:pPr lvl="1" algn="just"/>
            <a:r>
              <a:rPr lang="en-US" altLang="zh-CN" sz="2400" b="1" dirty="0" smtClean="0">
                <a:ea typeface="SimSun" pitchFamily="2" charset="-122"/>
              </a:rPr>
              <a:t>Pattern discovery:</a:t>
            </a:r>
          </a:p>
          <a:p>
            <a:pPr lvl="1" algn="just"/>
            <a:r>
              <a:rPr lang="en-US" altLang="zh-CN" sz="2400" b="1" dirty="0" smtClean="0">
                <a:ea typeface="SimSun" pitchFamily="2" charset="-122"/>
              </a:rPr>
              <a:t>Pattern analysis:</a:t>
            </a:r>
          </a:p>
          <a:p>
            <a:pPr lvl="1" algn="just"/>
            <a:endParaRPr lang="en-US" altLang="zh-CN" sz="2400" b="1" dirty="0" smtClean="0">
              <a:ea typeface="SimSun" pitchFamily="2" charset="-122"/>
            </a:endParaRPr>
          </a:p>
          <a:p>
            <a:pPr algn="just">
              <a:buFontTx/>
              <a:buNone/>
            </a:pPr>
            <a:endParaRPr lang="en-US" altLang="zh-CN" sz="2400" dirty="0" smtClean="0">
              <a:ea typeface="SimSun" pitchFamily="2" charset="-122"/>
            </a:endParaRPr>
          </a:p>
          <a:p>
            <a:pPr algn="just">
              <a:buFontTx/>
              <a:buNone/>
            </a:pPr>
            <a:endParaRPr lang="en-US" altLang="zh-CN" sz="2400" dirty="0">
              <a:ea typeface="SimSun" pitchFamily="2" charset="-122"/>
            </a:endParaRPr>
          </a:p>
          <a:p>
            <a:pPr algn="just">
              <a:buFontTx/>
              <a:buNone/>
            </a:pPr>
            <a:endParaRPr lang="en-US" altLang="zh-CN" sz="2400" dirty="0" smtClean="0">
              <a:ea typeface="SimSun" pitchFamily="2" charset="-122"/>
            </a:endParaRPr>
          </a:p>
          <a:p>
            <a:pPr algn="just">
              <a:buFontTx/>
              <a:buNone/>
            </a:pPr>
            <a:endParaRPr lang="en-US" altLang="zh-CN" sz="2400" dirty="0">
              <a:ea typeface="SimSun" pitchFamily="2" charset="-122"/>
            </a:endParaRPr>
          </a:p>
          <a:p>
            <a:pPr algn="just">
              <a:buFontTx/>
              <a:buNone/>
            </a:pPr>
            <a:endParaRPr lang="en-US" altLang="zh-CN" sz="2400" dirty="0" smtClean="0">
              <a:ea typeface="SimSun" pitchFamily="2" charset="-122"/>
            </a:endParaRPr>
          </a:p>
          <a:p>
            <a:pPr algn="just">
              <a:buFontTx/>
              <a:buNone/>
            </a:pPr>
            <a:endParaRPr lang="en-US" altLang="zh-CN" sz="2400" dirty="0" smtClean="0">
              <a:ea typeface="SimSun" pitchFamily="2" charset="-122"/>
            </a:endParaRPr>
          </a:p>
          <a:p>
            <a:pPr algn="just"/>
            <a:endParaRPr lang="en-US" altLang="zh-CN" sz="2800" dirty="0" smtClean="0">
              <a:ea typeface="SimSun" pitchFamily="2" charset="-122"/>
            </a:endParaRPr>
          </a:p>
          <a:p>
            <a:pPr algn="just"/>
            <a:endParaRPr lang="en-US" altLang="zh-CN" sz="2800" dirty="0">
              <a:ea typeface="SimSun" pitchFamily="2" charset="-122"/>
            </a:endParaRPr>
          </a:p>
          <a:p>
            <a:pPr algn="just"/>
            <a:endParaRPr lang="en-US" altLang="zh-CN" sz="2400" dirty="0" smtClean="0">
              <a:ea typeface="SimSun" pitchFamily="2" charset="-122"/>
            </a:endParaRPr>
          </a:p>
          <a:p>
            <a:pPr algn="just"/>
            <a:endParaRPr lang="en-US" altLang="zh-CN" sz="2400" dirty="0" smtClean="0">
              <a:ea typeface="SimSun" pitchFamily="2" charset="-122"/>
            </a:endParaRPr>
          </a:p>
          <a:p>
            <a:pPr algn="just">
              <a:buFontTx/>
              <a:buNone/>
            </a:pPr>
            <a:endParaRPr lang="en-US" altLang="zh-CN" sz="3600" dirty="0">
              <a:ea typeface="SimSun" pitchFamily="2" charset="-122"/>
            </a:endParaRPr>
          </a:p>
        </p:txBody>
      </p:sp>
      <p:sp>
        <p:nvSpPr>
          <p:cNvPr id="5" name="Text Box 4"/>
          <p:cNvSpPr txBox="1">
            <a:spLocks noChangeArrowheads="1"/>
          </p:cNvSpPr>
          <p:nvPr/>
        </p:nvSpPr>
        <p:spPr bwMode="auto">
          <a:xfrm>
            <a:off x="3429000" y="3515142"/>
            <a:ext cx="5424488" cy="212365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just">
              <a:lnSpc>
                <a:spcPct val="100000"/>
              </a:lnSpc>
              <a:spcBef>
                <a:spcPct val="0"/>
              </a:spcBef>
              <a:buFontTx/>
              <a:buNone/>
            </a:pPr>
            <a:r>
              <a:rPr lang="en-US" altLang="zh-TW" sz="2400" dirty="0">
                <a:solidFill>
                  <a:schemeClr val="tx2"/>
                </a:solidFill>
                <a:ea typeface="PMingLiU" pitchFamily="18" charset="-120"/>
              </a:rPr>
              <a:t>Generic machine learning and Data mining techniques, such as association rule mining, classification, and clustering, often can be applied.</a:t>
            </a:r>
          </a:p>
          <a:p>
            <a:pPr algn="just">
              <a:lnSpc>
                <a:spcPct val="100000"/>
              </a:lnSpc>
              <a:spcBef>
                <a:spcPct val="50000"/>
              </a:spcBef>
              <a:buFontTx/>
              <a:buNone/>
            </a:pPr>
            <a:endParaRPr lang="zh-TW" altLang="en-US" sz="2400" dirty="0">
              <a:solidFill>
                <a:schemeClr val="tx2"/>
              </a:solidFill>
              <a:ea typeface="PMingLiU" pitchFamily="18" charset="-120"/>
            </a:endParaRPr>
          </a:p>
        </p:txBody>
      </p:sp>
    </p:spTree>
    <p:extLst>
      <p:ext uri="{BB962C8B-B14F-4D97-AF65-F5344CB8AC3E}">
        <p14:creationId xmlns:p14="http://schemas.microsoft.com/office/powerpoint/2010/main" val="391161634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274638"/>
            <a:ext cx="8229600" cy="1143000"/>
          </a:xfrm>
        </p:spPr>
        <p:txBody>
          <a:bodyPr rtlCol="0">
            <a:normAutofit/>
          </a:bodyPr>
          <a:lstStyle/>
          <a:p>
            <a:pPr eaLnBrk="1" fontAlgn="auto" hangingPunct="1">
              <a:spcAft>
                <a:spcPts val="0"/>
              </a:spcAft>
              <a:defRPr/>
            </a:pPr>
            <a:r>
              <a:rPr lang="en-US" b="1" dirty="0" smtClean="0"/>
              <a:t>Web Usage Mining - Procedure</a:t>
            </a:r>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4700" y="1493838"/>
            <a:ext cx="7759700" cy="4965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3352956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457200" y="304800"/>
            <a:ext cx="8229600" cy="914400"/>
          </a:xfrm>
          <a:noFill/>
          <a:ln/>
        </p:spPr>
        <p:txBody>
          <a:bodyPr anchor="ctr">
            <a:normAutofit/>
          </a:bodyPr>
          <a:lstStyle/>
          <a:p>
            <a:r>
              <a:rPr lang="en-US" b="1" dirty="0"/>
              <a:t>Web Usage Mining </a:t>
            </a:r>
            <a:r>
              <a:rPr lang="en-US" b="1" dirty="0" smtClean="0"/>
              <a:t>- Model</a:t>
            </a:r>
            <a:endParaRPr lang="en-US" b="1" dirty="0"/>
          </a:p>
        </p:txBody>
      </p:sp>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143000"/>
            <a:ext cx="9067800" cy="563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1470251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152400" y="152400"/>
            <a:ext cx="8763000" cy="65532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lnSpc>
                <a:spcPct val="80000"/>
              </a:lnSpc>
              <a:buFont typeface="Wingdings" pitchFamily="2" charset="2"/>
              <a:buChar char="v"/>
            </a:pPr>
            <a:r>
              <a:rPr lang="en-US" altLang="zh-CN" sz="2500" dirty="0" smtClean="0">
                <a:ea typeface="SimSun" pitchFamily="2" charset="-122"/>
              </a:rPr>
              <a:t>Many Web applications aim to provide </a:t>
            </a:r>
            <a:r>
              <a:rPr lang="en-US" altLang="zh-CN" sz="2500" b="1" dirty="0" smtClean="0">
                <a:ea typeface="SimSun" pitchFamily="2" charset="-122"/>
              </a:rPr>
              <a:t>personalized</a:t>
            </a:r>
            <a:r>
              <a:rPr lang="en-US" altLang="zh-CN" sz="2500" dirty="0" smtClean="0">
                <a:ea typeface="SimSun" pitchFamily="2" charset="-122"/>
              </a:rPr>
              <a:t> information and services to users. </a:t>
            </a:r>
            <a:r>
              <a:rPr lang="en-US" altLang="zh-CN" sz="2500" b="1" dirty="0" smtClean="0">
                <a:ea typeface="SimSun" pitchFamily="2" charset="-122"/>
              </a:rPr>
              <a:t>Web usage data</a:t>
            </a:r>
            <a:r>
              <a:rPr lang="en-US" altLang="zh-CN" sz="2500" dirty="0" smtClean="0">
                <a:ea typeface="SimSun" pitchFamily="2" charset="-122"/>
              </a:rPr>
              <a:t> provide an excellent way to learn about users’ interest (</a:t>
            </a:r>
            <a:r>
              <a:rPr lang="en-US" altLang="zh-CN" sz="2500" i="1" dirty="0" err="1" smtClean="0">
                <a:ea typeface="SimSun" pitchFamily="2" charset="-122"/>
              </a:rPr>
              <a:t>Srivastava</a:t>
            </a:r>
            <a:r>
              <a:rPr lang="en-US" altLang="zh-CN" sz="2500" i="1" dirty="0" smtClean="0">
                <a:ea typeface="SimSun" pitchFamily="2" charset="-122"/>
              </a:rPr>
              <a:t> et al., 2000</a:t>
            </a:r>
            <a:r>
              <a:rPr lang="en-US" altLang="zh-CN" sz="2500" dirty="0" smtClean="0">
                <a:ea typeface="SimSun" pitchFamily="2" charset="-122"/>
              </a:rPr>
              <a:t>).</a:t>
            </a:r>
          </a:p>
          <a:p>
            <a:pPr lvl="1" algn="just">
              <a:lnSpc>
                <a:spcPct val="80000"/>
              </a:lnSpc>
            </a:pPr>
            <a:r>
              <a:rPr lang="en-US" altLang="zh-CN" sz="2500" dirty="0" err="1" smtClean="0">
                <a:ea typeface="SimSun" pitchFamily="2" charset="-122"/>
              </a:rPr>
              <a:t>WebWatcher</a:t>
            </a:r>
            <a:r>
              <a:rPr lang="en-US" altLang="zh-CN" sz="2500" dirty="0" smtClean="0">
                <a:ea typeface="SimSun" pitchFamily="2" charset="-122"/>
              </a:rPr>
              <a:t> </a:t>
            </a:r>
            <a:r>
              <a:rPr lang="en-US" altLang="zh-CN" sz="2500" dirty="0" smtClean="0">
                <a:ea typeface="SimSun" pitchFamily="2" charset="-122"/>
              </a:rPr>
              <a:t>(</a:t>
            </a:r>
            <a:r>
              <a:rPr lang="en-US" altLang="zh-CN" sz="2500" i="1" dirty="0" smtClean="0">
                <a:ea typeface="SimSun" pitchFamily="2" charset="-122"/>
              </a:rPr>
              <a:t>Armstrong et al., 1995</a:t>
            </a:r>
            <a:r>
              <a:rPr lang="en-US" altLang="zh-CN" sz="2500" dirty="0" smtClean="0">
                <a:ea typeface="SimSun" pitchFamily="2" charset="-122"/>
              </a:rPr>
              <a:t>)</a:t>
            </a:r>
          </a:p>
          <a:p>
            <a:pPr lvl="1" algn="just">
              <a:lnSpc>
                <a:spcPct val="80000"/>
              </a:lnSpc>
            </a:pPr>
            <a:r>
              <a:rPr lang="en-US" altLang="zh-CN" sz="2500" dirty="0" err="1" smtClean="0">
                <a:ea typeface="SimSun" pitchFamily="2" charset="-122"/>
              </a:rPr>
              <a:t>Letizia</a:t>
            </a:r>
            <a:r>
              <a:rPr lang="en-US" altLang="zh-CN" sz="2500" dirty="0" smtClean="0">
                <a:ea typeface="SimSun" pitchFamily="2" charset="-122"/>
              </a:rPr>
              <a:t> (</a:t>
            </a:r>
            <a:r>
              <a:rPr lang="en-US" altLang="zh-CN" sz="2500" i="1" dirty="0" smtClean="0">
                <a:ea typeface="SimSun" pitchFamily="2" charset="-122"/>
              </a:rPr>
              <a:t>Lieberman, 1995</a:t>
            </a:r>
            <a:r>
              <a:rPr lang="en-US" altLang="zh-CN" sz="2500" dirty="0" smtClean="0">
                <a:ea typeface="SimSun" pitchFamily="2" charset="-122"/>
              </a:rPr>
              <a:t>)</a:t>
            </a:r>
          </a:p>
          <a:p>
            <a:pPr lvl="1" algn="just">
              <a:lnSpc>
                <a:spcPct val="80000"/>
              </a:lnSpc>
              <a:buFontTx/>
              <a:buNone/>
            </a:pPr>
            <a:endParaRPr lang="en-US" altLang="zh-CN" sz="2500" dirty="0" smtClean="0">
              <a:ea typeface="SimSun" pitchFamily="2" charset="-122"/>
            </a:endParaRPr>
          </a:p>
          <a:p>
            <a:pPr algn="just">
              <a:lnSpc>
                <a:spcPct val="80000"/>
              </a:lnSpc>
              <a:buFont typeface="Wingdings" pitchFamily="2" charset="2"/>
              <a:buChar char="v"/>
            </a:pPr>
            <a:r>
              <a:rPr lang="en-US" altLang="zh-CN" sz="2500" dirty="0" smtClean="0">
                <a:ea typeface="SimSun" pitchFamily="2" charset="-122"/>
              </a:rPr>
              <a:t>Web usage mining on Web logs can help identify users who have accessed similar Web pages. The patterns that emerge can be very useful in </a:t>
            </a:r>
            <a:r>
              <a:rPr lang="en-US" altLang="zh-CN" sz="2500" b="1" dirty="0" smtClean="0">
                <a:ea typeface="SimSun" pitchFamily="2" charset="-122"/>
              </a:rPr>
              <a:t>collaborative</a:t>
            </a:r>
            <a:r>
              <a:rPr lang="en-US" altLang="zh-CN" sz="2500" dirty="0" smtClean="0">
                <a:ea typeface="SimSun" pitchFamily="2" charset="-122"/>
              </a:rPr>
              <a:t> Web searching and filtering.</a:t>
            </a:r>
          </a:p>
          <a:p>
            <a:pPr algn="just">
              <a:lnSpc>
                <a:spcPct val="80000"/>
              </a:lnSpc>
              <a:buFontTx/>
              <a:buNone/>
            </a:pPr>
            <a:endParaRPr lang="en-US" altLang="zh-CN" sz="2500" dirty="0" smtClean="0">
              <a:ea typeface="SimSun" pitchFamily="2" charset="-122"/>
            </a:endParaRPr>
          </a:p>
          <a:p>
            <a:pPr lvl="1" algn="just">
              <a:lnSpc>
                <a:spcPct val="80000"/>
              </a:lnSpc>
            </a:pPr>
            <a:r>
              <a:rPr lang="en-US" altLang="zh-CN" sz="2500" i="1" dirty="0" smtClean="0">
                <a:ea typeface="SimSun" pitchFamily="2" charset="-122"/>
              </a:rPr>
              <a:t>Amazon.com </a:t>
            </a:r>
            <a:r>
              <a:rPr lang="en-US" altLang="zh-CN" sz="2500" dirty="0" smtClean="0">
                <a:ea typeface="SimSun" pitchFamily="2" charset="-122"/>
              </a:rPr>
              <a:t>uses </a:t>
            </a:r>
            <a:r>
              <a:rPr lang="en-US" altLang="zh-CN" sz="2500" b="1" dirty="0" smtClean="0">
                <a:ea typeface="SimSun" pitchFamily="2" charset="-122"/>
              </a:rPr>
              <a:t>collaborative filtering</a:t>
            </a:r>
            <a:r>
              <a:rPr lang="en-US" altLang="zh-CN" sz="2500" dirty="0" smtClean="0">
                <a:ea typeface="SimSun" pitchFamily="2" charset="-122"/>
              </a:rPr>
              <a:t> to recommend books to potential customers based on the preferences of other customers having similar interests or purchasing histories.</a:t>
            </a:r>
          </a:p>
          <a:p>
            <a:pPr lvl="1" algn="just">
              <a:lnSpc>
                <a:spcPct val="80000"/>
              </a:lnSpc>
              <a:buFontTx/>
              <a:buNone/>
            </a:pPr>
            <a:endParaRPr lang="en-US" altLang="zh-CN" sz="2500" dirty="0" smtClean="0">
              <a:ea typeface="SimSun" pitchFamily="2" charset="-122"/>
            </a:endParaRPr>
          </a:p>
          <a:p>
            <a:pPr lvl="1" algn="just">
              <a:lnSpc>
                <a:spcPct val="80000"/>
              </a:lnSpc>
            </a:pPr>
            <a:r>
              <a:rPr lang="en-US" altLang="zh-CN" sz="2500" i="1" dirty="0" smtClean="0">
                <a:ea typeface="SimSun" pitchFamily="2" charset="-122"/>
              </a:rPr>
              <a:t>Huang et al. (2002)</a:t>
            </a:r>
            <a:r>
              <a:rPr lang="en-US" altLang="zh-CN" sz="2500" dirty="0" smtClean="0">
                <a:ea typeface="SimSun" pitchFamily="2" charset="-122"/>
              </a:rPr>
              <a:t> used </a:t>
            </a:r>
            <a:r>
              <a:rPr lang="en-US" altLang="zh-CN" sz="2500" b="1" dirty="0" smtClean="0">
                <a:ea typeface="SimSun" pitchFamily="2" charset="-122"/>
              </a:rPr>
              <a:t>Hopfield Net</a:t>
            </a:r>
            <a:r>
              <a:rPr lang="en-US" altLang="zh-CN" sz="2500" dirty="0" smtClean="0">
                <a:ea typeface="SimSun" pitchFamily="2" charset="-122"/>
              </a:rPr>
              <a:t> to model user interests and product profiles in an online bookstore in Taiwan.</a:t>
            </a:r>
          </a:p>
          <a:p>
            <a:pPr lvl="1" algn="just">
              <a:lnSpc>
                <a:spcPct val="80000"/>
              </a:lnSpc>
            </a:pPr>
            <a:endParaRPr lang="en-US" altLang="zh-CN" sz="2500" dirty="0" smtClean="0">
              <a:ea typeface="SimSun" pitchFamily="2" charset="-122"/>
            </a:endParaRPr>
          </a:p>
          <a:p>
            <a:pPr algn="just">
              <a:lnSpc>
                <a:spcPct val="80000"/>
              </a:lnSpc>
              <a:buFontTx/>
              <a:buNone/>
            </a:pPr>
            <a:endParaRPr lang="en-US" altLang="zh-CN" sz="2500" dirty="0" smtClean="0">
              <a:ea typeface="SimSun" pitchFamily="2" charset="-122"/>
            </a:endParaRPr>
          </a:p>
          <a:p>
            <a:pPr algn="just">
              <a:lnSpc>
                <a:spcPct val="80000"/>
              </a:lnSpc>
            </a:pPr>
            <a:endParaRPr lang="en-US" altLang="zh-CN" sz="2500" dirty="0" smtClean="0">
              <a:ea typeface="SimSun" pitchFamily="2" charset="-122"/>
            </a:endParaRPr>
          </a:p>
          <a:p>
            <a:pPr algn="just">
              <a:lnSpc>
                <a:spcPct val="80000"/>
              </a:lnSpc>
            </a:pPr>
            <a:endParaRPr lang="en-US" altLang="zh-CN" sz="2500" dirty="0">
              <a:ea typeface="SimSun" pitchFamily="2" charset="-122"/>
            </a:endParaRPr>
          </a:p>
        </p:txBody>
      </p:sp>
    </p:spTree>
    <p:extLst>
      <p:ext uri="{BB962C8B-B14F-4D97-AF65-F5344CB8AC3E}">
        <p14:creationId xmlns:p14="http://schemas.microsoft.com/office/powerpoint/2010/main" val="110239411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381000" y="457200"/>
            <a:ext cx="8382000" cy="762000"/>
          </a:xfrm>
        </p:spPr>
        <p:txBody>
          <a:bodyPr/>
          <a:lstStyle/>
          <a:p>
            <a:pPr algn="ctr"/>
            <a:r>
              <a:rPr lang="en-US" b="1" dirty="0"/>
              <a:t>How to perform Web Usage Mining</a:t>
            </a:r>
          </a:p>
        </p:txBody>
      </p:sp>
      <p:sp>
        <p:nvSpPr>
          <p:cNvPr id="5" name="Rectangle 3"/>
          <p:cNvSpPr txBox="1">
            <a:spLocks noChangeArrowheads="1"/>
          </p:cNvSpPr>
          <p:nvPr/>
        </p:nvSpPr>
        <p:spPr>
          <a:xfrm>
            <a:off x="381000" y="1676400"/>
            <a:ext cx="8534400" cy="48768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lnSpc>
                <a:spcPct val="90000"/>
              </a:lnSpc>
              <a:buFont typeface="Wingdings" pitchFamily="2" charset="2"/>
              <a:buChar char="v"/>
            </a:pPr>
            <a:r>
              <a:rPr lang="en-US" sz="2800" dirty="0" smtClean="0"/>
              <a:t>Obtain web traffic data from</a:t>
            </a:r>
          </a:p>
          <a:p>
            <a:pPr lvl="1" algn="just">
              <a:lnSpc>
                <a:spcPct val="90000"/>
              </a:lnSpc>
            </a:pPr>
            <a:r>
              <a:rPr lang="en-US" sz="2400" dirty="0" smtClean="0"/>
              <a:t>Web server log files</a:t>
            </a:r>
          </a:p>
          <a:p>
            <a:pPr lvl="1" algn="just">
              <a:lnSpc>
                <a:spcPct val="90000"/>
              </a:lnSpc>
            </a:pPr>
            <a:r>
              <a:rPr lang="en-US" sz="2400" dirty="0" smtClean="0"/>
              <a:t>Corporate relational databases</a:t>
            </a:r>
          </a:p>
          <a:p>
            <a:pPr lvl="1" algn="just">
              <a:lnSpc>
                <a:spcPct val="90000"/>
              </a:lnSpc>
            </a:pPr>
            <a:r>
              <a:rPr lang="en-US" sz="2400" dirty="0" smtClean="0"/>
              <a:t>Registration forms</a:t>
            </a:r>
          </a:p>
          <a:p>
            <a:pPr algn="just">
              <a:lnSpc>
                <a:spcPct val="90000"/>
              </a:lnSpc>
              <a:buFont typeface="Wingdings" pitchFamily="2" charset="2"/>
              <a:buChar char="v"/>
            </a:pPr>
            <a:r>
              <a:rPr lang="en-US" sz="2800" dirty="0" smtClean="0"/>
              <a:t>Apply data mining techniques and other Web mining techniques</a:t>
            </a:r>
          </a:p>
          <a:p>
            <a:pPr algn="just">
              <a:lnSpc>
                <a:spcPct val="90000"/>
              </a:lnSpc>
              <a:buFont typeface="Wingdings" pitchFamily="2" charset="2"/>
              <a:buChar char="v"/>
            </a:pPr>
            <a:r>
              <a:rPr lang="en-US" sz="2800" dirty="0" smtClean="0"/>
              <a:t>Two categories:</a:t>
            </a:r>
          </a:p>
          <a:p>
            <a:pPr lvl="1" algn="just">
              <a:lnSpc>
                <a:spcPct val="90000"/>
              </a:lnSpc>
            </a:pPr>
            <a:r>
              <a:rPr lang="en-US" sz="2400" dirty="0" smtClean="0"/>
              <a:t>Pattern Discovery Tools</a:t>
            </a:r>
          </a:p>
          <a:p>
            <a:pPr lvl="1" algn="just">
              <a:lnSpc>
                <a:spcPct val="90000"/>
              </a:lnSpc>
            </a:pPr>
            <a:r>
              <a:rPr lang="en-US" sz="2400" dirty="0" smtClean="0"/>
              <a:t>Pattern Analysis Tools</a:t>
            </a:r>
          </a:p>
          <a:p>
            <a:pPr lvl="1" algn="just">
              <a:lnSpc>
                <a:spcPct val="90000"/>
              </a:lnSpc>
            </a:pPr>
            <a:endParaRPr lang="en-US" sz="2400" dirty="0"/>
          </a:p>
        </p:txBody>
      </p:sp>
    </p:spTree>
    <p:extLst>
      <p:ext uri="{BB962C8B-B14F-4D97-AF65-F5344CB8AC3E}">
        <p14:creationId xmlns:p14="http://schemas.microsoft.com/office/powerpoint/2010/main" val="35545765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dissolve">
                                      <p:cBhvr>
                                        <p:cTn id="7" dur="500"/>
                                        <p:tgtEl>
                                          <p:spTgt spid="5">
                                            <p:txEl>
                                              <p:pRg st="0" end="0"/>
                                            </p:txEl>
                                          </p:spTgt>
                                        </p:tgtEl>
                                      </p:cBhvr>
                                    </p:animEffect>
                                  </p:childTnLst>
                                  <p:subTnLst>
                                    <p:animClr clrSpc="rgb" dir="cw">
                                      <p:cBhvr override="childStyle">
                                        <p:cTn dur="1" fill="hold" display="0" masterRel="nextClick" afterEffect="1"/>
                                        <p:tgtEl>
                                          <p:spTgt spid="5">
                                            <p:txEl>
                                              <p:pRg st="0" end="0"/>
                                            </p:txEl>
                                          </p:spTgt>
                                        </p:tgtEl>
                                        <p:attrNameLst>
                                          <p:attrName>ppt_c</p:attrName>
                                        </p:attrNameLst>
                                      </p:cBhvr>
                                      <p:to>
                                        <a:srgbClr val="6699FF"/>
                                      </p:to>
                                    </p:animClr>
                                  </p:subTnLst>
                                </p:cTn>
                              </p:par>
                              <p:par>
                                <p:cTn id="8" presetID="9" presetClass="entr" presetSubtype="0" fill="hold" grpId="0"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dissolve">
                                      <p:cBhvr>
                                        <p:cTn id="10" dur="500"/>
                                        <p:tgtEl>
                                          <p:spTgt spid="5">
                                            <p:txEl>
                                              <p:pRg st="1" end="1"/>
                                            </p:txEl>
                                          </p:spTgt>
                                        </p:tgtEl>
                                      </p:cBhvr>
                                    </p:animEffect>
                                  </p:childTnLst>
                                  <p:subTnLst>
                                    <p:animClr clrSpc="rgb" dir="cw">
                                      <p:cBhvr override="childStyle">
                                        <p:cTn dur="1" fill="hold" display="0" masterRel="nextClick" afterEffect="1"/>
                                        <p:tgtEl>
                                          <p:spTgt spid="5">
                                            <p:txEl>
                                              <p:pRg st="1" end="1"/>
                                            </p:txEl>
                                          </p:spTgt>
                                        </p:tgtEl>
                                        <p:attrNameLst>
                                          <p:attrName>ppt_c</p:attrName>
                                        </p:attrNameLst>
                                      </p:cBhvr>
                                      <p:to>
                                        <a:srgbClr val="6699FF"/>
                                      </p:to>
                                    </p:animClr>
                                  </p:subTnLst>
                                </p:cTn>
                              </p:par>
                              <p:par>
                                <p:cTn id="11" presetID="9" presetClass="entr" presetSubtype="0" fill="hold" grpId="0"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Effect transition="in" filter="dissolve">
                                      <p:cBhvr>
                                        <p:cTn id="13" dur="500"/>
                                        <p:tgtEl>
                                          <p:spTgt spid="5">
                                            <p:txEl>
                                              <p:pRg st="2" end="2"/>
                                            </p:txEl>
                                          </p:spTgt>
                                        </p:tgtEl>
                                      </p:cBhvr>
                                    </p:animEffect>
                                  </p:childTnLst>
                                  <p:subTnLst>
                                    <p:animClr clrSpc="rgb" dir="cw">
                                      <p:cBhvr override="childStyle">
                                        <p:cTn dur="1" fill="hold" display="0" masterRel="nextClick" afterEffect="1"/>
                                        <p:tgtEl>
                                          <p:spTgt spid="5">
                                            <p:txEl>
                                              <p:pRg st="2" end="2"/>
                                            </p:txEl>
                                          </p:spTgt>
                                        </p:tgtEl>
                                        <p:attrNameLst>
                                          <p:attrName>ppt_c</p:attrName>
                                        </p:attrNameLst>
                                      </p:cBhvr>
                                      <p:to>
                                        <a:srgbClr val="6699FF"/>
                                      </p:to>
                                    </p:animClr>
                                  </p:subTnLst>
                                </p:cTn>
                              </p:par>
                              <p:par>
                                <p:cTn id="14" presetID="9" presetClass="entr" presetSubtype="0" fill="hold" grpId="0" nodeType="withEffect">
                                  <p:stCondLst>
                                    <p:cond delay="0"/>
                                  </p:stCondLst>
                                  <p:childTnLst>
                                    <p:set>
                                      <p:cBhvr>
                                        <p:cTn id="15" dur="1" fill="hold">
                                          <p:stCondLst>
                                            <p:cond delay="0"/>
                                          </p:stCondLst>
                                        </p:cTn>
                                        <p:tgtEl>
                                          <p:spTgt spid="5">
                                            <p:txEl>
                                              <p:pRg st="3" end="3"/>
                                            </p:txEl>
                                          </p:spTgt>
                                        </p:tgtEl>
                                        <p:attrNameLst>
                                          <p:attrName>style.visibility</p:attrName>
                                        </p:attrNameLst>
                                      </p:cBhvr>
                                      <p:to>
                                        <p:strVal val="visible"/>
                                      </p:to>
                                    </p:set>
                                    <p:animEffect transition="in" filter="dissolve">
                                      <p:cBhvr>
                                        <p:cTn id="16" dur="500"/>
                                        <p:tgtEl>
                                          <p:spTgt spid="5">
                                            <p:txEl>
                                              <p:pRg st="3" end="3"/>
                                            </p:txEl>
                                          </p:spTgt>
                                        </p:tgtEl>
                                      </p:cBhvr>
                                    </p:animEffect>
                                  </p:childTnLst>
                                  <p:subTnLst>
                                    <p:animClr clrSpc="rgb" dir="cw">
                                      <p:cBhvr override="childStyle">
                                        <p:cTn dur="1" fill="hold" display="0" masterRel="nextClick" afterEffect="1"/>
                                        <p:tgtEl>
                                          <p:spTgt spid="5">
                                            <p:txEl>
                                              <p:pRg st="3" end="3"/>
                                            </p:txEl>
                                          </p:spTgt>
                                        </p:tgtEl>
                                        <p:attrNameLst>
                                          <p:attrName>ppt_c</p:attrName>
                                        </p:attrNameLst>
                                      </p:cBhvr>
                                      <p:to>
                                        <a:srgbClr val="6699FF"/>
                                      </p:to>
                                    </p:animClr>
                                  </p:subTnLst>
                                </p:cTn>
                              </p:par>
                            </p:childTnLst>
                          </p:cTn>
                        </p:par>
                      </p:childTnLst>
                    </p:cTn>
                  </p:par>
                  <p:par>
                    <p:cTn id="17" fill="hold">
                      <p:stCondLst>
                        <p:cond delay="indefinite"/>
                      </p:stCondLst>
                      <p:childTnLst>
                        <p:par>
                          <p:cTn id="18" fill="hold">
                            <p:stCondLst>
                              <p:cond delay="0"/>
                            </p:stCondLst>
                            <p:childTnLst>
                              <p:par>
                                <p:cTn id="19" presetID="9" presetClass="entr" presetSubtype="0" fill="hold" grpId="0" nodeType="clickEffect">
                                  <p:stCondLst>
                                    <p:cond delay="0"/>
                                  </p:stCondLst>
                                  <p:childTnLst>
                                    <p:set>
                                      <p:cBhvr>
                                        <p:cTn id="20" dur="1" fill="hold">
                                          <p:stCondLst>
                                            <p:cond delay="0"/>
                                          </p:stCondLst>
                                        </p:cTn>
                                        <p:tgtEl>
                                          <p:spTgt spid="5">
                                            <p:txEl>
                                              <p:pRg st="4" end="4"/>
                                            </p:txEl>
                                          </p:spTgt>
                                        </p:tgtEl>
                                        <p:attrNameLst>
                                          <p:attrName>style.visibility</p:attrName>
                                        </p:attrNameLst>
                                      </p:cBhvr>
                                      <p:to>
                                        <p:strVal val="visible"/>
                                      </p:to>
                                    </p:set>
                                    <p:animEffect transition="in" filter="dissolve">
                                      <p:cBhvr>
                                        <p:cTn id="21" dur="500"/>
                                        <p:tgtEl>
                                          <p:spTgt spid="5">
                                            <p:txEl>
                                              <p:pRg st="4" end="4"/>
                                            </p:txEl>
                                          </p:spTgt>
                                        </p:tgtEl>
                                      </p:cBhvr>
                                    </p:animEffect>
                                  </p:childTnLst>
                                  <p:subTnLst>
                                    <p:animClr clrSpc="rgb" dir="cw">
                                      <p:cBhvr override="childStyle">
                                        <p:cTn dur="1" fill="hold" display="0" masterRel="nextClick" afterEffect="1"/>
                                        <p:tgtEl>
                                          <p:spTgt spid="5">
                                            <p:txEl>
                                              <p:pRg st="4" end="4"/>
                                            </p:txEl>
                                          </p:spTgt>
                                        </p:tgtEl>
                                        <p:attrNameLst>
                                          <p:attrName>ppt_c</p:attrName>
                                        </p:attrNameLst>
                                      </p:cBhvr>
                                      <p:to>
                                        <a:srgbClr val="6699FF"/>
                                      </p:to>
                                    </p:animClr>
                                  </p:subTnLst>
                                </p:cTn>
                              </p:par>
                            </p:childTnLst>
                          </p:cTn>
                        </p:par>
                      </p:childTnLst>
                    </p:cTn>
                  </p:par>
                  <p:par>
                    <p:cTn id="22" fill="hold">
                      <p:stCondLst>
                        <p:cond delay="indefinite"/>
                      </p:stCondLst>
                      <p:childTnLst>
                        <p:par>
                          <p:cTn id="23" fill="hold">
                            <p:stCondLst>
                              <p:cond delay="0"/>
                            </p:stCondLst>
                            <p:childTnLst>
                              <p:par>
                                <p:cTn id="24" presetID="9" presetClass="entr" presetSubtype="0" fill="hold" grpId="0" nodeType="clickEffect">
                                  <p:stCondLst>
                                    <p:cond delay="0"/>
                                  </p:stCondLst>
                                  <p:childTnLst>
                                    <p:set>
                                      <p:cBhvr>
                                        <p:cTn id="25" dur="1" fill="hold">
                                          <p:stCondLst>
                                            <p:cond delay="0"/>
                                          </p:stCondLst>
                                        </p:cTn>
                                        <p:tgtEl>
                                          <p:spTgt spid="5">
                                            <p:txEl>
                                              <p:pRg st="5" end="5"/>
                                            </p:txEl>
                                          </p:spTgt>
                                        </p:tgtEl>
                                        <p:attrNameLst>
                                          <p:attrName>style.visibility</p:attrName>
                                        </p:attrNameLst>
                                      </p:cBhvr>
                                      <p:to>
                                        <p:strVal val="visible"/>
                                      </p:to>
                                    </p:set>
                                    <p:animEffect transition="in" filter="dissolve">
                                      <p:cBhvr>
                                        <p:cTn id="26" dur="500"/>
                                        <p:tgtEl>
                                          <p:spTgt spid="5">
                                            <p:txEl>
                                              <p:pRg st="5" end="5"/>
                                            </p:txEl>
                                          </p:spTgt>
                                        </p:tgtEl>
                                      </p:cBhvr>
                                    </p:animEffect>
                                  </p:childTnLst>
                                  <p:subTnLst>
                                    <p:animClr clrSpc="rgb" dir="cw">
                                      <p:cBhvr override="childStyle">
                                        <p:cTn dur="1" fill="hold" display="0" masterRel="nextClick" afterEffect="1"/>
                                        <p:tgtEl>
                                          <p:spTgt spid="5">
                                            <p:txEl>
                                              <p:pRg st="5" end="5"/>
                                            </p:txEl>
                                          </p:spTgt>
                                        </p:tgtEl>
                                        <p:attrNameLst>
                                          <p:attrName>ppt_c</p:attrName>
                                        </p:attrNameLst>
                                      </p:cBhvr>
                                      <p:to>
                                        <a:srgbClr val="6699FF"/>
                                      </p:to>
                                    </p:animClr>
                                  </p:subTnLst>
                                </p:cTn>
                              </p:par>
                              <p:par>
                                <p:cTn id="27" presetID="9" presetClass="entr" presetSubtype="0" fill="hold" grpId="0" nodeType="withEffect">
                                  <p:stCondLst>
                                    <p:cond delay="0"/>
                                  </p:stCondLst>
                                  <p:childTnLst>
                                    <p:set>
                                      <p:cBhvr>
                                        <p:cTn id="28" dur="1" fill="hold">
                                          <p:stCondLst>
                                            <p:cond delay="0"/>
                                          </p:stCondLst>
                                        </p:cTn>
                                        <p:tgtEl>
                                          <p:spTgt spid="5">
                                            <p:txEl>
                                              <p:pRg st="6" end="6"/>
                                            </p:txEl>
                                          </p:spTgt>
                                        </p:tgtEl>
                                        <p:attrNameLst>
                                          <p:attrName>style.visibility</p:attrName>
                                        </p:attrNameLst>
                                      </p:cBhvr>
                                      <p:to>
                                        <p:strVal val="visible"/>
                                      </p:to>
                                    </p:set>
                                    <p:animEffect transition="in" filter="dissolve">
                                      <p:cBhvr>
                                        <p:cTn id="29" dur="500"/>
                                        <p:tgtEl>
                                          <p:spTgt spid="5">
                                            <p:txEl>
                                              <p:pRg st="6" end="6"/>
                                            </p:txEl>
                                          </p:spTgt>
                                        </p:tgtEl>
                                      </p:cBhvr>
                                    </p:animEffect>
                                  </p:childTnLst>
                                  <p:subTnLst>
                                    <p:animClr clrSpc="rgb" dir="cw">
                                      <p:cBhvr override="childStyle">
                                        <p:cTn dur="1" fill="hold" display="0" masterRel="nextClick" afterEffect="1"/>
                                        <p:tgtEl>
                                          <p:spTgt spid="5">
                                            <p:txEl>
                                              <p:pRg st="6" end="6"/>
                                            </p:txEl>
                                          </p:spTgt>
                                        </p:tgtEl>
                                        <p:attrNameLst>
                                          <p:attrName>ppt_c</p:attrName>
                                        </p:attrNameLst>
                                      </p:cBhvr>
                                      <p:to>
                                        <a:srgbClr val="6699FF"/>
                                      </p:to>
                                    </p:animClr>
                                  </p:subTnLst>
                                </p:cTn>
                              </p:par>
                              <p:par>
                                <p:cTn id="30" presetID="9" presetClass="entr" presetSubtype="0" fill="hold" grpId="0" nodeType="withEffect">
                                  <p:stCondLst>
                                    <p:cond delay="0"/>
                                  </p:stCondLst>
                                  <p:childTnLst>
                                    <p:set>
                                      <p:cBhvr>
                                        <p:cTn id="31" dur="1" fill="hold">
                                          <p:stCondLst>
                                            <p:cond delay="0"/>
                                          </p:stCondLst>
                                        </p:cTn>
                                        <p:tgtEl>
                                          <p:spTgt spid="5">
                                            <p:txEl>
                                              <p:pRg st="7" end="7"/>
                                            </p:txEl>
                                          </p:spTgt>
                                        </p:tgtEl>
                                        <p:attrNameLst>
                                          <p:attrName>style.visibility</p:attrName>
                                        </p:attrNameLst>
                                      </p:cBhvr>
                                      <p:to>
                                        <p:strVal val="visible"/>
                                      </p:to>
                                    </p:set>
                                    <p:animEffect transition="in" filter="dissolve">
                                      <p:cBhvr>
                                        <p:cTn id="32" dur="500"/>
                                        <p:tgtEl>
                                          <p:spTgt spid="5">
                                            <p:txEl>
                                              <p:pRg st="7" end="7"/>
                                            </p:txEl>
                                          </p:spTgt>
                                        </p:tgtEl>
                                      </p:cBhvr>
                                    </p:animEffect>
                                  </p:childTnLst>
                                  <p:subTnLst>
                                    <p:animClr clrSpc="rgb" dir="cw">
                                      <p:cBhvr override="childStyle">
                                        <p:cTn dur="1" fill="hold" display="0" masterRel="nextClick" afterEffect="1"/>
                                        <p:tgtEl>
                                          <p:spTgt spid="5">
                                            <p:txEl>
                                              <p:pRg st="7" end="7"/>
                                            </p:txEl>
                                          </p:spTgt>
                                        </p:tgtEl>
                                        <p:attrNameLst>
                                          <p:attrName>ppt_c</p:attrName>
                                        </p:attrNameLst>
                                      </p:cBhvr>
                                      <p:to>
                                        <a:srgbClr val="6699FF"/>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autoUpdateAnimBg="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914400" y="304800"/>
            <a:ext cx="7772400" cy="762000"/>
          </a:xfrm>
        </p:spPr>
        <p:txBody>
          <a:bodyPr/>
          <a:lstStyle/>
          <a:p>
            <a:r>
              <a:rPr lang="en-US" dirty="0"/>
              <a:t>Pattern Analysis Tools</a:t>
            </a:r>
          </a:p>
        </p:txBody>
      </p:sp>
      <p:sp>
        <p:nvSpPr>
          <p:cNvPr id="5" name="Rectangle 3"/>
          <p:cNvSpPr txBox="1">
            <a:spLocks noChangeArrowheads="1"/>
          </p:cNvSpPr>
          <p:nvPr/>
        </p:nvSpPr>
        <p:spPr>
          <a:xfrm>
            <a:off x="304800" y="1524000"/>
            <a:ext cx="8610600" cy="48006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buFont typeface="Wingdings" pitchFamily="2" charset="2"/>
              <a:buChar char="v"/>
            </a:pPr>
            <a:r>
              <a:rPr lang="en-US" dirty="0" smtClean="0"/>
              <a:t>Answer Questions like:</a:t>
            </a:r>
          </a:p>
          <a:p>
            <a:pPr lvl="1" algn="just"/>
            <a:r>
              <a:rPr lang="en-US" dirty="0" smtClean="0"/>
              <a:t>“How are people using this site?”</a:t>
            </a:r>
          </a:p>
          <a:p>
            <a:pPr lvl="1" algn="just"/>
            <a:r>
              <a:rPr lang="en-US" dirty="0" smtClean="0"/>
              <a:t>“which Pages are being accessed most frequently?”</a:t>
            </a:r>
          </a:p>
          <a:p>
            <a:pPr algn="just">
              <a:buFont typeface="Wingdings" pitchFamily="2" charset="2"/>
              <a:buChar char="v"/>
            </a:pPr>
            <a:r>
              <a:rPr lang="en-US" dirty="0" smtClean="0"/>
              <a:t>This requires the analysis of the structure of hyperlinks and the contents of the pages</a:t>
            </a:r>
            <a:endParaRPr lang="en-US" dirty="0"/>
          </a:p>
        </p:txBody>
      </p:sp>
    </p:spTree>
    <p:extLst>
      <p:ext uri="{BB962C8B-B14F-4D97-AF65-F5344CB8AC3E}">
        <p14:creationId xmlns:p14="http://schemas.microsoft.com/office/powerpoint/2010/main" val="2567277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dissolve">
                                      <p:cBhvr>
                                        <p:cTn id="7" dur="500"/>
                                        <p:tgtEl>
                                          <p:spTgt spid="5">
                                            <p:txEl>
                                              <p:pRg st="0" end="0"/>
                                            </p:txEl>
                                          </p:spTgt>
                                        </p:tgtEl>
                                      </p:cBhvr>
                                    </p:animEffect>
                                  </p:childTnLst>
                                  <p:subTnLst>
                                    <p:animClr clrSpc="rgb" dir="cw">
                                      <p:cBhvr override="childStyle">
                                        <p:cTn dur="1" fill="hold" display="0" masterRel="nextClick" afterEffect="1"/>
                                        <p:tgtEl>
                                          <p:spTgt spid="5">
                                            <p:txEl>
                                              <p:pRg st="0" end="0"/>
                                            </p:txEl>
                                          </p:spTgt>
                                        </p:tgtEl>
                                        <p:attrNameLst>
                                          <p:attrName>ppt_c</p:attrName>
                                        </p:attrNameLst>
                                      </p:cBhvr>
                                      <p:to>
                                        <a:srgbClr val="6699FF"/>
                                      </p:to>
                                    </p:animClr>
                                  </p:subTnLst>
                                </p:cTn>
                              </p:par>
                              <p:par>
                                <p:cTn id="8" presetID="9" presetClass="entr" presetSubtype="0" fill="hold" grpId="0"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dissolve">
                                      <p:cBhvr>
                                        <p:cTn id="10" dur="500"/>
                                        <p:tgtEl>
                                          <p:spTgt spid="5">
                                            <p:txEl>
                                              <p:pRg st="1" end="1"/>
                                            </p:txEl>
                                          </p:spTgt>
                                        </p:tgtEl>
                                      </p:cBhvr>
                                    </p:animEffect>
                                  </p:childTnLst>
                                  <p:subTnLst>
                                    <p:animClr clrSpc="rgb" dir="cw">
                                      <p:cBhvr override="childStyle">
                                        <p:cTn dur="1" fill="hold" display="0" masterRel="nextClick" afterEffect="1"/>
                                        <p:tgtEl>
                                          <p:spTgt spid="5">
                                            <p:txEl>
                                              <p:pRg st="1" end="1"/>
                                            </p:txEl>
                                          </p:spTgt>
                                        </p:tgtEl>
                                        <p:attrNameLst>
                                          <p:attrName>ppt_c</p:attrName>
                                        </p:attrNameLst>
                                      </p:cBhvr>
                                      <p:to>
                                        <a:srgbClr val="6699FF"/>
                                      </p:to>
                                    </p:animClr>
                                  </p:subTnLst>
                                </p:cTn>
                              </p:par>
                              <p:par>
                                <p:cTn id="11" presetID="9" presetClass="entr" presetSubtype="0" fill="hold" grpId="0"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Effect transition="in" filter="dissolve">
                                      <p:cBhvr>
                                        <p:cTn id="13" dur="500"/>
                                        <p:tgtEl>
                                          <p:spTgt spid="5">
                                            <p:txEl>
                                              <p:pRg st="2" end="2"/>
                                            </p:txEl>
                                          </p:spTgt>
                                        </p:tgtEl>
                                      </p:cBhvr>
                                    </p:animEffect>
                                  </p:childTnLst>
                                  <p:subTnLst>
                                    <p:animClr clrSpc="rgb" dir="cw">
                                      <p:cBhvr override="childStyle">
                                        <p:cTn dur="1" fill="hold" display="0" masterRel="nextClick" afterEffect="1"/>
                                        <p:tgtEl>
                                          <p:spTgt spid="5">
                                            <p:txEl>
                                              <p:pRg st="2" end="2"/>
                                            </p:txEl>
                                          </p:spTgt>
                                        </p:tgtEl>
                                        <p:attrNameLst>
                                          <p:attrName>ppt_c</p:attrName>
                                        </p:attrNameLst>
                                      </p:cBhvr>
                                      <p:to>
                                        <a:srgbClr val="6699FF"/>
                                      </p:to>
                                    </p:animClr>
                                  </p:subTnLst>
                                </p:cTn>
                              </p:par>
                            </p:childTnLst>
                          </p:cTn>
                        </p:par>
                      </p:childTnLst>
                    </p:cTn>
                  </p:par>
                  <p:par>
                    <p:cTn id="14" fill="hold">
                      <p:stCondLst>
                        <p:cond delay="indefinite"/>
                      </p:stCondLst>
                      <p:childTnLst>
                        <p:par>
                          <p:cTn id="15" fill="hold">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5">
                                            <p:txEl>
                                              <p:pRg st="3" end="3"/>
                                            </p:txEl>
                                          </p:spTgt>
                                        </p:tgtEl>
                                        <p:attrNameLst>
                                          <p:attrName>style.visibility</p:attrName>
                                        </p:attrNameLst>
                                      </p:cBhvr>
                                      <p:to>
                                        <p:strVal val="visible"/>
                                      </p:to>
                                    </p:set>
                                    <p:animEffect transition="in" filter="dissolve">
                                      <p:cBhvr>
                                        <p:cTn id="18" dur="500"/>
                                        <p:tgtEl>
                                          <p:spTgt spid="5">
                                            <p:txEl>
                                              <p:pRg st="3" end="3"/>
                                            </p:txEl>
                                          </p:spTgt>
                                        </p:tgtEl>
                                      </p:cBhvr>
                                    </p:animEffect>
                                  </p:childTnLst>
                                  <p:subTnLst>
                                    <p:animClr clrSpc="rgb" dir="cw">
                                      <p:cBhvr override="childStyle">
                                        <p:cTn dur="1" fill="hold" display="0" masterRel="nextClick" afterEffect="1"/>
                                        <p:tgtEl>
                                          <p:spTgt spid="5">
                                            <p:txEl>
                                              <p:pRg st="3" end="3"/>
                                            </p:txEl>
                                          </p:spTgt>
                                        </p:tgtEl>
                                        <p:attrNameLst>
                                          <p:attrName>ppt_c</p:attrName>
                                        </p:attrNameLst>
                                      </p:cBhvr>
                                      <p:to>
                                        <a:srgbClr val="6699FF"/>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autoUpdateAnimBg="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762000" y="152400"/>
            <a:ext cx="7772400" cy="609600"/>
          </a:xfrm>
        </p:spPr>
        <p:txBody>
          <a:bodyPr>
            <a:normAutofit fontScale="90000"/>
          </a:bodyPr>
          <a:lstStyle/>
          <a:p>
            <a:r>
              <a:rPr lang="en-US" dirty="0"/>
              <a:t>Pattern Discovery Tools	</a:t>
            </a:r>
          </a:p>
        </p:txBody>
      </p:sp>
      <p:sp>
        <p:nvSpPr>
          <p:cNvPr id="5" name="Rectangle 3"/>
          <p:cNvSpPr txBox="1">
            <a:spLocks noChangeArrowheads="1"/>
          </p:cNvSpPr>
          <p:nvPr/>
        </p:nvSpPr>
        <p:spPr>
          <a:xfrm>
            <a:off x="228600" y="838200"/>
            <a:ext cx="8686800" cy="60198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buFont typeface="Wingdings" pitchFamily="2" charset="2"/>
              <a:buChar char="v"/>
            </a:pPr>
            <a:r>
              <a:rPr lang="en-US" sz="2800" dirty="0" smtClean="0"/>
              <a:t>Data Pre-processing</a:t>
            </a:r>
          </a:p>
          <a:p>
            <a:pPr lvl="1" algn="just"/>
            <a:r>
              <a:rPr lang="en-US" sz="2400" dirty="0" smtClean="0"/>
              <a:t>Filtering/clean Web log files</a:t>
            </a:r>
          </a:p>
          <a:p>
            <a:pPr lvl="2" algn="just"/>
            <a:r>
              <a:rPr lang="en-US" sz="2000" dirty="0" smtClean="0"/>
              <a:t>eliminate outliers and irrelevant items</a:t>
            </a:r>
          </a:p>
          <a:p>
            <a:pPr lvl="1" algn="just"/>
            <a:r>
              <a:rPr lang="en-US" sz="2400" dirty="0" smtClean="0"/>
              <a:t>Integration of Web Usage data from:</a:t>
            </a:r>
          </a:p>
          <a:p>
            <a:pPr lvl="2" algn="just"/>
            <a:r>
              <a:rPr lang="en-US" sz="2000" dirty="0" smtClean="0"/>
              <a:t>Web Server Logs</a:t>
            </a:r>
          </a:p>
          <a:p>
            <a:pPr lvl="2" algn="just"/>
            <a:r>
              <a:rPr lang="en-US" sz="2000" dirty="0" smtClean="0"/>
              <a:t>Referral logs</a:t>
            </a:r>
          </a:p>
          <a:p>
            <a:pPr lvl="2" algn="just"/>
            <a:r>
              <a:rPr lang="en-US" sz="2000" dirty="0" smtClean="0"/>
              <a:t>Registration file</a:t>
            </a:r>
          </a:p>
          <a:p>
            <a:pPr lvl="2" algn="just"/>
            <a:r>
              <a:rPr lang="en-US" sz="2000" dirty="0" smtClean="0"/>
              <a:t>Corporate Database</a:t>
            </a:r>
          </a:p>
          <a:p>
            <a:pPr algn="just">
              <a:buFont typeface="Wingdings" pitchFamily="2" charset="2"/>
              <a:buChar char="v"/>
            </a:pPr>
            <a:r>
              <a:rPr lang="en-US" sz="2800" dirty="0"/>
              <a:t>Converting IP addresses to Domain Names</a:t>
            </a:r>
          </a:p>
          <a:p>
            <a:pPr lvl="1" algn="just"/>
            <a:r>
              <a:rPr lang="en-US" sz="2400" dirty="0"/>
              <a:t>Domain Name System does the conversion</a:t>
            </a:r>
          </a:p>
          <a:p>
            <a:pPr lvl="1" algn="just"/>
            <a:r>
              <a:rPr lang="en-US" sz="2400" dirty="0"/>
              <a:t>Discover information from visitors’ domain names:</a:t>
            </a:r>
          </a:p>
          <a:p>
            <a:pPr lvl="2" algn="just"/>
            <a:r>
              <a:rPr lang="en-US" sz="2000" dirty="0"/>
              <a:t>Ex: .</a:t>
            </a:r>
            <a:r>
              <a:rPr lang="en-US" sz="2000" dirty="0" err="1"/>
              <a:t>ca</a:t>
            </a:r>
            <a:r>
              <a:rPr lang="en-US" sz="2000" dirty="0"/>
              <a:t>(Canada),  .</a:t>
            </a:r>
            <a:r>
              <a:rPr lang="en-US" sz="2000" dirty="0" err="1"/>
              <a:t>cn</a:t>
            </a:r>
            <a:r>
              <a:rPr lang="en-US" sz="2000" dirty="0"/>
              <a:t>(China), </a:t>
            </a:r>
            <a:r>
              <a:rPr lang="en-US" sz="2000" dirty="0" err="1"/>
              <a:t>etc</a:t>
            </a:r>
            <a:endParaRPr lang="en-US" sz="2000" dirty="0"/>
          </a:p>
          <a:p>
            <a:pPr algn="just">
              <a:buFont typeface="Wingdings" pitchFamily="2" charset="2"/>
              <a:buChar char="v"/>
            </a:pPr>
            <a:r>
              <a:rPr lang="en-US" sz="2800" dirty="0"/>
              <a:t>Converting URLs to Page Titles</a:t>
            </a:r>
          </a:p>
          <a:p>
            <a:pPr lvl="1" algn="just"/>
            <a:r>
              <a:rPr lang="en-US" sz="2400" dirty="0"/>
              <a:t>Page Title: between &lt;title&gt; and &lt;/title&gt;</a:t>
            </a:r>
          </a:p>
          <a:p>
            <a:pPr marL="914400" lvl="2" indent="0" algn="just">
              <a:buNone/>
            </a:pPr>
            <a:endParaRPr lang="en-US" sz="2000" dirty="0"/>
          </a:p>
        </p:txBody>
      </p:sp>
    </p:spTree>
    <p:extLst>
      <p:ext uri="{BB962C8B-B14F-4D97-AF65-F5344CB8AC3E}">
        <p14:creationId xmlns:p14="http://schemas.microsoft.com/office/powerpoint/2010/main" val="17994712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dissolve">
                                      <p:cBhvr>
                                        <p:cTn id="7" dur="500"/>
                                        <p:tgtEl>
                                          <p:spTgt spid="5">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dissolve">
                                      <p:cBhvr>
                                        <p:cTn id="10" dur="500"/>
                                        <p:tgtEl>
                                          <p:spTgt spid="5">
                                            <p:txEl>
                                              <p:pRg st="1" end="1"/>
                                            </p:txEl>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Effect transition="in" filter="dissolve">
                                      <p:cBhvr>
                                        <p:cTn id="13" dur="500"/>
                                        <p:tgtEl>
                                          <p:spTgt spid="5">
                                            <p:txEl>
                                              <p:pRg st="2" end="2"/>
                                            </p:txEl>
                                          </p:spTgt>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5">
                                            <p:txEl>
                                              <p:pRg st="3" end="3"/>
                                            </p:txEl>
                                          </p:spTgt>
                                        </p:tgtEl>
                                        <p:attrNameLst>
                                          <p:attrName>style.visibility</p:attrName>
                                        </p:attrNameLst>
                                      </p:cBhvr>
                                      <p:to>
                                        <p:strVal val="visible"/>
                                      </p:to>
                                    </p:set>
                                    <p:animEffect transition="in" filter="dissolve">
                                      <p:cBhvr>
                                        <p:cTn id="16" dur="500"/>
                                        <p:tgtEl>
                                          <p:spTgt spid="5">
                                            <p:txEl>
                                              <p:pRg st="3" end="3"/>
                                            </p:txEl>
                                          </p:spTgt>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animEffect transition="in" filter="dissolve">
                                      <p:cBhvr>
                                        <p:cTn id="19" dur="500"/>
                                        <p:tgtEl>
                                          <p:spTgt spid="5">
                                            <p:txEl>
                                              <p:pRg st="4" end="4"/>
                                            </p:txEl>
                                          </p:spTgt>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5">
                                            <p:txEl>
                                              <p:pRg st="5" end="5"/>
                                            </p:txEl>
                                          </p:spTgt>
                                        </p:tgtEl>
                                        <p:attrNameLst>
                                          <p:attrName>style.visibility</p:attrName>
                                        </p:attrNameLst>
                                      </p:cBhvr>
                                      <p:to>
                                        <p:strVal val="visible"/>
                                      </p:to>
                                    </p:set>
                                    <p:animEffect transition="in" filter="dissolve">
                                      <p:cBhvr>
                                        <p:cTn id="22" dur="500"/>
                                        <p:tgtEl>
                                          <p:spTgt spid="5">
                                            <p:txEl>
                                              <p:pRg st="5" end="5"/>
                                            </p:txEl>
                                          </p:spTgt>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5">
                                            <p:txEl>
                                              <p:pRg st="6" end="6"/>
                                            </p:txEl>
                                          </p:spTgt>
                                        </p:tgtEl>
                                        <p:attrNameLst>
                                          <p:attrName>style.visibility</p:attrName>
                                        </p:attrNameLst>
                                      </p:cBhvr>
                                      <p:to>
                                        <p:strVal val="visible"/>
                                      </p:to>
                                    </p:set>
                                    <p:animEffect transition="in" filter="dissolve">
                                      <p:cBhvr>
                                        <p:cTn id="25" dur="500"/>
                                        <p:tgtEl>
                                          <p:spTgt spid="5">
                                            <p:txEl>
                                              <p:pRg st="6" end="6"/>
                                            </p:txEl>
                                          </p:spTgt>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5">
                                            <p:txEl>
                                              <p:pRg st="7" end="7"/>
                                            </p:txEl>
                                          </p:spTgt>
                                        </p:tgtEl>
                                        <p:attrNameLst>
                                          <p:attrName>style.visibility</p:attrName>
                                        </p:attrNameLst>
                                      </p:cBhvr>
                                      <p:to>
                                        <p:strVal val="visible"/>
                                      </p:to>
                                    </p:set>
                                    <p:animEffect transition="in" filter="dissolve">
                                      <p:cBhvr>
                                        <p:cTn id="28" dur="500"/>
                                        <p:tgtEl>
                                          <p:spTgt spid="5">
                                            <p:txEl>
                                              <p:pRg st="7" end="7"/>
                                            </p:txEl>
                                          </p:spTgt>
                                        </p:tgtEl>
                                      </p:cBhvr>
                                    </p:animEffect>
                                  </p:childTnLst>
                                </p:cTn>
                              </p:par>
                            </p:childTnLst>
                          </p:cTn>
                        </p:par>
                        <p:par>
                          <p:cTn id="29" fill="hold">
                            <p:stCondLst>
                              <p:cond delay="500"/>
                            </p:stCondLst>
                            <p:childTnLst>
                              <p:par>
                                <p:cTn id="30" presetID="9" presetClass="entr" presetSubtype="0" fill="hold" grpId="0" nodeType="afterEffect">
                                  <p:stCondLst>
                                    <p:cond delay="0"/>
                                  </p:stCondLst>
                                  <p:childTnLst>
                                    <p:set>
                                      <p:cBhvr>
                                        <p:cTn id="31" dur="1" fill="hold">
                                          <p:stCondLst>
                                            <p:cond delay="0"/>
                                          </p:stCondLst>
                                        </p:cTn>
                                        <p:tgtEl>
                                          <p:spTgt spid="5">
                                            <p:txEl>
                                              <p:pRg st="8" end="8"/>
                                            </p:txEl>
                                          </p:spTgt>
                                        </p:tgtEl>
                                        <p:attrNameLst>
                                          <p:attrName>style.visibility</p:attrName>
                                        </p:attrNameLst>
                                      </p:cBhvr>
                                      <p:to>
                                        <p:strVal val="visible"/>
                                      </p:to>
                                    </p:set>
                                    <p:animEffect transition="in" filter="dissolve">
                                      <p:cBhvr>
                                        <p:cTn id="32" dur="500"/>
                                        <p:tgtEl>
                                          <p:spTgt spid="5">
                                            <p:txEl>
                                              <p:pRg st="8" end="8"/>
                                            </p:txEl>
                                          </p:spTgt>
                                        </p:tgtEl>
                                      </p:cBhvr>
                                    </p:animEffect>
                                  </p:childTnLst>
                                </p:cTn>
                              </p:par>
                              <p:par>
                                <p:cTn id="33" presetID="9" presetClass="entr" presetSubtype="0" fill="hold" grpId="0" nodeType="withEffect">
                                  <p:stCondLst>
                                    <p:cond delay="0"/>
                                  </p:stCondLst>
                                  <p:childTnLst>
                                    <p:set>
                                      <p:cBhvr>
                                        <p:cTn id="34" dur="1" fill="hold">
                                          <p:stCondLst>
                                            <p:cond delay="0"/>
                                          </p:stCondLst>
                                        </p:cTn>
                                        <p:tgtEl>
                                          <p:spTgt spid="5">
                                            <p:txEl>
                                              <p:pRg st="9" end="9"/>
                                            </p:txEl>
                                          </p:spTgt>
                                        </p:tgtEl>
                                        <p:attrNameLst>
                                          <p:attrName>style.visibility</p:attrName>
                                        </p:attrNameLst>
                                      </p:cBhvr>
                                      <p:to>
                                        <p:strVal val="visible"/>
                                      </p:to>
                                    </p:set>
                                    <p:animEffect transition="in" filter="dissolve">
                                      <p:cBhvr>
                                        <p:cTn id="35" dur="500"/>
                                        <p:tgtEl>
                                          <p:spTgt spid="5">
                                            <p:txEl>
                                              <p:pRg st="9" end="9"/>
                                            </p:txEl>
                                          </p:spTgt>
                                        </p:tgtEl>
                                      </p:cBhvr>
                                    </p:animEffect>
                                  </p:childTnLst>
                                </p:cTn>
                              </p:par>
                              <p:par>
                                <p:cTn id="36" presetID="9" presetClass="entr" presetSubtype="0" fill="hold" grpId="0" nodeType="withEffect">
                                  <p:stCondLst>
                                    <p:cond delay="0"/>
                                  </p:stCondLst>
                                  <p:childTnLst>
                                    <p:set>
                                      <p:cBhvr>
                                        <p:cTn id="37" dur="1" fill="hold">
                                          <p:stCondLst>
                                            <p:cond delay="0"/>
                                          </p:stCondLst>
                                        </p:cTn>
                                        <p:tgtEl>
                                          <p:spTgt spid="5">
                                            <p:txEl>
                                              <p:pRg st="10" end="10"/>
                                            </p:txEl>
                                          </p:spTgt>
                                        </p:tgtEl>
                                        <p:attrNameLst>
                                          <p:attrName>style.visibility</p:attrName>
                                        </p:attrNameLst>
                                      </p:cBhvr>
                                      <p:to>
                                        <p:strVal val="visible"/>
                                      </p:to>
                                    </p:set>
                                    <p:animEffect transition="in" filter="dissolve">
                                      <p:cBhvr>
                                        <p:cTn id="38" dur="500"/>
                                        <p:tgtEl>
                                          <p:spTgt spid="5">
                                            <p:txEl>
                                              <p:pRg st="10" end="10"/>
                                            </p:txEl>
                                          </p:spTgt>
                                        </p:tgtEl>
                                      </p:cBhvr>
                                    </p:animEffect>
                                  </p:childTnLst>
                                </p:cTn>
                              </p:par>
                              <p:par>
                                <p:cTn id="39" presetID="9" presetClass="entr" presetSubtype="0" fill="hold" grpId="0" nodeType="withEffect">
                                  <p:stCondLst>
                                    <p:cond delay="0"/>
                                  </p:stCondLst>
                                  <p:childTnLst>
                                    <p:set>
                                      <p:cBhvr>
                                        <p:cTn id="40" dur="1" fill="hold">
                                          <p:stCondLst>
                                            <p:cond delay="0"/>
                                          </p:stCondLst>
                                        </p:cTn>
                                        <p:tgtEl>
                                          <p:spTgt spid="5">
                                            <p:txEl>
                                              <p:pRg st="11" end="11"/>
                                            </p:txEl>
                                          </p:spTgt>
                                        </p:tgtEl>
                                        <p:attrNameLst>
                                          <p:attrName>style.visibility</p:attrName>
                                        </p:attrNameLst>
                                      </p:cBhvr>
                                      <p:to>
                                        <p:strVal val="visible"/>
                                      </p:to>
                                    </p:set>
                                    <p:animEffect transition="in" filter="dissolve">
                                      <p:cBhvr>
                                        <p:cTn id="41" dur="500"/>
                                        <p:tgtEl>
                                          <p:spTgt spid="5">
                                            <p:txEl>
                                              <p:pRg st="11" end="11"/>
                                            </p:txEl>
                                          </p:spTgt>
                                        </p:tgtEl>
                                      </p:cBhvr>
                                    </p:animEffect>
                                  </p:childTnLst>
                                </p:cTn>
                              </p:par>
                            </p:childTnLst>
                          </p:cTn>
                        </p:par>
                        <p:par>
                          <p:cTn id="42" fill="hold">
                            <p:stCondLst>
                              <p:cond delay="1000"/>
                            </p:stCondLst>
                            <p:childTnLst>
                              <p:par>
                                <p:cTn id="43" presetID="9" presetClass="entr" presetSubtype="0" fill="hold" grpId="0" nodeType="afterEffect">
                                  <p:stCondLst>
                                    <p:cond delay="0"/>
                                  </p:stCondLst>
                                  <p:childTnLst>
                                    <p:set>
                                      <p:cBhvr>
                                        <p:cTn id="44" dur="1" fill="hold">
                                          <p:stCondLst>
                                            <p:cond delay="0"/>
                                          </p:stCondLst>
                                        </p:cTn>
                                        <p:tgtEl>
                                          <p:spTgt spid="5">
                                            <p:txEl>
                                              <p:pRg st="12" end="12"/>
                                            </p:txEl>
                                          </p:spTgt>
                                        </p:tgtEl>
                                        <p:attrNameLst>
                                          <p:attrName>style.visibility</p:attrName>
                                        </p:attrNameLst>
                                      </p:cBhvr>
                                      <p:to>
                                        <p:strVal val="visible"/>
                                      </p:to>
                                    </p:set>
                                    <p:animEffect transition="in" filter="dissolve">
                                      <p:cBhvr>
                                        <p:cTn id="45" dur="500"/>
                                        <p:tgtEl>
                                          <p:spTgt spid="5">
                                            <p:txEl>
                                              <p:pRg st="12" end="12"/>
                                            </p:txEl>
                                          </p:spTgt>
                                        </p:tgtEl>
                                      </p:cBhvr>
                                    </p:animEffect>
                                  </p:childTnLst>
                                </p:cTn>
                              </p:par>
                              <p:par>
                                <p:cTn id="46" presetID="9" presetClass="entr" presetSubtype="0" fill="hold" grpId="0" nodeType="withEffect">
                                  <p:stCondLst>
                                    <p:cond delay="0"/>
                                  </p:stCondLst>
                                  <p:childTnLst>
                                    <p:set>
                                      <p:cBhvr>
                                        <p:cTn id="47" dur="1" fill="hold">
                                          <p:stCondLst>
                                            <p:cond delay="0"/>
                                          </p:stCondLst>
                                        </p:cTn>
                                        <p:tgtEl>
                                          <p:spTgt spid="5">
                                            <p:txEl>
                                              <p:pRg st="13" end="13"/>
                                            </p:txEl>
                                          </p:spTgt>
                                        </p:tgtEl>
                                        <p:attrNameLst>
                                          <p:attrName>style.visibility</p:attrName>
                                        </p:attrNameLst>
                                      </p:cBhvr>
                                      <p:to>
                                        <p:strVal val="visible"/>
                                      </p:to>
                                    </p:set>
                                    <p:animEffect transition="in" filter="dissolve">
                                      <p:cBhvr>
                                        <p:cTn id="48" dur="500"/>
                                        <p:tgtEl>
                                          <p:spTgt spid="5">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autoUpdateAnimBg="0" advAuto="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152400" y="990600"/>
            <a:ext cx="8763000" cy="5638800"/>
          </a:xfrm>
          <a:prstGeom prst="rect">
            <a:avLst/>
          </a:prstGeom>
          <a:noFill/>
          <a:ln/>
        </p:spPr>
        <p:txBody>
          <a:bodyPr vert="horz" lIns="92075" tIns="46038" rIns="92075" bIns="46038"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lnSpc>
                <a:spcPct val="90000"/>
              </a:lnSpc>
              <a:buFont typeface="Wingdings" pitchFamily="2" charset="2"/>
              <a:buChar char="v"/>
            </a:pPr>
            <a:r>
              <a:rPr lang="en-US" b="1" dirty="0" smtClean="0"/>
              <a:t>Spatial Classification</a:t>
            </a:r>
          </a:p>
          <a:p>
            <a:pPr lvl="1" algn="just">
              <a:lnSpc>
                <a:spcPct val="90000"/>
              </a:lnSpc>
            </a:pPr>
            <a:r>
              <a:rPr lang="en-US" dirty="0" smtClean="0"/>
              <a:t>Analyze spatial objects to derive classification schemes, such as decision trees in relevance to certain spatial properties (district, highway, river, etc.)</a:t>
            </a:r>
          </a:p>
          <a:p>
            <a:pPr lvl="1" algn="just">
              <a:lnSpc>
                <a:spcPct val="90000"/>
              </a:lnSpc>
            </a:pPr>
            <a:r>
              <a:rPr lang="en-US" i="1" dirty="0" smtClean="0"/>
              <a:t>Example: </a:t>
            </a:r>
            <a:r>
              <a:rPr lang="en-US" dirty="0" smtClean="0"/>
              <a:t>Classify regions in a province into </a:t>
            </a:r>
            <a:r>
              <a:rPr lang="en-US" i="1" dirty="0" smtClean="0"/>
              <a:t>rich</a:t>
            </a:r>
            <a:r>
              <a:rPr lang="en-US" dirty="0" smtClean="0"/>
              <a:t> vs. </a:t>
            </a:r>
            <a:r>
              <a:rPr lang="en-US" i="1" dirty="0" smtClean="0"/>
              <a:t>poor</a:t>
            </a:r>
            <a:r>
              <a:rPr lang="en-US" dirty="0" smtClean="0"/>
              <a:t> according to the average family income</a:t>
            </a:r>
          </a:p>
          <a:p>
            <a:pPr algn="just">
              <a:lnSpc>
                <a:spcPct val="90000"/>
              </a:lnSpc>
              <a:buFont typeface="Wingdings" pitchFamily="2" charset="2"/>
              <a:buChar char="v"/>
            </a:pPr>
            <a:r>
              <a:rPr lang="en-US" b="1" dirty="0" smtClean="0"/>
              <a:t>Spatial Trend </a:t>
            </a:r>
            <a:r>
              <a:rPr lang="en-US" b="1" dirty="0"/>
              <a:t>A</a:t>
            </a:r>
            <a:r>
              <a:rPr lang="en-US" b="1" dirty="0" smtClean="0"/>
              <a:t>nalysis</a:t>
            </a:r>
          </a:p>
          <a:p>
            <a:pPr lvl="1" algn="just">
              <a:lnSpc>
                <a:spcPct val="90000"/>
              </a:lnSpc>
            </a:pPr>
            <a:r>
              <a:rPr lang="en-US" dirty="0" smtClean="0"/>
              <a:t>Detect changes and trends along a spatial dimension</a:t>
            </a:r>
          </a:p>
          <a:p>
            <a:pPr lvl="1" algn="just">
              <a:lnSpc>
                <a:spcPct val="90000"/>
              </a:lnSpc>
            </a:pPr>
            <a:r>
              <a:rPr lang="en-US" dirty="0" smtClean="0"/>
              <a:t>Study the trend of non-spatial or spatial data changing with space</a:t>
            </a:r>
          </a:p>
          <a:p>
            <a:pPr lvl="1" algn="just">
              <a:lnSpc>
                <a:spcPct val="90000"/>
              </a:lnSpc>
            </a:pPr>
            <a:r>
              <a:rPr lang="en-US" i="1" dirty="0" smtClean="0"/>
              <a:t>Example: </a:t>
            </a:r>
            <a:r>
              <a:rPr lang="en-US" dirty="0" smtClean="0"/>
              <a:t>Observe the trend of changes of the climate or vegetation with the increasing distance from an ocean</a:t>
            </a:r>
            <a:endParaRPr lang="en-US" dirty="0"/>
          </a:p>
        </p:txBody>
      </p:sp>
      <p:sp>
        <p:nvSpPr>
          <p:cNvPr id="5" name="Rectangle 3"/>
          <p:cNvSpPr>
            <a:spLocks noGrp="1" noChangeArrowheads="1"/>
          </p:cNvSpPr>
          <p:nvPr>
            <p:ph type="title"/>
          </p:nvPr>
        </p:nvSpPr>
        <p:spPr>
          <a:xfrm>
            <a:off x="533400" y="76200"/>
            <a:ext cx="8153400" cy="685800"/>
          </a:xfrm>
          <a:noFill/>
          <a:ln/>
        </p:spPr>
        <p:txBody>
          <a:bodyPr lIns="92075" tIns="46038" rIns="92075" bIns="46038">
            <a:noAutofit/>
          </a:bodyPr>
          <a:lstStyle/>
          <a:p>
            <a:r>
              <a:rPr lang="en-US" sz="3200" b="1" dirty="0"/>
              <a:t>Spatial Classification and Spatial Trend Analysis</a:t>
            </a:r>
          </a:p>
        </p:txBody>
      </p:sp>
    </p:spTree>
    <p:extLst>
      <p:ext uri="{BB962C8B-B14F-4D97-AF65-F5344CB8AC3E}">
        <p14:creationId xmlns:p14="http://schemas.microsoft.com/office/powerpoint/2010/main" val="285521464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914400" y="76200"/>
            <a:ext cx="7772400" cy="685800"/>
          </a:xfrm>
        </p:spPr>
        <p:txBody>
          <a:bodyPr>
            <a:normAutofit fontScale="90000"/>
          </a:bodyPr>
          <a:lstStyle/>
          <a:p>
            <a:r>
              <a:rPr lang="en-US" dirty="0"/>
              <a:t>Pattern Discovery Techniques</a:t>
            </a:r>
          </a:p>
        </p:txBody>
      </p:sp>
      <p:sp>
        <p:nvSpPr>
          <p:cNvPr id="5" name="Rectangle 3"/>
          <p:cNvSpPr txBox="1">
            <a:spLocks noChangeArrowheads="1"/>
          </p:cNvSpPr>
          <p:nvPr/>
        </p:nvSpPr>
        <p:spPr>
          <a:xfrm>
            <a:off x="304800" y="990600"/>
            <a:ext cx="8686800" cy="5715000"/>
          </a:xfrm>
          <a:prstGeom prst="rect">
            <a:avLst/>
          </a:prstGeom>
        </p:spPr>
        <p:txBody>
          <a:bodyPr vert="horz" lIns="91440" tIns="45720" rIns="91440" bIns="45720" rtlCol="0">
            <a:normAutofit fontScale="92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itchFamily="2" charset="2"/>
              <a:buChar char="v"/>
            </a:pPr>
            <a:r>
              <a:rPr lang="en-US" dirty="0" smtClean="0"/>
              <a:t>Path Analysis</a:t>
            </a:r>
          </a:p>
          <a:p>
            <a:pPr lvl="1"/>
            <a:r>
              <a:rPr lang="en-US" dirty="0" smtClean="0"/>
              <a:t>Uses Graph Model</a:t>
            </a:r>
          </a:p>
          <a:p>
            <a:pPr lvl="1"/>
            <a:r>
              <a:rPr lang="en-US" dirty="0" smtClean="0"/>
              <a:t>Provide insights to navigational problems</a:t>
            </a:r>
          </a:p>
          <a:p>
            <a:pPr lvl="1"/>
            <a:r>
              <a:rPr lang="en-US" dirty="0" smtClean="0"/>
              <a:t>Example of info. Discovered by Path analysis:</a:t>
            </a:r>
          </a:p>
          <a:p>
            <a:pPr lvl="2"/>
            <a:r>
              <a:rPr lang="en-US" dirty="0" smtClean="0"/>
              <a:t>78% “company”-&gt; “what’s new”-&gt;“sample”-&gt; “order”</a:t>
            </a:r>
          </a:p>
          <a:p>
            <a:pPr lvl="2"/>
            <a:r>
              <a:rPr lang="en-US" dirty="0" smtClean="0"/>
              <a:t>60% left sites after 4 or less page references	</a:t>
            </a:r>
          </a:p>
          <a:p>
            <a:pPr lvl="2">
              <a:buFontTx/>
              <a:buNone/>
            </a:pPr>
            <a:r>
              <a:rPr lang="en-US" dirty="0" smtClean="0"/>
              <a:t>    =&gt; most important info must be within the first 4 pages of site entry points. </a:t>
            </a:r>
          </a:p>
          <a:p>
            <a:pPr>
              <a:buFont typeface="Wingdings" pitchFamily="2" charset="2"/>
              <a:buChar char="v"/>
            </a:pPr>
            <a:r>
              <a:rPr lang="en-US" dirty="0"/>
              <a:t>Grouping</a:t>
            </a:r>
          </a:p>
          <a:p>
            <a:pPr lvl="1"/>
            <a:r>
              <a:rPr lang="en-US" dirty="0"/>
              <a:t>Groups similar info. to help draw higher-level conclusions</a:t>
            </a:r>
          </a:p>
          <a:p>
            <a:pPr lvl="1"/>
            <a:r>
              <a:rPr lang="en-US" dirty="0"/>
              <a:t>Ex: all URLs containing the word “Yahoo”…</a:t>
            </a:r>
          </a:p>
          <a:p>
            <a:pPr>
              <a:buFont typeface="Wingdings" pitchFamily="2" charset="2"/>
              <a:buChar char="v"/>
            </a:pPr>
            <a:r>
              <a:rPr lang="en-US" dirty="0"/>
              <a:t>Filtering</a:t>
            </a:r>
          </a:p>
          <a:p>
            <a:pPr lvl="1"/>
            <a:r>
              <a:rPr lang="en-US" dirty="0"/>
              <a:t>Allows to answer specific questions like:</a:t>
            </a:r>
          </a:p>
          <a:p>
            <a:pPr lvl="2"/>
            <a:r>
              <a:rPr lang="en-US" dirty="0"/>
              <a:t>how many visitors to the site in </a:t>
            </a:r>
            <a:r>
              <a:rPr lang="en-US" sz="3200" i="1" u="sng" dirty="0"/>
              <a:t>this week</a:t>
            </a:r>
            <a:r>
              <a:rPr lang="en-US" dirty="0"/>
              <a:t>?</a:t>
            </a:r>
          </a:p>
          <a:p>
            <a:pPr lvl="1"/>
            <a:endParaRPr lang="en-US" dirty="0"/>
          </a:p>
          <a:p>
            <a:pPr lvl="1"/>
            <a:endParaRPr lang="en-US" dirty="0"/>
          </a:p>
        </p:txBody>
      </p:sp>
    </p:spTree>
    <p:extLst>
      <p:ext uri="{BB962C8B-B14F-4D97-AF65-F5344CB8AC3E}">
        <p14:creationId xmlns:p14="http://schemas.microsoft.com/office/powerpoint/2010/main" val="15955124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5"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checkerboard(down)">
                                      <p:cBhvr>
                                        <p:cTn id="7" dur="500"/>
                                        <p:tgtEl>
                                          <p:spTgt spid="5">
                                            <p:txEl>
                                              <p:pRg st="0" end="0"/>
                                            </p:txEl>
                                          </p:spTgt>
                                        </p:tgtEl>
                                      </p:cBhvr>
                                    </p:animEffect>
                                  </p:childTnLst>
                                </p:cTn>
                              </p:par>
                              <p:par>
                                <p:cTn id="8" presetID="5" presetClass="entr" presetSubtype="5" fill="hold" grpId="0"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checkerboard(down)">
                                      <p:cBhvr>
                                        <p:cTn id="10" dur="500"/>
                                        <p:tgtEl>
                                          <p:spTgt spid="5">
                                            <p:txEl>
                                              <p:pRg st="1" end="1"/>
                                            </p:txEl>
                                          </p:spTgt>
                                        </p:tgtEl>
                                      </p:cBhvr>
                                    </p:animEffect>
                                  </p:childTnLst>
                                </p:cTn>
                              </p:par>
                              <p:par>
                                <p:cTn id="11" presetID="5" presetClass="entr" presetSubtype="5" fill="hold" grpId="0"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Effect transition="in" filter="checkerboard(down)">
                                      <p:cBhvr>
                                        <p:cTn id="13" dur="500"/>
                                        <p:tgtEl>
                                          <p:spTgt spid="5">
                                            <p:txEl>
                                              <p:pRg st="2" end="2"/>
                                            </p:txEl>
                                          </p:spTgt>
                                        </p:tgtEl>
                                      </p:cBhvr>
                                    </p:animEffect>
                                  </p:childTnLst>
                                </p:cTn>
                              </p:par>
                              <p:par>
                                <p:cTn id="14" presetID="5" presetClass="entr" presetSubtype="5" fill="hold" grpId="0" nodeType="withEffect">
                                  <p:stCondLst>
                                    <p:cond delay="0"/>
                                  </p:stCondLst>
                                  <p:childTnLst>
                                    <p:set>
                                      <p:cBhvr>
                                        <p:cTn id="15" dur="1" fill="hold">
                                          <p:stCondLst>
                                            <p:cond delay="0"/>
                                          </p:stCondLst>
                                        </p:cTn>
                                        <p:tgtEl>
                                          <p:spTgt spid="5">
                                            <p:txEl>
                                              <p:pRg st="3" end="3"/>
                                            </p:txEl>
                                          </p:spTgt>
                                        </p:tgtEl>
                                        <p:attrNameLst>
                                          <p:attrName>style.visibility</p:attrName>
                                        </p:attrNameLst>
                                      </p:cBhvr>
                                      <p:to>
                                        <p:strVal val="visible"/>
                                      </p:to>
                                    </p:set>
                                    <p:animEffect transition="in" filter="checkerboard(down)">
                                      <p:cBhvr>
                                        <p:cTn id="16" dur="500"/>
                                        <p:tgtEl>
                                          <p:spTgt spid="5">
                                            <p:txEl>
                                              <p:pRg st="3" end="3"/>
                                            </p:txEl>
                                          </p:spTgt>
                                        </p:tgtEl>
                                      </p:cBhvr>
                                    </p:animEffect>
                                  </p:childTnLst>
                                </p:cTn>
                              </p:par>
                              <p:par>
                                <p:cTn id="17" presetID="5" presetClass="entr" presetSubtype="5" fill="hold" grpId="0" nodeType="with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animEffect transition="in" filter="checkerboard(down)">
                                      <p:cBhvr>
                                        <p:cTn id="19" dur="500"/>
                                        <p:tgtEl>
                                          <p:spTgt spid="5">
                                            <p:txEl>
                                              <p:pRg st="4" end="4"/>
                                            </p:txEl>
                                          </p:spTgt>
                                        </p:tgtEl>
                                      </p:cBhvr>
                                    </p:animEffect>
                                  </p:childTnLst>
                                </p:cTn>
                              </p:par>
                              <p:par>
                                <p:cTn id="20" presetID="5" presetClass="entr" presetSubtype="5" fill="hold" grpId="0" nodeType="withEffect">
                                  <p:stCondLst>
                                    <p:cond delay="0"/>
                                  </p:stCondLst>
                                  <p:childTnLst>
                                    <p:set>
                                      <p:cBhvr>
                                        <p:cTn id="21" dur="1" fill="hold">
                                          <p:stCondLst>
                                            <p:cond delay="0"/>
                                          </p:stCondLst>
                                        </p:cTn>
                                        <p:tgtEl>
                                          <p:spTgt spid="5">
                                            <p:txEl>
                                              <p:pRg st="5" end="5"/>
                                            </p:txEl>
                                          </p:spTgt>
                                        </p:tgtEl>
                                        <p:attrNameLst>
                                          <p:attrName>style.visibility</p:attrName>
                                        </p:attrNameLst>
                                      </p:cBhvr>
                                      <p:to>
                                        <p:strVal val="visible"/>
                                      </p:to>
                                    </p:set>
                                    <p:animEffect transition="in" filter="checkerboard(down)">
                                      <p:cBhvr>
                                        <p:cTn id="22" dur="500"/>
                                        <p:tgtEl>
                                          <p:spTgt spid="5">
                                            <p:txEl>
                                              <p:pRg st="5" end="5"/>
                                            </p:txEl>
                                          </p:spTgt>
                                        </p:tgtEl>
                                      </p:cBhvr>
                                    </p:animEffect>
                                  </p:childTnLst>
                                </p:cTn>
                              </p:par>
                              <p:par>
                                <p:cTn id="23" presetID="5" presetClass="entr" presetSubtype="5" fill="hold" grpId="0" nodeType="withEffect">
                                  <p:stCondLst>
                                    <p:cond delay="0"/>
                                  </p:stCondLst>
                                  <p:childTnLst>
                                    <p:set>
                                      <p:cBhvr>
                                        <p:cTn id="24" dur="1" fill="hold">
                                          <p:stCondLst>
                                            <p:cond delay="0"/>
                                          </p:stCondLst>
                                        </p:cTn>
                                        <p:tgtEl>
                                          <p:spTgt spid="5">
                                            <p:txEl>
                                              <p:pRg st="6" end="6"/>
                                            </p:txEl>
                                          </p:spTgt>
                                        </p:tgtEl>
                                        <p:attrNameLst>
                                          <p:attrName>style.visibility</p:attrName>
                                        </p:attrNameLst>
                                      </p:cBhvr>
                                      <p:to>
                                        <p:strVal val="visible"/>
                                      </p:to>
                                    </p:set>
                                    <p:animEffect transition="in" filter="checkerboard(down)">
                                      <p:cBhvr>
                                        <p:cTn id="25" dur="500"/>
                                        <p:tgtEl>
                                          <p:spTgt spid="5">
                                            <p:txEl>
                                              <p:pRg st="6" end="6"/>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5" presetClass="entr" presetSubtype="5" fill="hold" grpId="0" nodeType="clickEffect">
                                  <p:stCondLst>
                                    <p:cond delay="0"/>
                                  </p:stCondLst>
                                  <p:childTnLst>
                                    <p:set>
                                      <p:cBhvr>
                                        <p:cTn id="29" dur="1" fill="hold">
                                          <p:stCondLst>
                                            <p:cond delay="0"/>
                                          </p:stCondLst>
                                        </p:cTn>
                                        <p:tgtEl>
                                          <p:spTgt spid="5">
                                            <p:txEl>
                                              <p:pRg st="7" end="7"/>
                                            </p:txEl>
                                          </p:spTgt>
                                        </p:tgtEl>
                                        <p:attrNameLst>
                                          <p:attrName>style.visibility</p:attrName>
                                        </p:attrNameLst>
                                      </p:cBhvr>
                                      <p:to>
                                        <p:strVal val="visible"/>
                                      </p:to>
                                    </p:set>
                                    <p:animEffect transition="in" filter="checkerboard(down)">
                                      <p:cBhvr>
                                        <p:cTn id="30" dur="500"/>
                                        <p:tgtEl>
                                          <p:spTgt spid="5">
                                            <p:txEl>
                                              <p:pRg st="7" end="7"/>
                                            </p:txEl>
                                          </p:spTgt>
                                        </p:tgtEl>
                                      </p:cBhvr>
                                    </p:animEffect>
                                  </p:childTnLst>
                                </p:cTn>
                              </p:par>
                              <p:par>
                                <p:cTn id="31" presetID="5" presetClass="entr" presetSubtype="5" fill="hold" grpId="0" nodeType="withEffect">
                                  <p:stCondLst>
                                    <p:cond delay="0"/>
                                  </p:stCondLst>
                                  <p:childTnLst>
                                    <p:set>
                                      <p:cBhvr>
                                        <p:cTn id="32" dur="1" fill="hold">
                                          <p:stCondLst>
                                            <p:cond delay="0"/>
                                          </p:stCondLst>
                                        </p:cTn>
                                        <p:tgtEl>
                                          <p:spTgt spid="5">
                                            <p:txEl>
                                              <p:pRg st="8" end="8"/>
                                            </p:txEl>
                                          </p:spTgt>
                                        </p:tgtEl>
                                        <p:attrNameLst>
                                          <p:attrName>style.visibility</p:attrName>
                                        </p:attrNameLst>
                                      </p:cBhvr>
                                      <p:to>
                                        <p:strVal val="visible"/>
                                      </p:to>
                                    </p:set>
                                    <p:animEffect transition="in" filter="checkerboard(down)">
                                      <p:cBhvr>
                                        <p:cTn id="33" dur="500"/>
                                        <p:tgtEl>
                                          <p:spTgt spid="5">
                                            <p:txEl>
                                              <p:pRg st="8" end="8"/>
                                            </p:txEl>
                                          </p:spTgt>
                                        </p:tgtEl>
                                      </p:cBhvr>
                                    </p:animEffect>
                                  </p:childTnLst>
                                </p:cTn>
                              </p:par>
                              <p:par>
                                <p:cTn id="34" presetID="5" presetClass="entr" presetSubtype="5" fill="hold" grpId="0" nodeType="withEffect">
                                  <p:stCondLst>
                                    <p:cond delay="0"/>
                                  </p:stCondLst>
                                  <p:childTnLst>
                                    <p:set>
                                      <p:cBhvr>
                                        <p:cTn id="35" dur="1" fill="hold">
                                          <p:stCondLst>
                                            <p:cond delay="0"/>
                                          </p:stCondLst>
                                        </p:cTn>
                                        <p:tgtEl>
                                          <p:spTgt spid="5">
                                            <p:txEl>
                                              <p:pRg st="9" end="9"/>
                                            </p:txEl>
                                          </p:spTgt>
                                        </p:tgtEl>
                                        <p:attrNameLst>
                                          <p:attrName>style.visibility</p:attrName>
                                        </p:attrNameLst>
                                      </p:cBhvr>
                                      <p:to>
                                        <p:strVal val="visible"/>
                                      </p:to>
                                    </p:set>
                                    <p:animEffect transition="in" filter="checkerboard(down)">
                                      <p:cBhvr>
                                        <p:cTn id="36" dur="500"/>
                                        <p:tgtEl>
                                          <p:spTgt spid="5">
                                            <p:txEl>
                                              <p:pRg st="9" end="9"/>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5" presetClass="entr" presetSubtype="5" fill="hold" grpId="0" nodeType="clickEffect">
                                  <p:stCondLst>
                                    <p:cond delay="0"/>
                                  </p:stCondLst>
                                  <p:childTnLst>
                                    <p:set>
                                      <p:cBhvr>
                                        <p:cTn id="40" dur="1" fill="hold">
                                          <p:stCondLst>
                                            <p:cond delay="0"/>
                                          </p:stCondLst>
                                        </p:cTn>
                                        <p:tgtEl>
                                          <p:spTgt spid="5">
                                            <p:txEl>
                                              <p:pRg st="10" end="10"/>
                                            </p:txEl>
                                          </p:spTgt>
                                        </p:tgtEl>
                                        <p:attrNameLst>
                                          <p:attrName>style.visibility</p:attrName>
                                        </p:attrNameLst>
                                      </p:cBhvr>
                                      <p:to>
                                        <p:strVal val="visible"/>
                                      </p:to>
                                    </p:set>
                                    <p:animEffect transition="in" filter="checkerboard(down)">
                                      <p:cBhvr>
                                        <p:cTn id="41" dur="500"/>
                                        <p:tgtEl>
                                          <p:spTgt spid="5">
                                            <p:txEl>
                                              <p:pRg st="10" end="10"/>
                                            </p:txEl>
                                          </p:spTgt>
                                        </p:tgtEl>
                                      </p:cBhvr>
                                    </p:animEffect>
                                  </p:childTnLst>
                                </p:cTn>
                              </p:par>
                              <p:par>
                                <p:cTn id="42" presetID="5" presetClass="entr" presetSubtype="5" fill="hold" grpId="0" nodeType="withEffect">
                                  <p:stCondLst>
                                    <p:cond delay="0"/>
                                  </p:stCondLst>
                                  <p:childTnLst>
                                    <p:set>
                                      <p:cBhvr>
                                        <p:cTn id="43" dur="1" fill="hold">
                                          <p:stCondLst>
                                            <p:cond delay="0"/>
                                          </p:stCondLst>
                                        </p:cTn>
                                        <p:tgtEl>
                                          <p:spTgt spid="5">
                                            <p:txEl>
                                              <p:pRg st="11" end="11"/>
                                            </p:txEl>
                                          </p:spTgt>
                                        </p:tgtEl>
                                        <p:attrNameLst>
                                          <p:attrName>style.visibility</p:attrName>
                                        </p:attrNameLst>
                                      </p:cBhvr>
                                      <p:to>
                                        <p:strVal val="visible"/>
                                      </p:to>
                                    </p:set>
                                    <p:animEffect transition="in" filter="checkerboard(down)">
                                      <p:cBhvr>
                                        <p:cTn id="44" dur="500"/>
                                        <p:tgtEl>
                                          <p:spTgt spid="5">
                                            <p:txEl>
                                              <p:pRg st="11" end="11"/>
                                            </p:txEl>
                                          </p:spTgt>
                                        </p:tgtEl>
                                      </p:cBhvr>
                                    </p:animEffect>
                                  </p:childTnLst>
                                </p:cTn>
                              </p:par>
                              <p:par>
                                <p:cTn id="45" presetID="5" presetClass="entr" presetSubtype="5" fill="hold" grpId="0" nodeType="withEffect">
                                  <p:stCondLst>
                                    <p:cond delay="0"/>
                                  </p:stCondLst>
                                  <p:childTnLst>
                                    <p:set>
                                      <p:cBhvr>
                                        <p:cTn id="46" dur="1" fill="hold">
                                          <p:stCondLst>
                                            <p:cond delay="0"/>
                                          </p:stCondLst>
                                        </p:cTn>
                                        <p:tgtEl>
                                          <p:spTgt spid="5">
                                            <p:txEl>
                                              <p:pRg st="12" end="12"/>
                                            </p:txEl>
                                          </p:spTgt>
                                        </p:tgtEl>
                                        <p:attrNameLst>
                                          <p:attrName>style.visibility</p:attrName>
                                        </p:attrNameLst>
                                      </p:cBhvr>
                                      <p:to>
                                        <p:strVal val="visible"/>
                                      </p:to>
                                    </p:set>
                                    <p:animEffect transition="in" filter="checkerboard(down)">
                                      <p:cBhvr>
                                        <p:cTn id="47" dur="500"/>
                                        <p:tgtEl>
                                          <p:spTgt spid="5">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autoUpdateAnimBg="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title"/>
          </p:nvPr>
        </p:nvSpPr>
        <p:spPr>
          <a:xfrm>
            <a:off x="838200" y="152400"/>
            <a:ext cx="7772400" cy="609600"/>
          </a:xfrm>
        </p:spPr>
        <p:txBody>
          <a:bodyPr>
            <a:normAutofit fontScale="90000"/>
          </a:bodyPr>
          <a:lstStyle/>
          <a:p>
            <a:r>
              <a:rPr lang="en-US" dirty="0"/>
              <a:t>Pattern Discovery Techniques</a:t>
            </a:r>
          </a:p>
        </p:txBody>
      </p:sp>
      <p:sp>
        <p:nvSpPr>
          <p:cNvPr id="5" name="Rectangle 7"/>
          <p:cNvSpPr txBox="1">
            <a:spLocks noChangeArrowheads="1"/>
          </p:cNvSpPr>
          <p:nvPr/>
        </p:nvSpPr>
        <p:spPr>
          <a:xfrm>
            <a:off x="152400" y="914400"/>
            <a:ext cx="8839200" cy="56388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buFont typeface="Wingdings" pitchFamily="2" charset="2"/>
              <a:buChar char="v"/>
            </a:pPr>
            <a:r>
              <a:rPr lang="en-US" sz="2800" dirty="0" smtClean="0"/>
              <a:t>Dynamic Site Analysis</a:t>
            </a:r>
          </a:p>
          <a:p>
            <a:pPr lvl="1" algn="just"/>
            <a:r>
              <a:rPr lang="en-US" sz="2400" dirty="0" smtClean="0"/>
              <a:t>Dynamic html links to the database, and requires parameters appended to URLs</a:t>
            </a:r>
          </a:p>
          <a:p>
            <a:pPr lvl="1" algn="just"/>
            <a:r>
              <a:rPr lang="en-US" sz="2400" dirty="0" smtClean="0">
                <a:hlinkClick r:id="rId2"/>
              </a:rPr>
              <a:t>http://search.netscape.com/cgi-in/search?search=Federal+Tax+Return+Form&amp;cp=ntserch</a:t>
            </a:r>
            <a:endParaRPr lang="en-US" sz="2400" dirty="0" smtClean="0"/>
          </a:p>
          <a:p>
            <a:pPr lvl="1" algn="just"/>
            <a:r>
              <a:rPr lang="en-US" sz="2400" dirty="0" smtClean="0"/>
              <a:t>Knowledge:</a:t>
            </a:r>
          </a:p>
          <a:p>
            <a:pPr lvl="2" algn="just"/>
            <a:r>
              <a:rPr lang="en-US" sz="2000" dirty="0" smtClean="0"/>
              <a:t>What the visitors looked for</a:t>
            </a:r>
          </a:p>
          <a:p>
            <a:pPr lvl="2" algn="just"/>
            <a:r>
              <a:rPr lang="en-US" sz="2000" dirty="0" smtClean="0"/>
              <a:t>What keywords S/B purchased from Search engineer </a:t>
            </a:r>
          </a:p>
          <a:p>
            <a:pPr algn="just">
              <a:buFont typeface="Wingdings" pitchFamily="2" charset="2"/>
              <a:buChar char="v"/>
            </a:pPr>
            <a:r>
              <a:rPr lang="en-US" sz="2800" dirty="0"/>
              <a:t>Cookies </a:t>
            </a:r>
          </a:p>
          <a:p>
            <a:pPr lvl="1" algn="just"/>
            <a:r>
              <a:rPr lang="en-US" sz="2400" dirty="0"/>
              <a:t>Randomly assigned ID by web server to browser</a:t>
            </a:r>
          </a:p>
          <a:p>
            <a:pPr lvl="1" algn="just"/>
            <a:r>
              <a:rPr lang="en-US" sz="2400" dirty="0"/>
              <a:t>Cookies are beneficial to both web site developers and visitors</a:t>
            </a:r>
          </a:p>
          <a:p>
            <a:pPr lvl="1" algn="just"/>
            <a:r>
              <a:rPr lang="en-US" sz="2400" dirty="0"/>
              <a:t>Cookie field entry in log file can be used by Web traffic analysis software to track </a:t>
            </a:r>
            <a:r>
              <a:rPr lang="en-US" sz="2400" u="sng" dirty="0"/>
              <a:t>repeat visitors</a:t>
            </a:r>
            <a:r>
              <a:rPr lang="en-US" sz="2400" dirty="0"/>
              <a:t> </a:t>
            </a:r>
            <a:r>
              <a:rPr lang="en-US" sz="2400" dirty="0">
                <a:sym typeface="Wingdings" pitchFamily="2" charset="2"/>
              </a:rPr>
              <a:t> loyal customers.</a:t>
            </a:r>
            <a:endParaRPr lang="en-US" sz="2400" dirty="0"/>
          </a:p>
          <a:p>
            <a:pPr marL="914400" lvl="2" indent="0" algn="just">
              <a:buNone/>
            </a:pPr>
            <a:endParaRPr lang="en-US" sz="2000" dirty="0"/>
          </a:p>
        </p:txBody>
      </p:sp>
    </p:spTree>
    <p:extLst>
      <p:ext uri="{BB962C8B-B14F-4D97-AF65-F5344CB8AC3E}">
        <p14:creationId xmlns:p14="http://schemas.microsoft.com/office/powerpoint/2010/main" val="1019251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checkerboard(across)">
                                      <p:cBhvr>
                                        <p:cTn id="7" dur="500"/>
                                        <p:tgtEl>
                                          <p:spTgt spid="5">
                                            <p:txEl>
                                              <p:pRg st="0" end="0"/>
                                            </p:txEl>
                                          </p:spTgt>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checkerboard(across)">
                                      <p:cBhvr>
                                        <p:cTn id="10" dur="500"/>
                                        <p:tgtEl>
                                          <p:spTgt spid="5">
                                            <p:txEl>
                                              <p:pRg st="1" end="1"/>
                                            </p:txEl>
                                          </p:spTgt>
                                        </p:tgtEl>
                                      </p:cBhvr>
                                    </p:animEffect>
                                  </p:childTnLst>
                                </p:cTn>
                              </p:par>
                              <p:par>
                                <p:cTn id="11" presetID="5" presetClass="entr" presetSubtype="10" fill="hold" grpId="0"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Effect transition="in" filter="checkerboard(across)">
                                      <p:cBhvr>
                                        <p:cTn id="13" dur="500"/>
                                        <p:tgtEl>
                                          <p:spTgt spid="5">
                                            <p:txEl>
                                              <p:pRg st="2" end="2"/>
                                            </p:txEl>
                                          </p:spTgt>
                                        </p:tgtEl>
                                      </p:cBhvr>
                                    </p:animEffect>
                                  </p:childTnLst>
                                </p:cTn>
                              </p:par>
                              <p:par>
                                <p:cTn id="14" presetID="5" presetClass="entr" presetSubtype="10" fill="hold" grpId="0" nodeType="withEffect">
                                  <p:stCondLst>
                                    <p:cond delay="0"/>
                                  </p:stCondLst>
                                  <p:childTnLst>
                                    <p:set>
                                      <p:cBhvr>
                                        <p:cTn id="15" dur="1" fill="hold">
                                          <p:stCondLst>
                                            <p:cond delay="0"/>
                                          </p:stCondLst>
                                        </p:cTn>
                                        <p:tgtEl>
                                          <p:spTgt spid="5">
                                            <p:txEl>
                                              <p:pRg st="3" end="3"/>
                                            </p:txEl>
                                          </p:spTgt>
                                        </p:tgtEl>
                                        <p:attrNameLst>
                                          <p:attrName>style.visibility</p:attrName>
                                        </p:attrNameLst>
                                      </p:cBhvr>
                                      <p:to>
                                        <p:strVal val="visible"/>
                                      </p:to>
                                    </p:set>
                                    <p:animEffect transition="in" filter="checkerboard(across)">
                                      <p:cBhvr>
                                        <p:cTn id="16" dur="500"/>
                                        <p:tgtEl>
                                          <p:spTgt spid="5">
                                            <p:txEl>
                                              <p:pRg st="3" end="3"/>
                                            </p:txEl>
                                          </p:spTgt>
                                        </p:tgtEl>
                                      </p:cBhvr>
                                    </p:animEffect>
                                  </p:childTnLst>
                                </p:cTn>
                              </p:par>
                              <p:par>
                                <p:cTn id="17" presetID="5" presetClass="entr" presetSubtype="10" fill="hold" grpId="0" nodeType="with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animEffect transition="in" filter="checkerboard(across)">
                                      <p:cBhvr>
                                        <p:cTn id="19" dur="500"/>
                                        <p:tgtEl>
                                          <p:spTgt spid="5">
                                            <p:txEl>
                                              <p:pRg st="4" end="4"/>
                                            </p:txEl>
                                          </p:spTgt>
                                        </p:tgtEl>
                                      </p:cBhvr>
                                    </p:animEffect>
                                  </p:childTnLst>
                                </p:cTn>
                              </p:par>
                              <p:par>
                                <p:cTn id="20" presetID="5" presetClass="entr" presetSubtype="10" fill="hold" grpId="0" nodeType="withEffect">
                                  <p:stCondLst>
                                    <p:cond delay="0"/>
                                  </p:stCondLst>
                                  <p:childTnLst>
                                    <p:set>
                                      <p:cBhvr>
                                        <p:cTn id="21" dur="1" fill="hold">
                                          <p:stCondLst>
                                            <p:cond delay="0"/>
                                          </p:stCondLst>
                                        </p:cTn>
                                        <p:tgtEl>
                                          <p:spTgt spid="5">
                                            <p:txEl>
                                              <p:pRg st="5" end="5"/>
                                            </p:txEl>
                                          </p:spTgt>
                                        </p:tgtEl>
                                        <p:attrNameLst>
                                          <p:attrName>style.visibility</p:attrName>
                                        </p:attrNameLst>
                                      </p:cBhvr>
                                      <p:to>
                                        <p:strVal val="visible"/>
                                      </p:to>
                                    </p:set>
                                    <p:animEffect transition="in" filter="checkerboard(across)">
                                      <p:cBhvr>
                                        <p:cTn id="22" dur="500"/>
                                        <p:tgtEl>
                                          <p:spTgt spid="5">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grpId="0" nodeType="clickEffect">
                                  <p:stCondLst>
                                    <p:cond delay="0"/>
                                  </p:stCondLst>
                                  <p:childTnLst>
                                    <p:set>
                                      <p:cBhvr>
                                        <p:cTn id="26" dur="1" fill="hold">
                                          <p:stCondLst>
                                            <p:cond delay="0"/>
                                          </p:stCondLst>
                                        </p:cTn>
                                        <p:tgtEl>
                                          <p:spTgt spid="5">
                                            <p:txEl>
                                              <p:pRg st="6" end="6"/>
                                            </p:txEl>
                                          </p:spTgt>
                                        </p:tgtEl>
                                        <p:attrNameLst>
                                          <p:attrName>style.visibility</p:attrName>
                                        </p:attrNameLst>
                                      </p:cBhvr>
                                      <p:to>
                                        <p:strVal val="visible"/>
                                      </p:to>
                                    </p:set>
                                    <p:animEffect transition="in" filter="checkerboard(across)">
                                      <p:cBhvr>
                                        <p:cTn id="27" dur="500"/>
                                        <p:tgtEl>
                                          <p:spTgt spid="5">
                                            <p:txEl>
                                              <p:pRg st="6" end="6"/>
                                            </p:txEl>
                                          </p:spTgt>
                                        </p:tgtEl>
                                      </p:cBhvr>
                                    </p:animEffect>
                                  </p:childTnLst>
                                </p:cTn>
                              </p:par>
                              <p:par>
                                <p:cTn id="28" presetID="5" presetClass="entr" presetSubtype="10" fill="hold" grpId="0" nodeType="withEffect">
                                  <p:stCondLst>
                                    <p:cond delay="0"/>
                                  </p:stCondLst>
                                  <p:childTnLst>
                                    <p:set>
                                      <p:cBhvr>
                                        <p:cTn id="29" dur="1" fill="hold">
                                          <p:stCondLst>
                                            <p:cond delay="0"/>
                                          </p:stCondLst>
                                        </p:cTn>
                                        <p:tgtEl>
                                          <p:spTgt spid="5">
                                            <p:txEl>
                                              <p:pRg st="7" end="7"/>
                                            </p:txEl>
                                          </p:spTgt>
                                        </p:tgtEl>
                                        <p:attrNameLst>
                                          <p:attrName>style.visibility</p:attrName>
                                        </p:attrNameLst>
                                      </p:cBhvr>
                                      <p:to>
                                        <p:strVal val="visible"/>
                                      </p:to>
                                    </p:set>
                                    <p:animEffect transition="in" filter="checkerboard(across)">
                                      <p:cBhvr>
                                        <p:cTn id="30" dur="500"/>
                                        <p:tgtEl>
                                          <p:spTgt spid="5">
                                            <p:txEl>
                                              <p:pRg st="7" end="7"/>
                                            </p:txEl>
                                          </p:spTgt>
                                        </p:tgtEl>
                                      </p:cBhvr>
                                    </p:animEffect>
                                  </p:childTnLst>
                                </p:cTn>
                              </p:par>
                              <p:par>
                                <p:cTn id="31" presetID="5" presetClass="entr" presetSubtype="10" fill="hold" grpId="0" nodeType="withEffect">
                                  <p:stCondLst>
                                    <p:cond delay="0"/>
                                  </p:stCondLst>
                                  <p:childTnLst>
                                    <p:set>
                                      <p:cBhvr>
                                        <p:cTn id="32" dur="1" fill="hold">
                                          <p:stCondLst>
                                            <p:cond delay="0"/>
                                          </p:stCondLst>
                                        </p:cTn>
                                        <p:tgtEl>
                                          <p:spTgt spid="5">
                                            <p:txEl>
                                              <p:pRg st="8" end="8"/>
                                            </p:txEl>
                                          </p:spTgt>
                                        </p:tgtEl>
                                        <p:attrNameLst>
                                          <p:attrName>style.visibility</p:attrName>
                                        </p:attrNameLst>
                                      </p:cBhvr>
                                      <p:to>
                                        <p:strVal val="visible"/>
                                      </p:to>
                                    </p:set>
                                    <p:animEffect transition="in" filter="checkerboard(across)">
                                      <p:cBhvr>
                                        <p:cTn id="33" dur="500"/>
                                        <p:tgtEl>
                                          <p:spTgt spid="5">
                                            <p:txEl>
                                              <p:pRg st="8" end="8"/>
                                            </p:txEl>
                                          </p:spTgt>
                                        </p:tgtEl>
                                      </p:cBhvr>
                                    </p:animEffect>
                                  </p:childTnLst>
                                </p:cTn>
                              </p:par>
                              <p:par>
                                <p:cTn id="34" presetID="5" presetClass="entr" presetSubtype="10" fill="hold" grpId="0" nodeType="withEffect">
                                  <p:stCondLst>
                                    <p:cond delay="0"/>
                                  </p:stCondLst>
                                  <p:childTnLst>
                                    <p:set>
                                      <p:cBhvr>
                                        <p:cTn id="35" dur="1" fill="hold">
                                          <p:stCondLst>
                                            <p:cond delay="0"/>
                                          </p:stCondLst>
                                        </p:cTn>
                                        <p:tgtEl>
                                          <p:spTgt spid="5">
                                            <p:txEl>
                                              <p:pRg st="9" end="9"/>
                                            </p:txEl>
                                          </p:spTgt>
                                        </p:tgtEl>
                                        <p:attrNameLst>
                                          <p:attrName>style.visibility</p:attrName>
                                        </p:attrNameLst>
                                      </p:cBhvr>
                                      <p:to>
                                        <p:strVal val="visible"/>
                                      </p:to>
                                    </p:set>
                                    <p:animEffect transition="in" filter="checkerboard(across)">
                                      <p:cBhvr>
                                        <p:cTn id="36" dur="500"/>
                                        <p:tgtEl>
                                          <p:spTgt spid="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autoUpdateAnimBg="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838200" y="304800"/>
            <a:ext cx="7772400" cy="533400"/>
          </a:xfrm>
        </p:spPr>
        <p:txBody>
          <a:bodyPr>
            <a:normAutofit fontScale="90000"/>
          </a:bodyPr>
          <a:lstStyle/>
          <a:p>
            <a:r>
              <a:rPr lang="en-US" dirty="0"/>
              <a:t>Pattern Discovery Techniques</a:t>
            </a:r>
          </a:p>
        </p:txBody>
      </p:sp>
      <p:sp>
        <p:nvSpPr>
          <p:cNvPr id="5" name="Rectangle 3"/>
          <p:cNvSpPr txBox="1">
            <a:spLocks noChangeArrowheads="1"/>
          </p:cNvSpPr>
          <p:nvPr/>
        </p:nvSpPr>
        <p:spPr>
          <a:xfrm>
            <a:off x="228600" y="1219200"/>
            <a:ext cx="8686800" cy="5410200"/>
          </a:xfrm>
          <a:prstGeom prst="rect">
            <a:avLst/>
          </a:prstGeom>
        </p:spPr>
        <p:txBody>
          <a:bodyPr vert="horz" lIns="91440" tIns="45720" rIns="91440" bIns="45720" rtlCol="0">
            <a:normAutofit fontScale="85000"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buFont typeface="Wingdings" pitchFamily="2" charset="2"/>
              <a:buChar char="v"/>
            </a:pPr>
            <a:r>
              <a:rPr lang="en-US" dirty="0" smtClean="0"/>
              <a:t>Association Rules</a:t>
            </a:r>
          </a:p>
          <a:p>
            <a:pPr lvl="1" algn="just"/>
            <a:r>
              <a:rPr lang="en-US" dirty="0" smtClean="0"/>
              <a:t>help find spending patterns on related products</a:t>
            </a:r>
          </a:p>
          <a:p>
            <a:pPr lvl="1" algn="just"/>
            <a:r>
              <a:rPr lang="en-US" sz="2600" dirty="0" smtClean="0"/>
              <a:t>30% who accessed/company/products/bread.html, 	 also accessed /company/products/milk.htm.</a:t>
            </a:r>
            <a:r>
              <a:rPr lang="en-US" dirty="0" smtClean="0"/>
              <a:t> </a:t>
            </a:r>
          </a:p>
          <a:p>
            <a:pPr algn="just">
              <a:buFont typeface="Wingdings" pitchFamily="2" charset="2"/>
              <a:buChar char="v"/>
            </a:pPr>
            <a:r>
              <a:rPr lang="en-US" dirty="0" smtClean="0"/>
              <a:t>Sequential Patterns</a:t>
            </a:r>
          </a:p>
          <a:p>
            <a:pPr lvl="1" algn="just"/>
            <a:r>
              <a:rPr lang="en-US" dirty="0" smtClean="0"/>
              <a:t>help find inter-transaction patterns </a:t>
            </a:r>
          </a:p>
          <a:p>
            <a:pPr lvl="1" algn="just"/>
            <a:r>
              <a:rPr lang="en-US" sz="2600" dirty="0" smtClean="0"/>
              <a:t>50% who bought items in /</a:t>
            </a:r>
            <a:r>
              <a:rPr lang="en-US" sz="2600" dirty="0" err="1" smtClean="0"/>
              <a:t>pcworld</a:t>
            </a:r>
            <a:r>
              <a:rPr lang="en-US" sz="2600" dirty="0" smtClean="0"/>
              <a:t>/computers/, also bought in /</a:t>
            </a:r>
            <a:r>
              <a:rPr lang="en-US" sz="2600" dirty="0" err="1" smtClean="0"/>
              <a:t>pcworld</a:t>
            </a:r>
            <a:r>
              <a:rPr lang="en-US" sz="2600" dirty="0" smtClean="0"/>
              <a:t>/accessories/ within 15 days</a:t>
            </a:r>
            <a:endParaRPr lang="en-US" dirty="0" smtClean="0"/>
          </a:p>
          <a:p>
            <a:pPr algn="just">
              <a:buFont typeface="Wingdings" pitchFamily="2" charset="2"/>
              <a:buChar char="v"/>
            </a:pPr>
            <a:r>
              <a:rPr lang="en-US" dirty="0"/>
              <a:t>Clustering</a:t>
            </a:r>
          </a:p>
          <a:p>
            <a:pPr lvl="1" algn="just"/>
            <a:r>
              <a:rPr lang="en-US" dirty="0"/>
              <a:t>Identifies visitors with common characteristics based on visitors’ profiles</a:t>
            </a:r>
          </a:p>
          <a:p>
            <a:pPr lvl="1" algn="just"/>
            <a:r>
              <a:rPr lang="en-US" dirty="0"/>
              <a:t>50% who applied discover platinum card in /</a:t>
            </a:r>
            <a:r>
              <a:rPr lang="en-US" dirty="0" err="1"/>
              <a:t>discovercard</a:t>
            </a:r>
            <a:r>
              <a:rPr lang="en-US" dirty="0"/>
              <a:t>/</a:t>
            </a:r>
            <a:r>
              <a:rPr lang="en-US" dirty="0" err="1"/>
              <a:t>customerService</a:t>
            </a:r>
            <a:r>
              <a:rPr lang="en-US" dirty="0"/>
              <a:t>/</a:t>
            </a:r>
            <a:r>
              <a:rPr lang="en-US" dirty="0" err="1"/>
              <a:t>newcard</a:t>
            </a:r>
            <a:r>
              <a:rPr lang="en-US" dirty="0"/>
              <a:t>, were in the 25-35 age group, with annual income between $40,000 – 50,000.</a:t>
            </a:r>
          </a:p>
          <a:p>
            <a:pPr marL="457200" lvl="1" indent="0" algn="just">
              <a:buNone/>
            </a:pPr>
            <a:endParaRPr lang="en-US" dirty="0"/>
          </a:p>
        </p:txBody>
      </p:sp>
    </p:spTree>
    <p:extLst>
      <p:ext uri="{BB962C8B-B14F-4D97-AF65-F5344CB8AC3E}">
        <p14:creationId xmlns:p14="http://schemas.microsoft.com/office/powerpoint/2010/main" val="25736994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dissolve">
                                      <p:cBhvr>
                                        <p:cTn id="7" dur="500"/>
                                        <p:tgtEl>
                                          <p:spTgt spid="5">
                                            <p:txEl>
                                              <p:pRg st="0" end="0"/>
                                            </p:txEl>
                                          </p:spTgt>
                                        </p:tgtEl>
                                      </p:cBhvr>
                                    </p:animEffect>
                                  </p:childTnLst>
                                  <p:subTnLst>
                                    <p:animClr clrSpc="rgb" dir="cw">
                                      <p:cBhvr override="childStyle">
                                        <p:cTn dur="1" fill="hold" display="0" masterRel="nextClick" afterEffect="1"/>
                                        <p:tgtEl>
                                          <p:spTgt spid="5">
                                            <p:txEl>
                                              <p:pRg st="0" end="0"/>
                                            </p:txEl>
                                          </p:spTgt>
                                        </p:tgtEl>
                                        <p:attrNameLst>
                                          <p:attrName>ppt_c</p:attrName>
                                        </p:attrNameLst>
                                      </p:cBhvr>
                                      <p:to>
                                        <a:srgbClr val="6699FF"/>
                                      </p:to>
                                    </p:animClr>
                                  </p:subTnLst>
                                </p:cTn>
                              </p:par>
                              <p:par>
                                <p:cTn id="8" presetID="9" presetClass="entr" presetSubtype="0" fill="hold" grpId="0"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dissolve">
                                      <p:cBhvr>
                                        <p:cTn id="10" dur="500"/>
                                        <p:tgtEl>
                                          <p:spTgt spid="5">
                                            <p:txEl>
                                              <p:pRg st="1" end="1"/>
                                            </p:txEl>
                                          </p:spTgt>
                                        </p:tgtEl>
                                      </p:cBhvr>
                                    </p:animEffect>
                                  </p:childTnLst>
                                  <p:subTnLst>
                                    <p:animClr clrSpc="rgb" dir="cw">
                                      <p:cBhvr override="childStyle">
                                        <p:cTn dur="1" fill="hold" display="0" masterRel="nextClick" afterEffect="1"/>
                                        <p:tgtEl>
                                          <p:spTgt spid="5">
                                            <p:txEl>
                                              <p:pRg st="1" end="1"/>
                                            </p:txEl>
                                          </p:spTgt>
                                        </p:tgtEl>
                                        <p:attrNameLst>
                                          <p:attrName>ppt_c</p:attrName>
                                        </p:attrNameLst>
                                      </p:cBhvr>
                                      <p:to>
                                        <a:srgbClr val="6699FF"/>
                                      </p:to>
                                    </p:animClr>
                                  </p:subTnLst>
                                </p:cTn>
                              </p:par>
                              <p:par>
                                <p:cTn id="11" presetID="9" presetClass="entr" presetSubtype="0" fill="hold" grpId="0"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Effect transition="in" filter="dissolve">
                                      <p:cBhvr>
                                        <p:cTn id="13" dur="500"/>
                                        <p:tgtEl>
                                          <p:spTgt spid="5">
                                            <p:txEl>
                                              <p:pRg st="2" end="2"/>
                                            </p:txEl>
                                          </p:spTgt>
                                        </p:tgtEl>
                                      </p:cBhvr>
                                    </p:animEffect>
                                  </p:childTnLst>
                                  <p:subTnLst>
                                    <p:animClr clrSpc="rgb" dir="cw">
                                      <p:cBhvr override="childStyle">
                                        <p:cTn dur="1" fill="hold" display="0" masterRel="nextClick" afterEffect="1"/>
                                        <p:tgtEl>
                                          <p:spTgt spid="5">
                                            <p:txEl>
                                              <p:pRg st="2" end="2"/>
                                            </p:txEl>
                                          </p:spTgt>
                                        </p:tgtEl>
                                        <p:attrNameLst>
                                          <p:attrName>ppt_c</p:attrName>
                                        </p:attrNameLst>
                                      </p:cBhvr>
                                      <p:to>
                                        <a:srgbClr val="6699FF"/>
                                      </p:to>
                                    </p:animClr>
                                  </p:subTnLst>
                                </p:cTn>
                              </p:par>
                            </p:childTnLst>
                          </p:cTn>
                        </p:par>
                      </p:childTnLst>
                    </p:cTn>
                  </p:par>
                  <p:par>
                    <p:cTn id="14" fill="hold">
                      <p:stCondLst>
                        <p:cond delay="indefinite"/>
                      </p:stCondLst>
                      <p:childTnLst>
                        <p:par>
                          <p:cTn id="15" fill="hold">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5">
                                            <p:txEl>
                                              <p:pRg st="3" end="3"/>
                                            </p:txEl>
                                          </p:spTgt>
                                        </p:tgtEl>
                                        <p:attrNameLst>
                                          <p:attrName>style.visibility</p:attrName>
                                        </p:attrNameLst>
                                      </p:cBhvr>
                                      <p:to>
                                        <p:strVal val="visible"/>
                                      </p:to>
                                    </p:set>
                                    <p:animEffect transition="in" filter="dissolve">
                                      <p:cBhvr>
                                        <p:cTn id="18" dur="500"/>
                                        <p:tgtEl>
                                          <p:spTgt spid="5">
                                            <p:txEl>
                                              <p:pRg st="3" end="3"/>
                                            </p:txEl>
                                          </p:spTgt>
                                        </p:tgtEl>
                                      </p:cBhvr>
                                    </p:animEffect>
                                  </p:childTnLst>
                                  <p:subTnLst>
                                    <p:animClr clrSpc="rgb" dir="cw">
                                      <p:cBhvr override="childStyle">
                                        <p:cTn dur="1" fill="hold" display="0" masterRel="nextClick" afterEffect="1"/>
                                        <p:tgtEl>
                                          <p:spTgt spid="5">
                                            <p:txEl>
                                              <p:pRg st="3" end="3"/>
                                            </p:txEl>
                                          </p:spTgt>
                                        </p:tgtEl>
                                        <p:attrNameLst>
                                          <p:attrName>ppt_c</p:attrName>
                                        </p:attrNameLst>
                                      </p:cBhvr>
                                      <p:to>
                                        <a:srgbClr val="6699FF"/>
                                      </p:to>
                                    </p:animClr>
                                  </p:subTnLst>
                                </p:cTn>
                              </p:par>
                              <p:par>
                                <p:cTn id="19" presetID="9" presetClass="entr" presetSubtype="0" fill="hold" grpId="0" nodeType="withEffect">
                                  <p:stCondLst>
                                    <p:cond delay="0"/>
                                  </p:stCondLst>
                                  <p:childTnLst>
                                    <p:set>
                                      <p:cBhvr>
                                        <p:cTn id="20" dur="1" fill="hold">
                                          <p:stCondLst>
                                            <p:cond delay="0"/>
                                          </p:stCondLst>
                                        </p:cTn>
                                        <p:tgtEl>
                                          <p:spTgt spid="5">
                                            <p:txEl>
                                              <p:pRg st="4" end="4"/>
                                            </p:txEl>
                                          </p:spTgt>
                                        </p:tgtEl>
                                        <p:attrNameLst>
                                          <p:attrName>style.visibility</p:attrName>
                                        </p:attrNameLst>
                                      </p:cBhvr>
                                      <p:to>
                                        <p:strVal val="visible"/>
                                      </p:to>
                                    </p:set>
                                    <p:animEffect transition="in" filter="dissolve">
                                      <p:cBhvr>
                                        <p:cTn id="21" dur="500"/>
                                        <p:tgtEl>
                                          <p:spTgt spid="5">
                                            <p:txEl>
                                              <p:pRg st="4" end="4"/>
                                            </p:txEl>
                                          </p:spTgt>
                                        </p:tgtEl>
                                      </p:cBhvr>
                                    </p:animEffect>
                                  </p:childTnLst>
                                  <p:subTnLst>
                                    <p:animClr clrSpc="rgb" dir="cw">
                                      <p:cBhvr override="childStyle">
                                        <p:cTn dur="1" fill="hold" display="0" masterRel="nextClick" afterEffect="1"/>
                                        <p:tgtEl>
                                          <p:spTgt spid="5">
                                            <p:txEl>
                                              <p:pRg st="4" end="4"/>
                                            </p:txEl>
                                          </p:spTgt>
                                        </p:tgtEl>
                                        <p:attrNameLst>
                                          <p:attrName>ppt_c</p:attrName>
                                        </p:attrNameLst>
                                      </p:cBhvr>
                                      <p:to>
                                        <a:srgbClr val="6699FF"/>
                                      </p:to>
                                    </p:animClr>
                                  </p:subTnLst>
                                </p:cTn>
                              </p:par>
                              <p:par>
                                <p:cTn id="22" presetID="9" presetClass="entr" presetSubtype="0" fill="hold" grpId="0" nodeType="withEffect">
                                  <p:stCondLst>
                                    <p:cond delay="0"/>
                                  </p:stCondLst>
                                  <p:childTnLst>
                                    <p:set>
                                      <p:cBhvr>
                                        <p:cTn id="23" dur="1" fill="hold">
                                          <p:stCondLst>
                                            <p:cond delay="0"/>
                                          </p:stCondLst>
                                        </p:cTn>
                                        <p:tgtEl>
                                          <p:spTgt spid="5">
                                            <p:txEl>
                                              <p:pRg st="5" end="5"/>
                                            </p:txEl>
                                          </p:spTgt>
                                        </p:tgtEl>
                                        <p:attrNameLst>
                                          <p:attrName>style.visibility</p:attrName>
                                        </p:attrNameLst>
                                      </p:cBhvr>
                                      <p:to>
                                        <p:strVal val="visible"/>
                                      </p:to>
                                    </p:set>
                                    <p:animEffect transition="in" filter="dissolve">
                                      <p:cBhvr>
                                        <p:cTn id="24" dur="500"/>
                                        <p:tgtEl>
                                          <p:spTgt spid="5">
                                            <p:txEl>
                                              <p:pRg st="5" end="5"/>
                                            </p:txEl>
                                          </p:spTgt>
                                        </p:tgtEl>
                                      </p:cBhvr>
                                    </p:animEffect>
                                  </p:childTnLst>
                                  <p:subTnLst>
                                    <p:animClr clrSpc="rgb" dir="cw">
                                      <p:cBhvr override="childStyle">
                                        <p:cTn dur="1" fill="hold" display="0" masterRel="nextClick" afterEffect="1"/>
                                        <p:tgtEl>
                                          <p:spTgt spid="5">
                                            <p:txEl>
                                              <p:pRg st="5" end="5"/>
                                            </p:txEl>
                                          </p:spTgt>
                                        </p:tgtEl>
                                        <p:attrNameLst>
                                          <p:attrName>ppt_c</p:attrName>
                                        </p:attrNameLst>
                                      </p:cBhvr>
                                      <p:to>
                                        <a:srgbClr val="6699FF"/>
                                      </p:to>
                                    </p:animClr>
                                  </p:subTnLst>
                                </p:cTn>
                              </p:par>
                            </p:childTnLst>
                          </p:cTn>
                        </p:par>
                      </p:childTnLst>
                    </p:cTn>
                  </p:par>
                  <p:par>
                    <p:cTn id="25" fill="hold">
                      <p:stCondLst>
                        <p:cond delay="indefinite"/>
                      </p:stCondLst>
                      <p:childTnLst>
                        <p:par>
                          <p:cTn id="26" fill="hold">
                            <p:stCondLst>
                              <p:cond delay="0"/>
                            </p:stCondLst>
                            <p:childTnLst>
                              <p:par>
                                <p:cTn id="27" presetID="9" presetClass="entr" presetSubtype="0" fill="hold" grpId="0" nodeType="clickEffect">
                                  <p:stCondLst>
                                    <p:cond delay="0"/>
                                  </p:stCondLst>
                                  <p:childTnLst>
                                    <p:set>
                                      <p:cBhvr>
                                        <p:cTn id="28" dur="1" fill="hold">
                                          <p:stCondLst>
                                            <p:cond delay="0"/>
                                          </p:stCondLst>
                                        </p:cTn>
                                        <p:tgtEl>
                                          <p:spTgt spid="5">
                                            <p:txEl>
                                              <p:pRg st="6" end="6"/>
                                            </p:txEl>
                                          </p:spTgt>
                                        </p:tgtEl>
                                        <p:attrNameLst>
                                          <p:attrName>style.visibility</p:attrName>
                                        </p:attrNameLst>
                                      </p:cBhvr>
                                      <p:to>
                                        <p:strVal val="visible"/>
                                      </p:to>
                                    </p:set>
                                    <p:animEffect transition="in" filter="dissolve">
                                      <p:cBhvr>
                                        <p:cTn id="29" dur="500"/>
                                        <p:tgtEl>
                                          <p:spTgt spid="5">
                                            <p:txEl>
                                              <p:pRg st="6" end="6"/>
                                            </p:txEl>
                                          </p:spTgt>
                                        </p:tgtEl>
                                      </p:cBhvr>
                                    </p:animEffect>
                                  </p:childTnLst>
                                  <p:subTnLst>
                                    <p:animClr clrSpc="rgb" dir="cw">
                                      <p:cBhvr override="childStyle">
                                        <p:cTn dur="1" fill="hold" display="0" masterRel="nextClick" afterEffect="1"/>
                                        <p:tgtEl>
                                          <p:spTgt spid="5">
                                            <p:txEl>
                                              <p:pRg st="6" end="6"/>
                                            </p:txEl>
                                          </p:spTgt>
                                        </p:tgtEl>
                                        <p:attrNameLst>
                                          <p:attrName>ppt_c</p:attrName>
                                        </p:attrNameLst>
                                      </p:cBhvr>
                                      <p:to>
                                        <a:srgbClr val="6699FF"/>
                                      </p:to>
                                    </p:animClr>
                                  </p:subTnLst>
                                </p:cTn>
                              </p:par>
                              <p:par>
                                <p:cTn id="30" presetID="9" presetClass="entr" presetSubtype="0" fill="hold" grpId="0" nodeType="withEffect">
                                  <p:stCondLst>
                                    <p:cond delay="0"/>
                                  </p:stCondLst>
                                  <p:childTnLst>
                                    <p:set>
                                      <p:cBhvr>
                                        <p:cTn id="31" dur="1" fill="hold">
                                          <p:stCondLst>
                                            <p:cond delay="0"/>
                                          </p:stCondLst>
                                        </p:cTn>
                                        <p:tgtEl>
                                          <p:spTgt spid="5">
                                            <p:txEl>
                                              <p:pRg st="7" end="7"/>
                                            </p:txEl>
                                          </p:spTgt>
                                        </p:tgtEl>
                                        <p:attrNameLst>
                                          <p:attrName>style.visibility</p:attrName>
                                        </p:attrNameLst>
                                      </p:cBhvr>
                                      <p:to>
                                        <p:strVal val="visible"/>
                                      </p:to>
                                    </p:set>
                                    <p:animEffect transition="in" filter="dissolve">
                                      <p:cBhvr>
                                        <p:cTn id="32" dur="500"/>
                                        <p:tgtEl>
                                          <p:spTgt spid="5">
                                            <p:txEl>
                                              <p:pRg st="7" end="7"/>
                                            </p:txEl>
                                          </p:spTgt>
                                        </p:tgtEl>
                                      </p:cBhvr>
                                    </p:animEffect>
                                  </p:childTnLst>
                                  <p:subTnLst>
                                    <p:animClr clrSpc="rgb" dir="cw">
                                      <p:cBhvr override="childStyle">
                                        <p:cTn dur="1" fill="hold" display="0" masterRel="nextClick" afterEffect="1"/>
                                        <p:tgtEl>
                                          <p:spTgt spid="5">
                                            <p:txEl>
                                              <p:pRg st="7" end="7"/>
                                            </p:txEl>
                                          </p:spTgt>
                                        </p:tgtEl>
                                        <p:attrNameLst>
                                          <p:attrName>ppt_c</p:attrName>
                                        </p:attrNameLst>
                                      </p:cBhvr>
                                      <p:to>
                                        <a:srgbClr val="6699FF"/>
                                      </p:to>
                                    </p:animClr>
                                  </p:subTnLst>
                                </p:cTn>
                              </p:par>
                              <p:par>
                                <p:cTn id="33" presetID="9" presetClass="entr" presetSubtype="0" fill="hold" grpId="0" nodeType="withEffect">
                                  <p:stCondLst>
                                    <p:cond delay="0"/>
                                  </p:stCondLst>
                                  <p:childTnLst>
                                    <p:set>
                                      <p:cBhvr>
                                        <p:cTn id="34" dur="1" fill="hold">
                                          <p:stCondLst>
                                            <p:cond delay="0"/>
                                          </p:stCondLst>
                                        </p:cTn>
                                        <p:tgtEl>
                                          <p:spTgt spid="5">
                                            <p:txEl>
                                              <p:pRg st="8" end="8"/>
                                            </p:txEl>
                                          </p:spTgt>
                                        </p:tgtEl>
                                        <p:attrNameLst>
                                          <p:attrName>style.visibility</p:attrName>
                                        </p:attrNameLst>
                                      </p:cBhvr>
                                      <p:to>
                                        <p:strVal val="visible"/>
                                      </p:to>
                                    </p:set>
                                    <p:animEffect transition="in" filter="dissolve">
                                      <p:cBhvr>
                                        <p:cTn id="35" dur="500"/>
                                        <p:tgtEl>
                                          <p:spTgt spid="5">
                                            <p:txEl>
                                              <p:pRg st="8" end="8"/>
                                            </p:txEl>
                                          </p:spTgt>
                                        </p:tgtEl>
                                      </p:cBhvr>
                                    </p:animEffect>
                                  </p:childTnLst>
                                  <p:subTnLst>
                                    <p:animClr clrSpc="rgb" dir="cw">
                                      <p:cBhvr override="childStyle">
                                        <p:cTn dur="1" fill="hold" display="0" masterRel="nextClick" afterEffect="1"/>
                                        <p:tgtEl>
                                          <p:spTgt spid="5">
                                            <p:txEl>
                                              <p:pRg st="8" end="8"/>
                                            </p:txEl>
                                          </p:spTgt>
                                        </p:tgtEl>
                                        <p:attrNameLst>
                                          <p:attrName>ppt_c</p:attrName>
                                        </p:attrNameLst>
                                      </p:cBhvr>
                                      <p:to>
                                        <a:srgbClr val="6699FF"/>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autoUpdateAnimBg="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990600" y="228600"/>
            <a:ext cx="7772400" cy="609600"/>
          </a:xfrm>
        </p:spPr>
        <p:txBody>
          <a:bodyPr>
            <a:normAutofit fontScale="90000"/>
          </a:bodyPr>
          <a:lstStyle/>
          <a:p>
            <a:r>
              <a:rPr lang="en-US" dirty="0"/>
              <a:t>Pattern Discovery Techniques</a:t>
            </a:r>
          </a:p>
        </p:txBody>
      </p:sp>
      <p:sp>
        <p:nvSpPr>
          <p:cNvPr id="5" name="Rectangle 3"/>
          <p:cNvSpPr txBox="1">
            <a:spLocks noChangeArrowheads="1"/>
          </p:cNvSpPr>
          <p:nvPr/>
        </p:nvSpPr>
        <p:spPr>
          <a:xfrm>
            <a:off x="533400" y="1219200"/>
            <a:ext cx="8458200" cy="48768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itchFamily="2" charset="2"/>
              <a:buChar char="v"/>
            </a:pPr>
            <a:r>
              <a:rPr lang="en-US" dirty="0" smtClean="0"/>
              <a:t>Decision Trees</a:t>
            </a:r>
          </a:p>
          <a:p>
            <a:pPr lvl="1"/>
            <a:r>
              <a:rPr lang="en-US" dirty="0" smtClean="0"/>
              <a:t>a flow chart of questions leading to a decision</a:t>
            </a:r>
          </a:p>
          <a:p>
            <a:pPr lvl="1"/>
            <a:r>
              <a:rPr lang="en-US" dirty="0" smtClean="0"/>
              <a:t>Ex: car buying decision tree</a:t>
            </a:r>
            <a:endParaRPr lang="en-US" dirty="0"/>
          </a:p>
        </p:txBody>
      </p:sp>
      <p:grpSp>
        <p:nvGrpSpPr>
          <p:cNvPr id="6" name="Group 20"/>
          <p:cNvGrpSpPr>
            <a:grpSpLocks/>
          </p:cNvGrpSpPr>
          <p:nvPr/>
        </p:nvGrpSpPr>
        <p:grpSpPr bwMode="auto">
          <a:xfrm>
            <a:off x="2286000" y="3276600"/>
            <a:ext cx="2895600" cy="2819400"/>
            <a:chOff x="2304" y="2304"/>
            <a:chExt cx="1824" cy="1776"/>
          </a:xfrm>
        </p:grpSpPr>
        <p:grpSp>
          <p:nvGrpSpPr>
            <p:cNvPr id="7" name="Group 14"/>
            <p:cNvGrpSpPr>
              <a:grpSpLocks/>
            </p:cNvGrpSpPr>
            <p:nvPr/>
          </p:nvGrpSpPr>
          <p:grpSpPr bwMode="auto">
            <a:xfrm>
              <a:off x="2304" y="2304"/>
              <a:ext cx="1152" cy="1680"/>
              <a:chOff x="2064" y="2352"/>
              <a:chExt cx="1152" cy="1680"/>
            </a:xfrm>
          </p:grpSpPr>
          <p:grpSp>
            <p:nvGrpSpPr>
              <p:cNvPr id="10" name="Group 11"/>
              <p:cNvGrpSpPr>
                <a:grpSpLocks/>
              </p:cNvGrpSpPr>
              <p:nvPr/>
            </p:nvGrpSpPr>
            <p:grpSpPr bwMode="auto">
              <a:xfrm>
                <a:off x="2064" y="2352"/>
                <a:ext cx="1152" cy="1392"/>
                <a:chOff x="1728" y="2592"/>
                <a:chExt cx="1152" cy="1392"/>
              </a:xfrm>
            </p:grpSpPr>
            <p:sp>
              <p:nvSpPr>
                <p:cNvPr id="12" name="Rectangle 5"/>
                <p:cNvSpPr>
                  <a:spLocks noChangeArrowheads="1"/>
                </p:cNvSpPr>
                <p:nvPr/>
              </p:nvSpPr>
              <p:spPr bwMode="auto">
                <a:xfrm>
                  <a:off x="1728" y="2592"/>
                  <a:ext cx="1152" cy="336"/>
                </a:xfrm>
                <a:prstGeom prst="rect">
                  <a:avLst/>
                </a:prstGeom>
                <a:solidFill>
                  <a:schemeClr val="accent1">
                    <a:alpha val="50000"/>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b="1"/>
                    <a:t>What Brand?</a:t>
                  </a:r>
                </a:p>
              </p:txBody>
            </p:sp>
            <p:sp>
              <p:nvSpPr>
                <p:cNvPr id="13" name="Rectangle 7"/>
                <p:cNvSpPr>
                  <a:spLocks noChangeArrowheads="1"/>
                </p:cNvSpPr>
                <p:nvPr/>
              </p:nvSpPr>
              <p:spPr bwMode="auto">
                <a:xfrm>
                  <a:off x="1728" y="3120"/>
                  <a:ext cx="1152" cy="336"/>
                </a:xfrm>
                <a:prstGeom prst="rect">
                  <a:avLst/>
                </a:prstGeom>
                <a:solidFill>
                  <a:schemeClr val="accent1">
                    <a:alpha val="50000"/>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b="1"/>
                    <a:t>What Year?</a:t>
                  </a:r>
                </a:p>
              </p:txBody>
            </p:sp>
            <p:sp>
              <p:nvSpPr>
                <p:cNvPr id="14" name="Rectangle 8"/>
                <p:cNvSpPr>
                  <a:spLocks noChangeArrowheads="1"/>
                </p:cNvSpPr>
                <p:nvPr/>
              </p:nvSpPr>
              <p:spPr bwMode="auto">
                <a:xfrm>
                  <a:off x="1728" y="3648"/>
                  <a:ext cx="1152" cy="336"/>
                </a:xfrm>
                <a:prstGeom prst="rect">
                  <a:avLst/>
                </a:prstGeom>
                <a:solidFill>
                  <a:schemeClr val="accent1">
                    <a:alpha val="50000"/>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b="1"/>
                    <a:t>What Type?</a:t>
                  </a:r>
                </a:p>
              </p:txBody>
            </p:sp>
            <p:sp>
              <p:nvSpPr>
                <p:cNvPr id="15" name="Line 9"/>
                <p:cNvSpPr>
                  <a:spLocks noChangeShapeType="1"/>
                </p:cNvSpPr>
                <p:nvPr/>
              </p:nvSpPr>
              <p:spPr bwMode="auto">
                <a:xfrm>
                  <a:off x="2304" y="2928"/>
                  <a:ext cx="0" cy="19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 name="Line 10"/>
                <p:cNvSpPr>
                  <a:spLocks noChangeShapeType="1"/>
                </p:cNvSpPr>
                <p:nvPr/>
              </p:nvSpPr>
              <p:spPr bwMode="auto">
                <a:xfrm>
                  <a:off x="2304" y="3456"/>
                  <a:ext cx="0" cy="19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1" name="Line 13"/>
              <p:cNvSpPr>
                <a:spLocks noChangeShapeType="1"/>
              </p:cNvSpPr>
              <p:nvPr/>
            </p:nvSpPr>
            <p:spPr bwMode="auto">
              <a:xfrm>
                <a:off x="2640" y="3744"/>
                <a:ext cx="0" cy="288"/>
              </a:xfrm>
              <a:prstGeom prst="line">
                <a:avLst/>
              </a:prstGeom>
              <a:noFill/>
              <a:ln w="9525">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8" name="Freeform 18"/>
            <p:cNvSpPr>
              <a:spLocks/>
            </p:cNvSpPr>
            <p:nvPr/>
          </p:nvSpPr>
          <p:spPr bwMode="auto">
            <a:xfrm>
              <a:off x="2880" y="2976"/>
              <a:ext cx="1056" cy="1104"/>
            </a:xfrm>
            <a:custGeom>
              <a:avLst/>
              <a:gdLst>
                <a:gd name="T0" fmla="*/ 0 w 1056"/>
                <a:gd name="T1" fmla="*/ 1008 h 1104"/>
                <a:gd name="T2" fmla="*/ 0 w 1056"/>
                <a:gd name="T3" fmla="*/ 1104 h 1104"/>
                <a:gd name="T4" fmla="*/ 816 w 1056"/>
                <a:gd name="T5" fmla="*/ 1104 h 1104"/>
                <a:gd name="T6" fmla="*/ 816 w 1056"/>
                <a:gd name="T7" fmla="*/ 0 h 1104"/>
                <a:gd name="T8" fmla="*/ 1056 w 1056"/>
                <a:gd name="T9" fmla="*/ 0 h 1104"/>
              </a:gdLst>
              <a:ahLst/>
              <a:cxnLst>
                <a:cxn ang="0">
                  <a:pos x="T0" y="T1"/>
                </a:cxn>
                <a:cxn ang="0">
                  <a:pos x="T2" y="T3"/>
                </a:cxn>
                <a:cxn ang="0">
                  <a:pos x="T4" y="T5"/>
                </a:cxn>
                <a:cxn ang="0">
                  <a:pos x="T6" y="T7"/>
                </a:cxn>
                <a:cxn ang="0">
                  <a:pos x="T8" y="T9"/>
                </a:cxn>
              </a:cxnLst>
              <a:rect l="0" t="0" r="r" b="b"/>
              <a:pathLst>
                <a:path w="1056" h="1104">
                  <a:moveTo>
                    <a:pt x="0" y="1008"/>
                  </a:moveTo>
                  <a:lnTo>
                    <a:pt x="0" y="1104"/>
                  </a:lnTo>
                  <a:lnTo>
                    <a:pt x="816" y="1104"/>
                  </a:lnTo>
                  <a:lnTo>
                    <a:pt x="816" y="0"/>
                  </a:lnTo>
                  <a:lnTo>
                    <a:pt x="1056" y="0"/>
                  </a:lnTo>
                </a:path>
              </a:pathLst>
            </a:custGeom>
            <a:noFill/>
            <a:ln w="12700" cap="sq" cmpd="sng">
              <a:solidFill>
                <a:schemeClr val="tx1"/>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9" name="Line 19"/>
            <p:cNvSpPr>
              <a:spLocks noChangeShapeType="1"/>
            </p:cNvSpPr>
            <p:nvPr/>
          </p:nvSpPr>
          <p:spPr bwMode="auto">
            <a:xfrm>
              <a:off x="3936" y="2976"/>
              <a:ext cx="192" cy="0"/>
            </a:xfrm>
            <a:prstGeom prst="line">
              <a:avLst/>
            </a:prstGeom>
            <a:noFill/>
            <a:ln w="12700" cap="sq">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sp>
        <p:nvSpPr>
          <p:cNvPr id="17" name="Rectangle 21"/>
          <p:cNvSpPr>
            <a:spLocks noChangeArrowheads="1"/>
          </p:cNvSpPr>
          <p:nvPr/>
        </p:nvSpPr>
        <p:spPr bwMode="auto">
          <a:xfrm>
            <a:off x="5334000" y="3962400"/>
            <a:ext cx="3200400" cy="838200"/>
          </a:xfrm>
          <a:prstGeom prst="rect">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chemeClr val="bg2"/>
                </a:solidFill>
              </a:rPr>
              <a:t>2000 Model Honda </a:t>
            </a:r>
          </a:p>
          <a:p>
            <a:pPr algn="ctr"/>
            <a:r>
              <a:rPr lang="en-US">
                <a:solidFill>
                  <a:schemeClr val="bg2"/>
                </a:solidFill>
              </a:rPr>
              <a:t>Accord EX …</a:t>
            </a:r>
          </a:p>
        </p:txBody>
      </p:sp>
    </p:spTree>
    <p:extLst>
      <p:ext uri="{BB962C8B-B14F-4D97-AF65-F5344CB8AC3E}">
        <p14:creationId xmlns:p14="http://schemas.microsoft.com/office/powerpoint/2010/main" val="20973622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152400" y="1447800"/>
            <a:ext cx="8763000" cy="5334000"/>
          </a:xfrm>
          <a:prstGeom prst="rect">
            <a:avLst/>
          </a:prstGeom>
          <a:solidFill>
            <a:schemeClr val="bg1"/>
          </a:solidFill>
          <a:ln/>
        </p:spPr>
        <p:txBody>
          <a:bodyPr vert="horz" wrap="square" lIns="91440" tIns="45720" rIns="91440" bIns="45720" numCol="1" rtlCol="0" anchor="t" anchorCtr="0" compatLnSpc="1">
            <a:prstTxWarp prst="textNoShape">
              <a:avLst/>
            </a:prstTxWarp>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lnSpc>
                <a:spcPct val="80000"/>
              </a:lnSpc>
              <a:buFont typeface="Wingdings" pitchFamily="2" charset="2"/>
              <a:buChar char="v"/>
            </a:pPr>
            <a:r>
              <a:rPr lang="en-US" altLang="zh-CN" sz="2800" b="1" dirty="0">
                <a:ea typeface="SimSun" pitchFamily="2" charset="-122"/>
              </a:rPr>
              <a:t>Text Mining for Web Documents</a:t>
            </a:r>
          </a:p>
          <a:p>
            <a:pPr algn="just">
              <a:lnSpc>
                <a:spcPct val="80000"/>
              </a:lnSpc>
              <a:buFontTx/>
              <a:buNone/>
            </a:pPr>
            <a:endParaRPr lang="en-US" altLang="zh-CN" sz="2800" b="1" dirty="0">
              <a:ea typeface="SimSun" pitchFamily="2" charset="-122"/>
            </a:endParaRPr>
          </a:p>
          <a:p>
            <a:pPr lvl="1" algn="just">
              <a:lnSpc>
                <a:spcPct val="80000"/>
              </a:lnSpc>
            </a:pPr>
            <a:r>
              <a:rPr lang="en-US" altLang="zh-CN" sz="2400" dirty="0">
                <a:ea typeface="SimSun" pitchFamily="2" charset="-122"/>
              </a:rPr>
              <a:t>Text mining for Web documents can be considered a sub-field of </a:t>
            </a:r>
            <a:r>
              <a:rPr lang="en-US" altLang="zh-CN" sz="2400" b="1" dirty="0">
                <a:ea typeface="SimSun" pitchFamily="2" charset="-122"/>
              </a:rPr>
              <a:t>Web content mining</a:t>
            </a:r>
            <a:r>
              <a:rPr lang="en-US" altLang="zh-CN" sz="2400" dirty="0">
                <a:ea typeface="SimSun" pitchFamily="2" charset="-122"/>
              </a:rPr>
              <a:t>.</a:t>
            </a:r>
          </a:p>
          <a:p>
            <a:pPr lvl="1" algn="just">
              <a:lnSpc>
                <a:spcPct val="80000"/>
              </a:lnSpc>
              <a:buFontTx/>
              <a:buNone/>
            </a:pPr>
            <a:endParaRPr lang="en-US" altLang="zh-CN" sz="2400" dirty="0">
              <a:ea typeface="SimSun" pitchFamily="2" charset="-122"/>
            </a:endParaRPr>
          </a:p>
          <a:p>
            <a:pPr lvl="1" algn="just">
              <a:lnSpc>
                <a:spcPct val="80000"/>
              </a:lnSpc>
            </a:pPr>
            <a:r>
              <a:rPr lang="en-US" altLang="zh-CN" sz="2400" b="1" dirty="0">
                <a:ea typeface="SimSun" pitchFamily="2" charset="-122"/>
              </a:rPr>
              <a:t>Information extraction techniques</a:t>
            </a:r>
            <a:r>
              <a:rPr lang="en-US" altLang="zh-CN" sz="2400" dirty="0">
                <a:ea typeface="SimSun" pitchFamily="2" charset="-122"/>
              </a:rPr>
              <a:t> have been applied to Web HTML documents</a:t>
            </a:r>
          </a:p>
          <a:p>
            <a:pPr lvl="2" algn="just">
              <a:lnSpc>
                <a:spcPct val="80000"/>
              </a:lnSpc>
              <a:buFont typeface="Wingdings" pitchFamily="2" charset="2"/>
              <a:buChar char="Ø"/>
            </a:pPr>
            <a:r>
              <a:rPr lang="en-US" altLang="zh-CN" sz="2000" dirty="0">
                <a:ea typeface="SimSun" pitchFamily="2" charset="-122"/>
              </a:rPr>
              <a:t>E.g., </a:t>
            </a:r>
            <a:r>
              <a:rPr lang="en-US" altLang="zh-CN" sz="2000" i="1" dirty="0">
                <a:ea typeface="SimSun" pitchFamily="2" charset="-122"/>
              </a:rPr>
              <a:t>Chang and </a:t>
            </a:r>
            <a:r>
              <a:rPr lang="en-US" altLang="zh-CN" sz="2000" i="1" dirty="0" err="1">
                <a:ea typeface="SimSun" pitchFamily="2" charset="-122"/>
              </a:rPr>
              <a:t>Lui</a:t>
            </a:r>
            <a:r>
              <a:rPr lang="en-US" altLang="zh-CN" sz="2000" i="1" dirty="0">
                <a:ea typeface="SimSun" pitchFamily="2" charset="-122"/>
              </a:rPr>
              <a:t> (2001)</a:t>
            </a:r>
            <a:r>
              <a:rPr lang="en-US" altLang="zh-CN" sz="2000" dirty="0">
                <a:ea typeface="SimSun" pitchFamily="2" charset="-122"/>
              </a:rPr>
              <a:t> used a PAT tree to construct automatically a set of rules for information extraction.</a:t>
            </a:r>
          </a:p>
          <a:p>
            <a:pPr lvl="1" algn="just">
              <a:lnSpc>
                <a:spcPct val="80000"/>
              </a:lnSpc>
              <a:buFontTx/>
              <a:buNone/>
            </a:pPr>
            <a:endParaRPr lang="en-US" altLang="zh-CN" sz="2400" dirty="0">
              <a:ea typeface="SimSun" pitchFamily="2" charset="-122"/>
            </a:endParaRPr>
          </a:p>
          <a:p>
            <a:pPr lvl="1" algn="just">
              <a:lnSpc>
                <a:spcPct val="80000"/>
              </a:lnSpc>
            </a:pPr>
            <a:r>
              <a:rPr lang="en-US" altLang="zh-CN" sz="2400" b="1" dirty="0">
                <a:ea typeface="SimSun" pitchFamily="2" charset="-122"/>
              </a:rPr>
              <a:t>Text clustering algorithms</a:t>
            </a:r>
            <a:r>
              <a:rPr lang="en-US" altLang="zh-CN" sz="2400" dirty="0">
                <a:ea typeface="SimSun" pitchFamily="2" charset="-122"/>
              </a:rPr>
              <a:t> also have been applied to Web applications.</a:t>
            </a:r>
          </a:p>
          <a:p>
            <a:pPr lvl="2" algn="just">
              <a:lnSpc>
                <a:spcPct val="80000"/>
              </a:lnSpc>
              <a:buFont typeface="Wingdings" pitchFamily="2" charset="2"/>
              <a:buChar char="Ø"/>
            </a:pPr>
            <a:r>
              <a:rPr lang="en-US" altLang="zh-CN" sz="2000" dirty="0">
                <a:ea typeface="SimSun" pitchFamily="2" charset="-122"/>
              </a:rPr>
              <a:t>E.g., </a:t>
            </a:r>
            <a:r>
              <a:rPr lang="en-US" altLang="zh-CN" sz="2000" i="1" dirty="0">
                <a:ea typeface="SimSun" pitchFamily="2" charset="-122"/>
              </a:rPr>
              <a:t>Chen et al. (2001; 2002)</a:t>
            </a:r>
            <a:r>
              <a:rPr lang="en-US" altLang="zh-CN" sz="2000" dirty="0">
                <a:ea typeface="SimSun" pitchFamily="2" charset="-122"/>
              </a:rPr>
              <a:t> used a combination of noun phrasing and SOM to cluster the search results of search agents that collect Web pages by meta-searching popular search engines.</a:t>
            </a:r>
            <a:endParaRPr lang="en-US" altLang="zh-CN" dirty="0">
              <a:ea typeface="SimSun" pitchFamily="2" charset="-122"/>
            </a:endParaRPr>
          </a:p>
        </p:txBody>
      </p:sp>
      <p:sp>
        <p:nvSpPr>
          <p:cNvPr id="7" name="Title 6"/>
          <p:cNvSpPr>
            <a:spLocks noGrp="1"/>
          </p:cNvSpPr>
          <p:nvPr>
            <p:ph type="title"/>
          </p:nvPr>
        </p:nvSpPr>
        <p:spPr>
          <a:xfrm>
            <a:off x="457200" y="274638"/>
            <a:ext cx="8229600" cy="792162"/>
          </a:xfrm>
        </p:spPr>
        <p:txBody>
          <a:bodyPr>
            <a:normAutofit/>
          </a:bodyPr>
          <a:lstStyle/>
          <a:p>
            <a:r>
              <a:rPr lang="en-US" b="1" dirty="0"/>
              <a:t>Web Content </a:t>
            </a:r>
            <a:r>
              <a:rPr lang="en-US" b="1" dirty="0" smtClean="0"/>
              <a:t>Mining</a:t>
            </a:r>
            <a:endParaRPr lang="en-US" b="1" dirty="0"/>
          </a:p>
        </p:txBody>
      </p:sp>
    </p:spTree>
    <p:extLst>
      <p:ext uri="{BB962C8B-B14F-4D97-AF65-F5344CB8AC3E}">
        <p14:creationId xmlns:p14="http://schemas.microsoft.com/office/powerpoint/2010/main" val="374596094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447800"/>
            <a:ext cx="8763000" cy="5105400"/>
          </a:xfrm>
        </p:spPr>
        <p:txBody>
          <a:bodyPr>
            <a:normAutofit/>
          </a:bodyPr>
          <a:lstStyle/>
          <a:p>
            <a:pPr algn="just">
              <a:lnSpc>
                <a:spcPct val="90000"/>
              </a:lnSpc>
              <a:buFont typeface="Wingdings" pitchFamily="2" charset="2"/>
              <a:buChar char="v"/>
            </a:pPr>
            <a:r>
              <a:rPr lang="en-US" altLang="zh-CN" sz="2400" b="1" dirty="0">
                <a:ea typeface="SimSun" pitchFamily="2" charset="-122"/>
              </a:rPr>
              <a:t>Web link structure</a:t>
            </a:r>
            <a:r>
              <a:rPr lang="en-US" altLang="zh-CN" sz="2400" dirty="0">
                <a:ea typeface="SimSun" pitchFamily="2" charset="-122"/>
              </a:rPr>
              <a:t> has been widely used to infer important web pages information. </a:t>
            </a:r>
          </a:p>
          <a:p>
            <a:pPr algn="just">
              <a:lnSpc>
                <a:spcPct val="90000"/>
              </a:lnSpc>
              <a:buFont typeface="Wingdings" pitchFamily="2" charset="2"/>
              <a:buChar char="v"/>
            </a:pPr>
            <a:endParaRPr lang="en-US" altLang="zh-CN" sz="2400" dirty="0">
              <a:ea typeface="SimSun" pitchFamily="2" charset="-122"/>
            </a:endParaRPr>
          </a:p>
          <a:p>
            <a:pPr algn="just">
              <a:lnSpc>
                <a:spcPct val="90000"/>
              </a:lnSpc>
              <a:buFont typeface="Wingdings" pitchFamily="2" charset="2"/>
              <a:buChar char="v"/>
            </a:pPr>
            <a:r>
              <a:rPr lang="en-US" altLang="zh-CN" sz="2400" dirty="0">
                <a:ea typeface="SimSun" pitchFamily="2" charset="-122"/>
              </a:rPr>
              <a:t>Web structure mining has been largely influenced by research in</a:t>
            </a:r>
          </a:p>
          <a:p>
            <a:pPr lvl="1" algn="just">
              <a:lnSpc>
                <a:spcPct val="90000"/>
              </a:lnSpc>
            </a:pPr>
            <a:r>
              <a:rPr lang="en-US" altLang="zh-CN" sz="2000" b="1" dirty="0">
                <a:ea typeface="SimSun" pitchFamily="2" charset="-122"/>
              </a:rPr>
              <a:t>Social network analysis </a:t>
            </a:r>
            <a:endParaRPr lang="en-US" altLang="zh-CN" sz="3200" b="1" dirty="0">
              <a:ea typeface="SimSun" pitchFamily="2" charset="-122"/>
            </a:endParaRPr>
          </a:p>
          <a:p>
            <a:pPr lvl="1" algn="just">
              <a:lnSpc>
                <a:spcPct val="90000"/>
              </a:lnSpc>
            </a:pPr>
            <a:r>
              <a:rPr lang="en-US" altLang="zh-CN" sz="2000" b="1" dirty="0">
                <a:ea typeface="SimSun" pitchFamily="2" charset="-122"/>
              </a:rPr>
              <a:t>Citation analysis</a:t>
            </a:r>
            <a:r>
              <a:rPr lang="en-US" altLang="zh-CN" sz="2000" dirty="0">
                <a:ea typeface="SimSun" pitchFamily="2" charset="-122"/>
              </a:rPr>
              <a:t> (</a:t>
            </a:r>
            <a:r>
              <a:rPr lang="en-US" altLang="zh-CN" sz="2000" dirty="0" err="1">
                <a:ea typeface="SimSun" pitchFamily="2" charset="-122"/>
              </a:rPr>
              <a:t>bibliometrics</a:t>
            </a:r>
            <a:r>
              <a:rPr lang="en-US" altLang="zh-CN" sz="2000" dirty="0">
                <a:ea typeface="SimSun" pitchFamily="2" charset="-122"/>
              </a:rPr>
              <a:t>).</a:t>
            </a:r>
          </a:p>
          <a:p>
            <a:pPr lvl="2" algn="just">
              <a:lnSpc>
                <a:spcPct val="90000"/>
              </a:lnSpc>
              <a:buFont typeface="Wingdings" pitchFamily="2" charset="2"/>
              <a:buChar char="Ø"/>
            </a:pPr>
            <a:r>
              <a:rPr lang="en-US" altLang="zh-CN" sz="1800" i="1" dirty="0">
                <a:ea typeface="SimSun" pitchFamily="2" charset="-122"/>
              </a:rPr>
              <a:t>in-links: </a:t>
            </a:r>
            <a:r>
              <a:rPr lang="en-US" altLang="zh-CN" sz="1800" dirty="0">
                <a:ea typeface="SimSun" pitchFamily="2" charset="-122"/>
              </a:rPr>
              <a:t>the hyperlinks pointing to a page</a:t>
            </a:r>
          </a:p>
          <a:p>
            <a:pPr lvl="2" algn="just">
              <a:lnSpc>
                <a:spcPct val="90000"/>
              </a:lnSpc>
              <a:buFont typeface="Wingdings" pitchFamily="2" charset="2"/>
              <a:buChar char="Ø"/>
            </a:pPr>
            <a:r>
              <a:rPr lang="en-US" altLang="zh-CN" sz="1800" i="1" dirty="0">
                <a:ea typeface="SimSun" pitchFamily="2" charset="-122"/>
              </a:rPr>
              <a:t>out-links: </a:t>
            </a:r>
            <a:r>
              <a:rPr lang="en-US" altLang="zh-CN" sz="1800" dirty="0">
                <a:ea typeface="SimSun" pitchFamily="2" charset="-122"/>
              </a:rPr>
              <a:t>the hyperlinks found in a page.</a:t>
            </a:r>
          </a:p>
          <a:p>
            <a:pPr lvl="2" algn="just">
              <a:lnSpc>
                <a:spcPct val="90000"/>
              </a:lnSpc>
              <a:buFont typeface="Wingdings" pitchFamily="2" charset="2"/>
              <a:buChar char="Ø"/>
            </a:pPr>
            <a:r>
              <a:rPr lang="en-US" altLang="zh-CN" sz="1800" dirty="0">
                <a:ea typeface="SimSun" pitchFamily="2" charset="-122"/>
              </a:rPr>
              <a:t>Usually, the </a:t>
            </a:r>
            <a:r>
              <a:rPr lang="en-US" altLang="zh-CN" sz="1800" b="1" dirty="0">
                <a:ea typeface="SimSun" pitchFamily="2" charset="-122"/>
              </a:rPr>
              <a:t>larger</a:t>
            </a:r>
            <a:r>
              <a:rPr lang="en-US" altLang="zh-CN" sz="1800" dirty="0">
                <a:ea typeface="SimSun" pitchFamily="2" charset="-122"/>
              </a:rPr>
              <a:t> the number of in-links, the </a:t>
            </a:r>
            <a:r>
              <a:rPr lang="en-US" altLang="zh-CN" sz="1800" b="1" dirty="0">
                <a:ea typeface="SimSun" pitchFamily="2" charset="-122"/>
              </a:rPr>
              <a:t>better</a:t>
            </a:r>
            <a:r>
              <a:rPr lang="en-US" altLang="zh-CN" sz="1800" dirty="0">
                <a:ea typeface="SimSun" pitchFamily="2" charset="-122"/>
              </a:rPr>
              <a:t> a page is.</a:t>
            </a:r>
          </a:p>
          <a:p>
            <a:pPr lvl="2" algn="just">
              <a:lnSpc>
                <a:spcPct val="90000"/>
              </a:lnSpc>
              <a:buFont typeface="Wingdings" pitchFamily="2" charset="2"/>
              <a:buChar char="Ø"/>
            </a:pPr>
            <a:endParaRPr lang="en-US" altLang="zh-CN" sz="1800" dirty="0">
              <a:ea typeface="SimSun" pitchFamily="2" charset="-122"/>
            </a:endParaRPr>
          </a:p>
          <a:p>
            <a:pPr algn="just">
              <a:lnSpc>
                <a:spcPct val="90000"/>
              </a:lnSpc>
              <a:buFont typeface="Wingdings" pitchFamily="2" charset="2"/>
              <a:buChar char="v"/>
            </a:pPr>
            <a:r>
              <a:rPr lang="en-US" altLang="zh-CN" sz="2400" dirty="0">
                <a:ea typeface="SimSun" pitchFamily="2" charset="-122"/>
              </a:rPr>
              <a:t>By analyzing the pages containing a </a:t>
            </a:r>
            <a:r>
              <a:rPr lang="en-US" altLang="zh-CN" sz="2400" b="1" dirty="0">
                <a:ea typeface="SimSun" pitchFamily="2" charset="-122"/>
              </a:rPr>
              <a:t>URL</a:t>
            </a:r>
            <a:r>
              <a:rPr lang="en-US" altLang="zh-CN" sz="2400" dirty="0">
                <a:ea typeface="SimSun" pitchFamily="2" charset="-122"/>
              </a:rPr>
              <a:t>, we can also obtain</a:t>
            </a:r>
          </a:p>
          <a:p>
            <a:pPr lvl="1" algn="just">
              <a:lnSpc>
                <a:spcPct val="90000"/>
              </a:lnSpc>
            </a:pPr>
            <a:r>
              <a:rPr lang="en-US" altLang="zh-CN" sz="2000" b="1" dirty="0">
                <a:ea typeface="SimSun" pitchFamily="2" charset="-122"/>
              </a:rPr>
              <a:t>Anchor text</a:t>
            </a:r>
            <a:r>
              <a:rPr lang="en-US" altLang="zh-CN" sz="2000" dirty="0">
                <a:ea typeface="SimSun" pitchFamily="2" charset="-122"/>
              </a:rPr>
              <a:t>: how other Web page authors annotate a page and can be useful in predicting the content of the target page.</a:t>
            </a:r>
          </a:p>
          <a:p>
            <a:pPr marL="0" indent="0" algn="just">
              <a:buNone/>
            </a:pPr>
            <a:endParaRPr lang="en-US" sz="3600" dirty="0"/>
          </a:p>
        </p:txBody>
      </p:sp>
      <p:sp>
        <p:nvSpPr>
          <p:cNvPr id="4" name="Title 6"/>
          <p:cNvSpPr>
            <a:spLocks noGrp="1"/>
          </p:cNvSpPr>
          <p:nvPr>
            <p:ph type="title"/>
          </p:nvPr>
        </p:nvSpPr>
        <p:spPr>
          <a:xfrm>
            <a:off x="457200" y="274638"/>
            <a:ext cx="8229600" cy="792162"/>
          </a:xfrm>
        </p:spPr>
        <p:txBody>
          <a:bodyPr>
            <a:normAutofit/>
          </a:bodyPr>
          <a:lstStyle/>
          <a:p>
            <a:r>
              <a:rPr lang="en-US" b="1" dirty="0"/>
              <a:t>Web </a:t>
            </a:r>
            <a:r>
              <a:rPr lang="en-US" b="1" dirty="0" smtClean="0"/>
              <a:t>Structure Mining</a:t>
            </a:r>
            <a:endParaRPr lang="en-US" b="1" dirty="0"/>
          </a:p>
        </p:txBody>
      </p:sp>
    </p:spTree>
    <p:extLst>
      <p:ext uri="{BB962C8B-B14F-4D97-AF65-F5344CB8AC3E}">
        <p14:creationId xmlns:p14="http://schemas.microsoft.com/office/powerpoint/2010/main" val="157783479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457200" y="533400"/>
            <a:ext cx="8382000" cy="6019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buFont typeface="Wingdings" pitchFamily="2" charset="2"/>
              <a:buChar char="v"/>
            </a:pPr>
            <a:r>
              <a:rPr lang="en-US" altLang="zh-CN" b="1" dirty="0" smtClean="0">
                <a:ea typeface="SimSun" pitchFamily="2" charset="-122"/>
              </a:rPr>
              <a:t>Web structure mining algorithms</a:t>
            </a:r>
            <a:r>
              <a:rPr lang="en-US" altLang="zh-CN" dirty="0" smtClean="0">
                <a:ea typeface="SimSun" pitchFamily="2" charset="-122"/>
              </a:rPr>
              <a:t>:</a:t>
            </a:r>
          </a:p>
          <a:p>
            <a:pPr algn="just">
              <a:buFontTx/>
              <a:buNone/>
            </a:pPr>
            <a:endParaRPr lang="en-US" altLang="zh-CN" sz="1600" dirty="0" smtClean="0">
              <a:ea typeface="SimSun" pitchFamily="2" charset="-122"/>
            </a:endParaRPr>
          </a:p>
          <a:p>
            <a:pPr lvl="1" algn="just"/>
            <a:r>
              <a:rPr lang="en-US" altLang="zh-CN" sz="2400" b="1" dirty="0" smtClean="0">
                <a:ea typeface="SimSun" pitchFamily="2" charset="-122"/>
              </a:rPr>
              <a:t>The PageRank algorithm</a:t>
            </a:r>
            <a:r>
              <a:rPr lang="en-US" altLang="zh-CN" sz="2400" dirty="0" smtClean="0">
                <a:ea typeface="SimSun" pitchFamily="2" charset="-122"/>
              </a:rPr>
              <a:t> is computed by weighting each in-link to a page </a:t>
            </a:r>
            <a:r>
              <a:rPr lang="en-US" altLang="zh-CN" sz="2400" b="1" dirty="0" smtClean="0">
                <a:ea typeface="SimSun" pitchFamily="2" charset="-122"/>
              </a:rPr>
              <a:t>proportionally</a:t>
            </a:r>
            <a:r>
              <a:rPr lang="en-US" altLang="zh-CN" sz="2400" dirty="0" smtClean="0">
                <a:ea typeface="SimSun" pitchFamily="2" charset="-122"/>
              </a:rPr>
              <a:t> to the quality of the page containing the in-link (</a:t>
            </a:r>
            <a:r>
              <a:rPr lang="en-US" altLang="zh-CN" sz="2400" i="1" dirty="0" err="1" smtClean="0">
                <a:ea typeface="SimSun" pitchFamily="2" charset="-122"/>
              </a:rPr>
              <a:t>Brin</a:t>
            </a:r>
            <a:r>
              <a:rPr lang="en-US" altLang="zh-CN" sz="2400" i="1" dirty="0" smtClean="0">
                <a:ea typeface="SimSun" pitchFamily="2" charset="-122"/>
              </a:rPr>
              <a:t> &amp; Page, 1998</a:t>
            </a:r>
            <a:r>
              <a:rPr lang="en-US" altLang="zh-CN" sz="2400" dirty="0" smtClean="0">
                <a:ea typeface="SimSun" pitchFamily="2" charset="-122"/>
              </a:rPr>
              <a:t>).</a:t>
            </a:r>
          </a:p>
          <a:p>
            <a:pPr lvl="1" algn="just"/>
            <a:r>
              <a:rPr lang="en-US" altLang="zh-CN" sz="2400" dirty="0" smtClean="0">
                <a:ea typeface="SimSun" pitchFamily="2" charset="-122"/>
              </a:rPr>
              <a:t>The </a:t>
            </a:r>
            <a:r>
              <a:rPr lang="en-US" altLang="zh-CN" sz="2400" b="1" dirty="0" smtClean="0">
                <a:ea typeface="SimSun" pitchFamily="2" charset="-122"/>
              </a:rPr>
              <a:t>qualities</a:t>
            </a:r>
            <a:r>
              <a:rPr lang="en-US" altLang="zh-CN" sz="2400" dirty="0" smtClean="0">
                <a:ea typeface="SimSun" pitchFamily="2" charset="-122"/>
              </a:rPr>
              <a:t> of these referring pages also are determined by PageRank. Thus, a page </a:t>
            </a:r>
            <a:r>
              <a:rPr lang="en-US" altLang="zh-CN" sz="2400" i="1" dirty="0" smtClean="0">
                <a:ea typeface="SimSun" pitchFamily="2" charset="-122"/>
              </a:rPr>
              <a:t>p </a:t>
            </a:r>
            <a:r>
              <a:rPr lang="en-US" altLang="zh-CN" sz="2400" dirty="0" smtClean="0">
                <a:ea typeface="SimSun" pitchFamily="2" charset="-122"/>
              </a:rPr>
              <a:t>is calculated </a:t>
            </a:r>
            <a:r>
              <a:rPr lang="en-US" altLang="zh-CN" sz="2400" b="1" dirty="0" smtClean="0">
                <a:ea typeface="SimSun" pitchFamily="2" charset="-122"/>
              </a:rPr>
              <a:t>recursively</a:t>
            </a:r>
            <a:r>
              <a:rPr lang="en-US" altLang="zh-CN" sz="2400" dirty="0" smtClean="0">
                <a:ea typeface="SimSun" pitchFamily="2" charset="-122"/>
              </a:rPr>
              <a:t> as follows:</a:t>
            </a:r>
          </a:p>
          <a:p>
            <a:pPr lvl="1" algn="just">
              <a:buFontTx/>
              <a:buNone/>
            </a:pPr>
            <a:endParaRPr lang="en-US" altLang="zh-CN" sz="2000" dirty="0" smtClean="0">
              <a:ea typeface="SimSun" pitchFamily="2" charset="-122"/>
            </a:endParaRPr>
          </a:p>
          <a:p>
            <a:pPr lvl="2" algn="just">
              <a:buFont typeface="Wingdings" pitchFamily="2" charset="2"/>
              <a:buChar char="Ø"/>
            </a:pPr>
            <a:endParaRPr lang="en-US" altLang="zh-CN" sz="2800" dirty="0" smtClean="0">
              <a:ea typeface="SimSun" pitchFamily="2" charset="-122"/>
            </a:endParaRPr>
          </a:p>
          <a:p>
            <a:pPr lvl="2" algn="just">
              <a:buFont typeface="Wingdings" pitchFamily="2" charset="2"/>
              <a:buNone/>
            </a:pPr>
            <a:r>
              <a:rPr lang="en-US" altLang="zh-CN" sz="1800" dirty="0" smtClean="0">
                <a:ea typeface="SimSun" pitchFamily="2" charset="-122"/>
              </a:rPr>
              <a:t>  </a:t>
            </a:r>
          </a:p>
          <a:p>
            <a:pPr lvl="1" algn="just">
              <a:buFontTx/>
              <a:buNone/>
            </a:pPr>
            <a:endParaRPr lang="en-US" altLang="zh-CN" sz="3200" b="1" dirty="0" smtClean="0">
              <a:ea typeface="SimSun" pitchFamily="2" charset="-122"/>
            </a:endParaRPr>
          </a:p>
          <a:p>
            <a:pPr lvl="1" algn="just">
              <a:buFontTx/>
              <a:buNone/>
            </a:pPr>
            <a:endParaRPr lang="en-US" altLang="zh-CN" sz="3200" b="1" dirty="0" smtClean="0">
              <a:ea typeface="SimSun" pitchFamily="2" charset="-122"/>
            </a:endParaRPr>
          </a:p>
          <a:p>
            <a:pPr lvl="1" algn="just">
              <a:buFontTx/>
              <a:buNone/>
            </a:pPr>
            <a:endParaRPr lang="en-US" altLang="zh-CN" sz="3200" b="1" dirty="0" smtClean="0">
              <a:ea typeface="SimSun" pitchFamily="2" charset="-122"/>
            </a:endParaRPr>
          </a:p>
          <a:p>
            <a:pPr lvl="1" algn="just">
              <a:buFontTx/>
              <a:buNone/>
            </a:pPr>
            <a:endParaRPr lang="en-US" altLang="zh-CN" sz="3200" b="1" dirty="0" smtClean="0">
              <a:ea typeface="SimSun" pitchFamily="2" charset="-122"/>
            </a:endParaRPr>
          </a:p>
          <a:p>
            <a:pPr lvl="1" algn="just">
              <a:buFontTx/>
              <a:buNone/>
            </a:pPr>
            <a:endParaRPr lang="en-US" altLang="zh-CN" sz="3200" b="1" dirty="0" smtClean="0">
              <a:ea typeface="SimSun" pitchFamily="2" charset="-122"/>
            </a:endParaRPr>
          </a:p>
          <a:p>
            <a:pPr algn="just"/>
            <a:endParaRPr lang="en-US" altLang="zh-CN" sz="3600" dirty="0">
              <a:ea typeface="SimSun" pitchFamily="2" charset="-122"/>
            </a:endParaRPr>
          </a:p>
        </p:txBody>
      </p:sp>
      <p:pic>
        <p:nvPicPr>
          <p:cNvPr id="5" name="Picture 6"/>
          <p:cNvPicPr>
            <a:picLocks noGrp="1" noChangeAspect="1" noChangeArrowheads="1"/>
          </p:cNvPicPr>
          <p:nvPr>
            <p:ph sz="half" idx="4294967295"/>
          </p:nvPr>
        </p:nvPicPr>
        <p:blipFill>
          <a:blip r:embed="rId2">
            <a:extLst>
              <a:ext uri="{28A0092B-C50C-407E-A947-70E740481C1C}">
                <a14:useLocalDpi xmlns:a14="http://schemas.microsoft.com/office/drawing/2010/main" val="0"/>
              </a:ext>
            </a:extLst>
          </a:blip>
          <a:srcRect/>
          <a:stretch>
            <a:fillRect/>
          </a:stretch>
        </p:blipFill>
        <p:spPr bwMode="auto">
          <a:xfrm>
            <a:off x="887413" y="3914775"/>
            <a:ext cx="7024687" cy="2211388"/>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8552212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304800" y="381000"/>
            <a:ext cx="8686800" cy="58674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r>
              <a:rPr lang="en-US" altLang="zh-CN" b="1" dirty="0" smtClean="0">
                <a:ea typeface="SimSun" pitchFamily="2" charset="-122"/>
              </a:rPr>
              <a:t>Web structure mining algorithms:</a:t>
            </a:r>
          </a:p>
          <a:p>
            <a:pPr algn="just">
              <a:buFontTx/>
              <a:buNone/>
            </a:pPr>
            <a:endParaRPr lang="en-US" altLang="zh-CN" sz="1100" dirty="0" smtClean="0">
              <a:ea typeface="SimSun" pitchFamily="2" charset="-122"/>
            </a:endParaRPr>
          </a:p>
          <a:p>
            <a:pPr lvl="1" algn="just"/>
            <a:r>
              <a:rPr lang="en-US" altLang="zh-CN" sz="2400" i="1" dirty="0" smtClean="0">
                <a:ea typeface="SimSun" pitchFamily="2" charset="-122"/>
              </a:rPr>
              <a:t>Kleinberg (1998)</a:t>
            </a:r>
            <a:r>
              <a:rPr lang="en-US" altLang="zh-CN" sz="2400" dirty="0" smtClean="0">
                <a:ea typeface="SimSun" pitchFamily="2" charset="-122"/>
              </a:rPr>
              <a:t> proposed the </a:t>
            </a:r>
            <a:r>
              <a:rPr lang="en-US" altLang="zh-CN" sz="2400" b="1" dirty="0" smtClean="0">
                <a:ea typeface="SimSun" pitchFamily="2" charset="-122"/>
              </a:rPr>
              <a:t>HITS</a:t>
            </a:r>
            <a:r>
              <a:rPr lang="en-US" altLang="zh-CN" sz="2400" dirty="0" smtClean="0">
                <a:ea typeface="SimSun" pitchFamily="2" charset="-122"/>
              </a:rPr>
              <a:t> (Hyperlink-Induced Topic Search) algorithm, which is similar to PageRank.</a:t>
            </a:r>
          </a:p>
          <a:p>
            <a:pPr lvl="1" algn="just">
              <a:buFontTx/>
              <a:buNone/>
            </a:pPr>
            <a:endParaRPr lang="en-US" altLang="zh-CN" sz="1100" dirty="0" smtClean="0">
              <a:ea typeface="SimSun" pitchFamily="2" charset="-122"/>
            </a:endParaRPr>
          </a:p>
          <a:p>
            <a:pPr lvl="2" algn="just">
              <a:buFont typeface="Wingdings" pitchFamily="2" charset="2"/>
              <a:buChar char="Ø"/>
            </a:pPr>
            <a:r>
              <a:rPr lang="en-US" altLang="zh-CN" sz="2000" b="1" dirty="0" smtClean="0">
                <a:ea typeface="SimSun" pitchFamily="2" charset="-122"/>
              </a:rPr>
              <a:t>Authority pages</a:t>
            </a:r>
            <a:r>
              <a:rPr lang="en-US" altLang="zh-CN" sz="2000" dirty="0" smtClean="0">
                <a:ea typeface="SimSun" pitchFamily="2" charset="-122"/>
              </a:rPr>
              <a:t>: high-quality pages related to a particular search query.</a:t>
            </a:r>
          </a:p>
          <a:p>
            <a:pPr lvl="2" algn="just">
              <a:buFont typeface="Wingdings" pitchFamily="2" charset="2"/>
              <a:buChar char="Ø"/>
            </a:pPr>
            <a:r>
              <a:rPr lang="en-US" altLang="zh-CN" sz="2000" b="1" dirty="0" smtClean="0">
                <a:ea typeface="SimSun" pitchFamily="2" charset="-122"/>
              </a:rPr>
              <a:t>Hub pages: </a:t>
            </a:r>
            <a:r>
              <a:rPr lang="en-US" altLang="zh-CN" sz="2000" dirty="0" smtClean="0">
                <a:ea typeface="SimSun" pitchFamily="2" charset="-122"/>
              </a:rPr>
              <a:t>pages</a:t>
            </a:r>
            <a:r>
              <a:rPr lang="en-US" altLang="zh-CN" sz="2000" b="1" dirty="0" smtClean="0">
                <a:ea typeface="SimSun" pitchFamily="2" charset="-122"/>
              </a:rPr>
              <a:t> </a:t>
            </a:r>
            <a:r>
              <a:rPr lang="en-US" altLang="zh-CN" sz="2000" dirty="0" smtClean="0">
                <a:ea typeface="SimSun" pitchFamily="2" charset="-122"/>
              </a:rPr>
              <a:t>provide pointers to other authority pages.</a:t>
            </a:r>
          </a:p>
          <a:p>
            <a:pPr lvl="2" algn="just">
              <a:buFont typeface="Wingdings" pitchFamily="2" charset="2"/>
              <a:buChar char="Ø"/>
            </a:pPr>
            <a:r>
              <a:rPr lang="en-US" altLang="zh-CN" sz="2000" dirty="0" smtClean="0">
                <a:ea typeface="SimSun" pitchFamily="2" charset="-122"/>
              </a:rPr>
              <a:t>A page to which many others point should be a good authority, and a page that points to many others should be a good hub.</a:t>
            </a:r>
          </a:p>
          <a:p>
            <a:pPr lvl="2" algn="just">
              <a:buFont typeface="Wingdings" pitchFamily="2" charset="2"/>
              <a:buNone/>
            </a:pPr>
            <a:endParaRPr lang="en-US" altLang="zh-CN" b="1" dirty="0" smtClean="0">
              <a:ea typeface="SimSun" pitchFamily="2" charset="-122"/>
            </a:endParaRPr>
          </a:p>
          <a:p>
            <a:pPr lvl="2" algn="just">
              <a:buFont typeface="Wingdings" pitchFamily="2" charset="2"/>
              <a:buChar char="Ø"/>
            </a:pPr>
            <a:endParaRPr lang="en-US" altLang="zh-CN" dirty="0" smtClean="0">
              <a:ea typeface="SimSun" pitchFamily="2" charset="-122"/>
            </a:endParaRPr>
          </a:p>
          <a:p>
            <a:pPr lvl="1" algn="just">
              <a:buFontTx/>
              <a:buNone/>
            </a:pPr>
            <a:endParaRPr lang="en-US" altLang="zh-CN" sz="2400" dirty="0" smtClean="0">
              <a:ea typeface="SimSun" pitchFamily="2" charset="-122"/>
            </a:endParaRPr>
          </a:p>
          <a:p>
            <a:pPr lvl="2" algn="just">
              <a:buFont typeface="Wingdings" pitchFamily="2" charset="2"/>
              <a:buChar char="Ø"/>
            </a:pPr>
            <a:endParaRPr lang="en-US" altLang="zh-CN" sz="3200" dirty="0" smtClean="0">
              <a:ea typeface="SimSun" pitchFamily="2" charset="-122"/>
            </a:endParaRPr>
          </a:p>
          <a:p>
            <a:pPr lvl="2" algn="just">
              <a:buFont typeface="Wingdings" pitchFamily="2" charset="2"/>
              <a:buNone/>
            </a:pPr>
            <a:r>
              <a:rPr lang="en-US" altLang="zh-CN" sz="2000" dirty="0" smtClean="0">
                <a:ea typeface="SimSun" pitchFamily="2" charset="-122"/>
              </a:rPr>
              <a:t>  </a:t>
            </a:r>
          </a:p>
          <a:p>
            <a:pPr lvl="1" algn="just">
              <a:buFontTx/>
              <a:buNone/>
            </a:pPr>
            <a:endParaRPr lang="en-US" altLang="zh-CN" sz="3600" b="1" dirty="0" smtClean="0">
              <a:ea typeface="SimSun" pitchFamily="2" charset="-122"/>
            </a:endParaRPr>
          </a:p>
          <a:p>
            <a:pPr lvl="1" algn="just">
              <a:buFontTx/>
              <a:buNone/>
            </a:pPr>
            <a:endParaRPr lang="en-US" altLang="zh-CN" sz="3600" b="1" dirty="0" smtClean="0">
              <a:ea typeface="SimSun" pitchFamily="2" charset="-122"/>
            </a:endParaRPr>
          </a:p>
          <a:p>
            <a:pPr lvl="1" algn="just">
              <a:buFontTx/>
              <a:buNone/>
            </a:pPr>
            <a:endParaRPr lang="en-US" altLang="zh-CN" sz="3600" b="1" dirty="0" smtClean="0">
              <a:ea typeface="SimSun" pitchFamily="2" charset="-122"/>
            </a:endParaRPr>
          </a:p>
          <a:p>
            <a:pPr lvl="1" algn="just">
              <a:buFontTx/>
              <a:buNone/>
            </a:pPr>
            <a:endParaRPr lang="en-US" altLang="zh-CN" sz="3600" b="1" dirty="0" smtClean="0">
              <a:ea typeface="SimSun" pitchFamily="2" charset="-122"/>
            </a:endParaRPr>
          </a:p>
          <a:p>
            <a:pPr lvl="1" algn="just">
              <a:buFontTx/>
              <a:buNone/>
            </a:pPr>
            <a:endParaRPr lang="en-US" altLang="zh-CN" sz="3600" b="1" dirty="0" smtClean="0">
              <a:ea typeface="SimSun" pitchFamily="2" charset="-122"/>
            </a:endParaRPr>
          </a:p>
          <a:p>
            <a:pPr algn="just"/>
            <a:endParaRPr lang="en-US" altLang="zh-CN" sz="4000" dirty="0">
              <a:ea typeface="SimSun" pitchFamily="2" charset="-122"/>
            </a:endParaRPr>
          </a:p>
        </p:txBody>
      </p:sp>
      <p:pic>
        <p:nvPicPr>
          <p:cNvPr id="5" name="Picture 6"/>
          <p:cNvPicPr>
            <a:picLocks noGrp="1" noChangeAspect="1" noChangeArrowheads="1"/>
          </p:cNvPicPr>
          <p:nvPr>
            <p:ph sz="half" idx="4294967295"/>
          </p:nvPr>
        </p:nvPicPr>
        <p:blipFill>
          <a:blip r:embed="rId2">
            <a:extLst>
              <a:ext uri="{28A0092B-C50C-407E-A947-70E740481C1C}">
                <a14:useLocalDpi xmlns:a14="http://schemas.microsoft.com/office/drawing/2010/main" val="0"/>
              </a:ext>
            </a:extLst>
          </a:blip>
          <a:srcRect/>
          <a:stretch>
            <a:fillRect/>
          </a:stretch>
        </p:blipFill>
        <p:spPr bwMode="auto">
          <a:xfrm>
            <a:off x="1330325" y="4295775"/>
            <a:ext cx="6267450" cy="2052638"/>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4718140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228600" y="457200"/>
            <a:ext cx="8686800" cy="62484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lnSpc>
                <a:spcPct val="80000"/>
              </a:lnSpc>
            </a:pPr>
            <a:r>
              <a:rPr lang="en-US" altLang="zh-CN" sz="2800" dirty="0" smtClean="0">
                <a:ea typeface="SimSun" pitchFamily="2" charset="-122"/>
              </a:rPr>
              <a:t>Another application of Web structure mining is to understand the structure of the Web </a:t>
            </a:r>
            <a:r>
              <a:rPr lang="en-US" altLang="zh-CN" sz="2800" b="1" dirty="0" smtClean="0">
                <a:ea typeface="SimSun" pitchFamily="2" charset="-122"/>
              </a:rPr>
              <a:t>as a whole</a:t>
            </a:r>
            <a:r>
              <a:rPr lang="en-US" altLang="zh-CN" sz="2800" dirty="0" smtClean="0">
                <a:ea typeface="SimSun" pitchFamily="2" charset="-122"/>
              </a:rPr>
              <a:t>.</a:t>
            </a:r>
            <a:r>
              <a:rPr lang="en-US" altLang="zh-CN" sz="2400" dirty="0" smtClean="0">
                <a:ea typeface="SimSun" pitchFamily="2" charset="-122"/>
              </a:rPr>
              <a:t> </a:t>
            </a:r>
          </a:p>
          <a:p>
            <a:pPr algn="just">
              <a:lnSpc>
                <a:spcPct val="80000"/>
              </a:lnSpc>
              <a:buFontTx/>
              <a:buNone/>
            </a:pPr>
            <a:endParaRPr lang="en-US" altLang="zh-CN" sz="1600" dirty="0" smtClean="0">
              <a:ea typeface="SimSun" pitchFamily="2" charset="-122"/>
            </a:endParaRPr>
          </a:p>
          <a:p>
            <a:pPr algn="just">
              <a:lnSpc>
                <a:spcPct val="80000"/>
              </a:lnSpc>
            </a:pPr>
            <a:r>
              <a:rPr lang="en-US" altLang="zh-CN" sz="2800" dirty="0" smtClean="0">
                <a:ea typeface="SimSun" pitchFamily="2" charset="-122"/>
              </a:rPr>
              <a:t>The core of the Web is a </a:t>
            </a:r>
            <a:r>
              <a:rPr lang="en-US" altLang="zh-CN" sz="2800" b="1" dirty="0" smtClean="0">
                <a:ea typeface="SimSun" pitchFamily="2" charset="-122"/>
              </a:rPr>
              <a:t>strongly connected</a:t>
            </a:r>
            <a:r>
              <a:rPr lang="en-US" altLang="zh-CN" sz="2800" dirty="0" smtClean="0">
                <a:ea typeface="SimSun" pitchFamily="2" charset="-122"/>
              </a:rPr>
              <a:t> component and that the Web’s graph structure is shaped like a bowtie.  </a:t>
            </a:r>
            <a:r>
              <a:rPr lang="en-US" altLang="zh-CN" sz="2800" i="1" dirty="0" err="1" smtClean="0">
                <a:ea typeface="SimSun" pitchFamily="2" charset="-122"/>
              </a:rPr>
              <a:t>Broder</a:t>
            </a:r>
            <a:r>
              <a:rPr lang="en-US" altLang="zh-CN" sz="2800" i="1" dirty="0" smtClean="0">
                <a:ea typeface="SimSun" pitchFamily="2" charset="-122"/>
              </a:rPr>
              <a:t> et al. (2000)</a:t>
            </a:r>
          </a:p>
          <a:p>
            <a:pPr algn="just">
              <a:lnSpc>
                <a:spcPct val="80000"/>
              </a:lnSpc>
              <a:buFontTx/>
              <a:buNone/>
            </a:pPr>
            <a:endParaRPr lang="en-US" altLang="zh-CN" sz="2400" i="1" dirty="0" smtClean="0">
              <a:ea typeface="SimSun" pitchFamily="2" charset="-122"/>
            </a:endParaRPr>
          </a:p>
          <a:p>
            <a:pPr lvl="1" algn="just">
              <a:lnSpc>
                <a:spcPct val="80000"/>
              </a:lnSpc>
            </a:pPr>
            <a:r>
              <a:rPr lang="en-US" altLang="zh-CN" sz="2400" b="1" dirty="0" smtClean="0">
                <a:ea typeface="SimSun" pitchFamily="2" charset="-122"/>
              </a:rPr>
              <a:t>Strongly Connected Component</a:t>
            </a:r>
            <a:r>
              <a:rPr lang="en-US" altLang="zh-CN" sz="2400" dirty="0" smtClean="0">
                <a:ea typeface="SimSun" pitchFamily="2" charset="-122"/>
              </a:rPr>
              <a:t> (</a:t>
            </a:r>
            <a:r>
              <a:rPr lang="en-US" altLang="zh-CN" sz="2400" b="1" dirty="0" smtClean="0">
                <a:ea typeface="SimSun" pitchFamily="2" charset="-122"/>
              </a:rPr>
              <a:t>SCC</a:t>
            </a:r>
            <a:r>
              <a:rPr lang="en-US" altLang="zh-CN" sz="2400" dirty="0" smtClean="0">
                <a:ea typeface="SimSun" pitchFamily="2" charset="-122"/>
              </a:rPr>
              <a:t>);  </a:t>
            </a:r>
            <a:r>
              <a:rPr lang="en-US" altLang="zh-CN" sz="2400" dirty="0" smtClean="0">
                <a:solidFill>
                  <a:schemeClr val="hlink"/>
                </a:solidFill>
                <a:ea typeface="SimSun" pitchFamily="2" charset="-122"/>
              </a:rPr>
              <a:t>28%</a:t>
            </a:r>
            <a:r>
              <a:rPr lang="en-US" altLang="zh-CN" sz="2400" dirty="0" smtClean="0">
                <a:ea typeface="SimSun" pitchFamily="2" charset="-122"/>
              </a:rPr>
              <a:t> of the Web.</a:t>
            </a:r>
          </a:p>
          <a:p>
            <a:pPr lvl="1" algn="just">
              <a:lnSpc>
                <a:spcPct val="80000"/>
              </a:lnSpc>
            </a:pPr>
            <a:r>
              <a:rPr lang="en-US" altLang="zh-CN" sz="2400" b="1" dirty="0" smtClean="0">
                <a:ea typeface="SimSun" pitchFamily="2" charset="-122"/>
              </a:rPr>
              <a:t>IN</a:t>
            </a:r>
            <a:r>
              <a:rPr lang="en-US" altLang="zh-CN" sz="2400" dirty="0" smtClean="0">
                <a:ea typeface="SimSun" pitchFamily="2" charset="-122"/>
              </a:rPr>
              <a:t>: every Web page contains a direct path to the SCC; </a:t>
            </a:r>
            <a:r>
              <a:rPr lang="en-US" altLang="zh-CN" sz="2400" dirty="0" smtClean="0">
                <a:solidFill>
                  <a:schemeClr val="hlink"/>
                </a:solidFill>
                <a:ea typeface="SimSun" pitchFamily="2" charset="-122"/>
              </a:rPr>
              <a:t>21%</a:t>
            </a:r>
            <a:r>
              <a:rPr lang="en-US" altLang="zh-CN" sz="2400" dirty="0" smtClean="0">
                <a:ea typeface="SimSun" pitchFamily="2" charset="-122"/>
              </a:rPr>
              <a:t> of Web</a:t>
            </a:r>
          </a:p>
          <a:p>
            <a:pPr lvl="1" algn="just">
              <a:lnSpc>
                <a:spcPct val="80000"/>
              </a:lnSpc>
            </a:pPr>
            <a:r>
              <a:rPr lang="en-US" altLang="zh-CN" sz="2400" b="1" dirty="0" smtClean="0">
                <a:ea typeface="SimSun" pitchFamily="2" charset="-122"/>
              </a:rPr>
              <a:t>OUT</a:t>
            </a:r>
            <a:r>
              <a:rPr lang="en-US" altLang="zh-CN" sz="2400" dirty="0" smtClean="0">
                <a:ea typeface="SimSun" pitchFamily="2" charset="-122"/>
              </a:rPr>
              <a:t>: a direct path from SCC linking to it;  </a:t>
            </a:r>
            <a:r>
              <a:rPr lang="en-US" altLang="zh-CN" sz="2400" dirty="0" smtClean="0">
                <a:solidFill>
                  <a:schemeClr val="hlink"/>
                </a:solidFill>
                <a:ea typeface="SimSun" pitchFamily="2" charset="-122"/>
              </a:rPr>
              <a:t>21%</a:t>
            </a:r>
            <a:r>
              <a:rPr lang="en-US" altLang="zh-CN" sz="2400" dirty="0" smtClean="0">
                <a:ea typeface="SimSun" pitchFamily="2" charset="-122"/>
              </a:rPr>
              <a:t> of Web</a:t>
            </a:r>
          </a:p>
          <a:p>
            <a:pPr lvl="1" algn="just">
              <a:lnSpc>
                <a:spcPct val="80000"/>
              </a:lnSpc>
            </a:pPr>
            <a:r>
              <a:rPr lang="en-US" altLang="zh-CN" sz="2400" b="1" dirty="0" smtClean="0">
                <a:ea typeface="SimSun" pitchFamily="2" charset="-122"/>
              </a:rPr>
              <a:t>TENDRILS</a:t>
            </a:r>
            <a:r>
              <a:rPr lang="en-US" altLang="zh-CN" sz="2400" dirty="0" smtClean="0">
                <a:ea typeface="SimSun" pitchFamily="2" charset="-122"/>
              </a:rPr>
              <a:t>: pages hanging off from IN and OUT but without direct path to SCC;  </a:t>
            </a:r>
            <a:r>
              <a:rPr lang="en-US" altLang="zh-CN" sz="2400" dirty="0" smtClean="0">
                <a:solidFill>
                  <a:schemeClr val="hlink"/>
                </a:solidFill>
                <a:ea typeface="SimSun" pitchFamily="2" charset="-122"/>
              </a:rPr>
              <a:t>22%</a:t>
            </a:r>
            <a:r>
              <a:rPr lang="en-US" altLang="zh-CN" sz="2400" dirty="0" smtClean="0">
                <a:ea typeface="SimSun" pitchFamily="2" charset="-122"/>
              </a:rPr>
              <a:t> of Web</a:t>
            </a:r>
          </a:p>
          <a:p>
            <a:pPr lvl="1" algn="just">
              <a:lnSpc>
                <a:spcPct val="80000"/>
              </a:lnSpc>
            </a:pPr>
            <a:r>
              <a:rPr lang="en-US" altLang="zh-CN" sz="2400" b="1" dirty="0" smtClean="0">
                <a:ea typeface="SimSun" pitchFamily="2" charset="-122"/>
              </a:rPr>
              <a:t>Isolated, Disconnected Components</a:t>
            </a:r>
            <a:r>
              <a:rPr lang="en-US" altLang="zh-CN" sz="2400" dirty="0" smtClean="0">
                <a:ea typeface="SimSun" pitchFamily="2" charset="-122"/>
              </a:rPr>
              <a:t> that are not connected to the other 4 groups;  </a:t>
            </a:r>
            <a:r>
              <a:rPr lang="en-US" altLang="zh-CN" sz="2400" dirty="0" smtClean="0">
                <a:solidFill>
                  <a:schemeClr val="hlink"/>
                </a:solidFill>
                <a:ea typeface="SimSun" pitchFamily="2" charset="-122"/>
              </a:rPr>
              <a:t>8%</a:t>
            </a:r>
            <a:r>
              <a:rPr lang="en-US" altLang="zh-CN" sz="2400" dirty="0" smtClean="0">
                <a:ea typeface="SimSun" pitchFamily="2" charset="-122"/>
              </a:rPr>
              <a:t> of Web</a:t>
            </a:r>
          </a:p>
          <a:p>
            <a:pPr lvl="1" algn="just">
              <a:lnSpc>
                <a:spcPct val="80000"/>
              </a:lnSpc>
            </a:pPr>
            <a:endParaRPr lang="en-US" altLang="zh-CN" sz="2000" dirty="0">
              <a:ea typeface="SimSun" pitchFamily="2" charset="-122"/>
            </a:endParaRPr>
          </a:p>
        </p:txBody>
      </p:sp>
    </p:spTree>
    <p:extLst>
      <p:ext uri="{BB962C8B-B14F-4D97-AF65-F5344CB8AC3E}">
        <p14:creationId xmlns:p14="http://schemas.microsoft.com/office/powerpoint/2010/main" val="138960464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b="1" dirty="0" smtClean="0">
                <a:solidFill>
                  <a:schemeClr val="accent6">
                    <a:lumMod val="50000"/>
                  </a:schemeClr>
                </a:solidFill>
              </a:rPr>
              <a:t>Conclusion</a:t>
            </a:r>
            <a:endParaRPr lang="en-US" b="1" dirty="0">
              <a:solidFill>
                <a:schemeClr val="accent6">
                  <a:lumMod val="50000"/>
                </a:schemeClr>
              </a:solidFill>
            </a:endParaRPr>
          </a:p>
        </p:txBody>
      </p:sp>
      <p:sp>
        <p:nvSpPr>
          <p:cNvPr id="4" name="Rectangle 3"/>
          <p:cNvSpPr/>
          <p:nvPr/>
        </p:nvSpPr>
        <p:spPr>
          <a:xfrm>
            <a:off x="304800" y="1035308"/>
            <a:ext cx="8534400" cy="4832092"/>
          </a:xfrm>
          <a:prstGeom prst="rect">
            <a:avLst/>
          </a:prstGeom>
        </p:spPr>
        <p:txBody>
          <a:bodyPr wrap="square">
            <a:spAutoFit/>
          </a:bodyPr>
          <a:lstStyle/>
          <a:p>
            <a:pPr algn="just">
              <a:lnSpc>
                <a:spcPct val="110000"/>
              </a:lnSpc>
            </a:pPr>
            <a:r>
              <a:rPr lang="en-US" sz="2000" dirty="0">
                <a:solidFill>
                  <a:schemeClr val="hlink"/>
                </a:solidFill>
              </a:rPr>
              <a:t>Spatial data </a:t>
            </a:r>
            <a:r>
              <a:rPr lang="en-US" sz="2000" dirty="0" smtClean="0">
                <a:solidFill>
                  <a:schemeClr val="hlink"/>
                </a:solidFill>
              </a:rPr>
              <a:t>mining </a:t>
            </a:r>
            <a:r>
              <a:rPr lang="en-US" sz="2000" dirty="0" smtClean="0"/>
              <a:t>is facilitated by </a:t>
            </a:r>
            <a:r>
              <a:rPr lang="en-US" sz="2000" dirty="0" smtClean="0">
                <a:solidFill>
                  <a:schemeClr val="hlink"/>
                </a:solidFill>
              </a:rPr>
              <a:t>Spatial warehousing</a:t>
            </a:r>
            <a:r>
              <a:rPr lang="en-US" sz="2000" dirty="0">
                <a:solidFill>
                  <a:schemeClr val="hlink"/>
                </a:solidFill>
              </a:rPr>
              <a:t>, OLAP and mining</a:t>
            </a:r>
            <a:r>
              <a:rPr lang="en-US" sz="2000" dirty="0"/>
              <a:t> </a:t>
            </a:r>
            <a:r>
              <a:rPr lang="en-US" sz="2000" dirty="0" smtClean="0"/>
              <a:t>and finds </a:t>
            </a:r>
            <a:r>
              <a:rPr lang="en-US" sz="2000" dirty="0"/>
              <a:t>spatial associations, classifications and </a:t>
            </a:r>
            <a:r>
              <a:rPr lang="en-US" sz="2000" dirty="0" smtClean="0"/>
              <a:t>trends.</a:t>
            </a:r>
            <a:endParaRPr lang="en-US" sz="2000" dirty="0"/>
          </a:p>
          <a:p>
            <a:pPr algn="just">
              <a:lnSpc>
                <a:spcPct val="110000"/>
              </a:lnSpc>
            </a:pPr>
            <a:endParaRPr lang="en-US" sz="2000" dirty="0" smtClean="0">
              <a:solidFill>
                <a:schemeClr val="hlink"/>
              </a:solidFill>
            </a:endParaRPr>
          </a:p>
          <a:p>
            <a:pPr algn="just">
              <a:lnSpc>
                <a:spcPct val="110000"/>
              </a:lnSpc>
            </a:pPr>
            <a:r>
              <a:rPr lang="en-US" sz="2000" dirty="0" smtClean="0">
                <a:solidFill>
                  <a:schemeClr val="hlink"/>
                </a:solidFill>
              </a:rPr>
              <a:t>Multimedia </a:t>
            </a:r>
            <a:r>
              <a:rPr lang="en-US" sz="2000" dirty="0">
                <a:solidFill>
                  <a:schemeClr val="hlink"/>
                </a:solidFill>
              </a:rPr>
              <a:t>data mining</a:t>
            </a:r>
            <a:r>
              <a:rPr lang="en-US" sz="2000" dirty="0"/>
              <a:t> needs </a:t>
            </a:r>
            <a:r>
              <a:rPr lang="en-US" sz="2000" dirty="0">
                <a:solidFill>
                  <a:schemeClr val="hlink"/>
                </a:solidFill>
              </a:rPr>
              <a:t>content-based retrieval</a:t>
            </a:r>
            <a:r>
              <a:rPr lang="en-US" sz="2000" dirty="0"/>
              <a:t> and </a:t>
            </a:r>
            <a:r>
              <a:rPr lang="en-US" sz="2000" dirty="0">
                <a:solidFill>
                  <a:schemeClr val="hlink"/>
                </a:solidFill>
              </a:rPr>
              <a:t>similarity search</a:t>
            </a:r>
            <a:r>
              <a:rPr lang="en-US" sz="2000" dirty="0"/>
              <a:t> integrated with mining methods</a:t>
            </a:r>
          </a:p>
          <a:p>
            <a:pPr algn="just">
              <a:lnSpc>
                <a:spcPct val="110000"/>
              </a:lnSpc>
            </a:pPr>
            <a:endParaRPr lang="en-US" sz="2000" dirty="0" smtClean="0">
              <a:solidFill>
                <a:schemeClr val="hlink"/>
              </a:solidFill>
            </a:endParaRPr>
          </a:p>
          <a:p>
            <a:pPr algn="just">
              <a:lnSpc>
                <a:spcPct val="110000"/>
              </a:lnSpc>
            </a:pPr>
            <a:r>
              <a:rPr lang="en-US" sz="2000" dirty="0" smtClean="0">
                <a:solidFill>
                  <a:schemeClr val="hlink"/>
                </a:solidFill>
              </a:rPr>
              <a:t>Text </a:t>
            </a:r>
            <a:r>
              <a:rPr lang="en-US" sz="2000" dirty="0">
                <a:solidFill>
                  <a:schemeClr val="hlink"/>
                </a:solidFill>
              </a:rPr>
              <a:t>mining</a:t>
            </a:r>
            <a:r>
              <a:rPr lang="en-US" sz="2000" dirty="0"/>
              <a:t> goes beyond keyword-based and similarity-based information retrieval and discovers knowledge from semi-structured data using methods like </a:t>
            </a:r>
            <a:r>
              <a:rPr lang="en-US" sz="2000" dirty="0">
                <a:solidFill>
                  <a:schemeClr val="hlink"/>
                </a:solidFill>
              </a:rPr>
              <a:t>keyword-based association</a:t>
            </a:r>
            <a:r>
              <a:rPr lang="en-US" sz="2000" dirty="0"/>
              <a:t> and </a:t>
            </a:r>
            <a:r>
              <a:rPr lang="en-US" sz="2000" dirty="0">
                <a:solidFill>
                  <a:schemeClr val="hlink"/>
                </a:solidFill>
              </a:rPr>
              <a:t>document </a:t>
            </a:r>
            <a:r>
              <a:rPr lang="en-US" sz="2000" dirty="0" smtClean="0">
                <a:solidFill>
                  <a:schemeClr val="hlink"/>
                </a:solidFill>
              </a:rPr>
              <a:t>classification.</a:t>
            </a:r>
          </a:p>
          <a:p>
            <a:pPr algn="just">
              <a:lnSpc>
                <a:spcPct val="110000"/>
              </a:lnSpc>
            </a:pPr>
            <a:endParaRPr lang="en-US" sz="2000" dirty="0" smtClean="0"/>
          </a:p>
          <a:p>
            <a:pPr algn="just">
              <a:lnSpc>
                <a:spcPct val="110000"/>
              </a:lnSpc>
            </a:pPr>
            <a:r>
              <a:rPr lang="en-US" sz="2000" dirty="0">
                <a:solidFill>
                  <a:schemeClr val="hlink"/>
                </a:solidFill>
              </a:rPr>
              <a:t>Web mining</a:t>
            </a:r>
            <a:r>
              <a:rPr lang="en-US" sz="2000" dirty="0"/>
              <a:t> includes </a:t>
            </a:r>
            <a:r>
              <a:rPr lang="en-US" sz="2000" dirty="0">
                <a:solidFill>
                  <a:schemeClr val="hlink"/>
                </a:solidFill>
              </a:rPr>
              <a:t>mining Web link structures </a:t>
            </a:r>
            <a:r>
              <a:rPr lang="en-US" sz="2000" dirty="0"/>
              <a:t>to identify</a:t>
            </a:r>
            <a:r>
              <a:rPr lang="en-US" sz="2000" dirty="0">
                <a:solidFill>
                  <a:schemeClr val="hlink"/>
                </a:solidFill>
              </a:rPr>
              <a:t> authoritative Web pages</a:t>
            </a:r>
            <a:r>
              <a:rPr lang="en-US" sz="2000" dirty="0"/>
              <a:t>, the automatic </a:t>
            </a:r>
            <a:r>
              <a:rPr lang="en-US" sz="2000" dirty="0">
                <a:solidFill>
                  <a:schemeClr val="hlink"/>
                </a:solidFill>
              </a:rPr>
              <a:t>classification of Web documents</a:t>
            </a:r>
            <a:r>
              <a:rPr lang="en-US" sz="2000" dirty="0"/>
              <a:t>, building a </a:t>
            </a:r>
            <a:r>
              <a:rPr lang="en-US" sz="2000" dirty="0">
                <a:solidFill>
                  <a:schemeClr val="hlink"/>
                </a:solidFill>
              </a:rPr>
              <a:t>multilayered Web information base</a:t>
            </a:r>
            <a:r>
              <a:rPr lang="en-US" sz="2000" dirty="0"/>
              <a:t>, and </a:t>
            </a:r>
            <a:r>
              <a:rPr lang="en-US" sz="2000" dirty="0">
                <a:solidFill>
                  <a:schemeClr val="hlink"/>
                </a:solidFill>
              </a:rPr>
              <a:t>Weblog mining</a:t>
            </a:r>
            <a:r>
              <a:rPr lang="en-US" sz="2000" dirty="0" smtClean="0">
                <a:solidFill>
                  <a:schemeClr val="hlink"/>
                </a:solidFill>
              </a:rPr>
              <a:t>.</a:t>
            </a:r>
            <a:endParaRPr lang="en-US" sz="2000" dirty="0"/>
          </a:p>
          <a:p>
            <a:pPr algn="just">
              <a:lnSpc>
                <a:spcPct val="110000"/>
              </a:lnSpc>
            </a:pPr>
            <a:endParaRPr lang="en-US" sz="2000" dirty="0">
              <a:solidFill>
                <a:schemeClr val="hlink"/>
              </a:solidFill>
            </a:endParaRPr>
          </a:p>
        </p:txBody>
      </p:sp>
    </p:spTree>
    <p:extLst>
      <p:ext uri="{BB962C8B-B14F-4D97-AF65-F5344CB8AC3E}">
        <p14:creationId xmlns:p14="http://schemas.microsoft.com/office/powerpoint/2010/main" val="18309486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685800" y="304800"/>
            <a:ext cx="7772400" cy="609600"/>
          </a:xfrm>
        </p:spPr>
        <p:txBody>
          <a:bodyPr/>
          <a:lstStyle/>
          <a:p>
            <a:r>
              <a:rPr lang="en-US" sz="3200" b="1" dirty="0"/>
              <a:t>Common Tasks dealing with Spatial Data</a:t>
            </a:r>
          </a:p>
        </p:txBody>
      </p:sp>
      <p:sp>
        <p:nvSpPr>
          <p:cNvPr id="5" name="Rectangle 3"/>
          <p:cNvSpPr txBox="1">
            <a:spLocks noChangeArrowheads="1"/>
          </p:cNvSpPr>
          <p:nvPr/>
        </p:nvSpPr>
        <p:spPr>
          <a:xfrm>
            <a:off x="228600" y="1295400"/>
            <a:ext cx="8686800" cy="5105400"/>
          </a:xfrm>
          <a:prstGeom prst="rect">
            <a:avLst/>
          </a:prstGeom>
        </p:spPr>
        <p:txBody>
          <a:bodyPr vert="horz" lIns="91440" tIns="45720" rIns="91440" bIns="45720" rtlCol="0">
            <a:normAutofit fontScale="925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buFont typeface="Wingdings" pitchFamily="2" charset="2"/>
              <a:buChar char="v"/>
            </a:pPr>
            <a:r>
              <a:rPr lang="en-US" b="1" dirty="0" smtClean="0"/>
              <a:t>Data focusing</a:t>
            </a:r>
          </a:p>
          <a:p>
            <a:pPr lvl="1" algn="just"/>
            <a:r>
              <a:rPr lang="en-US" dirty="0" smtClean="0"/>
              <a:t>Spatial queries</a:t>
            </a:r>
          </a:p>
          <a:p>
            <a:pPr lvl="1" algn="just"/>
            <a:r>
              <a:rPr lang="en-US" dirty="0" smtClean="0"/>
              <a:t>Identifying interesting parts in spatial data</a:t>
            </a:r>
          </a:p>
          <a:p>
            <a:pPr lvl="1" algn="just"/>
            <a:r>
              <a:rPr lang="en-US" dirty="0" smtClean="0"/>
              <a:t>Progressive refinement can be applied in a tree structure</a:t>
            </a:r>
          </a:p>
          <a:p>
            <a:pPr algn="just">
              <a:buFont typeface="Wingdings" pitchFamily="2" charset="2"/>
              <a:buChar char="v"/>
            </a:pPr>
            <a:r>
              <a:rPr lang="en-US" b="1" dirty="0" smtClean="0"/>
              <a:t>Feature extraction</a:t>
            </a:r>
          </a:p>
          <a:p>
            <a:pPr lvl="1" algn="just"/>
            <a:r>
              <a:rPr lang="en-US" dirty="0" smtClean="0"/>
              <a:t>Extracting important/relevant features for an application</a:t>
            </a:r>
          </a:p>
          <a:p>
            <a:pPr algn="just">
              <a:buFont typeface="Wingdings" pitchFamily="2" charset="2"/>
              <a:buChar char="v"/>
            </a:pPr>
            <a:r>
              <a:rPr lang="en-US" b="1" dirty="0" smtClean="0"/>
              <a:t>Classification or others</a:t>
            </a:r>
          </a:p>
          <a:p>
            <a:pPr lvl="1" algn="just"/>
            <a:r>
              <a:rPr lang="en-US" dirty="0" smtClean="0"/>
              <a:t>Using training data to create classifiers</a:t>
            </a:r>
          </a:p>
          <a:p>
            <a:pPr lvl="1" algn="just"/>
            <a:r>
              <a:rPr lang="en-US" dirty="0" smtClean="0"/>
              <a:t>Many mining algorithms can be used</a:t>
            </a:r>
          </a:p>
          <a:p>
            <a:pPr lvl="2" algn="just"/>
            <a:r>
              <a:rPr lang="en-US" dirty="0" smtClean="0"/>
              <a:t>Classification, clustering, associations</a:t>
            </a:r>
            <a:endParaRPr lang="en-US" dirty="0"/>
          </a:p>
        </p:txBody>
      </p:sp>
    </p:spTree>
    <p:extLst>
      <p:ext uri="{BB962C8B-B14F-4D97-AF65-F5344CB8AC3E}">
        <p14:creationId xmlns:p14="http://schemas.microsoft.com/office/powerpoint/2010/main" val="100485829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74638"/>
            <a:ext cx="8229600" cy="1143000"/>
          </a:xfrm>
        </p:spPr>
        <p:txBody>
          <a:bodyPr/>
          <a:lstStyle/>
          <a:p>
            <a:r>
              <a:rPr lang="en-US" b="1" dirty="0">
                <a:solidFill>
                  <a:schemeClr val="accent2">
                    <a:lumMod val="75000"/>
                  </a:schemeClr>
                </a:solidFill>
              </a:rPr>
              <a:t>Questions?</a:t>
            </a:r>
          </a:p>
        </p:txBody>
      </p:sp>
      <p:graphicFrame>
        <p:nvGraphicFramePr>
          <p:cNvPr id="4" name="Content Placeholder 3"/>
          <p:cNvGraphicFramePr>
            <a:graphicFrameLocks noGrp="1" noChangeAspect="1"/>
          </p:cNvGraphicFramePr>
          <p:nvPr>
            <p:ph idx="1"/>
            <p:extLst>
              <p:ext uri="{D42A27DB-BD31-4B8C-83A1-F6EECF244321}">
                <p14:modId xmlns:p14="http://schemas.microsoft.com/office/powerpoint/2010/main" val="2934430273"/>
              </p:ext>
            </p:extLst>
          </p:nvPr>
        </p:nvGraphicFramePr>
        <p:xfrm>
          <a:off x="2209801" y="1676400"/>
          <a:ext cx="4419600" cy="4267200"/>
        </p:xfrm>
        <a:graphic>
          <a:graphicData uri="http://schemas.openxmlformats.org/presentationml/2006/ole">
            <mc:AlternateContent xmlns:mc="http://schemas.openxmlformats.org/markup-compatibility/2006">
              <mc:Choice xmlns:v="urn:schemas-microsoft-com:vml" Requires="v">
                <p:oleObj spid="_x0000_s1237" name="Clip" r:id="rId3" imgW="2525917" imgH="3407121" progId="MS_ClipArt_Gallery.5">
                  <p:embed/>
                </p:oleObj>
              </mc:Choice>
              <mc:Fallback>
                <p:oleObj name="Clip" r:id="rId3" imgW="2525917" imgH="3407121" progId="MS_ClipArt_Gallery.5">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09801" y="1676400"/>
                        <a:ext cx="4419600" cy="4267200"/>
                      </a:xfrm>
                      <a:prstGeom prst="rect">
                        <a:avLst/>
                      </a:prstGeom>
                      <a:noFill/>
                      <a:ln>
                        <a:noFill/>
                      </a:ln>
                      <a:effectLst/>
                      <a:extLst/>
                    </p:spPr>
                  </p:pic>
                </p:oleObj>
              </mc:Fallback>
            </mc:AlternateContent>
          </a:graphicData>
        </a:graphic>
      </p:graphicFrame>
    </p:spTree>
    <p:extLst>
      <p:ext uri="{BB962C8B-B14F-4D97-AF65-F5344CB8AC3E}">
        <p14:creationId xmlns:p14="http://schemas.microsoft.com/office/powerpoint/2010/main" val="32107715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20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b="1" dirty="0">
                <a:solidFill>
                  <a:schemeClr val="accent6">
                    <a:lumMod val="50000"/>
                  </a:schemeClr>
                </a:solidFill>
              </a:rPr>
              <a:t>References</a:t>
            </a:r>
          </a:p>
        </p:txBody>
      </p:sp>
      <p:sp>
        <p:nvSpPr>
          <p:cNvPr id="3" name="Content Placeholder 2"/>
          <p:cNvSpPr>
            <a:spLocks noGrp="1"/>
          </p:cNvSpPr>
          <p:nvPr>
            <p:ph idx="1"/>
          </p:nvPr>
        </p:nvSpPr>
        <p:spPr>
          <a:xfrm>
            <a:off x="304800" y="1219200"/>
            <a:ext cx="8686800" cy="5486400"/>
          </a:xfrm>
        </p:spPr>
        <p:txBody>
          <a:bodyPr>
            <a:noAutofit/>
          </a:bodyPr>
          <a:lstStyle/>
          <a:p>
            <a:pPr marL="514350" indent="-514350" algn="just">
              <a:buFont typeface="+mj-lt"/>
              <a:buAutoNum type="arabicPeriod"/>
            </a:pPr>
            <a:r>
              <a:rPr lang="en-US" sz="2300" dirty="0"/>
              <a:t>D. Pyle. Data Preparation for Data Mining. Morgan Kaufmann, </a:t>
            </a:r>
            <a:r>
              <a:rPr lang="en-US" sz="2300" dirty="0" smtClean="0"/>
              <a:t>1999.</a:t>
            </a:r>
          </a:p>
          <a:p>
            <a:pPr marL="514350" indent="-514350" algn="just">
              <a:buFont typeface="+mj-lt"/>
              <a:buAutoNum type="arabicPeriod"/>
            </a:pPr>
            <a:r>
              <a:rPr lang="en-US" sz="2400" dirty="0" err="1" smtClean="0"/>
              <a:t>Petrushin</a:t>
            </a:r>
            <a:r>
              <a:rPr lang="en-US" sz="2400" dirty="0"/>
              <a:t>, Valery A: Introduction into Multimedia Data Mining and Knowledge Discovery</a:t>
            </a:r>
            <a:r>
              <a:rPr lang="en-US" sz="2400" dirty="0" smtClean="0"/>
              <a:t>. Edited </a:t>
            </a:r>
            <a:r>
              <a:rPr lang="en-US" sz="2400" dirty="0"/>
              <a:t>by Valery A </a:t>
            </a:r>
            <a:r>
              <a:rPr lang="en-US" sz="2400" dirty="0" err="1"/>
              <a:t>Petrushin</a:t>
            </a:r>
            <a:r>
              <a:rPr lang="en-US" sz="2400" dirty="0"/>
              <a:t> </a:t>
            </a:r>
            <a:r>
              <a:rPr lang="en-US" sz="2400" dirty="0" smtClean="0"/>
              <a:t>and </a:t>
            </a:r>
            <a:r>
              <a:rPr lang="en-US" sz="2400" dirty="0" err="1" smtClean="0"/>
              <a:t>Latifur</a:t>
            </a:r>
            <a:r>
              <a:rPr lang="en-US" sz="2400" dirty="0" smtClean="0"/>
              <a:t> </a:t>
            </a:r>
            <a:r>
              <a:rPr lang="en-US" sz="2400" dirty="0"/>
              <a:t>Khan. London: Springer-</a:t>
            </a:r>
            <a:r>
              <a:rPr lang="en-US" sz="2400" dirty="0" err="1"/>
              <a:t>Verlag</a:t>
            </a:r>
            <a:r>
              <a:rPr lang="en-US" sz="2400" dirty="0"/>
              <a:t>, 2007. P. 3-13.</a:t>
            </a:r>
            <a:r>
              <a:rPr lang="en-US" sz="2300" dirty="0" smtClean="0"/>
              <a:t>J</a:t>
            </a:r>
            <a:r>
              <a:rPr lang="en-US" sz="2300" dirty="0"/>
              <a:t>. </a:t>
            </a:r>
            <a:endParaRPr lang="en-US" sz="2300" dirty="0" smtClean="0"/>
          </a:p>
          <a:p>
            <a:pPr marL="514350" indent="-514350" algn="just">
              <a:buFont typeface="+mj-lt"/>
              <a:buAutoNum type="arabicPeriod"/>
            </a:pPr>
            <a:r>
              <a:rPr lang="en-US" sz="2300" dirty="0" smtClean="0"/>
              <a:t>Han </a:t>
            </a:r>
            <a:r>
              <a:rPr lang="en-US" sz="2300" dirty="0"/>
              <a:t>and M. </a:t>
            </a:r>
            <a:r>
              <a:rPr lang="en-US" sz="2300" dirty="0" err="1"/>
              <a:t>Kamber</a:t>
            </a:r>
            <a:r>
              <a:rPr lang="en-US" sz="2300" dirty="0"/>
              <a:t>. Data Mining: Concepts and Techniques. Morgan Kaufmann, 2000</a:t>
            </a:r>
            <a:r>
              <a:rPr lang="en-US" sz="2300" dirty="0" smtClean="0"/>
              <a:t>.</a:t>
            </a:r>
          </a:p>
          <a:p>
            <a:pPr marL="514350" indent="-514350" algn="just">
              <a:buFont typeface="+mj-lt"/>
              <a:buAutoNum type="arabicPeriod"/>
            </a:pPr>
            <a:r>
              <a:rPr lang="en-US" sz="2400" i="1" dirty="0"/>
              <a:t>Web Mining Research: A Survey </a:t>
            </a:r>
            <a:r>
              <a:rPr lang="en-US" sz="2400" dirty="0"/>
              <a:t>– Raymond </a:t>
            </a:r>
            <a:r>
              <a:rPr lang="en-US" sz="2400" dirty="0" err="1"/>
              <a:t>Kosala</a:t>
            </a:r>
            <a:r>
              <a:rPr lang="en-US" sz="2400" dirty="0"/>
              <a:t>, </a:t>
            </a:r>
            <a:r>
              <a:rPr lang="en-US" sz="2400" dirty="0" err="1"/>
              <a:t>Hendrik</a:t>
            </a:r>
            <a:r>
              <a:rPr lang="en-US" sz="2400" dirty="0"/>
              <a:t> </a:t>
            </a:r>
            <a:r>
              <a:rPr lang="en-US" sz="2400" dirty="0" err="1"/>
              <a:t>Blockeel</a:t>
            </a:r>
            <a:r>
              <a:rPr lang="en-US" sz="2400" dirty="0"/>
              <a:t> </a:t>
            </a:r>
            <a:r>
              <a:rPr lang="en-US" sz="2400" dirty="0" err="1"/>
              <a:t>Dept</a:t>
            </a:r>
            <a:r>
              <a:rPr lang="en-US" sz="2400" dirty="0"/>
              <a:t> of CS </a:t>
            </a:r>
            <a:r>
              <a:rPr lang="en-US" sz="2400" dirty="0" err="1"/>
              <a:t>Katholieke</a:t>
            </a:r>
            <a:r>
              <a:rPr lang="en-US" sz="2400" dirty="0"/>
              <a:t> </a:t>
            </a:r>
            <a:r>
              <a:rPr lang="en-US" sz="2400" dirty="0" err="1"/>
              <a:t>Universiteit</a:t>
            </a:r>
            <a:r>
              <a:rPr lang="en-US" sz="2400" dirty="0"/>
              <a:t> Leuven</a:t>
            </a:r>
          </a:p>
          <a:p>
            <a:pPr marL="514350" indent="-514350" algn="just">
              <a:buFont typeface="+mj-lt"/>
              <a:buAutoNum type="arabicPeriod"/>
            </a:pPr>
            <a:r>
              <a:rPr lang="en-US" sz="2300" dirty="0" smtClean="0"/>
              <a:t>W</a:t>
            </a:r>
            <a:r>
              <a:rPr lang="en-US" sz="2300" dirty="0"/>
              <a:t>. H. </a:t>
            </a:r>
            <a:r>
              <a:rPr lang="en-US" sz="2300" dirty="0" err="1"/>
              <a:t>Inmon</a:t>
            </a:r>
            <a:r>
              <a:rPr lang="en-US" sz="2300" dirty="0"/>
              <a:t>. Building the Data Warehouse. John Wiley, 1996</a:t>
            </a:r>
          </a:p>
          <a:p>
            <a:pPr marL="514350" indent="-514350" algn="just">
              <a:buFont typeface="+mj-lt"/>
              <a:buAutoNum type="arabicPeriod"/>
            </a:pPr>
            <a:r>
              <a:rPr lang="en-US" sz="2300" dirty="0"/>
              <a:t>R. Kimball and M. Ross.  The Data Warehouse Toolkit: The Complete Guide to Dimensional Modeling. 2ed. John Wiley, </a:t>
            </a:r>
            <a:r>
              <a:rPr lang="en-US" sz="2300" dirty="0" smtClean="0"/>
              <a:t>2002</a:t>
            </a:r>
          </a:p>
          <a:p>
            <a:pPr marL="514350" indent="-514350" algn="just">
              <a:buFont typeface="+mj-lt"/>
              <a:buAutoNum type="arabicPeriod"/>
            </a:pPr>
            <a:r>
              <a:rPr lang="en-US" sz="2300" dirty="0" smtClean="0"/>
              <a:t>S</a:t>
            </a:r>
            <a:r>
              <a:rPr lang="en-US" sz="2300" dirty="0"/>
              <a:t>. </a:t>
            </a:r>
            <a:r>
              <a:rPr lang="en-US" sz="2300" dirty="0" err="1"/>
              <a:t>Chakrabarti</a:t>
            </a:r>
            <a:r>
              <a:rPr lang="en-US" sz="2300" dirty="0"/>
              <a:t>, </a:t>
            </a:r>
            <a:r>
              <a:rPr lang="en-US" sz="2300" i="1" dirty="0"/>
              <a:t>“Mining the Web: Statistical Analysis of Hypertext and Semi-Structured Data”</a:t>
            </a:r>
            <a:r>
              <a:rPr lang="en-US" sz="2300" dirty="0"/>
              <a:t>, Morgan Kaufmann, 2002.</a:t>
            </a:r>
          </a:p>
          <a:p>
            <a:pPr marL="0" indent="0" algn="just">
              <a:buNone/>
            </a:pPr>
            <a:endParaRPr lang="en-US" sz="2300" dirty="0" smtClean="0"/>
          </a:p>
          <a:p>
            <a:pPr marL="0" indent="0" algn="just">
              <a:buNone/>
            </a:pPr>
            <a:endParaRPr lang="en-US" sz="2000" dirty="0"/>
          </a:p>
          <a:p>
            <a:pPr marL="514350" indent="-514350" algn="just">
              <a:buFont typeface="+mj-lt"/>
              <a:buAutoNum type="arabicPeriod"/>
            </a:pPr>
            <a:endParaRPr lang="en-US" sz="2000" dirty="0"/>
          </a:p>
          <a:p>
            <a:pPr marL="514350" indent="-514350" algn="just">
              <a:buFont typeface="+mj-lt"/>
              <a:buAutoNum type="arabicPeriod"/>
            </a:pPr>
            <a:endParaRPr lang="en-US" sz="2000" dirty="0"/>
          </a:p>
        </p:txBody>
      </p:sp>
    </p:spTree>
    <p:extLst>
      <p:ext uri="{BB962C8B-B14F-4D97-AF65-F5344CB8AC3E}">
        <p14:creationId xmlns:p14="http://schemas.microsoft.com/office/powerpoint/2010/main" val="1260420812"/>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2">
                    <a:lumMod val="75000"/>
                  </a:schemeClr>
                </a:solidFill>
              </a:rPr>
              <a:t>End of </a:t>
            </a:r>
            <a:r>
              <a:rPr lang="en-US" b="1" dirty="0" smtClean="0">
                <a:solidFill>
                  <a:schemeClr val="accent2">
                    <a:lumMod val="75000"/>
                  </a:schemeClr>
                </a:solidFill>
              </a:rPr>
              <a:t>Unit </a:t>
            </a:r>
            <a:r>
              <a:rPr lang="en-US" b="1" dirty="0">
                <a:solidFill>
                  <a:schemeClr val="accent2">
                    <a:lumMod val="75000"/>
                  </a:schemeClr>
                </a:solidFill>
              </a:rPr>
              <a:t>7</a:t>
            </a:r>
          </a:p>
        </p:txBody>
      </p:sp>
      <p:pic>
        <p:nvPicPr>
          <p:cNvPr id="4" name="Picture 4" descr="j0189242"/>
          <p:cNvPicPr>
            <a:picLocks noGrp="1" noChangeAspect="1" noChangeArrowheads="1" noCrop="1"/>
          </p:cNvPicPr>
          <p:nvPr>
            <p:ph idx="1"/>
          </p:nvPr>
        </p:nvPicPr>
        <p:blipFill>
          <a:blip r:embed="rId2">
            <a:extLst>
              <a:ext uri="{28A0092B-C50C-407E-A947-70E740481C1C}">
                <a14:useLocalDpi xmlns:a14="http://schemas.microsoft.com/office/drawing/2010/main" val="0"/>
              </a:ext>
            </a:extLst>
          </a:blip>
          <a:srcRect/>
          <a:stretch>
            <a:fillRect/>
          </a:stretch>
        </p:blipFill>
        <p:spPr>
          <a:xfrm>
            <a:off x="3276600" y="1809398"/>
            <a:ext cx="2438400" cy="246675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4084664449"/>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181600"/>
            <a:ext cx="8229600" cy="1143000"/>
          </a:xfrm>
        </p:spPr>
        <p:txBody>
          <a:bodyPr>
            <a:noAutofit/>
          </a:bodyPr>
          <a:lstStyle/>
          <a:p>
            <a:r>
              <a:rPr lang="en-US" sz="5400" b="1" dirty="0">
                <a:solidFill>
                  <a:schemeClr val="hlink"/>
                </a:solidFill>
                <a:effectLst>
                  <a:outerShdw blurRad="38100" dist="38100" dir="2700000" algn="tl">
                    <a:srgbClr val="FFFFFF"/>
                  </a:outerShdw>
                </a:effectLst>
                <a:latin typeface="Arial" charset="0"/>
              </a:rPr>
              <a:t>Thank you !!!</a:t>
            </a:r>
            <a:r>
              <a:rPr lang="en-US" sz="1100" b="1" dirty="0"/>
              <a:t/>
            </a:r>
            <a:br>
              <a:rPr lang="en-US" sz="1100" b="1" dirty="0"/>
            </a:br>
            <a:endParaRPr lang="en-US" sz="5400" b="1"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354890268"/>
              </p:ext>
            </p:extLst>
          </p:nvPr>
        </p:nvGraphicFramePr>
        <p:xfrm>
          <a:off x="2182387" y="381000"/>
          <a:ext cx="4523213" cy="4525963"/>
        </p:xfrm>
        <a:graphic>
          <a:graphicData uri="http://schemas.openxmlformats.org/presentationml/2006/ole">
            <mc:AlternateContent xmlns:mc="http://schemas.openxmlformats.org/markup-compatibility/2006">
              <mc:Choice xmlns:v="urn:schemas-microsoft-com:vml" Requires="v">
                <p:oleObj spid="_x0000_s2261" name="Clip" r:id="rId3" imgW="7833665" imgH="7839151" progId="MS_ClipArt_Gallery.2">
                  <p:embed/>
                </p:oleObj>
              </mc:Choice>
              <mc:Fallback>
                <p:oleObj name="Clip" r:id="rId3" imgW="7833665" imgH="7839151" progId="MS_ClipArt_Gallery.2">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82387" y="381000"/>
                        <a:ext cx="4523213"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1473909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685800" y="228600"/>
            <a:ext cx="7772400" cy="609600"/>
          </a:xfrm>
        </p:spPr>
        <p:txBody>
          <a:bodyPr>
            <a:noAutofit/>
          </a:bodyPr>
          <a:lstStyle/>
          <a:p>
            <a:r>
              <a:rPr lang="en-US" sz="4000" b="1" dirty="0"/>
              <a:t>Spatial Mining Tasks</a:t>
            </a:r>
          </a:p>
        </p:txBody>
      </p:sp>
      <p:sp>
        <p:nvSpPr>
          <p:cNvPr id="5" name="Rectangle 3"/>
          <p:cNvSpPr txBox="1">
            <a:spLocks noChangeArrowheads="1"/>
          </p:cNvSpPr>
          <p:nvPr/>
        </p:nvSpPr>
        <p:spPr>
          <a:xfrm>
            <a:off x="685800" y="1295400"/>
            <a:ext cx="7772400" cy="47244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buFont typeface="Wingdings" pitchFamily="2" charset="2"/>
              <a:buChar char="v"/>
            </a:pPr>
            <a:r>
              <a:rPr lang="en-US" sz="3600" dirty="0" smtClean="0"/>
              <a:t>Spatial classification</a:t>
            </a:r>
          </a:p>
          <a:p>
            <a:pPr algn="just">
              <a:buFont typeface="Wingdings" pitchFamily="2" charset="2"/>
              <a:buChar char="v"/>
            </a:pPr>
            <a:r>
              <a:rPr lang="en-US" sz="3600" dirty="0" smtClean="0"/>
              <a:t>Spatial clustering</a:t>
            </a:r>
          </a:p>
          <a:p>
            <a:pPr algn="just">
              <a:buFont typeface="Wingdings" pitchFamily="2" charset="2"/>
              <a:buChar char="v"/>
            </a:pPr>
            <a:r>
              <a:rPr lang="en-US" sz="3600" dirty="0" smtClean="0"/>
              <a:t>Spatial association rules</a:t>
            </a:r>
          </a:p>
          <a:p>
            <a:pPr algn="just">
              <a:buFont typeface="Wingdings" pitchFamily="2" charset="2"/>
              <a:buChar char="v"/>
            </a:pPr>
            <a:endParaRPr lang="en-US" sz="3600" dirty="0"/>
          </a:p>
        </p:txBody>
      </p:sp>
    </p:spTree>
    <p:extLst>
      <p:ext uri="{BB962C8B-B14F-4D97-AF65-F5344CB8AC3E}">
        <p14:creationId xmlns:p14="http://schemas.microsoft.com/office/powerpoint/2010/main" val="2597189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631</TotalTime>
  <Words>4941</Words>
  <Application>Microsoft Office PowerPoint</Application>
  <PresentationFormat>On-screen Show (4:3)</PresentationFormat>
  <Paragraphs>844</Paragraphs>
  <Slides>83</Slides>
  <Notes>1</Notes>
  <HiddenSlides>0</HiddenSlides>
  <MMClips>0</MMClips>
  <ScaleCrop>false</ScaleCrop>
  <HeadingPairs>
    <vt:vector size="6" baseType="variant">
      <vt:variant>
        <vt:lpstr>Theme</vt:lpstr>
      </vt:variant>
      <vt:variant>
        <vt:i4>1</vt:i4>
      </vt:variant>
      <vt:variant>
        <vt:lpstr>Embedded OLE Servers</vt:lpstr>
      </vt:variant>
      <vt:variant>
        <vt:i4>5</vt:i4>
      </vt:variant>
      <vt:variant>
        <vt:lpstr>Slide Titles</vt:lpstr>
      </vt:variant>
      <vt:variant>
        <vt:i4>83</vt:i4>
      </vt:variant>
    </vt:vector>
  </HeadingPairs>
  <TitlesOfParts>
    <vt:vector size="89" baseType="lpstr">
      <vt:lpstr>Office Theme</vt:lpstr>
      <vt:lpstr>Chart</vt:lpstr>
      <vt:lpstr>Clip</vt:lpstr>
      <vt:lpstr>Equation</vt:lpstr>
      <vt:lpstr>Équation</vt:lpstr>
      <vt:lpstr>Worksheet</vt:lpstr>
      <vt:lpstr>Unit 7 : Mining Complex Types of Data</vt:lpstr>
      <vt:lpstr>Introduction</vt:lpstr>
      <vt:lpstr>Spatial Data Mining</vt:lpstr>
      <vt:lpstr>Spatial Data Mining</vt:lpstr>
      <vt:lpstr>Spatial Data Mining</vt:lpstr>
      <vt:lpstr>PowerPoint Presentation</vt:lpstr>
      <vt:lpstr>Spatial Classification and Spatial Trend Analysis</vt:lpstr>
      <vt:lpstr>Common Tasks dealing with Spatial Data</vt:lpstr>
      <vt:lpstr>Spatial Mining Tasks</vt:lpstr>
      <vt:lpstr>Spatial Classification</vt:lpstr>
      <vt:lpstr>Spatial Clustering</vt:lpstr>
      <vt:lpstr>PowerPoint Presentation</vt:lpstr>
      <vt:lpstr>Region Growing Technique</vt:lpstr>
      <vt:lpstr>Spatial Association Rules</vt:lpstr>
      <vt:lpstr>Multimedia Data Mining</vt:lpstr>
      <vt:lpstr>PowerPoint Presentation</vt:lpstr>
      <vt:lpstr>Generalizing Multimedia Data</vt:lpstr>
      <vt:lpstr>Multidimensional Analysis of Multimedia Data</vt:lpstr>
      <vt:lpstr>Multi-Dimensional Search in Multimedia Databases</vt:lpstr>
      <vt:lpstr>Multi-Dimensional Analysis in Multimedia Databases</vt:lpstr>
      <vt:lpstr>Mining Multimedia Databases</vt:lpstr>
      <vt:lpstr>Mining Multimedia Databases</vt:lpstr>
      <vt:lpstr>Mining Multimedia Databases in  MultimediaMiner </vt:lpstr>
      <vt:lpstr>Classification in MultimediaMiner</vt:lpstr>
      <vt:lpstr>Text Mining</vt:lpstr>
      <vt:lpstr>PowerPoint Presentation</vt:lpstr>
      <vt:lpstr>Motivation for Text Mining</vt:lpstr>
      <vt:lpstr>PowerPoint Presentation</vt:lpstr>
      <vt:lpstr>Text Mining Process</vt:lpstr>
      <vt:lpstr>PowerPoint Presentation</vt:lpstr>
      <vt:lpstr>PowerPoint Presentation</vt:lpstr>
      <vt:lpstr>Text Representation Issues</vt:lpstr>
      <vt:lpstr>Text Databases and IR</vt:lpstr>
      <vt:lpstr>Information Retrieval</vt:lpstr>
      <vt:lpstr>PowerPoint Presentation</vt:lpstr>
      <vt:lpstr>Basic Measures for Text Retrieval</vt:lpstr>
      <vt:lpstr>Application of Text Mining</vt:lpstr>
      <vt:lpstr>Text Mining vs. Data Mining</vt:lpstr>
      <vt:lpstr>Product : Intelligent Miner for Text(IMT)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Mining World Wide Web (WWW)</vt:lpstr>
      <vt:lpstr>Why Mining the World-Wide Web</vt:lpstr>
      <vt:lpstr>PowerPoint Presentation</vt:lpstr>
      <vt:lpstr>Web Search Engines</vt:lpstr>
      <vt:lpstr>Web Mining: A More Challenging Task </vt:lpstr>
      <vt:lpstr>Web Mining Taxonomy</vt:lpstr>
      <vt:lpstr>Mining the World-Wide Web</vt:lpstr>
      <vt:lpstr>Mining the World-Wide Web</vt:lpstr>
      <vt:lpstr>Mining the World-Wide Web</vt:lpstr>
      <vt:lpstr>Mining the World-Wide Web</vt:lpstr>
      <vt:lpstr>Mining the World-Wide Web</vt:lpstr>
      <vt:lpstr>Web Usage Mining</vt:lpstr>
      <vt:lpstr>PowerPoint Presentation</vt:lpstr>
      <vt:lpstr>Why Web Usage Mining?</vt:lpstr>
      <vt:lpstr>Mining the World-Wide Web</vt:lpstr>
      <vt:lpstr>PowerPoint Presentation</vt:lpstr>
      <vt:lpstr>PowerPoint Presentation</vt:lpstr>
      <vt:lpstr>Web Usage Mining - Procedure</vt:lpstr>
      <vt:lpstr>Web Usage Mining - Model</vt:lpstr>
      <vt:lpstr>PowerPoint Presentation</vt:lpstr>
      <vt:lpstr>How to perform Web Usage Mining</vt:lpstr>
      <vt:lpstr>Pattern Analysis Tools</vt:lpstr>
      <vt:lpstr>Pattern Discovery Tools </vt:lpstr>
      <vt:lpstr>Pattern Discovery Techniques</vt:lpstr>
      <vt:lpstr>Pattern Discovery Techniques</vt:lpstr>
      <vt:lpstr>Pattern Discovery Techniques</vt:lpstr>
      <vt:lpstr>Pattern Discovery Techniques</vt:lpstr>
      <vt:lpstr>Web Content Mining</vt:lpstr>
      <vt:lpstr>Web Structure Mining</vt:lpstr>
      <vt:lpstr>PowerPoint Presentation</vt:lpstr>
      <vt:lpstr>PowerPoint Presentation</vt:lpstr>
      <vt:lpstr>PowerPoint Presentation</vt:lpstr>
      <vt:lpstr>Conclusion</vt:lpstr>
      <vt:lpstr>Questions?</vt:lpstr>
      <vt:lpstr>References</vt:lpstr>
      <vt:lpstr>End of Unit 7</vt:lpstr>
      <vt:lpstr>Thank you !!! </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Bijay</dc:creator>
  <cp:lastModifiedBy>Bijay</cp:lastModifiedBy>
  <cp:revision>187</cp:revision>
  <dcterms:created xsi:type="dcterms:W3CDTF">2006-08-16T00:00:00Z</dcterms:created>
  <dcterms:modified xsi:type="dcterms:W3CDTF">2012-06-06T12:18:28Z</dcterms:modified>
</cp:coreProperties>
</file>