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5"/>
  </p:notesMasterIdLst>
  <p:sldIdLst>
    <p:sldId id="472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  <p:sldId id="372" r:id="rId115"/>
    <p:sldId id="373" r:id="rId116"/>
    <p:sldId id="374" r:id="rId117"/>
    <p:sldId id="375" r:id="rId118"/>
    <p:sldId id="376" r:id="rId119"/>
    <p:sldId id="377" r:id="rId120"/>
    <p:sldId id="378" r:id="rId121"/>
    <p:sldId id="379" r:id="rId122"/>
    <p:sldId id="380" r:id="rId123"/>
    <p:sldId id="381" r:id="rId124"/>
    <p:sldId id="382" r:id="rId125"/>
    <p:sldId id="383" r:id="rId126"/>
    <p:sldId id="384" r:id="rId127"/>
    <p:sldId id="385" r:id="rId128"/>
    <p:sldId id="386" r:id="rId129"/>
    <p:sldId id="387" r:id="rId130"/>
    <p:sldId id="388" r:id="rId131"/>
    <p:sldId id="389" r:id="rId132"/>
    <p:sldId id="390" r:id="rId133"/>
    <p:sldId id="391" r:id="rId134"/>
    <p:sldId id="392" r:id="rId135"/>
    <p:sldId id="393" r:id="rId136"/>
    <p:sldId id="394" r:id="rId137"/>
    <p:sldId id="395" r:id="rId138"/>
    <p:sldId id="396" r:id="rId139"/>
    <p:sldId id="397" r:id="rId140"/>
    <p:sldId id="398" r:id="rId141"/>
    <p:sldId id="399" r:id="rId142"/>
    <p:sldId id="400" r:id="rId143"/>
    <p:sldId id="401" r:id="rId144"/>
    <p:sldId id="402" r:id="rId145"/>
    <p:sldId id="403" r:id="rId146"/>
    <p:sldId id="404" r:id="rId147"/>
    <p:sldId id="405" r:id="rId148"/>
    <p:sldId id="406" r:id="rId149"/>
    <p:sldId id="407" r:id="rId150"/>
    <p:sldId id="408" r:id="rId151"/>
    <p:sldId id="409" r:id="rId152"/>
    <p:sldId id="410" r:id="rId153"/>
    <p:sldId id="411" r:id="rId154"/>
    <p:sldId id="412" r:id="rId155"/>
    <p:sldId id="413" r:id="rId156"/>
    <p:sldId id="414" r:id="rId157"/>
    <p:sldId id="415" r:id="rId158"/>
    <p:sldId id="416" r:id="rId159"/>
    <p:sldId id="417" r:id="rId160"/>
    <p:sldId id="418" r:id="rId161"/>
    <p:sldId id="419" r:id="rId162"/>
    <p:sldId id="420" r:id="rId163"/>
    <p:sldId id="421" r:id="rId164"/>
    <p:sldId id="422" r:id="rId165"/>
    <p:sldId id="423" r:id="rId166"/>
    <p:sldId id="424" r:id="rId167"/>
    <p:sldId id="425" r:id="rId168"/>
    <p:sldId id="426" r:id="rId169"/>
    <p:sldId id="427" r:id="rId170"/>
    <p:sldId id="428" r:id="rId171"/>
    <p:sldId id="429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37" r:id="rId180"/>
    <p:sldId id="438" r:id="rId181"/>
    <p:sldId id="439" r:id="rId182"/>
    <p:sldId id="440" r:id="rId183"/>
    <p:sldId id="441" r:id="rId184"/>
    <p:sldId id="442" r:id="rId185"/>
    <p:sldId id="443" r:id="rId186"/>
    <p:sldId id="444" r:id="rId187"/>
    <p:sldId id="445" r:id="rId188"/>
    <p:sldId id="446" r:id="rId189"/>
    <p:sldId id="447" r:id="rId190"/>
    <p:sldId id="448" r:id="rId191"/>
    <p:sldId id="449" r:id="rId192"/>
    <p:sldId id="450" r:id="rId193"/>
    <p:sldId id="451" r:id="rId194"/>
    <p:sldId id="452" r:id="rId195"/>
    <p:sldId id="453" r:id="rId196"/>
    <p:sldId id="454" r:id="rId197"/>
    <p:sldId id="455" r:id="rId198"/>
    <p:sldId id="456" r:id="rId199"/>
    <p:sldId id="457" r:id="rId200"/>
    <p:sldId id="458" r:id="rId201"/>
    <p:sldId id="459" r:id="rId202"/>
    <p:sldId id="460" r:id="rId203"/>
    <p:sldId id="461" r:id="rId204"/>
    <p:sldId id="462" r:id="rId205"/>
    <p:sldId id="463" r:id="rId206"/>
    <p:sldId id="464" r:id="rId207"/>
    <p:sldId id="465" r:id="rId208"/>
    <p:sldId id="466" r:id="rId209"/>
    <p:sldId id="467" r:id="rId210"/>
    <p:sldId id="468" r:id="rId211"/>
    <p:sldId id="469" r:id="rId212"/>
    <p:sldId id="470" r:id="rId213"/>
    <p:sldId id="471" r:id="rId2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6" Type="http://schemas.openxmlformats.org/officeDocument/2006/relationships/presProps" Target="presProps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tableStyles" Target="tableStyle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B610E-048A-4452-9772-48352731C717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29A62-78A5-4910-8127-918FDA3CC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2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B649C813-42D4-4D8D-AAC5-9BA03F55CA22}" type="slidenum">
              <a:rPr lang="en-US" sz="1200"/>
              <a:pPr/>
              <a:t>109</a:t>
            </a:fld>
            <a:endParaRPr lang="en-US" sz="1200"/>
          </a:p>
        </p:txBody>
      </p:sp>
      <p:sp>
        <p:nvSpPr>
          <p:cNvPr id="93187" name="Rectangle 2"/>
          <p:cNvSpPr>
            <a:spLocks noChangeArrowheads="1"/>
          </p:cNvSpPr>
          <p:nvPr/>
        </p:nvSpPr>
        <p:spPr bwMode="auto">
          <a:xfrm>
            <a:off x="3886408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5" tIns="44443" rIns="90475" bIns="44443" anchor="b"/>
          <a:lstStyle/>
          <a:p>
            <a:pPr algn="r" defTabSz="914274"/>
            <a:r>
              <a:rPr 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93189" name="Rectangle 4"/>
          <p:cNvSpPr>
            <a:spLocks noChangeArrowheads="1"/>
          </p:cNvSpPr>
          <p:nvPr/>
        </p:nvSpPr>
        <p:spPr bwMode="auto">
          <a:xfrm>
            <a:off x="0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3190" name="Rectangle 5"/>
          <p:cNvSpPr>
            <a:spLocks noChangeArrowheads="1"/>
          </p:cNvSpPr>
          <p:nvPr/>
        </p:nvSpPr>
        <p:spPr bwMode="auto">
          <a:xfrm>
            <a:off x="0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319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w="12700" cap="flat"/>
        </p:spPr>
      </p:sp>
      <p:sp>
        <p:nvSpPr>
          <p:cNvPr id="9319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5" tIns="44443" rIns="90475" bIns="44443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3462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A0D45424-D6B8-406B-B81D-FB6CEDCD0251}" type="slidenum">
              <a:rPr lang="en-US" sz="1200"/>
              <a:pPr/>
              <a:t>122</a:t>
            </a:fld>
            <a:endParaRPr 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744" y="692681"/>
            <a:ext cx="4530512" cy="3414927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1161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945425E3-5A4F-4C88-911C-440436E2BE5F}" type="slidenum">
              <a:rPr lang="en-US" sz="1200"/>
              <a:pPr/>
              <a:t>123</a:t>
            </a:fld>
            <a:endParaRPr 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744" y="692681"/>
            <a:ext cx="4530512" cy="3414927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6270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725AEA11-AA86-413D-8E04-1775CB5C503E}" type="slidenum">
              <a:rPr lang="en-US" sz="1200"/>
              <a:pPr/>
              <a:t>124</a:t>
            </a:fld>
            <a:endParaRPr lang="en-US" sz="1200"/>
          </a:p>
        </p:txBody>
      </p:sp>
      <p:sp>
        <p:nvSpPr>
          <p:cNvPr id="104451" name="Rectangle 2"/>
          <p:cNvSpPr>
            <a:spLocks noChangeArrowheads="1"/>
          </p:cNvSpPr>
          <p:nvPr/>
        </p:nvSpPr>
        <p:spPr bwMode="auto">
          <a:xfrm>
            <a:off x="3886408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104452" name="Rectangle 3"/>
          <p:cNvSpPr>
            <a:spLocks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5" tIns="44443" rIns="90475" bIns="44443" anchor="b"/>
          <a:lstStyle/>
          <a:p>
            <a:pPr algn="r" defTabSz="914274"/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0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104454" name="Rectangle 5"/>
          <p:cNvSpPr>
            <a:spLocks noChangeArrowheads="1"/>
          </p:cNvSpPr>
          <p:nvPr/>
        </p:nvSpPr>
        <p:spPr bwMode="auto">
          <a:xfrm>
            <a:off x="0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1044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744" y="692681"/>
            <a:ext cx="4530512" cy="3414927"/>
          </a:xfrm>
          <a:ln w="12700" cap="flat"/>
        </p:spPr>
      </p:sp>
      <p:sp>
        <p:nvSpPr>
          <p:cNvPr id="10445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5" tIns="44443" rIns="90475" bIns="44443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6371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03CAF714-E623-4D8F-B2B2-36A8171F629A}" type="slidenum">
              <a:rPr lang="en-US" sz="1200"/>
              <a:pPr/>
              <a:t>125</a:t>
            </a:fld>
            <a:endParaRPr 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744" y="692681"/>
            <a:ext cx="4530512" cy="3414927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2938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CCE8C79D-04D7-46E5-B2E7-4DF9BCE2BD4D}" type="slidenum">
              <a:rPr lang="en-US" sz="1200"/>
              <a:pPr/>
              <a:t>126</a:t>
            </a:fld>
            <a:endParaRPr 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6929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E1D84682-62D8-46C4-A67A-380D6E62585E}" type="slidenum">
              <a:rPr lang="en-US" sz="1200"/>
              <a:pPr/>
              <a:t>127</a:t>
            </a:fld>
            <a:endParaRPr 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44493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ECBCBC5A-6973-49D7-8E66-6FE4FC474200}" type="slidenum">
              <a:rPr lang="en-US" sz="1200"/>
              <a:pPr/>
              <a:t>128</a:t>
            </a:fld>
            <a:endParaRPr 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744" y="692681"/>
            <a:ext cx="4530512" cy="3414927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9352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129A8E47-5780-43DB-B460-8F457751239A}" type="slidenum">
              <a:rPr lang="en-US" sz="1200"/>
              <a:pPr/>
              <a:t>129</a:t>
            </a:fld>
            <a:endParaRPr 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744" y="692681"/>
            <a:ext cx="4530512" cy="3414927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2482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CE0A696-D374-4A94-9A79-38841E7F190B}" type="slidenum">
              <a:rPr lang="en-US" sz="1200"/>
              <a:pPr eaLnBrk="1" hangingPunct="1"/>
              <a:t>130</a:t>
            </a:fld>
            <a:endParaRPr lang="en-US" sz="1200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46479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4F7DD5E-95E8-4868-AC06-A8F438478025}" type="slidenum">
              <a:rPr lang="en-US" sz="1200"/>
              <a:pPr eaLnBrk="1" hangingPunct="1"/>
              <a:t>131</a:t>
            </a:fld>
            <a:endParaRPr lang="en-US" sz="1200"/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8151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A5B1497A-DC52-4A1D-9A42-F0661C6D7BB7}" type="slidenum">
              <a:rPr lang="en-US" sz="1200"/>
              <a:pPr/>
              <a:t>110</a:t>
            </a:fld>
            <a:endParaRPr lang="en-US" sz="1200"/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3886408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5" tIns="44443" rIns="90475" bIns="44443" anchor="b"/>
          <a:lstStyle/>
          <a:p>
            <a:pPr algn="r" defTabSz="914274"/>
            <a:r>
              <a:rPr 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0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4214" name="Rectangle 5"/>
          <p:cNvSpPr>
            <a:spLocks noChangeArrowheads="1"/>
          </p:cNvSpPr>
          <p:nvPr/>
        </p:nvSpPr>
        <p:spPr bwMode="auto">
          <a:xfrm>
            <a:off x="0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421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w="12700" cap="flat"/>
        </p:spPr>
      </p:sp>
      <p:sp>
        <p:nvSpPr>
          <p:cNvPr id="9421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5" tIns="44443" rIns="90475" bIns="44443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8284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E46FE36-522B-4631-B12C-0C5624D25843}" type="slidenum">
              <a:rPr lang="en-US" sz="1200"/>
              <a:pPr eaLnBrk="1" hangingPunct="1"/>
              <a:t>132</a:t>
            </a:fld>
            <a:endParaRPr lang="en-US" sz="1200"/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2648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6683A06-BA87-4DC9-8625-D46FFBDE6110}" type="slidenum">
              <a:rPr lang="en-US" sz="1200"/>
              <a:pPr eaLnBrk="1" hangingPunct="1"/>
              <a:t>133</a:t>
            </a:fld>
            <a:endParaRPr lang="en-US" sz="1200"/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0521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C27CF72-89DF-4CDA-A763-FD09D5EB3295}" type="slidenum">
              <a:rPr lang="en-US" sz="1200"/>
              <a:pPr eaLnBrk="1" hangingPunct="1"/>
              <a:t>134</a:t>
            </a:fld>
            <a:endParaRPr lang="en-US" sz="1200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0875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26242F1-69B2-418E-9B4A-75CD893BC4F3}" type="slidenum">
              <a:rPr lang="en-US" sz="1200"/>
              <a:pPr eaLnBrk="1" hangingPunct="1"/>
              <a:t>135</a:t>
            </a:fld>
            <a:endParaRPr lang="en-US" sz="1200"/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48098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244FB2B-4954-4EDD-A432-325E3EB06F23}" type="slidenum">
              <a:rPr lang="en-US" sz="1200"/>
              <a:pPr eaLnBrk="1" hangingPunct="1"/>
              <a:t>136</a:t>
            </a:fld>
            <a:endParaRPr lang="en-US" sz="1200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44783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C085F0C-F850-4A9A-A78B-CD061C4DD839}" type="slidenum">
              <a:rPr lang="en-US" sz="1200"/>
              <a:pPr eaLnBrk="1" hangingPunct="1"/>
              <a:t>137</a:t>
            </a:fld>
            <a:endParaRPr lang="en-US" sz="1200"/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23958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EB2F9D7-805F-4603-BFE8-13BF3D98829B}" type="slidenum">
              <a:rPr lang="en-US" sz="1200"/>
              <a:pPr eaLnBrk="1" hangingPunct="1"/>
              <a:t>138</a:t>
            </a:fld>
            <a:endParaRPr lang="en-US" sz="1200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38914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66015BF-E170-4574-BB0A-0A2C869D9033}" type="slidenum">
              <a:rPr lang="en-US" sz="1200"/>
              <a:pPr eaLnBrk="1" hangingPunct="1"/>
              <a:t>139</a:t>
            </a:fld>
            <a:endParaRPr lang="en-US" sz="1200"/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18445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2767B84-C4A3-4C64-9D5D-579CAAFB99C8}" type="slidenum">
              <a:rPr lang="en-US" sz="1200"/>
              <a:pPr eaLnBrk="1" hangingPunct="1"/>
              <a:t>140</a:t>
            </a:fld>
            <a:endParaRPr lang="en-US" sz="1200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7751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4CFC2BD-B231-4094-924A-588CB6D17753}" type="slidenum">
              <a:rPr lang="en-US" sz="1200"/>
              <a:pPr eaLnBrk="1" hangingPunct="1"/>
              <a:t>141</a:t>
            </a:fld>
            <a:endParaRPr lang="en-US" sz="1200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9259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6A3C13E2-C0B8-4E06-AEC6-7D431E250180}" type="slidenum">
              <a:rPr lang="en-US" sz="1200"/>
              <a:pPr/>
              <a:t>111</a:t>
            </a:fld>
            <a:endParaRPr lang="en-US" sz="1200"/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auto">
          <a:xfrm>
            <a:off x="3886408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5" tIns="44443" rIns="90475" bIns="44443" anchor="b"/>
          <a:lstStyle/>
          <a:p>
            <a:pPr algn="r" defTabSz="914274"/>
            <a:r>
              <a:rPr lang="en-US" sz="1300">
                <a:latin typeface="Times New Roman" pitchFamily="18" charset="0"/>
              </a:rPr>
              <a:t>4</a:t>
            </a:r>
          </a:p>
        </p:txBody>
      </p:sp>
      <p:sp>
        <p:nvSpPr>
          <p:cNvPr id="95237" name="Rectangle 4"/>
          <p:cNvSpPr>
            <a:spLocks noChangeArrowheads="1"/>
          </p:cNvSpPr>
          <p:nvPr/>
        </p:nvSpPr>
        <p:spPr bwMode="auto">
          <a:xfrm>
            <a:off x="0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5238" name="Rectangle 5"/>
          <p:cNvSpPr>
            <a:spLocks noChangeArrowheads="1"/>
          </p:cNvSpPr>
          <p:nvPr/>
        </p:nvSpPr>
        <p:spPr bwMode="auto">
          <a:xfrm>
            <a:off x="0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52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744" y="692681"/>
            <a:ext cx="4530512" cy="3414927"/>
          </a:xfrm>
          <a:ln w="12700" cap="flat"/>
        </p:spPr>
      </p:sp>
      <p:sp>
        <p:nvSpPr>
          <p:cNvPr id="952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5" tIns="44443" rIns="90475" bIns="44443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18694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AFD526F-ADD6-4268-8D3E-0C48B7FD447D}" type="slidenum">
              <a:rPr lang="en-US" sz="1200"/>
              <a:pPr eaLnBrk="1" hangingPunct="1"/>
              <a:t>145</a:t>
            </a:fld>
            <a:endParaRPr lang="en-US" sz="1200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4643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DFE96D7-D864-4E07-8229-05B65783F905}" type="slidenum">
              <a:rPr lang="en-US" sz="1200"/>
              <a:pPr eaLnBrk="1" hangingPunct="1"/>
              <a:t>146</a:t>
            </a:fld>
            <a:endParaRPr lang="en-US" sz="1200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517399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4E1FA2E-B5A6-472F-9D2F-E693B1C9AB56}" type="slidenum">
              <a:rPr lang="en-US" sz="1200"/>
              <a:pPr eaLnBrk="1" hangingPunct="1"/>
              <a:t>147</a:t>
            </a:fld>
            <a:endParaRPr lang="en-US" sz="1200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19940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489BFD8-622C-432D-904B-D292DBAF27EE}" type="slidenum">
              <a:rPr lang="en-US" sz="1200"/>
              <a:pPr eaLnBrk="1" hangingPunct="1"/>
              <a:t>148</a:t>
            </a:fld>
            <a:endParaRPr lang="en-US" sz="1200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88590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17CF687-12D4-4A95-AF22-D9CAE91D456A}" type="datetime1">
              <a:rPr lang="en-GB" altLang="en-US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22/12/2014</a:t>
            </a:fld>
            <a:endParaRPr lang="en-GB" altLang="en-US" smtClean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08A2150-2393-449E-B973-38F8307BD1B6}" type="slidenum">
              <a:rPr lang="en-GB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149</a:t>
            </a:fld>
            <a:endParaRPr lang="en-GB" altLang="en-US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01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AACE58B-8D67-4C99-BB54-39BF68F7710D}" type="datetime1">
              <a:rPr lang="en-GB" altLang="en-US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22/12/2014</a:t>
            </a:fld>
            <a:endParaRPr lang="en-GB" altLang="en-US" smtClean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35D14A0-1839-4E35-AE14-80DFA60DED4B}" type="slidenum">
              <a:rPr lang="en-GB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150</a:t>
            </a:fld>
            <a:endParaRPr lang="en-GB" altLang="en-US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sv-SE" altLang="en-US" smtClean="0">
                <a:cs typeface="Arial" panose="020B0604020202020204" pitchFamily="34" charset="0"/>
              </a:rPr>
              <a:t>Show it using the EMP relation:</a:t>
            </a: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</a:rPr>
              <a:t>Given the previous relation</a:t>
            </a: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</a:rPr>
              <a:t>EMP(ID, NAME, BIRTHDATE, TELEPHONE, CITY, ZIPCODE) or rather R={ID, NAME, BIRTHDATE, TELEPHONE, CITY, ZIPCODE, ...}</a:t>
            </a: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</a:rPr>
              <a:t>With functional dependencies</a:t>
            </a: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</a:rPr>
              <a:t>ID </a:t>
            </a:r>
            <a:r>
              <a:rPr lang="sv-SE" altLang="en-US" smtClean="0">
                <a:cs typeface="Arial" panose="020B0604020202020204" pitchFamily="34" charset="0"/>
                <a:sym typeface="Wingdings" panose="05000000000000000000" pitchFamily="2" charset="2"/>
              </a:rPr>
              <a:t> NAME, BIRTHDATE, TELEPHONE, CITY, ZIPCODE</a:t>
            </a: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  <a:sym typeface="Wingdings" panose="05000000000000000000" pitchFamily="2" charset="2"/>
              </a:rPr>
              <a:t>NAME, BIRTHDATE  ID, TELEPHONE, CITY, ZIPCODE in a small world with non-generic names</a:t>
            </a: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  <a:sym typeface="Wingdings" panose="05000000000000000000" pitchFamily="2" charset="2"/>
              </a:rPr>
              <a:t>ZIPCODE  CITY</a:t>
            </a: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  <a:sym typeface="Wingdings" panose="05000000000000000000" pitchFamily="2" charset="2"/>
              </a:rPr>
              <a:t>TELEPHONE  CITY (if it is not a mobile phone)</a:t>
            </a:r>
          </a:p>
          <a:p>
            <a:pPr eaLnBrk="1" hangingPunct="1"/>
            <a:endParaRPr lang="sv-SE" altLang="en-US" smtClean="0">
              <a:cs typeface="Arial" panose="020B0604020202020204" pitchFamily="34" charset="0"/>
            </a:endParaRP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</a:rPr>
              <a:t>There are two keys: EMPID and NAME, BIRTHDATE. As there are more than one key they are called candidate key. EMPID is chosen as primary key. Prime attributes are EMPID, NAME, BIRTHDATE</a:t>
            </a:r>
          </a:p>
          <a:p>
            <a:pPr eaLnBrk="1" hangingPunct="1"/>
            <a:endParaRPr lang="sv-SE" altLang="en-US" smtClean="0">
              <a:cs typeface="Arial" panose="020B0604020202020204" pitchFamily="34" charset="0"/>
            </a:endParaRP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</a:rPr>
              <a:t>Another example:</a:t>
            </a: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</a:rPr>
              <a:t>Car(RegNo, Brand, Colour)</a:t>
            </a: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</a:rPr>
              <a:t>Key: RegNo, no candidate key, primary key RegNo with only one prime attribute</a:t>
            </a:r>
          </a:p>
          <a:p>
            <a:pPr eaLnBrk="1" hangingPunct="1"/>
            <a:endParaRPr lang="sv-SE" altLang="en-US" smtClean="0">
              <a:cs typeface="Arial" panose="020B0604020202020204" pitchFamily="34" charset="0"/>
            </a:endParaRP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</a:rPr>
              <a:t>Now come the normal forms.</a:t>
            </a:r>
          </a:p>
          <a:p>
            <a:pPr eaLnBrk="1" hangingPunct="1"/>
            <a:endParaRPr lang="sv-SE" altLang="en-US" smtClean="0">
              <a:cs typeface="Arial" panose="020B0604020202020204" pitchFamily="34" charset="0"/>
            </a:endParaRPr>
          </a:p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0765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FB776B6-3EF6-4FE0-B10B-96A17C349087}" type="datetime1">
              <a:rPr lang="en-GB" altLang="en-US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22/12/2014</a:t>
            </a:fld>
            <a:endParaRPr lang="en-GB" altLang="en-US" smtClean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1884D3E-C4B6-4D4D-8513-E11D926C4B97}" type="slidenum">
              <a:rPr lang="en-GB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151</a:t>
            </a:fld>
            <a:endParaRPr lang="en-GB" altLang="en-US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319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F32049A-0797-434C-97AF-AB081F5E3BFE}" type="datetime1">
              <a:rPr lang="en-GB" altLang="en-US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22/12/2014</a:t>
            </a:fld>
            <a:endParaRPr lang="en-GB" altLang="en-US" smtClean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BB650CA-A59D-4CAB-B1BA-5053E3E8A106}" type="slidenum">
              <a:rPr lang="en-GB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152</a:t>
            </a:fld>
            <a:endParaRPr lang="en-GB" altLang="en-US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sv-SE" altLang="en-US" smtClean="0">
                <a:cs typeface="Arial" panose="020B0604020202020204" pitchFamily="34" charset="0"/>
              </a:rPr>
              <a:t>Not really a normal form but a design decision. </a:t>
            </a:r>
          </a:p>
          <a:p>
            <a:pPr eaLnBrk="1" hangingPunct="1">
              <a:buFontTx/>
              <a:buChar char="•"/>
            </a:pPr>
            <a:r>
              <a:rPr lang="sv-SE" altLang="en-US" smtClean="0">
                <a:cs typeface="Arial" panose="020B0604020202020204" pitchFamily="34" charset="0"/>
              </a:rPr>
              <a:t>Most relational databases do not support non-atomic values.</a:t>
            </a:r>
          </a:p>
          <a:p>
            <a:pPr eaLnBrk="1" hangingPunct="1">
              <a:buFontTx/>
              <a:buChar char="•"/>
            </a:pPr>
            <a:r>
              <a:rPr lang="sv-SE" altLang="en-US" smtClean="0">
                <a:cs typeface="Arial" panose="020B0604020202020204" pitchFamily="34" charset="0"/>
              </a:rPr>
              <a:t>However, non-1NF-databases are coming.</a:t>
            </a:r>
          </a:p>
          <a:p>
            <a:pPr eaLnBrk="1" hangingPunct="1">
              <a:buFontTx/>
              <a:buChar char="•"/>
            </a:pPr>
            <a:endParaRPr lang="sv-SE" altLang="en-US" smtClean="0">
              <a:cs typeface="Arial" panose="020B0604020202020204" pitchFamily="34" charset="0"/>
            </a:endParaRP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</a:rPr>
              <a:t>How to bring a non-1NF in 1NF?</a:t>
            </a: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</a:rPr>
              <a:t>Same way we solved multi-valued attributes in ER-diagrams:</a:t>
            </a: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</a:rPr>
              <a:t>Create a new relation, use primary key of first relation as foreign key and prime attribute in the new relation, use the multi-valued attribute also as prime attribute.</a:t>
            </a: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</a:rPr>
              <a:t>Person(</a:t>
            </a:r>
            <a:r>
              <a:rPr lang="sv-SE" altLang="en-US" u="sng" smtClean="0">
                <a:cs typeface="Arial" panose="020B0604020202020204" pitchFamily="34" charset="0"/>
              </a:rPr>
              <a:t>Name</a:t>
            </a:r>
            <a:r>
              <a:rPr lang="sv-SE" altLang="en-US" smtClean="0"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</a:rPr>
              <a:t>LivesIn(</a:t>
            </a:r>
            <a:r>
              <a:rPr lang="sv-SE" altLang="en-US" u="sng" smtClean="0">
                <a:cs typeface="Arial" panose="020B0604020202020204" pitchFamily="34" charset="0"/>
              </a:rPr>
              <a:t>Name, City</a:t>
            </a:r>
            <a:r>
              <a:rPr lang="sv-SE" altLang="en-US" smtClean="0">
                <a:cs typeface="Arial" panose="020B0604020202020204" pitchFamily="34" charset="0"/>
              </a:rPr>
              <a:t>)</a:t>
            </a:r>
          </a:p>
          <a:p>
            <a:pPr eaLnBrk="1" hangingPunct="1">
              <a:buFontTx/>
              <a:buChar char="•"/>
            </a:pPr>
            <a:endParaRPr lang="en-US" altLang="en-US" smtClean="0">
              <a:cs typeface="Arial" panose="020B0604020202020204" pitchFamily="34" charset="0"/>
            </a:endParaRPr>
          </a:p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0757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FA13081-F28F-4D27-9238-73BB623EBB3E}" type="datetime1">
              <a:rPr lang="en-GB" altLang="en-US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22/12/2014</a:t>
            </a:fld>
            <a:endParaRPr lang="en-GB" altLang="en-US" smtClean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8F0ADB-B4E3-4C73-A5EE-32D99943CB9B}" type="slidenum">
              <a:rPr lang="en-GB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153</a:t>
            </a:fld>
            <a:endParaRPr lang="en-GB" altLang="en-US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sv-SE" altLang="en-US" sz="1000" smtClean="0">
                <a:cs typeface="Arial" panose="020B0604020202020204" pitchFamily="34" charset="0"/>
              </a:rPr>
              <a:t>1NF is not a pre-requisite. 2NF is important even for non-1NF-databases.</a:t>
            </a:r>
          </a:p>
          <a:p>
            <a:pPr eaLnBrk="1" hangingPunct="1"/>
            <a:endParaRPr lang="sv-SE" altLang="en-US" sz="1000" smtClean="0">
              <a:cs typeface="Arial" panose="020B0604020202020204" pitchFamily="34" charset="0"/>
            </a:endParaRPr>
          </a:p>
          <a:p>
            <a:pPr eaLnBrk="1" hangingPunct="1"/>
            <a:r>
              <a:rPr lang="sv-SE" altLang="en-US" sz="1000" smtClean="0">
                <a:cs typeface="Arial" panose="020B0604020202020204" pitchFamily="34" charset="0"/>
              </a:rPr>
              <a:t>Another formulation: every non-prime attribute A in R is ffd on any candidate key of R.</a:t>
            </a:r>
          </a:p>
          <a:p>
            <a:pPr eaLnBrk="1" hangingPunct="1"/>
            <a:endParaRPr lang="en-US" altLang="en-US" sz="1000" smtClean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smtClean="0">
                <a:cs typeface="Arial" panose="020B0604020202020204" pitchFamily="34" charset="0"/>
              </a:rPr>
              <a:t>Functional dependencies:</a:t>
            </a:r>
          </a:p>
          <a:p>
            <a:pPr eaLnBrk="1" hangingPunct="1"/>
            <a:r>
              <a:rPr lang="en-US" altLang="en-US" sz="1000" smtClean="0">
                <a:cs typeface="Arial" panose="020B0604020202020204" pitchFamily="34" charset="0"/>
              </a:rPr>
              <a:t>EmpID </a:t>
            </a:r>
            <a:r>
              <a:rPr lang="en-US" altLang="en-US" sz="1000" smtClean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1000" smtClean="0">
                <a:cs typeface="Arial" panose="020B0604020202020204" pitchFamily="34" charset="0"/>
              </a:rPr>
              <a:t> EmpName</a:t>
            </a:r>
          </a:p>
          <a:p>
            <a:pPr eaLnBrk="1" hangingPunct="1"/>
            <a:r>
              <a:rPr lang="en-US" altLang="en-US" sz="1000" smtClean="0">
                <a:cs typeface="Arial" panose="020B0604020202020204" pitchFamily="34" charset="0"/>
              </a:rPr>
              <a:t>EmpID, dept </a:t>
            </a:r>
            <a:r>
              <a:rPr lang="en-US" altLang="en-US" sz="1000" smtClean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1000" smtClean="0">
                <a:cs typeface="Arial" panose="020B0604020202020204" pitchFamily="34" charset="0"/>
              </a:rPr>
              <a:t> work_%</a:t>
            </a:r>
          </a:p>
          <a:p>
            <a:pPr eaLnBrk="1" hangingPunct="1"/>
            <a:r>
              <a:rPr lang="en-US" altLang="en-US" sz="1000" smtClean="0">
                <a:cs typeface="Arial" panose="020B0604020202020204" pitchFamily="34" charset="0"/>
              </a:rPr>
              <a:t>It is not in 2NF because EmpName is ffd only on EmpID , not on {EmpID , Dept}.</a:t>
            </a:r>
          </a:p>
          <a:p>
            <a:pPr eaLnBrk="1" hangingPunct="1"/>
            <a:endParaRPr lang="sv-SE" altLang="en-US" sz="1000" smtClean="0">
              <a:cs typeface="Arial" panose="020B0604020202020204" pitchFamily="34" charset="0"/>
            </a:endParaRPr>
          </a:p>
          <a:p>
            <a:pPr eaLnBrk="1" hangingPunct="1"/>
            <a:r>
              <a:rPr lang="sv-SE" altLang="en-US" sz="1000" smtClean="0">
                <a:cs typeface="Arial" panose="020B0604020202020204" pitchFamily="34" charset="0"/>
              </a:rPr>
              <a:t>Real world problem: If Miller starts working at Support with 20% the new tuple must contain Miller with her correct name (possible insertion anomaly). Also if Miller changes her name, all Miller-tuples need to be updated (modification anomaly).</a:t>
            </a:r>
          </a:p>
          <a:p>
            <a:pPr eaLnBrk="1" hangingPunct="1"/>
            <a:endParaRPr lang="sv-SE" altLang="en-US" sz="1000" smtClean="0">
              <a:cs typeface="Arial" panose="020B0604020202020204" pitchFamily="34" charset="0"/>
            </a:endParaRPr>
          </a:p>
          <a:p>
            <a:pPr eaLnBrk="1" hangingPunct="1"/>
            <a:r>
              <a:rPr lang="sv-SE" altLang="en-US" sz="1000" smtClean="0">
                <a:cs typeface="Arial" panose="020B0604020202020204" pitchFamily="34" charset="0"/>
              </a:rPr>
              <a:t>How to bring a non-2NF in 2NF?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altLang="en-US" sz="1000" smtClean="0">
                <a:cs typeface="Arial" panose="020B0604020202020204" pitchFamily="34" charset="0"/>
              </a:rPr>
              <a:t>Emp(</a:t>
            </a:r>
            <a:r>
              <a:rPr lang="en-US" altLang="en-US" sz="1000" u="sng" smtClean="0">
                <a:cs typeface="Arial" panose="020B0604020202020204" pitchFamily="34" charset="0"/>
              </a:rPr>
              <a:t>EmpID</a:t>
            </a:r>
            <a:r>
              <a:rPr lang="sv-SE" altLang="en-US" sz="1000" smtClean="0">
                <a:cs typeface="Arial" panose="020B0604020202020204" pitchFamily="34" charset="0"/>
              </a:rPr>
              <a:t>, EmpName) and WorkPercent(</a:t>
            </a:r>
            <a:r>
              <a:rPr lang="en-US" altLang="en-US" sz="1000" u="sng" smtClean="0">
                <a:cs typeface="Arial" panose="020B0604020202020204" pitchFamily="34" charset="0"/>
              </a:rPr>
              <a:t>EmpID</a:t>
            </a:r>
            <a:r>
              <a:rPr lang="en-US" altLang="en-US" sz="1000" smtClean="0">
                <a:cs typeface="Arial" panose="020B0604020202020204" pitchFamily="34" charset="0"/>
              </a:rPr>
              <a:t> </a:t>
            </a:r>
            <a:r>
              <a:rPr lang="sv-SE" altLang="en-US" sz="1000" u="sng" smtClean="0">
                <a:cs typeface="Arial" panose="020B0604020202020204" pitchFamily="34" charset="0"/>
              </a:rPr>
              <a:t>, dept</a:t>
            </a:r>
            <a:r>
              <a:rPr lang="sv-SE" altLang="en-US" sz="1000" smtClean="0">
                <a:cs typeface="Arial" panose="020B0604020202020204" pitchFamily="34" charset="0"/>
              </a:rPr>
              <a:t>, work_%)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altLang="en-US" sz="1000" smtClean="0">
                <a:cs typeface="Arial" panose="020B0604020202020204" pitchFamily="34" charset="0"/>
              </a:rPr>
              <a:t>Split in new relations for each identified determinant.</a:t>
            </a:r>
            <a:endParaRPr lang="en-US" altLang="en-US" sz="1000" smtClean="0">
              <a:cs typeface="Arial" panose="020B0604020202020204" pitchFamily="34" charset="0"/>
            </a:endParaRPr>
          </a:p>
          <a:p>
            <a:pPr eaLnBrk="1" hangingPunct="1"/>
            <a:endParaRPr lang="sv-SE" altLang="en-US" sz="1000" smtClean="0">
              <a:cs typeface="Arial" panose="020B0604020202020204" pitchFamily="34" charset="0"/>
            </a:endParaRPr>
          </a:p>
          <a:p>
            <a:pPr eaLnBrk="1" hangingPunct="1"/>
            <a:r>
              <a:rPr lang="sv-SE" altLang="en-US" sz="1000" smtClean="0">
                <a:cs typeface="Arial" panose="020B0604020202020204" pitchFamily="34" charset="0"/>
              </a:rPr>
              <a:t>Relations with only one prime attribute in the candidate keys are always in 2NF.</a:t>
            </a:r>
          </a:p>
          <a:p>
            <a:pPr eaLnBrk="1" hangingPunct="1"/>
            <a:endParaRPr lang="sv-SE" altLang="en-US" sz="100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092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67C703-DEEF-4643-8CF2-C69BBCADB569}" type="datetime1">
              <a:rPr lang="en-GB" altLang="en-US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22/12/2014</a:t>
            </a:fld>
            <a:endParaRPr lang="en-GB" altLang="en-US" smtClean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AB507C2-E12C-4B1A-8247-DEAC6BB3D1DC}" type="slidenum">
              <a:rPr lang="en-GB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154</a:t>
            </a:fld>
            <a:endParaRPr lang="en-GB" altLang="en-US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</a:pPr>
            <a:r>
              <a:rPr lang="sv-SE" altLang="en-US" sz="1000" smtClean="0">
                <a:cs typeface="Arial" panose="020B0604020202020204" pitchFamily="34" charset="0"/>
              </a:rPr>
              <a:t>Given the previous relation</a:t>
            </a:r>
            <a:br>
              <a:rPr lang="sv-SE" altLang="en-US" sz="1000" smtClean="0">
                <a:cs typeface="Arial" panose="020B0604020202020204" pitchFamily="34" charset="0"/>
              </a:rPr>
            </a:br>
            <a:r>
              <a:rPr lang="sv-SE" altLang="en-US" sz="1000" smtClean="0">
                <a:cs typeface="Arial" panose="020B0604020202020204" pitchFamily="34" charset="0"/>
              </a:rPr>
              <a:t>EMP(ID, NAME, BIRTHDATE, TELEPHONE, CITY, ZIPCODE) or rather R={ID, NAME, BIRTHDATE, TELEPHONE, CITY, ZIPCODE, ...}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sv-SE" altLang="en-US" sz="1000" smtClean="0">
                <a:cs typeface="Arial" panose="020B0604020202020204" pitchFamily="34" charset="0"/>
              </a:rPr>
              <a:t>With functional dependencies</a:t>
            </a:r>
            <a:br>
              <a:rPr lang="sv-SE" altLang="en-US" sz="1000" smtClean="0">
                <a:cs typeface="Arial" panose="020B0604020202020204" pitchFamily="34" charset="0"/>
              </a:rPr>
            </a:br>
            <a:r>
              <a:rPr lang="sv-SE" altLang="en-US" sz="1000" smtClean="0">
                <a:cs typeface="Arial" panose="020B0604020202020204" pitchFamily="34" charset="0"/>
              </a:rPr>
              <a:t>ID </a:t>
            </a:r>
            <a:r>
              <a:rPr lang="sv-SE" altLang="en-US" sz="1000" smtClean="0">
                <a:cs typeface="Arial" panose="020B0604020202020204" pitchFamily="34" charset="0"/>
                <a:sym typeface="Wingdings" panose="05000000000000000000" pitchFamily="2" charset="2"/>
              </a:rPr>
              <a:t> NAME, BIRTHDATE, TELEPHONE, CITY, ZIPCODE</a:t>
            </a:r>
            <a:br>
              <a:rPr lang="sv-SE" altLang="en-US" sz="1000" smtClean="0"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sv-SE" altLang="en-US" sz="1000" smtClean="0">
                <a:cs typeface="Arial" panose="020B0604020202020204" pitchFamily="34" charset="0"/>
                <a:sym typeface="Wingdings" panose="05000000000000000000" pitchFamily="2" charset="2"/>
              </a:rPr>
              <a:t>NAME, BIRTHDATE  ID, TELEPHONE, CITY, ZIPCODE in a small world with non-generic names</a:t>
            </a:r>
            <a:br>
              <a:rPr lang="sv-SE" altLang="en-US" sz="1000" smtClean="0"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sv-SE" altLang="en-US" sz="1000" smtClean="0">
                <a:cs typeface="Arial" panose="020B0604020202020204" pitchFamily="34" charset="0"/>
                <a:sym typeface="Wingdings" panose="05000000000000000000" pitchFamily="2" charset="2"/>
              </a:rPr>
              <a:t>ZIPCODE  CITY</a:t>
            </a:r>
            <a:br>
              <a:rPr lang="sv-SE" altLang="en-US" sz="1000" smtClean="0"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sv-SE" altLang="en-US" sz="1000" smtClean="0">
                <a:cs typeface="Arial" panose="020B0604020202020204" pitchFamily="34" charset="0"/>
                <a:sym typeface="Wingdings" panose="05000000000000000000" pitchFamily="2" charset="2"/>
              </a:rPr>
              <a:t>TELEPHONE  CITY (if it is not a mobile phone)</a:t>
            </a:r>
          </a:p>
          <a:p>
            <a:pPr marL="228600" indent="-228600" eaLnBrk="1" hangingPunct="1">
              <a:lnSpc>
                <a:spcPct val="90000"/>
              </a:lnSpc>
            </a:pPr>
            <a:endParaRPr lang="sv-SE" altLang="en-US" sz="1000" smtClean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28600" indent="-228600" eaLnBrk="1" hangingPunct="1">
              <a:lnSpc>
                <a:spcPct val="90000"/>
              </a:lnSpc>
            </a:pPr>
            <a:r>
              <a:rPr lang="sv-SE" altLang="en-US" sz="1000" smtClean="0">
                <a:cs typeface="Arial" panose="020B0604020202020204" pitchFamily="34" charset="0"/>
                <a:sym typeface="Wingdings" panose="05000000000000000000" pitchFamily="2" charset="2"/>
              </a:rPr>
              <a:t>Superkey</a:t>
            </a:r>
            <a:br>
              <a:rPr lang="sv-SE" altLang="en-US" sz="1000" smtClean="0"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sv-SE" altLang="en-US" sz="1000" smtClean="0">
                <a:cs typeface="Arial" panose="020B0604020202020204" pitchFamily="34" charset="0"/>
              </a:rPr>
              <a:t>ID, CITY </a:t>
            </a:r>
            <a:r>
              <a:rPr lang="sv-SE" altLang="en-US" sz="1000" smtClean="0">
                <a:cs typeface="Arial" panose="020B0604020202020204" pitchFamily="34" charset="0"/>
                <a:sym typeface="Wingdings" panose="05000000000000000000" pitchFamily="2" charset="2"/>
              </a:rPr>
              <a:t> NAME, BIRTHDATE, TELEPHONE, ZIPCODE</a:t>
            </a:r>
            <a:br>
              <a:rPr lang="sv-SE" altLang="en-US" sz="1000" smtClean="0"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sv-SE" altLang="en-US" sz="1000" smtClean="0">
                <a:cs typeface="Arial" panose="020B0604020202020204" pitchFamily="34" charset="0"/>
                <a:sym typeface="Wingdings" panose="05000000000000000000" pitchFamily="2" charset="2"/>
              </a:rPr>
              <a:t>ID, CITY is a superkey of EMP but they are not really interesting. We are interested in minimal or </a:t>
            </a:r>
            <a:r>
              <a:rPr lang="sv-SE" altLang="en-US" sz="1000" b="1" smtClean="0">
                <a:cs typeface="Arial" panose="020B0604020202020204" pitchFamily="34" charset="0"/>
                <a:sym typeface="Wingdings" panose="05000000000000000000" pitchFamily="2" charset="2"/>
              </a:rPr>
              <a:t>full</a:t>
            </a:r>
            <a:r>
              <a:rPr lang="sv-SE" altLang="en-US" sz="1000" smtClean="0">
                <a:cs typeface="Arial" panose="020B0604020202020204" pitchFamily="34" charset="0"/>
                <a:sym typeface="Wingdings" panose="05000000000000000000" pitchFamily="2" charset="2"/>
              </a:rPr>
              <a:t> functional dependencies, thus:</a:t>
            </a:r>
            <a:br>
              <a:rPr lang="sv-SE" altLang="en-US" sz="1000" smtClean="0"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sv-SE" altLang="en-US" sz="1000" smtClean="0">
                <a:cs typeface="Arial" panose="020B0604020202020204" pitchFamily="34" charset="0"/>
                <a:sym typeface="Wingdings" panose="05000000000000000000" pitchFamily="2" charset="2"/>
              </a:rPr>
              <a:t>ID  ZIPCODE</a:t>
            </a:r>
            <a:br>
              <a:rPr lang="sv-SE" altLang="en-US" sz="1000" smtClean="0"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sv-SE" altLang="en-US" sz="1000" b="1" i="1" smtClean="0">
                <a:cs typeface="Arial" panose="020B0604020202020204" pitchFamily="34" charset="0"/>
                <a:sym typeface="Wingdings" panose="05000000000000000000" pitchFamily="2" charset="2"/>
              </a:rPr>
              <a:t>Super</a:t>
            </a:r>
            <a:r>
              <a:rPr lang="sv-SE" altLang="en-US" sz="1000" smtClean="0">
                <a:cs typeface="Arial" panose="020B0604020202020204" pitchFamily="34" charset="0"/>
                <a:sym typeface="Wingdings" panose="05000000000000000000" pitchFamily="2" charset="2"/>
              </a:rPr>
              <a:t> in superkey means </a:t>
            </a:r>
            <a:r>
              <a:rPr lang="sv-SE" altLang="en-US" sz="1000" b="1" smtClean="0">
                <a:cs typeface="Arial" panose="020B0604020202020204" pitchFamily="34" charset="0"/>
                <a:sym typeface="Wingdings" panose="05000000000000000000" pitchFamily="2" charset="2"/>
              </a:rPr>
              <a:t>extra-large</a:t>
            </a:r>
            <a:r>
              <a:rPr lang="sv-SE" altLang="en-US" sz="1000" smtClean="0"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sv-SE" altLang="en-US" sz="1000" b="1" smtClean="0">
                <a:cs typeface="Arial" panose="020B0604020202020204" pitchFamily="34" charset="0"/>
                <a:sym typeface="Wingdings" panose="05000000000000000000" pitchFamily="2" charset="2"/>
              </a:rPr>
              <a:t>not extra-good</a:t>
            </a:r>
            <a:r>
              <a:rPr lang="sv-SE" altLang="en-US" sz="1000" smtClean="0"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228600" indent="-228600" eaLnBrk="1" hangingPunct="1">
              <a:lnSpc>
                <a:spcPct val="90000"/>
              </a:lnSpc>
            </a:pPr>
            <a:endParaRPr lang="sv-SE" altLang="en-US" sz="1000" smtClean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28600" indent="-228600" eaLnBrk="1" hangingPunct="1">
              <a:lnSpc>
                <a:spcPct val="90000"/>
              </a:lnSpc>
            </a:pPr>
            <a:r>
              <a:rPr lang="sv-SE" altLang="en-US" sz="1000" smtClean="0">
                <a:cs typeface="Arial" panose="020B0604020202020204" pitchFamily="34" charset="0"/>
                <a:sym typeface="Wingdings" panose="05000000000000000000" pitchFamily="2" charset="2"/>
              </a:rPr>
              <a:t>Inference rules for functional (but not full) dependencies:</a:t>
            </a:r>
          </a:p>
          <a:p>
            <a:pPr marL="228600" indent="-228600" eaLnBrk="1" hangingPunct="1">
              <a:lnSpc>
                <a:spcPct val="90000"/>
              </a:lnSpc>
              <a:buFontTx/>
              <a:buAutoNum type="arabicPeriod"/>
            </a:pPr>
            <a:r>
              <a:rPr lang="sv-SE" altLang="en-US" sz="1000" smtClean="0">
                <a:cs typeface="Arial" panose="020B0604020202020204" pitchFamily="34" charset="0"/>
                <a:sym typeface="Wingdings" panose="05000000000000000000" pitchFamily="2" charset="2"/>
              </a:rPr>
              <a:t>If X </a:t>
            </a:r>
            <a:r>
              <a:rPr lang="sv-SE" altLang="en-US" sz="1000" smtClean="0">
                <a:cs typeface="Arial" panose="020B0604020202020204" pitchFamily="34" charset="0"/>
                <a:sym typeface="Symbol" panose="05050102010706020507" pitchFamily="18" charset="2"/>
              </a:rPr>
              <a:t> Y, then X</a:t>
            </a:r>
            <a:r>
              <a:rPr lang="sv-SE" altLang="en-US" sz="1000" smtClean="0">
                <a:cs typeface="Arial" panose="020B0604020202020204" pitchFamily="34" charset="0"/>
                <a:sym typeface="Wingdings" panose="05000000000000000000" pitchFamily="2" charset="2"/>
              </a:rPr>
              <a:t>Y   or X  X  (reflexive rule)</a:t>
            </a:r>
          </a:p>
          <a:p>
            <a:pPr marL="228600" indent="-228600" eaLnBrk="1" hangingPunct="1">
              <a:lnSpc>
                <a:spcPct val="90000"/>
              </a:lnSpc>
              <a:buFontTx/>
              <a:buAutoNum type="arabicPeriod"/>
            </a:pPr>
            <a:r>
              <a:rPr lang="sv-SE" altLang="en-US" sz="1000" smtClean="0">
                <a:cs typeface="Arial" panose="020B0604020202020204" pitchFamily="34" charset="0"/>
                <a:sym typeface="Wingdings" panose="05000000000000000000" pitchFamily="2" charset="2"/>
              </a:rPr>
              <a:t>XY |= XZ  YZ   (augmentation rule)</a:t>
            </a:r>
          </a:p>
          <a:p>
            <a:pPr marL="228600" indent="-228600" eaLnBrk="1" hangingPunct="1">
              <a:lnSpc>
                <a:spcPct val="90000"/>
              </a:lnSpc>
              <a:buFontTx/>
              <a:buAutoNum type="arabicPeriod"/>
            </a:pPr>
            <a:r>
              <a:rPr lang="sv-SE" altLang="en-US" sz="1000" smtClean="0">
                <a:cs typeface="Arial" panose="020B0604020202020204" pitchFamily="34" charset="0"/>
                <a:sym typeface="Wingdings" panose="05000000000000000000" pitchFamily="2" charset="2"/>
              </a:rPr>
              <a:t>X  Y, Y  Z |= X  Z  (transitive rule)</a:t>
            </a:r>
          </a:p>
          <a:p>
            <a:pPr marL="228600" indent="-228600" eaLnBrk="1" hangingPunct="1">
              <a:lnSpc>
                <a:spcPct val="90000"/>
              </a:lnSpc>
              <a:buFontTx/>
              <a:buAutoNum type="arabicPeriod"/>
            </a:pPr>
            <a:r>
              <a:rPr lang="sv-SE" altLang="en-US" sz="1000" smtClean="0">
                <a:cs typeface="Arial" panose="020B0604020202020204" pitchFamily="34" charset="0"/>
                <a:sym typeface="Wingdings" panose="05000000000000000000" pitchFamily="2" charset="2"/>
              </a:rPr>
              <a:t>X  YZ |= X  Y  (decomposition rule)</a:t>
            </a:r>
          </a:p>
          <a:p>
            <a:pPr marL="228600" indent="-228600" eaLnBrk="1" hangingPunct="1">
              <a:lnSpc>
                <a:spcPct val="90000"/>
              </a:lnSpc>
              <a:buFontTx/>
              <a:buAutoNum type="arabicPeriod"/>
            </a:pPr>
            <a:r>
              <a:rPr lang="sv-SE" altLang="en-US" sz="1000" smtClean="0">
                <a:cs typeface="Arial" panose="020B0604020202020204" pitchFamily="34" charset="0"/>
                <a:sym typeface="Symbol" panose="05050102010706020507" pitchFamily="18" charset="2"/>
              </a:rPr>
              <a:t>X </a:t>
            </a:r>
            <a:r>
              <a:rPr lang="sv-SE" altLang="en-US" sz="1000" smtClean="0">
                <a:cs typeface="Arial" panose="020B0604020202020204" pitchFamily="34" charset="0"/>
                <a:sym typeface="Wingdings" panose="05000000000000000000" pitchFamily="2" charset="2"/>
              </a:rPr>
              <a:t> Y, X  Z |= X  Y, Z (union or additive rule)</a:t>
            </a:r>
          </a:p>
          <a:p>
            <a:pPr marL="228600" indent="-228600" eaLnBrk="1" hangingPunct="1">
              <a:lnSpc>
                <a:spcPct val="90000"/>
              </a:lnSpc>
              <a:buFontTx/>
              <a:buAutoNum type="arabicPeriod"/>
            </a:pPr>
            <a:r>
              <a:rPr lang="sv-SE" altLang="en-US" sz="1000" smtClean="0">
                <a:cs typeface="Arial" panose="020B0604020202020204" pitchFamily="34" charset="0"/>
                <a:sym typeface="Symbol" panose="05050102010706020507" pitchFamily="18" charset="2"/>
              </a:rPr>
              <a:t>X </a:t>
            </a:r>
            <a:r>
              <a:rPr lang="sv-SE" altLang="en-US" sz="1000" smtClean="0">
                <a:cs typeface="Arial" panose="020B0604020202020204" pitchFamily="34" charset="0"/>
                <a:sym typeface="Wingdings" panose="05000000000000000000" pitchFamily="2" charset="2"/>
              </a:rPr>
              <a:t> Y, WY  Z |= WX  Z (pseudotransitive rule)</a:t>
            </a:r>
            <a:endParaRPr lang="sv-SE" altLang="en-US" sz="1000" smtClean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09068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1DE999B5-6044-45F5-854C-75F179613D72}" type="slidenum">
              <a:rPr lang="en-US" sz="1200"/>
              <a:pPr/>
              <a:t>112</a:t>
            </a:fld>
            <a:endParaRPr lang="en-US" sz="1200"/>
          </a:p>
        </p:txBody>
      </p:sp>
      <p:sp>
        <p:nvSpPr>
          <p:cNvPr id="96259" name="Rectangle 2"/>
          <p:cNvSpPr>
            <a:spLocks noChangeArrowheads="1"/>
          </p:cNvSpPr>
          <p:nvPr/>
        </p:nvSpPr>
        <p:spPr bwMode="auto">
          <a:xfrm>
            <a:off x="3886408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5" tIns="44443" rIns="90475" bIns="44443" anchor="b"/>
          <a:lstStyle/>
          <a:p>
            <a:pPr algn="r" defTabSz="914274"/>
            <a:r>
              <a:rPr lang="en-US" sz="1300">
                <a:latin typeface="Times New Roman" pitchFamily="18" charset="0"/>
              </a:rPr>
              <a:t>5</a:t>
            </a: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0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6262" name="Rectangle 5"/>
          <p:cNvSpPr>
            <a:spLocks noChangeArrowheads="1"/>
          </p:cNvSpPr>
          <p:nvPr/>
        </p:nvSpPr>
        <p:spPr bwMode="auto">
          <a:xfrm>
            <a:off x="0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626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w="12700" cap="flat"/>
        </p:spPr>
      </p:sp>
      <p:sp>
        <p:nvSpPr>
          <p:cNvPr id="9626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5" tIns="44443" rIns="90475" bIns="44443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328178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170204D-F54F-4954-BA25-00D864A55C2C}" type="datetime1">
              <a:rPr lang="en-GB" altLang="en-US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22/12/2014</a:t>
            </a:fld>
            <a:endParaRPr lang="en-GB" altLang="en-US" smtClean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2AC7BB1-D8B9-413E-A901-A27530E50B52}" type="slidenum">
              <a:rPr lang="en-GB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155</a:t>
            </a:fld>
            <a:endParaRPr lang="en-GB" altLang="en-US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sv-SE" altLang="en-US" smtClean="0">
                <a:cs typeface="Arial" panose="020B0604020202020204" pitchFamily="34" charset="0"/>
              </a:rPr>
              <a:t>Data tuples:</a:t>
            </a: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</a:rPr>
              <a:t>100, Baker, 582 14, Linköping</a:t>
            </a: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</a:rPr>
              <a:t>101, Smith, 102 23, Stockholm</a:t>
            </a: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</a:rPr>
              <a:t>102, Miller, 583 30, Linköping</a:t>
            </a:r>
            <a:endParaRPr lang="en-US" altLang="en-US" smtClean="0">
              <a:cs typeface="Arial" panose="020B0604020202020204" pitchFamily="34" charset="0"/>
            </a:endParaRPr>
          </a:p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Functional dependencies:</a:t>
            </a: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EmpID </a:t>
            </a:r>
            <a:r>
              <a:rPr lang="en-US" altLang="en-US" smtClean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mtClean="0">
                <a:cs typeface="Arial" panose="020B0604020202020204" pitchFamily="34" charset="0"/>
              </a:rPr>
              <a:t> name, zip, city</a:t>
            </a: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EmpID </a:t>
            </a:r>
            <a:r>
              <a:rPr lang="en-US" altLang="en-US" smtClean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mtClean="0">
                <a:cs typeface="Arial" panose="020B0604020202020204" pitchFamily="34" charset="0"/>
              </a:rPr>
              <a:t> zip</a:t>
            </a: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EmpID </a:t>
            </a:r>
            <a:r>
              <a:rPr lang="en-US" altLang="en-US" smtClean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mtClean="0">
                <a:cs typeface="Arial" panose="020B0604020202020204" pitchFamily="34" charset="0"/>
              </a:rPr>
              <a:t> city</a:t>
            </a: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zip </a:t>
            </a:r>
            <a:r>
              <a:rPr lang="en-US" altLang="en-US" smtClean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mtClean="0">
                <a:cs typeface="Arial" panose="020B0604020202020204" pitchFamily="34" charset="0"/>
              </a:rPr>
              <a:t> city</a:t>
            </a: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this relation is in 2NF because all non-key attributes are ffd on the primary key, but it is not in 3NF because one non-key attribute determines another non-key attribute.</a:t>
            </a:r>
          </a:p>
          <a:p>
            <a:pPr eaLnBrk="1" hangingPunct="1"/>
            <a:endParaRPr lang="sv-SE" altLang="en-US" smtClean="0">
              <a:cs typeface="Arial" panose="020B0604020202020204" pitchFamily="34" charset="0"/>
            </a:endParaRP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</a:rPr>
              <a:t>Problem: When inserting new tuples, the relation allows the insertion of ..., 582 14, Norrköping, ... Even though 582 14, Linköping already exists.</a:t>
            </a:r>
            <a:endParaRPr lang="en-US" altLang="en-US" smtClean="0">
              <a:cs typeface="Arial" panose="020B0604020202020204" pitchFamily="34" charset="0"/>
            </a:endParaRPr>
          </a:p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</a:rPr>
              <a:t>Can be remedied by again splitting the relation so that zip</a:t>
            </a:r>
            <a:r>
              <a:rPr lang="sv-SE" altLang="en-US" smtClean="0">
                <a:cs typeface="Arial" panose="020B0604020202020204" pitchFamily="34" charset="0"/>
                <a:sym typeface="Wingdings" panose="05000000000000000000" pitchFamily="2" charset="2"/>
              </a:rPr>
              <a:t>city forms a separate relation and by not having city as attribute in EMP.</a:t>
            </a:r>
          </a:p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33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DB1FCFA-ACE8-40BB-8835-073ED83B48C7}" type="datetime1">
              <a:rPr lang="en-GB" altLang="en-US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22/12/2014</a:t>
            </a:fld>
            <a:endParaRPr lang="en-GB" altLang="en-US" smtClean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4B83725-1E35-414B-8E4A-02CCB2E49F45}" type="slidenum">
              <a:rPr lang="en-GB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156</a:t>
            </a:fld>
            <a:endParaRPr lang="en-GB" altLang="en-US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</a:pPr>
            <a:endParaRPr lang="sv-SE" altLang="en-US" sz="1000" smtClean="0"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125966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2EF07D1-ABCE-44DF-A09F-3B3BF6CC3961}" type="datetime1">
              <a:rPr lang="en-GB" altLang="en-US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22/12/2014</a:t>
            </a:fld>
            <a:endParaRPr lang="en-GB" altLang="en-US" smtClean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9CCE62F-87FF-4184-8649-62273D0254DE}" type="slidenum">
              <a:rPr lang="en-GB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157</a:t>
            </a:fld>
            <a:endParaRPr lang="en-GB" altLang="en-US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5337"/>
          </a:xfrm>
          <a:noFill/>
        </p:spPr>
        <p:txBody>
          <a:bodyPr/>
          <a:lstStyle/>
          <a:p>
            <a:pPr eaLnBrk="1" hangingPunct="1"/>
            <a:r>
              <a:rPr lang="sv-SE" altLang="en-US" smtClean="0">
                <a:cs typeface="Arial" panose="020B0604020202020204" pitchFamily="34" charset="0"/>
              </a:rPr>
              <a:t>Was for a few years thought to be the ultimate normal form until a colleague of Codd came up with even higher forms.</a:t>
            </a: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</a:rPr>
              <a:t>Normally, this is the highest form that should be achieved.</a:t>
            </a:r>
          </a:p>
          <a:p>
            <a:pPr eaLnBrk="1" hangingPunct="1"/>
            <a:endParaRPr lang="sv-SE" altLang="en-US" smtClean="0">
              <a:cs typeface="Arial" panose="020B0604020202020204" pitchFamily="34" charset="0"/>
            </a:endParaRP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</a:rPr>
              <a:t>Given R={A, B, C, D} and the functional dependencies</a:t>
            </a: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</a:rPr>
              <a:t>A, B </a:t>
            </a:r>
            <a:r>
              <a:rPr lang="sv-SE" altLang="en-US" smtClean="0">
                <a:cs typeface="Arial" panose="020B0604020202020204" pitchFamily="34" charset="0"/>
                <a:sym typeface="Wingdings" panose="05000000000000000000" pitchFamily="2" charset="2"/>
              </a:rPr>
              <a:t> C, D</a:t>
            </a: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  <a:sym typeface="Wingdings" panose="05000000000000000000" pitchFamily="2" charset="2"/>
              </a:rPr>
              <a:t>D  B</a:t>
            </a:r>
          </a:p>
          <a:p>
            <a:pPr eaLnBrk="1" hangingPunct="1"/>
            <a:endParaRPr lang="sv-SE" altLang="en-US" smtClean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  <a:sym typeface="Wingdings" panose="05000000000000000000" pitchFamily="2" charset="2"/>
              </a:rPr>
              <a:t>R is not in BCNF because D is not a superkey (D cannot be made into a candidate key by dropping 0 or more attributes from it).</a:t>
            </a:r>
          </a:p>
          <a:p>
            <a:pPr eaLnBrk="1" hangingPunct="1"/>
            <a:endParaRPr lang="sv-SE" altLang="en-US" smtClean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  <a:sym typeface="Wingdings" panose="05000000000000000000" pitchFamily="2" charset="2"/>
              </a:rPr>
              <a:t>But allowed:</a:t>
            </a: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  <a:sym typeface="Wingdings" panose="05000000000000000000" pitchFamily="2" charset="2"/>
              </a:rPr>
              <a:t>A  B, C, D</a:t>
            </a: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  <a:sym typeface="Wingdings" panose="05000000000000000000" pitchFamily="2" charset="2"/>
              </a:rPr>
              <a:t>B  A, C, D  because every determinant is a candidate key (=a minimal superkey).</a:t>
            </a: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  <a:sym typeface="Wingdings" panose="05000000000000000000" pitchFamily="2" charset="2"/>
              </a:rPr>
              <a:t>Yes, A depends on B but both are </a:t>
            </a:r>
            <a:r>
              <a:rPr lang="sv-SE" altLang="en-US" b="1" smtClean="0">
                <a:cs typeface="Arial" panose="020B0604020202020204" pitchFamily="34" charset="0"/>
                <a:sym typeface="Wingdings" panose="05000000000000000000" pitchFamily="2" charset="2"/>
              </a:rPr>
              <a:t>key</a:t>
            </a:r>
            <a:r>
              <a:rPr lang="sv-SE" altLang="en-US" smtClean="0">
                <a:cs typeface="Arial" panose="020B0604020202020204" pitchFamily="34" charset="0"/>
                <a:sym typeface="Wingdings" panose="05000000000000000000" pitchFamily="2" charset="2"/>
              </a:rPr>
              <a:t> attributes!</a:t>
            </a: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  <a:sym typeface="Wingdings" panose="05000000000000000000" pitchFamily="2" charset="2"/>
              </a:rPr>
              <a:t>Typical real-word example: </a:t>
            </a:r>
            <a:r>
              <a:rPr lang="sv-SE" altLang="en-US" i="1" smtClean="0">
                <a:cs typeface="Arial" panose="020B0604020202020204" pitchFamily="34" charset="0"/>
                <a:sym typeface="Wingdings" panose="05000000000000000000" pitchFamily="2" charset="2"/>
              </a:rPr>
              <a:t>Database key ID</a:t>
            </a:r>
            <a:r>
              <a:rPr lang="sv-SE" altLang="en-US" smtClean="0">
                <a:cs typeface="Arial" panose="020B0604020202020204" pitchFamily="34" charset="0"/>
                <a:sym typeface="Wingdings" panose="05000000000000000000" pitchFamily="2" charset="2"/>
              </a:rPr>
              <a:t> vs. </a:t>
            </a:r>
            <a:r>
              <a:rPr lang="sv-SE" altLang="en-US" i="1" smtClean="0">
                <a:cs typeface="Arial" panose="020B0604020202020204" pitchFamily="34" charset="0"/>
                <a:sym typeface="Wingdings" panose="05000000000000000000" pitchFamily="2" charset="2"/>
              </a:rPr>
              <a:t>Personnummer</a:t>
            </a:r>
            <a:endParaRPr lang="en-US" altLang="en-US" i="1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793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51C3F76-DA68-41F0-9AE2-99EACC7DE3E3}" type="datetime1">
              <a:rPr lang="en-GB" altLang="en-US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22/12/2014</a:t>
            </a:fld>
            <a:endParaRPr lang="en-GB" altLang="en-US" smtClean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477B19C-8185-4320-9E05-8304C3BF0220}" type="slidenum">
              <a:rPr lang="en-GB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158</a:t>
            </a:fld>
            <a:endParaRPr lang="en-GB" altLang="en-US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9357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05B00C0-1FC4-4704-A189-7884951473A9}" type="datetime1">
              <a:rPr lang="en-GB" altLang="en-US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22/12/2014</a:t>
            </a:fld>
            <a:endParaRPr lang="en-GB" altLang="en-US" smtClean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350CC06-0F4B-418D-AA4D-4C15B342BD42}" type="slidenum">
              <a:rPr lang="en-GB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159</a:t>
            </a:fld>
            <a:endParaRPr lang="en-GB" altLang="en-US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smtClean="0">
                <a:cs typeface="Arial" panose="020B0604020202020204" pitchFamily="34" charset="0"/>
              </a:rPr>
              <a:t>Functional dependencies can only be determined by you.</a:t>
            </a:r>
          </a:p>
          <a:p>
            <a:pPr eaLnBrk="1" hangingPunct="1"/>
            <a:r>
              <a:rPr lang="en-GB" altLang="en-US" smtClean="0">
                <a:cs typeface="Arial" panose="020B0604020202020204" pitchFamily="34" charset="0"/>
              </a:rPr>
              <a:t>The key follows from the functional dependencies.</a:t>
            </a:r>
          </a:p>
          <a:p>
            <a:pPr eaLnBrk="1" hangingPunct="1"/>
            <a:endParaRPr lang="en-GB" altLang="en-US" smtClean="0">
              <a:cs typeface="Arial" panose="020B0604020202020204" pitchFamily="34" charset="0"/>
            </a:endParaRPr>
          </a:p>
          <a:p>
            <a:pPr eaLnBrk="1" hangingPunct="1"/>
            <a:r>
              <a:rPr lang="en-GB" altLang="en-US" smtClean="0">
                <a:cs typeface="Arial" panose="020B0604020202020204" pitchFamily="34" charset="0"/>
              </a:rPr>
              <a:t>Universal relation – all attributes in the database. Use FD to decompose universal relation into a set of relation schemas.</a:t>
            </a:r>
          </a:p>
        </p:txBody>
      </p:sp>
    </p:spTree>
    <p:extLst>
      <p:ext uri="{BB962C8B-B14F-4D97-AF65-F5344CB8AC3E}">
        <p14:creationId xmlns:p14="http://schemas.microsoft.com/office/powerpoint/2010/main" val="28990834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B59CC7E-42E4-437C-861F-16756C8872EF}" type="datetime1">
              <a:rPr lang="en-GB" altLang="en-US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22/12/2014</a:t>
            </a:fld>
            <a:endParaRPr lang="en-GB" altLang="en-US" smtClean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0947F27-6AF1-4E72-B441-D87C31413052}" type="slidenum">
              <a:rPr lang="en-GB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160</a:t>
            </a:fld>
            <a:endParaRPr lang="en-GB" altLang="en-US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532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ACFC127-DC65-47DB-9B83-3DBFBE152AF4}" type="datetime1">
              <a:rPr lang="en-GB" altLang="en-US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22/12/2014</a:t>
            </a:fld>
            <a:endParaRPr lang="en-GB" altLang="en-US" smtClean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9194B97-E3E9-49D2-B25A-C3794F4D00B3}" type="slidenum">
              <a:rPr lang="en-GB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161</a:t>
            </a:fld>
            <a:endParaRPr lang="en-GB" altLang="en-US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4185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EA67C6D-24A8-4367-8F3E-B95028BE570F}" type="datetime1">
              <a:rPr lang="en-GB" altLang="en-US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22/12/2014</a:t>
            </a:fld>
            <a:endParaRPr lang="en-GB" altLang="en-US" smtClean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DFB12AD-2C84-4A86-9D22-62832EB101A3}" type="slidenum">
              <a:rPr lang="en-GB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162</a:t>
            </a:fld>
            <a:endParaRPr lang="en-GB" altLang="en-US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1952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58178AF-2E70-4F44-970D-29D261A4BFCA}" type="datetime1">
              <a:rPr lang="en-GB" altLang="en-US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22/12/2014</a:t>
            </a:fld>
            <a:endParaRPr lang="en-GB" altLang="en-US" smtClean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21B7D62-85F9-4401-A551-F73FD2956450}" type="slidenum">
              <a:rPr lang="en-GB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163</a:t>
            </a:fld>
            <a:endParaRPr lang="en-GB" altLang="en-US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339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F940CD3-92DE-4643-90F9-557C3A62B164}" type="datetime1">
              <a:rPr lang="en-GB" altLang="en-US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22/12/2014</a:t>
            </a:fld>
            <a:endParaRPr lang="en-GB" altLang="en-US" smtClean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FAE6F62-A8E2-4F3E-94BF-3634B7BB943F}" type="slidenum">
              <a:rPr lang="en-GB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164</a:t>
            </a:fld>
            <a:endParaRPr lang="en-GB" altLang="en-US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smtClean="0">
                <a:cs typeface="Arial" panose="020B0604020202020204" pitchFamily="34" charset="0"/>
              </a:rPr>
              <a:t>select r22.pid, r22.land, r22.antalbesök, r1.personName, r211.Continent, r212.ContinentArea</a:t>
            </a:r>
          </a:p>
          <a:p>
            <a:pPr eaLnBrk="1" hangingPunct="1"/>
            <a:r>
              <a:rPr lang="en-GB" altLang="en-US" smtClean="0">
                <a:cs typeface="Arial" panose="020B0604020202020204" pitchFamily="34" charset="0"/>
              </a:rPr>
              <a:t>from r22, r1, r211, r212</a:t>
            </a:r>
          </a:p>
          <a:p>
            <a:pPr eaLnBrk="1" hangingPunct="1"/>
            <a:r>
              <a:rPr lang="en-GB" altLang="en-US" smtClean="0">
                <a:cs typeface="Arial" panose="020B0604020202020204" pitchFamily="34" charset="0"/>
              </a:rPr>
              <a:t>where r22.pid=r1.pid </a:t>
            </a:r>
          </a:p>
          <a:p>
            <a:pPr eaLnBrk="1" hangingPunct="1"/>
            <a:r>
              <a:rPr lang="en-GB" altLang="en-US" smtClean="0">
                <a:cs typeface="Arial" panose="020B0604020202020204" pitchFamily="34" charset="0"/>
              </a:rPr>
              <a:t>and r22.land=r211.land </a:t>
            </a:r>
          </a:p>
          <a:p>
            <a:pPr eaLnBrk="1" hangingPunct="1"/>
            <a:r>
              <a:rPr lang="en-GB" altLang="en-US" smtClean="0">
                <a:cs typeface="Arial" panose="020B0604020202020204" pitchFamily="34" charset="0"/>
              </a:rPr>
              <a:t>and r211.Continent=r212.Continent;</a:t>
            </a:r>
          </a:p>
        </p:txBody>
      </p:sp>
    </p:spTree>
    <p:extLst>
      <p:ext uri="{BB962C8B-B14F-4D97-AF65-F5344CB8AC3E}">
        <p14:creationId xmlns:p14="http://schemas.microsoft.com/office/powerpoint/2010/main" val="285267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B588A749-0647-47DE-BC14-1DC5F53A638C}" type="slidenum">
              <a:rPr lang="en-US" sz="1200"/>
              <a:pPr/>
              <a:t>113</a:t>
            </a:fld>
            <a:endParaRPr lang="en-US" sz="1200"/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3886408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5" tIns="44443" rIns="90475" bIns="44443" anchor="b"/>
          <a:lstStyle/>
          <a:p>
            <a:pPr algn="r" defTabSz="914274"/>
            <a:r>
              <a:rPr lang="en-US" sz="1300">
                <a:latin typeface="Times New Roman" pitchFamily="18" charset="0"/>
              </a:rPr>
              <a:t>6</a:t>
            </a:r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>
            <a:off x="0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7286" name="Rectangle 5"/>
          <p:cNvSpPr>
            <a:spLocks noChangeArrowheads="1"/>
          </p:cNvSpPr>
          <p:nvPr/>
        </p:nvSpPr>
        <p:spPr bwMode="auto">
          <a:xfrm>
            <a:off x="0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728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744" y="692681"/>
            <a:ext cx="4530512" cy="3414927"/>
          </a:xfrm>
          <a:ln w="12700" cap="flat"/>
        </p:spPr>
      </p:sp>
      <p:sp>
        <p:nvSpPr>
          <p:cNvPr id="9728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5" tIns="44443" rIns="90475" bIns="44443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00901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6835483-34B2-482F-8234-54F0085D1768}" type="slidenum">
              <a:rPr lang="en-US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165</a:t>
            </a:fld>
            <a:endParaRPr lang="en-US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92188" y="766763"/>
            <a:ext cx="5114925" cy="3836987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noFill/>
        </p:spPr>
        <p:txBody>
          <a:bodyPr/>
          <a:lstStyle/>
          <a:p>
            <a:endParaRPr 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4344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DF0F6C7-1663-4AF0-9A59-406DDB699B30}" type="slidenum">
              <a:rPr lang="en-US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166</a:t>
            </a:fld>
            <a:endParaRPr lang="en-US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90600" y="765175"/>
            <a:ext cx="5116513" cy="3838575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6925"/>
          </a:xfrm>
          <a:noFill/>
        </p:spPr>
        <p:txBody>
          <a:bodyPr/>
          <a:lstStyle/>
          <a:p>
            <a:endParaRPr 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0934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0D10D21-300B-48DA-8532-67DC45F7E344}" type="slidenum">
              <a:rPr lang="en-US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167</a:t>
            </a:fld>
            <a:endParaRPr lang="en-US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Text Box 3"/>
          <p:cNvSpPr>
            <a:spLocks noChangeArrowheads="1"/>
          </p:cNvSpPr>
          <p:nvPr>
            <p:ph type="body" idx="1"/>
          </p:nvPr>
        </p:nvSpPr>
        <p:spPr>
          <a:xfrm>
            <a:off x="946150" y="4860925"/>
            <a:ext cx="5207000" cy="4848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95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smtClean="0">
                <a:cs typeface="Arial" panose="020B0604020202020204" pitchFamily="34" charset="0"/>
              </a:rPr>
              <a:t>Name r1= </a:t>
            </a:r>
            <a:r>
              <a:rPr lang="en-GB" sz="9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</a:t>
            </a:r>
            <a:r>
              <a:rPr lang="en-GB" sz="900" baseline="-33000" smtClean="0">
                <a:cs typeface="Arial" panose="020B0604020202020204" pitchFamily="34" charset="0"/>
              </a:rPr>
              <a:t>R1</a:t>
            </a:r>
            <a:r>
              <a:rPr lang="en-GB" sz="900" smtClean="0">
                <a:cs typeface="Arial" panose="020B0604020202020204" pitchFamily="34" charset="0"/>
              </a:rPr>
              <a:t>(r) ; r2= </a:t>
            </a:r>
            <a:r>
              <a:rPr lang="en-GB" sz="9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</a:t>
            </a:r>
            <a:r>
              <a:rPr lang="en-GB" sz="900" baseline="-33000" smtClean="0">
                <a:cs typeface="Arial" panose="020B0604020202020204" pitchFamily="34" charset="0"/>
              </a:rPr>
              <a:t>R2</a:t>
            </a:r>
            <a:r>
              <a:rPr lang="en-GB" sz="900" smtClean="0">
                <a:cs typeface="Arial" panose="020B0604020202020204" pitchFamily="34" charset="0"/>
              </a:rPr>
              <a:t>(r); rjoin = r1 ¦x¦ r2  (r1 join r2)</a:t>
            </a:r>
          </a:p>
          <a:p>
            <a:pPr defTabSz="449263">
              <a:lnSpc>
                <a:spcPct val="95000"/>
              </a:lnSpc>
              <a:spcBef>
                <a:spcPct val="0"/>
              </a:spcBef>
              <a:buFontTx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i="1" u="sng" smtClean="0">
                <a:latin typeface="TUE Scala"/>
                <a:cs typeface="Arial" panose="020B0604020202020204" pitchFamily="34" charset="0"/>
              </a:rPr>
              <a:t>r</a:t>
            </a:r>
            <a:r>
              <a:rPr lang="en-GB" sz="900" i="1" u="sng" smtClean="0">
                <a:cs typeface="Arial" panose="020B0604020202020204" pitchFamily="34" charset="0"/>
              </a:rPr>
              <a:t> </a:t>
            </a:r>
            <a:r>
              <a:rPr lang="en-GB" sz="1000" i="1" u="sng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en-GB" sz="900" i="1" u="sng" smtClean="0">
                <a:cs typeface="Arial" panose="020B0604020202020204" pitchFamily="34" charset="0"/>
              </a:rPr>
              <a:t> </a:t>
            </a:r>
            <a:r>
              <a:rPr lang="en-GB" sz="1000" i="1" u="sng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</a:t>
            </a:r>
            <a:r>
              <a:rPr lang="en-GB" sz="1000" i="1" u="sng" baseline="-33000" smtClean="0">
                <a:latin typeface="TUE Scala"/>
                <a:cs typeface="Arial" panose="020B0604020202020204" pitchFamily="34" charset="0"/>
              </a:rPr>
              <a:t>R1</a:t>
            </a:r>
            <a:r>
              <a:rPr lang="en-GB" sz="1000" i="1" u="sng" smtClean="0">
                <a:latin typeface="TUE Scala"/>
                <a:cs typeface="Arial" panose="020B0604020202020204" pitchFamily="34" charset="0"/>
              </a:rPr>
              <a:t>(r) </a:t>
            </a:r>
            <a:r>
              <a:rPr lang="en-GB" sz="1000" i="1" u="sng" smtClean="0">
                <a:latin typeface="Wingdings 3" panose="05040102010807070707" pitchFamily="18" charset="2"/>
                <a:cs typeface="Arial" panose="020B0604020202020204" pitchFamily="34" charset="0"/>
                <a:sym typeface="Wingdings 3" panose="05040102010807070707" pitchFamily="18" charset="2"/>
              </a:rPr>
              <a:t></a:t>
            </a:r>
            <a:r>
              <a:rPr lang="en-GB" sz="1000" i="1" u="sng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</a:t>
            </a:r>
            <a:r>
              <a:rPr lang="en-GB" sz="1000" i="1" u="sng" baseline="-33000" smtClean="0">
                <a:latin typeface="TUE Scala"/>
                <a:cs typeface="Arial" panose="020B0604020202020204" pitchFamily="34" charset="0"/>
              </a:rPr>
              <a:t>R2</a:t>
            </a:r>
            <a:r>
              <a:rPr lang="en-GB" sz="1000" i="1" u="sng" smtClean="0">
                <a:latin typeface="TUE Scala"/>
                <a:cs typeface="Arial" panose="020B0604020202020204" pitchFamily="34" charset="0"/>
              </a:rPr>
              <a:t>(r)</a:t>
            </a:r>
          </a:p>
          <a:p>
            <a:pPr defTabSz="449263">
              <a:lnSpc>
                <a:spcPct val="95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 smtClean="0">
                <a:cs typeface="Arial" panose="020B0604020202020204" pitchFamily="34" charset="0"/>
              </a:rPr>
              <a:t>  Demo explanation:</a:t>
            </a:r>
            <a:r>
              <a:rPr lang="en-GB" sz="900" smtClean="0">
                <a:cs typeface="Arial" panose="020B0604020202020204" pitchFamily="34" charset="0"/>
              </a:rPr>
              <a:t> if t </a:t>
            </a:r>
            <a:r>
              <a:rPr lang="en-GB" sz="9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GB" sz="900" smtClean="0">
                <a:cs typeface="Arial" panose="020B0604020202020204" pitchFamily="34" charset="0"/>
              </a:rPr>
              <a:t> r than we have t[R1] </a:t>
            </a:r>
            <a:r>
              <a:rPr lang="en-GB" sz="9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GB" sz="900" smtClean="0">
                <a:cs typeface="Arial" panose="020B0604020202020204" pitchFamily="34" charset="0"/>
              </a:rPr>
              <a:t> r1 and t[R2] </a:t>
            </a:r>
            <a:r>
              <a:rPr lang="en-GB" sz="9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GB" sz="900" smtClean="0">
                <a:cs typeface="Arial" panose="020B0604020202020204" pitchFamily="34" charset="0"/>
              </a:rPr>
              <a:t> r2, and t = t[r1] </a:t>
            </a:r>
            <a:r>
              <a:rPr lang="en-GB" sz="9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GB" sz="900" smtClean="0">
                <a:cs typeface="Arial" panose="020B0604020202020204" pitchFamily="34" charset="0"/>
              </a:rPr>
              <a:t> t[r2]</a:t>
            </a:r>
          </a:p>
          <a:p>
            <a:pPr defTabSz="449263">
              <a:lnSpc>
                <a:spcPct val="9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smtClean="0">
                <a:cs typeface="Arial" panose="020B0604020202020204" pitchFamily="34" charset="0"/>
              </a:rPr>
              <a:t>  (we use t[R1] here as a function)</a:t>
            </a:r>
          </a:p>
          <a:p>
            <a:pPr defTabSz="449263">
              <a:lnSpc>
                <a:spcPct val="9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smtClean="0">
                <a:cs typeface="Arial" panose="020B0604020202020204" pitchFamily="34" charset="0"/>
              </a:rPr>
              <a:t>  for each  t </a:t>
            </a:r>
            <a:r>
              <a:rPr lang="en-GB" sz="9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GB" sz="900" smtClean="0">
                <a:cs typeface="Arial" panose="020B0604020202020204" pitchFamily="34" charset="0"/>
              </a:rPr>
              <a:t> r it holds that the two projections of t appear in r1 rsp. r2, and because</a:t>
            </a:r>
          </a:p>
          <a:p>
            <a:pPr defTabSz="449263">
              <a:lnSpc>
                <a:spcPct val="9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smtClean="0">
                <a:cs typeface="Arial" panose="020B0604020202020204" pitchFamily="34" charset="0"/>
              </a:rPr>
              <a:t>  t[R1] and  t[R2] have the same value on r1 </a:t>
            </a:r>
            <a:r>
              <a:rPr lang="en-GB" sz="9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</a:t>
            </a:r>
            <a:r>
              <a:rPr lang="en-GB" sz="900" smtClean="0">
                <a:cs typeface="Arial" panose="020B0604020202020204" pitchFamily="34" charset="0"/>
              </a:rPr>
              <a:t>  r2, they will also be matched in the join, q.e.d.</a:t>
            </a:r>
          </a:p>
          <a:p>
            <a:pPr defTabSz="449263">
              <a:lnSpc>
                <a:spcPct val="9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smtClean="0">
                <a:cs typeface="Arial" panose="020B0604020202020204" pitchFamily="34" charset="0"/>
              </a:rPr>
              <a:t> </a:t>
            </a:r>
            <a:r>
              <a:rPr lang="en-GB" sz="900" b="1" smtClean="0">
                <a:cs typeface="Arial" panose="020B0604020202020204" pitchFamily="34" charset="0"/>
              </a:rPr>
              <a:t>Demo:</a:t>
            </a:r>
            <a:r>
              <a:rPr lang="en-GB" sz="900" smtClean="0">
                <a:cs typeface="Arial" panose="020B0604020202020204" pitchFamily="34" charset="0"/>
              </a:rPr>
              <a:t> in other words: for </a:t>
            </a:r>
            <a:r>
              <a:rPr lang="en-GB" sz="900" smtClean="0">
                <a:cs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GB" sz="900" smtClean="0">
                <a:cs typeface="Arial" panose="020B0604020202020204" pitchFamily="34" charset="0"/>
              </a:rPr>
              <a:t>t </a:t>
            </a:r>
            <a:r>
              <a:rPr lang="en-GB" sz="9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GB" sz="900" smtClean="0">
                <a:cs typeface="Arial" panose="020B0604020202020204" pitchFamily="34" charset="0"/>
              </a:rPr>
              <a:t> r , 	</a:t>
            </a:r>
          </a:p>
          <a:p>
            <a:pPr defTabSz="449263">
              <a:lnSpc>
                <a:spcPct val="9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smtClean="0">
                <a:cs typeface="Arial" panose="020B0604020202020204" pitchFamily="34" charset="0"/>
              </a:rPr>
              <a:t>	t[R1] </a:t>
            </a:r>
            <a:r>
              <a:rPr lang="en-GB" sz="9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GB" sz="900" smtClean="0">
                <a:cs typeface="Arial" panose="020B0604020202020204" pitchFamily="34" charset="0"/>
              </a:rPr>
              <a:t> r1, so </a:t>
            </a:r>
            <a:r>
              <a:rPr lang="en-GB" sz="900" smtClean="0">
                <a:cs typeface="Arial" panose="020B0604020202020204" pitchFamily="34" charset="0"/>
                <a:sym typeface="Symbol" panose="05050102010706020507" pitchFamily="18" charset="2"/>
              </a:rPr>
              <a:t>t1 </a:t>
            </a:r>
            <a:r>
              <a:rPr lang="en-GB" sz="9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GB" sz="900" smtClean="0">
                <a:cs typeface="Arial" panose="020B0604020202020204" pitchFamily="34" charset="0"/>
              </a:rPr>
              <a:t> r1 with t[R1]=t1[R1] </a:t>
            </a:r>
          </a:p>
          <a:p>
            <a:pPr defTabSz="449263">
              <a:lnSpc>
                <a:spcPct val="9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smtClean="0">
                <a:cs typeface="Arial" panose="020B0604020202020204" pitchFamily="34" charset="0"/>
              </a:rPr>
              <a:t>	t[R2] </a:t>
            </a:r>
            <a:r>
              <a:rPr lang="en-GB" sz="9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GB" sz="900" smtClean="0">
                <a:cs typeface="Arial" panose="020B0604020202020204" pitchFamily="34" charset="0"/>
              </a:rPr>
              <a:t> r2, so </a:t>
            </a:r>
            <a:r>
              <a:rPr lang="en-GB" sz="900" smtClean="0">
                <a:cs typeface="Arial" panose="020B0604020202020204" pitchFamily="34" charset="0"/>
                <a:sym typeface="Symbol" panose="05050102010706020507" pitchFamily="18" charset="2"/>
              </a:rPr>
              <a:t>t2 </a:t>
            </a:r>
            <a:r>
              <a:rPr lang="en-GB" sz="9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GB" sz="900" smtClean="0">
                <a:cs typeface="Arial" panose="020B0604020202020204" pitchFamily="34" charset="0"/>
              </a:rPr>
              <a:t> r2 with t[R2]=t2[R2]</a:t>
            </a:r>
          </a:p>
          <a:p>
            <a:pPr defTabSz="449263">
              <a:lnSpc>
                <a:spcPct val="9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smtClean="0">
                <a:cs typeface="Arial" panose="020B0604020202020204" pitchFamily="34" charset="0"/>
              </a:rPr>
              <a:t>  and, because of the definition of the join, if t1[R1] </a:t>
            </a:r>
            <a:r>
              <a:rPr lang="en-GB" sz="9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GB" sz="900" smtClean="0">
                <a:cs typeface="Arial" panose="020B0604020202020204" pitchFamily="34" charset="0"/>
              </a:rPr>
              <a:t> r1 and t2[R2] </a:t>
            </a:r>
            <a:r>
              <a:rPr lang="en-GB" sz="9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GB" sz="900" smtClean="0">
                <a:cs typeface="Arial" panose="020B0604020202020204" pitchFamily="34" charset="0"/>
              </a:rPr>
              <a:t> r2 and rjoin = r1 ¦x¦ r2 , then</a:t>
            </a:r>
          </a:p>
          <a:p>
            <a:pPr defTabSz="449263">
              <a:lnSpc>
                <a:spcPct val="9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smtClean="0">
                <a:cs typeface="Arial" panose="020B0604020202020204" pitchFamily="34" charset="0"/>
                <a:sym typeface="Symbol" panose="05050102010706020507" pitchFamily="18" charset="2"/>
              </a:rPr>
              <a:t>	 t3 </a:t>
            </a:r>
            <a:r>
              <a:rPr lang="en-GB" sz="9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GB" sz="900" smtClean="0">
                <a:cs typeface="Arial" panose="020B0604020202020204" pitchFamily="34" charset="0"/>
              </a:rPr>
              <a:t> rjoin with t3[R1]=t1[R1] and t3[R2]=t2[R2] </a:t>
            </a:r>
          </a:p>
          <a:p>
            <a:pPr defTabSz="449263">
              <a:lnSpc>
                <a:spcPct val="9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smtClean="0">
                <a:cs typeface="Arial" panose="020B0604020202020204" pitchFamily="34" charset="0"/>
                <a:sym typeface="Symbol" panose="05050102010706020507" pitchFamily="18" charset="2"/>
              </a:rPr>
              <a:t>But this means that t3[R1]=t[R1] and t3[R2]=t[R2] so t3=t;</a:t>
            </a:r>
          </a:p>
          <a:p>
            <a:pPr defTabSz="449263">
              <a:lnSpc>
                <a:spcPct val="9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smtClean="0">
                <a:cs typeface="Arial" panose="020B0604020202020204" pitchFamily="34" charset="0"/>
                <a:sym typeface="Symbol" panose="05050102010706020507" pitchFamily="18" charset="2"/>
              </a:rPr>
              <a:t>So we have proven that for </a:t>
            </a:r>
            <a:r>
              <a:rPr lang="en-GB" sz="900" smtClean="0">
                <a:cs typeface="Arial" panose="020B0604020202020204" pitchFamily="34" charset="0"/>
              </a:rPr>
              <a:t>t </a:t>
            </a:r>
            <a:r>
              <a:rPr lang="en-GB" sz="9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GB" sz="900" smtClean="0">
                <a:cs typeface="Arial" panose="020B0604020202020204" pitchFamily="34" charset="0"/>
              </a:rPr>
              <a:t> r , </a:t>
            </a:r>
            <a:r>
              <a:rPr lang="en-GB" sz="900" smtClean="0">
                <a:cs typeface="Arial" panose="020B0604020202020204" pitchFamily="34" charset="0"/>
                <a:sym typeface="Symbol" panose="05050102010706020507" pitchFamily="18" charset="2"/>
              </a:rPr>
              <a:t>t3 </a:t>
            </a:r>
            <a:r>
              <a:rPr lang="en-GB" sz="9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GB" sz="900" smtClean="0">
                <a:cs typeface="Arial" panose="020B0604020202020204" pitchFamily="34" charset="0"/>
              </a:rPr>
              <a:t> rjoin with t3=t; so 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r</a:t>
            </a:r>
            <a:r>
              <a:rPr lang="en-GB" sz="900" smtClean="0">
                <a:cs typeface="Arial" panose="020B0604020202020204" pitchFamily="34" charset="0"/>
              </a:rPr>
              <a:t> </a:t>
            </a:r>
            <a:r>
              <a:rPr lang="en-GB" sz="10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en-GB" sz="900" smtClean="0">
                <a:cs typeface="Arial" panose="020B0604020202020204" pitchFamily="34" charset="0"/>
              </a:rPr>
              <a:t> </a:t>
            </a:r>
            <a:r>
              <a:rPr lang="en-GB" sz="10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</a:t>
            </a:r>
            <a:r>
              <a:rPr lang="en-GB" sz="1000" baseline="-33000" smtClean="0">
                <a:latin typeface="TUE Scala"/>
                <a:cs typeface="Arial" panose="020B0604020202020204" pitchFamily="34" charset="0"/>
              </a:rPr>
              <a:t>R1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(r) </a:t>
            </a:r>
            <a:r>
              <a:rPr lang="en-GB" sz="1000" smtClean="0">
                <a:latin typeface="Wingdings 3" panose="05040102010807070707" pitchFamily="18" charset="2"/>
                <a:cs typeface="Arial" panose="020B0604020202020204" pitchFamily="34" charset="0"/>
                <a:sym typeface="Wingdings 3" panose="05040102010807070707" pitchFamily="18" charset="2"/>
              </a:rPr>
              <a:t></a:t>
            </a:r>
            <a:r>
              <a:rPr lang="en-GB" sz="10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</a:t>
            </a:r>
            <a:r>
              <a:rPr lang="en-GB" sz="1000" baseline="-33000" smtClean="0">
                <a:latin typeface="TUE Scala"/>
                <a:cs typeface="Arial" panose="020B0604020202020204" pitchFamily="34" charset="0"/>
              </a:rPr>
              <a:t>R2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(r); </a:t>
            </a:r>
            <a:r>
              <a:rPr lang="en-GB" sz="900" smtClean="0">
                <a:cs typeface="Arial" panose="020B0604020202020204" pitchFamily="34" charset="0"/>
              </a:rPr>
              <a:t>q.e.d.</a:t>
            </a:r>
            <a:endParaRPr lang="en-GB" sz="900" smtClean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defTabSz="449263">
              <a:lnSpc>
                <a:spcPct val="90000"/>
              </a:lnSpc>
              <a:spcBef>
                <a:spcPct val="0"/>
              </a:spcBef>
              <a:buFontTx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i="1" u="sng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</a:t>
            </a:r>
            <a:r>
              <a:rPr lang="en-GB" sz="1000" i="1" u="sng" baseline="-33000" smtClean="0">
                <a:latin typeface="TUE Scala"/>
                <a:cs typeface="Arial" panose="020B0604020202020204" pitchFamily="34" charset="0"/>
              </a:rPr>
              <a:t>R1</a:t>
            </a:r>
            <a:r>
              <a:rPr lang="en-GB" sz="1000" i="1" u="sng" smtClean="0">
                <a:latin typeface="TUE Scala"/>
                <a:cs typeface="Arial" panose="020B0604020202020204" pitchFamily="34" charset="0"/>
              </a:rPr>
              <a:t>(r) </a:t>
            </a:r>
            <a:r>
              <a:rPr lang="en-GB" sz="1000" i="1" u="sng" smtClean="0">
                <a:latin typeface="Wingdings 3" panose="05040102010807070707" pitchFamily="18" charset="2"/>
                <a:cs typeface="Arial" panose="020B0604020202020204" pitchFamily="34" charset="0"/>
                <a:sym typeface="Wingdings 3" panose="05040102010807070707" pitchFamily="18" charset="2"/>
              </a:rPr>
              <a:t></a:t>
            </a:r>
            <a:r>
              <a:rPr lang="en-GB" sz="1000" i="1" u="sng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</a:t>
            </a:r>
            <a:r>
              <a:rPr lang="en-GB" sz="1000" i="1" u="sng" baseline="-33000" smtClean="0">
                <a:latin typeface="TUE Scala"/>
                <a:cs typeface="Arial" panose="020B0604020202020204" pitchFamily="34" charset="0"/>
              </a:rPr>
              <a:t>R2</a:t>
            </a:r>
            <a:r>
              <a:rPr lang="en-GB" sz="1000" i="1" u="sng" smtClean="0">
                <a:latin typeface="TUE Scala"/>
                <a:cs typeface="Arial" panose="020B0604020202020204" pitchFamily="34" charset="0"/>
              </a:rPr>
              <a:t>(r) </a:t>
            </a:r>
            <a:r>
              <a:rPr lang="en-GB" sz="1000" i="1" u="sng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en-GB" sz="1000" i="1" u="sng" smtClean="0">
                <a:latin typeface="TUE Scala"/>
                <a:cs typeface="Arial" panose="020B0604020202020204" pitchFamily="34" charset="0"/>
              </a:rPr>
              <a:t>r</a:t>
            </a:r>
            <a:r>
              <a:rPr lang="en-GB" sz="900" i="1" u="sng" smtClean="0">
                <a:cs typeface="Arial" panose="020B0604020202020204" pitchFamily="34" charset="0"/>
              </a:rPr>
              <a:t> </a:t>
            </a:r>
          </a:p>
          <a:p>
            <a:pPr defTabSz="449263">
              <a:lnSpc>
                <a:spcPct val="9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 smtClean="0">
                <a:cs typeface="Arial" panose="020B0604020202020204" pitchFamily="34" charset="0"/>
              </a:rPr>
              <a:t>  Demo explanation:</a:t>
            </a:r>
            <a:r>
              <a:rPr lang="en-GB" sz="900" smtClean="0">
                <a:cs typeface="Arial" panose="020B0604020202020204" pitchFamily="34" charset="0"/>
              </a:rPr>
              <a:t> To prove the lossless-ness, we have to show that </a:t>
            </a:r>
            <a:r>
              <a:rPr lang="en-GB" sz="10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</a:t>
            </a:r>
            <a:r>
              <a:rPr lang="en-GB" sz="1000" baseline="-33000" smtClean="0">
                <a:latin typeface="TUE Scala"/>
                <a:cs typeface="Arial" panose="020B0604020202020204" pitchFamily="34" charset="0"/>
              </a:rPr>
              <a:t>R1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(r) </a:t>
            </a:r>
            <a:r>
              <a:rPr lang="en-GB" sz="1000" smtClean="0">
                <a:latin typeface="Wingdings 3" panose="05040102010807070707" pitchFamily="18" charset="2"/>
                <a:cs typeface="Arial" panose="020B0604020202020204" pitchFamily="34" charset="0"/>
                <a:sym typeface="Wingdings 3" panose="05040102010807070707" pitchFamily="18" charset="2"/>
              </a:rPr>
              <a:t></a:t>
            </a:r>
            <a:r>
              <a:rPr lang="en-GB" sz="10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</a:t>
            </a:r>
            <a:r>
              <a:rPr lang="en-GB" sz="1000" baseline="-33000" smtClean="0">
                <a:latin typeface="TUE Scala"/>
                <a:cs typeface="Arial" panose="020B0604020202020204" pitchFamily="34" charset="0"/>
              </a:rPr>
              <a:t>R2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(r) </a:t>
            </a:r>
            <a:r>
              <a:rPr lang="en-GB" sz="10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r.</a:t>
            </a:r>
          </a:p>
          <a:p>
            <a:pPr defTabSz="449263">
              <a:lnSpc>
                <a:spcPct val="9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smtClean="0">
                <a:latin typeface="TUE Scala"/>
                <a:cs typeface="Arial" panose="020B0604020202020204" pitchFamily="34" charset="0"/>
              </a:rPr>
              <a:t>  </a:t>
            </a:r>
            <a:r>
              <a:rPr lang="en-GB" sz="900" smtClean="0">
                <a:latin typeface="TUE Scala"/>
                <a:cs typeface="Arial" panose="020B0604020202020204" pitchFamily="34" charset="0"/>
              </a:rPr>
              <a:t>suppose that 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R</a:t>
            </a:r>
            <a:r>
              <a:rPr lang="en-GB" sz="1000" baseline="-33000" smtClean="0">
                <a:latin typeface="TUE Scala"/>
                <a:cs typeface="Arial" panose="020B0604020202020204" pitchFamily="34" charset="0"/>
              </a:rPr>
              <a:t>1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 </a:t>
            </a:r>
            <a:r>
              <a:rPr lang="en-GB" sz="10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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 R</a:t>
            </a:r>
            <a:r>
              <a:rPr lang="en-GB" sz="1000" baseline="-33000" smtClean="0">
                <a:latin typeface="TUE Scala"/>
                <a:cs typeface="Arial" panose="020B0604020202020204" pitchFamily="34" charset="0"/>
              </a:rPr>
              <a:t>2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 </a:t>
            </a:r>
            <a:r>
              <a:rPr lang="en-GB" sz="10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 R</a:t>
            </a:r>
            <a:r>
              <a:rPr lang="en-GB" sz="1000" baseline="-33000" smtClean="0">
                <a:latin typeface="TUE Scala"/>
                <a:cs typeface="Arial" panose="020B0604020202020204" pitchFamily="34" charset="0"/>
              </a:rPr>
              <a:t>1</a:t>
            </a:r>
            <a:r>
              <a:rPr lang="en-GB" sz="900" smtClean="0">
                <a:latin typeface="TUE Scala"/>
                <a:cs typeface="Arial" panose="020B0604020202020204" pitchFamily="34" charset="0"/>
              </a:rPr>
              <a:t> and take t1 and t2 from r so that t1[R1 </a:t>
            </a:r>
            <a:r>
              <a:rPr lang="en-GB" sz="9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</a:t>
            </a:r>
            <a:r>
              <a:rPr lang="en-GB" sz="900" smtClean="0">
                <a:latin typeface="TUE Scala"/>
                <a:cs typeface="Arial" panose="020B0604020202020204" pitchFamily="34" charset="0"/>
              </a:rPr>
              <a:t>  R2] = t2[R1 </a:t>
            </a:r>
            <a:r>
              <a:rPr lang="en-GB" sz="9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</a:t>
            </a:r>
            <a:r>
              <a:rPr lang="en-GB" sz="900" smtClean="0">
                <a:latin typeface="TUE Scala"/>
                <a:cs typeface="Arial" panose="020B0604020202020204" pitchFamily="34" charset="0"/>
              </a:rPr>
              <a:t>  R2]</a:t>
            </a:r>
          </a:p>
          <a:p>
            <a:pPr defTabSz="449263">
              <a:lnSpc>
                <a:spcPct val="9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smtClean="0">
                <a:latin typeface="TUE Scala"/>
                <a:cs typeface="Arial" panose="020B0604020202020204" pitchFamily="34" charset="0"/>
              </a:rPr>
              <a:t>  (so  t1 and t2 are matched in the join). The new tuple t1[R1] </a:t>
            </a:r>
            <a:r>
              <a:rPr lang="en-GB" sz="9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GB" sz="900" smtClean="0">
                <a:latin typeface="TUE Scala"/>
                <a:cs typeface="Arial" panose="020B0604020202020204" pitchFamily="34" charset="0"/>
              </a:rPr>
              <a:t> t2[R2]</a:t>
            </a:r>
          </a:p>
          <a:p>
            <a:pPr defTabSz="449263">
              <a:lnSpc>
                <a:spcPct val="9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smtClean="0">
                <a:latin typeface="TUE Scala"/>
                <a:cs typeface="Arial" panose="020B0604020202020204" pitchFamily="34" charset="0"/>
              </a:rPr>
              <a:t>  is the same as t2[R1] </a:t>
            </a:r>
            <a:r>
              <a:rPr lang="en-GB" sz="9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GB" sz="900" smtClean="0">
                <a:latin typeface="TUE Scala"/>
                <a:cs typeface="Arial" panose="020B0604020202020204" pitchFamily="34" charset="0"/>
              </a:rPr>
              <a:t> t2[R2] and therefore the tuple is in r.</a:t>
            </a:r>
          </a:p>
          <a:p>
            <a:pPr defTabSz="449263">
              <a:lnSpc>
                <a:spcPct val="9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smtClean="0">
                <a:latin typeface="TUE Scala"/>
                <a:cs typeface="Arial" panose="020B0604020202020204" pitchFamily="34" charset="0"/>
              </a:rPr>
              <a:t>  </a:t>
            </a:r>
            <a:r>
              <a:rPr lang="en-GB" sz="900" b="1" smtClean="0">
                <a:latin typeface="TUE Scala"/>
                <a:cs typeface="Arial" panose="020B0604020202020204" pitchFamily="34" charset="0"/>
              </a:rPr>
              <a:t>Demo</a:t>
            </a:r>
            <a:r>
              <a:rPr lang="en-GB" sz="900" smtClean="0">
                <a:latin typeface="TUE Scala"/>
                <a:cs typeface="Arial" panose="020B0604020202020204" pitchFamily="34" charset="0"/>
              </a:rPr>
              <a:t>: for </a:t>
            </a:r>
            <a:r>
              <a:rPr lang="en-GB" sz="900" smtClean="0">
                <a:cs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GB" sz="900" smtClean="0">
                <a:cs typeface="Arial" panose="020B0604020202020204" pitchFamily="34" charset="0"/>
              </a:rPr>
              <a:t>t </a:t>
            </a:r>
            <a:r>
              <a:rPr lang="en-GB" sz="9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GB" sz="900" smtClean="0">
                <a:cs typeface="Arial" panose="020B0604020202020204" pitchFamily="34" charset="0"/>
              </a:rPr>
              <a:t> rjoin </a:t>
            </a:r>
            <a:r>
              <a:rPr lang="en-GB" sz="900" smtClean="0">
                <a:cs typeface="Arial" panose="020B0604020202020204" pitchFamily="34" charset="0"/>
                <a:sym typeface="Symbol" panose="05050102010706020507" pitchFamily="18" charset="2"/>
              </a:rPr>
              <a:t>t1, t2 </a:t>
            </a:r>
            <a:r>
              <a:rPr lang="en-GB" sz="9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GB" sz="900" smtClean="0">
                <a:cs typeface="Arial" panose="020B0604020202020204" pitchFamily="34" charset="0"/>
              </a:rPr>
              <a:t> r so that:</a:t>
            </a:r>
          </a:p>
          <a:p>
            <a:pPr defTabSz="449263">
              <a:lnSpc>
                <a:spcPct val="9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smtClean="0">
                <a:cs typeface="Arial" panose="020B0604020202020204" pitchFamily="34" charset="0"/>
              </a:rPr>
              <a:t> 	t[R1]=t1[R1]</a:t>
            </a:r>
          </a:p>
          <a:p>
            <a:pPr defTabSz="449263">
              <a:lnSpc>
                <a:spcPct val="9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smtClean="0">
                <a:cs typeface="Arial" panose="020B0604020202020204" pitchFamily="34" charset="0"/>
              </a:rPr>
              <a:t>	t[R1]=t2[R2] </a:t>
            </a:r>
          </a:p>
          <a:p>
            <a:pPr defTabSz="449263">
              <a:lnSpc>
                <a:spcPct val="9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smtClean="0">
                <a:latin typeface="TUE Scala"/>
                <a:cs typeface="Arial" panose="020B0604020202020204" pitchFamily="34" charset="0"/>
              </a:rPr>
              <a:t> But because 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R</a:t>
            </a:r>
            <a:r>
              <a:rPr lang="en-GB" sz="1000" baseline="-33000" smtClean="0">
                <a:latin typeface="TUE Scala"/>
                <a:cs typeface="Arial" panose="020B0604020202020204" pitchFamily="34" charset="0"/>
              </a:rPr>
              <a:t>1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 </a:t>
            </a:r>
            <a:r>
              <a:rPr lang="en-GB" sz="10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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 R</a:t>
            </a:r>
            <a:r>
              <a:rPr lang="en-GB" sz="1000" baseline="-33000" smtClean="0">
                <a:latin typeface="TUE Scala"/>
                <a:cs typeface="Arial" panose="020B0604020202020204" pitchFamily="34" charset="0"/>
              </a:rPr>
              <a:t>2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 </a:t>
            </a:r>
            <a:r>
              <a:rPr lang="en-GB" sz="10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 R</a:t>
            </a:r>
            <a:r>
              <a:rPr lang="en-GB" sz="1000" baseline="-33000" smtClean="0">
                <a:latin typeface="TUE Scala"/>
                <a:cs typeface="Arial" panose="020B0604020202020204" pitchFamily="34" charset="0"/>
              </a:rPr>
              <a:t>1</a:t>
            </a:r>
            <a:r>
              <a:rPr lang="en-GB" sz="900" smtClean="0">
                <a:latin typeface="TUE Scala"/>
                <a:cs typeface="Arial" panose="020B0604020202020204" pitchFamily="34" charset="0"/>
              </a:rPr>
              <a:t> and because t1[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R</a:t>
            </a:r>
            <a:r>
              <a:rPr lang="en-GB" sz="1000" baseline="-33000" smtClean="0">
                <a:latin typeface="TUE Scala"/>
                <a:cs typeface="Arial" panose="020B0604020202020204" pitchFamily="34" charset="0"/>
              </a:rPr>
              <a:t>1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 </a:t>
            </a:r>
            <a:r>
              <a:rPr lang="en-GB" sz="10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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 R</a:t>
            </a:r>
            <a:r>
              <a:rPr lang="en-GB" sz="1000" baseline="-33000" smtClean="0">
                <a:latin typeface="TUE Scala"/>
                <a:cs typeface="Arial" panose="020B0604020202020204" pitchFamily="34" charset="0"/>
              </a:rPr>
              <a:t>2</a:t>
            </a:r>
            <a:r>
              <a:rPr lang="en-GB" sz="900" smtClean="0">
                <a:latin typeface="TUE Scala"/>
                <a:cs typeface="Arial" panose="020B0604020202020204" pitchFamily="34" charset="0"/>
              </a:rPr>
              <a:t>] = t2[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R</a:t>
            </a:r>
            <a:r>
              <a:rPr lang="en-GB" sz="1000" baseline="-33000" smtClean="0">
                <a:latin typeface="TUE Scala"/>
                <a:cs typeface="Arial" panose="020B0604020202020204" pitchFamily="34" charset="0"/>
              </a:rPr>
              <a:t>1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 </a:t>
            </a:r>
            <a:r>
              <a:rPr lang="en-GB" sz="10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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 R</a:t>
            </a:r>
            <a:r>
              <a:rPr lang="en-GB" sz="1000" baseline="-33000" smtClean="0">
                <a:latin typeface="TUE Scala"/>
                <a:cs typeface="Arial" panose="020B0604020202020204" pitchFamily="34" charset="0"/>
              </a:rPr>
              <a:t>2</a:t>
            </a:r>
            <a:r>
              <a:rPr lang="en-GB" sz="900" smtClean="0">
                <a:latin typeface="TUE Scala"/>
                <a:cs typeface="Arial" panose="020B0604020202020204" pitchFamily="34" charset="0"/>
              </a:rPr>
              <a:t>] =&gt; t1[R1] = t2[R1]  =&gt; t=t2;</a:t>
            </a:r>
          </a:p>
          <a:p>
            <a:pPr defTabSz="449263">
              <a:lnSpc>
                <a:spcPct val="9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smtClean="0">
                <a:latin typeface="TUE Scala"/>
                <a:cs typeface="Arial" panose="020B0604020202020204" pitchFamily="34" charset="0"/>
              </a:rPr>
              <a:t> So we have shown that for </a:t>
            </a:r>
            <a:r>
              <a:rPr lang="en-GB" sz="900" smtClean="0">
                <a:cs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GB" sz="900" smtClean="0">
                <a:cs typeface="Arial" panose="020B0604020202020204" pitchFamily="34" charset="0"/>
              </a:rPr>
              <a:t>t </a:t>
            </a:r>
            <a:r>
              <a:rPr lang="en-GB" sz="9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GB" sz="900" smtClean="0">
                <a:cs typeface="Arial" panose="020B0604020202020204" pitchFamily="34" charset="0"/>
              </a:rPr>
              <a:t> rjoin </a:t>
            </a:r>
            <a:r>
              <a:rPr lang="en-GB" sz="900" smtClean="0">
                <a:cs typeface="Arial" panose="020B0604020202020204" pitchFamily="34" charset="0"/>
                <a:sym typeface="Symbol" panose="05050102010706020507" pitchFamily="18" charset="2"/>
              </a:rPr>
              <a:t> t2 </a:t>
            </a:r>
            <a:r>
              <a:rPr lang="en-GB" sz="9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GB" sz="900" smtClean="0">
                <a:cs typeface="Arial" panose="020B0604020202020204" pitchFamily="34" charset="0"/>
              </a:rPr>
              <a:t> r with t=t2; so </a:t>
            </a:r>
            <a:r>
              <a:rPr lang="en-GB" sz="10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</a:t>
            </a:r>
            <a:r>
              <a:rPr lang="en-GB" sz="1000" baseline="-33000" smtClean="0">
                <a:latin typeface="TUE Scala"/>
                <a:cs typeface="Arial" panose="020B0604020202020204" pitchFamily="34" charset="0"/>
              </a:rPr>
              <a:t>R1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(r) </a:t>
            </a:r>
            <a:r>
              <a:rPr lang="en-GB" sz="1000" smtClean="0">
                <a:latin typeface="Wingdings 3" panose="05040102010807070707" pitchFamily="18" charset="2"/>
                <a:cs typeface="Arial" panose="020B0604020202020204" pitchFamily="34" charset="0"/>
                <a:sym typeface="Wingdings 3" panose="05040102010807070707" pitchFamily="18" charset="2"/>
              </a:rPr>
              <a:t></a:t>
            </a:r>
            <a:r>
              <a:rPr lang="en-GB" sz="10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</a:t>
            </a:r>
            <a:r>
              <a:rPr lang="en-GB" sz="1000" baseline="-33000" smtClean="0">
                <a:latin typeface="TUE Scala"/>
                <a:cs typeface="Arial" panose="020B0604020202020204" pitchFamily="34" charset="0"/>
              </a:rPr>
              <a:t>R2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(r) </a:t>
            </a:r>
            <a:r>
              <a:rPr lang="en-GB" sz="10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r; q.e.d</a:t>
            </a:r>
            <a:endParaRPr lang="en-GB" sz="900" smtClean="0">
              <a:latin typeface="TUE Scala"/>
              <a:cs typeface="Arial" panose="020B0604020202020204" pitchFamily="34" charset="0"/>
            </a:endParaRPr>
          </a:p>
          <a:p>
            <a:pPr defTabSz="449263">
              <a:lnSpc>
                <a:spcPct val="99000"/>
              </a:lnSpc>
              <a:spcBef>
                <a:spcPct val="0"/>
              </a:spcBef>
              <a:buFontTx/>
              <a:buChar char="-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i="1" u="sng" smtClean="0">
                <a:latin typeface="TUE Scala"/>
                <a:cs typeface="Arial" panose="020B0604020202020204" pitchFamily="34" charset="0"/>
              </a:rPr>
              <a:t>Example of lossless join where </a:t>
            </a:r>
            <a:r>
              <a:rPr lang="en-GB" sz="1000" i="1" u="sng" smtClean="0">
                <a:latin typeface="TUE Scala"/>
                <a:cs typeface="Arial" panose="020B0604020202020204" pitchFamily="34" charset="0"/>
              </a:rPr>
              <a:t>R</a:t>
            </a:r>
            <a:r>
              <a:rPr lang="en-GB" sz="1000" i="1" u="sng" baseline="-33000" smtClean="0">
                <a:latin typeface="TUE Scala"/>
                <a:cs typeface="Arial" panose="020B0604020202020204" pitchFamily="34" charset="0"/>
              </a:rPr>
              <a:t>1</a:t>
            </a:r>
            <a:r>
              <a:rPr lang="en-GB" sz="1000" i="1" u="sng" smtClean="0">
                <a:latin typeface="TUE Scala"/>
                <a:cs typeface="Arial" panose="020B0604020202020204" pitchFamily="34" charset="0"/>
              </a:rPr>
              <a:t> </a:t>
            </a:r>
            <a:r>
              <a:rPr lang="en-GB" sz="1000" i="1" u="sng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</a:t>
            </a:r>
            <a:r>
              <a:rPr lang="en-GB" sz="1000" i="1" u="sng" smtClean="0">
                <a:latin typeface="TUE Scala"/>
                <a:cs typeface="Arial" panose="020B0604020202020204" pitchFamily="34" charset="0"/>
              </a:rPr>
              <a:t> R</a:t>
            </a:r>
            <a:r>
              <a:rPr lang="en-GB" sz="1000" i="1" u="sng" baseline="-33000" smtClean="0">
                <a:latin typeface="TUE Scala"/>
                <a:cs typeface="Arial" panose="020B0604020202020204" pitchFamily="34" charset="0"/>
              </a:rPr>
              <a:t>2</a:t>
            </a:r>
            <a:r>
              <a:rPr lang="en-GB" sz="1000" i="1" u="sng" smtClean="0">
                <a:latin typeface="TUE Scala"/>
                <a:cs typeface="Arial" panose="020B0604020202020204" pitchFamily="34" charset="0"/>
              </a:rPr>
              <a:t> </a:t>
            </a:r>
            <a:r>
              <a:rPr lang="en-GB" sz="1000" i="1" u="sng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sz="1000" i="1" u="sng" smtClean="0">
                <a:latin typeface="TUE Scala"/>
                <a:cs typeface="Arial" panose="020B0604020202020204" pitchFamily="34" charset="0"/>
              </a:rPr>
              <a:t> R</a:t>
            </a:r>
            <a:r>
              <a:rPr lang="en-GB" sz="1000" i="1" u="sng" baseline="-33000" smtClean="0">
                <a:latin typeface="TUE Scala"/>
                <a:cs typeface="Arial" panose="020B0604020202020204" pitchFamily="34" charset="0"/>
              </a:rPr>
              <a:t>1</a:t>
            </a:r>
            <a:r>
              <a:rPr lang="en-GB" sz="900" i="1" u="sng" smtClean="0">
                <a:latin typeface="TUE Scala"/>
                <a:cs typeface="Arial" panose="020B0604020202020204" pitchFamily="34" charset="0"/>
              </a:rPr>
              <a:t>  and </a:t>
            </a:r>
            <a:r>
              <a:rPr lang="en-GB" sz="1000" i="1" u="sng" smtClean="0">
                <a:latin typeface="TUE Scala"/>
                <a:cs typeface="Arial" panose="020B0604020202020204" pitchFamily="34" charset="0"/>
              </a:rPr>
              <a:t>R</a:t>
            </a:r>
            <a:r>
              <a:rPr lang="en-GB" sz="1000" i="1" u="sng" baseline="-33000" smtClean="0">
                <a:latin typeface="TUE Scala"/>
                <a:cs typeface="Arial" panose="020B0604020202020204" pitchFamily="34" charset="0"/>
              </a:rPr>
              <a:t>1</a:t>
            </a:r>
            <a:r>
              <a:rPr lang="en-GB" sz="1000" i="1" u="sng" smtClean="0">
                <a:latin typeface="TUE Scala"/>
                <a:cs typeface="Arial" panose="020B0604020202020204" pitchFamily="34" charset="0"/>
              </a:rPr>
              <a:t> </a:t>
            </a:r>
            <a:r>
              <a:rPr lang="en-GB" sz="1000" i="1" u="sng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</a:t>
            </a:r>
            <a:r>
              <a:rPr lang="en-GB" sz="1000" i="1" u="sng" smtClean="0">
                <a:latin typeface="TUE Scala"/>
                <a:cs typeface="Arial" panose="020B0604020202020204" pitchFamily="34" charset="0"/>
              </a:rPr>
              <a:t> R</a:t>
            </a:r>
            <a:r>
              <a:rPr lang="en-GB" sz="1000" i="1" u="sng" baseline="-33000" smtClean="0">
                <a:latin typeface="TUE Scala"/>
                <a:cs typeface="Arial" panose="020B0604020202020204" pitchFamily="34" charset="0"/>
              </a:rPr>
              <a:t>2</a:t>
            </a:r>
            <a:r>
              <a:rPr lang="en-GB" sz="1000" i="1" u="sng" smtClean="0">
                <a:latin typeface="TUE Scala"/>
                <a:cs typeface="Arial" panose="020B0604020202020204" pitchFamily="34" charset="0"/>
              </a:rPr>
              <a:t> </a:t>
            </a:r>
            <a:r>
              <a:rPr lang="en-GB" sz="1000" i="1" u="sng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sz="1000" i="1" u="sng" smtClean="0">
                <a:latin typeface="TUE Scala"/>
                <a:cs typeface="Arial" panose="020B0604020202020204" pitchFamily="34" charset="0"/>
              </a:rPr>
              <a:t> R</a:t>
            </a:r>
            <a:r>
              <a:rPr lang="en-GB" sz="1000" i="1" u="sng" baseline="-33000" smtClean="0">
                <a:latin typeface="TUE Scala"/>
                <a:cs typeface="Arial" panose="020B0604020202020204" pitchFamily="34" charset="0"/>
              </a:rPr>
              <a:t>2</a:t>
            </a:r>
            <a:r>
              <a:rPr lang="en-GB" sz="900" i="1" u="sng" smtClean="0">
                <a:latin typeface="TUE Scala"/>
                <a:cs typeface="Arial" panose="020B0604020202020204" pitchFamily="34" charset="0"/>
              </a:rPr>
              <a:t> don’t hold:</a:t>
            </a:r>
          </a:p>
          <a:p>
            <a:pPr defTabSz="449263">
              <a:lnSpc>
                <a:spcPct val="9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smtClean="0">
                <a:latin typeface="TUE Scala"/>
                <a:cs typeface="Arial" panose="020B0604020202020204" pitchFamily="34" charset="0"/>
              </a:rPr>
              <a:t>  The trick is to create a relation table that contains two disjunctive parts,</a:t>
            </a:r>
          </a:p>
          <a:p>
            <a:pPr defTabSz="449263">
              <a:lnSpc>
                <a:spcPct val="9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smtClean="0">
                <a:latin typeface="TUE Scala"/>
                <a:cs typeface="Arial" panose="020B0604020202020204" pitchFamily="34" charset="0"/>
              </a:rPr>
              <a:t>  so that in one part 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R</a:t>
            </a:r>
            <a:r>
              <a:rPr lang="en-GB" sz="1000" baseline="-33000" smtClean="0">
                <a:latin typeface="TUE Scala"/>
                <a:cs typeface="Arial" panose="020B0604020202020204" pitchFamily="34" charset="0"/>
              </a:rPr>
              <a:t>1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 </a:t>
            </a:r>
            <a:r>
              <a:rPr lang="en-GB" sz="10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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 R</a:t>
            </a:r>
            <a:r>
              <a:rPr lang="en-GB" sz="1000" baseline="-33000" smtClean="0">
                <a:latin typeface="TUE Scala"/>
                <a:cs typeface="Arial" panose="020B0604020202020204" pitchFamily="34" charset="0"/>
              </a:rPr>
              <a:t>2</a:t>
            </a:r>
            <a:r>
              <a:rPr lang="en-GB" sz="10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 R</a:t>
            </a:r>
            <a:r>
              <a:rPr lang="en-GB" sz="1000" baseline="-33000" smtClean="0">
                <a:latin typeface="TUE Scala"/>
                <a:cs typeface="Arial" panose="020B0604020202020204" pitchFamily="34" charset="0"/>
              </a:rPr>
              <a:t>1</a:t>
            </a:r>
            <a:r>
              <a:rPr lang="en-GB" sz="900" smtClean="0">
                <a:latin typeface="TUE Scala"/>
                <a:cs typeface="Arial" panose="020B0604020202020204" pitchFamily="34" charset="0"/>
              </a:rPr>
              <a:t> does not hold, and in the other part, 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R</a:t>
            </a:r>
            <a:r>
              <a:rPr lang="en-GB" sz="1000" baseline="-33000" smtClean="0">
                <a:latin typeface="TUE Scala"/>
                <a:cs typeface="Arial" panose="020B0604020202020204" pitchFamily="34" charset="0"/>
              </a:rPr>
              <a:t>1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 </a:t>
            </a:r>
            <a:r>
              <a:rPr lang="en-GB" sz="10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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R</a:t>
            </a:r>
            <a:r>
              <a:rPr lang="en-GB" sz="1000" baseline="-33000" smtClean="0">
                <a:latin typeface="TUE Scala"/>
                <a:cs typeface="Arial" panose="020B0604020202020204" pitchFamily="34" charset="0"/>
              </a:rPr>
              <a:t>2</a:t>
            </a:r>
            <a:r>
              <a:rPr lang="en-GB" sz="10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sz="1000" smtClean="0">
                <a:latin typeface="TUE Scala"/>
                <a:cs typeface="Arial" panose="020B0604020202020204" pitchFamily="34" charset="0"/>
              </a:rPr>
              <a:t> R</a:t>
            </a:r>
            <a:r>
              <a:rPr lang="en-GB" sz="1000" baseline="-33000" smtClean="0">
                <a:latin typeface="TUE Scala"/>
                <a:cs typeface="Arial" panose="020B0604020202020204" pitchFamily="34" charset="0"/>
              </a:rPr>
              <a:t>2</a:t>
            </a:r>
            <a:r>
              <a:rPr lang="en-GB" sz="900" smtClean="0">
                <a:latin typeface="TUE Scala"/>
                <a:cs typeface="Arial" panose="020B0604020202020204" pitchFamily="34" charset="0"/>
              </a:rPr>
              <a:t> does not hold.</a:t>
            </a:r>
          </a:p>
          <a:p>
            <a:pPr defTabSz="449263">
              <a:lnSpc>
                <a:spcPct val="9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smtClean="0">
                <a:latin typeface="TUE Scala"/>
                <a:cs typeface="Arial" panose="020B0604020202020204" pitchFamily="34" charset="0"/>
              </a:rPr>
              <a:t>  Take for instance { A, B, C } and B </a:t>
            </a:r>
            <a:r>
              <a:rPr lang="en-GB" sz="9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sz="900" smtClean="0">
                <a:latin typeface="TUE Scala"/>
                <a:cs typeface="Arial" panose="020B0604020202020204" pitchFamily="34" charset="0"/>
              </a:rPr>
              <a:t> A and B </a:t>
            </a:r>
            <a:r>
              <a:rPr lang="en-GB" sz="90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sz="900" smtClean="0">
                <a:latin typeface="TUE Scala"/>
                <a:cs typeface="Arial" panose="020B0604020202020204" pitchFamily="34" charset="0"/>
              </a:rPr>
              <a:t> C both are not valid, however</a:t>
            </a:r>
          </a:p>
          <a:p>
            <a:pPr defTabSz="449263">
              <a:lnSpc>
                <a:spcPct val="9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smtClean="0">
                <a:latin typeface="TUE Scala"/>
                <a:cs typeface="Arial" panose="020B0604020202020204" pitchFamily="34" charset="0"/>
              </a:rPr>
              <a:t>  {A,B}  and  {B,C} is a lossless join decomposition</a:t>
            </a:r>
          </a:p>
          <a:p>
            <a:pPr defTabSz="449263">
              <a:lnSpc>
                <a:spcPct val="9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smtClean="0">
                <a:latin typeface="TUE Scala"/>
                <a:cs typeface="Arial" panose="020B0604020202020204" pitchFamily="34" charset="0"/>
              </a:rPr>
              <a:t>	   A    B    C</a:t>
            </a:r>
          </a:p>
          <a:p>
            <a:pPr defTabSz="449263">
              <a:lnSpc>
                <a:spcPct val="9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smtClean="0">
                <a:latin typeface="TUE Scala"/>
                <a:cs typeface="Arial" panose="020B0604020202020204" pitchFamily="34" charset="0"/>
              </a:rPr>
              <a:t>	---------------------</a:t>
            </a:r>
          </a:p>
          <a:p>
            <a:pPr defTabSz="449263">
              <a:lnSpc>
                <a:spcPct val="9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smtClean="0">
                <a:latin typeface="TUE Scala"/>
                <a:cs typeface="Arial" panose="020B0604020202020204" pitchFamily="34" charset="0"/>
              </a:rPr>
              <a:t>	   0    0    0</a:t>
            </a:r>
          </a:p>
          <a:p>
            <a:pPr defTabSz="449263">
              <a:lnSpc>
                <a:spcPct val="9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smtClean="0">
                <a:latin typeface="TUE Scala"/>
                <a:cs typeface="Arial" panose="020B0604020202020204" pitchFamily="34" charset="0"/>
              </a:rPr>
              <a:t>	   0    0    1</a:t>
            </a:r>
          </a:p>
          <a:p>
            <a:pPr defTabSz="449263">
              <a:lnSpc>
                <a:spcPct val="9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smtClean="0">
                <a:latin typeface="TUE Scala"/>
                <a:cs typeface="Arial" panose="020B0604020202020204" pitchFamily="34" charset="0"/>
              </a:rPr>
              <a:t>	   1    1    2</a:t>
            </a:r>
          </a:p>
          <a:p>
            <a:pPr defTabSz="449263">
              <a:lnSpc>
                <a:spcPct val="9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smtClean="0">
                <a:latin typeface="TUE Scala"/>
                <a:cs typeface="Arial" panose="020B0604020202020204" pitchFamily="34" charset="0"/>
              </a:rPr>
              <a:t>	   2    1    2</a:t>
            </a:r>
          </a:p>
          <a:p>
            <a:pPr defTabSz="449263">
              <a:lnSpc>
                <a:spcPct val="9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smtClean="0">
                <a:latin typeface="TUE Scala"/>
                <a:cs typeface="Arial" panose="020B0604020202020204" pitchFamily="34" charset="0"/>
              </a:rPr>
              <a:t>	  </a:t>
            </a:r>
          </a:p>
        </p:txBody>
      </p:sp>
    </p:spTree>
    <p:extLst>
      <p:ext uri="{BB962C8B-B14F-4D97-AF65-F5344CB8AC3E}">
        <p14:creationId xmlns:p14="http://schemas.microsoft.com/office/powerpoint/2010/main" val="2303679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E546E6D-6BC8-4E42-B8CB-8BCAB1B10BAB}" type="slidenum">
              <a:rPr lang="en-US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168</a:t>
            </a:fld>
            <a:endParaRPr lang="en-US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92188" y="766763"/>
            <a:ext cx="5114925" cy="3836987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noFill/>
        </p:spPr>
        <p:txBody>
          <a:bodyPr/>
          <a:lstStyle/>
          <a:p>
            <a:endParaRPr 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0979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547D557-0BF1-46C5-829A-9DADF56697EF}" type="slidenum">
              <a:rPr lang="en-US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169</a:t>
            </a:fld>
            <a:endParaRPr lang="en-US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92188" y="766763"/>
            <a:ext cx="5114925" cy="383698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noFill/>
        </p:spPr>
        <p:txBody>
          <a:bodyPr/>
          <a:lstStyle/>
          <a:p>
            <a:endParaRPr 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7019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1AE4D1F-7402-4B1C-9DAA-41F55DF79126}" type="slidenum">
              <a:rPr lang="en-US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170</a:t>
            </a:fld>
            <a:endParaRPr lang="en-US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92188" y="766763"/>
            <a:ext cx="5114925" cy="3836987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noFill/>
        </p:spPr>
        <p:txBody>
          <a:bodyPr/>
          <a:lstStyle/>
          <a:p>
            <a:endParaRPr 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848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F8CC33B-B2A4-4C5D-8408-120554DD8B27}" type="datetime1">
              <a:rPr lang="en-GB" altLang="en-US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22/12/2014</a:t>
            </a:fld>
            <a:endParaRPr lang="en-GB" altLang="en-US" smtClean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3B5640C-FBAE-466D-9478-51F6B08E3C95}" type="slidenum">
              <a:rPr lang="en-GB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pPr/>
              <a:t>171</a:t>
            </a:fld>
            <a:endParaRPr lang="en-GB" altLang="en-US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sv-SE" altLang="en-US" smtClean="0">
                <a:cs typeface="Arial" panose="020B0604020202020204" pitchFamily="34" charset="0"/>
                <a:sym typeface="Wingdings" panose="05000000000000000000" pitchFamily="2" charset="2"/>
              </a:rPr>
              <a:t>ER: Ternary relationship translates to SELL and contains redundancies but is needed if e.g. Miller only sells GM cars but Ford cars and trucks.</a:t>
            </a:r>
          </a:p>
          <a:p>
            <a:pPr eaLnBrk="1" hangingPunct="1"/>
            <a:r>
              <a:rPr lang="sv-SE" altLang="en-US" smtClean="0">
                <a:cs typeface="Arial" panose="020B0604020202020204" pitchFamily="34" charset="0"/>
                <a:sym typeface="Wingdings" panose="05000000000000000000" pitchFamily="2" charset="2"/>
              </a:rPr>
              <a:t>Three N:M-relationships </a:t>
            </a:r>
            <a:r>
              <a:rPr lang="en-US" altLang="en-US" smtClean="0">
                <a:cs typeface="Arial" panose="020B0604020202020204" pitchFamily="34" charset="0"/>
              </a:rPr>
              <a:t>allow for cases where agents represent companies without selling what the company makes or sell products without representing a company that makes the product.</a:t>
            </a:r>
            <a:endParaRPr lang="sv-SE" altLang="en-US" smtClean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Better to have three tables that represent an N:M-relationship between a, p and c. </a:t>
            </a: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Represents(</a:t>
            </a:r>
            <a:r>
              <a:rPr lang="en-US" altLang="en-US" u="sng" smtClean="0">
                <a:cs typeface="Arial" panose="020B0604020202020204" pitchFamily="34" charset="0"/>
              </a:rPr>
              <a:t>a, c</a:t>
            </a:r>
            <a:r>
              <a:rPr lang="en-US" altLang="en-US" smtClean="0"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Makes(</a:t>
            </a:r>
            <a:r>
              <a:rPr lang="en-US" altLang="en-US" u="sng" smtClean="0">
                <a:cs typeface="Arial" panose="020B0604020202020204" pitchFamily="34" charset="0"/>
              </a:rPr>
              <a:t>c, p</a:t>
            </a:r>
            <a:r>
              <a:rPr lang="en-US" altLang="en-US" smtClean="0"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Sells(</a:t>
            </a:r>
            <a:r>
              <a:rPr lang="en-US" altLang="en-US" u="sng" smtClean="0">
                <a:cs typeface="Arial" panose="020B0604020202020204" pitchFamily="34" charset="0"/>
              </a:rPr>
              <a:t>a, p</a:t>
            </a:r>
            <a:r>
              <a:rPr lang="en-US" altLang="en-US" smtClean="0"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Easier to update if GM does not make trucks any more, if Ford starts making trucks, if Smith starts selling trucks etc.</a:t>
            </a: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Easier to insert new agents:</a:t>
            </a: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If Baker sells cars and trucks for Mercedes, GM and Ford this takes</a:t>
            </a: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2+3 new entries (2 in Sells, 3 in Represents) instead of</a:t>
            </a: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2*3 new entries in SELL.</a:t>
            </a:r>
          </a:p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Practical relevance: Due to the need of intrinsic semantic knowledge these normal forms are rarely deployed.</a:t>
            </a:r>
          </a:p>
          <a:p>
            <a:pPr eaLnBrk="1" hangingPunct="1"/>
            <a:endParaRPr lang="en-GB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0862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4C8B924-C577-49A5-9B3E-EEDD33926803}" type="slidenum">
              <a:rPr lang="en-US">
                <a:latin typeface="Times New Roman" panose="02020603050405020304" pitchFamily="18" charset="0"/>
              </a:rPr>
              <a:pPr/>
              <a:t>186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92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4190C322-C038-4A38-8F37-F0A740DFA271}" type="slidenum">
              <a:rPr lang="en-US" sz="1200"/>
              <a:pPr/>
              <a:t>114</a:t>
            </a:fld>
            <a:endParaRPr lang="en-US" sz="1200"/>
          </a:p>
        </p:txBody>
      </p:sp>
      <p:sp>
        <p:nvSpPr>
          <p:cNvPr id="98307" name="Rectangle 2"/>
          <p:cNvSpPr>
            <a:spLocks noChangeArrowheads="1"/>
          </p:cNvSpPr>
          <p:nvPr/>
        </p:nvSpPr>
        <p:spPr bwMode="auto">
          <a:xfrm>
            <a:off x="3886408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8308" name="Rectangle 3"/>
          <p:cNvSpPr>
            <a:spLocks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5" tIns="44443" rIns="90475" bIns="44443" anchor="b"/>
          <a:lstStyle/>
          <a:p>
            <a:pPr algn="r" defTabSz="914274"/>
            <a:r>
              <a:rPr lang="en-US" sz="1300">
                <a:latin typeface="Times New Roman" pitchFamily="18" charset="0"/>
              </a:rPr>
              <a:t>8</a:t>
            </a:r>
          </a:p>
        </p:txBody>
      </p:sp>
      <p:sp>
        <p:nvSpPr>
          <p:cNvPr id="98309" name="Rectangle 4"/>
          <p:cNvSpPr>
            <a:spLocks noChangeArrowheads="1"/>
          </p:cNvSpPr>
          <p:nvPr/>
        </p:nvSpPr>
        <p:spPr bwMode="auto">
          <a:xfrm>
            <a:off x="0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8310" name="Rectangle 5"/>
          <p:cNvSpPr>
            <a:spLocks noChangeArrowheads="1"/>
          </p:cNvSpPr>
          <p:nvPr/>
        </p:nvSpPr>
        <p:spPr bwMode="auto">
          <a:xfrm>
            <a:off x="0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831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744" y="692681"/>
            <a:ext cx="4530512" cy="3414927"/>
          </a:xfrm>
          <a:ln w="12700" cap="flat"/>
        </p:spPr>
      </p:sp>
      <p:sp>
        <p:nvSpPr>
          <p:cNvPr id="9831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5" tIns="44443" rIns="90475" bIns="44443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831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A0C52494-4487-4A8B-81EA-2C4084B82C1E}" type="slidenum">
              <a:rPr lang="en-US" sz="1200"/>
              <a:pPr/>
              <a:t>118</a:t>
            </a:fld>
            <a:endParaRPr 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5878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775B7E65-6F22-4F89-9AA5-E7B3B43329AB}" type="slidenum">
              <a:rPr lang="en-US" sz="1200"/>
              <a:pPr/>
              <a:t>120</a:t>
            </a:fld>
            <a:endParaRPr lang="en-US" sz="1200"/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3886408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100356" name="Rectangle 3"/>
          <p:cNvSpPr>
            <a:spLocks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5" tIns="44443" rIns="90475" bIns="44443" anchor="b"/>
          <a:lstStyle/>
          <a:p>
            <a:pPr algn="r" defTabSz="914274"/>
            <a:r>
              <a:rPr 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100357" name="Rectangle 4"/>
          <p:cNvSpPr>
            <a:spLocks noChangeArrowheads="1"/>
          </p:cNvSpPr>
          <p:nvPr/>
        </p:nvSpPr>
        <p:spPr bwMode="auto">
          <a:xfrm>
            <a:off x="0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100358" name="Rectangle 5"/>
          <p:cNvSpPr>
            <a:spLocks noChangeArrowheads="1"/>
          </p:cNvSpPr>
          <p:nvPr/>
        </p:nvSpPr>
        <p:spPr bwMode="auto">
          <a:xfrm>
            <a:off x="0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10035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w="12700" cap="flat"/>
        </p:spPr>
      </p:sp>
      <p:sp>
        <p:nvSpPr>
          <p:cNvPr id="10036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5" tIns="44443" rIns="90475" bIns="44443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3381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95044E7B-42D9-4320-B0FC-17080F82EDEE}" type="slidenum">
              <a:rPr lang="en-US" sz="1200"/>
              <a:pPr/>
              <a:t>121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744" y="692681"/>
            <a:ext cx="4530512" cy="3414927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489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228A-B487-4FA2-B0AB-A6D16DE53CDD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F642-98C4-4ABA-AFA5-FA35E12B5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228A-B487-4FA2-B0AB-A6D16DE53CDD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F642-98C4-4ABA-AFA5-FA35E12B5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0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228A-B487-4FA2-B0AB-A6D16DE53CDD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F642-98C4-4ABA-AFA5-FA35E12B5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81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2BD6F4-2DC6-4183-B558-2609CB8AE94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60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228A-B487-4FA2-B0AB-A6D16DE53CDD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F642-98C4-4ABA-AFA5-FA35E12B5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228A-B487-4FA2-B0AB-A6D16DE53CDD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F642-98C4-4ABA-AFA5-FA35E12B5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4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228A-B487-4FA2-B0AB-A6D16DE53CDD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F642-98C4-4ABA-AFA5-FA35E12B5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3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228A-B487-4FA2-B0AB-A6D16DE53CDD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F642-98C4-4ABA-AFA5-FA35E12B5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228A-B487-4FA2-B0AB-A6D16DE53CDD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F642-98C4-4ABA-AFA5-FA35E12B5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3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228A-B487-4FA2-B0AB-A6D16DE53CDD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F642-98C4-4ABA-AFA5-FA35E12B5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5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228A-B487-4FA2-B0AB-A6D16DE53CDD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F642-98C4-4ABA-AFA5-FA35E12B5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228A-B487-4FA2-B0AB-A6D16DE53CDD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F642-98C4-4ABA-AFA5-FA35E12B5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7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F228A-B487-4FA2-B0AB-A6D16DE53CDD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5F642-98C4-4ABA-AFA5-FA35E12B5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1.bin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2.bin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3.emf"/><Relationship Id="rId4" Type="http://schemas.openxmlformats.org/officeDocument/2006/relationships/oleObject" Target="../embeddings/Microsoft_Word_97_-_2003_Document1.doc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5.wmf"/><Relationship Id="rId4" Type="http://schemas.openxmlformats.org/officeDocument/2006/relationships/oleObject" Target="../embeddings/oleObject4.bin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6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8.wmf"/><Relationship Id="rId4" Type="http://schemas.openxmlformats.org/officeDocument/2006/relationships/oleObject" Target="../embeddings/oleObject7.bin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77.wmf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79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81.wmf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3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contd..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Enforcing Integrity </a:t>
            </a:r>
            <a:r>
              <a:rPr lang="en-US" dirty="0" smtClean="0"/>
              <a:t>Constraints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86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Cartesian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97" y="914400"/>
            <a:ext cx="6247607" cy="9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39944"/>
            <a:ext cx="3779802" cy="195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057400"/>
            <a:ext cx="4566137" cy="1819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14" y="4210347"/>
            <a:ext cx="5536386" cy="2342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91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58753"/>
          </a:xfrm>
        </p:spPr>
        <p:txBody>
          <a:bodyPr/>
          <a:lstStyle/>
          <a:p>
            <a:r>
              <a:rPr lang="en-US" dirty="0" smtClean="0"/>
              <a:t>Rename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>
            <a:normAutofit/>
          </a:bodyPr>
          <a:lstStyle/>
          <a:p>
            <a:r>
              <a:rPr lang="en-US" dirty="0"/>
              <a:t>rename operator, denoted by the Greek letter rho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Suppose we want to </a:t>
            </a:r>
            <a:r>
              <a:rPr lang="en-US" dirty="0" smtClean="0"/>
              <a:t>find </a:t>
            </a:r>
            <a:r>
              <a:rPr lang="en-US" dirty="0"/>
              <a:t>the names of all the customers who live on the same </a:t>
            </a:r>
            <a:r>
              <a:rPr lang="en-US" dirty="0" smtClean="0"/>
              <a:t>street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in the same city as Smith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 smtClean="0"/>
              <a:t>find </a:t>
            </a:r>
            <a:r>
              <a:rPr lang="en-US" dirty="0"/>
              <a:t>other customers with the same information, we need to reference the customer relation again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042" y="990600"/>
            <a:ext cx="345758" cy="32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33500"/>
            <a:ext cx="757989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91249"/>
            <a:ext cx="8339441" cy="780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421" y="3592236"/>
            <a:ext cx="6547159" cy="67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9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600200"/>
            <a:ext cx="9052560" cy="4525963"/>
          </a:xfrm>
        </p:spPr>
        <p:txBody>
          <a:bodyPr/>
          <a:lstStyle/>
          <a:p>
            <a:r>
              <a:rPr lang="en-US" dirty="0"/>
              <a:t>If we use this to rename one of the two customer relations we are using, the ambiguities </a:t>
            </a:r>
            <a:r>
              <a:rPr lang="en-US" dirty="0" smtClean="0"/>
              <a:t>will disappear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are renaming to cust2.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5" y="3657600"/>
            <a:ext cx="9050665" cy="111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94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45195"/>
          </a:xfrm>
        </p:spPr>
        <p:txBody>
          <a:bodyPr>
            <a:normAutofit fontScale="90000"/>
          </a:bodyPr>
          <a:lstStyle/>
          <a:p>
            <a:r>
              <a:rPr lang="en-US" dirty="0"/>
              <a:t>The Union Operation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/>
          <a:lstStyle/>
          <a:p>
            <a:r>
              <a:rPr lang="en-US" dirty="0" smtClean="0"/>
              <a:t>The union operation </a:t>
            </a:r>
            <a:r>
              <a:rPr lang="en-US" dirty="0"/>
              <a:t>is </a:t>
            </a:r>
            <a:r>
              <a:rPr lang="en-US" dirty="0" smtClean="0"/>
              <a:t>denoted U</a:t>
            </a:r>
            <a:r>
              <a:rPr lang="en-US" dirty="0"/>
              <a:t> </a:t>
            </a:r>
            <a:r>
              <a:rPr lang="en-US" dirty="0" smtClean="0"/>
              <a:t>as </a:t>
            </a:r>
            <a:r>
              <a:rPr lang="en-US" dirty="0"/>
              <a:t>in set theory. It returns the union set union of two </a:t>
            </a:r>
            <a:r>
              <a:rPr lang="en-US" dirty="0" smtClean="0"/>
              <a:t>compatible relations.</a:t>
            </a:r>
          </a:p>
          <a:p>
            <a:r>
              <a:rPr lang="en-US" dirty="0"/>
              <a:t>For a union operation r </a:t>
            </a:r>
            <a:r>
              <a:rPr lang="en-US" dirty="0" smtClean="0"/>
              <a:t>U s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be legal, we require </a:t>
            </a:r>
            <a:r>
              <a:rPr lang="en-US" dirty="0" smtClean="0"/>
              <a:t>that </a:t>
            </a:r>
          </a:p>
          <a:p>
            <a:pPr lvl="1"/>
            <a:r>
              <a:rPr lang="en-US" dirty="0" smtClean="0"/>
              <a:t>r </a:t>
            </a:r>
            <a:r>
              <a:rPr lang="en-US" dirty="0"/>
              <a:t>and s must have the same number of attributes.</a:t>
            </a:r>
          </a:p>
          <a:p>
            <a:pPr lvl="1"/>
            <a:r>
              <a:rPr lang="en-US" dirty="0"/>
              <a:t>The domains of the corresponding attributes must be the same.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0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80685"/>
          </a:xfrm>
        </p:spPr>
        <p:txBody>
          <a:bodyPr/>
          <a:lstStyle/>
          <a:p>
            <a:r>
              <a:rPr lang="en-US" dirty="0"/>
              <a:t>The Union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124974"/>
            <a:ext cx="9052560" cy="5476415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dirty="0" smtClean="0"/>
              <a:t>find </a:t>
            </a:r>
            <a:r>
              <a:rPr lang="en-US" dirty="0"/>
              <a:t>all customers of the SFU branch, we must </a:t>
            </a:r>
            <a:r>
              <a:rPr lang="en-US" dirty="0" smtClean="0"/>
              <a:t>find </a:t>
            </a:r>
            <a:r>
              <a:rPr lang="en-US" dirty="0"/>
              <a:t>everyone who has a loan or an account or both at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branch</a:t>
            </a:r>
            <a:r>
              <a:rPr lang="en-US" dirty="0"/>
              <a:t>. We need both borrow and deposit relations for </a:t>
            </a:r>
            <a:r>
              <a:rPr lang="en-US" dirty="0" smtClean="0"/>
              <a:t>this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As in all set operations, duplicates are eliminated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05" y="3554776"/>
            <a:ext cx="9218011" cy="58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852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en-US" dirty="0"/>
              <a:t>The Set </a:t>
            </a:r>
            <a:r>
              <a:rPr lang="en-US" dirty="0" smtClean="0"/>
              <a:t>Difference </a:t>
            </a:r>
            <a:r>
              <a:rPr lang="en-US" dirty="0"/>
              <a:t>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/>
          <a:lstStyle/>
          <a:p>
            <a:r>
              <a:rPr lang="en-US" dirty="0"/>
              <a:t>Set difference is </a:t>
            </a:r>
            <a:r>
              <a:rPr lang="en-US" dirty="0" smtClean="0"/>
              <a:t>denoted </a:t>
            </a:r>
            <a:r>
              <a:rPr lang="en-US" dirty="0"/>
              <a:t>by the minus </a:t>
            </a:r>
            <a:r>
              <a:rPr lang="en-US" dirty="0" smtClean="0"/>
              <a:t>sign (-)</a:t>
            </a:r>
          </a:p>
          <a:p>
            <a:r>
              <a:rPr lang="en-US" dirty="0"/>
              <a:t>It </a:t>
            </a:r>
            <a:r>
              <a:rPr lang="en-US" dirty="0" smtClean="0"/>
              <a:t>finds </a:t>
            </a:r>
            <a:r>
              <a:rPr lang="en-US" dirty="0"/>
              <a:t>tuples that are in one relation, but not in another</a:t>
            </a:r>
            <a:r>
              <a:rPr lang="en-US" dirty="0" smtClean="0"/>
              <a:t>.</a:t>
            </a:r>
          </a:p>
          <a:p>
            <a:r>
              <a:rPr lang="en-US" dirty="0"/>
              <a:t>Thus </a:t>
            </a:r>
            <a:r>
              <a:rPr lang="en-US" dirty="0" smtClean="0"/>
              <a:t>R – S results in a relation containing tuples that are in R but not is S.</a:t>
            </a:r>
          </a:p>
          <a:p>
            <a:r>
              <a:rPr lang="en-US" dirty="0"/>
              <a:t>To </a:t>
            </a:r>
            <a:r>
              <a:rPr lang="en-US" dirty="0" smtClean="0"/>
              <a:t>find </a:t>
            </a:r>
            <a:r>
              <a:rPr lang="en-US" dirty="0"/>
              <a:t>customers of the SFU branch who have an account there but no loan, we write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542" y="5154976"/>
            <a:ext cx="9455085" cy="58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097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80685"/>
          </a:xfrm>
        </p:spPr>
        <p:txBody>
          <a:bodyPr/>
          <a:lstStyle/>
          <a:p>
            <a:r>
              <a:rPr lang="en-US" dirty="0"/>
              <a:t>The Set Intersection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/>
          <a:lstStyle/>
          <a:p>
            <a:r>
              <a:rPr lang="en-US" dirty="0" smtClean="0"/>
              <a:t>Set Intersection is denoted by</a:t>
            </a:r>
          </a:p>
          <a:p>
            <a:r>
              <a:rPr lang="en-US" dirty="0" smtClean="0"/>
              <a:t>It </a:t>
            </a:r>
            <a:r>
              <a:rPr lang="en-US" dirty="0"/>
              <a:t>returns a relation that contains tuples that are in both of its argument</a:t>
            </a:r>
            <a:r>
              <a:rPr lang="en-US" dirty="0" smtClean="0"/>
              <a:t> relations.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 smtClean="0"/>
              <a:t>find </a:t>
            </a:r>
            <a:r>
              <a:rPr lang="en-US" dirty="0"/>
              <a:t>all customers having both a loan and an account at the SFU branch, we write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960" y="956922"/>
            <a:ext cx="371231" cy="38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20286"/>
            <a:ext cx="3391699" cy="70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905" y="5105400"/>
            <a:ext cx="9231957" cy="65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7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80685"/>
          </a:xfrm>
        </p:spPr>
        <p:txBody>
          <a:bodyPr/>
          <a:lstStyle/>
          <a:p>
            <a:r>
              <a:rPr lang="en-US" dirty="0"/>
              <a:t>The Natural Join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/>
          <a:lstStyle/>
          <a:p>
            <a:r>
              <a:rPr lang="en-US" dirty="0"/>
              <a:t>Often we want to simplify queries on a </a:t>
            </a:r>
            <a:r>
              <a:rPr lang="en-US" dirty="0" err="1"/>
              <a:t>cartesian</a:t>
            </a:r>
            <a:r>
              <a:rPr lang="en-US" dirty="0"/>
              <a:t> </a:t>
            </a:r>
            <a:r>
              <a:rPr lang="en-US" dirty="0" smtClean="0"/>
              <a:t>product</a:t>
            </a:r>
          </a:p>
          <a:p>
            <a:r>
              <a:rPr lang="en-US" dirty="0"/>
              <a:t>For example, </a:t>
            </a:r>
            <a:r>
              <a:rPr lang="en-US" dirty="0" smtClean="0"/>
              <a:t>to find </a:t>
            </a:r>
            <a:r>
              <a:rPr lang="en-US" dirty="0"/>
              <a:t>all customers having a </a:t>
            </a:r>
            <a:r>
              <a:rPr lang="en-US" dirty="0" smtClean="0"/>
              <a:t>loan </a:t>
            </a:r>
            <a:r>
              <a:rPr lang="en-US" dirty="0"/>
              <a:t>at the bank and the cities in which they live, we need borrow and customer </a:t>
            </a:r>
            <a:r>
              <a:rPr lang="en-US" dirty="0" smtClean="0"/>
              <a:t>relations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This type of operation is very common, so we have the natural join, denoted by a </a:t>
            </a:r>
            <a:r>
              <a:rPr lang="en-US" dirty="0" smtClean="0"/>
              <a:t>    sign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159" y="3657600"/>
            <a:ext cx="9692159" cy="711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208" y="5309997"/>
            <a:ext cx="334233" cy="276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2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58753"/>
          </a:xfrm>
        </p:spPr>
        <p:txBody>
          <a:bodyPr/>
          <a:lstStyle/>
          <a:p>
            <a:r>
              <a:rPr lang="en-US" dirty="0" smtClean="0"/>
              <a:t>Natural Join..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/>
          <a:lstStyle/>
          <a:p>
            <a:r>
              <a:rPr lang="en-US" dirty="0"/>
              <a:t>Natural </a:t>
            </a:r>
            <a:r>
              <a:rPr lang="en-US" dirty="0" smtClean="0"/>
              <a:t>join</a:t>
            </a:r>
            <a:r>
              <a:rPr lang="en-US" dirty="0"/>
              <a:t> </a:t>
            </a:r>
            <a:r>
              <a:rPr lang="en-US" dirty="0" smtClean="0"/>
              <a:t>combines </a:t>
            </a:r>
            <a:r>
              <a:rPr lang="en-US" dirty="0"/>
              <a:t>a </a:t>
            </a:r>
            <a:r>
              <a:rPr lang="en-US" dirty="0" smtClean="0"/>
              <a:t>Cartesian </a:t>
            </a:r>
            <a:r>
              <a:rPr lang="en-US" dirty="0"/>
              <a:t>product and a selection into one operation</a:t>
            </a:r>
            <a:r>
              <a:rPr lang="en-US" dirty="0" smtClean="0"/>
              <a:t>.</a:t>
            </a:r>
          </a:p>
          <a:p>
            <a:r>
              <a:rPr lang="en-US" dirty="0"/>
              <a:t>It performs a selection forcing equality </a:t>
            </a:r>
            <a:r>
              <a:rPr lang="en-US" dirty="0" smtClean="0"/>
              <a:t>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those attributes that appear in both relation schemes. </a:t>
            </a:r>
            <a:endParaRPr lang="en-US" dirty="0" smtClean="0"/>
          </a:p>
          <a:p>
            <a:r>
              <a:rPr lang="en-US" dirty="0"/>
              <a:t>Duplicates are removed as in all relation operations.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81" y="4724400"/>
            <a:ext cx="5517838" cy="87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66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Basic Query Structure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40638" cy="4881562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sz="2000" dirty="0" smtClean="0"/>
              <a:t>The SQL </a:t>
            </a:r>
            <a:r>
              <a:rPr lang="en-US" sz="2000" b="1" dirty="0" smtClean="0">
                <a:solidFill>
                  <a:srgbClr val="000099"/>
                </a:solidFill>
              </a:rPr>
              <a:t>data-manipulation language (DML)</a:t>
            </a:r>
            <a:r>
              <a:rPr lang="en-US" sz="2000" dirty="0" smtClean="0"/>
              <a:t> provides the ability to query information, and insert, delete and update tuples</a:t>
            </a:r>
          </a:p>
          <a:p>
            <a:pPr>
              <a:tabLst>
                <a:tab pos="2055813" algn="l"/>
              </a:tabLst>
            </a:pPr>
            <a:r>
              <a:rPr lang="en-US" sz="2000" dirty="0" smtClean="0"/>
              <a:t>A typical SQL query has the form: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b="1" dirty="0" smtClean="0"/>
              <a:t>select </a:t>
            </a:r>
            <a:r>
              <a:rPr lang="en-US" sz="2000" i="1" dirty="0" smtClean="0"/>
              <a:t>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</a:t>
            </a:r>
            <a:r>
              <a:rPr lang="en-US" sz="2000" i="1" dirty="0" smtClean="0"/>
              <a:t>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..., </a:t>
            </a:r>
            <a:r>
              <a:rPr lang="en-US" sz="2000" i="1" dirty="0" smtClean="0"/>
              <a:t>A</a:t>
            </a:r>
            <a:r>
              <a:rPr lang="en-US" sz="2000" i="1" baseline="-25000" dirty="0" smtClean="0"/>
              <a:t>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b="1" dirty="0" smtClean="0"/>
              <a:t>from</a:t>
            </a:r>
            <a:r>
              <a:rPr lang="en-US" sz="2000" dirty="0" smtClean="0"/>
              <a:t> </a:t>
            </a:r>
            <a:r>
              <a:rPr lang="en-US" sz="2000" i="1" dirty="0" smtClean="0"/>
              <a:t>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</a:t>
            </a:r>
            <a:r>
              <a:rPr lang="en-US" sz="2000" i="1" dirty="0" smtClean="0"/>
              <a:t>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..., </a:t>
            </a:r>
            <a:r>
              <a:rPr lang="en-US" sz="2000" i="1" dirty="0" err="1" smtClean="0"/>
              <a:t>r</a:t>
            </a:r>
            <a:r>
              <a:rPr lang="en-US" sz="2000" i="1" baseline="-25000" dirty="0" err="1" smtClean="0"/>
              <a:t>m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b="1" dirty="0" smtClean="0"/>
              <a:t>where </a:t>
            </a:r>
            <a:r>
              <a:rPr lang="en-US" sz="2000" i="1" dirty="0" smtClean="0"/>
              <a:t>P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dirty="0" smtClean="0"/>
          </a:p>
          <a:p>
            <a:pPr lvl="1">
              <a:buSzPct val="90000"/>
              <a:tabLst>
                <a:tab pos="2055813" algn="l"/>
              </a:tabLst>
            </a:pPr>
            <a:r>
              <a:rPr lang="en-US" sz="2000" i="1" dirty="0" smtClean="0"/>
              <a:t>A</a:t>
            </a:r>
            <a:r>
              <a:rPr lang="en-US" sz="2000" i="1" baseline="-25000" dirty="0" smtClean="0"/>
              <a:t>i </a:t>
            </a:r>
            <a:r>
              <a:rPr lang="en-US" sz="2000" dirty="0" smtClean="0"/>
              <a:t>represents an attribute</a:t>
            </a:r>
            <a:endParaRPr lang="en-US" dirty="0" smtClean="0"/>
          </a:p>
          <a:p>
            <a:pPr lvl="1">
              <a:buSzPct val="90000"/>
              <a:tabLst>
                <a:tab pos="2055813" algn="l"/>
              </a:tabLst>
            </a:pPr>
            <a:r>
              <a:rPr lang="en-US" sz="2000" i="1" dirty="0" err="1" smtClean="0"/>
              <a:t>R</a:t>
            </a:r>
            <a:r>
              <a:rPr lang="en-US" sz="2000" i="1" baseline="-25000" dirty="0" err="1" smtClean="0"/>
              <a:t>i</a:t>
            </a:r>
            <a:r>
              <a:rPr lang="en-US" sz="2000" i="1" baseline="-25000" dirty="0" smtClean="0"/>
              <a:t> </a:t>
            </a:r>
            <a:r>
              <a:rPr lang="en-US" sz="2000" dirty="0" smtClean="0"/>
              <a:t>represents a relation</a:t>
            </a:r>
            <a:endParaRPr lang="en-US" dirty="0" smtClean="0"/>
          </a:p>
          <a:p>
            <a:pPr lvl="1">
              <a:buSzPct val="90000"/>
              <a:tabLst>
                <a:tab pos="2055813" algn="l"/>
              </a:tabLst>
            </a:pPr>
            <a:r>
              <a:rPr lang="en-US" sz="2000" i="1" dirty="0" smtClean="0"/>
              <a:t>P</a:t>
            </a:r>
            <a:r>
              <a:rPr lang="en-US" sz="2000" dirty="0" smtClean="0"/>
              <a:t> is a predicate.</a:t>
            </a:r>
            <a:endParaRPr lang="en-US" dirty="0" smtClean="0"/>
          </a:p>
          <a:p>
            <a:pPr>
              <a:tabLst>
                <a:tab pos="2055813" algn="l"/>
              </a:tabLst>
            </a:pPr>
            <a:r>
              <a:rPr lang="en-US" sz="2000" dirty="0" smtClean="0"/>
              <a:t>The result of an SQL query is a relation.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2423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9628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Problems In File Processing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redundancy and inconsistency</a:t>
            </a:r>
          </a:p>
          <a:p>
            <a:pPr lvl="1"/>
            <a:r>
              <a:rPr lang="en-US" dirty="0"/>
              <a:t>Same information may be duplicated in several places.</a:t>
            </a:r>
          </a:p>
          <a:p>
            <a:pPr lvl="1"/>
            <a:r>
              <a:rPr lang="en-US" dirty="0"/>
              <a:t>All copies may not be updated </a:t>
            </a:r>
            <a:r>
              <a:rPr lang="en-US" dirty="0" smtClean="0"/>
              <a:t>properly</a:t>
            </a:r>
          </a:p>
          <a:p>
            <a:r>
              <a:rPr lang="en-US" dirty="0" smtClean="0"/>
              <a:t>Difficulty </a:t>
            </a:r>
            <a:r>
              <a:rPr lang="en-US" dirty="0"/>
              <a:t>in accessing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May have to write a new application program to satisfy an unusual request.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find </a:t>
            </a:r>
            <a:r>
              <a:rPr lang="en-US" dirty="0"/>
              <a:t>all customers with the same postal </a:t>
            </a:r>
            <a:r>
              <a:rPr lang="en-US" dirty="0" smtClean="0"/>
              <a:t>code.</a:t>
            </a:r>
          </a:p>
          <a:p>
            <a:pPr lvl="1"/>
            <a:r>
              <a:rPr lang="en-US" dirty="0" smtClean="0"/>
              <a:t>Could </a:t>
            </a:r>
            <a:r>
              <a:rPr lang="en-US" dirty="0"/>
              <a:t>generate this data manually, but a long job...</a:t>
            </a:r>
            <a:endParaRPr lang="en-US" sz="2800" dirty="0"/>
          </a:p>
          <a:p>
            <a:r>
              <a:rPr lang="en-US" dirty="0"/>
              <a:t>Data isolation</a:t>
            </a:r>
          </a:p>
          <a:p>
            <a:pPr lvl="1"/>
            <a:r>
              <a:rPr lang="en-US" dirty="0"/>
              <a:t>Data in </a:t>
            </a:r>
            <a:r>
              <a:rPr lang="en-US" dirty="0" smtClean="0"/>
              <a:t>different files.</a:t>
            </a:r>
          </a:p>
          <a:p>
            <a:pPr lvl="1"/>
            <a:r>
              <a:rPr lang="en-US" dirty="0"/>
              <a:t>Data in </a:t>
            </a:r>
            <a:r>
              <a:rPr lang="en-US" dirty="0" smtClean="0"/>
              <a:t>different </a:t>
            </a:r>
            <a:r>
              <a:rPr lang="en-US" dirty="0"/>
              <a:t>formats</a:t>
            </a:r>
            <a:r>
              <a:rPr lang="en-US" dirty="0" smtClean="0"/>
              <a:t>.</a:t>
            </a:r>
          </a:p>
          <a:p>
            <a:r>
              <a:rPr lang="en-US" dirty="0"/>
              <a:t>Multiple users</a:t>
            </a:r>
          </a:p>
          <a:p>
            <a:pPr lvl="1"/>
            <a:r>
              <a:rPr lang="en-US" dirty="0"/>
              <a:t>Want concurrency for faster response time.</a:t>
            </a:r>
          </a:p>
          <a:p>
            <a:pPr lvl="1"/>
            <a:r>
              <a:rPr lang="en-US" dirty="0"/>
              <a:t>Need protection for concurrent updates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E.g. two customers withdrawing funds from the same account at the same time.  account has </a:t>
            </a:r>
            <a:r>
              <a:rPr lang="en-US" dirty="0" err="1" smtClean="0"/>
              <a:t>Rs</a:t>
            </a:r>
            <a:r>
              <a:rPr lang="en-US" dirty="0" smtClean="0"/>
              <a:t>. 500 in it, and they withdraw </a:t>
            </a:r>
            <a:r>
              <a:rPr lang="en-US" dirty="0" err="1" smtClean="0"/>
              <a:t>Rs</a:t>
            </a:r>
            <a:r>
              <a:rPr lang="en-US" dirty="0" smtClean="0"/>
              <a:t>. 100 and </a:t>
            </a:r>
            <a:r>
              <a:rPr lang="en-US" dirty="0" err="1" smtClean="0"/>
              <a:t>Rs</a:t>
            </a:r>
            <a:r>
              <a:rPr lang="en-US" dirty="0" smtClean="0"/>
              <a:t>. 50. The result could be </a:t>
            </a:r>
            <a:r>
              <a:rPr lang="en-US" dirty="0" err="1" smtClean="0"/>
              <a:t>Rs</a:t>
            </a:r>
            <a:r>
              <a:rPr lang="en-US" dirty="0" smtClean="0"/>
              <a:t>. 350, Rs.400 or </a:t>
            </a:r>
            <a:r>
              <a:rPr lang="en-US" dirty="0" err="1" smtClean="0"/>
              <a:t>Rs</a:t>
            </a:r>
            <a:r>
              <a:rPr lang="en-US" dirty="0" smtClean="0"/>
              <a:t>. 450 if no protection</a:t>
            </a:r>
          </a:p>
        </p:txBody>
      </p:sp>
    </p:spTree>
    <p:extLst>
      <p:ext uri="{BB962C8B-B14F-4D97-AF65-F5344CB8AC3E}">
        <p14:creationId xmlns:p14="http://schemas.microsoft.com/office/powerpoint/2010/main" val="10899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select Clause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66088" cy="5165725"/>
          </a:xfrm>
          <a:noFill/>
        </p:spPr>
        <p:txBody>
          <a:bodyPr lIns="90488" tIns="44450" rIns="90488" bIns="44450">
            <a:normAutofit/>
          </a:bodyPr>
          <a:lstStyle/>
          <a:p>
            <a:pPr>
              <a:tabLst>
                <a:tab pos="2055813" algn="l"/>
              </a:tabLst>
            </a:pPr>
            <a:r>
              <a:rPr lang="en-US" sz="2400" dirty="0" smtClean="0"/>
              <a:t>The </a:t>
            </a:r>
            <a:r>
              <a:rPr lang="en-US" sz="2400" b="1" dirty="0" smtClean="0"/>
              <a:t>select</a:t>
            </a:r>
            <a:r>
              <a:rPr lang="en-US" sz="2400" dirty="0" smtClean="0"/>
              <a:t> clause list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sz="2000" dirty="0" smtClean="0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sz="2400" dirty="0" smtClean="0"/>
              <a:t>Example: find the names of all instructors: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b="1" dirty="0" smtClean="0"/>
              <a:t>select </a:t>
            </a:r>
            <a:r>
              <a:rPr lang="en-US" sz="2400" i="1" dirty="0" smtClean="0"/>
              <a:t>name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b="1" dirty="0" smtClean="0"/>
              <a:t>from </a:t>
            </a:r>
            <a:r>
              <a:rPr lang="en-US" sz="2400" i="1" dirty="0" smtClean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sz="2400" dirty="0" smtClean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sz="2000" dirty="0" smtClean="0"/>
              <a:t>E.g.   </a:t>
            </a:r>
            <a:r>
              <a:rPr lang="en-US" sz="2000" i="1" dirty="0" smtClean="0"/>
              <a:t>Name</a:t>
            </a:r>
            <a:r>
              <a:rPr lang="en-US" sz="2000" dirty="0" smtClean="0"/>
              <a:t> ≡ </a:t>
            </a:r>
            <a:r>
              <a:rPr lang="en-US" sz="2000" i="1" dirty="0" smtClean="0"/>
              <a:t>NAME</a:t>
            </a:r>
            <a:r>
              <a:rPr lang="en-US" sz="2000" dirty="0" smtClean="0"/>
              <a:t> ≡ </a:t>
            </a:r>
            <a:r>
              <a:rPr lang="en-US" sz="2000" i="1" dirty="0" smtClean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sz="2000" dirty="0" smtClean="0"/>
              <a:t>Some people use upper case wherever we use bold font.</a:t>
            </a:r>
          </a:p>
        </p:txBody>
      </p:sp>
    </p:spTree>
    <p:extLst>
      <p:ext uri="{BB962C8B-B14F-4D97-AF65-F5344CB8AC3E}">
        <p14:creationId xmlns:p14="http://schemas.microsoft.com/office/powerpoint/2010/main" val="40734845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select Clause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sz="2000" smtClean="0"/>
              <a:t>SQL allows duplicates in relations as well as in query results.</a:t>
            </a:r>
            <a:endParaRPr lang="en-US" smtClean="0"/>
          </a:p>
          <a:p>
            <a:pPr>
              <a:tabLst>
                <a:tab pos="2055813" algn="l"/>
              </a:tabLst>
            </a:pPr>
            <a:r>
              <a:rPr lang="en-US" sz="2000" smtClean="0"/>
              <a:t>To force the elimination of duplicates, insert the keyword </a:t>
            </a:r>
            <a:r>
              <a:rPr lang="en-US" sz="2000" b="1" smtClean="0">
                <a:solidFill>
                  <a:srgbClr val="000099"/>
                </a:solidFill>
              </a:rPr>
              <a:t>distinct</a:t>
            </a:r>
            <a:r>
              <a:rPr lang="en-US" sz="2000" b="1" smtClean="0">
                <a:solidFill>
                  <a:schemeClr val="tx2"/>
                </a:solidFill>
              </a:rPr>
              <a:t> </a:t>
            </a:r>
            <a:r>
              <a:rPr lang="en-US" sz="2000" smtClean="0"/>
              <a:t> after select</a:t>
            </a:r>
            <a:r>
              <a:rPr lang="en-US" sz="2000" b="1" smtClean="0"/>
              <a:t>.</a:t>
            </a:r>
            <a:endParaRPr lang="en-US" b="1" smtClean="0"/>
          </a:p>
          <a:p>
            <a:pPr>
              <a:tabLst>
                <a:tab pos="2055813" algn="l"/>
              </a:tabLst>
            </a:pPr>
            <a:r>
              <a:rPr lang="en-US" sz="2000" smtClean="0"/>
              <a:t>Find the names of all departments with instructor, and remove duplicates</a:t>
            </a:r>
            <a:endParaRPr lang="en-US" smtClean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smtClean="0"/>
              <a:t>		</a:t>
            </a:r>
            <a:r>
              <a:rPr lang="en-US" sz="2000" b="1" smtClean="0"/>
              <a:t>select distinct </a:t>
            </a:r>
            <a:r>
              <a:rPr lang="en-US" sz="2000" i="1" smtClean="0"/>
              <a:t>dept_name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	</a:t>
            </a:r>
            <a:r>
              <a:rPr lang="en-US" sz="2000" b="1" smtClean="0"/>
              <a:t>from </a:t>
            </a:r>
            <a:r>
              <a:rPr lang="en-US" sz="2000" i="1" smtClean="0"/>
              <a:t>instructor</a:t>
            </a:r>
            <a:endParaRPr lang="en-US" i="1" smtClean="0"/>
          </a:p>
          <a:p>
            <a:pPr>
              <a:tabLst>
                <a:tab pos="2055813" algn="l"/>
              </a:tabLst>
            </a:pPr>
            <a:r>
              <a:rPr lang="en-US" sz="2000" smtClean="0"/>
              <a:t>The keyword </a:t>
            </a:r>
            <a:r>
              <a:rPr lang="en-US" sz="2000" b="1" smtClean="0"/>
              <a:t>all </a:t>
            </a:r>
            <a:r>
              <a:rPr lang="en-US" sz="2000" smtClean="0"/>
              <a:t>specifies that duplicates not be removed.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smtClean="0"/>
              <a:t>		</a:t>
            </a:r>
            <a:r>
              <a:rPr lang="en-US" sz="2000" b="1" smtClean="0"/>
              <a:t>select all</a:t>
            </a:r>
            <a:r>
              <a:rPr lang="en-US" sz="2000" smtClean="0"/>
              <a:t> </a:t>
            </a:r>
            <a:r>
              <a:rPr lang="en-US" sz="2000" i="1" smtClean="0"/>
              <a:t>dept_name</a:t>
            </a:r>
            <a:br>
              <a:rPr lang="en-US" sz="2000" i="1" smtClean="0"/>
            </a:br>
            <a:r>
              <a:rPr lang="en-US" sz="2000" i="1" smtClean="0"/>
              <a:t>	</a:t>
            </a:r>
            <a:r>
              <a:rPr lang="en-US" sz="2000" b="1" smtClean="0"/>
              <a:t>from </a:t>
            </a:r>
            <a:r>
              <a:rPr lang="en-US" sz="2000" i="1" smtClean="0"/>
              <a:t>instructor</a:t>
            </a:r>
            <a:endParaRPr lang="en-US" i="1" smtClean="0"/>
          </a:p>
        </p:txBody>
      </p:sp>
    </p:spTree>
    <p:extLst>
      <p:ext uri="{BB962C8B-B14F-4D97-AF65-F5344CB8AC3E}">
        <p14:creationId xmlns:p14="http://schemas.microsoft.com/office/powerpoint/2010/main" val="32787225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select Clause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sz="2000" dirty="0" smtClean="0"/>
              <a:t>An asterisk in the select clause denotes “all attributes”</a:t>
            </a:r>
            <a:endParaRPr lang="en-US" dirty="0" smtClean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b="1" dirty="0" smtClean="0"/>
              <a:t>			</a:t>
            </a:r>
            <a:r>
              <a:rPr lang="en-US" sz="2000" b="1" dirty="0" smtClean="0"/>
              <a:t>select </a:t>
            </a:r>
            <a:r>
              <a:rPr lang="en-US" sz="2000" dirty="0" smtClean="0"/>
              <a:t>*</a:t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b="1" dirty="0" smtClean="0"/>
              <a:t>from </a:t>
            </a:r>
            <a:r>
              <a:rPr lang="en-US" sz="2000" i="1" dirty="0" smtClean="0"/>
              <a:t>instructor</a:t>
            </a:r>
            <a:endParaRPr lang="en-US" i="1" dirty="0" smtClean="0"/>
          </a:p>
          <a:p>
            <a:pPr>
              <a:tabLst>
                <a:tab pos="2055813" algn="l"/>
              </a:tabLst>
            </a:pPr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000099"/>
                </a:solidFill>
              </a:rPr>
              <a:t>select</a:t>
            </a:r>
            <a:r>
              <a:rPr lang="en-US" sz="2000" dirty="0" smtClean="0"/>
              <a:t> clause can contain arithmetic expressions involving the operation, +, –, </a:t>
            </a:r>
            <a:r>
              <a:rPr lang="en-US" sz="2000" dirty="0" smtClean="0">
                <a:latin typeface="Symbol" pitchFamily="18" charset="2"/>
              </a:rPr>
              <a:t></a:t>
            </a:r>
            <a:r>
              <a:rPr lang="en-US" sz="2000" dirty="0" smtClean="0"/>
              <a:t>, and /, and operating on constants or attributes of tuples.</a:t>
            </a:r>
            <a:endParaRPr lang="en-US" dirty="0" smtClean="0"/>
          </a:p>
          <a:p>
            <a:pPr>
              <a:tabLst>
                <a:tab pos="2055813" algn="l"/>
              </a:tabLst>
            </a:pPr>
            <a:r>
              <a:rPr lang="en-US" sz="2000" dirty="0" smtClean="0"/>
              <a:t>The query:</a:t>
            </a:r>
            <a:r>
              <a:rPr lang="en-US" dirty="0" smtClean="0"/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b="1" dirty="0" smtClean="0"/>
              <a:t>	                  </a:t>
            </a:r>
            <a:r>
              <a:rPr lang="en-US" sz="2000" b="1" dirty="0" smtClean="0"/>
              <a:t>select</a:t>
            </a:r>
            <a:r>
              <a:rPr lang="en-US" sz="2000" dirty="0" smtClean="0"/>
              <a:t> </a:t>
            </a:r>
            <a:r>
              <a:rPr lang="en-US" sz="2000" i="1" dirty="0" smtClean="0"/>
              <a:t>ID, name, salary/12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     </a:t>
            </a:r>
            <a:r>
              <a:rPr lang="en-US" sz="2000" b="1" dirty="0" smtClean="0"/>
              <a:t>from </a:t>
            </a:r>
            <a:r>
              <a:rPr lang="en-US" sz="2000" i="1" dirty="0" smtClean="0"/>
              <a:t>instructor</a:t>
            </a:r>
            <a:endParaRPr lang="en-US" i="1" dirty="0" smtClean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i="1" dirty="0" smtClean="0"/>
              <a:t>	</a:t>
            </a:r>
            <a:r>
              <a:rPr lang="en-US" sz="2000" dirty="0" smtClean="0"/>
              <a:t>would return a relation that is the same as the </a:t>
            </a:r>
            <a:r>
              <a:rPr lang="en-US" sz="2000" i="1" dirty="0" smtClean="0"/>
              <a:t>instructor </a:t>
            </a:r>
            <a:r>
              <a:rPr lang="en-US" sz="2000" dirty="0" smtClean="0"/>
              <a:t>relation, except that the value of the attribute </a:t>
            </a:r>
            <a:r>
              <a:rPr lang="en-US" sz="2000" i="1" dirty="0" smtClean="0"/>
              <a:t>salary </a:t>
            </a:r>
            <a:r>
              <a:rPr lang="en-US" sz="2000" dirty="0" smtClean="0"/>
              <a:t>is divided by 12.</a:t>
            </a:r>
            <a:endParaRPr lang="en-US" dirty="0" smtClean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45110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where Clause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sz="2000" smtClean="0"/>
              <a:t>The </a:t>
            </a:r>
            <a:r>
              <a:rPr lang="en-US" sz="2000" b="1" smtClean="0">
                <a:solidFill>
                  <a:srgbClr val="000099"/>
                </a:solidFill>
              </a:rPr>
              <a:t>where</a:t>
            </a:r>
            <a:r>
              <a:rPr lang="en-US" sz="2000" b="1" smtClean="0"/>
              <a:t> </a:t>
            </a:r>
            <a:r>
              <a:rPr lang="en-US" sz="2000" smtClean="0"/>
              <a:t>clause specifies conditions that the result must satisfy</a:t>
            </a:r>
            <a:endParaRPr lang="en-US" smtClean="0"/>
          </a:p>
          <a:p>
            <a:pPr lvl="1">
              <a:tabLst>
                <a:tab pos="1311275" algn="l"/>
              </a:tabLst>
            </a:pPr>
            <a:r>
              <a:rPr lang="en-US" sz="2000" smtClean="0"/>
              <a:t>Corresponds to the selection predicate of the relational algebra.</a:t>
            </a:r>
            <a:r>
              <a:rPr lang="en-US" smtClean="0"/>
              <a:t>  </a:t>
            </a:r>
          </a:p>
          <a:p>
            <a:pPr>
              <a:tabLst>
                <a:tab pos="1311275" algn="l"/>
              </a:tabLst>
            </a:pPr>
            <a:r>
              <a:rPr lang="en-US" sz="2000" smtClean="0"/>
              <a:t>To find all instructors in Comp. Sci. dept with salary &gt; 80000</a:t>
            </a:r>
            <a:r>
              <a:rPr lang="en-US" sz="2000" b="1" smtClean="0"/>
              <a:t>		select </a:t>
            </a:r>
            <a:r>
              <a:rPr lang="en-US" sz="2000" i="1" smtClean="0"/>
              <a:t>name</a:t>
            </a:r>
            <a:br>
              <a:rPr lang="en-US" sz="2000" i="1" smtClean="0"/>
            </a:br>
            <a:r>
              <a:rPr lang="en-US" sz="2000" i="1" smtClean="0"/>
              <a:t>	</a:t>
            </a:r>
            <a:r>
              <a:rPr lang="en-US" sz="2000" b="1" smtClean="0"/>
              <a:t>from </a:t>
            </a:r>
            <a:r>
              <a:rPr lang="en-US" sz="2000" i="1" smtClean="0"/>
              <a:t>instructor</a:t>
            </a:r>
            <a:br>
              <a:rPr lang="en-US" sz="2000" i="1" smtClean="0"/>
            </a:br>
            <a:r>
              <a:rPr lang="en-US" sz="2000" i="1" smtClean="0"/>
              <a:t>	</a:t>
            </a:r>
            <a:r>
              <a:rPr lang="en-US" sz="2000" b="1" smtClean="0"/>
              <a:t>where </a:t>
            </a:r>
            <a:r>
              <a:rPr lang="en-US" sz="2000" i="1" smtClean="0"/>
              <a:t>dept_name =</a:t>
            </a:r>
            <a:r>
              <a:rPr lang="en-US" sz="2000" smtClean="0"/>
              <a:t> </a:t>
            </a:r>
            <a:r>
              <a:rPr lang="en-US" sz="2000" i="1" smtClean="0"/>
              <a:t>‘</a:t>
            </a:r>
            <a:r>
              <a:rPr lang="en-US" sz="2000" smtClean="0"/>
              <a:t>Comp. Sci.'</a:t>
            </a:r>
            <a:r>
              <a:rPr lang="en-US" sz="2000" i="1" smtClean="0"/>
              <a:t>  </a:t>
            </a:r>
            <a:r>
              <a:rPr lang="en-US" sz="2000" b="1" smtClean="0"/>
              <a:t>and </a:t>
            </a:r>
            <a:r>
              <a:rPr lang="en-US" sz="2000" i="1" smtClean="0"/>
              <a:t>salary </a:t>
            </a:r>
            <a:r>
              <a:rPr lang="en-US" sz="2000" smtClean="0"/>
              <a:t>&gt; 80000</a:t>
            </a:r>
            <a:endParaRPr lang="en-US" smtClean="0"/>
          </a:p>
          <a:p>
            <a:pPr>
              <a:tabLst>
                <a:tab pos="1311275" algn="l"/>
              </a:tabLst>
            </a:pPr>
            <a:r>
              <a:rPr lang="en-US" sz="2000" smtClean="0"/>
              <a:t>Comparison results can be combined using the logical connectives </a:t>
            </a:r>
            <a:r>
              <a:rPr lang="en-US" sz="2000" b="1" smtClean="0"/>
              <a:t>and, or, </a:t>
            </a:r>
            <a:r>
              <a:rPr lang="en-US" sz="2000" smtClean="0"/>
              <a:t>and </a:t>
            </a:r>
            <a:r>
              <a:rPr lang="en-US" sz="2000" b="1" smtClean="0"/>
              <a:t>not.</a:t>
            </a:r>
            <a:r>
              <a:rPr lang="en-US" smtClean="0"/>
              <a:t> </a:t>
            </a:r>
          </a:p>
          <a:p>
            <a:pPr>
              <a:tabLst>
                <a:tab pos="1311275" algn="l"/>
              </a:tabLst>
            </a:pPr>
            <a:r>
              <a:rPr lang="en-US" sz="2000" smtClean="0"/>
              <a:t>Comparisons can be applied to results of arithmetic expressions.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56481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from Clause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106488"/>
            <a:ext cx="7970837" cy="5024437"/>
          </a:xfrm>
          <a:noFill/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sz="2000" smtClean="0"/>
              <a:t>The </a:t>
            </a:r>
            <a:r>
              <a:rPr lang="en-US" sz="2000" b="1" smtClean="0">
                <a:solidFill>
                  <a:srgbClr val="000099"/>
                </a:solidFill>
              </a:rPr>
              <a:t>from</a:t>
            </a:r>
            <a:r>
              <a:rPr lang="en-US" sz="2000" b="1" smtClean="0"/>
              <a:t> </a:t>
            </a:r>
            <a:r>
              <a:rPr lang="en-US" sz="2000" smtClean="0"/>
              <a:t>clause lists the relations involved in the query</a:t>
            </a:r>
            <a:endParaRPr lang="en-US" smtClean="0"/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sz="2000" smtClean="0"/>
              <a:t>Corresponds to the Cartesian product operation of the relational algebra.</a:t>
            </a:r>
            <a:endParaRPr lang="en-US" smtClean="0"/>
          </a:p>
          <a:p>
            <a:pPr>
              <a:tabLst>
                <a:tab pos="635000" algn="l"/>
                <a:tab pos="2403475" algn="l"/>
              </a:tabLst>
            </a:pPr>
            <a:r>
              <a:rPr lang="en-US" sz="2000" smtClean="0"/>
              <a:t>Find the Cartesian product </a:t>
            </a:r>
            <a:r>
              <a:rPr lang="en-US" sz="2000" i="1" smtClean="0"/>
              <a:t>instructor X teaches</a:t>
            </a:r>
            <a:endParaRPr lang="en-US" smtClean="0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b="1" smtClean="0"/>
              <a:t>			</a:t>
            </a:r>
            <a:r>
              <a:rPr lang="en-US" sz="2000" b="1" smtClean="0"/>
              <a:t>select </a:t>
            </a:r>
            <a:r>
              <a:rPr lang="en-US" sz="2000" smtClean="0">
                <a:latin typeface="Symbol" pitchFamily="18" charset="2"/>
              </a:rPr>
              <a:t>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		</a:t>
            </a:r>
            <a:r>
              <a:rPr lang="en-US" sz="2000" b="1" smtClean="0"/>
              <a:t>from </a:t>
            </a:r>
            <a:r>
              <a:rPr lang="en-US" sz="2000" i="1" smtClean="0"/>
              <a:t>instructor, teaches</a:t>
            </a:r>
            <a:endParaRPr lang="en-US" i="1" smtClean="0"/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sz="2000" smtClean="0"/>
              <a:t>generates every possible instructor – teaches pair, with all attributes from both relations</a:t>
            </a:r>
            <a:endParaRPr lang="en-US" smtClean="0"/>
          </a:p>
          <a:p>
            <a:pPr>
              <a:tabLst>
                <a:tab pos="635000" algn="l"/>
                <a:tab pos="2403475" algn="l"/>
              </a:tabLst>
            </a:pPr>
            <a:r>
              <a:rPr lang="en-US" sz="2000" smtClean="0"/>
              <a:t>Cartesian product not very useful directly, but useful combined with where-clause condition (selection operation in relational algebra)</a:t>
            </a:r>
            <a:endParaRPr lang="en-US" smtClean="0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i="1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65479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Cartesian Product: </a:t>
            </a:r>
            <a:r>
              <a:rPr lang="en-US" i="1" smtClean="0"/>
              <a:t>instructor X teaches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1508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06"/>
          <a:stretch>
            <a:fillRect/>
          </a:stretch>
        </p:blipFill>
        <p:spPr bwMode="auto">
          <a:xfrm>
            <a:off x="4721225" y="1049338"/>
            <a:ext cx="3890963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2043113" y="671513"/>
            <a:ext cx="1227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r>
              <a:rPr lang="en-US" sz="2000" i="1"/>
              <a:t>instructor</a:t>
            </a: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6383338" y="714375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r>
              <a:rPr lang="en-US" sz="2000" i="1"/>
              <a:t>teaches</a:t>
            </a:r>
          </a:p>
        </p:txBody>
      </p:sp>
      <p:pic>
        <p:nvPicPr>
          <p:cNvPr id="21511" name="Picture 8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7"/>
          <a:stretch>
            <a:fillRect/>
          </a:stretch>
        </p:blipFill>
        <p:spPr bwMode="auto">
          <a:xfrm>
            <a:off x="530225" y="1047750"/>
            <a:ext cx="38830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2689225"/>
            <a:ext cx="7381875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13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11"/>
          <p:cNvGrpSpPr>
            <a:grpSpLocks/>
          </p:cNvGrpSpPr>
          <p:nvPr/>
        </p:nvGrpSpPr>
        <p:grpSpPr bwMode="auto">
          <a:xfrm>
            <a:off x="1343025" y="4516438"/>
            <a:ext cx="6288088" cy="2163762"/>
            <a:chOff x="1102" y="3005"/>
            <a:chExt cx="3281" cy="1171"/>
          </a:xfrm>
        </p:grpSpPr>
        <p:pic>
          <p:nvPicPr>
            <p:cNvPr id="22533" name="Picture 3" descr="allFigures.pdf"/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2" t="24237" r="40164" b="45265"/>
            <a:stretch>
              <a:fillRect/>
            </a:stretch>
          </p:blipFill>
          <p:spPr bwMode="auto">
            <a:xfrm>
              <a:off x="1102" y="3030"/>
              <a:ext cx="3276" cy="10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4" name="Picture 3" descr="allFigures.pdf"/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8" t="24071" r="40073" b="45082"/>
            <a:stretch>
              <a:fillRect/>
            </a:stretch>
          </p:blipFill>
          <p:spPr bwMode="auto">
            <a:xfrm>
              <a:off x="1105" y="3024"/>
              <a:ext cx="3278" cy="10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2266" y="3005"/>
              <a:ext cx="931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1843" y="3322"/>
              <a:ext cx="1911" cy="8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Rectangle 10"/>
            <p:cNvSpPr>
              <a:spLocks noChangeArrowheads="1"/>
            </p:cNvSpPr>
            <p:nvPr/>
          </p:nvSpPr>
          <p:spPr bwMode="auto">
            <a:xfrm>
              <a:off x="1842" y="3322"/>
              <a:ext cx="1912" cy="8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Joins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987425"/>
            <a:ext cx="7996237" cy="4979988"/>
          </a:xfrm>
        </p:spPr>
        <p:txBody>
          <a:bodyPr/>
          <a:lstStyle/>
          <a:p>
            <a:r>
              <a:rPr lang="en-US" sz="2000" smtClean="0"/>
              <a:t>For all instructors who have taught some course, find their names and the course ID of the courses they taught.</a:t>
            </a:r>
            <a:endParaRPr kumimoji="0" lang="en-US" smtClean="0"/>
          </a:p>
          <a:p>
            <a:pPr>
              <a:buFont typeface="Monotype Sorts" charset="2"/>
              <a:buNone/>
            </a:pPr>
            <a:r>
              <a:rPr lang="en-US" b="1" smtClean="0"/>
              <a:t>		 </a:t>
            </a:r>
            <a:r>
              <a:rPr lang="en-US" sz="2000" b="1" smtClean="0"/>
              <a:t>select </a:t>
            </a:r>
            <a:r>
              <a:rPr lang="en-US" sz="2000" i="1" smtClean="0"/>
              <a:t>name, course_id</a:t>
            </a:r>
            <a:br>
              <a:rPr lang="en-US" sz="2000" i="1" smtClean="0"/>
            </a:br>
            <a:r>
              <a:rPr lang="en-US" sz="2000" i="1" smtClean="0"/>
              <a:t>          </a:t>
            </a:r>
            <a:r>
              <a:rPr lang="en-US" sz="2000" b="1" smtClean="0"/>
              <a:t>from </a:t>
            </a:r>
            <a:r>
              <a:rPr lang="en-US" sz="2000" i="1" smtClean="0"/>
              <a:t>instructor, teaches</a:t>
            </a:r>
            <a:br>
              <a:rPr lang="en-US" sz="2000" i="1" smtClean="0"/>
            </a:br>
            <a:r>
              <a:rPr lang="en-US" sz="2000" i="1" smtClean="0"/>
              <a:t>          </a:t>
            </a:r>
            <a:r>
              <a:rPr lang="en-US" sz="2000" b="1" smtClean="0"/>
              <a:t>where  </a:t>
            </a:r>
            <a:r>
              <a:rPr lang="en-US" sz="2000" b="1" i="1" smtClean="0"/>
              <a:t> </a:t>
            </a:r>
            <a:r>
              <a:rPr lang="en-US" sz="2000" i="1" smtClean="0"/>
              <a:t>instructor.ID = teaches.ID</a:t>
            </a:r>
            <a:endParaRPr lang="en-US" i="1" smtClean="0"/>
          </a:p>
          <a:p>
            <a:r>
              <a:rPr lang="en-US" sz="2000" smtClean="0"/>
              <a:t>Find the course ID, semester, year and title of each course offered by the Comp. Sci. department</a:t>
            </a:r>
            <a:endParaRPr lang="en-US" smtClean="0"/>
          </a:p>
          <a:p>
            <a:pPr>
              <a:buFont typeface="Monotype Sorts" charset="2"/>
              <a:buNone/>
            </a:pPr>
            <a:r>
              <a:rPr lang="en-US" b="1" smtClean="0"/>
              <a:t>		</a:t>
            </a:r>
            <a:r>
              <a:rPr lang="en-US" sz="2000" b="1" smtClean="0"/>
              <a:t>select </a:t>
            </a:r>
            <a:r>
              <a:rPr lang="en-US" sz="2000" i="1" smtClean="0"/>
              <a:t>section.course_id, semester, year, title</a:t>
            </a:r>
            <a:br>
              <a:rPr lang="en-US" sz="2000" i="1" smtClean="0"/>
            </a:br>
            <a:r>
              <a:rPr lang="en-US" sz="2000" i="1" smtClean="0"/>
              <a:t>          </a:t>
            </a:r>
            <a:r>
              <a:rPr lang="en-US" sz="2000" b="1" smtClean="0"/>
              <a:t>from </a:t>
            </a:r>
            <a:r>
              <a:rPr lang="en-US" sz="2000" i="1" smtClean="0"/>
              <a:t>section, course</a:t>
            </a:r>
            <a:br>
              <a:rPr lang="en-US" sz="2000" i="1" smtClean="0"/>
            </a:br>
            <a:r>
              <a:rPr lang="en-US" sz="2000" i="1" smtClean="0"/>
              <a:t>          </a:t>
            </a:r>
            <a:r>
              <a:rPr lang="en-US" sz="2000" b="1" smtClean="0"/>
              <a:t>where  </a:t>
            </a:r>
            <a:r>
              <a:rPr lang="en-US" sz="2000" b="1" i="1" smtClean="0"/>
              <a:t> </a:t>
            </a:r>
            <a:r>
              <a:rPr lang="en-US" sz="2000" i="1" smtClean="0"/>
              <a:t>section.course_id = course.course_id  </a:t>
            </a:r>
            <a:r>
              <a:rPr lang="en-US" sz="2000" b="1" smtClean="0"/>
              <a:t>and</a:t>
            </a:r>
            <a:br>
              <a:rPr lang="en-US" sz="2000" b="1" smtClean="0"/>
            </a:br>
            <a:r>
              <a:rPr lang="en-US" sz="2000" b="1" smtClean="0"/>
              <a:t>                         </a:t>
            </a:r>
            <a:r>
              <a:rPr lang="en-US" sz="2000" i="1" smtClean="0"/>
              <a:t>dept_name =</a:t>
            </a:r>
            <a:r>
              <a:rPr lang="en-US" sz="2000" smtClean="0"/>
              <a:t> ‘Comp. Sci.'</a:t>
            </a:r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06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Natural Join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Natural join matches tuples with the same values for all common attributes, and retains only one copy of each common column</a:t>
            </a:r>
            <a:endParaRPr lang="en-US" dirty="0" smtClean="0"/>
          </a:p>
          <a:p>
            <a:r>
              <a:rPr lang="en-US" sz="2000" b="1" dirty="0" smtClean="0"/>
              <a:t>select </a:t>
            </a:r>
            <a:r>
              <a:rPr lang="en-US" sz="2000" i="1" dirty="0" smtClean="0"/>
              <a:t>*</a:t>
            </a:r>
            <a:br>
              <a:rPr lang="en-US" sz="2000" i="1" dirty="0" smtClean="0"/>
            </a:br>
            <a:r>
              <a:rPr lang="en-US" sz="2000" b="1" dirty="0" smtClean="0"/>
              <a:t>from </a:t>
            </a:r>
            <a:r>
              <a:rPr lang="en-US" sz="2000" i="1" dirty="0" smtClean="0"/>
              <a:t>instructor </a:t>
            </a:r>
            <a:r>
              <a:rPr lang="en-US" sz="2000" b="1" dirty="0" smtClean="0"/>
              <a:t>join </a:t>
            </a:r>
            <a:r>
              <a:rPr lang="en-US" sz="2000" i="1" dirty="0" smtClean="0"/>
              <a:t>teaches</a:t>
            </a:r>
            <a:r>
              <a:rPr lang="en-US" sz="2000" dirty="0" smtClean="0"/>
              <a:t>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4580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3"/>
          <a:stretch>
            <a:fillRect/>
          </a:stretch>
        </p:blipFill>
        <p:spPr bwMode="auto">
          <a:xfrm>
            <a:off x="1173163" y="2955925"/>
            <a:ext cx="6570662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37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Natural Join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757238"/>
            <a:ext cx="8121650" cy="4983162"/>
          </a:xfrm>
        </p:spPr>
        <p:txBody>
          <a:bodyPr>
            <a:normAutofit lnSpcReduction="10000"/>
          </a:bodyPr>
          <a:lstStyle/>
          <a:p>
            <a:pPr>
              <a:buFont typeface="Monotype Sorts" charset="2"/>
              <a:buNone/>
            </a:pPr>
            <a:endParaRPr lang="en-US" smtClean="0"/>
          </a:p>
          <a:p>
            <a:r>
              <a:rPr lang="en-US" smtClean="0"/>
              <a:t>List the names of instructors along with the course ID of the courses that they taught.</a:t>
            </a:r>
          </a:p>
          <a:p>
            <a:pPr>
              <a:buFont typeface="Monotype Sorts" charset="2"/>
              <a:buNone/>
            </a:pPr>
            <a:r>
              <a:rPr lang="en-US" smtClean="0"/>
              <a:t>      </a:t>
            </a:r>
          </a:p>
          <a:p>
            <a:pPr lvl="1"/>
            <a:r>
              <a:rPr lang="en-US" b="1" smtClean="0"/>
              <a:t>select </a:t>
            </a:r>
            <a:r>
              <a:rPr lang="en-US" i="1" smtClean="0"/>
              <a:t>name</a:t>
            </a:r>
            <a:r>
              <a:rPr lang="en-US" smtClean="0"/>
              <a:t>, </a:t>
            </a:r>
            <a:r>
              <a:rPr lang="en-US" i="1" smtClean="0"/>
              <a:t>course_id</a:t>
            </a:r>
            <a:br>
              <a:rPr lang="en-US" i="1" smtClean="0"/>
            </a:br>
            <a:r>
              <a:rPr lang="en-US" b="1" smtClean="0"/>
              <a:t>from </a:t>
            </a:r>
            <a:r>
              <a:rPr lang="en-US" i="1" smtClean="0"/>
              <a:t>instructor, teaches</a:t>
            </a:r>
            <a:br>
              <a:rPr lang="en-US" i="1" smtClean="0"/>
            </a:br>
            <a:r>
              <a:rPr lang="en-US" b="1" smtClean="0"/>
              <a:t>where </a:t>
            </a:r>
            <a:r>
              <a:rPr lang="en-US" i="1" smtClean="0"/>
              <a:t>instructor.ID </a:t>
            </a:r>
            <a:r>
              <a:rPr lang="en-US" smtClean="0"/>
              <a:t>= </a:t>
            </a:r>
            <a:r>
              <a:rPr lang="en-US" i="1" smtClean="0"/>
              <a:t>teaches.ID</a:t>
            </a:r>
            <a:r>
              <a:rPr lang="en-US" smtClean="0"/>
              <a:t>;</a:t>
            </a:r>
          </a:p>
          <a:p>
            <a:pPr lvl="1">
              <a:buFont typeface="Monotype Sorts" charset="2"/>
              <a:buNone/>
            </a:pPr>
            <a:endParaRPr lang="en-US" smtClean="0"/>
          </a:p>
          <a:p>
            <a:pPr lvl="1"/>
            <a:r>
              <a:rPr lang="en-US" b="1" smtClean="0"/>
              <a:t>select </a:t>
            </a:r>
            <a:r>
              <a:rPr lang="en-US" i="1" smtClean="0"/>
              <a:t>name</a:t>
            </a:r>
            <a:r>
              <a:rPr lang="en-US" smtClean="0"/>
              <a:t>,</a:t>
            </a:r>
            <a:r>
              <a:rPr lang="en-US" i="1" smtClean="0"/>
              <a:t> course_id</a:t>
            </a:r>
            <a:br>
              <a:rPr lang="en-US" i="1" smtClean="0"/>
            </a:br>
            <a:r>
              <a:rPr lang="en-US" b="1" smtClean="0"/>
              <a:t>from </a:t>
            </a:r>
            <a:r>
              <a:rPr lang="en-US" i="1" smtClean="0"/>
              <a:t>instructor </a:t>
            </a:r>
            <a:r>
              <a:rPr lang="en-US" b="1" smtClean="0"/>
              <a:t>natural join </a:t>
            </a:r>
            <a:r>
              <a:rPr lang="en-US" i="1" smtClean="0"/>
              <a:t>teaches</a:t>
            </a:r>
            <a:r>
              <a:rPr lang="en-US" smtClean="0"/>
              <a:t>;</a:t>
            </a:r>
          </a:p>
          <a:p>
            <a:pPr>
              <a:buFont typeface="Monotype Sorts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9658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Natural Join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093788"/>
            <a:ext cx="8396287" cy="51323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Danger in natural join: beware of unrelated attributes with same name which get equated incorrectly</a:t>
            </a:r>
            <a:endParaRPr lang="en-US" sz="1600" dirty="0" smtClean="0"/>
          </a:p>
          <a:p>
            <a:r>
              <a:rPr lang="en-US" dirty="0" smtClean="0"/>
              <a:t>List the names of instructors along with the </a:t>
            </a:r>
            <a:r>
              <a:rPr lang="en-US" dirty="0" err="1" smtClean="0"/>
              <a:t>the</a:t>
            </a:r>
            <a:r>
              <a:rPr lang="en-US" dirty="0" smtClean="0"/>
              <a:t> titles of courses that they teach</a:t>
            </a:r>
            <a:r>
              <a:rPr lang="en-US" sz="1600" dirty="0" smtClean="0"/>
              <a:t> </a:t>
            </a:r>
          </a:p>
          <a:p>
            <a:pPr lvl="1"/>
            <a:r>
              <a:rPr lang="en-US" dirty="0" smtClean="0"/>
              <a:t>Incorrect version (makes</a:t>
            </a:r>
            <a:r>
              <a:rPr lang="en-US" sz="1600" dirty="0" smtClean="0"/>
              <a:t> </a:t>
            </a:r>
            <a:r>
              <a:rPr lang="en-US" dirty="0" err="1" smtClean="0"/>
              <a:t>course.dept_name</a:t>
            </a:r>
            <a:r>
              <a:rPr lang="en-US" sz="1600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instructor.dept_name</a:t>
            </a:r>
            <a:r>
              <a:rPr lang="en-US" dirty="0" smtClean="0"/>
              <a:t>)</a:t>
            </a:r>
            <a:endParaRPr lang="en-US" sz="1600" dirty="0" smtClean="0"/>
          </a:p>
          <a:p>
            <a:pPr lvl="2"/>
            <a:r>
              <a:rPr lang="en-US" b="1" dirty="0" smtClean="0"/>
              <a:t>select 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title</a:t>
            </a:r>
            <a:br>
              <a:rPr lang="en-US" i="1" dirty="0" smtClean="0"/>
            </a:br>
            <a:r>
              <a:rPr lang="en-US" b="1" dirty="0" smtClean="0"/>
              <a:t>from </a:t>
            </a:r>
            <a:r>
              <a:rPr lang="en-US" i="1" dirty="0" smtClean="0"/>
              <a:t>instructor </a:t>
            </a:r>
            <a:r>
              <a:rPr lang="en-US" b="1" dirty="0" smtClean="0"/>
              <a:t>join </a:t>
            </a:r>
            <a:r>
              <a:rPr lang="en-US" i="1" dirty="0" smtClean="0"/>
              <a:t>teaches </a:t>
            </a:r>
            <a:r>
              <a:rPr lang="en-US" b="1" dirty="0" smtClean="0"/>
              <a:t>join </a:t>
            </a:r>
            <a:r>
              <a:rPr lang="en-US" i="1" dirty="0" smtClean="0"/>
              <a:t>course</a:t>
            </a:r>
            <a:r>
              <a:rPr lang="en-US" dirty="0" smtClean="0"/>
              <a:t>;</a:t>
            </a:r>
            <a:endParaRPr lang="en-US" sz="1600" dirty="0" smtClean="0"/>
          </a:p>
          <a:p>
            <a:pPr lvl="1"/>
            <a:r>
              <a:rPr lang="en-US" dirty="0" smtClean="0"/>
              <a:t>Correct version</a:t>
            </a:r>
            <a:endParaRPr lang="en-US" sz="1600" dirty="0" smtClean="0"/>
          </a:p>
          <a:p>
            <a:pPr lvl="2"/>
            <a:r>
              <a:rPr lang="en-US" b="1" dirty="0" smtClean="0"/>
              <a:t>select 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title</a:t>
            </a:r>
            <a:br>
              <a:rPr lang="en-US" i="1" dirty="0" smtClean="0"/>
            </a:br>
            <a:r>
              <a:rPr lang="en-US" b="1" dirty="0" smtClean="0"/>
              <a:t>from </a:t>
            </a:r>
            <a:r>
              <a:rPr lang="en-US" i="1" dirty="0" smtClean="0"/>
              <a:t>instructor </a:t>
            </a:r>
            <a:r>
              <a:rPr lang="en-US" b="1" dirty="0" smtClean="0"/>
              <a:t>join </a:t>
            </a:r>
            <a:r>
              <a:rPr lang="en-US" i="1" dirty="0" smtClean="0"/>
              <a:t>teaches</a:t>
            </a:r>
            <a:r>
              <a:rPr lang="en-US" dirty="0" smtClean="0"/>
              <a:t>, </a:t>
            </a:r>
            <a:r>
              <a:rPr lang="en-US" i="1" dirty="0" smtClean="0"/>
              <a:t>course</a:t>
            </a:r>
            <a:br>
              <a:rPr lang="en-US" i="1" dirty="0" smtClean="0"/>
            </a:br>
            <a:r>
              <a:rPr lang="en-US" b="1" dirty="0" smtClean="0"/>
              <a:t>where </a:t>
            </a:r>
            <a:r>
              <a:rPr lang="en-US" i="1" dirty="0" err="1" smtClean="0"/>
              <a:t>teaches</a:t>
            </a:r>
            <a:r>
              <a:rPr lang="en-US" dirty="0" err="1" smtClean="0"/>
              <a:t>.</a:t>
            </a:r>
            <a:r>
              <a:rPr lang="en-US" i="1" dirty="0" err="1" smtClean="0"/>
              <a:t>course_id</a:t>
            </a:r>
            <a:r>
              <a:rPr lang="en-US" i="1" dirty="0" smtClean="0"/>
              <a:t> </a:t>
            </a:r>
            <a:r>
              <a:rPr lang="en-US" dirty="0" smtClean="0"/>
              <a:t>= </a:t>
            </a:r>
            <a:r>
              <a:rPr lang="en-US" i="1" dirty="0" err="1" smtClean="0"/>
              <a:t>course</a:t>
            </a:r>
            <a:r>
              <a:rPr lang="en-US" dirty="0" err="1" smtClean="0"/>
              <a:t>.</a:t>
            </a:r>
            <a:r>
              <a:rPr lang="en-US" i="1" dirty="0" err="1" smtClean="0"/>
              <a:t>course_id</a:t>
            </a:r>
            <a:r>
              <a:rPr lang="en-US" dirty="0" smtClean="0"/>
              <a:t>;</a:t>
            </a:r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69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84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Problems In File Processing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Security </a:t>
            </a:r>
            <a:r>
              <a:rPr lang="en-US" dirty="0"/>
              <a:t>problems</a:t>
            </a:r>
          </a:p>
          <a:p>
            <a:pPr lvl="1"/>
            <a:r>
              <a:rPr lang="en-US" dirty="0"/>
              <a:t>Every user of the system should be able to access only the data they are permitted to see.</a:t>
            </a:r>
          </a:p>
          <a:p>
            <a:pPr lvl="1"/>
            <a:r>
              <a:rPr lang="en-US" dirty="0"/>
              <a:t>E.g. payroll people only handle employee records, and cannot see customer accounts; tellers </a:t>
            </a:r>
            <a:r>
              <a:rPr lang="en-US" dirty="0" smtClean="0"/>
              <a:t>only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dirty="0"/>
              <a:t>access account data and cannot see payroll data.</a:t>
            </a:r>
            <a:endParaRPr lang="en-US" sz="2800" dirty="0"/>
          </a:p>
          <a:p>
            <a:pPr lvl="1"/>
            <a:r>
              <a:rPr lang="en-US" dirty="0" smtClean="0"/>
              <a:t>Difficult </a:t>
            </a:r>
            <a:r>
              <a:rPr lang="en-US" dirty="0"/>
              <a:t>to enforce this with </a:t>
            </a:r>
            <a:r>
              <a:rPr lang="en-US" dirty="0" smtClean="0"/>
              <a:t>file processing programs.</a:t>
            </a:r>
          </a:p>
          <a:p>
            <a:r>
              <a:rPr lang="en-US" dirty="0"/>
              <a:t>Integrity problems</a:t>
            </a:r>
          </a:p>
          <a:p>
            <a:pPr lvl="1"/>
            <a:r>
              <a:rPr lang="en-US" dirty="0"/>
              <a:t>Data may be required to satisfy constraints.</a:t>
            </a:r>
          </a:p>
          <a:p>
            <a:pPr lvl="1"/>
            <a:r>
              <a:rPr lang="en-US" dirty="0"/>
              <a:t>E.g. no account balance below </a:t>
            </a:r>
            <a:r>
              <a:rPr lang="en-US" dirty="0" err="1" smtClean="0"/>
              <a:t>Rs</a:t>
            </a:r>
            <a:r>
              <a:rPr lang="en-US" dirty="0" smtClean="0"/>
              <a:t> 25.00.</a:t>
            </a:r>
          </a:p>
          <a:p>
            <a:pPr lvl="1"/>
            <a:r>
              <a:rPr lang="en-US" dirty="0"/>
              <a:t>Again, </a:t>
            </a:r>
            <a:r>
              <a:rPr lang="en-US" dirty="0" smtClean="0"/>
              <a:t>difficult </a:t>
            </a:r>
            <a:r>
              <a:rPr lang="en-US" dirty="0"/>
              <a:t>to enforce or to change constraints with the </a:t>
            </a:r>
            <a:r>
              <a:rPr lang="en-US" dirty="0" smtClean="0"/>
              <a:t>file-processing </a:t>
            </a:r>
            <a:r>
              <a:rPr lang="en-US" dirty="0"/>
              <a:t>approach</a:t>
            </a:r>
            <a:r>
              <a:rPr lang="en-US" dirty="0" smtClean="0"/>
              <a:t>.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These problems and others led to the development 	of database management system.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8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Rename Operation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106488"/>
            <a:ext cx="8435975" cy="5208587"/>
          </a:xfrm>
          <a:noFill/>
        </p:spPr>
        <p:txBody>
          <a:bodyPr lIns="90488" tIns="44450" rIns="90488" bIns="44450">
            <a:normAutofit/>
          </a:bodyPr>
          <a:lstStyle/>
          <a:p>
            <a:pPr>
              <a:tabLst>
                <a:tab pos="2055813" algn="l"/>
              </a:tabLst>
            </a:pPr>
            <a:r>
              <a:rPr lang="en-US" sz="2000" dirty="0" smtClean="0"/>
              <a:t>The SQL allows renaming relations and attributes using the </a:t>
            </a:r>
            <a:r>
              <a:rPr lang="en-US" sz="2000" b="1" dirty="0" smtClean="0"/>
              <a:t>as </a:t>
            </a:r>
            <a:r>
              <a:rPr lang="en-US" sz="2000" dirty="0" smtClean="0"/>
              <a:t>clause:</a:t>
            </a:r>
            <a:endParaRPr lang="en-US" dirty="0" smtClean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i="1" dirty="0" smtClean="0"/>
              <a:t>		</a:t>
            </a:r>
            <a:r>
              <a:rPr lang="en-US" sz="2000" i="1" dirty="0" smtClean="0"/>
              <a:t>old-name </a:t>
            </a:r>
            <a:r>
              <a:rPr lang="en-US" sz="2000" b="1" dirty="0" smtClean="0"/>
              <a:t>as</a:t>
            </a:r>
            <a:r>
              <a:rPr lang="en-US" sz="2000" i="1" dirty="0" smtClean="0"/>
              <a:t> new-name</a:t>
            </a:r>
            <a:endParaRPr lang="en-US" i="1" dirty="0" smtClean="0"/>
          </a:p>
          <a:p>
            <a:pPr>
              <a:tabLst>
                <a:tab pos="2055813" algn="l"/>
              </a:tabLst>
            </a:pPr>
            <a:r>
              <a:rPr lang="en-US" sz="2000" dirty="0" smtClean="0"/>
              <a:t>E.g.</a:t>
            </a:r>
            <a:r>
              <a:rPr lang="en-US" dirty="0" smtClean="0"/>
              <a:t> </a:t>
            </a:r>
          </a:p>
          <a:p>
            <a:pPr lvl="1">
              <a:tabLst>
                <a:tab pos="2055813" algn="l"/>
              </a:tabLst>
            </a:pPr>
            <a:r>
              <a:rPr lang="en-US" sz="2000" b="1" dirty="0" smtClean="0"/>
              <a:t>select </a:t>
            </a:r>
            <a:r>
              <a:rPr lang="en-US" sz="2000" i="1" dirty="0" smtClean="0"/>
              <a:t>ID, name, salary/12 </a:t>
            </a:r>
            <a:r>
              <a:rPr lang="en-US" sz="2000" b="1" dirty="0" smtClean="0"/>
              <a:t>as </a:t>
            </a:r>
            <a:r>
              <a:rPr lang="en-US" sz="2000" i="1" dirty="0" err="1" smtClean="0"/>
              <a:t>monthly_salary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b="1" dirty="0" smtClean="0"/>
              <a:t>from </a:t>
            </a:r>
            <a:r>
              <a:rPr lang="en-US" sz="2000" i="1" dirty="0" smtClean="0"/>
              <a:t>instructor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tabLst>
                <a:tab pos="2055813" algn="l"/>
              </a:tabLst>
            </a:pPr>
            <a:r>
              <a:rPr lang="en-US" sz="2000" dirty="0" smtClean="0"/>
              <a:t>Find the names of all instructors who have a higher salary than </a:t>
            </a:r>
            <a:br>
              <a:rPr lang="en-US" sz="2000" dirty="0" smtClean="0"/>
            </a:br>
            <a:r>
              <a:rPr lang="en-US" sz="2000" dirty="0" smtClean="0"/>
              <a:t>      some instructor in ‘Comp. </a:t>
            </a:r>
            <a:r>
              <a:rPr lang="en-US" sz="2000" dirty="0" err="1" smtClean="0"/>
              <a:t>Sci</a:t>
            </a:r>
            <a:r>
              <a:rPr lang="en-US" sz="2000" dirty="0" smtClean="0"/>
              <a:t>’.</a:t>
            </a:r>
            <a:endParaRPr lang="en-US" dirty="0" smtClean="0"/>
          </a:p>
          <a:p>
            <a:pPr lvl="1">
              <a:tabLst>
                <a:tab pos="2055813" algn="l"/>
              </a:tabLst>
            </a:pPr>
            <a:r>
              <a:rPr lang="en-US" sz="2000" b="1" dirty="0" smtClean="0"/>
              <a:t>select distinct </a:t>
            </a:r>
            <a:r>
              <a:rPr lang="en-US" sz="2000" i="1" dirty="0" smtClean="0"/>
              <a:t>T. name</a:t>
            </a:r>
            <a:br>
              <a:rPr lang="en-US" sz="2000" i="1" dirty="0" smtClean="0"/>
            </a:br>
            <a:r>
              <a:rPr lang="en-US" sz="2000" b="1" dirty="0" smtClean="0"/>
              <a:t>from </a:t>
            </a:r>
            <a:r>
              <a:rPr lang="en-US" sz="2000" i="1" dirty="0" smtClean="0"/>
              <a:t>instructor </a:t>
            </a:r>
            <a:r>
              <a:rPr lang="en-US" sz="2000" b="1" dirty="0" smtClean="0"/>
              <a:t>as </a:t>
            </a:r>
            <a:r>
              <a:rPr lang="en-US" sz="2000" i="1" dirty="0" smtClean="0"/>
              <a:t>T, instructor </a:t>
            </a:r>
            <a:r>
              <a:rPr lang="en-US" sz="2000" b="1" dirty="0" smtClean="0"/>
              <a:t>as </a:t>
            </a:r>
            <a:r>
              <a:rPr lang="en-US" sz="2000" i="1" dirty="0" smtClean="0"/>
              <a:t>S</a:t>
            </a:r>
            <a:br>
              <a:rPr lang="en-US" sz="2000" i="1" dirty="0" smtClean="0"/>
            </a:br>
            <a:r>
              <a:rPr lang="en-US" sz="2000" b="1" dirty="0" smtClean="0"/>
              <a:t>where </a:t>
            </a:r>
            <a:r>
              <a:rPr lang="en-US" sz="2000" i="1" dirty="0" err="1" smtClean="0"/>
              <a:t>T.salary</a:t>
            </a:r>
            <a:r>
              <a:rPr lang="en-US" sz="2000" i="1" dirty="0" smtClean="0"/>
              <a:t> &gt; </a:t>
            </a:r>
            <a:r>
              <a:rPr lang="en-US" sz="2000" i="1" dirty="0" err="1" smtClean="0"/>
              <a:t>S.salary</a:t>
            </a:r>
            <a:r>
              <a:rPr lang="en-US" sz="2000" i="1" dirty="0" smtClean="0"/>
              <a:t> </a:t>
            </a:r>
            <a:r>
              <a:rPr lang="en-US" sz="2000" b="1" dirty="0" smtClean="0"/>
              <a:t>and </a:t>
            </a:r>
            <a:r>
              <a:rPr lang="en-US" sz="2000" i="1" dirty="0" err="1" smtClean="0"/>
              <a:t>S.dept_name</a:t>
            </a:r>
            <a:r>
              <a:rPr lang="en-US" sz="2000" i="1" dirty="0" smtClean="0"/>
              <a:t> = ‘Comp. Sci.’</a:t>
            </a:r>
            <a:endParaRPr lang="en-US" dirty="0" smtClean="0"/>
          </a:p>
          <a:p>
            <a:pPr>
              <a:tabLst>
                <a:tab pos="2055813" algn="l"/>
              </a:tabLst>
            </a:pPr>
            <a:r>
              <a:rPr lang="en-US" sz="2000" dirty="0" smtClean="0"/>
              <a:t>Keyword </a:t>
            </a:r>
            <a:r>
              <a:rPr lang="en-US" sz="2000" b="1" dirty="0" smtClean="0"/>
              <a:t>as</a:t>
            </a:r>
            <a:r>
              <a:rPr lang="en-US" sz="2000" dirty="0" smtClean="0"/>
              <a:t> is optional and may be omitted</a:t>
            </a:r>
            <a:br>
              <a:rPr lang="en-US" sz="2000" dirty="0" smtClean="0"/>
            </a:br>
            <a:r>
              <a:rPr lang="en-US" sz="2000" dirty="0" smtClean="0"/>
              <a:t>              </a:t>
            </a:r>
            <a:r>
              <a:rPr lang="en-US" sz="2000" i="1" dirty="0" smtClean="0"/>
              <a:t>instructor </a:t>
            </a:r>
            <a:r>
              <a:rPr lang="en-US" sz="2000" b="1" dirty="0" smtClean="0"/>
              <a:t>as </a:t>
            </a:r>
            <a:r>
              <a:rPr lang="en-US" sz="2000" i="1" dirty="0" smtClean="0"/>
              <a:t>T ≡ instructor</a:t>
            </a:r>
            <a:r>
              <a:rPr lang="en-US" sz="2000" b="1" dirty="0" smtClean="0"/>
              <a:t> </a:t>
            </a:r>
            <a:r>
              <a:rPr lang="en-US" sz="2000" i="1" dirty="0" smtClean="0"/>
              <a:t>T</a:t>
            </a:r>
          </a:p>
          <a:p>
            <a:pPr marL="457200" lvl="1" indent="0">
              <a:buNone/>
              <a:tabLst>
                <a:tab pos="2055813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63681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String Operations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968375"/>
            <a:ext cx="8245475" cy="5181600"/>
          </a:xfrm>
        </p:spPr>
        <p:txBody>
          <a:bodyPr>
            <a:normAutofit lnSpcReduction="10000"/>
          </a:bodyPr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sz="2000" smtClean="0"/>
              <a:t>SQL includes a string-matching operator for comparisons on character strings.  The operator “like” uses patterns that are described using two special characters:</a:t>
            </a:r>
            <a:endParaRPr lang="en-US" smtClean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percent (%).  The % character matches any substring.</a:t>
            </a:r>
            <a:endParaRPr lang="en-US" sz="1600" smtClean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underscore (_).  The _ character matches any character.</a:t>
            </a:r>
            <a:endParaRPr lang="en-US" sz="1600" smtClean="0"/>
          </a:p>
          <a:p>
            <a:pPr>
              <a:tabLst>
                <a:tab pos="1889125" algn="l"/>
                <a:tab pos="2403475" algn="l"/>
              </a:tabLst>
            </a:pPr>
            <a:r>
              <a:rPr lang="en-US" sz="2000" smtClean="0"/>
              <a:t>Find the names of all instructors whose name includes the substring “dar”.</a:t>
            </a:r>
            <a:br>
              <a:rPr lang="en-US" sz="2000" smtClean="0"/>
            </a:br>
            <a:r>
              <a:rPr lang="en-US" b="1" smtClean="0"/>
              <a:t>	</a:t>
            </a:r>
            <a:r>
              <a:rPr lang="en-US" smtClean="0"/>
              <a:t> </a:t>
            </a:r>
            <a:r>
              <a:rPr lang="en-US" b="1" smtClean="0"/>
              <a:t>select </a:t>
            </a:r>
            <a:r>
              <a:rPr lang="en-US" i="1" smtClean="0"/>
              <a:t>name</a:t>
            </a:r>
            <a:br>
              <a:rPr lang="en-US" i="1" smtClean="0"/>
            </a:br>
            <a:r>
              <a:rPr lang="en-US" i="1" smtClean="0"/>
              <a:t>	</a:t>
            </a:r>
            <a:r>
              <a:rPr lang="en-US" b="1" smtClean="0"/>
              <a:t>from </a:t>
            </a:r>
            <a:r>
              <a:rPr lang="en-US" i="1" smtClean="0"/>
              <a:t>instructor</a:t>
            </a:r>
            <a:br>
              <a:rPr lang="en-US" i="1" smtClean="0"/>
            </a:br>
            <a:r>
              <a:rPr lang="en-US" i="1" smtClean="0"/>
              <a:t>	</a:t>
            </a:r>
            <a:r>
              <a:rPr lang="en-US" b="1" smtClean="0"/>
              <a:t>where</a:t>
            </a:r>
            <a:r>
              <a:rPr lang="en-US" b="1" i="1" smtClean="0"/>
              <a:t> </a:t>
            </a:r>
            <a:r>
              <a:rPr lang="en-US" i="1" smtClean="0"/>
              <a:t>name </a:t>
            </a:r>
            <a:r>
              <a:rPr lang="en-US" b="1" smtClean="0"/>
              <a:t>like </a:t>
            </a:r>
            <a:r>
              <a:rPr lang="en-US" b="1" smtClean="0">
                <a:latin typeface="Century Gothic" pitchFamily="34" charset="0"/>
              </a:rPr>
              <a:t>'</a:t>
            </a:r>
            <a:r>
              <a:rPr lang="en-US" smtClean="0"/>
              <a:t>%dar%</a:t>
            </a:r>
            <a:r>
              <a:rPr lang="en-US" smtClean="0">
                <a:latin typeface="Century Gothic" pitchFamily="34" charset="0"/>
              </a:rPr>
              <a:t>'</a:t>
            </a:r>
            <a:r>
              <a:rPr lang="en-US" sz="1600" smtClean="0">
                <a:latin typeface="Century Gothic" pitchFamily="34" charset="0"/>
              </a:rPr>
              <a:t> </a:t>
            </a:r>
            <a:endParaRPr lang="en-US" smtClean="0">
              <a:latin typeface="Century Gothic" pitchFamily="34" charset="0"/>
            </a:endParaRPr>
          </a:p>
          <a:p>
            <a:pPr>
              <a:tabLst>
                <a:tab pos="1889125" algn="l"/>
                <a:tab pos="2403475" algn="l"/>
              </a:tabLst>
            </a:pPr>
            <a:r>
              <a:rPr lang="en-US" sz="2000" smtClean="0"/>
              <a:t>Match the string “100 %”</a:t>
            </a:r>
            <a:endParaRPr lang="en-US" smtClean="0"/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sz="1600" smtClean="0"/>
              <a:t>			</a:t>
            </a:r>
            <a:r>
              <a:rPr lang="en-US" b="1" smtClean="0"/>
              <a:t>like </a:t>
            </a:r>
            <a:r>
              <a:rPr lang="en-US" b="1" smtClean="0">
                <a:latin typeface="Century Gothic" pitchFamily="34" charset="0"/>
              </a:rPr>
              <a:t>‘</a:t>
            </a:r>
            <a:r>
              <a:rPr lang="en-US" smtClean="0"/>
              <a:t>100 \%</a:t>
            </a:r>
            <a:r>
              <a:rPr lang="en-US" smtClean="0">
                <a:latin typeface="Century Gothic" pitchFamily="34" charset="0"/>
              </a:rPr>
              <a:t>' </a:t>
            </a:r>
            <a:r>
              <a:rPr lang="en-US" smtClean="0"/>
              <a:t> </a:t>
            </a:r>
            <a:r>
              <a:rPr lang="en-US" b="1" smtClean="0"/>
              <a:t>escape  </a:t>
            </a:r>
            <a:r>
              <a:rPr lang="en-US" b="1" smtClean="0">
                <a:latin typeface="Century Gothic" pitchFamily="34" charset="0"/>
              </a:rPr>
              <a:t>'</a:t>
            </a:r>
            <a:r>
              <a:rPr lang="en-US" smtClean="0"/>
              <a:t>\</a:t>
            </a:r>
            <a:r>
              <a:rPr lang="en-US" smtClean="0">
                <a:latin typeface="Century Gothic" pitchFamily="34" charset="0"/>
              </a:rPr>
              <a:t>'</a:t>
            </a:r>
            <a:r>
              <a:rPr lang="en-US" sz="1600" smtClean="0">
                <a:latin typeface="Century Gothic" pitchFamily="34" charset="0"/>
              </a:rPr>
              <a:t> </a:t>
            </a:r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208124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String Operations (Cont.)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5181600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smtClean="0"/>
              <a:t>Patters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smtClean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‘Intro%’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‘%Comp%’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‘_ _ _’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‘_ _ _ %’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smtClean="0"/>
          </a:p>
          <a:p>
            <a:pPr>
              <a:tabLst>
                <a:tab pos="1889125" algn="l"/>
                <a:tab pos="2403475" algn="l"/>
              </a:tabLst>
            </a:pPr>
            <a:r>
              <a:rPr lang="en-US" smtClean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finding string length, extracting substrings, etc.</a:t>
            </a:r>
          </a:p>
        </p:txBody>
      </p:sp>
    </p:spTree>
    <p:extLst>
      <p:ext uri="{BB962C8B-B14F-4D97-AF65-F5344CB8AC3E}">
        <p14:creationId xmlns:p14="http://schemas.microsoft.com/office/powerpoint/2010/main" val="5271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Ordering the Display of Tuples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4202113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sz="2000" smtClean="0"/>
              <a:t>List in alphabetic order the names of all instructors </a:t>
            </a:r>
            <a:br>
              <a:rPr lang="en-US" sz="2000" smtClean="0"/>
            </a:br>
            <a:r>
              <a:rPr lang="en-US" sz="2000" smtClean="0"/>
              <a:t>         </a:t>
            </a:r>
            <a:r>
              <a:rPr lang="en-US" sz="2000" b="1" smtClean="0"/>
              <a:t>select distinct </a:t>
            </a:r>
            <a:r>
              <a:rPr lang="en-US" sz="2000" i="1" smtClean="0"/>
              <a:t>name</a:t>
            </a:r>
            <a:br>
              <a:rPr lang="en-US" sz="2000" i="1" smtClean="0"/>
            </a:br>
            <a:r>
              <a:rPr lang="en-US" sz="2000" i="1" smtClean="0"/>
              <a:t>	</a:t>
            </a:r>
            <a:r>
              <a:rPr lang="en-US" sz="2000" b="1" smtClean="0"/>
              <a:t>from    </a:t>
            </a:r>
            <a:r>
              <a:rPr lang="en-US" sz="2000" i="1" smtClean="0"/>
              <a:t>instructor</a:t>
            </a:r>
            <a:br>
              <a:rPr lang="en-US" sz="2000" i="1" smtClean="0"/>
            </a:br>
            <a:r>
              <a:rPr lang="en-US" sz="2000" i="1" smtClean="0"/>
              <a:t>	</a:t>
            </a:r>
            <a:r>
              <a:rPr lang="en-US" sz="2000" smtClean="0"/>
              <a:t>	</a:t>
            </a:r>
            <a:r>
              <a:rPr lang="en-US" sz="2000" b="1" smtClean="0"/>
              <a:t>order by </a:t>
            </a:r>
            <a:r>
              <a:rPr lang="en-US" sz="2000" i="1" smtClean="0"/>
              <a:t>name</a:t>
            </a:r>
            <a:endParaRPr lang="en-US" smtClean="0"/>
          </a:p>
          <a:p>
            <a:pPr>
              <a:tabLst>
                <a:tab pos="906463" algn="l"/>
              </a:tabLst>
            </a:pPr>
            <a:r>
              <a:rPr lang="en-US" sz="2000" smtClean="0"/>
              <a:t>We may specify </a:t>
            </a:r>
            <a:r>
              <a:rPr lang="en-US" sz="2000" b="1" smtClean="0">
                <a:solidFill>
                  <a:srgbClr val="000099"/>
                </a:solidFill>
              </a:rPr>
              <a:t>desc</a:t>
            </a:r>
            <a:r>
              <a:rPr lang="en-US" sz="2000" smtClean="0"/>
              <a:t> for descending order or </a:t>
            </a:r>
            <a:r>
              <a:rPr lang="en-US" sz="2000" b="1" smtClean="0">
                <a:solidFill>
                  <a:srgbClr val="000099"/>
                </a:solidFill>
              </a:rPr>
              <a:t>asc</a:t>
            </a:r>
            <a:r>
              <a:rPr lang="en-US" sz="2000" smtClean="0"/>
              <a:t> for ascending order, for each attribute; ascending order is the default.</a:t>
            </a:r>
            <a:endParaRPr lang="en-US" smtClean="0"/>
          </a:p>
          <a:p>
            <a:pPr lvl="1">
              <a:tabLst>
                <a:tab pos="906463" algn="l"/>
              </a:tabLst>
            </a:pPr>
            <a:r>
              <a:rPr lang="en-US" sz="2000" smtClean="0"/>
              <a:t>Example:  </a:t>
            </a:r>
            <a:r>
              <a:rPr lang="en-US" sz="2000" b="1" smtClean="0"/>
              <a:t>order by</a:t>
            </a:r>
            <a:r>
              <a:rPr lang="en-US" sz="2000" smtClean="0"/>
              <a:t> </a:t>
            </a:r>
            <a:r>
              <a:rPr lang="en-US" sz="2000" i="1" smtClean="0"/>
              <a:t>name</a:t>
            </a:r>
            <a:r>
              <a:rPr lang="en-US" sz="2000" smtClean="0"/>
              <a:t> </a:t>
            </a:r>
            <a:r>
              <a:rPr lang="en-US" sz="2000" b="1" smtClean="0"/>
              <a:t>desc</a:t>
            </a:r>
            <a:endParaRPr lang="en-US" b="1" smtClean="0"/>
          </a:p>
          <a:p>
            <a:pPr>
              <a:tabLst>
                <a:tab pos="906463" algn="l"/>
              </a:tabLst>
            </a:pPr>
            <a:r>
              <a:rPr lang="en-US" sz="2000" smtClean="0"/>
              <a:t>Can sort on multiple attributes</a:t>
            </a:r>
            <a:endParaRPr lang="en-US" smtClean="0"/>
          </a:p>
          <a:p>
            <a:pPr lvl="1">
              <a:tabLst>
                <a:tab pos="906463" algn="l"/>
              </a:tabLst>
            </a:pPr>
            <a:r>
              <a:rPr lang="en-US" sz="2000" smtClean="0"/>
              <a:t>Example: </a:t>
            </a:r>
            <a:r>
              <a:rPr lang="en-US" sz="2000" b="1" smtClean="0"/>
              <a:t>order by </a:t>
            </a:r>
            <a:r>
              <a:rPr lang="en-US" sz="2000" smtClean="0"/>
              <a:t> </a:t>
            </a:r>
            <a:r>
              <a:rPr lang="en-US" sz="2000" i="1" smtClean="0"/>
              <a:t>dept_name, name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349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Where Clause Predicates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89900" cy="5038725"/>
          </a:xfrm>
          <a:noFill/>
        </p:spPr>
        <p:txBody>
          <a:bodyPr lIns="90488" tIns="44450" rIns="90488" bIns="44450"/>
          <a:lstStyle/>
          <a:p>
            <a:r>
              <a:rPr lang="en-US" sz="2000" smtClean="0"/>
              <a:t>SQL includes a </a:t>
            </a:r>
            <a:r>
              <a:rPr lang="en-US" sz="2000" b="1" smtClean="0">
                <a:solidFill>
                  <a:srgbClr val="000099"/>
                </a:solidFill>
              </a:rPr>
              <a:t>between</a:t>
            </a:r>
            <a:r>
              <a:rPr lang="en-US" sz="2000" smtClean="0"/>
              <a:t> comparison operator</a:t>
            </a:r>
            <a:endParaRPr lang="en-US" smtClean="0"/>
          </a:p>
          <a:p>
            <a:r>
              <a:rPr lang="en-US" sz="2000" smtClean="0"/>
              <a:t>Example:  Find the names of all instructors with salary between $90,000 and $100,000 (that is, </a:t>
            </a:r>
            <a:r>
              <a:rPr lang="en-US" sz="2000" smtClean="0">
                <a:latin typeface="Symbol" pitchFamily="18" charset="2"/>
              </a:rPr>
              <a:t> </a:t>
            </a:r>
            <a:r>
              <a:rPr lang="en-US" sz="2000" smtClean="0"/>
              <a:t>$90,000 and </a:t>
            </a:r>
            <a:r>
              <a:rPr lang="en-US" sz="2000" smtClean="0">
                <a:latin typeface="Symbol" pitchFamily="18" charset="2"/>
              </a:rPr>
              <a:t> </a:t>
            </a:r>
            <a:r>
              <a:rPr lang="en-US" sz="2000" smtClean="0"/>
              <a:t>$100,000)</a:t>
            </a:r>
            <a:endParaRPr lang="en-US" smtClean="0"/>
          </a:p>
          <a:p>
            <a:pPr lvl="1"/>
            <a:r>
              <a:rPr lang="en-US" sz="2000" b="1" smtClean="0"/>
              <a:t>select</a:t>
            </a:r>
            <a:r>
              <a:rPr lang="en-US" sz="2000" i="1" smtClean="0"/>
              <a:t> name</a:t>
            </a:r>
            <a:br>
              <a:rPr lang="en-US" sz="2000" i="1" smtClean="0"/>
            </a:br>
            <a:r>
              <a:rPr lang="en-US" sz="2000" i="1" smtClean="0"/>
              <a:t>  </a:t>
            </a:r>
            <a:r>
              <a:rPr lang="en-US" sz="2000" b="1" smtClean="0"/>
              <a:t>from </a:t>
            </a:r>
            <a:r>
              <a:rPr lang="en-US" sz="2000" i="1" smtClean="0"/>
              <a:t>instructor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  </a:t>
            </a:r>
            <a:r>
              <a:rPr lang="en-US" sz="2000" b="1" smtClean="0"/>
              <a:t>where </a:t>
            </a:r>
            <a:r>
              <a:rPr lang="en-US" sz="2000" i="1" smtClean="0"/>
              <a:t>salary </a:t>
            </a:r>
            <a:r>
              <a:rPr lang="en-US" sz="2000" b="1" smtClean="0"/>
              <a:t>between </a:t>
            </a:r>
            <a:r>
              <a:rPr lang="en-US" sz="2000" smtClean="0"/>
              <a:t>90000 </a:t>
            </a:r>
            <a:r>
              <a:rPr lang="en-US" sz="2000" b="1" smtClean="0"/>
              <a:t>and </a:t>
            </a:r>
            <a:r>
              <a:rPr lang="en-US" sz="2000" smtClean="0"/>
              <a:t>100000</a:t>
            </a:r>
            <a:endParaRPr lang="en-US" smtClean="0"/>
          </a:p>
          <a:p>
            <a:r>
              <a:rPr lang="en-US" sz="2000" smtClean="0"/>
              <a:t>Tuple comparison</a:t>
            </a:r>
            <a:endParaRPr lang="en-US" smtClean="0"/>
          </a:p>
          <a:p>
            <a:pPr lvl="1"/>
            <a:r>
              <a:rPr kumimoji="0" lang="en-US" sz="2000" b="1" smtClean="0"/>
              <a:t>select </a:t>
            </a:r>
            <a:r>
              <a:rPr kumimoji="0" lang="en-US" sz="2000" i="1" smtClean="0"/>
              <a:t>name</a:t>
            </a:r>
            <a:r>
              <a:rPr kumimoji="0" lang="en-US" sz="2000" smtClean="0"/>
              <a:t>, </a:t>
            </a:r>
            <a:r>
              <a:rPr kumimoji="0" lang="en-US" sz="2000" i="1" smtClean="0"/>
              <a:t>course_id</a:t>
            </a:r>
            <a:br>
              <a:rPr kumimoji="0" lang="en-US" sz="2000" i="1" smtClean="0"/>
            </a:br>
            <a:r>
              <a:rPr kumimoji="0" lang="en-US" sz="2000" b="1" smtClean="0"/>
              <a:t>from </a:t>
            </a:r>
            <a:r>
              <a:rPr kumimoji="0" lang="en-US" sz="2000" i="1" smtClean="0"/>
              <a:t>instructor</a:t>
            </a:r>
            <a:r>
              <a:rPr kumimoji="0" lang="en-US" sz="2000" smtClean="0"/>
              <a:t>, </a:t>
            </a:r>
            <a:r>
              <a:rPr kumimoji="0" lang="en-US" sz="2000" i="1" smtClean="0"/>
              <a:t>teaches</a:t>
            </a:r>
            <a:br>
              <a:rPr kumimoji="0" lang="en-US" sz="2000" i="1" smtClean="0"/>
            </a:br>
            <a:r>
              <a:rPr kumimoji="0" lang="en-US" sz="2000" b="1" smtClean="0"/>
              <a:t>where </a:t>
            </a:r>
            <a:r>
              <a:rPr kumimoji="0" lang="en-US" sz="2000" smtClean="0"/>
              <a:t>(</a:t>
            </a:r>
            <a:r>
              <a:rPr kumimoji="0" lang="en-US" sz="2000" i="1" smtClean="0"/>
              <a:t>instructor</a:t>
            </a:r>
            <a:r>
              <a:rPr kumimoji="0" lang="en-US" sz="2000" smtClean="0"/>
              <a:t>.</a:t>
            </a:r>
            <a:r>
              <a:rPr kumimoji="0" lang="en-US" sz="2000" i="1" smtClean="0"/>
              <a:t>ID</a:t>
            </a:r>
            <a:r>
              <a:rPr kumimoji="0" lang="en-US" sz="2000" smtClean="0"/>
              <a:t>, </a:t>
            </a:r>
            <a:r>
              <a:rPr kumimoji="0" lang="en-US" sz="2000" i="1" smtClean="0"/>
              <a:t>dept_name</a:t>
            </a:r>
            <a:r>
              <a:rPr kumimoji="0" lang="en-US" sz="2000" smtClean="0"/>
              <a:t>) = (</a:t>
            </a:r>
            <a:r>
              <a:rPr kumimoji="0" lang="en-US" sz="2000" i="1" smtClean="0"/>
              <a:t>teaches</a:t>
            </a:r>
            <a:r>
              <a:rPr kumimoji="0" lang="en-US" sz="2000" smtClean="0"/>
              <a:t>.</a:t>
            </a:r>
            <a:r>
              <a:rPr kumimoji="0" lang="en-US" sz="2000" i="1" smtClean="0"/>
              <a:t>ID</a:t>
            </a:r>
            <a:r>
              <a:rPr kumimoji="0" lang="en-US" sz="2000" smtClean="0"/>
              <a:t>, ’Biology’);</a:t>
            </a:r>
            <a:endParaRPr kumimoji="0" lang="en-US" smtClean="0"/>
          </a:p>
          <a:p>
            <a:pPr lvl="1"/>
            <a:endParaRPr kumimoji="0" lang="en-US" sz="2000" smtClean="0">
              <a:latin typeface="Times New Roman" pitchFamily="18" charset="0"/>
            </a:endParaRP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14838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Duplicates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095375"/>
            <a:ext cx="7661275" cy="4903788"/>
          </a:xfrm>
        </p:spPr>
        <p:txBody>
          <a:bodyPr/>
          <a:lstStyle/>
          <a:p>
            <a:r>
              <a:rPr lang="en-US" sz="2000" smtClean="0"/>
              <a:t>In relations with duplicates, SQL can define how many copies of tuples appear in the result.</a:t>
            </a:r>
            <a:endParaRPr lang="en-US" smtClean="0"/>
          </a:p>
          <a:p>
            <a:r>
              <a:rPr lang="en-US" sz="2000" b="1" smtClean="0">
                <a:solidFill>
                  <a:srgbClr val="000099"/>
                </a:solidFill>
              </a:rPr>
              <a:t>Multiset</a:t>
            </a:r>
            <a:r>
              <a:rPr lang="en-US" sz="2000" b="1" smtClean="0">
                <a:solidFill>
                  <a:schemeClr val="tx2"/>
                </a:solidFill>
              </a:rPr>
              <a:t> </a:t>
            </a:r>
            <a:r>
              <a:rPr lang="en-US" sz="2000" smtClean="0"/>
              <a:t>versions of some of the relational algebra operators – given multiset relations </a:t>
            </a:r>
            <a:r>
              <a:rPr lang="en-US" sz="2000" i="1" smtClean="0"/>
              <a:t>r</a:t>
            </a:r>
            <a:r>
              <a:rPr lang="en-US" sz="2000" baseline="-25000" smtClean="0"/>
              <a:t>1</a:t>
            </a:r>
            <a:r>
              <a:rPr lang="en-US" sz="2000" smtClean="0"/>
              <a:t> and </a:t>
            </a:r>
            <a:r>
              <a:rPr lang="en-US" sz="2000" i="1" smtClean="0"/>
              <a:t>r</a:t>
            </a:r>
            <a:r>
              <a:rPr lang="en-US" sz="2000" baseline="-25000" smtClean="0"/>
              <a:t>2</a:t>
            </a:r>
            <a:r>
              <a:rPr lang="en-US" sz="2000" smtClean="0"/>
              <a:t>:</a:t>
            </a:r>
            <a:endParaRPr lang="en-US" smtClean="0"/>
          </a:p>
          <a:p>
            <a:pPr lvl="1">
              <a:buFont typeface="Monotype Sorts" charset="2"/>
              <a:buNone/>
            </a:pPr>
            <a:r>
              <a:rPr lang="en-US" sz="2000" smtClean="0"/>
              <a:t>1.	 </a:t>
            </a:r>
            <a:r>
              <a:rPr lang="en-US" sz="2800" b="1" smtClean="0">
                <a:sym typeface="Symbol" pitchFamily="18" charset="2"/>
              </a:rPr>
              <a:t></a:t>
            </a:r>
            <a:r>
              <a:rPr lang="en-US" sz="2800" b="1" i="1" baseline="-25000" smtClean="0">
                <a:sym typeface="Symbol" pitchFamily="18" charset="2"/>
              </a:rPr>
              <a:t> </a:t>
            </a:r>
            <a:r>
              <a:rPr lang="en-US" sz="2000" b="1" smtClean="0">
                <a:sym typeface="Symbol" pitchFamily="18" charset="2"/>
              </a:rPr>
              <a:t>(</a:t>
            </a:r>
            <a:r>
              <a:rPr lang="en-US" sz="2000" b="1" i="1" smtClean="0">
                <a:sym typeface="Symbol" pitchFamily="18" charset="2"/>
              </a:rPr>
              <a:t>r</a:t>
            </a:r>
            <a:r>
              <a:rPr lang="en-US" sz="2000" b="1" baseline="-25000" smtClean="0">
                <a:sym typeface="Symbol" pitchFamily="18" charset="2"/>
              </a:rPr>
              <a:t>1</a:t>
            </a:r>
            <a:r>
              <a:rPr lang="en-US" sz="2000" b="1" smtClean="0">
                <a:sym typeface="Symbol" pitchFamily="18" charset="2"/>
              </a:rPr>
              <a:t>)</a:t>
            </a:r>
            <a:r>
              <a:rPr lang="en-US" sz="2000" b="1" i="1" smtClean="0">
                <a:sym typeface="Symbol" pitchFamily="18" charset="2"/>
              </a:rPr>
              <a:t>:</a:t>
            </a:r>
            <a:r>
              <a:rPr lang="en-US" sz="2000" smtClean="0"/>
              <a:t> If there are </a:t>
            </a:r>
            <a:r>
              <a:rPr lang="en-US" sz="2000" i="1" smtClean="0"/>
              <a:t>c</a:t>
            </a:r>
            <a:r>
              <a:rPr lang="en-US" sz="2000" baseline="-25000" smtClean="0"/>
              <a:t>1</a:t>
            </a:r>
            <a:r>
              <a:rPr lang="en-US" sz="2000" smtClean="0"/>
              <a:t> copies of tuple </a:t>
            </a:r>
            <a:r>
              <a:rPr lang="en-US" sz="2000" i="1" smtClean="0"/>
              <a:t>t</a:t>
            </a:r>
            <a:r>
              <a:rPr lang="en-US" sz="2000" baseline="-25000" smtClean="0"/>
              <a:t>1</a:t>
            </a:r>
            <a:r>
              <a:rPr lang="en-US" sz="2000" smtClean="0"/>
              <a:t> in </a:t>
            </a:r>
            <a:r>
              <a:rPr lang="en-US" sz="2000" i="1" smtClean="0"/>
              <a:t>r</a:t>
            </a:r>
            <a:r>
              <a:rPr lang="en-US" sz="2000" baseline="-25000" smtClean="0"/>
              <a:t>1</a:t>
            </a:r>
            <a:r>
              <a:rPr lang="en-US" sz="2000" smtClean="0"/>
              <a:t>, and </a:t>
            </a:r>
            <a:r>
              <a:rPr lang="en-US" sz="2000" i="1" smtClean="0"/>
              <a:t>t</a:t>
            </a:r>
            <a:r>
              <a:rPr lang="en-US" sz="2000" baseline="-25000" smtClean="0"/>
              <a:t>1</a:t>
            </a:r>
            <a:r>
              <a:rPr lang="en-US" sz="2000" smtClean="0"/>
              <a:t> satisfies selections </a:t>
            </a:r>
            <a:r>
              <a:rPr lang="en-US" sz="2800" smtClean="0">
                <a:sym typeface="Symbol" pitchFamily="18" charset="2"/>
              </a:rPr>
              <a:t></a:t>
            </a:r>
            <a:r>
              <a:rPr lang="en-US" sz="2800" i="1" baseline="-25000" smtClean="0">
                <a:sym typeface="Symbol" pitchFamily="18" charset="2"/>
              </a:rPr>
              <a:t></a:t>
            </a:r>
            <a:r>
              <a:rPr lang="en-US" sz="2000" baseline="-25000" smtClean="0">
                <a:sym typeface="Symbol" pitchFamily="18" charset="2"/>
              </a:rPr>
              <a:t>,</a:t>
            </a:r>
            <a:r>
              <a:rPr lang="en-US" sz="2000" smtClean="0">
                <a:sym typeface="Symbol" pitchFamily="18" charset="2"/>
              </a:rPr>
              <a:t>, then there are </a:t>
            </a:r>
            <a:r>
              <a:rPr lang="en-US" sz="2000" i="1" smtClean="0">
                <a:sym typeface="Symbol" pitchFamily="18" charset="2"/>
              </a:rPr>
              <a:t>c</a:t>
            </a:r>
            <a:r>
              <a:rPr lang="en-US" sz="2000" baseline="-25000" smtClean="0">
                <a:sym typeface="Symbol" pitchFamily="18" charset="2"/>
              </a:rPr>
              <a:t>1 </a:t>
            </a:r>
            <a:r>
              <a:rPr lang="en-US" sz="2000" smtClean="0">
                <a:sym typeface="Symbol" pitchFamily="18" charset="2"/>
              </a:rPr>
              <a:t>copies of </a:t>
            </a:r>
            <a:r>
              <a:rPr lang="en-US" sz="2000" i="1" smtClean="0">
                <a:sym typeface="Symbol" pitchFamily="18" charset="2"/>
              </a:rPr>
              <a:t>t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 in </a:t>
            </a:r>
            <a:r>
              <a:rPr lang="en-US" sz="2000" smtClean="0"/>
              <a:t> </a:t>
            </a:r>
            <a:r>
              <a:rPr lang="en-US" sz="2800" smtClean="0">
                <a:sym typeface="Symbol" pitchFamily="18" charset="2"/>
              </a:rPr>
              <a:t></a:t>
            </a:r>
            <a:r>
              <a:rPr lang="en-US" sz="2800" i="1" baseline="-25000" smtClean="0">
                <a:sym typeface="Symbol" pitchFamily="18" charset="2"/>
              </a:rPr>
              <a:t> </a:t>
            </a:r>
            <a:r>
              <a:rPr lang="en-US" sz="2000" smtClean="0">
                <a:sym typeface="Symbol" pitchFamily="18" charset="2"/>
              </a:rPr>
              <a:t>(</a:t>
            </a:r>
            <a:r>
              <a:rPr lang="en-US" sz="2000" i="1" smtClean="0">
                <a:sym typeface="Symbol" pitchFamily="18" charset="2"/>
              </a:rPr>
              <a:t>r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)</a:t>
            </a:r>
            <a:r>
              <a:rPr lang="en-US" sz="2000" i="1" smtClean="0">
                <a:sym typeface="Symbol" pitchFamily="18" charset="2"/>
              </a:rPr>
              <a:t>.</a:t>
            </a:r>
            <a:endParaRPr lang="en-US" smtClean="0">
              <a:sym typeface="Symbol" pitchFamily="18" charset="2"/>
            </a:endParaRPr>
          </a:p>
          <a:p>
            <a:pPr lvl="1">
              <a:buFont typeface="Monotype Sorts" charset="2"/>
              <a:buNone/>
            </a:pPr>
            <a:r>
              <a:rPr lang="en-US" sz="2000" smtClean="0">
                <a:sym typeface="Symbol" pitchFamily="18" charset="2"/>
              </a:rPr>
              <a:t>2.	 </a:t>
            </a:r>
            <a:r>
              <a:rPr lang="en-US" sz="2000" b="1" smtClean="0">
                <a:sym typeface="Symbol" pitchFamily="18" charset="2"/>
              </a:rPr>
              <a:t></a:t>
            </a:r>
            <a:r>
              <a:rPr lang="en-US" sz="2400" b="1" i="1" baseline="-25000" smtClean="0">
                <a:sym typeface="Symbol" pitchFamily="18" charset="2"/>
              </a:rPr>
              <a:t>A </a:t>
            </a:r>
            <a:r>
              <a:rPr lang="en-US" sz="2000" b="1" smtClean="0">
                <a:sym typeface="Symbol" pitchFamily="18" charset="2"/>
              </a:rPr>
              <a:t>(</a:t>
            </a:r>
            <a:r>
              <a:rPr lang="en-US" sz="2000" b="1" i="1" smtClean="0">
                <a:sym typeface="Symbol" pitchFamily="18" charset="2"/>
              </a:rPr>
              <a:t>r </a:t>
            </a:r>
            <a:r>
              <a:rPr lang="en-US" sz="2000" b="1" smtClean="0">
                <a:sym typeface="Symbol" pitchFamily="18" charset="2"/>
              </a:rPr>
              <a:t>):</a:t>
            </a:r>
            <a:r>
              <a:rPr lang="en-US" sz="2000" smtClean="0">
                <a:sym typeface="Symbol" pitchFamily="18" charset="2"/>
              </a:rPr>
              <a:t> For each copy of tuple </a:t>
            </a:r>
            <a:r>
              <a:rPr lang="en-US" sz="2000" i="1" smtClean="0">
                <a:sym typeface="Symbol" pitchFamily="18" charset="2"/>
              </a:rPr>
              <a:t>t</a:t>
            </a:r>
            <a:r>
              <a:rPr lang="en-US" sz="2000" i="1" baseline="-25000" smtClean="0">
                <a:sym typeface="Symbol" pitchFamily="18" charset="2"/>
              </a:rPr>
              <a:t>1</a:t>
            </a:r>
            <a:r>
              <a:rPr lang="en-US" sz="2000" i="1" smtClean="0">
                <a:sym typeface="Symbol" pitchFamily="18" charset="2"/>
              </a:rPr>
              <a:t> </a:t>
            </a:r>
            <a:r>
              <a:rPr lang="en-US" sz="2000" smtClean="0">
                <a:sym typeface="Symbol" pitchFamily="18" charset="2"/>
              </a:rPr>
              <a:t>in </a:t>
            </a:r>
            <a:r>
              <a:rPr lang="en-US" sz="2000" i="1" smtClean="0">
                <a:sym typeface="Symbol" pitchFamily="18" charset="2"/>
              </a:rPr>
              <a:t>r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i="1" smtClean="0">
                <a:sym typeface="Symbol" pitchFamily="18" charset="2"/>
              </a:rPr>
              <a:t>, </a:t>
            </a:r>
            <a:r>
              <a:rPr lang="en-US" sz="2000" smtClean="0">
                <a:sym typeface="Symbol" pitchFamily="18" charset="2"/>
              </a:rPr>
              <a:t>there is a copy of tuple</a:t>
            </a:r>
            <a:r>
              <a:rPr lang="en-US" sz="2000" i="1" smtClean="0">
                <a:sym typeface="Symbol" pitchFamily="18" charset="2"/>
              </a:rPr>
              <a:t>    </a:t>
            </a:r>
            <a:r>
              <a:rPr lang="en-US" sz="2000" smtClean="0">
                <a:sym typeface="Symbol" pitchFamily="18" charset="2"/>
              </a:rPr>
              <a:t></a:t>
            </a:r>
            <a:r>
              <a:rPr lang="en-US" sz="2400" i="1" baseline="-25000" smtClean="0">
                <a:sym typeface="Symbol" pitchFamily="18" charset="2"/>
              </a:rPr>
              <a:t>A </a:t>
            </a:r>
            <a:r>
              <a:rPr lang="en-US" sz="2000" smtClean="0">
                <a:sym typeface="Symbol" pitchFamily="18" charset="2"/>
              </a:rPr>
              <a:t>(</a:t>
            </a:r>
            <a:r>
              <a:rPr lang="en-US" sz="2000" i="1" smtClean="0">
                <a:sym typeface="Symbol" pitchFamily="18" charset="2"/>
              </a:rPr>
              <a:t>t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i="1" smtClean="0">
                <a:sym typeface="Symbol" pitchFamily="18" charset="2"/>
              </a:rPr>
              <a:t>)</a:t>
            </a:r>
            <a:r>
              <a:rPr lang="en-US" sz="2000" smtClean="0">
                <a:sym typeface="Symbol" pitchFamily="18" charset="2"/>
              </a:rPr>
              <a:t> in </a:t>
            </a:r>
            <a:r>
              <a:rPr lang="en-US" sz="2400" i="1" baseline="-25000" smtClean="0">
                <a:sym typeface="Symbol" pitchFamily="18" charset="2"/>
              </a:rPr>
              <a:t>A </a:t>
            </a:r>
            <a:r>
              <a:rPr lang="en-US" sz="2000" smtClean="0">
                <a:sym typeface="Symbol" pitchFamily="18" charset="2"/>
              </a:rPr>
              <a:t>(</a:t>
            </a:r>
            <a:r>
              <a:rPr lang="en-US" sz="2000" i="1" smtClean="0">
                <a:sym typeface="Symbol" pitchFamily="18" charset="2"/>
              </a:rPr>
              <a:t>r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) where </a:t>
            </a:r>
            <a:r>
              <a:rPr lang="en-US" sz="2400" i="1" baseline="-25000" smtClean="0">
                <a:sym typeface="Symbol" pitchFamily="18" charset="2"/>
              </a:rPr>
              <a:t>A </a:t>
            </a:r>
            <a:r>
              <a:rPr lang="en-US" sz="2000" smtClean="0">
                <a:sym typeface="Symbol" pitchFamily="18" charset="2"/>
              </a:rPr>
              <a:t>(</a:t>
            </a:r>
            <a:r>
              <a:rPr lang="en-US" sz="2000" i="1" smtClean="0">
                <a:sym typeface="Symbol" pitchFamily="18" charset="2"/>
              </a:rPr>
              <a:t>t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) denotes the projection of the single tuple </a:t>
            </a:r>
            <a:r>
              <a:rPr lang="en-US" sz="2000" i="1" smtClean="0">
                <a:sym typeface="Symbol" pitchFamily="18" charset="2"/>
              </a:rPr>
              <a:t>t</a:t>
            </a:r>
            <a:r>
              <a:rPr lang="en-US" sz="2000" i="1" baseline="-25000" smtClean="0">
                <a:sym typeface="Symbol" pitchFamily="18" charset="2"/>
              </a:rPr>
              <a:t>1</a:t>
            </a:r>
            <a:r>
              <a:rPr lang="en-US" sz="2000" i="1" smtClean="0">
                <a:sym typeface="Symbol" pitchFamily="18" charset="2"/>
              </a:rPr>
              <a:t>.</a:t>
            </a:r>
            <a:endParaRPr lang="en-US" i="1" smtClean="0">
              <a:sym typeface="Symbol" pitchFamily="18" charset="2"/>
            </a:endParaRPr>
          </a:p>
          <a:p>
            <a:pPr lvl="1">
              <a:buFont typeface="Monotype Sorts" charset="2"/>
              <a:buNone/>
            </a:pPr>
            <a:r>
              <a:rPr lang="en-US" sz="2000" smtClean="0">
                <a:sym typeface="Symbol" pitchFamily="18" charset="2"/>
              </a:rPr>
              <a:t>3.	 </a:t>
            </a:r>
            <a:r>
              <a:rPr lang="en-US" sz="2000" b="1" i="1" smtClean="0">
                <a:sym typeface="Symbol" pitchFamily="18" charset="2"/>
              </a:rPr>
              <a:t>r</a:t>
            </a:r>
            <a:r>
              <a:rPr lang="en-US" sz="2000" b="1" baseline="-25000" smtClean="0">
                <a:sym typeface="Symbol" pitchFamily="18" charset="2"/>
              </a:rPr>
              <a:t>1 </a:t>
            </a:r>
            <a:r>
              <a:rPr lang="en-US" sz="2000" b="1" smtClean="0">
                <a:sym typeface="Symbol" pitchFamily="18" charset="2"/>
              </a:rPr>
              <a:t> x </a:t>
            </a:r>
            <a:r>
              <a:rPr lang="en-US" sz="2000" b="1" i="1" smtClean="0"/>
              <a:t>r</a:t>
            </a:r>
            <a:r>
              <a:rPr lang="en-US" sz="2000" b="1" baseline="-25000" smtClean="0"/>
              <a:t>2</a:t>
            </a:r>
            <a:r>
              <a:rPr lang="en-US" sz="2000" b="1" smtClean="0">
                <a:sym typeface="Symbol" pitchFamily="18" charset="2"/>
              </a:rPr>
              <a:t> :</a:t>
            </a:r>
            <a:r>
              <a:rPr lang="en-US" sz="2000" smtClean="0">
                <a:sym typeface="Symbol" pitchFamily="18" charset="2"/>
              </a:rPr>
              <a:t> If there are </a:t>
            </a:r>
            <a:r>
              <a:rPr lang="en-US" sz="2000" i="1" smtClean="0">
                <a:sym typeface="Symbol" pitchFamily="18" charset="2"/>
              </a:rPr>
              <a:t>c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 copies of tuple </a:t>
            </a:r>
            <a:r>
              <a:rPr lang="en-US" sz="2000" i="1" smtClean="0">
                <a:sym typeface="Symbol" pitchFamily="18" charset="2"/>
              </a:rPr>
              <a:t>t</a:t>
            </a:r>
            <a:r>
              <a:rPr lang="en-US" sz="2000" i="1" baseline="-25000" smtClean="0">
                <a:sym typeface="Symbol" pitchFamily="18" charset="2"/>
              </a:rPr>
              <a:t>1</a:t>
            </a:r>
            <a:r>
              <a:rPr lang="en-US" sz="2000" i="1" smtClean="0">
                <a:sym typeface="Symbol" pitchFamily="18" charset="2"/>
              </a:rPr>
              <a:t> </a:t>
            </a:r>
            <a:r>
              <a:rPr lang="en-US" sz="2000" smtClean="0">
                <a:sym typeface="Symbol" pitchFamily="18" charset="2"/>
              </a:rPr>
              <a:t>in </a:t>
            </a:r>
            <a:r>
              <a:rPr lang="en-US" sz="2000" i="1" smtClean="0">
                <a:sym typeface="Symbol" pitchFamily="18" charset="2"/>
              </a:rPr>
              <a:t>r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 and </a:t>
            </a:r>
            <a:r>
              <a:rPr lang="en-US" sz="2000" i="1" smtClean="0">
                <a:sym typeface="Symbol" pitchFamily="18" charset="2"/>
              </a:rPr>
              <a:t>c</a:t>
            </a:r>
            <a:r>
              <a:rPr lang="en-US" sz="2000" baseline="-25000" smtClean="0">
                <a:sym typeface="Symbol" pitchFamily="18" charset="2"/>
              </a:rPr>
              <a:t>2</a:t>
            </a:r>
            <a:r>
              <a:rPr lang="en-US" sz="2000" smtClean="0">
                <a:sym typeface="Symbol" pitchFamily="18" charset="2"/>
              </a:rPr>
              <a:t> copies of tuple </a:t>
            </a:r>
            <a:r>
              <a:rPr lang="en-US" sz="2000" i="1" smtClean="0">
                <a:sym typeface="Symbol" pitchFamily="18" charset="2"/>
              </a:rPr>
              <a:t>t</a:t>
            </a:r>
            <a:r>
              <a:rPr lang="en-US" sz="2000" baseline="-25000" smtClean="0">
                <a:sym typeface="Symbol" pitchFamily="18" charset="2"/>
              </a:rPr>
              <a:t>2</a:t>
            </a:r>
            <a:r>
              <a:rPr lang="en-US" sz="2000" smtClean="0">
                <a:sym typeface="Symbol" pitchFamily="18" charset="2"/>
              </a:rPr>
              <a:t> in </a:t>
            </a:r>
            <a:r>
              <a:rPr lang="en-US" sz="2000" i="1" smtClean="0">
                <a:sym typeface="Symbol" pitchFamily="18" charset="2"/>
              </a:rPr>
              <a:t>r</a:t>
            </a:r>
            <a:r>
              <a:rPr lang="en-US" sz="2000" baseline="-25000" smtClean="0">
                <a:sym typeface="Symbol" pitchFamily="18" charset="2"/>
              </a:rPr>
              <a:t>2</a:t>
            </a:r>
            <a:r>
              <a:rPr lang="en-US" sz="2000" smtClean="0">
                <a:sym typeface="Symbol" pitchFamily="18" charset="2"/>
              </a:rPr>
              <a:t>, there are </a:t>
            </a:r>
            <a:r>
              <a:rPr lang="en-US" sz="2000" i="1" smtClean="0">
                <a:sym typeface="Symbol" pitchFamily="18" charset="2"/>
              </a:rPr>
              <a:t>c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 x </a:t>
            </a:r>
            <a:r>
              <a:rPr lang="en-US" sz="2000" i="1" smtClean="0">
                <a:sym typeface="Symbol" pitchFamily="18" charset="2"/>
              </a:rPr>
              <a:t>c</a:t>
            </a:r>
            <a:r>
              <a:rPr lang="en-US" sz="2000" baseline="-25000" smtClean="0">
                <a:sym typeface="Symbol" pitchFamily="18" charset="2"/>
              </a:rPr>
              <a:t>2</a:t>
            </a:r>
            <a:r>
              <a:rPr lang="en-US" sz="2000" smtClean="0">
                <a:sym typeface="Symbol" pitchFamily="18" charset="2"/>
              </a:rPr>
              <a:t> copies of the tuple </a:t>
            </a:r>
            <a:r>
              <a:rPr lang="en-US" sz="2000" i="1" smtClean="0">
                <a:sym typeface="Symbol" pitchFamily="18" charset="2"/>
              </a:rPr>
              <a:t>t</a:t>
            </a:r>
            <a:r>
              <a:rPr lang="en-US" sz="2000" i="1" baseline="-25000" smtClean="0">
                <a:sym typeface="Symbol" pitchFamily="18" charset="2"/>
              </a:rPr>
              <a:t>1</a:t>
            </a:r>
            <a:r>
              <a:rPr lang="en-US" sz="2000" i="1" smtClean="0">
                <a:sym typeface="Symbol" pitchFamily="18" charset="2"/>
              </a:rPr>
              <a:t>. t</a:t>
            </a:r>
            <a:r>
              <a:rPr lang="en-US" sz="2000" baseline="-25000" smtClean="0">
                <a:sym typeface="Symbol" pitchFamily="18" charset="2"/>
              </a:rPr>
              <a:t>2</a:t>
            </a:r>
            <a:r>
              <a:rPr lang="en-US" sz="2000" smtClean="0">
                <a:sym typeface="Symbol" pitchFamily="18" charset="2"/>
              </a:rPr>
              <a:t> in </a:t>
            </a:r>
            <a:r>
              <a:rPr lang="en-US" sz="2000" i="1" smtClean="0">
                <a:sym typeface="Symbol" pitchFamily="18" charset="2"/>
              </a:rPr>
              <a:t>r</a:t>
            </a:r>
            <a:r>
              <a:rPr lang="en-US" sz="2000" baseline="-25000" smtClean="0">
                <a:sym typeface="Symbol" pitchFamily="18" charset="2"/>
              </a:rPr>
              <a:t>1 </a:t>
            </a:r>
            <a:r>
              <a:rPr lang="en-US" sz="2000" smtClean="0">
                <a:sym typeface="Symbol" pitchFamily="18" charset="2"/>
              </a:rPr>
              <a:t> x </a:t>
            </a:r>
            <a:r>
              <a:rPr lang="en-US" sz="2000" i="1" smtClean="0"/>
              <a:t>r</a:t>
            </a:r>
            <a:r>
              <a:rPr lang="en-US" sz="2000" baseline="-25000" smtClean="0"/>
              <a:t>2</a:t>
            </a:r>
            <a:endParaRPr lang="en-US" baseline="-25000" smtClean="0"/>
          </a:p>
        </p:txBody>
      </p:sp>
    </p:spTree>
    <p:extLst>
      <p:ext uri="{BB962C8B-B14F-4D97-AF65-F5344CB8AC3E}">
        <p14:creationId xmlns:p14="http://schemas.microsoft.com/office/powerpoint/2010/main" val="34843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Duplicates (Cont.)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4900"/>
            <a:ext cx="6991350" cy="4549775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1436688" algn="l"/>
                <a:tab pos="2176463" algn="l"/>
              </a:tabLst>
            </a:pPr>
            <a:r>
              <a:rPr lang="en-US" sz="2000" smtClean="0"/>
              <a:t>Example: Suppose multiset relations </a:t>
            </a:r>
            <a:r>
              <a:rPr lang="en-US" sz="2000" i="1" smtClean="0"/>
              <a:t>r</a:t>
            </a:r>
            <a:r>
              <a:rPr lang="en-US" sz="2000" baseline="-25000" smtClean="0"/>
              <a:t>1</a:t>
            </a:r>
            <a:r>
              <a:rPr lang="en-US" sz="2000" smtClean="0"/>
              <a:t> (</a:t>
            </a:r>
            <a:r>
              <a:rPr lang="en-US" sz="2000" i="1" smtClean="0"/>
              <a:t>A, B</a:t>
            </a:r>
            <a:r>
              <a:rPr lang="en-US" sz="2000" smtClean="0"/>
              <a:t>) and </a:t>
            </a:r>
            <a:r>
              <a:rPr lang="en-US" sz="2000" i="1" smtClean="0"/>
              <a:t>r</a:t>
            </a:r>
            <a:r>
              <a:rPr lang="en-US" sz="2000" baseline="-25000" smtClean="0"/>
              <a:t>2</a:t>
            </a:r>
            <a:r>
              <a:rPr lang="en-US" sz="2000" smtClean="0"/>
              <a:t> (</a:t>
            </a:r>
            <a:r>
              <a:rPr lang="en-US" sz="2000" i="1" smtClean="0"/>
              <a:t>C</a:t>
            </a:r>
            <a:r>
              <a:rPr lang="en-US" sz="2000" smtClean="0"/>
              <a:t>) are as follows:</a:t>
            </a:r>
            <a:endParaRPr lang="en-US" smtClean="0"/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 smtClean="0"/>
              <a:t>		 </a:t>
            </a:r>
            <a:r>
              <a:rPr lang="en-US" sz="2000" i="1" smtClean="0"/>
              <a:t>r</a:t>
            </a:r>
            <a:r>
              <a:rPr lang="en-US" sz="2000" baseline="-25000" smtClean="0"/>
              <a:t>1</a:t>
            </a:r>
            <a:r>
              <a:rPr lang="en-US" sz="2000" smtClean="0"/>
              <a:t> = {(1, </a:t>
            </a:r>
            <a:r>
              <a:rPr lang="en-US" sz="2000" i="1" smtClean="0"/>
              <a:t>a</a:t>
            </a:r>
            <a:r>
              <a:rPr lang="en-US" sz="2000" smtClean="0"/>
              <a:t>) (2,</a:t>
            </a:r>
            <a:r>
              <a:rPr lang="en-US" sz="2000" i="1" smtClean="0"/>
              <a:t>a</a:t>
            </a:r>
            <a:r>
              <a:rPr lang="en-US" sz="2000" smtClean="0"/>
              <a:t>)}     </a:t>
            </a:r>
            <a:r>
              <a:rPr lang="en-US" sz="2000" i="1" smtClean="0"/>
              <a:t>r</a:t>
            </a:r>
            <a:r>
              <a:rPr lang="en-US" sz="2000" baseline="-25000" smtClean="0"/>
              <a:t>2</a:t>
            </a:r>
            <a:r>
              <a:rPr lang="en-US" sz="2000" smtClean="0"/>
              <a:t> = {(2), (3), (3)}</a:t>
            </a:r>
            <a:endParaRPr lang="en-US" smtClean="0"/>
          </a:p>
          <a:p>
            <a:pPr>
              <a:tabLst>
                <a:tab pos="1436688" algn="l"/>
                <a:tab pos="2176463" algn="l"/>
              </a:tabLst>
            </a:pPr>
            <a:r>
              <a:rPr lang="en-US" sz="2000" smtClean="0"/>
              <a:t>Then </a:t>
            </a:r>
            <a:r>
              <a:rPr lang="en-US" sz="2000" smtClean="0">
                <a:sym typeface="Symbol" pitchFamily="18" charset="2"/>
              </a:rPr>
              <a:t></a:t>
            </a:r>
            <a:r>
              <a:rPr lang="en-US" sz="2400" i="1" baseline="-25000" smtClean="0">
                <a:sym typeface="Symbol" pitchFamily="18" charset="2"/>
              </a:rPr>
              <a:t>B</a:t>
            </a:r>
            <a:r>
              <a:rPr lang="en-US" sz="2000" smtClean="0">
                <a:sym typeface="Symbol" pitchFamily="18" charset="2"/>
              </a:rPr>
              <a:t>(</a:t>
            </a:r>
            <a:r>
              <a:rPr lang="en-US" sz="2000" i="1" smtClean="0"/>
              <a:t>r</a:t>
            </a:r>
            <a:r>
              <a:rPr lang="en-US" sz="2000" baseline="-25000" smtClean="0"/>
              <a:t>1</a:t>
            </a:r>
            <a:r>
              <a:rPr lang="en-US" sz="2000" smtClean="0"/>
              <a:t>) would be {(a), (a)}, while </a:t>
            </a:r>
            <a:r>
              <a:rPr lang="en-US" sz="2000" smtClean="0">
                <a:sym typeface="Symbol" pitchFamily="18" charset="2"/>
              </a:rPr>
              <a:t></a:t>
            </a:r>
            <a:r>
              <a:rPr lang="en-US" sz="2400" i="1" baseline="-25000" smtClean="0">
                <a:sym typeface="Symbol" pitchFamily="18" charset="2"/>
              </a:rPr>
              <a:t>B</a:t>
            </a:r>
            <a:r>
              <a:rPr lang="en-US" sz="2000" smtClean="0">
                <a:sym typeface="Symbol" pitchFamily="18" charset="2"/>
              </a:rPr>
              <a:t>(</a:t>
            </a:r>
            <a:r>
              <a:rPr lang="en-US" sz="2000" i="1" smtClean="0"/>
              <a:t>r</a:t>
            </a:r>
            <a:r>
              <a:rPr lang="en-US" sz="2000" baseline="-25000" smtClean="0"/>
              <a:t>1</a:t>
            </a:r>
            <a:r>
              <a:rPr lang="en-US" sz="2000" smtClean="0"/>
              <a:t>) x </a:t>
            </a:r>
            <a:r>
              <a:rPr lang="en-US" sz="2000" i="1" smtClean="0"/>
              <a:t>r</a:t>
            </a:r>
            <a:r>
              <a:rPr lang="en-US" sz="2000" baseline="-25000" smtClean="0"/>
              <a:t>2</a:t>
            </a:r>
            <a:r>
              <a:rPr lang="en-US" sz="2000" smtClean="0"/>
              <a:t> would be</a:t>
            </a:r>
            <a:endParaRPr lang="en-US" smtClean="0"/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 smtClean="0"/>
              <a:t>		</a:t>
            </a:r>
            <a:r>
              <a:rPr lang="en-US" sz="2000" smtClean="0"/>
              <a:t>{(</a:t>
            </a:r>
            <a:r>
              <a:rPr lang="en-US" sz="2000" i="1" smtClean="0"/>
              <a:t>a</a:t>
            </a:r>
            <a:r>
              <a:rPr lang="en-US" sz="2000" smtClean="0"/>
              <a:t>,2), (</a:t>
            </a:r>
            <a:r>
              <a:rPr lang="en-US" sz="2000" i="1" smtClean="0"/>
              <a:t>a</a:t>
            </a:r>
            <a:r>
              <a:rPr lang="en-US" sz="2000" smtClean="0"/>
              <a:t>,2), (</a:t>
            </a:r>
            <a:r>
              <a:rPr lang="en-US" sz="2000" i="1" smtClean="0"/>
              <a:t>a</a:t>
            </a:r>
            <a:r>
              <a:rPr lang="en-US" sz="2000" smtClean="0"/>
              <a:t>,3), (</a:t>
            </a:r>
            <a:r>
              <a:rPr lang="en-US" sz="2000" i="1" smtClean="0"/>
              <a:t>a</a:t>
            </a:r>
            <a:r>
              <a:rPr lang="en-US" sz="2000" smtClean="0"/>
              <a:t>,3), (</a:t>
            </a:r>
            <a:r>
              <a:rPr lang="en-US" sz="2000" i="1" smtClean="0"/>
              <a:t>a</a:t>
            </a:r>
            <a:r>
              <a:rPr lang="en-US" sz="2000" smtClean="0"/>
              <a:t>,3), (</a:t>
            </a:r>
            <a:r>
              <a:rPr lang="en-US" sz="2000" i="1" smtClean="0"/>
              <a:t>a</a:t>
            </a:r>
            <a:r>
              <a:rPr lang="en-US" sz="2000" smtClean="0"/>
              <a:t>,3)}</a:t>
            </a:r>
            <a:endParaRPr lang="en-US" smtClean="0"/>
          </a:p>
          <a:p>
            <a:pPr>
              <a:tabLst>
                <a:tab pos="1436688" algn="l"/>
                <a:tab pos="2176463" algn="l"/>
              </a:tabLst>
            </a:pPr>
            <a:r>
              <a:rPr lang="en-US" sz="2000" smtClean="0"/>
              <a:t>SQL duplicate semantics:</a:t>
            </a:r>
            <a:r>
              <a:rPr lang="en-US" smtClean="0"/>
              <a:t> </a:t>
            </a:r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 smtClean="0"/>
              <a:t>		</a:t>
            </a:r>
            <a:r>
              <a:rPr lang="en-US" sz="2000" b="1" smtClean="0"/>
              <a:t>select </a:t>
            </a:r>
            <a:r>
              <a:rPr lang="en-US" sz="2000" i="1" smtClean="0"/>
              <a:t>A</a:t>
            </a:r>
            <a:r>
              <a:rPr lang="en-US" sz="2000" baseline="-25000" smtClean="0"/>
              <a:t>1</a:t>
            </a:r>
            <a:r>
              <a:rPr lang="en-US" sz="2000" smtClean="0"/>
              <a:t>,</a:t>
            </a:r>
            <a:r>
              <a:rPr lang="en-US" sz="2000" baseline="-25000" smtClean="0"/>
              <a:t>, </a:t>
            </a:r>
            <a:r>
              <a:rPr lang="en-US" sz="2000" i="1" smtClean="0"/>
              <a:t>A</a:t>
            </a:r>
            <a:r>
              <a:rPr lang="en-US" sz="2000" baseline="-25000" smtClean="0"/>
              <a:t>2</a:t>
            </a:r>
            <a:r>
              <a:rPr lang="en-US" sz="2000" smtClean="0"/>
              <a:t>, ..., </a:t>
            </a:r>
            <a:r>
              <a:rPr lang="en-US" sz="2000" i="1" smtClean="0"/>
              <a:t>A</a:t>
            </a:r>
            <a:r>
              <a:rPr lang="en-US" sz="2400" i="1" baseline="-25000" smtClean="0"/>
              <a:t>n</a:t>
            </a:r>
            <a:r>
              <a:rPr lang="en-US" sz="2000" i="1" smtClean="0"/>
              <a:t/>
            </a:r>
            <a:br>
              <a:rPr lang="en-US" sz="2000" i="1" smtClean="0"/>
            </a:br>
            <a:r>
              <a:rPr lang="en-US" sz="2000" i="1" smtClean="0"/>
              <a:t>	</a:t>
            </a:r>
            <a:r>
              <a:rPr lang="en-US" sz="2000" b="1" smtClean="0"/>
              <a:t>from </a:t>
            </a:r>
            <a:r>
              <a:rPr lang="en-US" sz="2000" i="1" smtClean="0"/>
              <a:t>r</a:t>
            </a:r>
            <a:r>
              <a:rPr lang="en-US" sz="2000" baseline="-25000" smtClean="0"/>
              <a:t>1</a:t>
            </a:r>
            <a:r>
              <a:rPr lang="en-US" sz="2000" smtClean="0"/>
              <a:t>, </a:t>
            </a:r>
            <a:r>
              <a:rPr lang="en-US" sz="2000" i="1" smtClean="0"/>
              <a:t>r</a:t>
            </a:r>
            <a:r>
              <a:rPr lang="en-US" sz="2000" baseline="-25000" smtClean="0"/>
              <a:t>2</a:t>
            </a:r>
            <a:r>
              <a:rPr lang="en-US" sz="2000" smtClean="0"/>
              <a:t>, ..., </a:t>
            </a:r>
            <a:r>
              <a:rPr lang="en-US" sz="2000" i="1" smtClean="0"/>
              <a:t>r</a:t>
            </a:r>
            <a:r>
              <a:rPr lang="en-US" sz="2400" i="1" baseline="-25000" smtClean="0"/>
              <a:t>m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	</a:t>
            </a:r>
            <a:r>
              <a:rPr lang="en-US" sz="2000" b="1" smtClean="0"/>
              <a:t>where </a:t>
            </a:r>
            <a:r>
              <a:rPr lang="en-US" sz="2000" i="1" smtClean="0"/>
              <a:t>P</a:t>
            </a:r>
            <a:endParaRPr lang="en-US" i="1" smtClean="0"/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 i="1" smtClean="0"/>
              <a:t>	</a:t>
            </a:r>
            <a:r>
              <a:rPr lang="en-US" sz="2000" smtClean="0"/>
              <a:t>is equivalent to the </a:t>
            </a:r>
            <a:r>
              <a:rPr lang="en-US" sz="2000" i="1" smtClean="0"/>
              <a:t>multiset</a:t>
            </a:r>
            <a:r>
              <a:rPr lang="en-US" sz="2000" smtClean="0"/>
              <a:t> version of the expression:</a:t>
            </a:r>
            <a:endParaRPr lang="en-US" smtClean="0"/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 smtClean="0"/>
              <a:t>		</a:t>
            </a:r>
            <a:endParaRPr lang="en-US" i="1" baseline="-2500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682875" y="5108575"/>
          <a:ext cx="36401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3022560" imgH="355320" progId="Equation.3">
                  <p:embed/>
                </p:oleObj>
              </mc:Choice>
              <mc:Fallback>
                <p:oleObj name="Equation" r:id="rId4" imgW="30225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5108575"/>
                        <a:ext cx="36401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193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38100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Set Operations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988" y="1108075"/>
            <a:ext cx="7661275" cy="511175"/>
          </a:xfrm>
        </p:spPr>
        <p:txBody>
          <a:bodyPr/>
          <a:lstStyle/>
          <a:p>
            <a:pPr>
              <a:tabLst>
                <a:tab pos="1481138" algn="l"/>
              </a:tabLst>
            </a:pPr>
            <a:r>
              <a:rPr lang="en-US" sz="2000" smtClean="0"/>
              <a:t>Find courses that ran in Fall 2009 or in Spring 2010</a:t>
            </a:r>
            <a:endParaRPr lang="en-US" smtClean="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33388" y="4414838"/>
            <a:ext cx="6210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  </a:t>
            </a:r>
            <a:r>
              <a:rPr kumimoji="1" lang="en-US"/>
              <a:t> </a:t>
            </a:r>
            <a:r>
              <a:rPr kumimoji="1" lang="en-US" sz="1800"/>
              <a:t>Find courses that ran in Fall 2009 but not in Spring 2010</a:t>
            </a:r>
            <a:endParaRPr kumimoji="1" lang="en-US"/>
          </a:p>
        </p:txBody>
      </p:sp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609600" y="1604963"/>
            <a:ext cx="82835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‘Fall’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2009)</a:t>
            </a:r>
            <a:br>
              <a:rPr kumimoji="1" lang="en-US" sz="2000"/>
            </a:br>
            <a:r>
              <a:rPr kumimoji="1" lang="en-US" sz="2000"/>
              <a:t> </a:t>
            </a:r>
            <a:r>
              <a:rPr kumimoji="1" lang="en-US" sz="2000" b="1"/>
              <a:t>union</a:t>
            </a:r>
            <a:br>
              <a:rPr kumimoji="1" lang="en-US" sz="2000" b="1"/>
            </a:b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‘Spring’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2010)</a:t>
            </a:r>
            <a:endParaRPr kumimoji="1" lang="en-US" sz="1800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88938" y="2722563"/>
            <a:ext cx="583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  Find courses that ran in Fall 2009 and in Spring 2010</a:t>
            </a:r>
            <a:endParaRPr kumimoji="1" lang="en-US"/>
          </a:p>
        </p:txBody>
      </p:sp>
      <p:sp>
        <p:nvSpPr>
          <p:cNvPr id="417799" name="Text Box 7"/>
          <p:cNvSpPr txBox="1">
            <a:spLocks noChangeArrowheads="1"/>
          </p:cNvSpPr>
          <p:nvPr/>
        </p:nvSpPr>
        <p:spPr bwMode="auto">
          <a:xfrm>
            <a:off x="579438" y="3168650"/>
            <a:ext cx="826293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‘Fall’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2009)</a:t>
            </a:r>
            <a:br>
              <a:rPr kumimoji="1" lang="en-US" sz="2000"/>
            </a:br>
            <a:r>
              <a:rPr kumimoji="1" lang="en-US" sz="2000"/>
              <a:t> </a:t>
            </a:r>
            <a:r>
              <a:rPr kumimoji="1" lang="en-US" sz="2000" b="1"/>
              <a:t>intersect</a:t>
            </a:r>
            <a:br>
              <a:rPr kumimoji="1" lang="en-US" sz="2000" b="1"/>
            </a:b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‘Spring’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2010)</a:t>
            </a:r>
            <a:endParaRPr kumimoji="1" lang="en-US" sz="1800"/>
          </a:p>
        </p:txBody>
      </p:sp>
      <p:sp>
        <p:nvSpPr>
          <p:cNvPr id="417800" name="Text Box 8"/>
          <p:cNvSpPr txBox="1">
            <a:spLocks noChangeArrowheads="1"/>
          </p:cNvSpPr>
          <p:nvPr/>
        </p:nvSpPr>
        <p:spPr bwMode="auto">
          <a:xfrm>
            <a:off x="577850" y="4843463"/>
            <a:ext cx="83518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‘Fall’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2009)</a:t>
            </a:r>
            <a:br>
              <a:rPr kumimoji="1" lang="en-US" sz="2000"/>
            </a:br>
            <a:r>
              <a:rPr kumimoji="1" lang="en-US" sz="2000"/>
              <a:t> </a:t>
            </a:r>
            <a:r>
              <a:rPr kumimoji="1" lang="en-US" sz="2000" b="1"/>
              <a:t>except</a:t>
            </a:r>
            <a:br>
              <a:rPr kumimoji="1" lang="en-US" sz="2000" b="1"/>
            </a:b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‘Spring’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2010)</a:t>
            </a:r>
            <a:endParaRPr kumimoji="1" lang="en-US" sz="1800"/>
          </a:p>
        </p:txBody>
      </p:sp>
    </p:spTree>
    <p:extLst>
      <p:ext uri="{BB962C8B-B14F-4D97-AF65-F5344CB8AC3E}">
        <p14:creationId xmlns:p14="http://schemas.microsoft.com/office/powerpoint/2010/main" val="244392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utoUpdateAnimBg="0"/>
      <p:bldP spid="417799" grpId="0" autoUpdateAnimBg="0"/>
      <p:bldP spid="417800" grpId="0" autoUpdateAnimBg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Set Operations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095375"/>
            <a:ext cx="7661275" cy="4903788"/>
          </a:xfrm>
        </p:spPr>
        <p:txBody>
          <a:bodyPr/>
          <a:lstStyle/>
          <a:p>
            <a:r>
              <a:rPr lang="en-US" sz="2000" smtClean="0"/>
              <a:t>Set operations </a:t>
            </a:r>
            <a:r>
              <a:rPr lang="en-US" sz="2000" b="1" smtClean="0">
                <a:solidFill>
                  <a:srgbClr val="000099"/>
                </a:solidFill>
              </a:rPr>
              <a:t>union</a:t>
            </a:r>
            <a:r>
              <a:rPr lang="en-US" sz="2000" b="1" smtClean="0"/>
              <a:t>, </a:t>
            </a:r>
            <a:r>
              <a:rPr lang="en-US" sz="2000" b="1" smtClean="0">
                <a:solidFill>
                  <a:srgbClr val="000099"/>
                </a:solidFill>
              </a:rPr>
              <a:t>intersect</a:t>
            </a:r>
            <a:r>
              <a:rPr lang="en-US" sz="2000" b="1" smtClean="0"/>
              <a:t>, </a:t>
            </a:r>
            <a:r>
              <a:rPr lang="en-US" sz="2000" smtClean="0"/>
              <a:t>and </a:t>
            </a:r>
            <a:r>
              <a:rPr lang="en-US" sz="2000" b="1" smtClean="0">
                <a:solidFill>
                  <a:srgbClr val="000099"/>
                </a:solidFill>
              </a:rPr>
              <a:t>except</a:t>
            </a:r>
            <a:r>
              <a:rPr lang="en-US" b="1" smtClean="0"/>
              <a:t> </a:t>
            </a:r>
          </a:p>
          <a:p>
            <a:pPr lvl="1"/>
            <a:r>
              <a:rPr lang="en-US" sz="2000" smtClean="0">
                <a:sym typeface="Symbol" pitchFamily="18" charset="2"/>
              </a:rPr>
              <a:t>Each of the above operations automatically eliminates duplicates</a:t>
            </a:r>
            <a:endParaRPr lang="en-US" smtClean="0">
              <a:sym typeface="Symbol" pitchFamily="18" charset="2"/>
            </a:endParaRPr>
          </a:p>
          <a:p>
            <a:r>
              <a:rPr lang="en-US" sz="2000" smtClean="0">
                <a:sym typeface="Symbol" pitchFamily="18" charset="2"/>
              </a:rPr>
              <a:t>To retain all duplicates use the corresponding multiset versions </a:t>
            </a:r>
            <a:r>
              <a:rPr lang="en-US" sz="2000" b="1" smtClean="0">
                <a:solidFill>
                  <a:srgbClr val="000099"/>
                </a:solidFill>
                <a:sym typeface="Symbol" pitchFamily="18" charset="2"/>
              </a:rPr>
              <a:t>union all, intersect all</a:t>
            </a:r>
            <a:r>
              <a:rPr lang="en-US" sz="2000" b="1" smtClean="0">
                <a:sym typeface="Symbol" pitchFamily="18" charset="2"/>
              </a:rPr>
              <a:t> </a:t>
            </a:r>
            <a:r>
              <a:rPr lang="en-US" sz="2000" smtClean="0">
                <a:sym typeface="Symbol" pitchFamily="18" charset="2"/>
              </a:rPr>
              <a:t>and </a:t>
            </a:r>
            <a:r>
              <a:rPr lang="en-US" sz="2000" b="1" smtClean="0">
                <a:solidFill>
                  <a:srgbClr val="000099"/>
                </a:solidFill>
                <a:sym typeface="Symbol" pitchFamily="18" charset="2"/>
              </a:rPr>
              <a:t>except all</a:t>
            </a:r>
            <a:r>
              <a:rPr lang="en-US" sz="2000" b="1" smtClean="0">
                <a:sym typeface="Symbol" pitchFamily="18" charset="2"/>
              </a:rPr>
              <a:t>.</a:t>
            </a:r>
            <a:br>
              <a:rPr lang="en-US" sz="2000" b="1" smtClean="0">
                <a:sym typeface="Symbol" pitchFamily="18" charset="2"/>
              </a:rPr>
            </a:br>
            <a:r>
              <a:rPr lang="en-US" sz="2000" smtClean="0">
                <a:sym typeface="Symbol" pitchFamily="18" charset="2"/>
              </a:rPr>
              <a:t/>
            </a:r>
            <a:br>
              <a:rPr lang="en-US" sz="2000" smtClean="0">
                <a:sym typeface="Symbol" pitchFamily="18" charset="2"/>
              </a:rPr>
            </a:br>
            <a:r>
              <a:rPr lang="en-US" sz="2000" smtClean="0">
                <a:sym typeface="Symbol" pitchFamily="18" charset="2"/>
              </a:rPr>
              <a:t>Suppose a tuple occurs </a:t>
            </a:r>
            <a:r>
              <a:rPr lang="en-US" sz="2000" i="1" smtClean="0">
                <a:sym typeface="Symbol" pitchFamily="18" charset="2"/>
              </a:rPr>
              <a:t>m</a:t>
            </a:r>
            <a:r>
              <a:rPr lang="en-US" sz="2000" smtClean="0">
                <a:sym typeface="Symbol" pitchFamily="18" charset="2"/>
              </a:rPr>
              <a:t> times in </a:t>
            </a:r>
            <a:r>
              <a:rPr lang="en-US" sz="2000" i="1" smtClean="0">
                <a:sym typeface="Symbol" pitchFamily="18" charset="2"/>
              </a:rPr>
              <a:t>r</a:t>
            </a:r>
            <a:r>
              <a:rPr lang="en-US" sz="2000" smtClean="0">
                <a:sym typeface="Symbol" pitchFamily="18" charset="2"/>
              </a:rPr>
              <a:t> and </a:t>
            </a:r>
            <a:r>
              <a:rPr lang="en-US" sz="2000" i="1" smtClean="0">
                <a:sym typeface="Symbol" pitchFamily="18" charset="2"/>
              </a:rPr>
              <a:t>n </a:t>
            </a:r>
            <a:r>
              <a:rPr lang="en-US" sz="2000" smtClean="0">
                <a:sym typeface="Symbol" pitchFamily="18" charset="2"/>
              </a:rPr>
              <a:t>times in </a:t>
            </a:r>
            <a:r>
              <a:rPr lang="en-US" sz="2000" i="1" smtClean="0">
                <a:sym typeface="Symbol" pitchFamily="18" charset="2"/>
              </a:rPr>
              <a:t>s, </a:t>
            </a:r>
            <a:r>
              <a:rPr lang="en-US" sz="2000" smtClean="0">
                <a:sym typeface="Symbol" pitchFamily="18" charset="2"/>
              </a:rPr>
              <a:t>then, it occurs:</a:t>
            </a:r>
            <a:endParaRPr lang="en-US" smtClean="0">
              <a:sym typeface="Symbol" pitchFamily="18" charset="2"/>
            </a:endParaRPr>
          </a:p>
          <a:p>
            <a:pPr lvl="1"/>
            <a:r>
              <a:rPr lang="en-US" sz="2000" i="1" smtClean="0"/>
              <a:t>m </a:t>
            </a:r>
            <a:r>
              <a:rPr lang="en-US" sz="2000" i="1" baseline="-25000" smtClean="0"/>
              <a:t> </a:t>
            </a:r>
            <a:r>
              <a:rPr lang="en-US" sz="2000" i="1" smtClean="0"/>
              <a:t>+ n </a:t>
            </a:r>
            <a:r>
              <a:rPr lang="en-US" sz="2000" smtClean="0"/>
              <a:t>times in </a:t>
            </a:r>
            <a:r>
              <a:rPr lang="en-US" sz="2000" i="1" smtClean="0"/>
              <a:t>r </a:t>
            </a:r>
            <a:r>
              <a:rPr lang="en-US" sz="2000" b="1" smtClean="0"/>
              <a:t>union all </a:t>
            </a:r>
            <a:r>
              <a:rPr lang="en-US" sz="2000" i="1" smtClean="0"/>
              <a:t>s</a:t>
            </a:r>
            <a:endParaRPr lang="en-US" i="1" smtClean="0"/>
          </a:p>
          <a:p>
            <a:pPr lvl="1"/>
            <a:r>
              <a:rPr lang="en-US" sz="2000" smtClean="0"/>
              <a:t>min(</a:t>
            </a:r>
            <a:r>
              <a:rPr lang="en-US" sz="2000" i="1" smtClean="0"/>
              <a:t>m,n)</a:t>
            </a:r>
            <a:r>
              <a:rPr lang="en-US" sz="2000" smtClean="0"/>
              <a:t> times in </a:t>
            </a:r>
            <a:r>
              <a:rPr lang="en-US" sz="2000" i="1" smtClean="0"/>
              <a:t>r</a:t>
            </a:r>
            <a:r>
              <a:rPr lang="en-US" sz="2000" smtClean="0"/>
              <a:t> </a:t>
            </a:r>
            <a:r>
              <a:rPr lang="en-US" sz="2000" b="1" smtClean="0"/>
              <a:t>intersect all </a:t>
            </a:r>
            <a:r>
              <a:rPr lang="en-US" sz="2000" i="1" smtClean="0"/>
              <a:t>s</a:t>
            </a:r>
            <a:endParaRPr lang="en-US" i="1" smtClean="0"/>
          </a:p>
          <a:p>
            <a:pPr lvl="1"/>
            <a:r>
              <a:rPr lang="en-US" sz="2000" smtClean="0"/>
              <a:t>max(0, </a:t>
            </a:r>
            <a:r>
              <a:rPr lang="en-US" sz="2000" i="1" smtClean="0"/>
              <a:t>m – n)</a:t>
            </a:r>
            <a:r>
              <a:rPr lang="en-US" sz="2000" smtClean="0"/>
              <a:t> times in </a:t>
            </a:r>
            <a:r>
              <a:rPr lang="en-US" sz="2000" i="1" smtClean="0"/>
              <a:t>r</a:t>
            </a:r>
            <a:r>
              <a:rPr lang="en-US" sz="2000" smtClean="0"/>
              <a:t> </a:t>
            </a:r>
            <a:r>
              <a:rPr lang="en-US" sz="2000" b="1" smtClean="0"/>
              <a:t>except all </a:t>
            </a:r>
            <a:r>
              <a:rPr lang="en-US" sz="2000" i="1" smtClean="0"/>
              <a:t>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5114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Null Values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89850" cy="5156200"/>
          </a:xfrm>
        </p:spPr>
        <p:txBody>
          <a:bodyPr/>
          <a:lstStyle/>
          <a:p>
            <a:r>
              <a:rPr lang="en-US" sz="2000" smtClean="0"/>
              <a:t>It is possible for tuples to have a null value, denoted by </a:t>
            </a:r>
            <a:r>
              <a:rPr lang="en-US" sz="2000" i="1" smtClean="0"/>
              <a:t>null</a:t>
            </a:r>
            <a:r>
              <a:rPr lang="en-US" sz="2000" smtClean="0"/>
              <a:t>, for some of their attributes</a:t>
            </a:r>
            <a:endParaRPr lang="en-US" smtClean="0"/>
          </a:p>
          <a:p>
            <a:r>
              <a:rPr lang="en-US" sz="2000" i="1" smtClean="0"/>
              <a:t>null</a:t>
            </a:r>
            <a:r>
              <a:rPr lang="en-US" sz="2000" smtClean="0"/>
              <a:t> signifies an unknown value or that a value does not exist.</a:t>
            </a:r>
            <a:endParaRPr lang="en-US" smtClean="0"/>
          </a:p>
          <a:p>
            <a:r>
              <a:rPr lang="en-US" sz="2000" smtClean="0"/>
              <a:t>The result of any arithmetic expression involving </a:t>
            </a:r>
            <a:r>
              <a:rPr lang="en-US" sz="2000" i="1" smtClean="0"/>
              <a:t>null</a:t>
            </a:r>
            <a:r>
              <a:rPr lang="en-US" sz="2000" smtClean="0"/>
              <a:t> is </a:t>
            </a:r>
            <a:r>
              <a:rPr lang="en-US" sz="2000" i="1" smtClean="0"/>
              <a:t>null</a:t>
            </a:r>
            <a:endParaRPr lang="en-US" i="1" smtClean="0"/>
          </a:p>
          <a:p>
            <a:pPr lvl="1"/>
            <a:r>
              <a:rPr lang="en-US" sz="2000" smtClean="0"/>
              <a:t>Example:  5 + </a:t>
            </a:r>
            <a:r>
              <a:rPr lang="en-US" sz="2000" i="1" smtClean="0"/>
              <a:t>null</a:t>
            </a:r>
            <a:r>
              <a:rPr lang="en-US" sz="2000" smtClean="0"/>
              <a:t>  returns null</a:t>
            </a:r>
            <a:endParaRPr lang="en-US" smtClean="0"/>
          </a:p>
          <a:p>
            <a:r>
              <a:rPr lang="en-US" sz="2000" smtClean="0"/>
              <a:t>The predicate  </a:t>
            </a:r>
            <a:r>
              <a:rPr lang="en-US" sz="2000" b="1" smtClean="0"/>
              <a:t>is null</a:t>
            </a:r>
            <a:r>
              <a:rPr lang="en-US" sz="2000" smtClean="0"/>
              <a:t> can be used to check for null values.</a:t>
            </a:r>
            <a:endParaRPr lang="en-US" smtClean="0"/>
          </a:p>
          <a:p>
            <a:pPr lvl="1"/>
            <a:r>
              <a:rPr lang="en-US" sz="2000" smtClean="0"/>
              <a:t>Example: Find all instructors whose salary is null</a:t>
            </a:r>
            <a:r>
              <a:rPr lang="en-US" sz="2000" i="1" smtClean="0"/>
              <a:t>.</a:t>
            </a:r>
            <a:endParaRPr lang="en-US" i="1" smtClean="0"/>
          </a:p>
          <a:p>
            <a:pPr>
              <a:buFont typeface="Monotype Sorts" charset="2"/>
              <a:buNone/>
            </a:pPr>
            <a:r>
              <a:rPr lang="en-US" b="1" smtClean="0"/>
              <a:t>		</a:t>
            </a:r>
            <a:r>
              <a:rPr lang="en-US" sz="2000" b="1" smtClean="0"/>
              <a:t>select</a:t>
            </a:r>
            <a:r>
              <a:rPr lang="en-US" sz="2000" i="1" smtClean="0"/>
              <a:t> name</a:t>
            </a:r>
            <a:br>
              <a:rPr lang="en-US" sz="2000" i="1" smtClean="0"/>
            </a:br>
            <a:r>
              <a:rPr lang="en-US" sz="2000" i="1" smtClean="0"/>
              <a:t>	</a:t>
            </a:r>
            <a:r>
              <a:rPr lang="en-US" sz="2000" b="1" smtClean="0"/>
              <a:t>from</a:t>
            </a:r>
            <a:r>
              <a:rPr lang="en-US" sz="2000" i="1" smtClean="0"/>
              <a:t> instructor</a:t>
            </a:r>
            <a:br>
              <a:rPr lang="en-US" sz="2000" i="1" smtClean="0"/>
            </a:br>
            <a:r>
              <a:rPr lang="en-US" sz="2000" i="1" smtClean="0"/>
              <a:t>	</a:t>
            </a:r>
            <a:r>
              <a:rPr lang="en-US" sz="2000" b="1" smtClean="0"/>
              <a:t>where </a:t>
            </a:r>
            <a:r>
              <a:rPr lang="en-US" sz="2000" i="1" smtClean="0"/>
              <a:t>salary </a:t>
            </a:r>
            <a:r>
              <a:rPr lang="en-US" sz="2000" b="1" smtClean="0"/>
              <a:t>is null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864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900545"/>
          </a:xfrm>
        </p:spPr>
        <p:txBody>
          <a:bodyPr/>
          <a:lstStyle/>
          <a:p>
            <a:r>
              <a:rPr lang="en-US" dirty="0" smtClean="0"/>
              <a:t>Data Abstraction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major purpose of a database system is to provide users with an</a:t>
            </a:r>
            <a:r>
              <a:rPr lang="en-US" i="1" dirty="0">
                <a:solidFill>
                  <a:srgbClr val="FF0000"/>
                </a:solidFill>
              </a:rPr>
              <a:t> abstract view</a:t>
            </a:r>
            <a:r>
              <a:rPr lang="en-US" dirty="0"/>
              <a:t> of the system.</a:t>
            </a:r>
          </a:p>
          <a:p>
            <a:r>
              <a:rPr lang="en-US" dirty="0"/>
              <a:t>The system hides certain details of how data is stored and maintained</a:t>
            </a:r>
          </a:p>
          <a:p>
            <a:r>
              <a:rPr lang="en-US" dirty="0"/>
              <a:t>Complexity </a:t>
            </a:r>
            <a:r>
              <a:rPr lang="en-US" dirty="0" smtClean="0"/>
              <a:t>is hidden </a:t>
            </a:r>
            <a:r>
              <a:rPr lang="en-US" dirty="0"/>
              <a:t>from database users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are the levels of abstraction</a:t>
            </a:r>
          </a:p>
          <a:p>
            <a:pPr lvl="1"/>
            <a:r>
              <a:rPr lang="en-US" dirty="0" smtClean="0"/>
              <a:t>A) Physical Level</a:t>
            </a:r>
          </a:p>
          <a:p>
            <a:pPr lvl="1"/>
            <a:r>
              <a:rPr lang="en-US" dirty="0" smtClean="0"/>
              <a:t>B) Conceptual Level</a:t>
            </a:r>
          </a:p>
          <a:p>
            <a:pPr lvl="1"/>
            <a:r>
              <a:rPr lang="en-US" dirty="0" smtClean="0"/>
              <a:t>C) View Level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0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924800" cy="2057400"/>
          </a:xfrm>
        </p:spPr>
        <p:txBody>
          <a:bodyPr/>
          <a:lstStyle/>
          <a:p>
            <a:pPr eaLnBrk="1" hangingPunct="1"/>
            <a:r>
              <a:rPr lang="en-US" smtClean="0"/>
              <a:t>Functional Dependency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364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Domain; Ref. Integrity constraints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Assertions and Triggers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Security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chemeClr val="hlink"/>
                </a:solidFill>
              </a:rPr>
              <a:t>Functional dependencies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Armstrong’s “axioms”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closure and cover</a:t>
            </a:r>
          </a:p>
        </p:txBody>
      </p:sp>
    </p:spTree>
    <p:extLst>
      <p:ext uri="{BB962C8B-B14F-4D97-AF65-F5344CB8AC3E}">
        <p14:creationId xmlns:p14="http://schemas.microsoft.com/office/powerpoint/2010/main" val="249018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28600"/>
            <a:ext cx="7793037" cy="1143000"/>
          </a:xfrm>
        </p:spPr>
        <p:txBody>
          <a:bodyPr/>
          <a:lstStyle/>
          <a:p>
            <a:pPr eaLnBrk="1" hangingPunct="1"/>
            <a:r>
              <a:rPr lang="en-US" smtClean="0"/>
              <a:t>Functional dependencies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676400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takes1 (</a:t>
            </a:r>
            <a:r>
              <a:rPr lang="en-US" u="sng" smtClean="0"/>
              <a:t>ssn, c-id</a:t>
            </a:r>
            <a:r>
              <a:rPr lang="en-US" smtClean="0"/>
              <a:t>, grade, name, address)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905000" y="2895600"/>
          <a:ext cx="55848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4" imgW="7129780" imgH="4051300" progId="Word.Document.8">
                  <p:embed/>
                </p:oleObj>
              </mc:Choice>
              <mc:Fallback>
                <p:oleObj name="Document" r:id="rId4" imgW="7129780" imgH="40513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95600"/>
                        <a:ext cx="558482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64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Functional Dependencies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Redundancy</a:t>
            </a:r>
          </a:p>
          <a:p>
            <a:pPr lvl="1" eaLnBrk="1" hangingPunct="1"/>
            <a:r>
              <a:rPr lang="en-US" smtClean="0"/>
              <a:t>space</a:t>
            </a:r>
          </a:p>
          <a:p>
            <a:pPr lvl="1" eaLnBrk="1" hangingPunct="1"/>
            <a:r>
              <a:rPr lang="en-US" smtClean="0"/>
              <a:t>inconsistencies</a:t>
            </a:r>
          </a:p>
          <a:p>
            <a:pPr lvl="1" eaLnBrk="1" hangingPunct="1"/>
            <a:r>
              <a:rPr lang="en-US" smtClean="0"/>
              <a:t>insertion/deletion anomalies</a:t>
            </a:r>
          </a:p>
          <a:p>
            <a:pPr eaLnBrk="1" hangingPunct="1"/>
            <a:r>
              <a:rPr lang="en-US" smtClean="0"/>
              <a:t>What caused the problem?</a:t>
            </a:r>
          </a:p>
        </p:txBody>
      </p:sp>
    </p:spTree>
    <p:extLst>
      <p:ext uri="{BB962C8B-B14F-4D97-AF65-F5344CB8AC3E}">
        <p14:creationId xmlns:p14="http://schemas.microsoft.com/office/powerpoint/2010/main" val="17196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28600"/>
            <a:ext cx="7793037" cy="1143000"/>
          </a:xfrm>
        </p:spPr>
        <p:txBody>
          <a:bodyPr/>
          <a:lstStyle/>
          <a:p>
            <a:pPr eaLnBrk="1" hangingPunct="1"/>
            <a:r>
              <a:rPr lang="en-US" smtClean="0"/>
              <a:t>Functional dependencies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676400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Definition: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 ‘a’ functionally determines ‘b’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905000" y="3352800"/>
          <a:ext cx="55848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4" imgW="7132036" imgH="4046508" progId="Word.Document.8">
                  <p:embed/>
                </p:oleObj>
              </mc:Choice>
              <mc:Fallback>
                <p:oleObj name="Document" r:id="rId4" imgW="7132036" imgH="40465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352800"/>
                        <a:ext cx="558482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3236913" y="1752600"/>
          <a:ext cx="10302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6" imgW="469696" imgH="190417" progId="Equation.3">
                  <p:embed/>
                </p:oleObj>
              </mc:Choice>
              <mc:Fallback>
                <p:oleObj name="Equation" r:id="rId6" imgW="469696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3" y="1752600"/>
                        <a:ext cx="10302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047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28600"/>
            <a:ext cx="7793037" cy="1143000"/>
          </a:xfrm>
        </p:spPr>
        <p:txBody>
          <a:bodyPr/>
          <a:lstStyle/>
          <a:p>
            <a:pPr eaLnBrk="1" hangingPunct="1"/>
            <a:r>
              <a:rPr lang="en-US" smtClean="0"/>
              <a:t>Functional dependencies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676400"/>
            <a:ext cx="7772400" cy="411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smtClean="0"/>
              <a:t>formally: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smtClean="0"/>
              <a:t>if two tuples agree on the ‘X’ attribute,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smtClean="0"/>
              <a:t>they *must* agree on the ‘Y’ attribute, too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smtClean="0"/>
              <a:t>(e.g., if ssn is the same, so should address)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smtClean="0"/>
              <a:t>… a functional dependency is a </a:t>
            </a:r>
            <a:r>
              <a:rPr lang="en-US" sz="2800" smtClean="0">
                <a:solidFill>
                  <a:schemeClr val="hlink"/>
                </a:solidFill>
              </a:rPr>
              <a:t>generalization</a:t>
            </a:r>
            <a:r>
              <a:rPr lang="en-US" sz="2800" smtClean="0"/>
              <a:t> of the notion of a </a:t>
            </a:r>
            <a:r>
              <a:rPr lang="en-US" sz="2800" i="1" smtClean="0"/>
              <a:t>key</a:t>
            </a:r>
            <a:r>
              <a:rPr lang="en-US" sz="2800" smtClean="0"/>
              <a:t> 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219200" y="2362200"/>
          <a:ext cx="62912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4" imgW="3302000" imgH="228600" progId="Equation.3">
                  <p:embed/>
                </p:oleObj>
              </mc:Choice>
              <mc:Fallback>
                <p:oleObj name="Equation" r:id="rId4" imgW="3302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62200"/>
                        <a:ext cx="629126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949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28600"/>
            <a:ext cx="7793037" cy="1143000"/>
          </a:xfrm>
        </p:spPr>
        <p:txBody>
          <a:bodyPr/>
          <a:lstStyle/>
          <a:p>
            <a:pPr eaLnBrk="1" hangingPunct="1"/>
            <a:r>
              <a:rPr lang="en-US" smtClean="0"/>
              <a:t>Functional dependencies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676400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K is a </a:t>
            </a:r>
            <a:r>
              <a:rPr lang="en-US" b="1" smtClean="0"/>
              <a:t>superkey</a:t>
            </a:r>
            <a:r>
              <a:rPr lang="en-US" smtClean="0"/>
              <a:t> for relation R iff K -&gt; 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K is a </a:t>
            </a:r>
            <a:r>
              <a:rPr lang="en-US" b="1" smtClean="0"/>
              <a:t>candidate key</a:t>
            </a:r>
            <a:r>
              <a:rPr lang="en-US" smtClean="0"/>
              <a:t> for relation R iff: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K -&gt; 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for no a </a:t>
            </a:r>
            <a:r>
              <a:rPr lang="en-US" smtClean="0">
                <a:sym typeface="Symbol" panose="05050102010706020507" pitchFamily="18" charset="2"/>
              </a:rPr>
              <a:t> K, a </a:t>
            </a:r>
            <a:r>
              <a:rPr lang="en-US" smtClean="0"/>
              <a:t>-&gt; 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29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28600"/>
            <a:ext cx="7793037" cy="1143000"/>
          </a:xfrm>
        </p:spPr>
        <p:txBody>
          <a:bodyPr/>
          <a:lstStyle/>
          <a:p>
            <a:pPr eaLnBrk="1" hangingPunct="1"/>
            <a:r>
              <a:rPr lang="en-US" smtClean="0"/>
              <a:t>Functional dependencies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76400"/>
            <a:ext cx="86106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b="1" smtClean="0"/>
              <a:t>Closure of a set of FD</a:t>
            </a:r>
            <a:r>
              <a:rPr lang="en-US" smtClean="0"/>
              <a:t>: all implied FDs – e.g.: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ssn -&gt; name, address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ssn, c-id -&gt; grade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imply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ssn, c-id -&gt; grade, name, address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ssn, c-id -&gt; ssn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7415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28600"/>
            <a:ext cx="7793037" cy="1143000"/>
          </a:xfrm>
        </p:spPr>
        <p:txBody>
          <a:bodyPr/>
          <a:lstStyle/>
          <a:p>
            <a:pPr eaLnBrk="1" hangingPunct="1"/>
            <a:r>
              <a:rPr lang="en-US" smtClean="0"/>
              <a:t>FDs - Armstrong’s axioms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76400"/>
            <a:ext cx="80010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b="1" smtClean="0"/>
              <a:t>Closure of a set of FD</a:t>
            </a:r>
            <a:r>
              <a:rPr lang="en-US" smtClean="0"/>
              <a:t>: all implied FDs – e.g.: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ssn -&gt; name, address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ssn, c-id -&gt; grade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how to find all the implied ones, systematically?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930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28600"/>
            <a:ext cx="7793037" cy="1143000"/>
          </a:xfrm>
        </p:spPr>
        <p:txBody>
          <a:bodyPr/>
          <a:lstStyle/>
          <a:p>
            <a:pPr eaLnBrk="1" hangingPunct="1"/>
            <a:r>
              <a:rPr lang="en-US" smtClean="0"/>
              <a:t>FDs - Armstrong’s axioms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676400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“Armstrong’s axioms” guarantee </a:t>
            </a:r>
            <a:r>
              <a:rPr lang="en-US" b="1" smtClean="0"/>
              <a:t>soundness</a:t>
            </a:r>
            <a:r>
              <a:rPr lang="en-US" smtClean="0"/>
              <a:t> and </a:t>
            </a:r>
            <a:r>
              <a:rPr lang="en-US" b="1" smtClean="0"/>
              <a:t>completeness</a:t>
            </a:r>
            <a:r>
              <a:rPr lang="en-US" smtClean="0"/>
              <a:t>:</a:t>
            </a:r>
          </a:p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Reflexivity</a:t>
            </a:r>
            <a:r>
              <a:rPr lang="en-US" smtClean="0"/>
              <a:t>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    e.g., ssn, name -&gt; ssn</a:t>
            </a:r>
          </a:p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Augmentation</a:t>
            </a:r>
            <a:r>
              <a:rPr lang="en-US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	e.g., ssn-&gt;name  then ssn,grade-&gt; ssn,grade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733800" y="2819400"/>
          <a:ext cx="24209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4" imgW="1270000" imgH="228600" progId="Equation.3">
                  <p:embed/>
                </p:oleObj>
              </mc:Choice>
              <mc:Fallback>
                <p:oleObj name="Equation" r:id="rId4" imgW="1270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19400"/>
                        <a:ext cx="24209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4191000" y="4038600"/>
          <a:ext cx="30495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6" imgW="1600200" imgH="228600" progId="Equation.3">
                  <p:embed/>
                </p:oleObj>
              </mc:Choice>
              <mc:Fallback>
                <p:oleObj name="Equation" r:id="rId6" imgW="1600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038600"/>
                        <a:ext cx="30495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59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Data abstraction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A) Physical Level</a:t>
            </a:r>
          </a:p>
          <a:p>
            <a:pPr lvl="1"/>
            <a:r>
              <a:rPr lang="en-US" dirty="0"/>
              <a:t>Lowest level of abstraction.</a:t>
            </a:r>
          </a:p>
          <a:p>
            <a:pPr lvl="1"/>
            <a:r>
              <a:rPr lang="en-US" dirty="0"/>
              <a:t>How the data are stored.</a:t>
            </a:r>
            <a:endParaRPr lang="en-US" sz="2400" dirty="0"/>
          </a:p>
          <a:p>
            <a:pPr lvl="2"/>
            <a:r>
              <a:rPr lang="en-US" dirty="0"/>
              <a:t>E.g. index, B-tree, </a:t>
            </a:r>
            <a:r>
              <a:rPr lang="en-US" dirty="0" smtClean="0"/>
              <a:t>hashing</a:t>
            </a:r>
          </a:p>
          <a:p>
            <a:pPr lvl="1"/>
            <a:r>
              <a:rPr lang="en-US" dirty="0"/>
              <a:t>Complex low-level structures described in detail.</a:t>
            </a:r>
          </a:p>
          <a:p>
            <a:r>
              <a:rPr lang="en-US" dirty="0" smtClean="0"/>
              <a:t>B)</a:t>
            </a:r>
            <a:r>
              <a:rPr lang="en-US" dirty="0"/>
              <a:t> </a:t>
            </a:r>
            <a:r>
              <a:rPr lang="en-US" dirty="0" smtClean="0"/>
              <a:t>Conceptual Level</a:t>
            </a:r>
          </a:p>
          <a:p>
            <a:pPr lvl="1"/>
            <a:r>
              <a:rPr lang="en-US" dirty="0"/>
              <a:t>Next highest level of abstraction.</a:t>
            </a:r>
          </a:p>
          <a:p>
            <a:pPr lvl="1"/>
            <a:r>
              <a:rPr lang="en-US" dirty="0"/>
              <a:t>Describes what data are stored.</a:t>
            </a:r>
          </a:p>
          <a:p>
            <a:pPr lvl="1"/>
            <a:r>
              <a:rPr lang="en-US" dirty="0"/>
              <a:t>Describes the relationships among data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Database administrator level.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0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28600"/>
            <a:ext cx="7793037" cy="1143000"/>
          </a:xfrm>
        </p:spPr>
        <p:txBody>
          <a:bodyPr/>
          <a:lstStyle/>
          <a:p>
            <a:pPr eaLnBrk="1" hangingPunct="1"/>
            <a:r>
              <a:rPr lang="en-US" smtClean="0"/>
              <a:t>FDs - Armstrong’s axioms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Transitivity</a:t>
            </a:r>
            <a:r>
              <a:rPr lang="en-US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 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 	ssn-&gt;address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 	address-&gt; county-tax-rate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THEN: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	ssn-&gt; county-tax-rate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4191000" y="1676400"/>
          <a:ext cx="2687638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4" imgW="1409088" imgH="520474" progId="Equation.3">
                  <p:embed/>
                </p:oleObj>
              </mc:Choice>
              <mc:Fallback>
                <p:oleObj name="Equation" r:id="rId4" imgW="1409088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676400"/>
                        <a:ext cx="2687638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401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28600"/>
            <a:ext cx="7793037" cy="1143000"/>
          </a:xfrm>
        </p:spPr>
        <p:txBody>
          <a:bodyPr/>
          <a:lstStyle/>
          <a:p>
            <a:pPr eaLnBrk="1" hangingPunct="1"/>
            <a:r>
              <a:rPr lang="en-US" smtClean="0"/>
              <a:t>FDs - Armstrong’s axioms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828800"/>
            <a:ext cx="7086600" cy="25908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 smtClean="0"/>
              <a:t>Reflexivity: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 smtClean="0"/>
              <a:t>Augmentation: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 smtClean="0"/>
              <a:t>Transitivity: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 smtClean="0"/>
              <a:t>   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 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3810000" y="1905000"/>
            <a:ext cx="3049588" cy="2363788"/>
            <a:chOff x="2400" y="1296"/>
            <a:chExt cx="1921" cy="1489"/>
          </a:xfrm>
        </p:grpSpPr>
        <p:graphicFrame>
          <p:nvGraphicFramePr>
            <p:cNvPr id="13319" name="Object 5"/>
            <p:cNvGraphicFramePr>
              <a:graphicFrameLocks noChangeAspect="1"/>
            </p:cNvGraphicFramePr>
            <p:nvPr/>
          </p:nvGraphicFramePr>
          <p:xfrm>
            <a:off x="2400" y="2160"/>
            <a:ext cx="1693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" name="Equation" r:id="rId4" imgW="1409088" imgH="520474" progId="Equation.3">
                    <p:embed/>
                  </p:oleObj>
                </mc:Choice>
                <mc:Fallback>
                  <p:oleObj name="Equation" r:id="rId4" imgW="1409088" imgH="5204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160"/>
                          <a:ext cx="1693" cy="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Object 6"/>
            <p:cNvGraphicFramePr>
              <a:graphicFrameLocks noChangeAspect="1"/>
            </p:cNvGraphicFramePr>
            <p:nvPr/>
          </p:nvGraphicFramePr>
          <p:xfrm>
            <a:off x="2448" y="1296"/>
            <a:ext cx="1525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" name="Equation" r:id="rId6" imgW="1270000" imgH="228600" progId="Equation.3">
                    <p:embed/>
                  </p:oleObj>
                </mc:Choice>
                <mc:Fallback>
                  <p:oleObj name="Equation" r:id="rId6" imgW="1270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296"/>
                          <a:ext cx="1525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7"/>
            <p:cNvGraphicFramePr>
              <a:graphicFrameLocks noChangeAspect="1"/>
            </p:cNvGraphicFramePr>
            <p:nvPr/>
          </p:nvGraphicFramePr>
          <p:xfrm>
            <a:off x="2400" y="1728"/>
            <a:ext cx="1921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" name="Equation" r:id="rId8" imgW="1600200" imgH="228600" progId="Equation.3">
                    <p:embed/>
                  </p:oleObj>
                </mc:Choice>
                <mc:Fallback>
                  <p:oleObj name="Equation" r:id="rId8" imgW="1600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728"/>
                          <a:ext cx="1921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457200" y="1676400"/>
            <a:ext cx="7620000" cy="28956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318" name="Text Box 9"/>
          <p:cNvSpPr txBox="1">
            <a:spLocks noChangeArrowheads="1"/>
          </p:cNvSpPr>
          <p:nvPr/>
        </p:nvSpPr>
        <p:spPr bwMode="auto">
          <a:xfrm>
            <a:off x="762000" y="5105400"/>
            <a:ext cx="739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Times New Roman" panose="02020603050405020304" pitchFamily="18" charset="0"/>
              </a:rPr>
              <a:t>‘sound’ and ‘complete’</a:t>
            </a:r>
            <a:endParaRPr lang="en-US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9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522288" y="1819275"/>
            <a:ext cx="80994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b="1"/>
          </a:p>
          <a:p>
            <a:pPr eaLnBrk="1" hangingPunct="1"/>
            <a:r>
              <a:rPr lang="en-US"/>
              <a:t>The FD X</a:t>
            </a:r>
            <a:r>
              <a:rPr lang="en-US" b="1" i="1"/>
              <a:t>→</a:t>
            </a:r>
            <a:r>
              <a:rPr lang="en-US"/>
              <a:t>Y is </a:t>
            </a:r>
            <a:r>
              <a:rPr lang="en-US" b="1" i="1"/>
              <a:t>trivial</a:t>
            </a:r>
            <a:r>
              <a:rPr lang="en-US"/>
              <a:t> if set {Y} is a subset of set {X}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Examples: If A and B are attributes of R,</a:t>
            </a:r>
          </a:p>
          <a:p>
            <a:pPr eaLnBrk="1" hangingPunct="1"/>
            <a:r>
              <a:rPr lang="en-US"/>
              <a:t>{A}</a:t>
            </a:r>
            <a:r>
              <a:rPr lang="en-US" b="1" i="1"/>
              <a:t>→</a:t>
            </a:r>
            <a:r>
              <a:rPr lang="en-US"/>
              <a:t>{A}</a:t>
            </a:r>
          </a:p>
          <a:p>
            <a:pPr eaLnBrk="1" hangingPunct="1"/>
            <a:r>
              <a:rPr lang="en-US"/>
              <a:t>{A,B} </a:t>
            </a:r>
            <a:r>
              <a:rPr lang="en-US" b="1" i="1"/>
              <a:t>→</a:t>
            </a:r>
            <a:r>
              <a:rPr lang="en-US"/>
              <a:t>{A}</a:t>
            </a:r>
          </a:p>
          <a:p>
            <a:pPr eaLnBrk="1" hangingPunct="1"/>
            <a:r>
              <a:rPr lang="en-US"/>
              <a:t>{A,B} </a:t>
            </a:r>
            <a:r>
              <a:rPr lang="en-US" b="1" i="1"/>
              <a:t>→</a:t>
            </a:r>
            <a:r>
              <a:rPr lang="en-US"/>
              <a:t>{B}</a:t>
            </a:r>
          </a:p>
          <a:p>
            <a:pPr eaLnBrk="1" hangingPunct="1"/>
            <a:r>
              <a:rPr lang="en-US"/>
              <a:t>{A,B} </a:t>
            </a:r>
            <a:r>
              <a:rPr lang="en-US" b="1" i="1"/>
              <a:t>→</a:t>
            </a:r>
            <a:r>
              <a:rPr lang="en-US"/>
              <a:t>{A,B}</a:t>
            </a:r>
            <a:br>
              <a:rPr lang="en-US"/>
            </a:br>
            <a:endParaRPr lang="en-US"/>
          </a:p>
          <a:p>
            <a:pPr eaLnBrk="1" hangingPunct="1"/>
            <a:r>
              <a:rPr lang="en-US"/>
              <a:t>are all trivial FDs. </a:t>
            </a:r>
          </a:p>
        </p:txBody>
      </p:sp>
      <p:sp>
        <p:nvSpPr>
          <p:cNvPr id="14339" name="Rectangle 2"/>
          <p:cNvSpPr txBox="1">
            <a:spLocks noChangeArrowheads="1"/>
          </p:cNvSpPr>
          <p:nvPr/>
        </p:nvSpPr>
        <p:spPr bwMode="auto">
          <a:xfrm>
            <a:off x="381000" y="444500"/>
            <a:ext cx="779303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sz="4400">
                <a:latin typeface="Calibri" panose="020F0502020204030204" pitchFamily="34" charset="0"/>
              </a:rPr>
              <a:t>Trivial FDs</a:t>
            </a:r>
            <a:endParaRPr lang="en-US" sz="44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85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81050"/>
          </a:xfrm>
        </p:spPr>
        <p:txBody>
          <a:bodyPr/>
          <a:lstStyle/>
          <a:p>
            <a:pPr eaLnBrk="1" hangingPunct="1"/>
            <a:r>
              <a:rPr lang="en-US" sz="4000" smtClean="0"/>
              <a:t>Full functional Dependency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A full functional dependency occurs when you already meet the requirements for a functional dependency and the set of attributes on the left side of the functional dependency statement cannot be reduced any farther.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For example, “{SSN, age} -&gt; name” is a functional dependency, but it is not a full functional dependency because you can remove age from the left side of the statement without impacting the dependency relationship</a:t>
            </a:r>
          </a:p>
        </p:txBody>
      </p:sp>
    </p:spTree>
    <p:extLst>
      <p:ext uri="{BB962C8B-B14F-4D97-AF65-F5344CB8AC3E}">
        <p14:creationId xmlns:p14="http://schemas.microsoft.com/office/powerpoint/2010/main" val="33312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6"/>
          <p:cNvSpPr>
            <a:spLocks noGrp="1"/>
          </p:cNvSpPr>
          <p:nvPr>
            <p:ph type="title"/>
          </p:nvPr>
        </p:nvSpPr>
        <p:spPr>
          <a:xfrm>
            <a:off x="377825" y="198438"/>
            <a:ext cx="8229600" cy="944562"/>
          </a:xfrm>
        </p:spPr>
        <p:txBody>
          <a:bodyPr/>
          <a:lstStyle/>
          <a:p>
            <a:pPr eaLnBrk="1" hangingPunct="1"/>
            <a:r>
              <a:rPr lang="en-US" smtClean="0"/>
              <a:t>Closure of a set of attributes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Closure of a set of attributes X with respect to is the set X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of all attributes that are functionally determined by X using </a:t>
            </a:r>
            <a:r>
              <a:rPr lang="en-US" sz="2400" baseline="30000" dirty="0" smtClean="0"/>
              <a:t>+</a:t>
            </a:r>
            <a:endParaRPr lang="en-US" sz="2800" baseline="30000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sz="2400" dirty="0" smtClean="0"/>
              <a:t>Imagine the following list of FD's. We are going to calculate a closure for A from this relationship.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400" i="1" dirty="0"/>
              <a:t> </a:t>
            </a:r>
            <a:r>
              <a:rPr lang="en-US" sz="2400" i="1" dirty="0" smtClean="0"/>
              <a:t>     A</a:t>
            </a:r>
            <a:r>
              <a:rPr lang="en-US" sz="2400" dirty="0" smtClean="0"/>
              <a:t> → </a:t>
            </a:r>
            <a:r>
              <a:rPr lang="en-US" sz="2400" i="1" dirty="0" smtClean="0"/>
              <a:t>B</a:t>
            </a: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 →</a:t>
            </a:r>
            <a:r>
              <a:rPr lang="en-US" sz="2400" dirty="0" smtClean="0"/>
              <a:t> C </a:t>
            </a:r>
            <a:r>
              <a:rPr lang="en-US" sz="2400" i="1" dirty="0"/>
              <a:t> </a:t>
            </a:r>
            <a:r>
              <a:rPr lang="en-US" sz="2400" i="1" dirty="0" smtClean="0"/>
              <a:t>    </a:t>
            </a:r>
            <a:r>
              <a:rPr lang="en-US" sz="2400" dirty="0" smtClean="0"/>
              <a:t> </a:t>
            </a:r>
            <a:r>
              <a:rPr lang="en-US" sz="2400" i="1" dirty="0" smtClean="0"/>
              <a:t>AB</a:t>
            </a:r>
            <a:r>
              <a:rPr lang="en-US" sz="2400" dirty="0" smtClean="0"/>
              <a:t> → </a:t>
            </a:r>
            <a:r>
              <a:rPr lang="en-US" sz="2400" i="1" dirty="0" smtClean="0"/>
              <a:t>D</a:t>
            </a:r>
            <a:endParaRPr lang="en-US" sz="2400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sz="2400" dirty="0" smtClean="0"/>
              <a:t>The closure would be as follows:</a:t>
            </a:r>
            <a:endParaRPr lang="en-US" sz="2800" dirty="0" smtClean="0"/>
          </a:p>
          <a:p>
            <a:pPr marL="400050" lvl="1" indent="0" eaLnBrk="1" hangingPunct="1">
              <a:buFont typeface="Arial" charset="0"/>
              <a:buNone/>
              <a:defRPr/>
            </a:pPr>
            <a:r>
              <a:rPr lang="en-US" sz="2000" dirty="0" smtClean="0"/>
              <a:t>a) A → A ( by Armstrong's reflexivity )</a:t>
            </a:r>
            <a:br>
              <a:rPr lang="en-US" sz="2000" dirty="0" smtClean="0"/>
            </a:br>
            <a:r>
              <a:rPr lang="en-US" sz="2000" dirty="0" smtClean="0"/>
              <a:t>b) A → AB ( by 1. and (a ))</a:t>
            </a:r>
            <a:br>
              <a:rPr lang="en-US" sz="2000" dirty="0" smtClean="0"/>
            </a:br>
            <a:r>
              <a:rPr lang="en-US" sz="2000" dirty="0" smtClean="0"/>
              <a:t>c) A → ABD ( by (b), 3, and Armstrong's transitivity )</a:t>
            </a:r>
            <a:br>
              <a:rPr lang="en-US" sz="2000" dirty="0" smtClean="0"/>
            </a:br>
            <a:r>
              <a:rPr lang="en-US" sz="2000" dirty="0" smtClean="0"/>
              <a:t>d) A → ABCD ( by (c), and 2 )</a:t>
            </a:r>
            <a:endParaRPr lang="en-US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sz="2400" dirty="0" smtClean="0"/>
              <a:t>The closure is therefore A → ABCD. By calculating the closure of A, we have validated that A is also a good candidate key as its closure is every single data value in the relationship.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0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28600"/>
            <a:ext cx="7793037" cy="1143000"/>
          </a:xfrm>
        </p:spPr>
        <p:txBody>
          <a:bodyPr/>
          <a:lstStyle/>
          <a:p>
            <a:pPr eaLnBrk="1" hangingPunct="1"/>
            <a:r>
              <a:rPr lang="en-US" smtClean="0"/>
              <a:t>FDs – finding the closure F+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2057400"/>
            <a:ext cx="8305800" cy="411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i="1" smtClean="0"/>
              <a:t>F</a:t>
            </a:r>
            <a:r>
              <a:rPr lang="en-US" sz="2800" baseline="30000" smtClean="0"/>
              <a:t>+</a:t>
            </a:r>
            <a:r>
              <a:rPr lang="en-US" sz="2400" smtClean="0"/>
              <a:t> = </a:t>
            </a:r>
            <a:r>
              <a:rPr lang="en-US" sz="2400" i="1" smtClean="0"/>
              <a:t>F</a:t>
            </a:r>
            <a:endParaRPr lang="en-US" sz="240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smtClean="0"/>
              <a:t>repeat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b="1" smtClean="0"/>
              <a:t>for each</a:t>
            </a:r>
            <a:r>
              <a:rPr lang="en-US" sz="2400" smtClean="0"/>
              <a:t> functional dependency </a:t>
            </a:r>
            <a:r>
              <a:rPr lang="en-US" sz="2400" i="1" smtClean="0"/>
              <a:t>f</a:t>
            </a:r>
            <a:r>
              <a:rPr lang="en-US" sz="2400" smtClean="0"/>
              <a:t> in </a:t>
            </a:r>
            <a:r>
              <a:rPr lang="en-US" sz="2400" i="1" smtClean="0"/>
              <a:t>F</a:t>
            </a:r>
            <a:r>
              <a:rPr lang="en-US" sz="2800" baseline="30000" smtClean="0"/>
              <a:t>+</a:t>
            </a:r>
            <a:endParaRPr lang="en-US" sz="2400" baseline="3000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smtClean="0"/>
              <a:t>        apply reflexivity and augmentation rules on </a:t>
            </a:r>
            <a:r>
              <a:rPr lang="en-US" sz="2400" i="1" smtClean="0"/>
              <a:t>f</a:t>
            </a:r>
            <a:br>
              <a:rPr lang="en-US" sz="2400" i="1" smtClean="0"/>
            </a:br>
            <a:r>
              <a:rPr lang="en-US" sz="2400" i="1" smtClean="0"/>
              <a:t>     </a:t>
            </a:r>
            <a:r>
              <a:rPr lang="en-US" sz="2400" smtClean="0"/>
              <a:t>add the resulting functional dependencies to </a:t>
            </a:r>
            <a:r>
              <a:rPr lang="en-US" sz="2400" i="1" smtClean="0"/>
              <a:t>F</a:t>
            </a:r>
            <a:r>
              <a:rPr lang="en-US" sz="2800" baseline="30000" smtClean="0"/>
              <a:t>+</a:t>
            </a:r>
            <a:br>
              <a:rPr lang="en-US" sz="2800" baseline="30000" smtClean="0"/>
            </a:br>
            <a:r>
              <a:rPr lang="en-US" sz="2400" b="1" smtClean="0"/>
              <a:t>for each </a:t>
            </a:r>
            <a:r>
              <a:rPr lang="en-US" sz="2400" smtClean="0"/>
              <a:t>pair of functional dependencies </a:t>
            </a:r>
            <a:r>
              <a:rPr lang="en-US" sz="2400" i="1" smtClean="0"/>
              <a:t>f</a:t>
            </a:r>
            <a:r>
              <a:rPr lang="en-US" sz="2400" baseline="-25000" smtClean="0"/>
              <a:t>1</a:t>
            </a:r>
            <a:r>
              <a:rPr lang="en-US" sz="2400" smtClean="0"/>
              <a:t>and </a:t>
            </a:r>
            <a:r>
              <a:rPr lang="en-US" sz="2400" i="1" smtClean="0"/>
              <a:t>f</a:t>
            </a:r>
            <a:r>
              <a:rPr lang="en-US" sz="2400" baseline="-25000" smtClean="0"/>
              <a:t>2</a:t>
            </a:r>
            <a:r>
              <a:rPr lang="en-US" sz="2400" smtClean="0"/>
              <a:t> in </a:t>
            </a:r>
            <a:r>
              <a:rPr lang="en-US" sz="2400" i="1" smtClean="0"/>
              <a:t>F</a:t>
            </a:r>
            <a:r>
              <a:rPr lang="en-US" sz="2800" baseline="30000" smtClean="0"/>
              <a:t>+</a:t>
            </a:r>
            <a:r>
              <a:rPr lang="en-US" sz="2400" baseline="30000" smtClean="0"/>
              <a:t/>
            </a:r>
            <a:br>
              <a:rPr lang="en-US" sz="2400" baseline="30000" smtClean="0"/>
            </a:br>
            <a:r>
              <a:rPr lang="en-US" sz="2400" smtClean="0"/>
              <a:t>     </a:t>
            </a:r>
            <a:r>
              <a:rPr lang="en-US" sz="2400" b="1" smtClean="0"/>
              <a:t>if</a:t>
            </a:r>
            <a:r>
              <a:rPr lang="en-US" sz="2400" smtClean="0"/>
              <a:t> </a:t>
            </a:r>
            <a:r>
              <a:rPr lang="en-US" sz="2400" i="1" smtClean="0"/>
              <a:t>f</a:t>
            </a:r>
            <a:r>
              <a:rPr lang="en-US" sz="2400" baseline="-25000" smtClean="0"/>
              <a:t>1</a:t>
            </a:r>
            <a:r>
              <a:rPr lang="en-US" sz="2400" smtClean="0"/>
              <a:t> and </a:t>
            </a:r>
            <a:r>
              <a:rPr lang="en-US" sz="2400" i="1" smtClean="0"/>
              <a:t>f</a:t>
            </a:r>
            <a:r>
              <a:rPr lang="en-US" sz="2400" baseline="-25000" smtClean="0"/>
              <a:t>2</a:t>
            </a:r>
            <a:r>
              <a:rPr lang="en-US" sz="2400" smtClean="0"/>
              <a:t> can be combined using transitivity</a:t>
            </a:r>
            <a:br>
              <a:rPr lang="en-US" sz="2400" smtClean="0"/>
            </a:br>
            <a:r>
              <a:rPr lang="en-US" sz="2400" smtClean="0"/>
              <a:t>	  </a:t>
            </a:r>
            <a:r>
              <a:rPr lang="en-US" sz="2400" b="1" smtClean="0"/>
              <a:t>then</a:t>
            </a:r>
            <a:r>
              <a:rPr lang="en-US" sz="2400" smtClean="0"/>
              <a:t> add the resulting functional dependency to </a:t>
            </a:r>
            <a:r>
              <a:rPr lang="en-US" sz="2400" i="1" smtClean="0"/>
              <a:t>F</a:t>
            </a:r>
            <a:r>
              <a:rPr lang="en-US" sz="2800" baseline="30000" smtClean="0"/>
              <a:t>+</a:t>
            </a:r>
            <a:endParaRPr lang="en-US" sz="2400" baseline="3000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smtClean="0"/>
              <a:t>until </a:t>
            </a:r>
            <a:r>
              <a:rPr lang="en-US" sz="2400" i="1" smtClean="0"/>
              <a:t>F</a:t>
            </a:r>
            <a:r>
              <a:rPr lang="en-US" sz="2800" baseline="30000" smtClean="0"/>
              <a:t>+</a:t>
            </a:r>
            <a:r>
              <a:rPr lang="en-US" sz="2400" smtClean="0"/>
              <a:t> does not change any further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smtClean="0"/>
              <a:t>We can further simplify manual computation of </a:t>
            </a:r>
            <a:r>
              <a:rPr lang="en-US" sz="2400" i="1" smtClean="0"/>
              <a:t>F</a:t>
            </a:r>
            <a:r>
              <a:rPr lang="en-US" sz="2400" baseline="30000" smtClean="0"/>
              <a:t>+</a:t>
            </a:r>
            <a:r>
              <a:rPr lang="en-US" sz="2400" smtClean="0"/>
              <a:t> by using the following additional rules </a:t>
            </a:r>
            <a:r>
              <a:rPr lang="en-US" sz="2400" smtClean="0">
                <a:sym typeface="Wingdings" pitchFamily="2" charset="2"/>
              </a:rPr>
              <a:t></a:t>
            </a:r>
            <a:endParaRPr lang="en-US" sz="240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258519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28600"/>
            <a:ext cx="7793037" cy="1143000"/>
          </a:xfrm>
        </p:spPr>
        <p:txBody>
          <a:bodyPr/>
          <a:lstStyle/>
          <a:p>
            <a:pPr eaLnBrk="1" hangingPunct="1"/>
            <a:r>
              <a:rPr lang="en-US" smtClean="0"/>
              <a:t>FDs - Armstrong’s axioms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6764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Additional rules: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Union 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Decomposition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Pseudo-transitivity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 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 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4800600" y="4724400"/>
          <a:ext cx="3195638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4" imgW="1676400" imgH="520700" progId="Equation.3">
                  <p:embed/>
                </p:oleObj>
              </mc:Choice>
              <mc:Fallback>
                <p:oleObj name="Equation" r:id="rId4" imgW="16764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724400"/>
                        <a:ext cx="3195638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4572000" y="3657600"/>
          <a:ext cx="31940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6" imgW="1676400" imgH="520700" progId="Equation.3">
                  <p:embed/>
                </p:oleObj>
              </mc:Choice>
              <mc:Fallback>
                <p:oleObj name="Equation" r:id="rId6" imgW="16764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657600"/>
                        <a:ext cx="31940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3581400" y="2514600"/>
          <a:ext cx="2855913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8" imgW="1498600" imgH="520700" progId="Equation.3">
                  <p:embed/>
                </p:oleObj>
              </mc:Choice>
              <mc:Fallback>
                <p:oleObj name="Equation" r:id="rId8" imgW="14986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514600"/>
                        <a:ext cx="2855913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054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28600"/>
            <a:ext cx="7793037" cy="1143000"/>
          </a:xfrm>
        </p:spPr>
        <p:txBody>
          <a:bodyPr/>
          <a:lstStyle/>
          <a:p>
            <a:pPr eaLnBrk="1" hangingPunct="1"/>
            <a:r>
              <a:rPr lang="en-US" smtClean="0"/>
              <a:t>FDs - Closure A+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6113" y="2057400"/>
            <a:ext cx="8497887" cy="4114800"/>
          </a:xfrm>
        </p:spPr>
        <p:txBody>
          <a:bodyPr/>
          <a:lstStyle/>
          <a:p>
            <a:pPr eaLnBrk="1" hangingPunct="1"/>
            <a:r>
              <a:rPr lang="en-US" sz="2800" smtClean="0">
                <a:sym typeface="Greek Symbols" pitchFamily="18" charset="2"/>
              </a:rPr>
              <a:t>Algorithm to compute </a:t>
            </a:r>
            <a:r>
              <a:rPr lang="en-US" sz="2800" smtClean="0">
                <a:latin typeface="Symbol" panose="05050102010706020507" pitchFamily="18" charset="2"/>
                <a:sym typeface="Greek Symbols" pitchFamily="18" charset="2"/>
              </a:rPr>
              <a:t>a</a:t>
            </a:r>
            <a:r>
              <a:rPr lang="en-US" sz="2800" baseline="30000" smtClean="0">
                <a:sym typeface="Greek Symbols" pitchFamily="18" charset="2"/>
              </a:rPr>
              <a:t>+</a:t>
            </a:r>
            <a:r>
              <a:rPr lang="en-US" sz="2800" smtClean="0">
                <a:sym typeface="Greek Symbols" pitchFamily="18" charset="2"/>
              </a:rPr>
              <a:t>, the closure of </a:t>
            </a:r>
            <a:r>
              <a:rPr lang="en-US" sz="2800" smtClean="0">
                <a:latin typeface="Symbol" panose="05050102010706020507" pitchFamily="18" charset="2"/>
                <a:sym typeface="Greek Symbols" pitchFamily="18" charset="2"/>
              </a:rPr>
              <a:t>a</a:t>
            </a:r>
            <a:r>
              <a:rPr lang="en-US" sz="2800" smtClean="0">
                <a:sym typeface="Greek Symbols" pitchFamily="18" charset="2"/>
              </a:rPr>
              <a:t> under </a:t>
            </a:r>
            <a:r>
              <a:rPr lang="en-US" sz="2800" i="1" smtClean="0">
                <a:sym typeface="Greek Symbols" pitchFamily="18" charset="2"/>
              </a:rPr>
              <a:t>F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>
                <a:sym typeface="Greek Symbols" pitchFamily="18" charset="2"/>
              </a:rPr>
              <a:t>	</a:t>
            </a:r>
            <a:r>
              <a:rPr lang="en-US" sz="2800" i="1" smtClean="0">
                <a:sym typeface="Greek Symbols" pitchFamily="18" charset="2"/>
              </a:rPr>
              <a:t>result </a:t>
            </a:r>
            <a:r>
              <a:rPr lang="en-US" sz="2800" smtClean="0">
                <a:sym typeface="Greek Symbols" pitchFamily="18" charset="2"/>
              </a:rPr>
              <a:t>:= </a:t>
            </a:r>
            <a:r>
              <a:rPr lang="en-US" sz="2800" smtClean="0">
                <a:latin typeface="Symbol" panose="05050102010706020507" pitchFamily="18" charset="2"/>
                <a:sym typeface="Greek Symbols" pitchFamily="18" charset="2"/>
              </a:rPr>
              <a:t>a</a:t>
            </a:r>
            <a:r>
              <a:rPr lang="en-US" sz="2800" smtClean="0">
                <a:sym typeface="Greek Symbols" pitchFamily="18" charset="2"/>
              </a:rPr>
              <a:t>;</a:t>
            </a:r>
            <a:br>
              <a:rPr lang="en-US" sz="2800" smtClean="0">
                <a:sym typeface="Greek Symbols" pitchFamily="18" charset="2"/>
              </a:rPr>
            </a:br>
            <a:r>
              <a:rPr lang="en-US" sz="2800" b="1" smtClean="0">
                <a:sym typeface="Greek Symbols" pitchFamily="18" charset="2"/>
              </a:rPr>
              <a:t>while</a:t>
            </a:r>
            <a:r>
              <a:rPr lang="en-US" sz="2800" smtClean="0">
                <a:sym typeface="Greek Symbols" pitchFamily="18" charset="2"/>
              </a:rPr>
              <a:t> (changes to </a:t>
            </a:r>
            <a:r>
              <a:rPr lang="en-US" sz="2800" i="1" smtClean="0">
                <a:sym typeface="Greek Symbols" pitchFamily="18" charset="2"/>
              </a:rPr>
              <a:t>result</a:t>
            </a:r>
            <a:r>
              <a:rPr lang="en-US" sz="2800" smtClean="0">
                <a:sym typeface="Greek Symbols" pitchFamily="18" charset="2"/>
              </a:rPr>
              <a:t>) </a:t>
            </a:r>
            <a:r>
              <a:rPr lang="en-US" sz="2800" b="1" smtClean="0">
                <a:sym typeface="Greek Symbols" pitchFamily="18" charset="2"/>
              </a:rPr>
              <a:t>do</a:t>
            </a:r>
            <a:br>
              <a:rPr lang="en-US" sz="2800" b="1" smtClean="0">
                <a:sym typeface="Greek Symbols" pitchFamily="18" charset="2"/>
              </a:rPr>
            </a:br>
            <a:r>
              <a:rPr lang="en-US" sz="2800" b="1" smtClean="0">
                <a:sym typeface="Greek Symbols" pitchFamily="18" charset="2"/>
              </a:rPr>
              <a:t>	for each </a:t>
            </a:r>
            <a:r>
              <a:rPr lang="en-US" sz="2800" smtClean="0">
                <a:sym typeface="Symbol" panose="05050102010706020507" pitchFamily="18" charset="2"/>
              </a:rPr>
              <a:t></a:t>
            </a:r>
            <a:r>
              <a:rPr lang="en-US" sz="2800" i="1" smtClean="0">
                <a:sym typeface="Greek Symbols" pitchFamily="18" charset="2"/>
              </a:rPr>
              <a:t> </a:t>
            </a:r>
            <a:r>
              <a:rPr lang="en-US" sz="2800" smtClean="0">
                <a:sym typeface="Symbol" panose="05050102010706020507" pitchFamily="18" charset="2"/>
              </a:rPr>
              <a:t></a:t>
            </a:r>
            <a:r>
              <a:rPr lang="en-US" sz="2800" smtClean="0">
                <a:sym typeface="Monotype Sorts" pitchFamily="2" charset="2"/>
              </a:rPr>
              <a:t> </a:t>
            </a:r>
            <a:r>
              <a:rPr lang="en-US" sz="2800" smtClean="0">
                <a:sym typeface="Symbol" panose="05050102010706020507" pitchFamily="18" charset="2"/>
              </a:rPr>
              <a:t></a:t>
            </a:r>
            <a:r>
              <a:rPr lang="en-US" sz="2800" smtClean="0">
                <a:sym typeface="Greek Symbols" pitchFamily="18" charset="2"/>
              </a:rPr>
              <a:t> </a:t>
            </a:r>
            <a:r>
              <a:rPr lang="en-US" sz="2800" b="1" smtClean="0">
                <a:sym typeface="Greek Symbols" pitchFamily="18" charset="2"/>
              </a:rPr>
              <a:t>in</a:t>
            </a:r>
            <a:r>
              <a:rPr lang="en-US" sz="2800" i="1" smtClean="0">
                <a:sym typeface="Greek Symbols" pitchFamily="18" charset="2"/>
              </a:rPr>
              <a:t> F</a:t>
            </a:r>
            <a:r>
              <a:rPr lang="en-US" sz="2800" b="1" smtClean="0">
                <a:sym typeface="Greek Symbols" pitchFamily="18" charset="2"/>
              </a:rPr>
              <a:t> do</a:t>
            </a:r>
            <a:br>
              <a:rPr lang="en-US" sz="2800" b="1" smtClean="0">
                <a:sym typeface="Greek Symbols" pitchFamily="18" charset="2"/>
              </a:rPr>
            </a:br>
            <a:r>
              <a:rPr lang="en-US" sz="2800" b="1" smtClean="0">
                <a:sym typeface="Greek Symbols" pitchFamily="18" charset="2"/>
              </a:rPr>
              <a:t>	     begin</a:t>
            </a:r>
            <a:br>
              <a:rPr lang="en-US" sz="2800" b="1" smtClean="0">
                <a:sym typeface="Greek Symbols" pitchFamily="18" charset="2"/>
              </a:rPr>
            </a:br>
            <a:r>
              <a:rPr lang="en-US" sz="2800" b="1" smtClean="0">
                <a:sym typeface="Greek Symbols" pitchFamily="18" charset="2"/>
              </a:rPr>
              <a:t>		if </a:t>
            </a:r>
            <a:r>
              <a:rPr lang="en-US" sz="2800" smtClean="0">
                <a:sym typeface="Symbol" panose="05050102010706020507" pitchFamily="18" charset="2"/>
              </a:rPr>
              <a:t></a:t>
            </a:r>
            <a:r>
              <a:rPr lang="en-US" sz="2800" i="1" smtClean="0">
                <a:sym typeface="Greek Symbols" pitchFamily="18" charset="2"/>
              </a:rPr>
              <a:t> </a:t>
            </a:r>
            <a:r>
              <a:rPr lang="en-US" sz="2800" smtClean="0">
                <a:sym typeface="Symbol" panose="05050102010706020507" pitchFamily="18" charset="2"/>
              </a:rPr>
              <a:t> </a:t>
            </a:r>
            <a:r>
              <a:rPr lang="en-US" sz="2800" i="1" smtClean="0">
                <a:sym typeface="Symbol" panose="05050102010706020507" pitchFamily="18" charset="2"/>
              </a:rPr>
              <a:t>result</a:t>
            </a:r>
            <a:r>
              <a:rPr lang="en-US" sz="2800" b="1" smtClean="0">
                <a:sym typeface="Symbol" panose="05050102010706020507" pitchFamily="18" charset="2"/>
              </a:rPr>
              <a:t> then </a:t>
            </a:r>
            <a:r>
              <a:rPr lang="en-US" sz="2800" i="1" smtClean="0">
                <a:sym typeface="Symbol" panose="05050102010706020507" pitchFamily="18" charset="2"/>
              </a:rPr>
              <a:t> result </a:t>
            </a:r>
            <a:r>
              <a:rPr lang="en-US" sz="2800" smtClean="0">
                <a:sym typeface="Symbol" panose="05050102010706020507" pitchFamily="18" charset="2"/>
              </a:rPr>
              <a:t>:= </a:t>
            </a:r>
            <a:r>
              <a:rPr lang="en-US" sz="2800" i="1" smtClean="0">
                <a:sym typeface="Symbol" panose="05050102010706020507" pitchFamily="18" charset="2"/>
              </a:rPr>
              <a:t>result </a:t>
            </a:r>
            <a:r>
              <a:rPr lang="en-US" sz="2800" smtClean="0">
                <a:sym typeface="Symbol" panose="05050102010706020507" pitchFamily="18" charset="2"/>
              </a:rPr>
              <a:t></a:t>
            </a:r>
            <a:r>
              <a:rPr lang="en-US" sz="2800" smtClean="0">
                <a:sym typeface="Greek Symbols" pitchFamily="18" charset="2"/>
              </a:rPr>
              <a:t> </a:t>
            </a:r>
            <a:r>
              <a:rPr lang="en-US" sz="2800" smtClean="0">
                <a:sym typeface="Symbol" panose="05050102010706020507" pitchFamily="18" charset="2"/>
              </a:rPr>
              <a:t></a:t>
            </a:r>
            <a:r>
              <a:rPr lang="en-US" sz="2800" smtClean="0">
                <a:sym typeface="Greek Symbols" pitchFamily="18" charset="2"/>
              </a:rPr>
              <a:t> </a:t>
            </a:r>
            <a:br>
              <a:rPr lang="en-US" sz="2800" smtClean="0">
                <a:sym typeface="Greek Symbols" pitchFamily="18" charset="2"/>
              </a:rPr>
            </a:br>
            <a:r>
              <a:rPr lang="en-US" sz="2800" smtClean="0">
                <a:sym typeface="Greek Symbols" pitchFamily="18" charset="2"/>
              </a:rPr>
              <a:t>	     </a:t>
            </a:r>
            <a:r>
              <a:rPr lang="en-US" sz="2800" b="1" smtClean="0">
                <a:sym typeface="Greek Symbols" pitchFamily="18" charset="2"/>
              </a:rPr>
              <a:t>end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8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902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381000"/>
            <a:ext cx="7793037" cy="1143000"/>
          </a:xfrm>
        </p:spPr>
        <p:txBody>
          <a:bodyPr/>
          <a:lstStyle/>
          <a:p>
            <a:pPr eaLnBrk="1" hangingPunct="1"/>
            <a:r>
              <a:rPr lang="en-US" smtClean="0"/>
              <a:t>FDs - Closure A+   (example)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0913" y="2017713"/>
            <a:ext cx="8193087" cy="4114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i="1" smtClean="0"/>
              <a:t>R = (A, B, C, G, H, I)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i="1" smtClean="0"/>
              <a:t>F = </a:t>
            </a:r>
            <a:r>
              <a:rPr lang="en-US" sz="2400" b="1" smtClean="0"/>
              <a:t>{</a:t>
            </a:r>
            <a:r>
              <a:rPr lang="en-US" sz="2400" b="1" i="1" smtClean="0">
                <a:sym typeface="Iconic Symbols Ext" pitchFamily="2" charset="2"/>
              </a:rPr>
              <a:t>A </a:t>
            </a:r>
            <a:r>
              <a:rPr lang="en-US" sz="2400" b="1" smtClean="0">
                <a:sym typeface="Symbol" pitchFamily="18" charset="2"/>
              </a:rPr>
              <a:t></a:t>
            </a:r>
            <a:r>
              <a:rPr lang="en-US" sz="2400" b="1" smtClean="0">
                <a:sym typeface="Monotype Sorts" pitchFamily="2" charset="2"/>
              </a:rPr>
              <a:t> </a:t>
            </a:r>
            <a:r>
              <a:rPr lang="en-US" sz="2400" b="1" i="1" smtClean="0">
                <a:sym typeface="Monotype Sorts" pitchFamily="2" charset="2"/>
              </a:rPr>
              <a:t>B,  </a:t>
            </a:r>
            <a:r>
              <a:rPr lang="en-US" sz="2400" b="1" i="1" smtClean="0">
                <a:sym typeface="Iconic Symbols Ext" pitchFamily="2" charset="2"/>
              </a:rPr>
              <a:t>A </a:t>
            </a:r>
            <a:r>
              <a:rPr lang="en-US" sz="2400" b="1" smtClean="0">
                <a:sym typeface="Symbol" pitchFamily="18" charset="2"/>
              </a:rPr>
              <a:t></a:t>
            </a:r>
            <a:r>
              <a:rPr lang="en-US" sz="2400" b="1" smtClean="0">
                <a:sym typeface="Monotype Sorts" pitchFamily="2" charset="2"/>
              </a:rPr>
              <a:t> </a:t>
            </a:r>
            <a:r>
              <a:rPr lang="en-US" sz="2400" b="1" i="1" smtClean="0">
                <a:sym typeface="Monotype Sorts" pitchFamily="2" charset="2"/>
              </a:rPr>
              <a:t>C,  </a:t>
            </a:r>
            <a:r>
              <a:rPr lang="en-US" sz="2400" b="1" i="1" smtClean="0">
                <a:sym typeface="Iconic Symbols Ext" pitchFamily="2" charset="2"/>
              </a:rPr>
              <a:t>CG </a:t>
            </a:r>
            <a:r>
              <a:rPr lang="en-US" sz="2400" b="1" smtClean="0">
                <a:sym typeface="Symbol" pitchFamily="18" charset="2"/>
              </a:rPr>
              <a:t></a:t>
            </a:r>
            <a:r>
              <a:rPr lang="en-US" sz="2400" b="1" smtClean="0">
                <a:sym typeface="Monotype Sorts" pitchFamily="2" charset="2"/>
              </a:rPr>
              <a:t> </a:t>
            </a:r>
            <a:r>
              <a:rPr lang="en-US" sz="2400" b="1" i="1" smtClean="0">
                <a:sym typeface="Monotype Sorts" pitchFamily="2" charset="2"/>
              </a:rPr>
              <a:t>H,  </a:t>
            </a:r>
            <a:r>
              <a:rPr lang="en-US" sz="2400" b="1" i="1" smtClean="0">
                <a:sym typeface="Iconic Symbols Ext" pitchFamily="2" charset="2"/>
              </a:rPr>
              <a:t>CG </a:t>
            </a:r>
            <a:r>
              <a:rPr lang="en-US" sz="2400" b="1" smtClean="0">
                <a:sym typeface="Symbol" pitchFamily="18" charset="2"/>
              </a:rPr>
              <a:t></a:t>
            </a:r>
            <a:r>
              <a:rPr lang="en-US" sz="2400" b="1" smtClean="0">
                <a:sym typeface="Monotype Sorts" pitchFamily="2" charset="2"/>
              </a:rPr>
              <a:t> </a:t>
            </a:r>
            <a:r>
              <a:rPr lang="en-US" sz="2400" b="1" i="1" smtClean="0">
                <a:sym typeface="Monotype Sorts" pitchFamily="2" charset="2"/>
              </a:rPr>
              <a:t>I,  </a:t>
            </a:r>
            <a:r>
              <a:rPr lang="en-US" sz="2400" b="1" i="1" smtClean="0">
                <a:sym typeface="Iconic Symbols Ext" pitchFamily="2" charset="2"/>
              </a:rPr>
              <a:t>B </a:t>
            </a:r>
            <a:r>
              <a:rPr lang="en-US" sz="2400" b="1" smtClean="0">
                <a:sym typeface="Symbol" pitchFamily="18" charset="2"/>
              </a:rPr>
              <a:t></a:t>
            </a:r>
            <a:r>
              <a:rPr lang="en-US" sz="2400" b="1" smtClean="0">
                <a:sym typeface="Monotype Sorts" pitchFamily="2" charset="2"/>
              </a:rPr>
              <a:t> </a:t>
            </a:r>
            <a:r>
              <a:rPr lang="en-US" sz="2400" b="1" i="1" smtClean="0">
                <a:sym typeface="Monotype Sorts" pitchFamily="2" charset="2"/>
              </a:rPr>
              <a:t>H</a:t>
            </a:r>
            <a:r>
              <a:rPr lang="en-US" sz="2400" b="1" smtClean="0">
                <a:sym typeface="Monotype Sorts" pitchFamily="2" charset="2"/>
              </a:rPr>
              <a:t>}</a:t>
            </a:r>
            <a:endParaRPr lang="en-US" sz="2400" b="1" smtClean="0">
              <a:sym typeface="MS LineDraw" pitchFamily="49" charset="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smtClean="0">
                <a:sym typeface="MS LineDraw" pitchFamily="49" charset="2"/>
              </a:rPr>
              <a:t>(</a:t>
            </a:r>
            <a:r>
              <a:rPr lang="en-US" sz="2400" b="1" i="1" smtClean="0">
                <a:sym typeface="MS LineDraw" pitchFamily="49" charset="2"/>
              </a:rPr>
              <a:t>AG)</a:t>
            </a:r>
            <a:r>
              <a:rPr lang="en-US" sz="2400" b="1" baseline="30000" smtClean="0">
                <a:sym typeface="MS LineDraw" pitchFamily="49" charset="2"/>
              </a:rPr>
              <a:t>+</a:t>
            </a:r>
            <a:endParaRPr lang="en-US" sz="2400" b="1" smtClean="0">
              <a:sym typeface="MS LineDraw" pitchFamily="49" charset="2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smtClean="0">
                <a:sym typeface="MS LineDraw" pitchFamily="49" charset="2"/>
              </a:rPr>
              <a:t>1.	</a:t>
            </a:r>
            <a:r>
              <a:rPr lang="en-US" sz="2000" b="1" i="1" smtClean="0">
                <a:sym typeface="MS LineDraw" pitchFamily="49" charset="2"/>
              </a:rPr>
              <a:t>result = AG</a:t>
            </a:r>
            <a:endParaRPr lang="en-US" sz="2000" b="1" smtClean="0">
              <a:sym typeface="MS LineDraw" pitchFamily="49" charset="2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smtClean="0">
                <a:sym typeface="MS LineDraw" pitchFamily="49" charset="2"/>
              </a:rPr>
              <a:t>2.	</a:t>
            </a:r>
            <a:r>
              <a:rPr lang="en-US" sz="2000" b="1" i="1" smtClean="0">
                <a:sym typeface="MS LineDraw" pitchFamily="49" charset="2"/>
              </a:rPr>
              <a:t>result = ABCG	(A </a:t>
            </a:r>
            <a:r>
              <a:rPr lang="en-US" sz="2000" b="1" smtClean="0">
                <a:sym typeface="Symbol" pitchFamily="18" charset="2"/>
              </a:rPr>
              <a:t></a:t>
            </a:r>
            <a:r>
              <a:rPr lang="en-US" sz="2000" b="1" smtClean="0">
                <a:sym typeface="Monotype Sorts" pitchFamily="2" charset="2"/>
              </a:rPr>
              <a:t> </a:t>
            </a:r>
            <a:r>
              <a:rPr lang="en-US" sz="2000" b="1" i="1" smtClean="0">
                <a:sym typeface="Monotype Sorts" pitchFamily="2" charset="2"/>
              </a:rPr>
              <a:t>C </a:t>
            </a:r>
            <a:r>
              <a:rPr lang="en-US" sz="2000" b="1" smtClean="0">
                <a:sym typeface="Monotype Sorts" pitchFamily="2" charset="2"/>
              </a:rPr>
              <a:t>and </a:t>
            </a:r>
            <a:r>
              <a:rPr lang="en-US" sz="2000" b="1" i="1" smtClean="0">
                <a:sym typeface="Monotype Sorts" pitchFamily="2" charset="2"/>
              </a:rPr>
              <a:t>A </a:t>
            </a:r>
            <a:r>
              <a:rPr lang="en-US" sz="2000" b="1" smtClean="0">
                <a:sym typeface="Symbol" pitchFamily="18" charset="2"/>
              </a:rPr>
              <a:t></a:t>
            </a:r>
            <a:r>
              <a:rPr lang="en-US" sz="2000" b="1" i="1" smtClean="0">
                <a:sym typeface="Symbol" pitchFamily="18" charset="2"/>
              </a:rPr>
              <a:t> B)</a:t>
            </a:r>
            <a:endParaRPr lang="en-US" sz="2000" b="1" smtClean="0">
              <a:sym typeface="Symbol" pitchFamily="18" charset="2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smtClean="0">
                <a:sym typeface="Symbol" pitchFamily="18" charset="2"/>
              </a:rPr>
              <a:t>3.	</a:t>
            </a:r>
            <a:r>
              <a:rPr lang="en-US" sz="2000" b="1" i="1" smtClean="0">
                <a:sym typeface="MS LineDraw" pitchFamily="49" charset="2"/>
              </a:rPr>
              <a:t>result = ABCG</a:t>
            </a:r>
            <a:r>
              <a:rPr lang="en-US" sz="2000" b="1" i="1" smtClean="0">
                <a:sym typeface="Monotype Sorts" pitchFamily="2" charset="2"/>
              </a:rPr>
              <a:t>H	(CG </a:t>
            </a:r>
            <a:r>
              <a:rPr lang="en-US" sz="2000" b="1" smtClean="0">
                <a:sym typeface="Symbol" pitchFamily="18" charset="2"/>
              </a:rPr>
              <a:t></a:t>
            </a:r>
            <a:r>
              <a:rPr lang="en-US" sz="2000" b="1" smtClean="0">
                <a:sym typeface="Monotype Sorts" pitchFamily="2" charset="2"/>
              </a:rPr>
              <a:t> </a:t>
            </a:r>
            <a:r>
              <a:rPr lang="en-US" sz="2000" b="1" i="1" smtClean="0">
                <a:sym typeface="Monotype Sorts" pitchFamily="2" charset="2"/>
              </a:rPr>
              <a:t>H</a:t>
            </a:r>
            <a:r>
              <a:rPr lang="en-US" sz="2000" b="1" smtClean="0">
                <a:sym typeface="Monotype Sorts" pitchFamily="2" charset="2"/>
              </a:rPr>
              <a:t> and </a:t>
            </a:r>
            <a:r>
              <a:rPr lang="en-US" sz="2000" b="1" i="1" smtClean="0">
                <a:sym typeface="Monotype Sorts" pitchFamily="2" charset="2"/>
              </a:rPr>
              <a:t>CG </a:t>
            </a:r>
            <a:r>
              <a:rPr lang="en-US" sz="2000" b="1" smtClean="0">
                <a:sym typeface="Symbol" pitchFamily="18" charset="2"/>
              </a:rPr>
              <a:t> </a:t>
            </a:r>
            <a:r>
              <a:rPr lang="en-US" sz="2000" b="1" i="1" smtClean="0">
                <a:sym typeface="Symbol" pitchFamily="18" charset="2"/>
              </a:rPr>
              <a:t>AGBC)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smtClean="0">
                <a:sym typeface="Symbol" pitchFamily="18" charset="2"/>
              </a:rPr>
              <a:t>4.	</a:t>
            </a:r>
            <a:r>
              <a:rPr lang="en-US" sz="2000" b="1" i="1" smtClean="0">
                <a:sym typeface="MS LineDraw" pitchFamily="49" charset="2"/>
              </a:rPr>
              <a:t>result = ABCG</a:t>
            </a:r>
            <a:r>
              <a:rPr lang="en-US" sz="2000" b="1" i="1" smtClean="0">
                <a:sym typeface="Monotype Sorts" pitchFamily="2" charset="2"/>
              </a:rPr>
              <a:t>HI	(CG </a:t>
            </a:r>
            <a:r>
              <a:rPr lang="en-US" sz="2000" b="1" smtClean="0">
                <a:sym typeface="Symbol" pitchFamily="18" charset="2"/>
              </a:rPr>
              <a:t></a:t>
            </a:r>
            <a:r>
              <a:rPr lang="en-US" sz="2000" b="1" smtClean="0">
                <a:sym typeface="Monotype Sorts" pitchFamily="2" charset="2"/>
              </a:rPr>
              <a:t> </a:t>
            </a:r>
            <a:r>
              <a:rPr lang="en-US" sz="2000" b="1" i="1" smtClean="0">
                <a:sym typeface="Monotype Sorts" pitchFamily="2" charset="2"/>
              </a:rPr>
              <a:t>I</a:t>
            </a:r>
            <a:r>
              <a:rPr lang="en-US" sz="2000" b="1" smtClean="0">
                <a:sym typeface="Monotype Sorts" pitchFamily="2" charset="2"/>
              </a:rPr>
              <a:t> and </a:t>
            </a:r>
            <a:r>
              <a:rPr lang="en-US" sz="2000" b="1" i="1" smtClean="0">
                <a:sym typeface="Monotype Sorts" pitchFamily="2" charset="2"/>
              </a:rPr>
              <a:t>CG </a:t>
            </a:r>
            <a:r>
              <a:rPr lang="en-US" sz="2000" b="1" smtClean="0">
                <a:sym typeface="Symbol" pitchFamily="18" charset="2"/>
              </a:rPr>
              <a:t> </a:t>
            </a:r>
            <a:r>
              <a:rPr lang="en-US" sz="2000" b="1" i="1" smtClean="0">
                <a:sym typeface="Symbol" pitchFamily="18" charset="2"/>
              </a:rPr>
              <a:t>AGBCH)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smtClean="0">
                <a:sym typeface="Symbol" pitchFamily="18" charset="2"/>
              </a:rPr>
              <a:t>Is </a:t>
            </a:r>
            <a:r>
              <a:rPr lang="en-US" sz="2400" b="1" i="1" smtClean="0">
                <a:sym typeface="Symbol" pitchFamily="18" charset="2"/>
              </a:rPr>
              <a:t>AG</a:t>
            </a:r>
            <a:r>
              <a:rPr lang="en-US" sz="2400" b="1" smtClean="0">
                <a:sym typeface="Symbol" pitchFamily="18" charset="2"/>
              </a:rPr>
              <a:t> a candidate key? 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AutoNum type="arabicPeriod"/>
              <a:defRPr/>
            </a:pPr>
            <a:r>
              <a:rPr lang="en-US" sz="2000" b="1" smtClean="0">
                <a:sym typeface="Symbol" pitchFamily="18" charset="2"/>
              </a:rPr>
              <a:t>Is AG a super key?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AutoNum type="arabicPeriod"/>
              <a:defRPr/>
            </a:pPr>
            <a:r>
              <a:rPr lang="en-US" sz="1800" b="1" smtClean="0">
                <a:sym typeface="Symbol" pitchFamily="18" charset="2"/>
              </a:rPr>
              <a:t>Does </a:t>
            </a:r>
            <a:r>
              <a:rPr lang="en-US" sz="1800" b="1" i="1" smtClean="0">
                <a:sym typeface="Symbol" pitchFamily="18" charset="2"/>
              </a:rPr>
              <a:t>AG </a:t>
            </a:r>
            <a:r>
              <a:rPr lang="en-US" sz="1800" b="1" smtClean="0">
                <a:sym typeface="Symbol" pitchFamily="18" charset="2"/>
              </a:rPr>
              <a:t></a:t>
            </a:r>
            <a:r>
              <a:rPr lang="en-US" sz="1800" b="1" smtClean="0">
                <a:sym typeface="Monotype Sorts" pitchFamily="2" charset="2"/>
              </a:rPr>
              <a:t> </a:t>
            </a:r>
            <a:r>
              <a:rPr lang="en-US" sz="1800" b="1" i="1" smtClean="0">
                <a:sym typeface="Monotype Sorts" pitchFamily="2" charset="2"/>
              </a:rPr>
              <a:t>R?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AutoNum type="arabicPeriod" startAt="2"/>
              <a:defRPr/>
            </a:pPr>
            <a:r>
              <a:rPr lang="en-US" sz="2000" b="1" smtClean="0">
                <a:sym typeface="Monotype Sorts" pitchFamily="2" charset="2"/>
              </a:rPr>
              <a:t>Is any subset of AG a superkey?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AutoNum type="arabicPeriod"/>
              <a:defRPr/>
            </a:pPr>
            <a:r>
              <a:rPr lang="en-US" sz="1800" b="1" smtClean="0">
                <a:sym typeface="Monotype Sorts" pitchFamily="2" charset="2"/>
              </a:rPr>
              <a:t>Does </a:t>
            </a:r>
            <a:r>
              <a:rPr lang="en-US" sz="1800" b="1" i="1" smtClean="0">
                <a:sym typeface="Monotype Sorts" pitchFamily="2" charset="2"/>
              </a:rPr>
              <a:t>A</a:t>
            </a:r>
            <a:r>
              <a:rPr lang="en-US" sz="1800" b="1" baseline="30000" smtClean="0">
                <a:sym typeface="Monotype Sorts" pitchFamily="2" charset="2"/>
              </a:rPr>
              <a:t>+</a:t>
            </a:r>
            <a:r>
              <a:rPr lang="en-US" sz="1800" b="1" smtClean="0">
                <a:sym typeface="Monotype Sorts" pitchFamily="2" charset="2"/>
              </a:rPr>
              <a:t> </a:t>
            </a:r>
            <a:r>
              <a:rPr lang="en-US" sz="1800" b="1" smtClean="0">
                <a:sym typeface="Symbol" pitchFamily="18" charset="2"/>
              </a:rPr>
              <a:t></a:t>
            </a:r>
            <a:r>
              <a:rPr lang="en-US" sz="1800" b="1" smtClean="0">
                <a:sym typeface="Monotype Sorts" pitchFamily="2" charset="2"/>
              </a:rPr>
              <a:t> </a:t>
            </a:r>
            <a:r>
              <a:rPr lang="en-US" sz="1800" b="1" i="1" smtClean="0">
                <a:sym typeface="Monotype Sorts" pitchFamily="2" charset="2"/>
              </a:rPr>
              <a:t>R</a:t>
            </a:r>
            <a:r>
              <a:rPr lang="en-US" sz="1800" b="1" smtClean="0">
                <a:sym typeface="Monotype Sorts" pitchFamily="2" charset="2"/>
              </a:rPr>
              <a:t>?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AutoNum type="arabicPeriod"/>
              <a:defRPr/>
            </a:pPr>
            <a:r>
              <a:rPr lang="en-US" sz="1800" b="1" smtClean="0">
                <a:sym typeface="Monotype Sorts" pitchFamily="2" charset="2"/>
              </a:rPr>
              <a:t>Does </a:t>
            </a:r>
            <a:r>
              <a:rPr lang="en-US" sz="1800" b="1" i="1" smtClean="0">
                <a:sym typeface="Monotype Sorts" pitchFamily="2" charset="2"/>
              </a:rPr>
              <a:t>G</a:t>
            </a:r>
            <a:r>
              <a:rPr lang="en-US" sz="1800" b="1" baseline="30000" smtClean="0">
                <a:sym typeface="Monotype Sorts" pitchFamily="2" charset="2"/>
              </a:rPr>
              <a:t>+</a:t>
            </a:r>
            <a:r>
              <a:rPr lang="en-US" sz="1800" b="1" smtClean="0">
                <a:sym typeface="Monotype Sorts" pitchFamily="2" charset="2"/>
              </a:rPr>
              <a:t> </a:t>
            </a:r>
            <a:r>
              <a:rPr lang="en-US" sz="1800" b="1" smtClean="0">
                <a:sym typeface="Symbol" pitchFamily="18" charset="2"/>
              </a:rPr>
              <a:t></a:t>
            </a:r>
            <a:r>
              <a:rPr lang="en-US" sz="1800" b="1" smtClean="0">
                <a:sym typeface="Monotype Sorts" pitchFamily="2" charset="2"/>
              </a:rPr>
              <a:t> </a:t>
            </a:r>
            <a:r>
              <a:rPr lang="en-US" sz="1800" b="1" i="1" smtClean="0">
                <a:sym typeface="Monotype Sorts" pitchFamily="2" charset="2"/>
              </a:rPr>
              <a:t>R</a:t>
            </a:r>
            <a:r>
              <a:rPr lang="en-US" sz="1800" b="1" smtClean="0">
                <a:sym typeface="Monotype Sorts" pitchFamily="2" charset="2"/>
              </a:rPr>
              <a:t>?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b="1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b="1" smtClean="0"/>
          </a:p>
        </p:txBody>
      </p:sp>
    </p:spTree>
    <p:extLst>
      <p:ext uri="{BB962C8B-B14F-4D97-AF65-F5344CB8AC3E}">
        <p14:creationId xmlns:p14="http://schemas.microsoft.com/office/powerpoint/2010/main" val="858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2035175"/>
            <a:ext cx="6019800" cy="1743075"/>
          </a:xfrm>
        </p:spPr>
        <p:txBody>
          <a:bodyPr/>
          <a:lstStyle/>
          <a:p>
            <a:pPr eaLnBrk="1" hangingPunct="1"/>
            <a:r>
              <a:rPr lang="en-GB" altLang="en-US" smtClean="0"/>
              <a:t>Normalization</a:t>
            </a:r>
          </a:p>
        </p:txBody>
      </p:sp>
      <p:sp>
        <p:nvSpPr>
          <p:cNvPr id="307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816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C) </a:t>
            </a:r>
            <a:r>
              <a:rPr lang="en-US" dirty="0"/>
              <a:t>View </a:t>
            </a:r>
            <a:r>
              <a:rPr lang="en-US" dirty="0" smtClean="0"/>
              <a:t>Level</a:t>
            </a:r>
          </a:p>
          <a:p>
            <a:pPr lvl="1"/>
            <a:r>
              <a:rPr lang="en-US" dirty="0"/>
              <a:t>Highest level.</a:t>
            </a:r>
          </a:p>
          <a:p>
            <a:pPr lvl="1"/>
            <a:r>
              <a:rPr lang="en-US" dirty="0"/>
              <a:t>Describes part of the database for a particular group of users.</a:t>
            </a:r>
          </a:p>
          <a:p>
            <a:pPr lvl="1"/>
            <a:r>
              <a:rPr lang="en-US" dirty="0"/>
              <a:t>Can be many </a:t>
            </a:r>
            <a:r>
              <a:rPr lang="en-US" dirty="0" smtClean="0"/>
              <a:t>different </a:t>
            </a:r>
            <a:r>
              <a:rPr lang="en-US" dirty="0"/>
              <a:t>views of a database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E.g. tellers in a bank get a view of customer accounts, but not of payroll data.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0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06C5CD-A897-415F-A535-7FB6F09E42CC}" type="slidenum">
              <a:rPr lang="en-US" altLang="en-US"/>
              <a:pPr eaLnBrk="1" hangingPunct="1"/>
              <a:t>150</a:t>
            </a:fld>
            <a:endParaRPr lang="en-US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 smtClean="0"/>
              <a:t>Definitions</a:t>
            </a:r>
            <a:endParaRPr lang="en-US" altLang="en-US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0401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sv-SE" altLang="en-US" sz="2400" b="1" smtClean="0">
                <a:solidFill>
                  <a:srgbClr val="000099"/>
                </a:solidFill>
              </a:rPr>
              <a:t>Superkey:</a:t>
            </a:r>
            <a:r>
              <a:rPr lang="sv-SE" altLang="en-US" sz="2400" smtClean="0"/>
              <a:t> a set of attributes uniquely (but not necessarily minimally!) identifying a tuple of a relation.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sv-SE" altLang="en-US" sz="2400" b="1" smtClean="0">
                <a:solidFill>
                  <a:srgbClr val="000099"/>
                </a:solidFill>
              </a:rPr>
              <a:t>Key:</a:t>
            </a:r>
            <a:r>
              <a:rPr lang="sv-SE" altLang="en-US" sz="2400" smtClean="0"/>
              <a:t> A </a:t>
            </a:r>
            <a:r>
              <a:rPr lang="sv-SE" altLang="en-US" sz="2400" b="1" i="1" smtClean="0"/>
              <a:t>set of attributes</a:t>
            </a:r>
            <a:r>
              <a:rPr lang="sv-SE" altLang="en-US" sz="2400" smtClean="0"/>
              <a:t> that uniquely and minimally identifies a tuple of a relation.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sv-SE" altLang="en-US" sz="2400" b="1" smtClean="0">
                <a:solidFill>
                  <a:srgbClr val="000099"/>
                </a:solidFill>
              </a:rPr>
              <a:t>Candidate key:</a:t>
            </a:r>
            <a:r>
              <a:rPr lang="sv-SE" altLang="en-US" sz="2400" smtClean="0"/>
              <a:t> If there is more than one </a:t>
            </a:r>
            <a:r>
              <a:rPr lang="sv-SE" altLang="en-US" sz="2400" b="1" i="1" smtClean="0"/>
              <a:t>key</a:t>
            </a:r>
            <a:r>
              <a:rPr lang="sv-SE" altLang="en-US" sz="2400" smtClean="0"/>
              <a:t> in a relation, the keys are called candidate keys.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sv-SE" altLang="en-US" sz="2400" b="1" smtClean="0">
                <a:solidFill>
                  <a:srgbClr val="000099"/>
                </a:solidFill>
              </a:rPr>
              <a:t>Primary key:</a:t>
            </a:r>
            <a:r>
              <a:rPr lang="sv-SE" altLang="en-US" sz="2400" smtClean="0"/>
              <a:t> One </a:t>
            </a:r>
            <a:r>
              <a:rPr lang="sv-SE" altLang="en-US" sz="2400" b="1" i="1" smtClean="0"/>
              <a:t>candidate key</a:t>
            </a:r>
            <a:r>
              <a:rPr lang="sv-SE" altLang="en-US" sz="2400" smtClean="0"/>
              <a:t> is chosen to be the primary key.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sv-SE" altLang="en-US" sz="2400" b="1" smtClean="0">
                <a:solidFill>
                  <a:srgbClr val="000099"/>
                </a:solidFill>
              </a:rPr>
              <a:t>Prime attribute:</a:t>
            </a:r>
            <a:r>
              <a:rPr lang="sv-SE" altLang="en-US" sz="2400" smtClean="0"/>
              <a:t> An attribute </a:t>
            </a:r>
            <a:r>
              <a:rPr lang="sv-SE" altLang="en-US" sz="2400" b="1" i="1" smtClean="0"/>
              <a:t>A</a:t>
            </a:r>
            <a:r>
              <a:rPr lang="sv-SE" altLang="en-US" sz="2400" smtClean="0"/>
              <a:t> that is part of a </a:t>
            </a:r>
            <a:r>
              <a:rPr lang="sv-SE" altLang="en-US" sz="2400" b="1" i="1" smtClean="0"/>
              <a:t>candidate</a:t>
            </a:r>
            <a:r>
              <a:rPr lang="sv-SE" altLang="en-US" sz="2400" smtClean="0"/>
              <a:t> key </a:t>
            </a:r>
            <a:r>
              <a:rPr lang="sv-SE" altLang="en-US" sz="2400" b="1" i="1" smtClean="0"/>
              <a:t>X</a:t>
            </a:r>
            <a:r>
              <a:rPr lang="sv-SE" altLang="en-US" sz="2400" smtClean="0"/>
              <a:t> (vs. nonprime attribute)</a:t>
            </a:r>
          </a:p>
        </p:txBody>
      </p:sp>
      <p:sp>
        <p:nvSpPr>
          <p:cNvPr id="4101" name="AutoShape 4"/>
          <p:cNvSpPr>
            <a:spLocks noChangeArrowheads="1"/>
          </p:cNvSpPr>
          <p:nvPr/>
        </p:nvSpPr>
        <p:spPr bwMode="auto">
          <a:xfrm>
            <a:off x="1331913" y="5876925"/>
            <a:ext cx="360362" cy="720725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2" name="AutoShape 5"/>
          <p:cNvSpPr>
            <a:spLocks noChangeArrowheads="1"/>
          </p:cNvSpPr>
          <p:nvPr/>
        </p:nvSpPr>
        <p:spPr bwMode="auto">
          <a:xfrm>
            <a:off x="5651500" y="620713"/>
            <a:ext cx="3168650" cy="1079500"/>
          </a:xfrm>
          <a:prstGeom prst="cloudCallout">
            <a:avLst>
              <a:gd name="adj1" fmla="val -45190"/>
              <a:gd name="adj2" fmla="val 7794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sv-SE" altLang="en-US">
                <a:solidFill>
                  <a:schemeClr val="bg1"/>
                </a:solidFill>
              </a:rPr>
              <a:t>For any relation extension or state</a:t>
            </a:r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0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8A8A96-F991-47E5-8980-DF9A6A4D63C9}" type="slidenum">
              <a:rPr lang="en-US" altLang="en-US"/>
              <a:pPr eaLnBrk="1" hangingPunct="1"/>
              <a:t>151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 smtClean="0"/>
              <a:t>Normal Forms</a:t>
            </a:r>
            <a:endParaRPr lang="en-US" alt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pPr eaLnBrk="1" hangingPunct="1"/>
            <a:r>
              <a:rPr lang="sv-SE" altLang="en-US" smtClean="0"/>
              <a:t>1NF, 2NF, 3NF, BCNF (4NF, 5NF)</a:t>
            </a:r>
          </a:p>
          <a:p>
            <a:pPr eaLnBrk="1" hangingPunct="1"/>
            <a:r>
              <a:rPr lang="sv-SE" altLang="en-US" b="1" i="1" smtClean="0"/>
              <a:t>Minimize redundancy</a:t>
            </a:r>
          </a:p>
          <a:p>
            <a:pPr eaLnBrk="1" hangingPunct="1"/>
            <a:r>
              <a:rPr lang="sv-SE" altLang="en-US" b="1" i="1" smtClean="0"/>
              <a:t>Minimize update anomalies</a:t>
            </a:r>
          </a:p>
          <a:p>
            <a:pPr eaLnBrk="1" hangingPunct="1"/>
            <a:r>
              <a:rPr lang="sv-SE" altLang="en-US" smtClean="0"/>
              <a:t>Normal form </a:t>
            </a:r>
            <a:r>
              <a:rPr lang="sv-SE" altLang="en-US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↑</a:t>
            </a:r>
            <a:r>
              <a:rPr lang="sv-SE" altLang="en-US" smtClean="0"/>
              <a:t>  = redundancy and update anomalies </a:t>
            </a:r>
            <a:r>
              <a:rPr lang="sv-SE" altLang="en-US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↓ and relations become smaller.</a:t>
            </a:r>
          </a:p>
          <a:p>
            <a:pPr eaLnBrk="1" hangingPunct="1"/>
            <a:r>
              <a:rPr lang="sv-SE" altLang="en-US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Join operation to recover original relations.</a:t>
            </a:r>
            <a:endParaRPr lang="en-US" altLang="en-US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73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F522778-151E-4CDB-8DB9-43E50CAEA49F}" type="slidenum">
              <a:rPr lang="en-US" altLang="en-US"/>
              <a:pPr eaLnBrk="1" hangingPunct="1"/>
              <a:t>152</a:t>
            </a:fld>
            <a:endParaRPr lang="en-US" altLang="en-US"/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 smtClean="0"/>
              <a:t>1NF</a:t>
            </a:r>
            <a:endParaRPr lang="en-US" altLang="en-US" smtClean="0"/>
          </a:p>
        </p:txBody>
      </p:sp>
      <p:sp>
        <p:nvSpPr>
          <p:cNvPr id="6148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84313"/>
            <a:ext cx="8229600" cy="1871662"/>
          </a:xfrm>
        </p:spPr>
        <p:txBody>
          <a:bodyPr/>
          <a:lstStyle/>
          <a:p>
            <a:pPr eaLnBrk="1" hangingPunct="1"/>
            <a:r>
              <a:rPr lang="sv-SE" altLang="en-US" sz="2800" smtClean="0"/>
              <a:t>1NF: The relation should have no non-atomic values.</a:t>
            </a:r>
          </a:p>
        </p:txBody>
      </p:sp>
      <p:graphicFrame>
        <p:nvGraphicFramePr>
          <p:cNvPr id="115753" name="Group 1065"/>
          <p:cNvGraphicFramePr>
            <a:graphicFrameLocks noGrp="1"/>
          </p:cNvGraphicFramePr>
          <p:nvPr/>
        </p:nvGraphicFramePr>
        <p:xfrm>
          <a:off x="901700" y="2806700"/>
          <a:ext cx="4114800" cy="1341440"/>
        </p:xfrm>
        <a:graphic>
          <a:graphicData uri="http://schemas.openxmlformats.org/drawingml/2006/table">
            <a:tbl>
              <a:tblPr/>
              <a:tblGrid>
                <a:gridCol w="609600"/>
                <a:gridCol w="1219200"/>
                <a:gridCol w="2286000"/>
              </a:tblGrid>
              <a:tr h="3353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LivesIn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3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Pettersson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{Stockholm, Linköping}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353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</a:t>
                      </a:r>
                    </a:p>
                  </a:txBody>
                  <a:tcPr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Andersson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{Linköping}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353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102</a:t>
                      </a:r>
                    </a:p>
                  </a:txBody>
                  <a:tcPr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Svensson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{Ystad, Hjo, Berlin}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6167" name="Text Box 1097"/>
          <p:cNvSpPr txBox="1">
            <a:spLocks noChangeArrowheads="1"/>
          </p:cNvSpPr>
          <p:nvPr/>
        </p:nvSpPr>
        <p:spPr bwMode="auto">
          <a:xfrm>
            <a:off x="901700" y="23495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b="1"/>
              <a:t>R</a:t>
            </a:r>
            <a:r>
              <a:rPr lang="en-GB" altLang="en-US" b="1" baseline="-25000"/>
              <a:t>non1NF</a:t>
            </a:r>
          </a:p>
        </p:txBody>
      </p:sp>
      <p:graphicFrame>
        <p:nvGraphicFramePr>
          <p:cNvPr id="115786" name="Group 1098"/>
          <p:cNvGraphicFramePr>
            <a:graphicFrameLocks noGrp="1"/>
          </p:cNvGraphicFramePr>
          <p:nvPr/>
        </p:nvGraphicFramePr>
        <p:xfrm>
          <a:off x="3721100" y="5245100"/>
          <a:ext cx="1828800" cy="1341440"/>
        </p:xfrm>
        <a:graphic>
          <a:graphicData uri="http://schemas.openxmlformats.org/drawingml/2006/table">
            <a:tbl>
              <a:tblPr/>
              <a:tblGrid>
                <a:gridCol w="609600"/>
                <a:gridCol w="1219200"/>
              </a:tblGrid>
              <a:tr h="3353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353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Pettersson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3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</a:t>
                      </a:r>
                    </a:p>
                  </a:txBody>
                  <a:tcPr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Andersson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3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102</a:t>
                      </a:r>
                    </a:p>
                  </a:txBody>
                  <a:tcPr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Svensson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811" name="Group 1123"/>
          <p:cNvGraphicFramePr>
            <a:graphicFrameLocks noGrp="1"/>
          </p:cNvGraphicFramePr>
          <p:nvPr/>
        </p:nvGraphicFramePr>
        <p:xfrm>
          <a:off x="6235700" y="4254500"/>
          <a:ext cx="1828800" cy="2346456"/>
        </p:xfrm>
        <a:graphic>
          <a:graphicData uri="http://schemas.openxmlformats.org/drawingml/2006/table">
            <a:tbl>
              <a:tblPr/>
              <a:tblGrid>
                <a:gridCol w="609600"/>
                <a:gridCol w="1219200"/>
              </a:tblGrid>
              <a:tr h="3351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marT="45684" marB="456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LivesIn</a:t>
                      </a:r>
                      <a:endParaRPr kumimoji="0" lang="en-US" altLang="en-US" sz="16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351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marT="45684" marB="456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Stockholm</a:t>
                      </a:r>
                      <a:endParaRPr kumimoji="0" lang="en-US" altLang="en-US" sz="1600" b="0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1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marT="45684" marB="456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Linköping</a:t>
                      </a:r>
                      <a:endParaRPr kumimoji="0" lang="en-US" altLang="en-US" sz="1600" b="0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1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</a:t>
                      </a:r>
                    </a:p>
                  </a:txBody>
                  <a:tcPr marT="45684" marB="456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Linköping</a:t>
                      </a:r>
                      <a:endParaRPr kumimoji="0" lang="en-US" altLang="en-US" sz="1600" b="0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1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102</a:t>
                      </a:r>
                    </a:p>
                  </a:txBody>
                  <a:tcPr marT="45684" marB="456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Ystad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1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102</a:t>
                      </a:r>
                    </a:p>
                  </a:txBody>
                  <a:tcPr marT="45684" marB="456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Hjo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1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102</a:t>
                      </a:r>
                    </a:p>
                  </a:txBody>
                  <a:tcPr marT="45684" marB="456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Berlin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15851" name="Text Box 1163"/>
          <p:cNvSpPr txBox="1">
            <a:spLocks noChangeArrowheads="1"/>
          </p:cNvSpPr>
          <p:nvPr/>
        </p:nvSpPr>
        <p:spPr bwMode="auto">
          <a:xfrm>
            <a:off x="3721100" y="47879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b="1"/>
              <a:t>R1</a:t>
            </a:r>
            <a:r>
              <a:rPr lang="en-GB" altLang="en-US" b="1" baseline="-25000"/>
              <a:t>1NF</a:t>
            </a:r>
          </a:p>
        </p:txBody>
      </p:sp>
      <p:sp>
        <p:nvSpPr>
          <p:cNvPr id="115852" name="Text Box 1164"/>
          <p:cNvSpPr txBox="1">
            <a:spLocks noChangeArrowheads="1"/>
          </p:cNvSpPr>
          <p:nvPr/>
        </p:nvSpPr>
        <p:spPr bwMode="auto">
          <a:xfrm>
            <a:off x="6235700" y="37973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b="1"/>
              <a:t>R2</a:t>
            </a:r>
            <a:r>
              <a:rPr lang="en-GB" altLang="en-US" b="1" baseline="-25000"/>
              <a:t>1NF</a:t>
            </a:r>
          </a:p>
        </p:txBody>
      </p:sp>
      <p:sp>
        <p:nvSpPr>
          <p:cNvPr id="115853" name="AutoShape 1165"/>
          <p:cNvSpPr>
            <a:spLocks noChangeArrowheads="1"/>
          </p:cNvSpPr>
          <p:nvPr/>
        </p:nvSpPr>
        <p:spPr bwMode="auto">
          <a:xfrm rot="5400000">
            <a:off x="1844675" y="4683125"/>
            <a:ext cx="685800" cy="5905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5676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975" y="0"/>
                </a:moveTo>
                <a:lnTo>
                  <a:pt x="10350" y="7200"/>
                </a:lnTo>
                <a:lnTo>
                  <a:pt x="13436" y="7200"/>
                </a:lnTo>
                <a:lnTo>
                  <a:pt x="13436" y="15676"/>
                </a:lnTo>
                <a:lnTo>
                  <a:pt x="0" y="15676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975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115854" name="Rectangle 1166"/>
          <p:cNvSpPr>
            <a:spLocks noChangeArrowheads="1"/>
          </p:cNvSpPr>
          <p:nvPr/>
        </p:nvSpPr>
        <p:spPr bwMode="auto">
          <a:xfrm>
            <a:off x="1435100" y="5326063"/>
            <a:ext cx="1484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latin typeface="Comic Sans MS" panose="030F0702030302020204" pitchFamily="66" charset="0"/>
              </a:rPr>
              <a:t>Normalization</a:t>
            </a:r>
          </a:p>
        </p:txBody>
      </p:sp>
      <p:sp>
        <p:nvSpPr>
          <p:cNvPr id="115855" name="AutoShape 1167"/>
          <p:cNvSpPr>
            <a:spLocks noChangeArrowheads="1"/>
          </p:cNvSpPr>
          <p:nvPr/>
        </p:nvSpPr>
        <p:spPr bwMode="auto">
          <a:xfrm>
            <a:off x="5867400" y="2133600"/>
            <a:ext cx="2305050" cy="1511300"/>
          </a:xfrm>
          <a:prstGeom prst="cloudCallout">
            <a:avLst>
              <a:gd name="adj1" fmla="val -44699"/>
              <a:gd name="adj2" fmla="val 52838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sv-SE" altLang="en-US"/>
              <a:t>What about multi-valued attributes ?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99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851" grpId="0"/>
      <p:bldP spid="115852" grpId="0"/>
      <p:bldP spid="115853" grpId="0" animBg="1"/>
      <p:bldP spid="115854" grpId="0"/>
      <p:bldP spid="115855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40336C-3C30-47C3-B7D9-0C5E775563B7}" type="slidenum">
              <a:rPr lang="en-US" altLang="en-US"/>
              <a:pPr eaLnBrk="1" hangingPunct="1"/>
              <a:t>153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 smtClean="0"/>
              <a:t>2NF</a:t>
            </a:r>
            <a:endParaRPr lang="en-US" altLang="en-US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8686800" cy="18716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2NF: no </a:t>
            </a:r>
            <a:r>
              <a:rPr lang="en-US" altLang="en-US" sz="2800" b="1" smtClean="0"/>
              <a:t>nonprime</a:t>
            </a:r>
            <a:r>
              <a:rPr lang="en-US" altLang="en-US" sz="2800" smtClean="0"/>
              <a:t> attribute should be functionally dependent on a </a:t>
            </a:r>
            <a:r>
              <a:rPr lang="en-US" altLang="en-US" sz="2800" b="1" smtClean="0"/>
              <a:t>part</a:t>
            </a:r>
            <a:r>
              <a:rPr lang="en-US" altLang="en-US" sz="2800" smtClean="0"/>
              <a:t> of a candidate key.</a:t>
            </a:r>
          </a:p>
        </p:txBody>
      </p:sp>
      <p:graphicFrame>
        <p:nvGraphicFramePr>
          <p:cNvPr id="119854" name="Group 46"/>
          <p:cNvGraphicFramePr>
            <a:graphicFrameLocks noGrp="1"/>
          </p:cNvGraphicFramePr>
          <p:nvPr>
            <p:ph sz="half" idx="2"/>
          </p:nvPr>
        </p:nvGraphicFramePr>
        <p:xfrm>
          <a:off x="684213" y="3068638"/>
          <a:ext cx="4114800" cy="1341436"/>
        </p:xfrm>
        <a:graphic>
          <a:graphicData uri="http://schemas.openxmlformats.org/drawingml/2006/table">
            <a:tbl>
              <a:tblPr/>
              <a:tblGrid>
                <a:gridCol w="914400"/>
                <a:gridCol w="1066800"/>
                <a:gridCol w="914400"/>
                <a:gridCol w="1219200"/>
              </a:tblGrid>
              <a:tr h="335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1" i="1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EmpID</a:t>
                      </a:r>
                      <a:endParaRPr kumimoji="0" lang="en-US" altLang="en-US" sz="1600" b="1" i="1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Dept</a:t>
                      </a:r>
                      <a:endParaRPr kumimoji="0" lang="en-US" altLang="en-US" sz="16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Work%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EmpName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US" altLang="en-US" sz="1600" b="0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1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Dev</a:t>
                      </a:r>
                      <a:endParaRPr kumimoji="0" lang="en-US" altLang="en-US" sz="1600" b="0" i="1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Baker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35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US" altLang="en-US" sz="1600" b="0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Support</a:t>
                      </a:r>
                      <a:endParaRPr kumimoji="0" lang="en-US" altLang="en-US" sz="1600" b="0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Baker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35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  <a:endParaRPr kumimoji="0" lang="en-US" altLang="en-US" sz="1600" b="0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Dev</a:t>
                      </a:r>
                      <a:endParaRPr kumimoji="0" lang="en-US" altLang="en-US" sz="1600" b="0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Miller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7196" name="Text Box 85"/>
          <p:cNvSpPr txBox="1">
            <a:spLocks noChangeArrowheads="1"/>
          </p:cNvSpPr>
          <p:nvPr/>
        </p:nvSpPr>
        <p:spPr bwMode="auto">
          <a:xfrm>
            <a:off x="684213" y="2687638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b="1"/>
              <a:t>R</a:t>
            </a:r>
            <a:r>
              <a:rPr lang="en-GB" altLang="en-US" b="1" baseline="-25000"/>
              <a:t>non2NF</a:t>
            </a:r>
          </a:p>
        </p:txBody>
      </p:sp>
      <p:graphicFrame>
        <p:nvGraphicFramePr>
          <p:cNvPr id="119894" name="Group 86"/>
          <p:cNvGraphicFramePr>
            <a:graphicFrameLocks noGrp="1"/>
          </p:cNvGraphicFramePr>
          <p:nvPr/>
        </p:nvGraphicFramePr>
        <p:xfrm>
          <a:off x="3111500" y="5300663"/>
          <a:ext cx="2057400" cy="1006476"/>
        </p:xfrm>
        <a:graphic>
          <a:graphicData uri="http://schemas.openxmlformats.org/drawingml/2006/table">
            <a:tbl>
              <a:tblPr/>
              <a:tblGrid>
                <a:gridCol w="838200"/>
                <a:gridCol w="1219200"/>
              </a:tblGrid>
              <a:tr h="3354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EmpID</a:t>
                      </a:r>
                    </a:p>
                  </a:txBody>
                  <a:tcPr marT="45749" marB="4574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EmpName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354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marT="45749" marB="4574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Baker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4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</a:p>
                  </a:txBody>
                  <a:tcPr marT="45749" marB="4574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Miller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914" name="Group 106"/>
          <p:cNvGraphicFramePr>
            <a:graphicFrameLocks noGrp="1"/>
          </p:cNvGraphicFramePr>
          <p:nvPr/>
        </p:nvGraphicFramePr>
        <p:xfrm>
          <a:off x="5778500" y="4951413"/>
          <a:ext cx="2743200" cy="1341436"/>
        </p:xfrm>
        <a:graphic>
          <a:graphicData uri="http://schemas.openxmlformats.org/drawingml/2006/table">
            <a:tbl>
              <a:tblPr/>
              <a:tblGrid>
                <a:gridCol w="838200"/>
                <a:gridCol w="990600"/>
                <a:gridCol w="914400"/>
              </a:tblGrid>
              <a:tr h="335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EmpID</a:t>
                      </a:r>
                    </a:p>
                  </a:txBody>
                  <a:tcPr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Dept</a:t>
                      </a:r>
                      <a:endParaRPr kumimoji="0" lang="en-US" altLang="en-US" sz="16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Work%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35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Dev</a:t>
                      </a:r>
                      <a:endParaRPr kumimoji="0" lang="en-US" altLang="en-US" sz="1600" b="0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Support</a:t>
                      </a:r>
                      <a:endParaRPr kumimoji="0" lang="en-US" altLang="en-US" sz="1600" b="0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</a:p>
                  </a:txBody>
                  <a:tcPr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Dev</a:t>
                      </a:r>
                      <a:endParaRPr kumimoji="0" lang="en-US" altLang="en-US" sz="1600" b="0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19944" name="Text Box 136"/>
          <p:cNvSpPr txBox="1">
            <a:spLocks noChangeArrowheads="1"/>
          </p:cNvSpPr>
          <p:nvPr/>
        </p:nvSpPr>
        <p:spPr bwMode="auto">
          <a:xfrm>
            <a:off x="3340100" y="4843463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b="1"/>
              <a:t>R1</a:t>
            </a:r>
            <a:r>
              <a:rPr lang="en-GB" altLang="en-US" b="1" baseline="-25000"/>
              <a:t>2NF</a:t>
            </a:r>
          </a:p>
        </p:txBody>
      </p:sp>
      <p:sp>
        <p:nvSpPr>
          <p:cNvPr id="119945" name="Text Box 137"/>
          <p:cNvSpPr txBox="1">
            <a:spLocks noChangeArrowheads="1"/>
          </p:cNvSpPr>
          <p:nvPr/>
        </p:nvSpPr>
        <p:spPr bwMode="auto">
          <a:xfrm>
            <a:off x="6007100" y="4494213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b="1"/>
              <a:t>R2</a:t>
            </a:r>
            <a:r>
              <a:rPr lang="en-GB" altLang="en-US" b="1" baseline="-25000"/>
              <a:t>2NF</a:t>
            </a:r>
          </a:p>
        </p:txBody>
      </p:sp>
      <p:sp>
        <p:nvSpPr>
          <p:cNvPr id="119946" name="AutoShape 138"/>
          <p:cNvSpPr>
            <a:spLocks noChangeArrowheads="1"/>
          </p:cNvSpPr>
          <p:nvPr/>
        </p:nvSpPr>
        <p:spPr bwMode="auto">
          <a:xfrm rot="5400000">
            <a:off x="1235075" y="4586288"/>
            <a:ext cx="685800" cy="5905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5676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975" y="0"/>
                </a:moveTo>
                <a:lnTo>
                  <a:pt x="10350" y="7200"/>
                </a:lnTo>
                <a:lnTo>
                  <a:pt x="13436" y="7200"/>
                </a:lnTo>
                <a:lnTo>
                  <a:pt x="13436" y="15676"/>
                </a:lnTo>
                <a:lnTo>
                  <a:pt x="0" y="15676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975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119947" name="Rectangle 139"/>
          <p:cNvSpPr>
            <a:spLocks noChangeArrowheads="1"/>
          </p:cNvSpPr>
          <p:nvPr/>
        </p:nvSpPr>
        <p:spPr bwMode="auto">
          <a:xfrm>
            <a:off x="825500" y="5229225"/>
            <a:ext cx="14843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latin typeface="Comic Sans MS" panose="030F0702030302020204" pitchFamily="66" charset="0"/>
              </a:rPr>
              <a:t>Normalization</a:t>
            </a:r>
          </a:p>
        </p:txBody>
      </p:sp>
      <p:pic>
        <p:nvPicPr>
          <p:cNvPr id="7229" name="Picture 1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141663"/>
            <a:ext cx="3086100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172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44" grpId="0" autoUpdateAnimBg="0"/>
      <p:bldP spid="119945" grpId="0" autoUpdateAnimBg="0"/>
      <p:bldP spid="119946" grpId="0" animBg="1"/>
      <p:bldP spid="119947" grpId="0" autoUpdateAnimBg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8F96D4-B106-45F3-BC66-F4D900B9EB2F}" type="slidenum">
              <a:rPr lang="en-US" altLang="en-US"/>
              <a:pPr eaLnBrk="1" hangingPunct="1"/>
              <a:t>154</a:t>
            </a:fld>
            <a:endParaRPr lang="en-US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686800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v-SE" altLang="en-US" sz="2800" smtClean="0"/>
              <a:t>No 2NF: A part of a candidate key can have repeated values in the relation and, thus, so can have the nonprime attribute, i.e. redundancy + insertion and modification anomalies.</a:t>
            </a:r>
          </a:p>
          <a:p>
            <a:pPr eaLnBrk="1" hangingPunct="1">
              <a:lnSpc>
                <a:spcPct val="90000"/>
              </a:lnSpc>
            </a:pPr>
            <a:endParaRPr lang="sv-SE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sv-SE" altLang="en-US" sz="2800" smtClean="0"/>
              <a:t>An FD X</a:t>
            </a:r>
            <a:r>
              <a:rPr lang="sv-SE" altLang="en-US" sz="2800" smtClean="0">
                <a:sym typeface="Wingdings" panose="05000000000000000000" pitchFamily="2" charset="2"/>
              </a:rPr>
              <a:t>Y is a </a:t>
            </a:r>
            <a:r>
              <a:rPr lang="sv-SE" altLang="en-US" sz="2800" b="1" smtClean="0">
                <a:sym typeface="Wingdings" panose="05000000000000000000" pitchFamily="2" charset="2"/>
              </a:rPr>
              <a:t>full functional dependency</a:t>
            </a:r>
            <a:r>
              <a:rPr lang="sv-SE" altLang="en-US" sz="2800" smtClean="0">
                <a:sym typeface="Wingdings" panose="05000000000000000000" pitchFamily="2" charset="2"/>
              </a:rPr>
              <a:t> </a:t>
            </a:r>
            <a:r>
              <a:rPr lang="sv-SE" altLang="en-US" sz="2800" b="1" smtClean="0">
                <a:sym typeface="Wingdings" panose="05000000000000000000" pitchFamily="2" charset="2"/>
              </a:rPr>
              <a:t>(FFD)</a:t>
            </a:r>
            <a:r>
              <a:rPr lang="sv-SE" altLang="en-US" sz="2800" smtClean="0">
                <a:sym typeface="Wingdings" panose="05000000000000000000" pitchFamily="2" charset="2"/>
              </a:rPr>
              <a:t> if removal of any attribute A</a:t>
            </a:r>
            <a:r>
              <a:rPr lang="sv-SE" altLang="en-US" sz="2800" baseline="-25000" smtClean="0">
                <a:sym typeface="Wingdings" panose="05000000000000000000" pitchFamily="2" charset="2"/>
              </a:rPr>
              <a:t>i</a:t>
            </a:r>
            <a:r>
              <a:rPr lang="sv-SE" altLang="en-US" sz="2800" smtClean="0">
                <a:sym typeface="Wingdings" panose="05000000000000000000" pitchFamily="2" charset="2"/>
              </a:rPr>
              <a:t> from X means that the dependency does not hold any more.</a:t>
            </a:r>
          </a:p>
          <a:p>
            <a:pPr eaLnBrk="1" hangingPunct="1">
              <a:lnSpc>
                <a:spcPct val="90000"/>
              </a:lnSpc>
            </a:pPr>
            <a:endParaRPr lang="sv-SE" altLang="en-US" sz="2800" smtClean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sv-SE" altLang="en-US" sz="2800" smtClean="0">
                <a:sym typeface="Wingdings" panose="05000000000000000000" pitchFamily="2" charset="2"/>
              </a:rPr>
              <a:t>2NF: Every </a:t>
            </a:r>
            <a:r>
              <a:rPr lang="sv-SE" altLang="en-US" sz="2800" b="1" smtClean="0">
                <a:sym typeface="Wingdings" panose="05000000000000000000" pitchFamily="2" charset="2"/>
              </a:rPr>
              <a:t>nonprime</a:t>
            </a:r>
            <a:r>
              <a:rPr lang="sv-SE" altLang="en-US" sz="2800" smtClean="0">
                <a:sym typeface="Wingdings" panose="05000000000000000000" pitchFamily="2" charset="2"/>
              </a:rPr>
              <a:t> attribute is fully functionally dependent on every candidate key.</a:t>
            </a:r>
            <a:endParaRPr lang="en-US" altLang="en-US" sz="2800" smtClean="0">
              <a:sym typeface="Wingdings" panose="05000000000000000000" pitchFamily="2" charset="2"/>
            </a:endParaRPr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sv-SE" altLang="en-US" smtClean="0"/>
              <a:t>2NF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069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D99CAE0-BE07-49F8-BDD3-A9EB041DDC0E}" type="slidenum">
              <a:rPr lang="en-US" altLang="en-US"/>
              <a:pPr eaLnBrk="1" hangingPunct="1"/>
              <a:t>155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 smtClean="0"/>
              <a:t>3NF</a:t>
            </a:r>
            <a:endParaRPr lang="en-US" altLang="en-US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84313"/>
            <a:ext cx="8424862" cy="18716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3NF: </a:t>
            </a:r>
            <a:r>
              <a:rPr lang="en-US" altLang="en-US" sz="2800" b="1" smtClean="0"/>
              <a:t>2NF +</a:t>
            </a:r>
            <a:r>
              <a:rPr lang="en-US" altLang="en-US" sz="2800" smtClean="0"/>
              <a:t> no </a:t>
            </a:r>
            <a:r>
              <a:rPr lang="en-US" altLang="en-US" sz="2800" b="1" smtClean="0"/>
              <a:t>nonprime</a:t>
            </a:r>
            <a:r>
              <a:rPr lang="en-US" altLang="en-US" sz="2800" smtClean="0"/>
              <a:t> attribute should be functionally dependent on a set of attributes that is not a candidate key</a:t>
            </a:r>
          </a:p>
        </p:txBody>
      </p:sp>
      <p:graphicFrame>
        <p:nvGraphicFramePr>
          <p:cNvPr id="122915" name="Group 35"/>
          <p:cNvGraphicFramePr>
            <a:graphicFrameLocks noGrp="1"/>
          </p:cNvGraphicFramePr>
          <p:nvPr>
            <p:ph sz="half" idx="2"/>
          </p:nvPr>
        </p:nvGraphicFramePr>
        <p:xfrm>
          <a:off x="827088" y="3141663"/>
          <a:ext cx="3810000" cy="1341436"/>
        </p:xfrm>
        <a:graphic>
          <a:graphicData uri="http://schemas.openxmlformats.org/drawingml/2006/table">
            <a:tbl>
              <a:tblPr/>
              <a:tblGrid>
                <a:gridCol w="685800"/>
                <a:gridCol w="1219200"/>
                <a:gridCol w="762000"/>
                <a:gridCol w="1143000"/>
              </a:tblGrid>
              <a:tr h="335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  <a:endParaRPr kumimoji="0" lang="en-US" altLang="en-US" sz="16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Zip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City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US" altLang="en-US" sz="1600" b="0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Andersson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58214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Linköping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35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</a:t>
                      </a:r>
                      <a:endParaRPr kumimoji="0" lang="en-US" altLang="en-US" sz="1600" b="0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Björk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10223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Stockholm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35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102</a:t>
                      </a:r>
                      <a:endParaRPr kumimoji="0" lang="en-US" altLang="en-US" sz="1600" b="0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Carlsson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58214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Linköping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9244" name="Text Box 74"/>
          <p:cNvSpPr txBox="1">
            <a:spLocks noChangeArrowheads="1"/>
          </p:cNvSpPr>
          <p:nvPr/>
        </p:nvSpPr>
        <p:spPr bwMode="auto">
          <a:xfrm>
            <a:off x="827088" y="2760663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b="1"/>
              <a:t>R</a:t>
            </a:r>
            <a:r>
              <a:rPr lang="en-GB" altLang="en-US" b="1" baseline="-25000"/>
              <a:t>non3NF</a:t>
            </a:r>
          </a:p>
        </p:txBody>
      </p:sp>
      <p:sp>
        <p:nvSpPr>
          <p:cNvPr id="122955" name="AutoShape 75"/>
          <p:cNvSpPr>
            <a:spLocks noChangeArrowheads="1"/>
          </p:cNvSpPr>
          <p:nvPr/>
        </p:nvSpPr>
        <p:spPr bwMode="auto">
          <a:xfrm rot="5400000">
            <a:off x="1312863" y="4649788"/>
            <a:ext cx="685800" cy="5905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5676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975" y="0"/>
                </a:moveTo>
                <a:lnTo>
                  <a:pt x="10350" y="7200"/>
                </a:lnTo>
                <a:lnTo>
                  <a:pt x="13436" y="7200"/>
                </a:lnTo>
                <a:lnTo>
                  <a:pt x="13436" y="15676"/>
                </a:lnTo>
                <a:lnTo>
                  <a:pt x="0" y="15676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975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122956" name="Rectangle 76"/>
          <p:cNvSpPr>
            <a:spLocks noChangeArrowheads="1"/>
          </p:cNvSpPr>
          <p:nvPr/>
        </p:nvSpPr>
        <p:spPr bwMode="auto">
          <a:xfrm>
            <a:off x="903288" y="5292725"/>
            <a:ext cx="14843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latin typeface="Comic Sans MS" panose="030F0702030302020204" pitchFamily="66" charset="0"/>
              </a:rPr>
              <a:t>Normalization</a:t>
            </a:r>
          </a:p>
        </p:txBody>
      </p:sp>
      <p:graphicFrame>
        <p:nvGraphicFramePr>
          <p:cNvPr id="122957" name="Group 77"/>
          <p:cNvGraphicFramePr>
            <a:graphicFrameLocks noGrp="1"/>
          </p:cNvGraphicFramePr>
          <p:nvPr/>
        </p:nvGraphicFramePr>
        <p:xfrm>
          <a:off x="2884488" y="5287963"/>
          <a:ext cx="2667000" cy="1341436"/>
        </p:xfrm>
        <a:graphic>
          <a:graphicData uri="http://schemas.openxmlformats.org/drawingml/2006/table">
            <a:tbl>
              <a:tblPr/>
              <a:tblGrid>
                <a:gridCol w="685800"/>
                <a:gridCol w="1219200"/>
                <a:gridCol w="762000"/>
              </a:tblGrid>
              <a:tr h="335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  <a:endParaRPr kumimoji="0" lang="en-US" altLang="en-US" sz="16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Zip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35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US" altLang="en-US" sz="1600" b="0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Andersson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58214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</a:t>
                      </a:r>
                      <a:endParaRPr kumimoji="0" lang="en-US" altLang="en-US" sz="1600" b="0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Björk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10223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102</a:t>
                      </a:r>
                      <a:endParaRPr kumimoji="0" lang="en-US" altLang="en-US" sz="1600" b="0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Carlsson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58214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989" name="Group 109"/>
          <p:cNvGraphicFramePr>
            <a:graphicFrameLocks noGrp="1"/>
          </p:cNvGraphicFramePr>
          <p:nvPr/>
        </p:nvGraphicFramePr>
        <p:xfrm>
          <a:off x="6237288" y="5287963"/>
          <a:ext cx="1905000" cy="1006476"/>
        </p:xfrm>
        <a:graphic>
          <a:graphicData uri="http://schemas.openxmlformats.org/drawingml/2006/table">
            <a:tbl>
              <a:tblPr/>
              <a:tblGrid>
                <a:gridCol w="762000"/>
                <a:gridCol w="1143000"/>
              </a:tblGrid>
              <a:tr h="3354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Zip</a:t>
                      </a:r>
                      <a:endParaRPr kumimoji="0" lang="en-US" altLang="en-US" sz="16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9" marB="4574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City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354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58214</a:t>
                      </a:r>
                      <a:endParaRPr kumimoji="0" lang="en-US" altLang="en-US" sz="1600" b="0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9" marB="4574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Linköping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4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10223</a:t>
                      </a:r>
                      <a:endParaRPr kumimoji="0" lang="en-US" altLang="en-US" sz="1600" b="0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9" marB="4574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Stockholm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23009" name="Text Box 129"/>
          <p:cNvSpPr txBox="1">
            <a:spLocks noChangeArrowheads="1"/>
          </p:cNvSpPr>
          <p:nvPr/>
        </p:nvSpPr>
        <p:spPr bwMode="auto">
          <a:xfrm>
            <a:off x="3036888" y="4830763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b="1"/>
              <a:t>R1</a:t>
            </a:r>
            <a:r>
              <a:rPr lang="en-GB" altLang="en-US" b="1" baseline="-25000"/>
              <a:t>3NF</a:t>
            </a:r>
          </a:p>
        </p:txBody>
      </p:sp>
      <p:sp>
        <p:nvSpPr>
          <p:cNvPr id="123010" name="Text Box 130"/>
          <p:cNvSpPr txBox="1">
            <a:spLocks noChangeArrowheads="1"/>
          </p:cNvSpPr>
          <p:nvPr/>
        </p:nvSpPr>
        <p:spPr bwMode="auto">
          <a:xfrm>
            <a:off x="6237288" y="4830763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b="1"/>
              <a:t>R2</a:t>
            </a:r>
            <a:r>
              <a:rPr lang="en-GB" altLang="en-US" b="1" baseline="-25000"/>
              <a:t>3NF</a:t>
            </a:r>
          </a:p>
        </p:txBody>
      </p:sp>
      <p:pic>
        <p:nvPicPr>
          <p:cNvPr id="9277" name="Picture 1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141663"/>
            <a:ext cx="2789238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54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5" grpId="0" animBg="1"/>
      <p:bldP spid="122956" grpId="0" autoUpdateAnimBg="0"/>
      <p:bldP spid="123009" grpId="0" autoUpdateAnimBg="0"/>
      <p:bldP spid="123010" grpId="0" autoUpdateAnimBg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161A99-53D7-4938-9F2D-A175009893D5}" type="slidenum">
              <a:rPr lang="en-US" altLang="en-US"/>
              <a:pPr eaLnBrk="1" hangingPunct="1"/>
              <a:t>156</a:t>
            </a:fld>
            <a:endParaRPr lang="en-US" alt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686800" cy="4679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v-SE" altLang="en-US" sz="2800" smtClean="0"/>
              <a:t>No 3NF (but 2NF): A set of attributes that is not a candidate key can have repeated values in the relation and, thus, so can have the nonprime attribute, i.e. redundancy + insertion and modification anomalies.</a:t>
            </a:r>
          </a:p>
          <a:p>
            <a:pPr eaLnBrk="1" hangingPunct="1">
              <a:lnSpc>
                <a:spcPct val="80000"/>
              </a:lnSpc>
            </a:pPr>
            <a:endParaRPr lang="sv-SE" altLang="en-US" sz="2800" smtClean="0"/>
          </a:p>
          <a:p>
            <a:pPr eaLnBrk="1" hangingPunct="1">
              <a:lnSpc>
                <a:spcPct val="80000"/>
              </a:lnSpc>
            </a:pPr>
            <a:r>
              <a:rPr lang="sv-SE" altLang="en-US" sz="2800" smtClean="0"/>
              <a:t>An FD X</a:t>
            </a:r>
            <a:r>
              <a:rPr lang="sv-SE" altLang="en-US" sz="2800" smtClean="0">
                <a:sym typeface="Wingdings" panose="05000000000000000000" pitchFamily="2" charset="2"/>
              </a:rPr>
              <a:t>Y is a </a:t>
            </a:r>
            <a:r>
              <a:rPr lang="sv-SE" altLang="en-US" sz="2800" b="1" smtClean="0">
                <a:sym typeface="Wingdings" panose="05000000000000000000" pitchFamily="2" charset="2"/>
              </a:rPr>
              <a:t>transitive dependency</a:t>
            </a:r>
            <a:r>
              <a:rPr lang="sv-SE" altLang="en-US" sz="2800" smtClean="0">
                <a:sym typeface="Wingdings" panose="05000000000000000000" pitchFamily="2" charset="2"/>
              </a:rPr>
              <a:t> if there is a set of attributes Z that is not a candidate key and such that both </a:t>
            </a:r>
            <a:r>
              <a:rPr lang="sv-SE" altLang="en-US" sz="2800" smtClean="0"/>
              <a:t>X</a:t>
            </a:r>
            <a:r>
              <a:rPr lang="sv-SE" altLang="en-US" sz="2800" smtClean="0">
                <a:sym typeface="Wingdings" panose="05000000000000000000" pitchFamily="2" charset="2"/>
              </a:rPr>
              <a:t>Z and ZY hold. </a:t>
            </a:r>
          </a:p>
          <a:p>
            <a:pPr eaLnBrk="1" hangingPunct="1">
              <a:lnSpc>
                <a:spcPct val="80000"/>
              </a:lnSpc>
            </a:pPr>
            <a:endParaRPr lang="sv-SE" altLang="en-US" sz="2800" smtClean="0">
              <a:sym typeface="Wingdings" panose="05000000000000000000" pitchFamily="2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sv-SE" altLang="en-US" sz="2800" smtClean="0">
                <a:sym typeface="Wingdings" panose="05000000000000000000" pitchFamily="2" charset="2"/>
              </a:rPr>
              <a:t>3NF: 2NF + no </a:t>
            </a:r>
            <a:r>
              <a:rPr lang="sv-SE" altLang="en-US" sz="2800" b="1" smtClean="0">
                <a:sym typeface="Wingdings" panose="05000000000000000000" pitchFamily="2" charset="2"/>
              </a:rPr>
              <a:t>nonprime</a:t>
            </a:r>
            <a:r>
              <a:rPr lang="sv-SE" altLang="en-US" sz="2800" smtClean="0">
                <a:sym typeface="Wingdings" panose="05000000000000000000" pitchFamily="2" charset="2"/>
              </a:rPr>
              <a:t> attribute is transitively dependent on any candidate key.</a:t>
            </a:r>
            <a:endParaRPr lang="en-US" altLang="en-US" sz="2800" smtClean="0">
              <a:sym typeface="Wingdings" panose="05000000000000000000" pitchFamily="2" charset="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sv-SE" altLang="en-US" smtClean="0"/>
              <a:t>3NF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9458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4927B0-8128-4F63-BE73-14D08163FC70}" type="slidenum">
              <a:rPr lang="en-US" altLang="en-US"/>
              <a:pPr eaLnBrk="1" hangingPunct="1"/>
              <a:t>157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Boyce-Codd Normal Form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424862" cy="3886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BCNF: 	</a:t>
            </a:r>
            <a:r>
              <a:rPr lang="en-US" altLang="en-US" sz="2400" b="1" smtClean="0"/>
              <a:t>Every determinant is a candidate key</a:t>
            </a:r>
            <a:br>
              <a:rPr lang="en-US" altLang="en-US" sz="2400" b="1" smtClean="0"/>
            </a:br>
            <a:endParaRPr lang="en-US" altLang="en-US" sz="2400" b="1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sv-SE" altLang="en-US" sz="2400" smtClean="0"/>
              <a:t>BCNF = decompose if X </a:t>
            </a:r>
            <a:r>
              <a:rPr lang="sv-SE" altLang="en-US" sz="2400" smtClean="0">
                <a:sym typeface="Wingdings" panose="05000000000000000000" pitchFamily="2" charset="2"/>
              </a:rPr>
              <a:t></a:t>
            </a:r>
            <a:r>
              <a:rPr lang="sv-SE" altLang="en-US" sz="2400" smtClean="0"/>
              <a:t> A is such that X is not a candidate key and A is a prime attribute.</a:t>
            </a:r>
          </a:p>
          <a:p>
            <a:pPr eaLnBrk="1" hangingPunct="1">
              <a:lnSpc>
                <a:spcPct val="90000"/>
              </a:lnSpc>
            </a:pPr>
            <a:endParaRPr lang="sv-SE" altLang="en-US" sz="2400" smtClean="0"/>
          </a:p>
          <a:p>
            <a:pPr eaLnBrk="1" hangingPunct="1">
              <a:lnSpc>
                <a:spcPct val="90000"/>
              </a:lnSpc>
            </a:pPr>
            <a:endParaRPr lang="sv-SE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Example: Given R(</a:t>
            </a:r>
            <a:r>
              <a:rPr lang="en-GB" altLang="en-US" sz="2400" u="sng" smtClean="0"/>
              <a:t>A,B</a:t>
            </a:r>
            <a:r>
              <a:rPr lang="en-GB" altLang="en-US" sz="2400" smtClean="0"/>
              <a:t>,C,D) and </a:t>
            </a:r>
            <a:br>
              <a:rPr lang="en-GB" altLang="en-US" sz="2400" smtClean="0"/>
            </a:br>
            <a:r>
              <a:rPr lang="en-GB" altLang="en-US" sz="2400" smtClean="0"/>
              <a:t>AB</a:t>
            </a:r>
            <a:r>
              <a:rPr lang="en-GB" altLang="en-US" sz="2400" smtClean="0">
                <a:sym typeface="Wingdings" panose="05000000000000000000" pitchFamily="2" charset="2"/>
              </a:rPr>
              <a:t>CD, CB. Then R is in 3NF but not in BCNF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>
                <a:sym typeface="Wingdings" panose="05000000000000000000" pitchFamily="2" charset="2"/>
              </a:rPr>
              <a:t>C is a determinant but not a candidate key.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>
                <a:sym typeface="Wingdings" panose="05000000000000000000" pitchFamily="2" charset="2"/>
              </a:rPr>
              <a:t>Decompose into R1(</a:t>
            </a:r>
            <a:r>
              <a:rPr lang="en-GB" altLang="en-US" sz="2000" u="sng" smtClean="0">
                <a:sym typeface="Wingdings" panose="05000000000000000000" pitchFamily="2" charset="2"/>
              </a:rPr>
              <a:t>A,C</a:t>
            </a:r>
            <a:r>
              <a:rPr lang="en-GB" altLang="en-US" sz="2000" smtClean="0">
                <a:sym typeface="Wingdings" panose="05000000000000000000" pitchFamily="2" charset="2"/>
              </a:rPr>
              <a:t>,D) with AC  D and R2(</a:t>
            </a:r>
            <a:r>
              <a:rPr lang="en-GB" altLang="en-US" sz="2000" u="sng" smtClean="0">
                <a:sym typeface="Wingdings" panose="05000000000000000000" pitchFamily="2" charset="2"/>
              </a:rPr>
              <a:t>C</a:t>
            </a:r>
            <a:r>
              <a:rPr lang="en-GB" altLang="en-US" sz="2000" smtClean="0">
                <a:sym typeface="Wingdings" panose="05000000000000000000" pitchFamily="2" charset="2"/>
              </a:rPr>
              <a:t>,B) with C  B.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sz="2000" smtClean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</a:pPr>
            <a:endParaRPr lang="en-GB" altLang="en-US" sz="200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81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61E1990-B8C9-440C-A84C-3EE13789BE32}" type="slidenum">
              <a:rPr lang="en-US" altLang="en-US"/>
              <a:pPr eaLnBrk="1" hangingPunct="1"/>
              <a:t>158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Properties of decomposition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mtClean="0"/>
              <a:t>Keep all attributes from the universal relation R.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mtClean="0"/>
              <a:t>Preserve the identified functional dependencies.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mtClean="0"/>
              <a:t>Lossless join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mtClean="0"/>
              <a:t>It must be possible to join the smaller tables to arrive at composite information without spurious tuples.</a:t>
            </a:r>
          </a:p>
        </p:txBody>
      </p:sp>
    </p:spTree>
    <p:extLst>
      <p:ext uri="{BB962C8B-B14F-4D97-AF65-F5344CB8AC3E}">
        <p14:creationId xmlns:p14="http://schemas.microsoft.com/office/powerpoint/2010/main" val="385665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AB4964-60B5-48EB-A568-ED327195369D}" type="slidenum">
              <a:rPr lang="en-US" altLang="en-US"/>
              <a:pPr eaLnBrk="1" hangingPunct="1"/>
              <a:t>159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 smtClean="0"/>
              <a:t>Normalization: Example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566738" algn="l"/>
              </a:tabLst>
            </a:pPr>
            <a:r>
              <a:rPr lang="en-GB" altLang="en-US" smtClean="0"/>
              <a:t>Given universal relation </a:t>
            </a:r>
            <a:br>
              <a:rPr lang="en-GB" altLang="en-US" smtClean="0"/>
            </a:br>
            <a:endParaRPr lang="en-GB" altLang="en-US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566738" algn="l"/>
              </a:tabLst>
            </a:pPr>
            <a:r>
              <a:rPr lang="en-GB" altLang="en-US" b="1" smtClean="0">
                <a:latin typeface="Comic Sans MS" panose="030F0702030302020204" pitchFamily="66" charset="0"/>
              </a:rPr>
              <a:t>R</a:t>
            </a:r>
            <a:r>
              <a:rPr lang="en-GB" altLang="en-US" sz="2800" b="1" smtClean="0">
                <a:latin typeface="Comic Sans MS" panose="030F0702030302020204" pitchFamily="66" charset="0"/>
              </a:rPr>
              <a:t>(PID, PersonName, </a:t>
            </a:r>
            <a:br>
              <a:rPr lang="en-GB" altLang="en-US" sz="2800" b="1" smtClean="0">
                <a:latin typeface="Comic Sans MS" panose="030F0702030302020204" pitchFamily="66" charset="0"/>
              </a:rPr>
            </a:br>
            <a:r>
              <a:rPr lang="en-GB" altLang="en-US" sz="2800" b="1" smtClean="0">
                <a:latin typeface="Comic Sans MS" panose="030F0702030302020204" pitchFamily="66" charset="0"/>
              </a:rPr>
              <a:t>Country, Continent, ContinentArea, NumberVisitsCountry)</a:t>
            </a:r>
            <a:br>
              <a:rPr lang="en-GB" altLang="en-US" sz="2800" b="1" smtClean="0">
                <a:latin typeface="Comic Sans MS" panose="030F0702030302020204" pitchFamily="66" charset="0"/>
              </a:rPr>
            </a:br>
            <a:endParaRPr lang="en-GB" altLang="en-US" sz="2800" b="1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tabLst>
                <a:tab pos="566738" algn="l"/>
              </a:tabLst>
            </a:pPr>
            <a:r>
              <a:rPr lang="en-GB" altLang="en-US" smtClean="0"/>
              <a:t>Functional dependencies?</a:t>
            </a:r>
          </a:p>
          <a:p>
            <a:pPr eaLnBrk="1" hangingPunct="1">
              <a:lnSpc>
                <a:spcPct val="90000"/>
              </a:lnSpc>
              <a:tabLst>
                <a:tab pos="566738" algn="l"/>
              </a:tabLst>
            </a:pPr>
            <a:r>
              <a:rPr lang="en-GB" altLang="en-US" smtClean="0"/>
              <a:t>Keys?</a:t>
            </a:r>
          </a:p>
        </p:txBody>
      </p:sp>
    </p:spTree>
    <p:extLst>
      <p:ext uri="{BB962C8B-B14F-4D97-AF65-F5344CB8AC3E}">
        <p14:creationId xmlns:p14="http://schemas.microsoft.com/office/powerpoint/2010/main" val="139082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168973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02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89C25D4-9C11-4EAB-8EA8-EC9F85238081}" type="slidenum">
              <a:rPr lang="en-US" altLang="en-US"/>
              <a:pPr eaLnBrk="1" hangingPunct="1"/>
              <a:t>160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0941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mtClean="0">
                <a:latin typeface="Comic Sans MS" panose="030F0702030302020204" pitchFamily="66" charset="0"/>
              </a:rPr>
              <a:t>PID </a:t>
            </a:r>
            <a:r>
              <a:rPr lang="en-GB" altLang="en-US" smtClean="0">
                <a:latin typeface="Comic Sans MS" panose="030F0702030302020204" pitchFamily="66" charset="0"/>
                <a:sym typeface="Wingdings" panose="05000000000000000000" pitchFamily="2" charset="2"/>
              </a:rPr>
              <a:t> PersonName</a:t>
            </a:r>
            <a:endParaRPr lang="en-GB" altLang="en-US" smtClean="0">
              <a:latin typeface="Comic Sans MS" panose="030F0702030302020204" pitchFamily="66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mtClean="0">
                <a:latin typeface="Comic Sans MS" panose="030F0702030302020204" pitchFamily="66" charset="0"/>
              </a:rPr>
              <a:t>PID, Country </a:t>
            </a:r>
            <a:r>
              <a:rPr lang="en-GB" altLang="en-US" smtClean="0">
                <a:latin typeface="Comic Sans MS" panose="030F0702030302020204" pitchFamily="66" charset="0"/>
                <a:sym typeface="Wingdings" panose="05000000000000000000" pitchFamily="2" charset="2"/>
              </a:rPr>
              <a:t> NumberVisitsCountry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mtClean="0">
                <a:latin typeface="Comic Sans MS" panose="030F0702030302020204" pitchFamily="66" charset="0"/>
                <a:sym typeface="Wingdings" panose="05000000000000000000" pitchFamily="2" charset="2"/>
              </a:rPr>
              <a:t>Country  Continent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mtClean="0">
                <a:latin typeface="Comic Sans MS" panose="030F0702030302020204" pitchFamily="66" charset="0"/>
                <a:sym typeface="Wingdings" panose="05000000000000000000" pitchFamily="2" charset="2"/>
              </a:rPr>
              <a:t>Continent  ContinentArea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eaLnBrk="1" hangingPunct="1"/>
            <a:r>
              <a:rPr lang="en-GB" altLang="en-US" smtClean="0">
                <a:sym typeface="Wingdings" panose="05000000000000000000" pitchFamily="2" charset="2"/>
              </a:rPr>
              <a:t>Based on FDs, what are keys for R? </a:t>
            </a:r>
          </a:p>
          <a:p>
            <a:pPr eaLnBrk="1" hangingPunct="1"/>
            <a:r>
              <a:rPr lang="en-GB" altLang="en-US" smtClean="0">
                <a:sym typeface="Wingdings" panose="05000000000000000000" pitchFamily="2" charset="2"/>
              </a:rPr>
              <a:t>Use inference rules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smtClean="0"/>
              <a:t>Normalization: Example</a:t>
            </a:r>
          </a:p>
        </p:txBody>
      </p:sp>
    </p:spTree>
    <p:extLst>
      <p:ext uri="{BB962C8B-B14F-4D97-AF65-F5344CB8AC3E}">
        <p14:creationId xmlns:p14="http://schemas.microsoft.com/office/powerpoint/2010/main" val="297309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4FBF45-2F22-4CC1-860D-78C3A56C4AD3}" type="slidenum">
              <a:rPr lang="en-US" altLang="en-US"/>
              <a:pPr eaLnBrk="1" hangingPunct="1"/>
              <a:t>161</a:t>
            </a:fld>
            <a:endParaRPr lang="en-US" alt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557338"/>
            <a:ext cx="91440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tabLst>
                <a:tab pos="1811338" algn="l"/>
              </a:tabLst>
              <a:defRPr/>
            </a:pPr>
            <a:endParaRPr lang="en-GB" altLang="en-US" sz="1800" b="1" dirty="0" smtClean="0">
              <a:sym typeface="Wingdings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  <a:tabLst>
                <a:tab pos="1811338" algn="l"/>
              </a:tabLst>
              <a:defRPr/>
            </a:pPr>
            <a:r>
              <a:rPr lang="en-GB" altLang="en-US" sz="1800" b="1" dirty="0" smtClean="0">
                <a:latin typeface="Comic Sans MS" pitchFamily="66" charset="0"/>
                <a:sym typeface="Wingdings" pitchFamily="2" charset="2"/>
              </a:rPr>
              <a:t>Country  Continent,</a:t>
            </a:r>
            <a:r>
              <a:rPr lang="en-GB" altLang="en-US" sz="1800" dirty="0" smtClean="0">
                <a:sym typeface="Wingdings" pitchFamily="2" charset="2"/>
              </a:rPr>
              <a:t> </a:t>
            </a:r>
            <a:r>
              <a:rPr lang="en-GB" altLang="en-US" sz="1800" b="1" dirty="0" smtClean="0">
                <a:latin typeface="Comic Sans MS" pitchFamily="66" charset="0"/>
                <a:sym typeface="Wingdings" pitchFamily="2" charset="2"/>
              </a:rPr>
              <a:t>Continent  </a:t>
            </a:r>
            <a:r>
              <a:rPr lang="en-GB" altLang="en-US" sz="1800" b="1" dirty="0" err="1" smtClean="0">
                <a:latin typeface="Comic Sans MS" pitchFamily="66" charset="0"/>
                <a:sym typeface="Wingdings" pitchFamily="2" charset="2"/>
              </a:rPr>
              <a:t>ContinentArea</a:t>
            </a:r>
            <a:r>
              <a:rPr lang="en-GB" altLang="en-US" sz="1800" b="1" dirty="0" smtClean="0">
                <a:latin typeface="Comic Sans MS" pitchFamily="66" charset="0"/>
                <a:sym typeface="Wingdings" pitchFamily="2" charset="2"/>
              </a:rPr>
              <a:t>, 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1811338" algn="l"/>
              </a:tabLst>
              <a:defRPr/>
            </a:pPr>
            <a:r>
              <a:rPr lang="en-GB" altLang="en-US" sz="1800" b="1" dirty="0" smtClean="0">
                <a:latin typeface="Comic Sans MS" pitchFamily="66" charset="0"/>
                <a:sym typeface="Wingdings" pitchFamily="2" charset="2"/>
              </a:rPr>
              <a:t>   then</a:t>
            </a:r>
            <a:endParaRPr lang="en-GB" altLang="en-US" sz="1800" dirty="0" smtClean="0">
              <a:latin typeface="Times New Roman" pitchFamily="18" charset="0"/>
              <a:sym typeface="Wingdings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  <a:tabLst>
                <a:tab pos="1811338" algn="l"/>
              </a:tabLst>
              <a:defRPr/>
            </a:pPr>
            <a:r>
              <a:rPr lang="en-GB" altLang="en-US" sz="2000" b="1" dirty="0" smtClean="0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Country  Continent, </a:t>
            </a:r>
            <a:r>
              <a:rPr lang="en-GB" altLang="en-US" sz="2000" b="1" dirty="0" err="1" smtClean="0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ContinentArea</a:t>
            </a:r>
            <a:r>
              <a:rPr lang="en-GB" altLang="en-US" sz="2000" b="1" dirty="0" smtClean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GB" altLang="en-US" sz="2000" dirty="0" smtClean="0">
                <a:solidFill>
                  <a:schemeClr val="hlink"/>
                </a:solidFill>
                <a:latin typeface="Times New Roman" pitchFamily="18" charset="0"/>
                <a:sym typeface="Wingdings" pitchFamily="2" charset="2"/>
              </a:rPr>
              <a:t>(transitive + </a:t>
            </a:r>
            <a:r>
              <a:rPr lang="en-GB" altLang="en-US" sz="2000" dirty="0" err="1" smtClean="0">
                <a:solidFill>
                  <a:schemeClr val="hlink"/>
                </a:solidFill>
                <a:latin typeface="Times New Roman" pitchFamily="18" charset="0"/>
                <a:sym typeface="Wingdings" pitchFamily="2" charset="2"/>
              </a:rPr>
              <a:t>aditive</a:t>
            </a:r>
            <a:r>
              <a:rPr lang="en-GB" altLang="en-US" sz="2000" dirty="0" smtClean="0">
                <a:solidFill>
                  <a:schemeClr val="hlink"/>
                </a:solidFill>
                <a:latin typeface="Times New Roman" pitchFamily="18" charset="0"/>
                <a:sym typeface="Wingdings" pitchFamily="2" charset="2"/>
              </a:rPr>
              <a:t> rules)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1811338" algn="l"/>
              </a:tabLst>
              <a:defRPr/>
            </a:pPr>
            <a:r>
              <a:rPr lang="en-GB" altLang="en-US" sz="1800" dirty="0" smtClean="0">
                <a:latin typeface="Times New Roman" pitchFamily="18" charset="0"/>
                <a:sym typeface="Wingdings" pitchFamily="2" charset="2"/>
              </a:rPr>
              <a:t>	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1811338" algn="l"/>
              </a:tabLst>
              <a:defRPr/>
            </a:pPr>
            <a:r>
              <a:rPr lang="en-GB" altLang="en-US" sz="2000" b="1" dirty="0" smtClean="0">
                <a:solidFill>
                  <a:schemeClr val="hlink"/>
                </a:solidFill>
                <a:latin typeface="Comic Sans MS" pitchFamily="66" charset="0"/>
              </a:rPr>
              <a:t>PID, </a:t>
            </a:r>
            <a:r>
              <a:rPr lang="en-GB" altLang="en-US" sz="2000" b="1" dirty="0" smtClean="0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Country  Continent, </a:t>
            </a:r>
            <a:r>
              <a:rPr lang="en-GB" altLang="en-US" sz="2000" b="1" dirty="0" err="1" smtClean="0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ContinentArea</a:t>
            </a:r>
            <a:r>
              <a:rPr lang="en-GB" altLang="en-US" sz="2000" b="1" dirty="0" smtClean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GB" altLang="en-US" sz="2000" dirty="0" smtClean="0">
                <a:solidFill>
                  <a:schemeClr val="hlink"/>
                </a:solidFill>
                <a:latin typeface="Times New Roman" pitchFamily="18" charset="0"/>
                <a:sym typeface="Wingdings" pitchFamily="2" charset="2"/>
              </a:rPr>
              <a:t>(augmentation + decomposition rules),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1811338" algn="l"/>
              </a:tabLst>
              <a:defRPr/>
            </a:pPr>
            <a:r>
              <a:rPr lang="en-GB" altLang="en-US" sz="2000" b="1" dirty="0" smtClean="0">
                <a:solidFill>
                  <a:schemeClr val="hlink"/>
                </a:solidFill>
                <a:latin typeface="Comic Sans MS" pitchFamily="66" charset="0"/>
              </a:rPr>
              <a:t>PID, </a:t>
            </a:r>
            <a:r>
              <a:rPr lang="en-GB" altLang="en-US" sz="2000" b="1" dirty="0" smtClean="0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Country  </a:t>
            </a:r>
            <a:r>
              <a:rPr lang="en-GB" altLang="en-US" sz="2000" b="1" dirty="0" err="1" smtClean="0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PersonName</a:t>
            </a:r>
            <a:r>
              <a:rPr lang="en-GB" altLang="en-US" sz="2000" b="1" dirty="0" smtClean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GB" altLang="en-US" sz="2000" dirty="0" smtClean="0">
                <a:solidFill>
                  <a:schemeClr val="hlink"/>
                </a:solidFill>
                <a:latin typeface="Times New Roman" pitchFamily="18" charset="0"/>
                <a:sym typeface="Wingdings" pitchFamily="2" charset="2"/>
              </a:rPr>
              <a:t>(augmentation + decomposition rules),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1811338" algn="l"/>
              </a:tabLst>
              <a:defRPr/>
            </a:pPr>
            <a:r>
              <a:rPr lang="en-GB" altLang="en-US" sz="1800" b="1" dirty="0" smtClean="0">
                <a:latin typeface="Comic Sans MS" pitchFamily="66" charset="0"/>
              </a:rPr>
              <a:t>PID, </a:t>
            </a:r>
            <a:r>
              <a:rPr lang="en-GB" altLang="en-US" sz="2000" b="1" dirty="0" smtClean="0">
                <a:latin typeface="Comic Sans MS" pitchFamily="66" charset="0"/>
                <a:sym typeface="Wingdings" pitchFamily="2" charset="2"/>
              </a:rPr>
              <a:t>Country</a:t>
            </a:r>
            <a:r>
              <a:rPr lang="en-GB" altLang="en-US" sz="2000" b="1" dirty="0" smtClean="0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GB" altLang="en-US" sz="1800" b="1" dirty="0" smtClean="0">
                <a:latin typeface="Comic Sans MS" pitchFamily="66" charset="0"/>
                <a:sym typeface="Wingdings" pitchFamily="2" charset="2"/>
              </a:rPr>
              <a:t> </a:t>
            </a:r>
            <a:r>
              <a:rPr lang="en-GB" altLang="en-US" sz="1800" b="1" dirty="0" err="1" smtClean="0">
                <a:latin typeface="Comic Sans MS" pitchFamily="66" charset="0"/>
                <a:sym typeface="Wingdings" pitchFamily="2" charset="2"/>
              </a:rPr>
              <a:t>NumberVisitsCountry</a:t>
            </a:r>
            <a:r>
              <a:rPr lang="en-GB" altLang="en-US" sz="1800" b="1" dirty="0" smtClean="0">
                <a:latin typeface="Comic Sans MS" pitchFamily="66" charset="0"/>
                <a:sym typeface="Wingdings" pitchFamily="2" charset="2"/>
              </a:rPr>
              <a:t>, 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1811338" algn="l"/>
              </a:tabLst>
              <a:defRPr/>
            </a:pPr>
            <a:r>
              <a:rPr lang="en-GB" altLang="en-US" sz="1800" b="1" dirty="0" smtClean="0">
                <a:latin typeface="Comic Sans MS" pitchFamily="66" charset="0"/>
                <a:sym typeface="Wingdings" pitchFamily="2" charset="2"/>
              </a:rPr>
              <a:t>  then</a:t>
            </a:r>
            <a:endParaRPr lang="en-GB" altLang="en-US" sz="2000" dirty="0" smtClean="0">
              <a:solidFill>
                <a:schemeClr val="hlink"/>
              </a:solidFill>
              <a:latin typeface="Times New Roman" pitchFamily="18" charset="0"/>
              <a:sym typeface="Wingdings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  <a:tabLst>
                <a:tab pos="1811338" algn="l"/>
              </a:tabLst>
              <a:defRPr/>
            </a:pPr>
            <a:r>
              <a:rPr lang="en-GB" altLang="en-US" sz="2000" b="1" dirty="0" smtClean="0">
                <a:solidFill>
                  <a:schemeClr val="bg2"/>
                </a:solidFill>
                <a:latin typeface="Comic Sans MS" pitchFamily="66" charset="0"/>
              </a:rPr>
              <a:t>PID, </a:t>
            </a:r>
            <a:r>
              <a:rPr lang="en-GB" altLang="en-US" sz="2000" b="1" dirty="0" smtClean="0">
                <a:solidFill>
                  <a:schemeClr val="accent1">
                    <a:lumMod val="25000"/>
                  </a:schemeClr>
                </a:solidFill>
                <a:latin typeface="Comic Sans MS" pitchFamily="66" charset="0"/>
                <a:sym typeface="Wingdings" pitchFamily="2" charset="2"/>
              </a:rPr>
              <a:t>Country</a:t>
            </a:r>
            <a:r>
              <a:rPr lang="en-GB" altLang="en-US" sz="2000" b="1" dirty="0" smtClean="0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GB" altLang="en-US" sz="2000" b="1" dirty="0" smtClean="0">
                <a:solidFill>
                  <a:schemeClr val="bg2"/>
                </a:solidFill>
                <a:latin typeface="Comic Sans MS" pitchFamily="66" charset="0"/>
                <a:sym typeface="Wingdings" pitchFamily="2" charset="2"/>
              </a:rPr>
              <a:t> Continent, </a:t>
            </a:r>
            <a:r>
              <a:rPr lang="en-GB" altLang="en-US" sz="2000" b="1" dirty="0" err="1" smtClean="0">
                <a:solidFill>
                  <a:schemeClr val="bg2"/>
                </a:solidFill>
                <a:latin typeface="Comic Sans MS" pitchFamily="66" charset="0"/>
                <a:sym typeface="Wingdings" pitchFamily="2" charset="2"/>
              </a:rPr>
              <a:t>ContinentArea</a:t>
            </a:r>
            <a:r>
              <a:rPr lang="en-GB" altLang="en-US" sz="2000" b="1" dirty="0" smtClean="0">
                <a:solidFill>
                  <a:schemeClr val="bg2"/>
                </a:solidFill>
                <a:latin typeface="Comic Sans MS" pitchFamily="66" charset="0"/>
                <a:sym typeface="Wingdings" pitchFamily="2" charset="2"/>
              </a:rPr>
              <a:t>, </a:t>
            </a:r>
            <a:r>
              <a:rPr lang="en-GB" altLang="en-US" sz="2000" b="1" dirty="0" err="1" smtClean="0">
                <a:solidFill>
                  <a:schemeClr val="bg2"/>
                </a:solidFill>
                <a:latin typeface="Comic Sans MS" pitchFamily="66" charset="0"/>
                <a:sym typeface="Wingdings" pitchFamily="2" charset="2"/>
              </a:rPr>
              <a:t>PersonName</a:t>
            </a:r>
            <a:r>
              <a:rPr lang="en-GB" altLang="en-US" sz="2000" b="1" dirty="0" smtClean="0">
                <a:solidFill>
                  <a:schemeClr val="bg2"/>
                </a:solidFill>
                <a:latin typeface="Comic Sans MS" pitchFamily="66" charset="0"/>
                <a:sym typeface="Wingdings" pitchFamily="2" charset="2"/>
              </a:rPr>
              <a:t>, 	  	 		  </a:t>
            </a:r>
            <a:r>
              <a:rPr lang="en-GB" altLang="en-US" sz="2000" b="1" dirty="0" err="1" smtClean="0">
                <a:solidFill>
                  <a:schemeClr val="bg2"/>
                </a:solidFill>
                <a:latin typeface="Comic Sans MS" pitchFamily="66" charset="0"/>
                <a:sym typeface="Wingdings" pitchFamily="2" charset="2"/>
              </a:rPr>
              <a:t>NumberVisitsCountry</a:t>
            </a:r>
            <a:r>
              <a:rPr lang="en-GB" altLang="en-US" sz="2000" b="1" dirty="0" smtClean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GB" altLang="en-US" sz="2000" dirty="0" smtClean="0">
                <a:solidFill>
                  <a:schemeClr val="hlink"/>
                </a:solidFill>
                <a:latin typeface="Times New Roman" pitchFamily="18" charset="0"/>
                <a:sym typeface="Wingdings" pitchFamily="2" charset="2"/>
              </a:rPr>
              <a:t>(additive rule)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1811338" algn="l"/>
              </a:tabLst>
              <a:defRPr/>
            </a:pPr>
            <a:endParaRPr lang="en-GB" altLang="en-US" sz="2000" b="1" dirty="0" smtClean="0">
              <a:solidFill>
                <a:schemeClr val="hlink"/>
              </a:solidFill>
              <a:sym typeface="Wingdings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  <a:tabLst>
                <a:tab pos="1811338" algn="l"/>
              </a:tabLst>
              <a:defRPr/>
            </a:pPr>
            <a:r>
              <a:rPr lang="en-GB" altLang="en-US" sz="1800" b="1" u="sng" dirty="0" smtClean="0">
                <a:sym typeface="Wingdings" pitchFamily="2" charset="2"/>
              </a:rPr>
              <a:t>PID, Country</a:t>
            </a:r>
            <a:r>
              <a:rPr lang="en-GB" altLang="en-US" sz="1800" b="1" dirty="0" smtClean="0">
                <a:sym typeface="Wingdings" pitchFamily="2" charset="2"/>
              </a:rPr>
              <a:t>  is the key for R.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1811338" algn="l"/>
              </a:tabLst>
              <a:defRPr/>
            </a:pPr>
            <a:endParaRPr lang="en-GB" altLang="en-US" sz="1800" b="1" dirty="0" smtClean="0">
              <a:sym typeface="Wingdings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  <a:tabLst>
                <a:tab pos="1811338" algn="l"/>
              </a:tabLst>
              <a:defRPr/>
            </a:pPr>
            <a:endParaRPr lang="en-GB" altLang="en-US" sz="1800" b="1" dirty="0" smtClean="0">
              <a:sym typeface="Wingdings" pitchFamily="2" charset="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smtClean="0"/>
              <a:t>Normalization: Example</a:t>
            </a:r>
          </a:p>
        </p:txBody>
      </p:sp>
    </p:spTree>
    <p:extLst>
      <p:ext uri="{BB962C8B-B14F-4D97-AF65-F5344CB8AC3E}">
        <p14:creationId xmlns:p14="http://schemas.microsoft.com/office/powerpoint/2010/main" val="18464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40545FE-E69E-41E3-BA44-E8540ECB6622}" type="slidenum">
              <a:rPr lang="en-US" altLang="en-US"/>
              <a:pPr eaLnBrk="1" hangingPunct="1"/>
              <a:t>162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412875"/>
            <a:ext cx="8604250" cy="1371600"/>
          </a:xfrm>
        </p:spPr>
        <p:txBody>
          <a:bodyPr/>
          <a:lstStyle/>
          <a:p>
            <a:pPr eaLnBrk="1" hangingPunct="1"/>
            <a:r>
              <a:rPr lang="en-GB" altLang="en-US" sz="2000" b="1" smtClean="0">
                <a:sym typeface="Wingdings" panose="05000000000000000000" pitchFamily="2" charset="2"/>
              </a:rPr>
              <a:t>Is </a:t>
            </a:r>
            <a:br>
              <a:rPr lang="en-GB" altLang="en-US" sz="2000" b="1" smtClean="0">
                <a:sym typeface="Wingdings" panose="05000000000000000000" pitchFamily="2" charset="2"/>
              </a:rPr>
            </a:br>
            <a:r>
              <a:rPr lang="en-GB" altLang="en-US" sz="1800" b="1" smtClean="0">
                <a:solidFill>
                  <a:schemeClr val="bg2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R (</a:t>
            </a:r>
            <a:r>
              <a:rPr lang="en-GB" altLang="en-US" sz="1800" b="1" u="sng" smtClean="0">
                <a:solidFill>
                  <a:schemeClr val="bg2"/>
                </a:solidFill>
                <a:latin typeface="Comic Sans MS" panose="030F0702030302020204" pitchFamily="66" charset="0"/>
              </a:rPr>
              <a:t>PID,Country</a:t>
            </a:r>
            <a:r>
              <a:rPr lang="en-GB" altLang="en-US" sz="1800" b="1" smtClean="0">
                <a:solidFill>
                  <a:schemeClr val="bg2"/>
                </a:solidFill>
                <a:latin typeface="Comic Sans MS" panose="030F0702030302020204" pitchFamily="66" charset="0"/>
              </a:rPr>
              <a:t>,</a:t>
            </a:r>
            <a:r>
              <a:rPr lang="en-GB" altLang="en-US" sz="1800" b="1" smtClean="0">
                <a:solidFill>
                  <a:schemeClr val="bg2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Continent,ContinentArea,PersonName,NumberVisitsCountry)</a:t>
            </a:r>
            <a:r>
              <a:rPr lang="en-GB" altLang="en-US" sz="2000" b="1" smtClean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br>
              <a:rPr lang="en-GB" altLang="en-US" sz="2000" b="1" smtClean="0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GB" altLang="en-US" sz="2000" b="1" smtClean="0">
                <a:sym typeface="Wingdings" panose="05000000000000000000" pitchFamily="2" charset="2"/>
              </a:rPr>
              <a:t>in 2NF?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636838"/>
            <a:ext cx="8675687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smtClean="0">
                <a:sym typeface="Wingdings" panose="05000000000000000000" pitchFamily="2" charset="2"/>
              </a:rPr>
              <a:t>No, </a:t>
            </a:r>
            <a:r>
              <a:rPr lang="en-GB" altLang="en-US" sz="2000" i="1" smtClean="0">
                <a:latin typeface="Comic Sans MS" panose="030F0702030302020204" pitchFamily="66" charset="0"/>
                <a:sym typeface="Wingdings" panose="05000000000000000000" pitchFamily="2" charset="2"/>
              </a:rPr>
              <a:t>PersonName</a:t>
            </a:r>
            <a:r>
              <a:rPr lang="en-GB" altLang="en-US" sz="2000" smtClean="0">
                <a:sym typeface="Wingdings" panose="05000000000000000000" pitchFamily="2" charset="2"/>
              </a:rPr>
              <a:t> depends on a part of the candidate key (</a:t>
            </a:r>
            <a:r>
              <a:rPr lang="en-GB" altLang="en-US" sz="2000" i="1" smtClean="0">
                <a:latin typeface="Comic Sans MS" panose="030F0702030302020204" pitchFamily="66" charset="0"/>
                <a:sym typeface="Wingdings" panose="05000000000000000000" pitchFamily="2" charset="2"/>
              </a:rPr>
              <a:t>PID</a:t>
            </a:r>
            <a:r>
              <a:rPr lang="en-GB" altLang="en-US" sz="2000" smtClean="0">
                <a:latin typeface="Comic Sans MS" panose="030F0702030302020204" pitchFamily="66" charset="0"/>
                <a:sym typeface="Wingdings" panose="05000000000000000000" pitchFamily="2" charset="2"/>
              </a:rPr>
              <a:t>)</a:t>
            </a:r>
            <a:r>
              <a:rPr lang="en-GB" altLang="en-US" sz="2000" smtClean="0">
                <a:sym typeface="Wingdings" panose="05000000000000000000" pitchFamily="2" charset="2"/>
              </a:rPr>
              <a:t>, then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smtClean="0">
                <a:latin typeface="Comic Sans MS" panose="030F0702030302020204" pitchFamily="66" charset="0"/>
                <a:sym typeface="Wingdings" panose="05000000000000000000" pitchFamily="2" charset="2"/>
              </a:rPr>
              <a:t>R1(</a:t>
            </a:r>
            <a:r>
              <a:rPr lang="en-GB" altLang="en-US" sz="2000" u="sng" smtClean="0">
                <a:latin typeface="Comic Sans MS" panose="030F0702030302020204" pitchFamily="66" charset="0"/>
                <a:sym typeface="Wingdings" panose="05000000000000000000" pitchFamily="2" charset="2"/>
              </a:rPr>
              <a:t>PID</a:t>
            </a:r>
            <a:r>
              <a:rPr lang="en-GB" altLang="en-US" sz="2000" smtClean="0">
                <a:latin typeface="Comic Sans MS" panose="030F0702030302020204" pitchFamily="66" charset="0"/>
                <a:sym typeface="Wingdings" panose="05000000000000000000" pitchFamily="2" charset="2"/>
              </a:rPr>
              <a:t>, PersonName)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smtClean="0">
                <a:latin typeface="Comic Sans MS" panose="030F0702030302020204" pitchFamily="66" charset="0"/>
                <a:sym typeface="Wingdings" panose="05000000000000000000" pitchFamily="2" charset="2"/>
              </a:rPr>
              <a:t>R2(</a:t>
            </a:r>
            <a:r>
              <a:rPr lang="en-GB" altLang="en-US" sz="2000" u="sng" smtClean="0">
                <a:latin typeface="Comic Sans MS" panose="030F0702030302020204" pitchFamily="66" charset="0"/>
                <a:sym typeface="Wingdings" panose="05000000000000000000" pitchFamily="2" charset="2"/>
              </a:rPr>
              <a:t>PID, Country</a:t>
            </a:r>
            <a:r>
              <a:rPr lang="en-GB" altLang="en-US" sz="2000" smtClean="0">
                <a:latin typeface="Comic Sans MS" panose="030F0702030302020204" pitchFamily="66" charset="0"/>
                <a:sym typeface="Wingdings" panose="05000000000000000000" pitchFamily="2" charset="2"/>
              </a:rPr>
              <a:t>, Continent, ContinentArea, NumberVisitsCountry)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00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smtClean="0">
                <a:sym typeface="Wingdings" panose="05000000000000000000" pitchFamily="2" charset="2"/>
              </a:rPr>
              <a:t>Is </a:t>
            </a:r>
            <a:r>
              <a:rPr lang="en-GB" altLang="en-US" sz="2000" smtClean="0">
                <a:latin typeface="Comic Sans MS" panose="030F0702030302020204" pitchFamily="66" charset="0"/>
                <a:sym typeface="Wingdings" panose="05000000000000000000" pitchFamily="2" charset="2"/>
              </a:rPr>
              <a:t>R2</a:t>
            </a:r>
            <a:r>
              <a:rPr lang="en-GB" altLang="en-US" sz="2000" smtClean="0">
                <a:sym typeface="Wingdings" panose="05000000000000000000" pitchFamily="2" charset="2"/>
              </a:rPr>
              <a:t> in 2NF?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smtClean="0">
                <a:sym typeface="Wingdings" panose="05000000000000000000" pitchFamily="2" charset="2"/>
              </a:rPr>
              <a:t>No, </a:t>
            </a:r>
            <a:r>
              <a:rPr lang="en-GB" altLang="en-US" sz="2000" i="1" smtClean="0">
                <a:latin typeface="Comic Sans MS" panose="030F0702030302020204" pitchFamily="66" charset="0"/>
                <a:sym typeface="Wingdings" panose="05000000000000000000" pitchFamily="2" charset="2"/>
              </a:rPr>
              <a:t>Continent</a:t>
            </a:r>
            <a:r>
              <a:rPr lang="en-GB" altLang="en-US" sz="2000" smtClean="0">
                <a:sym typeface="Wingdings" panose="05000000000000000000" pitchFamily="2" charset="2"/>
              </a:rPr>
              <a:t> and </a:t>
            </a:r>
            <a:r>
              <a:rPr lang="en-GB" altLang="en-US" sz="2000" i="1" smtClean="0">
                <a:latin typeface="Comic Sans MS" panose="030F0702030302020204" pitchFamily="66" charset="0"/>
                <a:sym typeface="Wingdings" panose="05000000000000000000" pitchFamily="2" charset="2"/>
              </a:rPr>
              <a:t>ContinentArea</a:t>
            </a:r>
            <a:r>
              <a:rPr lang="en-GB" altLang="en-US" sz="2000" smtClean="0">
                <a:sym typeface="Wingdings" panose="05000000000000000000" pitchFamily="2" charset="2"/>
              </a:rPr>
              <a:t> depend on a part of the candidate key (</a:t>
            </a:r>
            <a:r>
              <a:rPr lang="en-GB" altLang="en-US" sz="2000" i="1" smtClean="0">
                <a:latin typeface="Comic Sans MS" panose="030F0702030302020204" pitchFamily="66" charset="0"/>
                <a:sym typeface="Wingdings" panose="05000000000000000000" pitchFamily="2" charset="2"/>
              </a:rPr>
              <a:t>Country</a:t>
            </a:r>
            <a:r>
              <a:rPr lang="en-GB" altLang="en-US" sz="2000" smtClean="0">
                <a:latin typeface="Comic Sans MS" panose="030F0702030302020204" pitchFamily="66" charset="0"/>
                <a:sym typeface="Wingdings" panose="05000000000000000000" pitchFamily="2" charset="2"/>
              </a:rPr>
              <a:t>)</a:t>
            </a:r>
            <a:r>
              <a:rPr lang="en-GB" altLang="en-US" sz="2000" smtClean="0">
                <a:sym typeface="Wingdings" panose="05000000000000000000" pitchFamily="2" charset="2"/>
              </a:rPr>
              <a:t>, then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smtClean="0">
                <a:latin typeface="Comic Sans MS" panose="030F0702030302020204" pitchFamily="66" charset="0"/>
                <a:sym typeface="Wingdings" panose="05000000000000000000" pitchFamily="2" charset="2"/>
              </a:rPr>
              <a:t>R1(</a:t>
            </a:r>
            <a:r>
              <a:rPr lang="en-GB" altLang="en-US" sz="2000" u="sng" smtClean="0">
                <a:latin typeface="Comic Sans MS" panose="030F0702030302020204" pitchFamily="66" charset="0"/>
                <a:sym typeface="Wingdings" panose="05000000000000000000" pitchFamily="2" charset="2"/>
              </a:rPr>
              <a:t>PID</a:t>
            </a:r>
            <a:r>
              <a:rPr lang="en-GB" altLang="en-US" sz="2000" smtClean="0">
                <a:latin typeface="Comic Sans MS" panose="030F0702030302020204" pitchFamily="66" charset="0"/>
                <a:sym typeface="Wingdings" panose="05000000000000000000" pitchFamily="2" charset="2"/>
              </a:rPr>
              <a:t>, PersonName)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smtClean="0">
                <a:latin typeface="Comic Sans MS" panose="030F0702030302020204" pitchFamily="66" charset="0"/>
                <a:sym typeface="Wingdings" panose="05000000000000000000" pitchFamily="2" charset="2"/>
              </a:rPr>
              <a:t>R21(</a:t>
            </a:r>
            <a:r>
              <a:rPr lang="en-GB" altLang="en-US" sz="2000" u="sng" smtClean="0">
                <a:latin typeface="Comic Sans MS" panose="030F0702030302020204" pitchFamily="66" charset="0"/>
                <a:sym typeface="Wingdings" panose="05000000000000000000" pitchFamily="2" charset="2"/>
              </a:rPr>
              <a:t>Country</a:t>
            </a:r>
            <a:r>
              <a:rPr lang="en-GB" altLang="en-US" sz="2000" smtClean="0">
                <a:latin typeface="Comic Sans MS" panose="030F0702030302020204" pitchFamily="66" charset="0"/>
                <a:sym typeface="Wingdings" panose="05000000000000000000" pitchFamily="2" charset="2"/>
              </a:rPr>
              <a:t>, Continent, ContinentArea)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smtClean="0">
                <a:latin typeface="Comic Sans MS" panose="030F0702030302020204" pitchFamily="66" charset="0"/>
                <a:sym typeface="Wingdings" panose="05000000000000000000" pitchFamily="2" charset="2"/>
              </a:rPr>
              <a:t>R22(</a:t>
            </a:r>
            <a:r>
              <a:rPr lang="en-GB" altLang="en-US" sz="2000" u="sng" smtClean="0">
                <a:latin typeface="Comic Sans MS" panose="030F0702030302020204" pitchFamily="66" charset="0"/>
                <a:sym typeface="Wingdings" panose="05000000000000000000" pitchFamily="2" charset="2"/>
              </a:rPr>
              <a:t>PID, Country</a:t>
            </a:r>
            <a:r>
              <a:rPr lang="en-GB" altLang="en-US" sz="2000" smtClean="0">
                <a:latin typeface="Comic Sans MS" panose="030F0702030302020204" pitchFamily="66" charset="0"/>
                <a:sym typeface="Wingdings" panose="05000000000000000000" pitchFamily="2" charset="2"/>
              </a:rPr>
              <a:t>, NumberVisitsCountry)</a:t>
            </a:r>
            <a:r>
              <a:rPr lang="en-GB" altLang="en-US" sz="2000" smtClean="0">
                <a:sym typeface="Wingdings" panose="05000000000000000000" pitchFamily="2" charset="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smtClean="0">
                <a:sym typeface="Wingdings" panose="05000000000000000000" pitchFamily="2" charset="2"/>
              </a:rPr>
              <a:t> </a:t>
            </a:r>
            <a:r>
              <a:rPr lang="en-GB" altLang="en-US" sz="2000" smtClean="0">
                <a:latin typeface="Comic Sans MS" panose="030F0702030302020204" pitchFamily="66" charset="0"/>
                <a:sym typeface="Wingdings" panose="05000000000000000000" pitchFamily="2" charset="2"/>
              </a:rPr>
              <a:t>R1, R21, R22</a:t>
            </a:r>
            <a:r>
              <a:rPr lang="en-GB" altLang="en-US" sz="2000" smtClean="0">
                <a:sym typeface="Wingdings" panose="05000000000000000000" pitchFamily="2" charset="2"/>
              </a:rPr>
              <a:t> are in 2NF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2000" smtClean="0">
              <a:sym typeface="Wingdings" panose="05000000000000000000" pitchFamily="2" charset="2"/>
            </a:endParaRP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5546725" y="5373688"/>
            <a:ext cx="3597275" cy="8255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2NF: </a:t>
            </a:r>
            <a:r>
              <a:rPr lang="en-US" altLang="en-US" sz="1600" i="1"/>
              <a:t>no nonprime attribute</a:t>
            </a:r>
            <a:r>
              <a:rPr lang="en-US" altLang="en-US" sz="1600"/>
              <a:t> should be functionally dependent on a </a:t>
            </a:r>
            <a:r>
              <a:rPr lang="en-US" altLang="en-US" sz="1600" b="1" i="1"/>
              <a:t>part</a:t>
            </a:r>
            <a:r>
              <a:rPr lang="en-US" altLang="en-US" sz="1600"/>
              <a:t> of a candidate key.</a:t>
            </a:r>
            <a:endParaRPr lang="en-GB" altLang="en-US" sz="1600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4400"/>
              <a:t>Normalization: Example</a:t>
            </a:r>
          </a:p>
        </p:txBody>
      </p:sp>
    </p:spTree>
    <p:extLst>
      <p:ext uri="{BB962C8B-B14F-4D97-AF65-F5344CB8AC3E}">
        <p14:creationId xmlns:p14="http://schemas.microsoft.com/office/powerpoint/2010/main" val="212222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CFF7F64-B705-4DF1-88AA-83D892C94C61}" type="slidenum">
              <a:rPr lang="en-US" altLang="en-US"/>
              <a:pPr eaLnBrk="1" hangingPunct="1"/>
              <a:t>163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2400" b="1" smtClean="0">
                <a:sym typeface="Wingdings" panose="05000000000000000000" pitchFamily="2" charset="2"/>
              </a:rPr>
              <a:t>Are </a:t>
            </a:r>
            <a:r>
              <a:rPr lang="en-GB" altLang="en-US" sz="24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R1, R21, R22</a:t>
            </a:r>
            <a:r>
              <a:rPr lang="en-GB" altLang="en-US" sz="2400" b="1" smtClean="0">
                <a:sym typeface="Wingdings" panose="05000000000000000000" pitchFamily="2" charset="2"/>
              </a:rPr>
              <a:t> in 3NF?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smtClean="0">
                <a:latin typeface="Comic Sans MS" panose="030F0702030302020204" pitchFamily="66" charset="0"/>
                <a:sym typeface="Wingdings" panose="05000000000000000000" pitchFamily="2" charset="2"/>
              </a:rPr>
              <a:t>R22(</a:t>
            </a:r>
            <a:r>
              <a:rPr lang="en-GB" altLang="en-US" sz="2400" u="sng" smtClean="0">
                <a:latin typeface="Comic Sans MS" panose="030F0702030302020204" pitchFamily="66" charset="0"/>
                <a:sym typeface="Wingdings" panose="05000000000000000000" pitchFamily="2" charset="2"/>
              </a:rPr>
              <a:t>PID, Country</a:t>
            </a:r>
            <a:r>
              <a:rPr lang="en-GB" altLang="en-US" sz="2400" smtClean="0">
                <a:latin typeface="Comic Sans MS" panose="030F0702030302020204" pitchFamily="66" charset="0"/>
                <a:sym typeface="Wingdings" panose="05000000000000000000" pitchFamily="2" charset="2"/>
              </a:rPr>
              <a:t>, NumberVisitsCountry),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smtClean="0">
                <a:latin typeface="Comic Sans MS" panose="030F0702030302020204" pitchFamily="66" charset="0"/>
                <a:sym typeface="Wingdings" panose="05000000000000000000" pitchFamily="2" charset="2"/>
              </a:rPr>
              <a:t>R1(</a:t>
            </a:r>
            <a:r>
              <a:rPr lang="en-GB" altLang="en-US" sz="2400" u="sng" smtClean="0">
                <a:latin typeface="Comic Sans MS" panose="030F0702030302020204" pitchFamily="66" charset="0"/>
                <a:sym typeface="Wingdings" panose="05000000000000000000" pitchFamily="2" charset="2"/>
              </a:rPr>
              <a:t>PID</a:t>
            </a:r>
            <a:r>
              <a:rPr lang="en-GB" altLang="en-US" sz="2400" smtClean="0">
                <a:latin typeface="Comic Sans MS" panose="030F0702030302020204" pitchFamily="66" charset="0"/>
                <a:sym typeface="Wingdings" panose="05000000000000000000" pitchFamily="2" charset="2"/>
              </a:rPr>
              <a:t>, PersonName)</a:t>
            </a:r>
            <a:r>
              <a:rPr lang="en-GB" altLang="en-US" sz="2400" smtClean="0">
                <a:sym typeface="Wingdings" panose="05000000000000000000" pitchFamily="2" charset="2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smtClean="0">
                <a:sym typeface="Wingdings" panose="05000000000000000000" pitchFamily="2" charset="2"/>
              </a:rPr>
              <a:t>    Yes, a single nonprime attribute, no transitive dependencies.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40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smtClean="0">
                <a:latin typeface="Comic Sans MS" panose="030F0702030302020204" pitchFamily="66" charset="0"/>
                <a:sym typeface="Wingdings" panose="05000000000000000000" pitchFamily="2" charset="2"/>
              </a:rPr>
              <a:t>R21(</a:t>
            </a:r>
            <a:r>
              <a:rPr lang="en-GB" altLang="en-US" sz="2400" u="sng" smtClean="0">
                <a:latin typeface="Comic Sans MS" panose="030F0702030302020204" pitchFamily="66" charset="0"/>
                <a:sym typeface="Wingdings" panose="05000000000000000000" pitchFamily="2" charset="2"/>
              </a:rPr>
              <a:t>Country</a:t>
            </a:r>
            <a:r>
              <a:rPr lang="en-GB" altLang="en-US" sz="2400" smtClean="0">
                <a:latin typeface="Comic Sans MS" panose="030F0702030302020204" pitchFamily="66" charset="0"/>
                <a:sym typeface="Wingdings" panose="05000000000000000000" pitchFamily="2" charset="2"/>
              </a:rPr>
              <a:t>, Continent, ContinentArea)</a:t>
            </a:r>
            <a:r>
              <a:rPr lang="en-GB" altLang="en-US" sz="2400" smtClean="0"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smtClean="0">
                <a:sym typeface="Wingdings" panose="05000000000000000000" pitchFamily="2" charset="2"/>
              </a:rPr>
              <a:t>	No, </a:t>
            </a:r>
            <a:r>
              <a:rPr lang="en-GB" altLang="en-US" sz="2400" smtClean="0">
                <a:latin typeface="Comic Sans MS" panose="030F0702030302020204" pitchFamily="66" charset="0"/>
                <a:sym typeface="Wingdings" panose="05000000000000000000" pitchFamily="2" charset="2"/>
              </a:rPr>
              <a:t>Continent</a:t>
            </a:r>
            <a:r>
              <a:rPr lang="en-GB" altLang="en-US" sz="2400" smtClean="0">
                <a:sym typeface="Wingdings" panose="05000000000000000000" pitchFamily="2" charset="2"/>
              </a:rPr>
              <a:t> defines </a:t>
            </a:r>
            <a:r>
              <a:rPr lang="en-GB" altLang="en-US" sz="2400" smtClean="0">
                <a:latin typeface="Comic Sans MS" panose="030F0702030302020204" pitchFamily="66" charset="0"/>
                <a:sym typeface="Wingdings" panose="05000000000000000000" pitchFamily="2" charset="2"/>
              </a:rPr>
              <a:t>ContinentArea</a:t>
            </a:r>
            <a:r>
              <a:rPr lang="en-GB" altLang="en-US" sz="2400" smtClean="0">
                <a:sym typeface="Wingdings" panose="05000000000000000000" pitchFamily="2" charset="2"/>
              </a:rPr>
              <a:t>, then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smtClean="0">
                <a:sym typeface="Wingdings" panose="05000000000000000000" pitchFamily="2" charset="2"/>
              </a:rPr>
              <a:t>	</a:t>
            </a:r>
            <a:r>
              <a:rPr lang="en-GB" altLang="en-US" sz="2400" smtClean="0">
                <a:latin typeface="Comic Sans MS" panose="030F0702030302020204" pitchFamily="66" charset="0"/>
                <a:sym typeface="Wingdings" panose="05000000000000000000" pitchFamily="2" charset="2"/>
              </a:rPr>
              <a:t>R211(</a:t>
            </a:r>
            <a:r>
              <a:rPr lang="en-GB" altLang="en-US" sz="2400" u="sng" smtClean="0">
                <a:latin typeface="Comic Sans MS" panose="030F0702030302020204" pitchFamily="66" charset="0"/>
                <a:sym typeface="Wingdings" panose="05000000000000000000" pitchFamily="2" charset="2"/>
              </a:rPr>
              <a:t>Country</a:t>
            </a:r>
            <a:r>
              <a:rPr lang="en-GB" altLang="en-US" sz="2400" smtClean="0">
                <a:latin typeface="Comic Sans MS" panose="030F0702030302020204" pitchFamily="66" charset="0"/>
                <a:sym typeface="Wingdings" panose="05000000000000000000" pitchFamily="2" charset="2"/>
              </a:rPr>
              <a:t>, Continent)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smtClean="0">
                <a:latin typeface="Comic Sans MS" panose="030F0702030302020204" pitchFamily="66" charset="0"/>
                <a:sym typeface="Wingdings" panose="05000000000000000000" pitchFamily="2" charset="2"/>
              </a:rPr>
              <a:t>	R212(</a:t>
            </a:r>
            <a:r>
              <a:rPr lang="en-GB" altLang="en-US" sz="2400" u="sng" smtClean="0">
                <a:latin typeface="Comic Sans MS" panose="030F0702030302020204" pitchFamily="66" charset="0"/>
                <a:sym typeface="Wingdings" panose="05000000000000000000" pitchFamily="2" charset="2"/>
              </a:rPr>
              <a:t>Continent</a:t>
            </a:r>
            <a:r>
              <a:rPr lang="en-GB" altLang="en-US" sz="2400" smtClean="0">
                <a:latin typeface="Comic Sans MS" panose="030F0702030302020204" pitchFamily="66" charset="0"/>
                <a:sym typeface="Wingdings" panose="05000000000000000000" pitchFamily="2" charset="2"/>
              </a:rPr>
              <a:t>, ContinentArea)</a:t>
            </a:r>
            <a:br>
              <a:rPr lang="en-GB" altLang="en-US" sz="2400" smtClean="0">
                <a:latin typeface="Comic Sans MS" panose="030F0702030302020204" pitchFamily="66" charset="0"/>
                <a:sym typeface="Wingdings" panose="05000000000000000000" pitchFamily="2" charset="2"/>
              </a:rPr>
            </a:br>
            <a:endParaRPr lang="en-GB" altLang="en-US" sz="240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smtClean="0">
                <a:sym typeface="Wingdings" panose="05000000000000000000" pitchFamily="2" charset="2"/>
              </a:rPr>
              <a:t> </a:t>
            </a:r>
            <a:r>
              <a:rPr lang="en-GB" altLang="en-US" sz="2400" smtClean="0">
                <a:latin typeface="Comic Sans MS" panose="030F0702030302020204" pitchFamily="66" charset="0"/>
                <a:sym typeface="Wingdings" panose="05000000000000000000" pitchFamily="2" charset="2"/>
              </a:rPr>
              <a:t>R1, R22, R211, R212</a:t>
            </a:r>
            <a:r>
              <a:rPr lang="en-GB" altLang="en-US" sz="2400" smtClean="0">
                <a:sym typeface="Wingdings" panose="05000000000000000000" pitchFamily="2" charset="2"/>
              </a:rPr>
              <a:t> are in 3NF</a:t>
            </a:r>
            <a:endParaRPr lang="en-GB" altLang="en-US" sz="2800" smtClean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400" smtClean="0">
              <a:sym typeface="Wingdings" panose="05000000000000000000" pitchFamily="2" charset="2"/>
            </a:endParaRP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5257800" y="609600"/>
            <a:ext cx="3778250" cy="10699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3NF: 2NF + no nonprime attribute should be functionally dependent on a set of attributes that is not a candidate key</a:t>
            </a:r>
            <a:endParaRPr lang="en-GB" altLang="en-US" sz="1600"/>
          </a:p>
        </p:txBody>
      </p:sp>
    </p:spTree>
    <p:extLst>
      <p:ext uri="{BB962C8B-B14F-4D97-AF65-F5344CB8AC3E}">
        <p14:creationId xmlns:p14="http://schemas.microsoft.com/office/powerpoint/2010/main" val="215217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9480B06-6441-4A1D-A4B3-52FCB1B60D58}" type="slidenum">
              <a:rPr lang="en-US" altLang="en-US"/>
              <a:pPr eaLnBrk="1" hangingPunct="1"/>
              <a:t>164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2400" b="1" smtClean="0">
                <a:sym typeface="Wingdings" panose="05000000000000000000" pitchFamily="2" charset="2"/>
              </a:rPr>
              <a:t>Are </a:t>
            </a:r>
            <a:r>
              <a:rPr lang="en-GB" altLang="en-US" sz="24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R1, R22, R211, R212</a:t>
            </a:r>
            <a:r>
              <a:rPr lang="en-GB" altLang="en-US" sz="2400" b="1" smtClean="0">
                <a:sym typeface="Wingdings" panose="05000000000000000000" pitchFamily="2" charset="2"/>
              </a:rPr>
              <a:t> in BCNF?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400" smtClean="0">
                <a:latin typeface="Comic Sans MS" panose="030F0702030302020204" pitchFamily="66" charset="0"/>
                <a:sym typeface="Wingdings" panose="05000000000000000000" pitchFamily="2" charset="2"/>
              </a:rPr>
              <a:t>R22(</a:t>
            </a:r>
            <a:r>
              <a:rPr lang="en-GB" altLang="en-US" sz="2400" u="sng" smtClean="0">
                <a:latin typeface="Comic Sans MS" panose="030F0702030302020204" pitchFamily="66" charset="0"/>
                <a:sym typeface="Wingdings" panose="05000000000000000000" pitchFamily="2" charset="2"/>
              </a:rPr>
              <a:t>PID, Country</a:t>
            </a:r>
            <a:r>
              <a:rPr lang="en-GB" altLang="en-US" sz="2400" smtClean="0">
                <a:latin typeface="Comic Sans MS" panose="030F0702030302020204" pitchFamily="66" charset="0"/>
                <a:sym typeface="Wingdings" panose="05000000000000000000" pitchFamily="2" charset="2"/>
              </a:rPr>
              <a:t>, NumberVisitsCountry),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400" smtClean="0">
                <a:latin typeface="Comic Sans MS" panose="030F0702030302020204" pitchFamily="66" charset="0"/>
                <a:sym typeface="Wingdings" panose="05000000000000000000" pitchFamily="2" charset="2"/>
              </a:rPr>
              <a:t>R1(</a:t>
            </a:r>
            <a:r>
              <a:rPr lang="en-GB" altLang="en-US" sz="2400" u="sng" smtClean="0">
                <a:latin typeface="Comic Sans MS" panose="030F0702030302020204" pitchFamily="66" charset="0"/>
                <a:sym typeface="Wingdings" panose="05000000000000000000" pitchFamily="2" charset="2"/>
              </a:rPr>
              <a:t>PID</a:t>
            </a:r>
            <a:r>
              <a:rPr lang="en-GB" altLang="en-US" sz="2400" smtClean="0">
                <a:latin typeface="Comic Sans MS" panose="030F0702030302020204" pitchFamily="66" charset="0"/>
                <a:sym typeface="Wingdings" panose="05000000000000000000" pitchFamily="2" charset="2"/>
              </a:rPr>
              <a:t>, PersonName):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400" smtClean="0">
                <a:latin typeface="Comic Sans MS" panose="030F0702030302020204" pitchFamily="66" charset="0"/>
                <a:sym typeface="Wingdings" panose="05000000000000000000" pitchFamily="2" charset="2"/>
              </a:rPr>
              <a:t>R211(</a:t>
            </a:r>
            <a:r>
              <a:rPr lang="en-GB" altLang="en-US" sz="2400" u="sng" smtClean="0">
                <a:latin typeface="Comic Sans MS" panose="030F0702030302020204" pitchFamily="66" charset="0"/>
                <a:sym typeface="Wingdings" panose="05000000000000000000" pitchFamily="2" charset="2"/>
              </a:rPr>
              <a:t>Country</a:t>
            </a:r>
            <a:r>
              <a:rPr lang="en-GB" altLang="en-US" sz="2400" smtClean="0">
                <a:latin typeface="Comic Sans MS" panose="030F0702030302020204" pitchFamily="66" charset="0"/>
                <a:sym typeface="Wingdings" panose="05000000000000000000" pitchFamily="2" charset="2"/>
              </a:rPr>
              <a:t>, Continent)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smtClean="0">
                <a:latin typeface="Comic Sans MS" panose="030F0702030302020204" pitchFamily="66" charset="0"/>
                <a:sym typeface="Wingdings" panose="05000000000000000000" pitchFamily="2" charset="2"/>
              </a:rPr>
              <a:t>R212(</a:t>
            </a:r>
            <a:r>
              <a:rPr lang="en-GB" altLang="en-US" sz="2400" u="sng" smtClean="0">
                <a:latin typeface="Comic Sans MS" panose="030F0702030302020204" pitchFamily="66" charset="0"/>
                <a:sym typeface="Wingdings" panose="05000000000000000000" pitchFamily="2" charset="2"/>
              </a:rPr>
              <a:t>Continent</a:t>
            </a:r>
            <a:r>
              <a:rPr lang="en-GB" altLang="en-US" sz="2400" smtClean="0">
                <a:latin typeface="Comic Sans MS" panose="030F0702030302020204" pitchFamily="66" charset="0"/>
                <a:sym typeface="Wingdings" panose="05000000000000000000" pitchFamily="2" charset="2"/>
              </a:rPr>
              <a:t>, ContinentArea)</a:t>
            </a:r>
            <a:r>
              <a:rPr lang="en-GB" altLang="en-US" sz="2400" smtClean="0">
                <a:sym typeface="Wingdings" panose="05000000000000000000" pitchFamily="2" charset="2"/>
              </a:rPr>
              <a:t/>
            </a:r>
            <a:br>
              <a:rPr lang="en-GB" altLang="en-US" sz="2400" smtClean="0">
                <a:sym typeface="Wingdings" panose="05000000000000000000" pitchFamily="2" charset="2"/>
              </a:rPr>
            </a:br>
            <a:endParaRPr lang="en-GB" altLang="en-US" sz="2400" smtClean="0"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à"/>
            </a:pPr>
            <a:r>
              <a:rPr lang="en-GB" altLang="en-US" sz="2400" smtClean="0">
                <a:sym typeface="Wingdings" panose="05000000000000000000" pitchFamily="2" charset="2"/>
              </a:rPr>
              <a:t>Yes</a:t>
            </a:r>
            <a:r>
              <a:rPr lang="en-GB" altLang="en-US" sz="2400" b="1" smtClean="0">
                <a:solidFill>
                  <a:srgbClr val="CC00CC"/>
                </a:solidFill>
                <a:sym typeface="Wingdings" panose="05000000000000000000" pitchFamily="2" charset="2"/>
              </a:rPr>
              <a:t/>
            </a:r>
            <a:br>
              <a:rPr lang="en-GB" altLang="en-US" sz="2400" b="1" smtClean="0">
                <a:solidFill>
                  <a:srgbClr val="CC00CC"/>
                </a:solidFill>
                <a:sym typeface="Wingdings" panose="05000000000000000000" pitchFamily="2" charset="2"/>
              </a:rPr>
            </a:br>
            <a:endParaRPr lang="en-GB" altLang="en-US" sz="2400" b="1" smtClean="0">
              <a:solidFill>
                <a:srgbClr val="CC00CC"/>
              </a:solidFill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en-US" sz="2400" smtClean="0">
                <a:sym typeface="Wingdings" panose="05000000000000000000" pitchFamily="2" charset="2"/>
              </a:rPr>
              <a:t>Can the universal relation R be reproduced from R1, R22, R211 and R212 without spurious tuples?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sz="2400" smtClean="0"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sz="2400" smtClean="0">
              <a:sym typeface="Wingdings" panose="05000000000000000000" pitchFamily="2" charset="2"/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5795963" y="1341438"/>
            <a:ext cx="3063875" cy="584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BCNF:</a:t>
            </a:r>
            <a:r>
              <a:rPr lang="en-US" altLang="en-US" sz="1600"/>
              <a:t> Every determinant is a candidate key</a:t>
            </a:r>
            <a:endParaRPr lang="en-GB" altLang="en-US" sz="1600"/>
          </a:p>
        </p:txBody>
      </p:sp>
    </p:spTree>
    <p:extLst>
      <p:ext uri="{BB962C8B-B14F-4D97-AF65-F5344CB8AC3E}">
        <p14:creationId xmlns:p14="http://schemas.microsoft.com/office/powerpoint/2010/main" val="411749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422275"/>
            <a:ext cx="8229600" cy="774700"/>
          </a:xfrm>
        </p:spPr>
        <p:txBody>
          <a:bodyPr/>
          <a:lstStyle/>
          <a:p>
            <a:r>
              <a:rPr lang="en-US" smtClean="0"/>
              <a:t>A Lossy Decomposition</a:t>
            </a:r>
          </a:p>
        </p:txBody>
      </p:sp>
      <p:pic>
        <p:nvPicPr>
          <p:cNvPr id="19459" name="Picture 5" descr="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1266825"/>
            <a:ext cx="6056312" cy="554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55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23875"/>
            <a:ext cx="8534400" cy="457200"/>
          </a:xfrm>
        </p:spPr>
        <p:txBody>
          <a:bodyPr>
            <a:normAutofit fontScale="90000"/>
          </a:bodyPr>
          <a:lstStyle/>
          <a:p>
            <a:endParaRPr lang="en-US" sz="32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765175"/>
            <a:ext cx="6999287" cy="1204913"/>
          </a:xfrm>
        </p:spPr>
        <p:txBody>
          <a:bodyPr>
            <a:normAutofit fontScale="85000" lnSpcReduction="20000"/>
          </a:bodyPr>
          <a:lstStyle/>
          <a:p>
            <a:pPr>
              <a:tabLst>
                <a:tab pos="2336800" algn="l"/>
                <a:tab pos="3765550" algn="l"/>
              </a:tabLst>
            </a:pPr>
            <a:r>
              <a:rPr lang="en-US" b="1" smtClean="0">
                <a:solidFill>
                  <a:srgbClr val="000099"/>
                </a:solidFill>
              </a:rPr>
              <a:t>Lossless join decomposition</a:t>
            </a:r>
          </a:p>
          <a:p>
            <a:pPr>
              <a:tabLst>
                <a:tab pos="2336800" algn="l"/>
                <a:tab pos="3765550" algn="l"/>
              </a:tabLst>
            </a:pPr>
            <a:r>
              <a:rPr lang="en-US" smtClean="0"/>
              <a:t>Decomposition of </a:t>
            </a:r>
            <a:r>
              <a:rPr lang="en-US" i="1" smtClean="0"/>
              <a:t>R = (A, B, C)</a:t>
            </a:r>
            <a:br>
              <a:rPr lang="en-US" i="1" smtClean="0"/>
            </a:br>
            <a:r>
              <a:rPr lang="en-US" i="1" smtClean="0"/>
              <a:t>	R</a:t>
            </a:r>
            <a:r>
              <a:rPr lang="en-US" i="1" baseline="-25000" smtClean="0"/>
              <a:t>1</a:t>
            </a:r>
            <a:r>
              <a:rPr lang="en-US" i="1" smtClean="0"/>
              <a:t> = (A, B)	R</a:t>
            </a:r>
            <a:r>
              <a:rPr lang="en-US" baseline="-25000" smtClean="0"/>
              <a:t>2</a:t>
            </a:r>
            <a:r>
              <a:rPr lang="en-US" i="1" smtClean="0"/>
              <a:t> = (B, C)</a:t>
            </a:r>
            <a:endParaRPr lang="en-US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2098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i="1"/>
              <a:t>A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5908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i="1"/>
              <a:t>B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2209800" y="3048000"/>
            <a:ext cx="381000" cy="617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i="1">
                <a:sym typeface="Symbol" panose="05050102010706020507" pitchFamily="18" charset="2"/>
              </a:rPr>
              <a:t></a:t>
            </a:r>
            <a:endParaRPr lang="en-US" i="1">
              <a:sym typeface="Greek Symbols" pitchFamily="18" charset="2"/>
            </a:endParaRPr>
          </a:p>
          <a:p>
            <a:pPr algn="ctr" eaLnBrk="1" hangingPunct="1"/>
            <a:r>
              <a:rPr lang="en-US" i="1">
                <a:sym typeface="Symbol" panose="05050102010706020507" pitchFamily="18" charset="2"/>
              </a:rPr>
              <a:t></a:t>
            </a:r>
            <a:endParaRPr lang="en-US" i="1">
              <a:sym typeface="Greek Symbols" pitchFamily="18" charset="2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2590800" y="3048000"/>
            <a:ext cx="381000" cy="617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ym typeface="Greek Symbols" pitchFamily="18" charset="2"/>
              </a:rPr>
              <a:t>1</a:t>
            </a:r>
          </a:p>
          <a:p>
            <a:pPr algn="ctr" eaLnBrk="1" hangingPunct="1"/>
            <a:r>
              <a:rPr lang="en-US">
                <a:sym typeface="Greek Symbols" pitchFamily="18" charset="2"/>
              </a:rPr>
              <a:t>2</a:t>
            </a:r>
            <a:endParaRPr lang="en-US" i="1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9624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i="1"/>
              <a:t>A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3962400" y="3048000"/>
            <a:ext cx="381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i="1">
                <a:sym typeface="Symbol" panose="05050102010706020507" pitchFamily="18" charset="2"/>
              </a:rPr>
              <a:t></a:t>
            </a:r>
            <a:endParaRPr lang="en-US" i="1">
              <a:sym typeface="Greek Symbols" pitchFamily="18" charset="2"/>
            </a:endParaRPr>
          </a:p>
          <a:p>
            <a:pPr algn="ctr" eaLnBrk="1" hangingPunct="1"/>
            <a:r>
              <a:rPr lang="en-US" i="1"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791200" y="2590800"/>
            <a:ext cx="609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i="1"/>
              <a:t>B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5791200" y="3048000"/>
            <a:ext cx="609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ym typeface="Greek Symbols" pitchFamily="18" charset="2"/>
              </a:rPr>
              <a:t>1</a:t>
            </a:r>
          </a:p>
          <a:p>
            <a:pPr algn="ctr" eaLnBrk="1" hangingPunct="1"/>
            <a:r>
              <a:rPr lang="en-US">
                <a:sym typeface="Greek Symbols" pitchFamily="18" charset="2"/>
              </a:rPr>
              <a:t>2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657475" y="3724275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i="1"/>
              <a:t>r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6013450" y="3733800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ym typeface="Symbol" panose="05050102010706020507" pitchFamily="18" charset="2"/>
              </a:rPr>
              <a:t></a:t>
            </a:r>
            <a:r>
              <a:rPr lang="en-US" i="1" baseline="-25000">
                <a:sym typeface="Symbol" panose="05050102010706020507" pitchFamily="18" charset="2"/>
              </a:rPr>
              <a:t>B,C</a:t>
            </a:r>
            <a:r>
              <a:rPr lang="en-US">
                <a:sym typeface="Symbol" panose="05050102010706020507" pitchFamily="18" charset="2"/>
              </a:rPr>
              <a:t>(</a:t>
            </a:r>
            <a:r>
              <a:rPr lang="en-US" i="1">
                <a:sym typeface="Symbol" panose="05050102010706020507" pitchFamily="18" charset="2"/>
              </a:rPr>
              <a:t>r</a:t>
            </a:r>
            <a:r>
              <a:rPr lang="en-US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1066800" y="4467225"/>
            <a:ext cx="25146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tabLst>
                <a:tab pos="2336800" algn="l"/>
                <a:tab pos="3765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336800" algn="l"/>
                <a:tab pos="3765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336800" algn="l"/>
                <a:tab pos="3765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336800" algn="l"/>
                <a:tab pos="3765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336800" algn="l"/>
                <a:tab pos="3765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6800" algn="l"/>
                <a:tab pos="3765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6800" algn="l"/>
                <a:tab pos="3765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6800" algn="l"/>
                <a:tab pos="3765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6800" algn="l"/>
                <a:tab pos="3765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kumimoji="1" lang="en-US" sz="20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(r)     </a:t>
            </a:r>
            <a:r>
              <a:rPr kumimoji="1" lang="en-US" sz="20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(r)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3733800" y="4343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i="1"/>
              <a:t>A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4191000" y="43434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i="1"/>
              <a:t>B</a:t>
            </a: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3733800" y="4800600"/>
            <a:ext cx="457200" cy="62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i="1">
                <a:sym typeface="Symbol" panose="05050102010706020507" pitchFamily="18" charset="2"/>
              </a:rPr>
              <a:t></a:t>
            </a:r>
            <a:endParaRPr lang="en-US" i="1">
              <a:sym typeface="Greek Symbols" pitchFamily="18" charset="2"/>
            </a:endParaRPr>
          </a:p>
          <a:p>
            <a:pPr algn="ctr" eaLnBrk="1" hangingPunct="1"/>
            <a:r>
              <a:rPr lang="en-US" i="1"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4191000" y="4800600"/>
            <a:ext cx="381000" cy="62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ym typeface="Greek Symbols" pitchFamily="18" charset="2"/>
              </a:rPr>
              <a:t>1</a:t>
            </a:r>
          </a:p>
          <a:p>
            <a:pPr algn="ctr" eaLnBrk="1" hangingPunct="1"/>
            <a:r>
              <a:rPr lang="en-US">
                <a:sym typeface="Greek Symbols" pitchFamily="18" charset="2"/>
              </a:rPr>
              <a:t>2</a:t>
            </a:r>
            <a:endParaRPr lang="en-US" i="1"/>
          </a:p>
        </p:txBody>
      </p:sp>
      <p:sp>
        <p:nvSpPr>
          <p:cNvPr id="20499" name="Freeform 19"/>
          <p:cNvSpPr>
            <a:spLocks/>
          </p:cNvSpPr>
          <p:nvPr/>
        </p:nvSpPr>
        <p:spPr bwMode="auto">
          <a:xfrm>
            <a:off x="1882775" y="4624388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112160800 h 182"/>
              <a:gd name="T4" fmla="*/ 112160800 w 182"/>
              <a:gd name="T5" fmla="*/ 0 h 182"/>
              <a:gd name="T6" fmla="*/ 112160800 w 182"/>
              <a:gd name="T7" fmla="*/ 112160800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6381750" y="2590800"/>
            <a:ext cx="609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i="1"/>
              <a:t>C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6381750" y="3048000"/>
            <a:ext cx="609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ym typeface="Greek Symbols" pitchFamily="18" charset="2"/>
              </a:rPr>
              <a:t>A</a:t>
            </a:r>
          </a:p>
          <a:p>
            <a:pPr algn="ctr" eaLnBrk="1" hangingPunct="1"/>
            <a:r>
              <a:rPr lang="en-US">
                <a:sym typeface="Greek Symbols" pitchFamily="18" charset="2"/>
              </a:rPr>
              <a:t>B</a:t>
            </a:r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43434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i="1"/>
              <a:t>B</a:t>
            </a: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4343400" y="3048000"/>
            <a:ext cx="381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i="1">
                <a:sym typeface="Symbol" panose="05050102010706020507" pitchFamily="18" charset="2"/>
              </a:rPr>
              <a:t>1</a:t>
            </a:r>
            <a:endParaRPr lang="en-US" i="1">
              <a:sym typeface="Greek Symbols" pitchFamily="18" charset="2"/>
            </a:endParaRPr>
          </a:p>
          <a:p>
            <a:pPr algn="ctr" eaLnBrk="1" hangingPunct="1"/>
            <a:r>
              <a:rPr lang="en-US" i="1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4572000" y="43434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i="1"/>
              <a:t>C</a:t>
            </a: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4572000" y="4800600"/>
            <a:ext cx="381000" cy="62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ym typeface="Greek Symbols" pitchFamily="18" charset="2"/>
              </a:rPr>
              <a:t>A</a:t>
            </a:r>
          </a:p>
          <a:p>
            <a:pPr algn="ctr" eaLnBrk="1" hangingPunct="1"/>
            <a:r>
              <a:rPr lang="en-US">
                <a:sym typeface="Greek Symbols" pitchFamily="18" charset="2"/>
              </a:rPr>
              <a:t>B</a:t>
            </a:r>
            <a:endParaRPr lang="en-US" i="1"/>
          </a:p>
        </p:txBody>
      </p: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29718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i="1"/>
              <a:t>C</a:t>
            </a:r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2971800" y="3048000"/>
            <a:ext cx="381000" cy="617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ym typeface="Greek Symbols" pitchFamily="18" charset="2"/>
              </a:rPr>
              <a:t>A</a:t>
            </a:r>
          </a:p>
          <a:p>
            <a:pPr algn="ctr" eaLnBrk="1" hangingPunct="1"/>
            <a:r>
              <a:rPr lang="en-US">
                <a:sym typeface="Greek Symbols" pitchFamily="18" charset="2"/>
              </a:rPr>
              <a:t>B</a:t>
            </a:r>
            <a:endParaRPr lang="en-US" i="1"/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3730625" y="3743325"/>
            <a:ext cx="1296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ym typeface="Symbol" panose="05050102010706020507" pitchFamily="18" charset="2"/>
              </a:rPr>
              <a:t></a:t>
            </a:r>
            <a:r>
              <a:rPr lang="en-US" i="1" baseline="-25000">
                <a:sym typeface="Symbol" panose="05050102010706020507" pitchFamily="18" charset="2"/>
              </a:rPr>
              <a:t>A,B</a:t>
            </a:r>
            <a:r>
              <a:rPr lang="en-US">
                <a:sym typeface="Symbol" panose="05050102010706020507" pitchFamily="18" charset="2"/>
              </a:rPr>
              <a:t>(</a:t>
            </a:r>
            <a:r>
              <a:rPr lang="en-US" i="1">
                <a:sym typeface="Symbol" panose="05050102010706020507" pitchFamily="18" charset="2"/>
              </a:rPr>
              <a:t>r</a:t>
            </a:r>
            <a:r>
              <a:rPr lang="en-US">
                <a:sym typeface="Symbol" panose="05050102010706020507" pitchFamily="18" charset="2"/>
              </a:rPr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8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57225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20564A-EC04-41CA-BEE5-581DA91F2914}" type="slidenum">
              <a:rPr lang="en-US"/>
              <a:pPr eaLnBrk="1" hangingPunct="1"/>
              <a:t>167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435975" cy="114458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49263">
              <a:lnSpc>
                <a:spcPct val="9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smtClean="0">
                <a:solidFill>
                  <a:srgbClr val="FF0000"/>
                </a:solidFill>
              </a:rPr>
              <a:t>Sufficient</a:t>
            </a:r>
            <a:r>
              <a:rPr lang="en-GB" sz="4000" smtClean="0"/>
              <a:t> Condition for Lossless Join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4640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1313" indent="-341313" defTabSz="449263">
              <a:lnSpc>
                <a:spcPct val="94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Lossless Join means: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>
                <a:solidFill>
                  <a:schemeClr val="accent2"/>
                </a:solidFill>
              </a:rPr>
              <a:t>Let { R</a:t>
            </a:r>
            <a:r>
              <a:rPr lang="en-GB" sz="2400" baseline="-33000" smtClean="0">
                <a:solidFill>
                  <a:schemeClr val="accent2"/>
                </a:solidFill>
              </a:rPr>
              <a:t>1</a:t>
            </a:r>
            <a:r>
              <a:rPr lang="en-GB" sz="2400" smtClean="0">
                <a:solidFill>
                  <a:schemeClr val="accent2"/>
                </a:solidFill>
              </a:rPr>
              <a:t> , R</a:t>
            </a:r>
            <a:r>
              <a:rPr lang="en-GB" sz="2400" baseline="-33000" smtClean="0">
                <a:solidFill>
                  <a:schemeClr val="accent2"/>
                </a:solidFill>
              </a:rPr>
              <a:t>2</a:t>
            </a:r>
            <a:r>
              <a:rPr lang="en-GB" sz="2400" smtClean="0">
                <a:solidFill>
                  <a:schemeClr val="accent2"/>
                </a:solidFill>
              </a:rPr>
              <a:t> } be a decomposition of R (meaning that R</a:t>
            </a:r>
            <a:r>
              <a:rPr lang="en-GB" sz="2400" baseline="-33000" smtClean="0">
                <a:solidFill>
                  <a:schemeClr val="accent2"/>
                </a:solidFill>
              </a:rPr>
              <a:t>1</a:t>
            </a:r>
            <a:r>
              <a:rPr lang="en-GB" sz="2400" smtClean="0">
                <a:solidFill>
                  <a:schemeClr val="accent2"/>
                </a:solidFill>
              </a:rPr>
              <a:t> </a:t>
            </a:r>
            <a:r>
              <a:rPr lang="en-GB" sz="2400" smtClean="0">
                <a:solidFill>
                  <a:schemeClr val="accent2"/>
                </a:solidFill>
                <a:latin typeface="Symbol" panose="05050102010706020507" pitchFamily="18" charset="2"/>
              </a:rPr>
              <a:t></a:t>
            </a:r>
            <a:r>
              <a:rPr lang="en-GB" sz="2400" smtClean="0">
                <a:solidFill>
                  <a:schemeClr val="accent2"/>
                </a:solidFill>
              </a:rPr>
              <a:t> R</a:t>
            </a:r>
            <a:r>
              <a:rPr lang="en-GB" sz="2400" baseline="-33000" smtClean="0">
                <a:solidFill>
                  <a:schemeClr val="accent2"/>
                </a:solidFill>
              </a:rPr>
              <a:t>2</a:t>
            </a:r>
            <a:r>
              <a:rPr lang="en-GB" sz="2400" smtClean="0">
                <a:solidFill>
                  <a:schemeClr val="accent2"/>
                </a:solidFill>
              </a:rPr>
              <a:t> = R);</a:t>
            </a:r>
          </a:p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Prove that for all legal instances r: </a:t>
            </a:r>
          </a:p>
          <a:p>
            <a:pPr marL="741363" lvl="1" indent="-284163" defTabSz="449263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		r </a:t>
            </a:r>
            <a:r>
              <a:rPr lang="en-GB" sz="2400" smtClean="0">
                <a:latin typeface="Symbol" panose="05050102010706020507" pitchFamily="18" charset="2"/>
              </a:rPr>
              <a:t></a:t>
            </a:r>
            <a:r>
              <a:rPr lang="en-GB" sz="2400" smtClean="0"/>
              <a:t> </a:t>
            </a:r>
            <a:r>
              <a:rPr lang="en-GB" sz="2400" smtClean="0">
                <a:latin typeface="Symbol" panose="05050102010706020507" pitchFamily="18" charset="2"/>
              </a:rPr>
              <a:t></a:t>
            </a:r>
            <a:r>
              <a:rPr lang="en-GB" sz="2400" baseline="-33000" smtClean="0"/>
              <a:t>R1</a:t>
            </a:r>
            <a:r>
              <a:rPr lang="en-GB" sz="2400" smtClean="0"/>
              <a:t>(r) </a:t>
            </a:r>
            <a:r>
              <a:rPr lang="en-GB" sz="2000" smtClean="0">
                <a:latin typeface="Wingdings 3" panose="05040102010807070707" pitchFamily="18" charset="2"/>
              </a:rPr>
              <a:t></a:t>
            </a:r>
            <a:r>
              <a:rPr lang="en-GB" sz="2400" smtClean="0"/>
              <a:t> </a:t>
            </a:r>
            <a:r>
              <a:rPr lang="en-GB" sz="2400" smtClean="0">
                <a:latin typeface="Symbol" panose="05050102010706020507" pitchFamily="18" charset="2"/>
              </a:rPr>
              <a:t></a:t>
            </a:r>
            <a:r>
              <a:rPr lang="en-GB" sz="2400" baseline="-33000" smtClean="0"/>
              <a:t>R2</a:t>
            </a:r>
            <a:r>
              <a:rPr lang="en-GB" sz="2400" smtClean="0"/>
              <a:t>(r)</a:t>
            </a:r>
          </a:p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Prove that </a:t>
            </a:r>
            <a:r>
              <a:rPr lang="en-GB" sz="2800" smtClean="0">
                <a:solidFill>
                  <a:schemeClr val="accent2"/>
                </a:solidFill>
              </a:rPr>
              <a:t>this</a:t>
            </a:r>
            <a:r>
              <a:rPr lang="en-GB" sz="2800" smtClean="0"/>
              <a:t> </a:t>
            </a:r>
            <a:r>
              <a:rPr lang="en-GB" sz="2800" smtClean="0">
                <a:solidFill>
                  <a:schemeClr val="accent2"/>
                </a:solidFill>
              </a:rPr>
              <a:t>decomposition is lossless if                     	R</a:t>
            </a:r>
            <a:r>
              <a:rPr lang="en-GB" sz="2800" baseline="-33000" smtClean="0">
                <a:solidFill>
                  <a:schemeClr val="accent2"/>
                </a:solidFill>
              </a:rPr>
              <a:t>1</a:t>
            </a:r>
            <a:r>
              <a:rPr lang="en-GB" sz="2800" smtClean="0">
                <a:solidFill>
                  <a:schemeClr val="accent2"/>
                </a:solidFill>
              </a:rPr>
              <a:t> </a:t>
            </a:r>
            <a:r>
              <a:rPr lang="en-GB" sz="2800" smtClean="0">
                <a:solidFill>
                  <a:schemeClr val="accent2"/>
                </a:solidFill>
                <a:latin typeface="Symbol" panose="05050102010706020507" pitchFamily="18" charset="2"/>
              </a:rPr>
              <a:t></a:t>
            </a:r>
            <a:r>
              <a:rPr lang="en-GB" sz="2800" smtClean="0">
                <a:solidFill>
                  <a:schemeClr val="accent2"/>
                </a:solidFill>
              </a:rPr>
              <a:t> R</a:t>
            </a:r>
            <a:r>
              <a:rPr lang="en-GB" sz="2800" baseline="-33000" smtClean="0">
                <a:solidFill>
                  <a:schemeClr val="accent2"/>
                </a:solidFill>
              </a:rPr>
              <a:t>2</a:t>
            </a:r>
            <a:r>
              <a:rPr lang="en-GB" sz="2800" smtClean="0">
                <a:solidFill>
                  <a:schemeClr val="accent2"/>
                </a:solidFill>
              </a:rPr>
              <a:t> </a:t>
            </a:r>
            <a:r>
              <a:rPr lang="en-GB" sz="2800" smtClean="0">
                <a:solidFill>
                  <a:schemeClr val="accent2"/>
                </a:solidFill>
                <a:latin typeface="Symbol" panose="05050102010706020507" pitchFamily="18" charset="2"/>
              </a:rPr>
              <a:t></a:t>
            </a:r>
            <a:r>
              <a:rPr lang="en-GB" sz="2800" smtClean="0">
                <a:solidFill>
                  <a:schemeClr val="accent2"/>
                </a:solidFill>
              </a:rPr>
              <a:t> R</a:t>
            </a:r>
            <a:r>
              <a:rPr lang="en-GB" sz="2800" baseline="-33000" smtClean="0">
                <a:solidFill>
                  <a:schemeClr val="accent2"/>
                </a:solidFill>
              </a:rPr>
              <a:t>1 </a:t>
            </a:r>
            <a:r>
              <a:rPr lang="en-GB" sz="2800" smtClean="0">
                <a:solidFill>
                  <a:schemeClr val="accent2"/>
                </a:solidFill>
              </a:rPr>
              <a:t>or R</a:t>
            </a:r>
            <a:r>
              <a:rPr lang="en-GB" sz="2800" baseline="-33000" smtClean="0">
                <a:solidFill>
                  <a:schemeClr val="accent2"/>
                </a:solidFill>
              </a:rPr>
              <a:t>1</a:t>
            </a:r>
            <a:r>
              <a:rPr lang="en-GB" sz="2800" smtClean="0">
                <a:solidFill>
                  <a:schemeClr val="accent2"/>
                </a:solidFill>
              </a:rPr>
              <a:t> </a:t>
            </a:r>
            <a:r>
              <a:rPr lang="en-GB" sz="2800" smtClean="0">
                <a:solidFill>
                  <a:schemeClr val="accent2"/>
                </a:solidFill>
                <a:latin typeface="Symbol" panose="05050102010706020507" pitchFamily="18" charset="2"/>
              </a:rPr>
              <a:t></a:t>
            </a:r>
            <a:r>
              <a:rPr lang="en-GB" sz="2800" smtClean="0">
                <a:solidFill>
                  <a:schemeClr val="accent2"/>
                </a:solidFill>
              </a:rPr>
              <a:t> R</a:t>
            </a:r>
            <a:r>
              <a:rPr lang="en-GB" sz="2800" baseline="-33000" smtClean="0">
                <a:solidFill>
                  <a:schemeClr val="accent2"/>
                </a:solidFill>
              </a:rPr>
              <a:t>2</a:t>
            </a:r>
            <a:r>
              <a:rPr lang="en-GB" sz="2800" smtClean="0">
                <a:solidFill>
                  <a:schemeClr val="accent2"/>
                </a:solidFill>
              </a:rPr>
              <a:t> </a:t>
            </a:r>
            <a:r>
              <a:rPr lang="en-GB" sz="2800" smtClean="0">
                <a:solidFill>
                  <a:schemeClr val="accent2"/>
                </a:solidFill>
                <a:latin typeface="Symbol" panose="05050102010706020507" pitchFamily="18" charset="2"/>
              </a:rPr>
              <a:t></a:t>
            </a:r>
            <a:r>
              <a:rPr lang="en-GB" sz="2800" smtClean="0">
                <a:solidFill>
                  <a:schemeClr val="accent2"/>
                </a:solidFill>
              </a:rPr>
              <a:t> R</a:t>
            </a:r>
            <a:r>
              <a:rPr lang="en-GB" sz="2800" baseline="-33000" smtClean="0">
                <a:solidFill>
                  <a:schemeClr val="accent2"/>
                </a:solidFill>
              </a:rPr>
              <a:t>2</a:t>
            </a:r>
            <a:r>
              <a:rPr lang="en-GB" sz="2800" baseline="-33000" smtClean="0"/>
              <a:t> 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Give an example of a lossless join decomposition (instance) when neither </a:t>
            </a:r>
          </a:p>
          <a:p>
            <a:pPr marL="741363" lvl="1" indent="-284163" defTabSz="449263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	R</a:t>
            </a:r>
            <a:r>
              <a:rPr lang="en-GB" sz="2400" baseline="-33000" smtClean="0"/>
              <a:t>1</a:t>
            </a:r>
            <a:r>
              <a:rPr lang="en-GB" sz="2400" smtClean="0"/>
              <a:t> </a:t>
            </a:r>
            <a:r>
              <a:rPr lang="en-GB" sz="2400" smtClean="0">
                <a:latin typeface="Symbol" panose="05050102010706020507" pitchFamily="18" charset="2"/>
              </a:rPr>
              <a:t></a:t>
            </a:r>
            <a:r>
              <a:rPr lang="en-GB" sz="2400" smtClean="0"/>
              <a:t> R</a:t>
            </a:r>
            <a:r>
              <a:rPr lang="en-GB" sz="2400" baseline="-33000" smtClean="0"/>
              <a:t>2</a:t>
            </a:r>
            <a:r>
              <a:rPr lang="en-GB" sz="2400" smtClean="0"/>
              <a:t> </a:t>
            </a:r>
            <a:r>
              <a:rPr lang="en-GB" sz="2400" smtClean="0">
                <a:latin typeface="Symbol" panose="05050102010706020507" pitchFamily="18" charset="2"/>
              </a:rPr>
              <a:t></a:t>
            </a:r>
            <a:r>
              <a:rPr lang="en-GB" sz="2400" smtClean="0"/>
              <a:t> R</a:t>
            </a:r>
            <a:r>
              <a:rPr lang="en-GB" sz="2400" baseline="-33000" smtClean="0"/>
              <a:t>1 </a:t>
            </a:r>
            <a:r>
              <a:rPr lang="en-GB" sz="2400" smtClean="0"/>
              <a:t>nor R</a:t>
            </a:r>
            <a:r>
              <a:rPr lang="en-GB" sz="2400" baseline="-33000" smtClean="0"/>
              <a:t>1</a:t>
            </a:r>
            <a:r>
              <a:rPr lang="en-GB" sz="2400" smtClean="0"/>
              <a:t> </a:t>
            </a:r>
            <a:r>
              <a:rPr lang="en-GB" sz="2400" smtClean="0">
                <a:latin typeface="Symbol" panose="05050102010706020507" pitchFamily="18" charset="2"/>
              </a:rPr>
              <a:t></a:t>
            </a:r>
            <a:r>
              <a:rPr lang="en-GB" sz="2400" smtClean="0"/>
              <a:t> R</a:t>
            </a:r>
            <a:r>
              <a:rPr lang="en-GB" sz="2400" baseline="-33000" smtClean="0"/>
              <a:t>2</a:t>
            </a:r>
            <a:r>
              <a:rPr lang="en-GB" sz="2400" smtClean="0"/>
              <a:t> </a:t>
            </a:r>
            <a:r>
              <a:rPr lang="en-GB" sz="2400" smtClean="0">
                <a:latin typeface="Symbol" panose="05050102010706020507" pitchFamily="18" charset="2"/>
              </a:rPr>
              <a:t></a:t>
            </a:r>
            <a:r>
              <a:rPr lang="en-GB" sz="2400" smtClean="0"/>
              <a:t> R</a:t>
            </a:r>
            <a:r>
              <a:rPr lang="en-GB" sz="2400" baseline="-33000" smtClean="0"/>
              <a:t>2</a:t>
            </a:r>
            <a:r>
              <a:rPr lang="en-GB" sz="2400" smtClean="0"/>
              <a:t> hold?</a:t>
            </a:r>
          </a:p>
        </p:txBody>
      </p:sp>
    </p:spTree>
    <p:extLst>
      <p:ext uri="{BB962C8B-B14F-4D97-AF65-F5344CB8AC3E}">
        <p14:creationId xmlns:p14="http://schemas.microsoft.com/office/powerpoint/2010/main" val="1454508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717550"/>
          </a:xfrm>
        </p:spPr>
        <p:txBody>
          <a:bodyPr>
            <a:normAutofit fontScale="90000"/>
          </a:bodyPr>
          <a:lstStyle/>
          <a:p>
            <a:r>
              <a:rPr lang="en-US" smtClean="0"/>
              <a:t>Canonical Cover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435975" cy="5472113"/>
          </a:xfrm>
        </p:spPr>
        <p:txBody>
          <a:bodyPr/>
          <a:lstStyle/>
          <a:p>
            <a:r>
              <a:rPr lang="en-US" sz="2800" smtClean="0"/>
              <a:t>Sets of functional dependencies may have redundant dependencies that can be inferred from the others</a:t>
            </a:r>
          </a:p>
          <a:p>
            <a:pPr lvl="1"/>
            <a:r>
              <a:rPr lang="en-US" sz="2400" smtClean="0"/>
              <a:t>For example:  </a:t>
            </a:r>
            <a:r>
              <a:rPr lang="en-US" sz="2400" i="1" smtClean="0"/>
              <a:t>A </a:t>
            </a:r>
            <a:r>
              <a:rPr lang="en-US" sz="2400" smtClean="0">
                <a:sym typeface="Symbol" panose="05050102010706020507" pitchFamily="18" charset="2"/>
              </a:rPr>
              <a:t></a:t>
            </a:r>
            <a:r>
              <a:rPr lang="en-US" sz="2400" i="1" smtClean="0"/>
              <a:t> C</a:t>
            </a:r>
            <a:r>
              <a:rPr lang="en-US" sz="2400" smtClean="0"/>
              <a:t> is redundant in:   {</a:t>
            </a:r>
            <a:r>
              <a:rPr lang="en-US" sz="2400" i="1" smtClean="0"/>
              <a:t>A</a:t>
            </a:r>
            <a:r>
              <a:rPr lang="en-US" sz="2400" smtClean="0"/>
              <a:t> </a:t>
            </a:r>
            <a:r>
              <a:rPr lang="en-US" sz="2400" smtClean="0">
                <a:sym typeface="Symbol" panose="05050102010706020507" pitchFamily="18" charset="2"/>
              </a:rPr>
              <a:t></a:t>
            </a:r>
            <a:r>
              <a:rPr lang="en-US" sz="2400" smtClean="0"/>
              <a:t> </a:t>
            </a:r>
            <a:r>
              <a:rPr lang="en-US" sz="2400" i="1" smtClean="0"/>
              <a:t>B</a:t>
            </a:r>
            <a:r>
              <a:rPr lang="en-US" sz="2400" smtClean="0"/>
              <a:t>,   </a:t>
            </a:r>
            <a:r>
              <a:rPr lang="en-US" sz="2400" i="1" smtClean="0"/>
              <a:t>B</a:t>
            </a:r>
            <a:r>
              <a:rPr lang="en-US" sz="2400" smtClean="0"/>
              <a:t> </a:t>
            </a:r>
            <a:r>
              <a:rPr lang="en-US" sz="2400" smtClean="0">
                <a:sym typeface="Symbol" panose="05050102010706020507" pitchFamily="18" charset="2"/>
              </a:rPr>
              <a:t></a:t>
            </a:r>
            <a:r>
              <a:rPr lang="en-US" sz="2400" smtClean="0"/>
              <a:t> </a:t>
            </a:r>
            <a:r>
              <a:rPr lang="en-US" sz="2400" i="1" smtClean="0"/>
              <a:t>C, A</a:t>
            </a:r>
            <a:r>
              <a:rPr lang="en-US" sz="2400" i="1" smtClean="0">
                <a:sym typeface="Wingdings" panose="05000000000000000000" pitchFamily="2" charset="2"/>
              </a:rPr>
              <a:t> C</a:t>
            </a:r>
            <a:r>
              <a:rPr lang="en-US" sz="2400" smtClean="0"/>
              <a:t>}</a:t>
            </a:r>
          </a:p>
          <a:p>
            <a:pPr lvl="1"/>
            <a:r>
              <a:rPr lang="en-US" sz="2400" smtClean="0"/>
              <a:t>Parts of a functional dependency may be redundant</a:t>
            </a:r>
          </a:p>
          <a:p>
            <a:pPr lvl="2"/>
            <a:r>
              <a:rPr lang="en-US" sz="2000" smtClean="0"/>
              <a:t>E.g.: on RHS:   {</a:t>
            </a:r>
            <a:r>
              <a:rPr lang="en-US" sz="2000" i="1" smtClean="0"/>
              <a:t>A</a:t>
            </a:r>
            <a:r>
              <a:rPr lang="en-US" sz="2000" smtClean="0"/>
              <a:t> </a:t>
            </a:r>
            <a:r>
              <a:rPr lang="en-US" sz="2000" smtClean="0">
                <a:sym typeface="Symbol" panose="05050102010706020507" pitchFamily="18" charset="2"/>
              </a:rPr>
              <a:t></a:t>
            </a:r>
            <a:r>
              <a:rPr lang="en-US" sz="2000" smtClean="0"/>
              <a:t> </a:t>
            </a:r>
            <a:r>
              <a:rPr lang="en-US" sz="2000" i="1" smtClean="0"/>
              <a:t>B</a:t>
            </a:r>
            <a:r>
              <a:rPr lang="en-US" sz="2000" smtClean="0"/>
              <a:t>,   </a:t>
            </a:r>
            <a:r>
              <a:rPr lang="en-US" sz="2000" i="1" smtClean="0"/>
              <a:t>B</a:t>
            </a:r>
            <a:r>
              <a:rPr lang="en-US" sz="2000" smtClean="0"/>
              <a:t> </a:t>
            </a:r>
            <a:r>
              <a:rPr lang="en-US" sz="2000" smtClean="0">
                <a:sym typeface="Symbol" panose="05050102010706020507" pitchFamily="18" charset="2"/>
              </a:rPr>
              <a:t></a:t>
            </a:r>
            <a:r>
              <a:rPr lang="en-US" sz="2000" smtClean="0"/>
              <a:t> </a:t>
            </a:r>
            <a:r>
              <a:rPr lang="en-US" sz="2000" i="1" smtClean="0"/>
              <a:t>C</a:t>
            </a:r>
            <a:r>
              <a:rPr lang="en-US" sz="2000" smtClean="0"/>
              <a:t>,   </a:t>
            </a:r>
            <a:r>
              <a:rPr lang="en-US" sz="2000" i="1" smtClean="0"/>
              <a:t>A</a:t>
            </a:r>
            <a:r>
              <a:rPr lang="en-US" sz="2000" smtClean="0"/>
              <a:t> </a:t>
            </a:r>
            <a:r>
              <a:rPr lang="en-US" sz="2000" smtClean="0">
                <a:sym typeface="Symbol" panose="05050102010706020507" pitchFamily="18" charset="2"/>
              </a:rPr>
              <a:t></a:t>
            </a:r>
            <a:r>
              <a:rPr lang="en-US" sz="2000" smtClean="0"/>
              <a:t> </a:t>
            </a:r>
            <a:r>
              <a:rPr lang="en-US" sz="2000" i="1" smtClean="0"/>
              <a:t>CD</a:t>
            </a:r>
            <a:r>
              <a:rPr lang="en-US" sz="2000" smtClean="0"/>
              <a:t>}  can be simplified to </a:t>
            </a:r>
            <a:br>
              <a:rPr lang="en-US" sz="2000" smtClean="0"/>
            </a:br>
            <a:r>
              <a:rPr lang="en-US" sz="2000" smtClean="0"/>
              <a:t>                         {</a:t>
            </a:r>
            <a:r>
              <a:rPr lang="en-US" sz="2000" i="1" smtClean="0"/>
              <a:t>A</a:t>
            </a:r>
            <a:r>
              <a:rPr lang="en-US" sz="2000" smtClean="0"/>
              <a:t> </a:t>
            </a:r>
            <a:r>
              <a:rPr lang="en-US" sz="2000" smtClean="0">
                <a:sym typeface="Symbol" panose="05050102010706020507" pitchFamily="18" charset="2"/>
              </a:rPr>
              <a:t></a:t>
            </a:r>
            <a:r>
              <a:rPr lang="en-US" sz="2000" i="1" smtClean="0"/>
              <a:t> B</a:t>
            </a:r>
            <a:r>
              <a:rPr lang="en-US" sz="2000" smtClean="0"/>
              <a:t>,   </a:t>
            </a:r>
            <a:r>
              <a:rPr lang="en-US" sz="2000" i="1" smtClean="0"/>
              <a:t>B</a:t>
            </a:r>
            <a:r>
              <a:rPr lang="en-US" sz="2000" smtClean="0"/>
              <a:t> </a:t>
            </a:r>
            <a:r>
              <a:rPr lang="en-US" sz="2000" smtClean="0">
                <a:sym typeface="Symbol" panose="05050102010706020507" pitchFamily="18" charset="2"/>
              </a:rPr>
              <a:t></a:t>
            </a:r>
            <a:r>
              <a:rPr lang="en-US" sz="2000" smtClean="0"/>
              <a:t> </a:t>
            </a:r>
            <a:r>
              <a:rPr lang="en-US" sz="2000" i="1" smtClean="0"/>
              <a:t>C</a:t>
            </a:r>
            <a:r>
              <a:rPr lang="en-US" sz="2000" smtClean="0"/>
              <a:t>,   </a:t>
            </a:r>
            <a:r>
              <a:rPr lang="en-US" sz="2000" i="1" smtClean="0"/>
              <a:t>A</a:t>
            </a:r>
            <a:r>
              <a:rPr lang="en-US" sz="2000" smtClean="0"/>
              <a:t> </a:t>
            </a:r>
            <a:r>
              <a:rPr lang="en-US" sz="2000" smtClean="0">
                <a:sym typeface="Symbol" panose="05050102010706020507" pitchFamily="18" charset="2"/>
              </a:rPr>
              <a:t></a:t>
            </a:r>
            <a:r>
              <a:rPr lang="en-US" sz="2000" smtClean="0"/>
              <a:t> </a:t>
            </a:r>
            <a:r>
              <a:rPr lang="en-US" sz="2000" i="1" smtClean="0"/>
              <a:t>D</a:t>
            </a:r>
            <a:r>
              <a:rPr lang="en-US" sz="2000" smtClean="0"/>
              <a:t>} </a:t>
            </a:r>
          </a:p>
          <a:p>
            <a:pPr lvl="2"/>
            <a:r>
              <a:rPr lang="en-US" sz="2000" smtClean="0"/>
              <a:t>E.g.: on LHS:    {A </a:t>
            </a:r>
            <a:r>
              <a:rPr lang="en-US" sz="2000" smtClean="0">
                <a:sym typeface="Symbol" panose="05050102010706020507" pitchFamily="18" charset="2"/>
              </a:rPr>
              <a:t></a:t>
            </a:r>
            <a:r>
              <a:rPr lang="en-US" sz="2000" smtClean="0"/>
              <a:t> </a:t>
            </a:r>
            <a:r>
              <a:rPr lang="en-US" sz="2000" i="1" smtClean="0"/>
              <a:t>B</a:t>
            </a:r>
            <a:r>
              <a:rPr lang="en-US" sz="2000" smtClean="0"/>
              <a:t>,   </a:t>
            </a:r>
            <a:r>
              <a:rPr lang="en-US" sz="2000" i="1" smtClean="0"/>
              <a:t>B</a:t>
            </a:r>
            <a:r>
              <a:rPr lang="en-US" sz="2000" smtClean="0"/>
              <a:t> </a:t>
            </a:r>
            <a:r>
              <a:rPr lang="en-US" sz="2000" smtClean="0">
                <a:sym typeface="Symbol" panose="05050102010706020507" pitchFamily="18" charset="2"/>
              </a:rPr>
              <a:t></a:t>
            </a:r>
            <a:r>
              <a:rPr lang="en-US" sz="2000" smtClean="0"/>
              <a:t> </a:t>
            </a:r>
            <a:r>
              <a:rPr lang="en-US" sz="2000" i="1" smtClean="0"/>
              <a:t>C</a:t>
            </a:r>
            <a:r>
              <a:rPr lang="en-US" sz="2000" smtClean="0"/>
              <a:t>,   </a:t>
            </a:r>
            <a:r>
              <a:rPr lang="en-US" sz="2000" i="1" smtClean="0"/>
              <a:t>AC</a:t>
            </a:r>
            <a:r>
              <a:rPr lang="en-US" sz="2000" smtClean="0"/>
              <a:t> </a:t>
            </a:r>
            <a:r>
              <a:rPr lang="en-US" sz="2000" smtClean="0">
                <a:sym typeface="Symbol" panose="05050102010706020507" pitchFamily="18" charset="2"/>
              </a:rPr>
              <a:t></a:t>
            </a:r>
            <a:r>
              <a:rPr lang="en-US" sz="2000" smtClean="0"/>
              <a:t> </a:t>
            </a:r>
            <a:r>
              <a:rPr lang="en-US" sz="2000" i="1" smtClean="0"/>
              <a:t>D</a:t>
            </a:r>
            <a:r>
              <a:rPr lang="en-US" sz="2000" smtClean="0"/>
              <a:t>}  can be simplified to </a:t>
            </a:r>
            <a:br>
              <a:rPr lang="en-US" sz="2000" smtClean="0"/>
            </a:br>
            <a:r>
              <a:rPr lang="en-US" sz="2000" smtClean="0"/>
              <a:t>                         {A </a:t>
            </a:r>
            <a:r>
              <a:rPr lang="en-US" sz="2000" smtClean="0">
                <a:sym typeface="Symbol" panose="05050102010706020507" pitchFamily="18" charset="2"/>
              </a:rPr>
              <a:t></a:t>
            </a:r>
            <a:r>
              <a:rPr lang="en-US" sz="2000" smtClean="0"/>
              <a:t> </a:t>
            </a:r>
            <a:r>
              <a:rPr lang="en-US" sz="2000" i="1" smtClean="0"/>
              <a:t>B</a:t>
            </a:r>
            <a:r>
              <a:rPr lang="en-US" sz="2000" smtClean="0"/>
              <a:t>,   </a:t>
            </a:r>
            <a:r>
              <a:rPr lang="en-US" sz="2000" i="1" smtClean="0"/>
              <a:t>B</a:t>
            </a:r>
            <a:r>
              <a:rPr lang="en-US" sz="2000" smtClean="0"/>
              <a:t> </a:t>
            </a:r>
            <a:r>
              <a:rPr lang="en-US" sz="2000" smtClean="0">
                <a:sym typeface="Symbol" panose="05050102010706020507" pitchFamily="18" charset="2"/>
              </a:rPr>
              <a:t></a:t>
            </a:r>
            <a:r>
              <a:rPr lang="en-US" sz="2000" smtClean="0"/>
              <a:t> </a:t>
            </a:r>
            <a:r>
              <a:rPr lang="en-US" sz="2000" i="1" smtClean="0"/>
              <a:t>C</a:t>
            </a:r>
            <a:r>
              <a:rPr lang="en-US" sz="2000" smtClean="0"/>
              <a:t>,   </a:t>
            </a:r>
            <a:r>
              <a:rPr lang="en-US" sz="2000" i="1" smtClean="0"/>
              <a:t>A</a:t>
            </a:r>
            <a:r>
              <a:rPr lang="en-US" sz="2000" smtClean="0"/>
              <a:t> </a:t>
            </a:r>
            <a:r>
              <a:rPr lang="en-US" sz="2000" smtClean="0">
                <a:sym typeface="Symbol" panose="05050102010706020507" pitchFamily="18" charset="2"/>
              </a:rPr>
              <a:t></a:t>
            </a:r>
            <a:r>
              <a:rPr lang="en-US" sz="2000" smtClean="0"/>
              <a:t> </a:t>
            </a:r>
            <a:r>
              <a:rPr lang="en-US" sz="2000" i="1" smtClean="0"/>
              <a:t>D</a:t>
            </a:r>
            <a:r>
              <a:rPr lang="en-US" sz="200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8756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611188"/>
            <a:ext cx="7993062" cy="441325"/>
          </a:xfrm>
        </p:spPr>
        <p:txBody>
          <a:bodyPr>
            <a:normAutofit fontScale="90000"/>
          </a:bodyPr>
          <a:lstStyle/>
          <a:p>
            <a:r>
              <a:rPr lang="en-US" smtClean="0"/>
              <a:t>Dependency Preservation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93788"/>
            <a:ext cx="8353425" cy="5359400"/>
          </a:xfrm>
        </p:spPr>
        <p:txBody>
          <a:bodyPr/>
          <a:lstStyle/>
          <a:p>
            <a:r>
              <a:rPr lang="en-US" smtClean="0"/>
              <a:t> Let </a:t>
            </a:r>
            <a:r>
              <a:rPr lang="en-US" i="1" smtClean="0"/>
              <a:t>F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be the set of dependencies </a:t>
            </a:r>
            <a:r>
              <a:rPr lang="en-US" i="1" smtClean="0"/>
              <a:t>F </a:t>
            </a:r>
            <a:r>
              <a:rPr lang="en-US" sz="2000" i="1" baseline="30000" smtClean="0"/>
              <a:t>+</a:t>
            </a:r>
            <a:r>
              <a:rPr lang="en-US" smtClean="0"/>
              <a:t> that include only attributes in </a:t>
            </a:r>
            <a:r>
              <a:rPr lang="en-US" i="1" smtClean="0"/>
              <a:t>R</a:t>
            </a:r>
            <a:r>
              <a:rPr lang="en-US" i="1" baseline="-25000" smtClean="0"/>
              <a:t>i</a:t>
            </a:r>
            <a:r>
              <a:rPr lang="en-US" i="1" smtClean="0"/>
              <a:t>. </a:t>
            </a:r>
          </a:p>
          <a:p>
            <a:pPr lvl="2"/>
            <a:r>
              <a:rPr lang="en-US" smtClean="0"/>
              <a:t> A  decomposition is </a:t>
            </a:r>
            <a:r>
              <a:rPr lang="en-US" b="1" smtClean="0">
                <a:solidFill>
                  <a:srgbClr val="000099"/>
                </a:solidFill>
              </a:rPr>
              <a:t>dependency preserving</a:t>
            </a:r>
            <a:r>
              <a:rPr lang="en-US" smtClean="0"/>
              <a:t>,  if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smtClean="0"/>
              <a:t>         (</a:t>
            </a:r>
            <a:r>
              <a:rPr lang="en-US" i="1" smtClean="0"/>
              <a:t>F</a:t>
            </a:r>
            <a:r>
              <a:rPr lang="en-US" baseline="-25000" smtClean="0"/>
              <a:t>1</a:t>
            </a:r>
            <a:r>
              <a:rPr lang="en-US" i="1" smtClean="0"/>
              <a:t> </a:t>
            </a:r>
            <a:r>
              <a:rPr lang="en-US" smtClean="0">
                <a:sym typeface="Symbol" panose="05050102010706020507" pitchFamily="18" charset="2"/>
              </a:rPr>
              <a:t></a:t>
            </a:r>
            <a:r>
              <a:rPr lang="en-US" i="1" smtClean="0">
                <a:sym typeface="Symbol" panose="05050102010706020507" pitchFamily="18" charset="2"/>
              </a:rPr>
              <a:t> F</a:t>
            </a:r>
            <a:r>
              <a:rPr lang="en-US" baseline="-25000" smtClean="0">
                <a:sym typeface="Symbol" panose="05050102010706020507" pitchFamily="18" charset="2"/>
              </a:rPr>
              <a:t>2 </a:t>
            </a:r>
            <a:r>
              <a:rPr lang="en-US" smtClean="0">
                <a:sym typeface="Symbol" panose="05050102010706020507" pitchFamily="18" charset="2"/>
              </a:rPr>
              <a:t></a:t>
            </a:r>
            <a:r>
              <a:rPr lang="en-US" i="1" smtClean="0">
                <a:sym typeface="Symbol" panose="05050102010706020507" pitchFamily="18" charset="2"/>
              </a:rPr>
              <a:t> …</a:t>
            </a:r>
            <a:r>
              <a:rPr lang="en-US" smtClean="0">
                <a:sym typeface="Symbol" panose="05050102010706020507" pitchFamily="18" charset="2"/>
              </a:rPr>
              <a:t> </a:t>
            </a:r>
            <a:r>
              <a:rPr lang="en-US" i="1" smtClean="0">
                <a:sym typeface="Symbol" panose="05050102010706020507" pitchFamily="18" charset="2"/>
              </a:rPr>
              <a:t> F</a:t>
            </a:r>
            <a:r>
              <a:rPr lang="en-US" baseline="-25000" smtClean="0">
                <a:sym typeface="Symbol" panose="05050102010706020507" pitchFamily="18" charset="2"/>
              </a:rPr>
              <a:t>n </a:t>
            </a:r>
            <a:r>
              <a:rPr lang="en-US" smtClean="0">
                <a:sym typeface="Symbol" panose="05050102010706020507" pitchFamily="18" charset="2"/>
              </a:rPr>
              <a:t>)</a:t>
            </a:r>
            <a:r>
              <a:rPr lang="en-US" sz="2000" baseline="30000" smtClean="0">
                <a:sym typeface="Symbol" panose="05050102010706020507" pitchFamily="18" charset="2"/>
              </a:rPr>
              <a:t>+</a:t>
            </a:r>
            <a:r>
              <a:rPr lang="en-US" smtClean="0">
                <a:sym typeface="Symbol" panose="05050102010706020507" pitchFamily="18" charset="2"/>
              </a:rPr>
              <a:t> = </a:t>
            </a:r>
            <a:r>
              <a:rPr lang="en-US" i="1" smtClean="0">
                <a:sym typeface="Symbol" panose="05050102010706020507" pitchFamily="18" charset="2"/>
              </a:rPr>
              <a:t>F </a:t>
            </a:r>
            <a:r>
              <a:rPr lang="en-US" sz="2000" i="1" baseline="30000" smtClean="0">
                <a:sym typeface="Symbol" panose="05050102010706020507" pitchFamily="18" charset="2"/>
              </a:rPr>
              <a:t>+</a:t>
            </a:r>
          </a:p>
          <a:p>
            <a:pPr lvl="2"/>
            <a:r>
              <a:rPr lang="en-US" smtClean="0"/>
              <a:t>If it is not, then checking updates for violation of functional dependencies may require computing joins, which is expensive.</a:t>
            </a:r>
          </a:p>
          <a:p>
            <a:r>
              <a:rPr lang="en-US" smtClean="0"/>
              <a:t>In simple term, any functional dependency can be tested in one relation.(join not required)</a:t>
            </a:r>
          </a:p>
        </p:txBody>
      </p:sp>
    </p:spTree>
    <p:extLst>
      <p:ext uri="{BB962C8B-B14F-4D97-AF65-F5344CB8AC3E}">
        <p14:creationId xmlns:p14="http://schemas.microsoft.com/office/powerpoint/2010/main" val="32243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709"/>
            <a:ext cx="8229600" cy="810491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r>
              <a:rPr lang="en-US" dirty="0" smtClean="0"/>
              <a:t>It is the process of creating a representation of the structure of the database. The result of the process is a “</a:t>
            </a:r>
            <a:r>
              <a:rPr lang="en-US" i="1" dirty="0" smtClean="0">
                <a:solidFill>
                  <a:srgbClr val="FF0000"/>
                </a:solidFill>
              </a:rPr>
              <a:t>data model</a:t>
            </a:r>
            <a:r>
              <a:rPr lang="en-US" dirty="0" smtClean="0"/>
              <a:t>”.</a:t>
            </a:r>
          </a:p>
          <a:p>
            <a:r>
              <a:rPr lang="en-US" dirty="0"/>
              <a:t>Data models are a collection of conceptual tools for describing data, data relationships, data semantics </a:t>
            </a:r>
            <a:r>
              <a:rPr lang="en-US" dirty="0" smtClean="0"/>
              <a:t>and data constraints</a:t>
            </a:r>
          </a:p>
          <a:p>
            <a:r>
              <a:rPr lang="en-US" dirty="0" smtClean="0"/>
              <a:t>So a data model </a:t>
            </a:r>
          </a:p>
          <a:p>
            <a:pPr lvl="1"/>
            <a:r>
              <a:rPr lang="en-US" dirty="0" smtClean="0"/>
              <a:t>Identifies what is to be stored in the database.</a:t>
            </a:r>
          </a:p>
          <a:p>
            <a:pPr lvl="1"/>
            <a:r>
              <a:rPr lang="en-US" dirty="0" smtClean="0"/>
              <a:t>It also defines structure and relationship</a:t>
            </a:r>
          </a:p>
          <a:p>
            <a:pPr lvl="1"/>
            <a:r>
              <a:rPr lang="en-US" dirty="0" smtClean="0"/>
              <a:t>It is the basis for all subsequent database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850900"/>
          </a:xfrm>
        </p:spPr>
        <p:txBody>
          <a:bodyPr/>
          <a:lstStyle/>
          <a:p>
            <a:r>
              <a:rPr lang="en-US" smtClean="0"/>
              <a:t>Comparison of BCNF and 3NF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1588"/>
            <a:ext cx="82296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It is always possible to decompose a relation into a set of  relations that are in 3NF such that:</a:t>
            </a:r>
          </a:p>
          <a:p>
            <a:pPr lvl="1"/>
            <a:r>
              <a:rPr lang="en-US" smtClean="0"/>
              <a:t>the decomposition is lossless</a:t>
            </a:r>
          </a:p>
          <a:p>
            <a:pPr lvl="1"/>
            <a:r>
              <a:rPr lang="en-US" smtClean="0"/>
              <a:t>the dependencies are preserved</a:t>
            </a:r>
          </a:p>
          <a:p>
            <a:r>
              <a:rPr lang="en-US" smtClean="0"/>
              <a:t>It is always possible to decompose a relation into a set of relations that are in BCNF such that:</a:t>
            </a:r>
          </a:p>
          <a:p>
            <a:pPr lvl="1"/>
            <a:r>
              <a:rPr lang="en-US" smtClean="0"/>
              <a:t>the decomposition is lossless</a:t>
            </a:r>
          </a:p>
          <a:p>
            <a:pPr lvl="1"/>
            <a:r>
              <a:rPr lang="en-US" smtClean="0"/>
              <a:t>it may not be possible to preserve dependencies.</a:t>
            </a:r>
          </a:p>
          <a:p>
            <a:pPr lvl="1"/>
            <a:endParaRPr lang="en-US" sz="2000" smtClean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96900" y="4064000"/>
            <a:ext cx="72834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tabLst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i="1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405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8B7662-5B90-42B7-9AF2-2A344906BD71}" type="slidenum">
              <a:rPr lang="en-US" altLang="en-US"/>
              <a:pPr eaLnBrk="1" hangingPunct="1"/>
              <a:t>171</a:t>
            </a:fld>
            <a:endParaRPr lang="en-US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 smtClean="0"/>
              <a:t>Summary and open issues</a:t>
            </a:r>
            <a:endParaRPr lang="en-GB" altLang="en-US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v-SE" altLang="en-US" sz="2800" smtClean="0"/>
              <a:t>Good design: informal and formal properties of relations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sz="2800" smtClean="0"/>
              <a:t>Functional dependencies, and thus normal forms, are about attribute </a:t>
            </a:r>
            <a:r>
              <a:rPr lang="sv-SE" altLang="en-US" sz="2800" i="1" smtClean="0"/>
              <a:t>semantics</a:t>
            </a:r>
            <a:r>
              <a:rPr lang="sv-SE" altLang="en-US" sz="2800" smtClean="0"/>
              <a:t> (= real-world knowledge), normalization can only be automated if FDs are given.</a:t>
            </a:r>
            <a:br>
              <a:rPr lang="sv-SE" altLang="en-US" sz="2800" smtClean="0"/>
            </a:br>
            <a:endParaRPr lang="sv-SE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sv-SE" altLang="en-US" sz="2800" smtClean="0"/>
              <a:t>Are high normal forms good design when it comes to performance?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smtClean="0"/>
              <a:t>No, denormalization may be required.</a:t>
            </a:r>
          </a:p>
        </p:txBody>
      </p:sp>
    </p:spTree>
    <p:extLst>
      <p:ext uri="{BB962C8B-B14F-4D97-AF65-F5344CB8AC3E}">
        <p14:creationId xmlns:p14="http://schemas.microsoft.com/office/powerpoint/2010/main" val="24521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15:  Transactions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613" y="1260475"/>
            <a:ext cx="6724650" cy="4114800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Transaction Concept</a:t>
            </a:r>
          </a:p>
          <a:p>
            <a:r>
              <a:rPr lang="en-US" smtClean="0"/>
              <a:t>Transaction State</a:t>
            </a:r>
          </a:p>
          <a:p>
            <a:r>
              <a:rPr lang="en-US" smtClean="0"/>
              <a:t>Implementation of Atomicity and Durability</a:t>
            </a:r>
          </a:p>
          <a:p>
            <a:r>
              <a:rPr lang="en-US" smtClean="0"/>
              <a:t>Concurrent Executions</a:t>
            </a:r>
          </a:p>
          <a:p>
            <a:r>
              <a:rPr lang="en-US" smtClean="0"/>
              <a:t>Serializability</a:t>
            </a:r>
          </a:p>
          <a:p>
            <a:r>
              <a:rPr lang="en-US" smtClean="0"/>
              <a:t>Recoverability</a:t>
            </a:r>
          </a:p>
          <a:p>
            <a:r>
              <a:rPr lang="en-US" smtClean="0"/>
              <a:t>Implementation of Isolation</a:t>
            </a:r>
          </a:p>
          <a:p>
            <a:r>
              <a:rPr lang="en-US" smtClean="0"/>
              <a:t>Transaction Definition in SQL</a:t>
            </a:r>
          </a:p>
          <a:p>
            <a:r>
              <a:rPr lang="en-US" smtClean="0"/>
              <a:t>Testing for Serializability.</a:t>
            </a:r>
          </a:p>
        </p:txBody>
      </p:sp>
    </p:spTree>
    <p:extLst>
      <p:ext uri="{BB962C8B-B14F-4D97-AF65-F5344CB8AC3E}">
        <p14:creationId xmlns:p14="http://schemas.microsoft.com/office/powerpoint/2010/main" val="401166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Transaction Concept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113" y="1150938"/>
            <a:ext cx="6724650" cy="41148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A </a:t>
            </a:r>
            <a:r>
              <a:rPr lang="en-US" b="1" i="1" smtClean="0">
                <a:solidFill>
                  <a:schemeClr val="tx2"/>
                </a:solidFill>
              </a:rPr>
              <a:t>transaction</a:t>
            </a:r>
            <a:r>
              <a:rPr lang="en-US" i="1" smtClean="0"/>
              <a:t> </a:t>
            </a:r>
            <a:r>
              <a:rPr lang="en-US" smtClean="0"/>
              <a:t>is a </a:t>
            </a:r>
            <a:r>
              <a:rPr lang="en-US" i="1" smtClean="0"/>
              <a:t>unit </a:t>
            </a:r>
            <a:r>
              <a:rPr lang="en-US" smtClean="0"/>
              <a:t>of program execution that accesses and  possibly updates various data items.</a:t>
            </a:r>
          </a:p>
          <a:p>
            <a:r>
              <a:rPr lang="en-US" smtClean="0"/>
              <a:t>A transaction must see a consistent database.</a:t>
            </a:r>
          </a:p>
          <a:p>
            <a:r>
              <a:rPr lang="en-US" smtClean="0"/>
              <a:t>During transaction execution the database may be inconsistent.</a:t>
            </a:r>
          </a:p>
          <a:p>
            <a:r>
              <a:rPr lang="en-US" smtClean="0"/>
              <a:t>When the transaction is committed, the database must be consistent.</a:t>
            </a:r>
          </a:p>
          <a:p>
            <a:r>
              <a:rPr lang="en-US" smtClean="0"/>
              <a:t>Two main issues to deal with:</a:t>
            </a:r>
          </a:p>
          <a:p>
            <a:pPr lvl="1"/>
            <a:r>
              <a:rPr lang="en-US" smtClean="0"/>
              <a:t>Failures of various kinds, such as hardware failures and system crashes</a:t>
            </a:r>
          </a:p>
          <a:p>
            <a:pPr lvl="1"/>
            <a:r>
              <a:rPr lang="en-US" smtClean="0"/>
              <a:t>Concurrent execution of multiple transactions</a:t>
            </a:r>
          </a:p>
        </p:txBody>
      </p:sp>
    </p:spTree>
    <p:extLst>
      <p:ext uri="{BB962C8B-B14F-4D97-AF65-F5344CB8AC3E}">
        <p14:creationId xmlns:p14="http://schemas.microsoft.com/office/powerpoint/2010/main" val="119545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ACID Properties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4413" y="1214438"/>
            <a:ext cx="7262812" cy="48641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smtClean="0">
                <a:solidFill>
                  <a:schemeClr val="tx2"/>
                </a:solidFill>
              </a:rPr>
              <a:t>Atomicity</a:t>
            </a:r>
            <a:r>
              <a:rPr lang="en-US" b="1" smtClean="0"/>
              <a:t>. </a:t>
            </a:r>
            <a:r>
              <a:rPr lang="en-US" smtClean="0"/>
              <a:t> Either all operations of the transaction are properly reflected in the database or none are.</a:t>
            </a:r>
          </a:p>
          <a:p>
            <a:pPr>
              <a:lnSpc>
                <a:spcPct val="90000"/>
              </a:lnSpc>
            </a:pPr>
            <a:r>
              <a:rPr lang="en-US" b="1" smtClean="0">
                <a:solidFill>
                  <a:schemeClr val="tx2"/>
                </a:solidFill>
              </a:rPr>
              <a:t>Consistency</a:t>
            </a:r>
            <a:r>
              <a:rPr lang="en-US" b="1" smtClean="0"/>
              <a:t>.</a:t>
            </a:r>
            <a:r>
              <a:rPr lang="en-US" smtClean="0"/>
              <a:t>  Execution of a transaction in isolation preserves the consistency of the database.</a:t>
            </a:r>
          </a:p>
          <a:p>
            <a:pPr>
              <a:lnSpc>
                <a:spcPct val="90000"/>
              </a:lnSpc>
            </a:pPr>
            <a:r>
              <a:rPr lang="en-US" b="1" smtClean="0">
                <a:solidFill>
                  <a:schemeClr val="tx2"/>
                </a:solidFill>
              </a:rPr>
              <a:t>Isolation</a:t>
            </a:r>
            <a:r>
              <a:rPr lang="en-US" b="1" smtClean="0"/>
              <a:t>.</a:t>
            </a:r>
            <a:r>
              <a:rPr lang="en-US" smtClean="0"/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That is, for every pair of transactions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and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i="1" smtClean="0"/>
              <a:t>, </a:t>
            </a:r>
            <a:r>
              <a:rPr lang="en-US" smtClean="0"/>
              <a:t>it appears to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that either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i="1" smtClean="0"/>
              <a:t>, </a:t>
            </a:r>
            <a:r>
              <a:rPr lang="en-US" smtClean="0"/>
              <a:t>finished execution before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started, or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started execution after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finished.</a:t>
            </a:r>
          </a:p>
          <a:p>
            <a:pPr>
              <a:lnSpc>
                <a:spcPct val="90000"/>
              </a:lnSpc>
            </a:pPr>
            <a:r>
              <a:rPr lang="en-US" b="1" smtClean="0">
                <a:solidFill>
                  <a:schemeClr val="tx2"/>
                </a:solidFill>
              </a:rPr>
              <a:t>Durability</a:t>
            </a:r>
            <a:r>
              <a:rPr lang="en-US" b="1" smtClean="0"/>
              <a:t>.  </a:t>
            </a:r>
            <a:r>
              <a:rPr lang="en-US" smtClean="0"/>
              <a:t>After a transaction completes successfully, the changes it has made to the database persist, even if there are system failures. </a:t>
            </a:r>
            <a:endParaRPr lang="en-US" i="1" smtClean="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952500" y="852488"/>
            <a:ext cx="735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/>
              <a:t>To preserve integrity of data, the database system must ensure:</a:t>
            </a:r>
          </a:p>
        </p:txBody>
      </p:sp>
    </p:spTree>
    <p:extLst>
      <p:ext uri="{BB962C8B-B14F-4D97-AF65-F5344CB8AC3E}">
        <p14:creationId xmlns:p14="http://schemas.microsoft.com/office/powerpoint/2010/main" val="208435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of Fund Transfer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042988"/>
            <a:ext cx="6883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smtClean="0"/>
              <a:t>Transaction to transfer $50 from account </a:t>
            </a:r>
            <a:r>
              <a:rPr lang="en-US" sz="1800" i="1" smtClean="0"/>
              <a:t>A</a:t>
            </a:r>
            <a:r>
              <a:rPr lang="en-US" sz="1800" smtClean="0"/>
              <a:t> to account </a:t>
            </a:r>
            <a:r>
              <a:rPr lang="en-US" sz="1800" i="1" smtClean="0"/>
              <a:t>B</a:t>
            </a:r>
            <a:r>
              <a:rPr lang="en-US" sz="1800" smtClean="0"/>
              <a:t>:</a:t>
            </a: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z="1600" smtClean="0"/>
              <a:t>1.	</a:t>
            </a:r>
            <a:r>
              <a:rPr lang="en-US" sz="1600" b="1" smtClean="0"/>
              <a:t>read</a:t>
            </a:r>
            <a:r>
              <a:rPr lang="en-US" sz="1600" smtClean="0"/>
              <a:t>(</a:t>
            </a:r>
            <a:r>
              <a:rPr lang="en-US" sz="1600" i="1" smtClean="0"/>
              <a:t>A</a:t>
            </a:r>
            <a:r>
              <a:rPr lang="en-US" sz="1600" smtClean="0"/>
              <a:t>)</a:t>
            </a: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z="1600" smtClean="0"/>
              <a:t>2.	</a:t>
            </a:r>
            <a:r>
              <a:rPr lang="en-US" sz="1600" i="1" smtClean="0"/>
              <a:t>A</a:t>
            </a:r>
            <a:r>
              <a:rPr lang="en-US" sz="1600" smtClean="0"/>
              <a:t> := </a:t>
            </a:r>
            <a:r>
              <a:rPr lang="en-US" sz="1600" i="1" smtClean="0"/>
              <a:t>A – </a:t>
            </a:r>
            <a:r>
              <a:rPr lang="en-US" sz="1600" smtClean="0"/>
              <a:t>50</a:t>
            </a: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z="1600" smtClean="0"/>
              <a:t>3.	</a:t>
            </a:r>
            <a:r>
              <a:rPr lang="en-US" sz="1600" b="1" smtClean="0"/>
              <a:t>write</a:t>
            </a:r>
            <a:r>
              <a:rPr lang="en-US" sz="1600" smtClean="0"/>
              <a:t>(</a:t>
            </a:r>
            <a:r>
              <a:rPr lang="en-US" sz="1600" i="1" smtClean="0"/>
              <a:t>A</a:t>
            </a:r>
            <a:r>
              <a:rPr lang="en-US" sz="1600" smtClean="0"/>
              <a:t>)</a:t>
            </a: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z="1600" smtClean="0"/>
              <a:t>4.	</a:t>
            </a:r>
            <a:r>
              <a:rPr lang="en-US" sz="1600" b="1" smtClean="0"/>
              <a:t>read</a:t>
            </a:r>
            <a:r>
              <a:rPr lang="en-US" sz="1600" smtClean="0"/>
              <a:t>(</a:t>
            </a:r>
            <a:r>
              <a:rPr lang="en-US" sz="1600" i="1" smtClean="0"/>
              <a:t>B</a:t>
            </a:r>
            <a:r>
              <a:rPr lang="en-US" sz="1600" smtClean="0"/>
              <a:t>)</a:t>
            </a: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z="1600" smtClean="0"/>
              <a:t>5.	</a:t>
            </a:r>
            <a:r>
              <a:rPr lang="en-US" sz="1600" i="1" smtClean="0"/>
              <a:t>B</a:t>
            </a:r>
            <a:r>
              <a:rPr lang="en-US" sz="1600" smtClean="0"/>
              <a:t> := </a:t>
            </a:r>
            <a:r>
              <a:rPr lang="en-US" sz="1600" i="1" smtClean="0"/>
              <a:t>B + </a:t>
            </a:r>
            <a:r>
              <a:rPr lang="en-US" sz="1600" smtClean="0"/>
              <a:t>50</a:t>
            </a: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z="1600" smtClean="0"/>
              <a:t>6.	</a:t>
            </a:r>
            <a:r>
              <a:rPr lang="en-US" sz="1600" b="1" smtClean="0"/>
              <a:t>write</a:t>
            </a:r>
            <a:r>
              <a:rPr lang="en-US" sz="1600" smtClean="0"/>
              <a:t>(</a:t>
            </a:r>
            <a:r>
              <a:rPr lang="en-US" sz="1600" i="1" smtClean="0"/>
              <a:t>B)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Consistency requirement – the sum of </a:t>
            </a:r>
            <a:r>
              <a:rPr lang="en-US" sz="1800" i="1" smtClean="0"/>
              <a:t>A </a:t>
            </a:r>
            <a:r>
              <a:rPr lang="en-US" sz="1800" smtClean="0"/>
              <a:t>and </a:t>
            </a:r>
            <a:r>
              <a:rPr lang="en-US" sz="1800" i="1" smtClean="0"/>
              <a:t>B </a:t>
            </a:r>
            <a:r>
              <a:rPr lang="en-US" sz="1800" smtClean="0"/>
              <a:t>is unchanged by the execution of the transaction.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Atomicity requirement — if the transaction fails after step 3 and before step 6, the system should ensure that its updates are not reflected in the database, else an inconsistency will result.</a:t>
            </a:r>
          </a:p>
        </p:txBody>
      </p:sp>
    </p:spTree>
    <p:extLst>
      <p:ext uri="{BB962C8B-B14F-4D97-AF65-F5344CB8AC3E}">
        <p14:creationId xmlns:p14="http://schemas.microsoft.com/office/powerpoint/2010/main" val="12108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of Fund Transfer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247775"/>
            <a:ext cx="7138988" cy="411480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Durability requirement — once the user has been notified that the transaction has completed (i.e., the transfer of the $50 has taken place), the updates to the database by the transaction must persist despite failures.</a:t>
            </a:r>
          </a:p>
          <a:p>
            <a:r>
              <a:rPr lang="en-US" smtClean="0"/>
              <a:t>Isolation requirement — if between steps 3 and 6, another transaction is allowed to access the partially updated database, it will see an inconsistent database </a:t>
            </a:r>
            <a:br>
              <a:rPr lang="en-US" smtClean="0"/>
            </a:br>
            <a:r>
              <a:rPr lang="en-US" smtClean="0"/>
              <a:t>(the sum </a:t>
            </a:r>
            <a:r>
              <a:rPr lang="en-US" i="1" smtClean="0"/>
              <a:t>A + B</a:t>
            </a:r>
            <a:r>
              <a:rPr lang="en-US" smtClean="0"/>
              <a:t> will be less than it should be).</a:t>
            </a:r>
            <a:br>
              <a:rPr lang="en-US" smtClean="0"/>
            </a:br>
            <a:r>
              <a:rPr lang="en-US" smtClean="0"/>
              <a:t>Can be ensured trivially by running transactions </a:t>
            </a:r>
            <a:r>
              <a:rPr lang="en-US" b="1" i="1" smtClean="0">
                <a:solidFill>
                  <a:schemeClr val="tx2"/>
                </a:solidFill>
              </a:rPr>
              <a:t>serially</a:t>
            </a:r>
            <a:r>
              <a:rPr lang="en-US" i="1" smtClean="0"/>
              <a:t>,</a:t>
            </a:r>
            <a:r>
              <a:rPr lang="en-US" smtClean="0"/>
              <a:t> that is one after the other.  However, executing multiple transactions concurrently has significant benefits, as we will see.</a:t>
            </a:r>
          </a:p>
        </p:txBody>
      </p:sp>
    </p:spTree>
    <p:extLst>
      <p:ext uri="{BB962C8B-B14F-4D97-AF65-F5344CB8AC3E}">
        <p14:creationId xmlns:p14="http://schemas.microsoft.com/office/powerpoint/2010/main" val="40916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Transaction State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75" y="1214438"/>
            <a:ext cx="6724650" cy="4114800"/>
          </a:xfrm>
        </p:spPr>
        <p:txBody>
          <a:bodyPr/>
          <a:lstStyle/>
          <a:p>
            <a:r>
              <a:rPr lang="en-US" sz="1800" b="1" smtClean="0"/>
              <a:t>Active, </a:t>
            </a:r>
            <a:r>
              <a:rPr lang="en-US" sz="1800" smtClean="0"/>
              <a:t>the initial state; the transaction stays in this state while it is executing</a:t>
            </a:r>
          </a:p>
          <a:p>
            <a:r>
              <a:rPr lang="en-US" sz="1800" b="1" smtClean="0"/>
              <a:t>Partially committed,</a:t>
            </a:r>
            <a:r>
              <a:rPr lang="en-US" sz="1800" smtClean="0"/>
              <a:t> after the final statement has been executed.</a:t>
            </a:r>
          </a:p>
          <a:p>
            <a:r>
              <a:rPr lang="en-US" sz="1800" b="1" smtClean="0"/>
              <a:t>Failed, </a:t>
            </a:r>
            <a:r>
              <a:rPr lang="en-US" sz="1800" smtClean="0"/>
              <a:t>after the discovery that normal execution can no longer proceed.</a:t>
            </a:r>
          </a:p>
          <a:p>
            <a:r>
              <a:rPr lang="en-US" sz="1800" b="1" smtClean="0"/>
              <a:t>Aborted,</a:t>
            </a:r>
            <a:r>
              <a:rPr lang="en-US" sz="1800" smtClean="0"/>
              <a:t> after the transaction has been rolled back and the database restored to its state prior to the start of the transaction.  Two options after it has been aborted:</a:t>
            </a:r>
          </a:p>
          <a:p>
            <a:pPr lvl="1"/>
            <a:r>
              <a:rPr lang="en-US" sz="1600" smtClean="0"/>
              <a:t>restart the transaction – only if no internal logical error</a:t>
            </a:r>
          </a:p>
          <a:p>
            <a:pPr lvl="1"/>
            <a:r>
              <a:rPr lang="en-US" sz="1600" smtClean="0"/>
              <a:t>kill the transaction</a:t>
            </a:r>
          </a:p>
          <a:p>
            <a:r>
              <a:rPr lang="en-US" sz="1800" b="1" smtClean="0"/>
              <a:t>Committed,</a:t>
            </a:r>
            <a:r>
              <a:rPr lang="en-US" sz="1800" smtClean="0"/>
              <a:t> after </a:t>
            </a:r>
            <a:r>
              <a:rPr lang="en-US" sz="1800" i="1" smtClean="0"/>
              <a:t>successful completion</a:t>
            </a:r>
            <a:r>
              <a:rPr lang="en-US" sz="18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99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Transaction State (Cont.)</a:t>
            </a:r>
          </a:p>
        </p:txBody>
      </p: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3" t="3268" r="11909" b="1634"/>
          <a:stretch>
            <a:fillRect/>
          </a:stretch>
        </p:blipFill>
        <p:spPr bwMode="auto">
          <a:xfrm>
            <a:off x="1828800" y="1155700"/>
            <a:ext cx="5219700" cy="47879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254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01688" y="495300"/>
            <a:ext cx="766445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Implementation of Atomicity and Durability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120775"/>
            <a:ext cx="7115175" cy="49276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The recovery-management component of a database system implements the support for atomicity and durability.</a:t>
            </a:r>
          </a:p>
          <a:p>
            <a:r>
              <a:rPr lang="en-US" smtClean="0"/>
              <a:t>The </a:t>
            </a:r>
            <a:r>
              <a:rPr lang="en-US" i="1" smtClean="0">
                <a:solidFill>
                  <a:schemeClr val="tx2"/>
                </a:solidFill>
              </a:rPr>
              <a:t>shadow-database</a:t>
            </a:r>
            <a:r>
              <a:rPr lang="en-US" smtClean="0"/>
              <a:t> scheme:</a:t>
            </a:r>
          </a:p>
          <a:p>
            <a:pPr lvl="1"/>
            <a:r>
              <a:rPr lang="en-US" smtClean="0"/>
              <a:t>assume that only one transaction is active at a time.</a:t>
            </a:r>
          </a:p>
          <a:p>
            <a:pPr lvl="1"/>
            <a:r>
              <a:rPr lang="en-US" smtClean="0"/>
              <a:t>a pointer called db_pointer always points to the current consistent copy of the database.</a:t>
            </a:r>
          </a:p>
          <a:p>
            <a:pPr lvl="1"/>
            <a:r>
              <a:rPr lang="en-US" smtClean="0"/>
              <a:t>all updates are made on a </a:t>
            </a:r>
            <a:r>
              <a:rPr lang="en-US" i="1" smtClean="0"/>
              <a:t>shadow copy</a:t>
            </a:r>
            <a:r>
              <a:rPr lang="en-US" smtClean="0"/>
              <a:t> of the database, and </a:t>
            </a:r>
            <a:r>
              <a:rPr lang="en-US" b="1" smtClean="0"/>
              <a:t>db_pointer</a:t>
            </a:r>
            <a:r>
              <a:rPr lang="en-US" smtClean="0"/>
              <a:t> is made to point to the updated shadow copy only after the transaction reaches partial commit and all updated pages have been flushed to disk.</a:t>
            </a:r>
          </a:p>
          <a:p>
            <a:pPr lvl="1"/>
            <a:r>
              <a:rPr lang="en-US" smtClean="0"/>
              <a:t>in case transaction fails, old consistent copy pointed to by </a:t>
            </a:r>
            <a:r>
              <a:rPr lang="en-US" b="1" smtClean="0"/>
              <a:t>db_pointer</a:t>
            </a:r>
            <a:r>
              <a:rPr lang="en-US" smtClean="0"/>
              <a:t> can be used, and the shadow copy can be deleted.</a:t>
            </a:r>
          </a:p>
        </p:txBody>
      </p:sp>
    </p:spTree>
    <p:extLst>
      <p:ext uri="{BB962C8B-B14F-4D97-AF65-F5344CB8AC3E}">
        <p14:creationId xmlns:p14="http://schemas.microsoft.com/office/powerpoint/2010/main" val="403440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/>
          <a:lstStyle/>
          <a:p>
            <a:r>
              <a:rPr lang="en-US" dirty="0" smtClean="0"/>
              <a:t>Data Model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50454"/>
            <a:ext cx="8382000" cy="61075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There are  different groups:</a:t>
            </a:r>
          </a:p>
          <a:p>
            <a:r>
              <a:rPr lang="en-US" dirty="0" smtClean="0"/>
              <a:t>A) Object-based </a:t>
            </a:r>
            <a:r>
              <a:rPr lang="en-US" dirty="0"/>
              <a:t>Logical Models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Describe data at the conceptual and view levels.</a:t>
            </a:r>
          </a:p>
          <a:p>
            <a:pPr lvl="1"/>
            <a:r>
              <a:rPr lang="en-US" dirty="0" smtClean="0"/>
              <a:t>Over 30 models including</a:t>
            </a:r>
          </a:p>
          <a:p>
            <a:pPr lvl="2"/>
            <a:r>
              <a:rPr lang="en-US" dirty="0" smtClean="0"/>
              <a:t>Entity Relationship model (ER model)</a:t>
            </a:r>
          </a:p>
          <a:p>
            <a:pPr lvl="2"/>
            <a:r>
              <a:rPr lang="en-US" dirty="0" smtClean="0"/>
              <a:t>Object Oriented model</a:t>
            </a:r>
          </a:p>
          <a:p>
            <a:pPr lvl="2"/>
            <a:r>
              <a:rPr lang="en-US" dirty="0" smtClean="0"/>
              <a:t>Binary model</a:t>
            </a:r>
          </a:p>
          <a:p>
            <a:pPr lvl="2"/>
            <a:r>
              <a:rPr lang="en-US" dirty="0" smtClean="0"/>
              <a:t>Semantic data model, etc</a:t>
            </a:r>
            <a:r>
              <a:rPr lang="en-US" smtClean="0"/>
              <a:t>. 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)Physical Data Models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Are used to describe data at the lowest level.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Very few models, </a:t>
            </a:r>
            <a:r>
              <a:rPr lang="en-US" dirty="0" smtClean="0"/>
              <a:t>e.g.</a:t>
            </a:r>
          </a:p>
          <a:p>
            <a:pPr lvl="1"/>
            <a:r>
              <a:rPr lang="en-US" dirty="0" smtClean="0"/>
              <a:t>Unifying model.</a:t>
            </a:r>
          </a:p>
          <a:p>
            <a:pPr lvl="1"/>
            <a:r>
              <a:rPr lang="en-US" dirty="0" smtClean="0"/>
              <a:t>Frame </a:t>
            </a:r>
            <a:r>
              <a:rPr lang="en-US" dirty="0"/>
              <a:t>memory.</a:t>
            </a:r>
          </a:p>
          <a:p>
            <a:r>
              <a:rPr lang="en-US" dirty="0" smtClean="0"/>
              <a:t>We will only cover ER </a:t>
            </a:r>
            <a:r>
              <a:rPr lang="en-US" dirty="0" err="1" smtClean="0"/>
              <a:t>Modelling</a:t>
            </a:r>
            <a:r>
              <a:rPr lang="en-US" dirty="0" smtClean="0"/>
              <a:t>  </a:t>
            </a:r>
          </a:p>
          <a:p>
            <a:r>
              <a:rPr lang="en-US" dirty="0" smtClean="0"/>
              <a:t>We </a:t>
            </a:r>
            <a:r>
              <a:rPr lang="en-US" dirty="0"/>
              <a:t>will not cover physical models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smtClean="0"/>
              <a:t>Implementation of Atomicity and Durability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088" y="4738688"/>
            <a:ext cx="7510462" cy="164782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Assumes disks to not fail</a:t>
            </a:r>
          </a:p>
          <a:p>
            <a:r>
              <a:rPr lang="en-US" smtClean="0"/>
              <a:t>extremely inefficient for large databases: executing a single transaction requires copying the </a:t>
            </a:r>
            <a:r>
              <a:rPr lang="en-US" i="1" smtClean="0"/>
              <a:t>entire </a:t>
            </a:r>
            <a:r>
              <a:rPr lang="en-US" smtClean="0"/>
              <a:t>database..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68288" y="922338"/>
            <a:ext cx="3725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/>
              <a:t>The shadow-database scheme:</a:t>
            </a:r>
          </a:p>
        </p:txBody>
      </p: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" t="18980" r="1779" b="19217"/>
          <a:stretch>
            <a:fillRect/>
          </a:stretch>
        </p:blipFill>
        <p:spPr bwMode="auto">
          <a:xfrm>
            <a:off x="1282700" y="1495425"/>
            <a:ext cx="6540500" cy="31559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01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Concurrent Executions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4100" y="1120775"/>
            <a:ext cx="7286625" cy="4114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Multiple transactions are allowed to run concurrently in the system.  Advantages are: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increased processor and disk utilization</a:t>
            </a:r>
            <a:r>
              <a:rPr lang="en-US" smtClean="0"/>
              <a:t>, leading to better transaction </a:t>
            </a:r>
            <a:r>
              <a:rPr lang="en-US" i="1" smtClean="0"/>
              <a:t>throughput:</a:t>
            </a:r>
            <a:r>
              <a:rPr lang="en-US" smtClean="0"/>
              <a:t> one transaction can be using the CPU while another is reading from or writing to the disk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reduced average response time</a:t>
            </a:r>
            <a:r>
              <a:rPr lang="en-US" smtClean="0"/>
              <a:t> for transactions: short transactions need not wait behind long ones.</a:t>
            </a:r>
          </a:p>
          <a:p>
            <a:pPr>
              <a:lnSpc>
                <a:spcPct val="90000"/>
              </a:lnSpc>
            </a:pPr>
            <a:r>
              <a:rPr lang="en-US" i="1" smtClean="0">
                <a:solidFill>
                  <a:schemeClr val="tx2"/>
                </a:solidFill>
              </a:rPr>
              <a:t>Concurrency control schemes</a:t>
            </a:r>
            <a:r>
              <a:rPr lang="en-US" i="1" smtClean="0"/>
              <a:t> </a:t>
            </a:r>
            <a:r>
              <a:rPr lang="en-US" smtClean="0"/>
              <a:t>– mechanisms  to achieve isolation, i.e., to control the interaction among the concurrent transactions in order to prevent them from destroying the consistency of the databas</a:t>
            </a:r>
          </a:p>
        </p:txBody>
      </p:sp>
    </p:spTree>
    <p:extLst>
      <p:ext uri="{BB962C8B-B14F-4D97-AF65-F5344CB8AC3E}">
        <p14:creationId xmlns:p14="http://schemas.microsoft.com/office/powerpoint/2010/main" val="11134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Schedules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85863"/>
            <a:ext cx="7848600" cy="3459162"/>
          </a:xfrm>
        </p:spPr>
        <p:txBody>
          <a:bodyPr>
            <a:normAutofit fontScale="92500"/>
          </a:bodyPr>
          <a:lstStyle/>
          <a:p>
            <a:r>
              <a:rPr lang="en-US" i="1" smtClean="0">
                <a:solidFill>
                  <a:schemeClr val="tx2"/>
                </a:solidFill>
              </a:rPr>
              <a:t>Schedules</a:t>
            </a:r>
            <a:r>
              <a:rPr lang="en-US" smtClean="0"/>
              <a:t> – sequences that indicate the chronological order in which instructions of concurrent transactions are executed</a:t>
            </a:r>
          </a:p>
          <a:p>
            <a:pPr lvl="1"/>
            <a:r>
              <a:rPr lang="en-US" smtClean="0"/>
              <a:t>a schedule for a set of transactions must consist of all instructions of those transactions</a:t>
            </a:r>
          </a:p>
          <a:p>
            <a:pPr lvl="1"/>
            <a:r>
              <a:rPr lang="en-US" smtClean="0"/>
              <a:t>must preserve the order in which the instructions appear in each individual transaction.</a:t>
            </a:r>
          </a:p>
        </p:txBody>
      </p:sp>
    </p:spTree>
    <p:extLst>
      <p:ext uri="{BB962C8B-B14F-4D97-AF65-F5344CB8AC3E}">
        <p14:creationId xmlns:p14="http://schemas.microsoft.com/office/powerpoint/2010/main" val="96547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Schedules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793750"/>
            <a:ext cx="6724650" cy="1184275"/>
          </a:xfrm>
        </p:spPr>
        <p:txBody>
          <a:bodyPr>
            <a:normAutofit fontScale="62500" lnSpcReduction="20000"/>
          </a:bodyPr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mtClean="0"/>
              <a:t>Let </a:t>
            </a:r>
            <a:r>
              <a:rPr lang="en-US" i="1" smtClean="0"/>
              <a:t>T</a:t>
            </a:r>
            <a:r>
              <a:rPr lang="en-US" baseline="-25000" smtClean="0"/>
              <a:t>1</a:t>
            </a:r>
            <a:r>
              <a:rPr lang="en-US" smtClean="0"/>
              <a:t> transfer $50 from </a:t>
            </a:r>
            <a:r>
              <a:rPr lang="en-US" i="1" smtClean="0"/>
              <a:t>A </a:t>
            </a:r>
            <a:r>
              <a:rPr lang="en-US" smtClean="0"/>
              <a:t>to </a:t>
            </a:r>
            <a:r>
              <a:rPr lang="en-US" i="1" smtClean="0"/>
              <a:t>B</a:t>
            </a:r>
            <a:r>
              <a:rPr lang="en-US" smtClean="0"/>
              <a:t>, and </a:t>
            </a:r>
            <a:r>
              <a:rPr lang="en-US" i="1" smtClean="0"/>
              <a:t>T</a:t>
            </a:r>
            <a:r>
              <a:rPr lang="en-US" baseline="-25000" smtClean="0"/>
              <a:t>2</a:t>
            </a:r>
            <a:r>
              <a:rPr lang="en-US" smtClean="0"/>
              <a:t> transfer 10% of the balance from </a:t>
            </a:r>
            <a:r>
              <a:rPr lang="en-US" i="1" smtClean="0"/>
              <a:t>A </a:t>
            </a:r>
            <a:r>
              <a:rPr lang="en-US" smtClean="0"/>
              <a:t>to </a:t>
            </a:r>
            <a:r>
              <a:rPr lang="en-US" i="1" smtClean="0"/>
              <a:t>B.</a:t>
            </a:r>
            <a:r>
              <a:rPr lang="en-US" smtClean="0"/>
              <a:t>  The following is a serial schedule (Schedule 1 in the text), in which </a:t>
            </a:r>
            <a:r>
              <a:rPr lang="en-US" i="1" smtClean="0"/>
              <a:t>T</a:t>
            </a:r>
            <a:r>
              <a:rPr lang="en-US" baseline="-25000" smtClean="0"/>
              <a:t>1</a:t>
            </a:r>
            <a:r>
              <a:rPr lang="en-US" smtClean="0"/>
              <a:t> is followed by </a:t>
            </a:r>
            <a:r>
              <a:rPr lang="en-US" i="1" smtClean="0"/>
              <a:t>T</a:t>
            </a:r>
            <a:r>
              <a:rPr lang="en-US" baseline="-25000" smtClean="0"/>
              <a:t>2</a:t>
            </a:r>
            <a:r>
              <a:rPr lang="en-US" smtClean="0"/>
              <a:t>.</a:t>
            </a:r>
          </a:p>
          <a:p>
            <a:pPr>
              <a:buFont typeface="Monotype Sorts" pitchFamily="2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mtClean="0"/>
              <a:t>		</a:t>
            </a:r>
            <a:endParaRPr lang="en-US" i="1" smtClean="0"/>
          </a:p>
        </p:txBody>
      </p:sp>
      <p:pic>
        <p:nvPicPr>
          <p:cNvPr id="1434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7" t="3107" r="23128" b="2663"/>
          <a:stretch>
            <a:fillRect/>
          </a:stretch>
        </p:blipFill>
        <p:spPr bwMode="auto">
          <a:xfrm>
            <a:off x="2971800" y="2425700"/>
            <a:ext cx="3162300" cy="39624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60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Schedule (Cont.)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2038" y="798513"/>
            <a:ext cx="6724650" cy="11842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1800" smtClean="0"/>
              <a:t>Let </a:t>
            </a:r>
            <a:r>
              <a:rPr lang="en-US" sz="1800" i="1" smtClean="0"/>
              <a:t>T</a:t>
            </a:r>
            <a:r>
              <a:rPr lang="en-US" sz="1800" baseline="-25000" smtClean="0"/>
              <a:t>1</a:t>
            </a:r>
            <a:r>
              <a:rPr lang="en-US" sz="1800" smtClean="0"/>
              <a:t> and </a:t>
            </a:r>
            <a:r>
              <a:rPr lang="en-US" sz="1800" i="1" smtClean="0"/>
              <a:t>T</a:t>
            </a:r>
            <a:r>
              <a:rPr lang="en-US" sz="1800" baseline="-25000" smtClean="0"/>
              <a:t>2</a:t>
            </a:r>
            <a:r>
              <a:rPr lang="en-US" sz="1800" smtClean="0"/>
              <a:t> be the transactions defined previously</a:t>
            </a:r>
            <a:r>
              <a:rPr lang="en-US" sz="1800" i="1" smtClean="0"/>
              <a:t>.</a:t>
            </a:r>
            <a:r>
              <a:rPr lang="en-US" sz="1800" smtClean="0"/>
              <a:t>  The following schedule (Schedule 3 in the text) is not a serial schedule, but it is </a:t>
            </a:r>
            <a:r>
              <a:rPr lang="en-US" sz="1800" i="1" smtClean="0">
                <a:solidFill>
                  <a:schemeClr val="tx2"/>
                </a:solidFill>
              </a:rPr>
              <a:t>equivalent</a:t>
            </a:r>
            <a:r>
              <a:rPr lang="en-US" sz="1800" smtClean="0"/>
              <a:t> to Schedule 1.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1800" smtClean="0"/>
              <a:t>		</a:t>
            </a:r>
            <a:endParaRPr lang="en-US" sz="1800" i="1" smtClean="0"/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1014413" y="6189663"/>
            <a:ext cx="67246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tabLst>
                <a:tab pos="1947863" algn="l"/>
                <a:tab pos="2684463" algn="l"/>
                <a:tab pos="3594100" algn="l"/>
                <a:tab pos="4286250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tabLst>
                <a:tab pos="1947863" algn="l"/>
                <a:tab pos="2684463" algn="l"/>
                <a:tab pos="3594100" algn="l"/>
                <a:tab pos="4286250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tabLst>
                <a:tab pos="1947863" algn="l"/>
                <a:tab pos="2684463" algn="l"/>
                <a:tab pos="3594100" algn="l"/>
                <a:tab pos="4286250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tabLst>
                <a:tab pos="1947863" algn="l"/>
                <a:tab pos="2684463" algn="l"/>
                <a:tab pos="3594100" algn="l"/>
                <a:tab pos="4286250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tabLst>
                <a:tab pos="1947863" algn="l"/>
                <a:tab pos="2684463" algn="l"/>
                <a:tab pos="3594100" algn="l"/>
                <a:tab pos="4286250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47863" algn="l"/>
                <a:tab pos="2684463" algn="l"/>
                <a:tab pos="3594100" algn="l"/>
                <a:tab pos="4286250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47863" algn="l"/>
                <a:tab pos="2684463" algn="l"/>
                <a:tab pos="3594100" algn="l"/>
                <a:tab pos="4286250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47863" algn="l"/>
                <a:tab pos="2684463" algn="l"/>
                <a:tab pos="3594100" algn="l"/>
                <a:tab pos="4286250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47863" algn="l"/>
                <a:tab pos="2684463" algn="l"/>
                <a:tab pos="3594100" algn="l"/>
                <a:tab pos="4286250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sz="2000">
                <a:latin typeface="Times New Roman" panose="02020603050405020304" pitchFamily="18" charset="0"/>
              </a:rPr>
              <a:t>In both Schedule 1 and 3, the sum A + B is preserved.</a:t>
            </a:r>
          </a:p>
        </p:txBody>
      </p:sp>
      <p:pic>
        <p:nvPicPr>
          <p:cNvPr id="1536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0" t="4266" r="23801" b="5333"/>
          <a:stretch>
            <a:fillRect/>
          </a:stretch>
        </p:blipFill>
        <p:spPr bwMode="auto">
          <a:xfrm>
            <a:off x="2959100" y="1971675"/>
            <a:ext cx="3146425" cy="39211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2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Schedules (Cont.)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2038" y="731838"/>
            <a:ext cx="6724650" cy="11842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70000" lnSpcReduction="20000"/>
          </a:bodyPr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mtClean="0"/>
              <a:t>The following concurrent schedule (Schedule 4 in the text) does not preserve the value of the the sum </a:t>
            </a:r>
            <a:r>
              <a:rPr lang="en-US" i="1" smtClean="0"/>
              <a:t>A </a:t>
            </a:r>
            <a:r>
              <a:rPr lang="en-US" smtClean="0"/>
              <a:t>+ </a:t>
            </a:r>
            <a:r>
              <a:rPr lang="en-US" i="1" smtClean="0"/>
              <a:t>B</a:t>
            </a:r>
            <a:r>
              <a:rPr lang="en-US" smtClean="0"/>
              <a:t>.</a:t>
            </a:r>
          </a:p>
          <a:p>
            <a:pPr>
              <a:buFont typeface="Monotype Sorts" pitchFamily="2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mtClean="0"/>
              <a:t>			</a:t>
            </a:r>
            <a:endParaRPr lang="en-US" i="1" smtClean="0"/>
          </a:p>
        </p:txBody>
      </p:sp>
      <p:pic>
        <p:nvPicPr>
          <p:cNvPr id="1638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7" t="2644" r="22644" b="3967"/>
          <a:stretch>
            <a:fillRect/>
          </a:stretch>
        </p:blipFill>
        <p:spPr bwMode="auto">
          <a:xfrm>
            <a:off x="2730500" y="1736725"/>
            <a:ext cx="3467100" cy="42957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97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Serializability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911225"/>
            <a:ext cx="7515225" cy="48133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Basic Assumption – Each transaction preserves database consistency.</a:t>
            </a:r>
          </a:p>
          <a:p>
            <a:r>
              <a:rPr lang="en-US" smtClean="0"/>
              <a:t>Thus serial execution of a set of transactions preserves database consistency.</a:t>
            </a:r>
          </a:p>
          <a:p>
            <a:r>
              <a:rPr lang="en-US" smtClean="0"/>
              <a:t>A (possibly concurrent) schedule is serializable if it is equivalent to a serial schedule.  Different forms of schedule equivalence give rise to the notions of: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smtClean="0"/>
              <a:t>1.	</a:t>
            </a:r>
            <a:r>
              <a:rPr lang="en-US" smtClean="0">
                <a:solidFill>
                  <a:schemeClr val="tx2"/>
                </a:solidFill>
              </a:rPr>
              <a:t>conflict serializability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smtClean="0"/>
              <a:t>2.	</a:t>
            </a:r>
            <a:r>
              <a:rPr lang="en-US" smtClean="0">
                <a:solidFill>
                  <a:schemeClr val="tx2"/>
                </a:solidFill>
              </a:rPr>
              <a:t>view serializability</a:t>
            </a:r>
          </a:p>
          <a:p>
            <a:r>
              <a:rPr lang="en-US" smtClean="0"/>
              <a:t>We ignore operations other than </a:t>
            </a:r>
            <a:r>
              <a:rPr lang="en-US" b="1" smtClean="0"/>
              <a:t>read</a:t>
            </a:r>
            <a:r>
              <a:rPr lang="en-US" smtClean="0"/>
              <a:t> and </a:t>
            </a:r>
            <a:r>
              <a:rPr lang="en-US" b="1" smtClean="0"/>
              <a:t>write</a:t>
            </a:r>
            <a:r>
              <a:rPr lang="en-US" smtClean="0"/>
              <a:t> instructions, and we assume that transactions may perform arbitrary computations on data in local buffers in between reads and writes.  Our simplified schedules consist of only </a:t>
            </a:r>
            <a:r>
              <a:rPr lang="en-US" b="1" smtClean="0"/>
              <a:t>read</a:t>
            </a:r>
            <a:r>
              <a:rPr lang="en-US" smtClean="0"/>
              <a:t> and </a:t>
            </a:r>
            <a:r>
              <a:rPr lang="en-US" b="1" smtClean="0"/>
              <a:t>write </a:t>
            </a:r>
            <a:r>
              <a:rPr lang="en-US" smtClean="0"/>
              <a:t>instructions.</a:t>
            </a:r>
          </a:p>
        </p:txBody>
      </p:sp>
    </p:spTree>
    <p:extLst>
      <p:ext uri="{BB962C8B-B14F-4D97-AF65-F5344CB8AC3E}">
        <p14:creationId xmlns:p14="http://schemas.microsoft.com/office/powerpoint/2010/main" val="30816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Conflict Serializability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Instructions </a:t>
            </a:r>
            <a:r>
              <a:rPr lang="en-US" i="1" smtClean="0"/>
              <a:t>l</a:t>
            </a:r>
            <a:r>
              <a:rPr lang="en-US" i="1" baseline="-25000" smtClean="0"/>
              <a:t>i</a:t>
            </a:r>
            <a:r>
              <a:rPr lang="en-US" smtClean="0"/>
              <a:t> and </a:t>
            </a:r>
            <a:r>
              <a:rPr lang="en-US" i="1" smtClean="0"/>
              <a:t>l</a:t>
            </a:r>
            <a:r>
              <a:rPr lang="en-US" i="1" baseline="-25000" smtClean="0"/>
              <a:t>j</a:t>
            </a:r>
            <a:r>
              <a:rPr lang="en-US" smtClean="0"/>
              <a:t> of transactions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and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respectively, </a:t>
            </a:r>
            <a:r>
              <a:rPr lang="en-US" b="1" smtClean="0">
                <a:solidFill>
                  <a:schemeClr val="tx2"/>
                </a:solidFill>
              </a:rPr>
              <a:t>conflict</a:t>
            </a:r>
            <a:r>
              <a:rPr lang="en-US" smtClean="0"/>
              <a:t> if and only if there exists some item </a:t>
            </a:r>
            <a:r>
              <a:rPr lang="en-US" i="1" smtClean="0"/>
              <a:t>Q</a:t>
            </a:r>
            <a:r>
              <a:rPr lang="en-US" smtClean="0"/>
              <a:t> accessed by both </a:t>
            </a:r>
            <a:r>
              <a:rPr lang="en-US" i="1" smtClean="0"/>
              <a:t>l</a:t>
            </a:r>
            <a:r>
              <a:rPr lang="en-US" i="1" baseline="-25000" smtClean="0"/>
              <a:t>i</a:t>
            </a:r>
            <a:r>
              <a:rPr lang="en-US" smtClean="0"/>
              <a:t> and </a:t>
            </a:r>
            <a:r>
              <a:rPr lang="en-US" i="1" smtClean="0"/>
              <a:t>l</a:t>
            </a:r>
            <a:r>
              <a:rPr lang="en-US" i="1" baseline="-25000" smtClean="0"/>
              <a:t>j</a:t>
            </a:r>
            <a:r>
              <a:rPr lang="en-US" smtClean="0"/>
              <a:t>, and at least one of these instructions wrote </a:t>
            </a:r>
            <a:r>
              <a:rPr lang="en-US" i="1" smtClean="0"/>
              <a:t>Q.</a:t>
            </a: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	1.  </a:t>
            </a:r>
            <a:r>
              <a:rPr lang="en-US" i="1" smtClean="0"/>
              <a:t>l</a:t>
            </a:r>
            <a:r>
              <a:rPr lang="en-US" i="1" baseline="-25000" smtClean="0"/>
              <a:t>i</a:t>
            </a:r>
            <a:r>
              <a:rPr lang="en-US" smtClean="0"/>
              <a:t> = </a:t>
            </a:r>
            <a:r>
              <a:rPr lang="en-US" b="1" smtClean="0"/>
              <a:t>read</a:t>
            </a:r>
            <a:r>
              <a:rPr lang="en-US" smtClean="0"/>
              <a:t>(</a:t>
            </a:r>
            <a:r>
              <a:rPr lang="en-US" i="1" smtClean="0"/>
              <a:t>Q), l</a:t>
            </a:r>
            <a:r>
              <a:rPr lang="en-US" i="1" baseline="-25000" smtClean="0"/>
              <a:t>j</a:t>
            </a:r>
            <a:r>
              <a:rPr lang="en-US" i="1" smtClean="0"/>
              <a:t> = </a:t>
            </a:r>
            <a:r>
              <a:rPr lang="en-US" b="1" smtClean="0"/>
              <a:t>read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smtClean="0"/>
              <a:t>).   </a:t>
            </a:r>
            <a:r>
              <a:rPr lang="en-US" i="1" smtClean="0"/>
              <a:t>l</a:t>
            </a:r>
            <a:r>
              <a:rPr lang="en-US" i="1" baseline="-25000" smtClean="0"/>
              <a:t>i</a:t>
            </a:r>
            <a:r>
              <a:rPr lang="en-US" smtClean="0"/>
              <a:t> and </a:t>
            </a:r>
            <a:r>
              <a:rPr lang="en-US" i="1" smtClean="0"/>
              <a:t>l</a:t>
            </a:r>
            <a:r>
              <a:rPr lang="en-US" i="1" baseline="-25000" smtClean="0"/>
              <a:t>j</a:t>
            </a:r>
            <a:r>
              <a:rPr lang="en-US" i="1" smtClean="0"/>
              <a:t> </a:t>
            </a:r>
            <a:r>
              <a:rPr lang="en-US" smtClean="0"/>
              <a:t>don’t conflict.</a:t>
            </a:r>
            <a:br>
              <a:rPr lang="en-US" smtClean="0"/>
            </a:br>
            <a:r>
              <a:rPr lang="en-US" smtClean="0"/>
              <a:t>2. </a:t>
            </a:r>
            <a:r>
              <a:rPr lang="en-US" i="1" smtClean="0"/>
              <a:t>l</a:t>
            </a:r>
            <a:r>
              <a:rPr lang="en-US" i="1" baseline="-25000" smtClean="0"/>
              <a:t>i</a:t>
            </a:r>
            <a:r>
              <a:rPr lang="en-US" smtClean="0"/>
              <a:t> = </a:t>
            </a:r>
            <a:r>
              <a:rPr lang="en-US" b="1" smtClean="0"/>
              <a:t>read</a:t>
            </a:r>
            <a:r>
              <a:rPr lang="en-US" smtClean="0"/>
              <a:t>(</a:t>
            </a:r>
            <a:r>
              <a:rPr lang="en-US" i="1" smtClean="0"/>
              <a:t>Q),  l</a:t>
            </a:r>
            <a:r>
              <a:rPr lang="en-US" i="1" baseline="-25000" smtClean="0"/>
              <a:t>j</a:t>
            </a:r>
            <a:r>
              <a:rPr lang="en-US" i="1" smtClean="0"/>
              <a:t> = </a:t>
            </a:r>
            <a:r>
              <a:rPr lang="en-US" b="1" smtClean="0"/>
              <a:t>write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smtClean="0"/>
              <a:t>).  They conflict.</a:t>
            </a:r>
            <a:br>
              <a:rPr lang="en-US" smtClean="0"/>
            </a:br>
            <a:r>
              <a:rPr lang="en-US" smtClean="0"/>
              <a:t>3. </a:t>
            </a:r>
            <a:r>
              <a:rPr lang="en-US" i="1" smtClean="0"/>
              <a:t>l</a:t>
            </a:r>
            <a:r>
              <a:rPr lang="en-US" i="1" baseline="-25000" smtClean="0"/>
              <a:t>i</a:t>
            </a:r>
            <a:r>
              <a:rPr lang="en-US" smtClean="0"/>
              <a:t> = </a:t>
            </a:r>
            <a:r>
              <a:rPr lang="en-US" b="1" smtClean="0"/>
              <a:t>write</a:t>
            </a:r>
            <a:r>
              <a:rPr lang="en-US" smtClean="0"/>
              <a:t>(</a:t>
            </a:r>
            <a:r>
              <a:rPr lang="en-US" i="1" smtClean="0"/>
              <a:t>Q), l</a:t>
            </a:r>
            <a:r>
              <a:rPr lang="en-US" i="1" baseline="-25000" smtClean="0"/>
              <a:t>j</a:t>
            </a:r>
            <a:r>
              <a:rPr lang="en-US" i="1" smtClean="0"/>
              <a:t> = </a:t>
            </a:r>
            <a:r>
              <a:rPr lang="en-US" b="1" smtClean="0"/>
              <a:t>read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smtClean="0"/>
              <a:t>).   They conflict</a:t>
            </a:r>
            <a:br>
              <a:rPr lang="en-US" smtClean="0"/>
            </a:br>
            <a:r>
              <a:rPr lang="en-US" smtClean="0"/>
              <a:t>4. </a:t>
            </a:r>
            <a:r>
              <a:rPr lang="en-US" i="1" smtClean="0"/>
              <a:t>l</a:t>
            </a:r>
            <a:r>
              <a:rPr lang="en-US" i="1" baseline="-25000" smtClean="0"/>
              <a:t>i</a:t>
            </a:r>
            <a:r>
              <a:rPr lang="en-US" smtClean="0"/>
              <a:t> = </a:t>
            </a:r>
            <a:r>
              <a:rPr lang="en-US" b="1" smtClean="0"/>
              <a:t>write</a:t>
            </a:r>
            <a:r>
              <a:rPr lang="en-US" smtClean="0"/>
              <a:t>(</a:t>
            </a:r>
            <a:r>
              <a:rPr lang="en-US" i="1" smtClean="0"/>
              <a:t>Q), l</a:t>
            </a:r>
            <a:r>
              <a:rPr lang="en-US" i="1" baseline="-25000" smtClean="0"/>
              <a:t>j</a:t>
            </a:r>
            <a:r>
              <a:rPr lang="en-US" i="1" smtClean="0"/>
              <a:t> = </a:t>
            </a:r>
            <a:r>
              <a:rPr lang="en-US" b="1" smtClean="0"/>
              <a:t>write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smtClean="0"/>
              <a:t>).  They conflict</a:t>
            </a:r>
          </a:p>
          <a:p>
            <a:r>
              <a:rPr lang="en-US" smtClean="0"/>
              <a:t>Intuitively, a conflict between </a:t>
            </a:r>
            <a:r>
              <a:rPr lang="en-US" i="1" smtClean="0"/>
              <a:t>l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and </a:t>
            </a:r>
            <a:r>
              <a:rPr lang="en-US" i="1" smtClean="0"/>
              <a:t>l</a:t>
            </a:r>
            <a:r>
              <a:rPr lang="en-US" i="1" baseline="-25000" smtClean="0"/>
              <a:t>j</a:t>
            </a:r>
            <a:r>
              <a:rPr lang="en-US" smtClean="0"/>
              <a:t> forces a (logical) temporal order between them.  If </a:t>
            </a:r>
            <a:r>
              <a:rPr lang="en-US" i="1" smtClean="0"/>
              <a:t>l</a:t>
            </a:r>
            <a:r>
              <a:rPr lang="en-US" i="1" baseline="-25000" smtClean="0"/>
              <a:t>i</a:t>
            </a:r>
            <a:r>
              <a:rPr lang="en-US" smtClean="0"/>
              <a:t> and </a:t>
            </a:r>
            <a:r>
              <a:rPr lang="en-US" i="1" smtClean="0"/>
              <a:t>l</a:t>
            </a:r>
            <a:r>
              <a:rPr lang="en-US" i="1" baseline="-25000" smtClean="0"/>
              <a:t>j</a:t>
            </a:r>
            <a:r>
              <a:rPr lang="en-US" smtClean="0"/>
              <a:t> are consecutive in a schedule and they do not conflict, their results would remain the same even if they had been interchanged in the schedule.</a:t>
            </a:r>
          </a:p>
        </p:txBody>
      </p:sp>
    </p:spTree>
    <p:extLst>
      <p:ext uri="{BB962C8B-B14F-4D97-AF65-F5344CB8AC3E}">
        <p14:creationId xmlns:p14="http://schemas.microsoft.com/office/powerpoint/2010/main" val="23545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Conflict Serializability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738" y="949325"/>
            <a:ext cx="7258050" cy="4695825"/>
          </a:xfrm>
        </p:spPr>
        <p:txBody>
          <a:bodyPr>
            <a:normAutofit fontScale="70000" lnSpcReduction="20000"/>
          </a:bodyPr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dirty="0" smtClean="0"/>
              <a:t>If a schedule </a:t>
            </a:r>
            <a:r>
              <a:rPr lang="en-US" i="1" dirty="0" smtClean="0"/>
              <a:t>S</a:t>
            </a:r>
            <a:r>
              <a:rPr lang="en-US" dirty="0" smtClean="0"/>
              <a:t> can be transformed into a schedule </a:t>
            </a:r>
            <a:r>
              <a:rPr lang="en-US" i="1" dirty="0" smtClean="0"/>
              <a:t>S´ </a:t>
            </a:r>
            <a:r>
              <a:rPr lang="en-US" dirty="0" smtClean="0"/>
              <a:t>by a series of swaps of non-conflicting instructions, we say that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i="1" dirty="0" smtClean="0"/>
              <a:t>S´ </a:t>
            </a:r>
            <a:r>
              <a:rPr lang="en-US" dirty="0" smtClean="0"/>
              <a:t>are </a:t>
            </a:r>
            <a:r>
              <a:rPr lang="en-US" b="1" dirty="0" smtClean="0">
                <a:solidFill>
                  <a:schemeClr val="tx2"/>
                </a:solidFill>
              </a:rPr>
              <a:t>conflict equivalent</a:t>
            </a:r>
            <a:r>
              <a:rPr lang="en-US" i="1" dirty="0" smtClean="0"/>
              <a:t>.</a:t>
            </a:r>
            <a:endParaRPr lang="en-US" dirty="0" smtClean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dirty="0" smtClean="0"/>
              <a:t>We say that a schedule </a:t>
            </a:r>
            <a:r>
              <a:rPr lang="en-US" i="1" dirty="0" smtClean="0"/>
              <a:t>S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chemeClr val="tx2"/>
                </a:solidFill>
              </a:rPr>
              <a:t>conflict </a:t>
            </a:r>
            <a:r>
              <a:rPr lang="en-US" b="1" dirty="0" err="1" smtClean="0">
                <a:solidFill>
                  <a:schemeClr val="tx2"/>
                </a:solidFill>
              </a:rPr>
              <a:t>serializable</a:t>
            </a:r>
            <a:r>
              <a:rPr lang="en-US" dirty="0" smtClean="0"/>
              <a:t> if it is conflict equivalent to a serial schedule</a:t>
            </a:r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dirty="0" smtClean="0"/>
              <a:t>Example of a schedule that is not conflict </a:t>
            </a:r>
            <a:r>
              <a:rPr lang="en-US" dirty="0" err="1" smtClean="0"/>
              <a:t>serializable</a:t>
            </a:r>
            <a:r>
              <a:rPr lang="en-US" dirty="0" smtClean="0"/>
              <a:t>:</a:t>
            </a:r>
          </a:p>
          <a:p>
            <a:pPr>
              <a:buFont typeface="Monotype Sorts" pitchFamily="2" charset="2"/>
              <a:buNone/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i="1" dirty="0" smtClean="0"/>
              <a:t>			T</a:t>
            </a:r>
            <a:r>
              <a:rPr lang="en-US" baseline="-25000" dirty="0" smtClean="0"/>
              <a:t>3</a:t>
            </a:r>
            <a:r>
              <a:rPr lang="en-US" dirty="0" smtClean="0"/>
              <a:t>		</a:t>
            </a:r>
            <a:r>
              <a:rPr lang="en-US" i="1" dirty="0" smtClean="0"/>
              <a:t>T</a:t>
            </a:r>
            <a:r>
              <a:rPr lang="en-US" baseline="-25000" dirty="0" smtClean="0"/>
              <a:t>4</a:t>
            </a:r>
            <a:br>
              <a:rPr lang="en-US" baseline="-25000" dirty="0" smtClean="0"/>
            </a:br>
            <a:r>
              <a:rPr lang="en-US" baseline="-25000" dirty="0" smtClean="0"/>
              <a:t>	</a:t>
            </a:r>
            <a:r>
              <a:rPr lang="en-US" b="1" dirty="0" smtClean="0"/>
              <a:t>read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b="1" dirty="0" smtClean="0"/>
              <a:t>write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write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are unable to swap instructions in the above schedule to obtain either the serial schedule &lt; </a:t>
            </a:r>
            <a:r>
              <a:rPr lang="en-US" i="1" dirty="0" smtClean="0"/>
              <a:t>T</a:t>
            </a:r>
            <a:r>
              <a:rPr lang="en-US" baseline="-25000" dirty="0" smtClean="0"/>
              <a:t>3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baseline="-25000" dirty="0" smtClean="0"/>
              <a:t>4</a:t>
            </a:r>
            <a:r>
              <a:rPr lang="en-US" dirty="0" smtClean="0"/>
              <a:t> &gt;, or the serial schedule &lt; </a:t>
            </a:r>
            <a:r>
              <a:rPr lang="en-US" i="1" dirty="0" smtClean="0"/>
              <a:t>T</a:t>
            </a:r>
            <a:r>
              <a:rPr lang="en-US" baseline="-25000" dirty="0" smtClean="0"/>
              <a:t>4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baseline="-25000" dirty="0" smtClean="0"/>
              <a:t>3</a:t>
            </a:r>
            <a:r>
              <a:rPr lang="en-US" dirty="0" smtClean="0"/>
              <a:t> &gt;.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4419600" y="2743200"/>
            <a:ext cx="0" cy="135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3429000" y="3048000"/>
            <a:ext cx="184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6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Conflict Serializability (Cont.)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3463" y="1262063"/>
            <a:ext cx="7397750" cy="4068762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smtClean="0"/>
              <a:t>Schedule 3 below can be transformed into Schedule 1, a serial schedule where </a:t>
            </a:r>
            <a:r>
              <a:rPr lang="en-US" i="1" smtClean="0"/>
              <a:t>T</a:t>
            </a:r>
            <a:r>
              <a:rPr lang="en-US" baseline="-25000" smtClean="0"/>
              <a:t>2</a:t>
            </a:r>
            <a:r>
              <a:rPr lang="en-US" smtClean="0"/>
              <a:t> follows </a:t>
            </a:r>
            <a:r>
              <a:rPr lang="en-US" i="1" smtClean="0"/>
              <a:t>T</a:t>
            </a:r>
            <a:r>
              <a:rPr lang="en-US" baseline="-25000" smtClean="0"/>
              <a:t>1</a:t>
            </a:r>
            <a:r>
              <a:rPr lang="en-US" smtClean="0"/>
              <a:t>, by series of swaps of non-conflicting instructions.  Therefore Schedule 3 is conflict serializable.</a:t>
            </a:r>
          </a:p>
          <a:p>
            <a:pPr>
              <a:buFont typeface="Monotype Sorts" pitchFamily="2" charset="2"/>
              <a:buNone/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smtClean="0"/>
              <a:t>			</a:t>
            </a:r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t="4988" r="19951" b="5463"/>
          <a:stretch>
            <a:fillRect/>
          </a:stretch>
        </p:blipFill>
        <p:spPr bwMode="auto">
          <a:xfrm>
            <a:off x="3111500" y="2686050"/>
            <a:ext cx="2913063" cy="32448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18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Autofit/>
          </a:bodyPr>
          <a:lstStyle/>
          <a:p>
            <a:r>
              <a:rPr lang="en-US" sz="2400" dirty="0"/>
              <a:t>The entity-relationship model is based on a perception of the world as consisting of a collection of </a:t>
            </a:r>
            <a:r>
              <a:rPr lang="en-US" sz="2400" dirty="0" smtClean="0"/>
              <a:t>basic objects </a:t>
            </a:r>
            <a:r>
              <a:rPr lang="en-US" sz="2400" dirty="0"/>
              <a:t>entities and relationships among these objects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An entity is a distinguishable object that exists.</a:t>
            </a:r>
          </a:p>
          <a:p>
            <a:r>
              <a:rPr lang="en-US" sz="2400" dirty="0"/>
              <a:t>Each entity has associated with it a set of attributes describing </a:t>
            </a:r>
            <a:r>
              <a:rPr lang="en-US" sz="2400" dirty="0" smtClean="0"/>
              <a:t>it. E.g</a:t>
            </a:r>
            <a:r>
              <a:rPr lang="en-US" sz="2400" dirty="0"/>
              <a:t>. number and balance for an account entity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A relationship is an association among several entities.</a:t>
            </a:r>
          </a:p>
          <a:p>
            <a:r>
              <a:rPr lang="en-US" sz="2400" dirty="0"/>
              <a:t>e.g. A </a:t>
            </a:r>
            <a:r>
              <a:rPr lang="en-US" sz="2400" dirty="0" err="1"/>
              <a:t>cust</a:t>
            </a:r>
            <a:r>
              <a:rPr lang="en-US" sz="2400" dirty="0"/>
              <a:t> acct relationship associates a customer with each account he or she has.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set of all entities or relationships of the same type is called the entity set or relationship set.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/>
          <a:lstStyle/>
          <a:p>
            <a:r>
              <a:rPr lang="en-US" dirty="0" smtClean="0"/>
              <a:t>E-R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8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View Serializability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852488"/>
            <a:ext cx="7745413" cy="47879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Let </a:t>
            </a:r>
            <a:r>
              <a:rPr lang="en-US" i="1" smtClean="0"/>
              <a:t>S</a:t>
            </a:r>
            <a:r>
              <a:rPr lang="en-US" smtClean="0"/>
              <a:t> and </a:t>
            </a:r>
            <a:r>
              <a:rPr lang="en-US" i="1" smtClean="0"/>
              <a:t>S´</a:t>
            </a:r>
            <a:r>
              <a:rPr lang="en-US" smtClean="0"/>
              <a:t> be two schedules with the same set of transactions.  </a:t>
            </a:r>
            <a:r>
              <a:rPr lang="en-US" i="1" smtClean="0"/>
              <a:t>S</a:t>
            </a:r>
            <a:r>
              <a:rPr lang="en-US" smtClean="0"/>
              <a:t> and </a:t>
            </a:r>
            <a:r>
              <a:rPr lang="en-US" i="1" smtClean="0"/>
              <a:t>S´</a:t>
            </a:r>
            <a:r>
              <a:rPr lang="en-US" smtClean="0"/>
              <a:t> are </a:t>
            </a:r>
            <a:r>
              <a:rPr lang="en-US" b="1" smtClean="0">
                <a:solidFill>
                  <a:schemeClr val="tx2"/>
                </a:solidFill>
              </a:rPr>
              <a:t>view equivalent</a:t>
            </a:r>
            <a:r>
              <a:rPr lang="en-US" i="1" smtClean="0"/>
              <a:t> </a:t>
            </a:r>
            <a:r>
              <a:rPr lang="en-US" smtClean="0"/>
              <a:t>if the following three conditions are met:</a:t>
            </a: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mtClean="0"/>
              <a:t>1.	For each data item </a:t>
            </a:r>
            <a:r>
              <a:rPr lang="en-US" i="1" smtClean="0"/>
              <a:t>Q,</a:t>
            </a:r>
            <a:r>
              <a:rPr lang="en-US" smtClean="0"/>
              <a:t> if transaction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reads the initial value of </a:t>
            </a:r>
            <a:r>
              <a:rPr lang="en-US" i="1" smtClean="0"/>
              <a:t>Q</a:t>
            </a:r>
            <a:r>
              <a:rPr lang="en-US" smtClean="0"/>
              <a:t> in schedule </a:t>
            </a:r>
            <a:r>
              <a:rPr lang="en-US" i="1" smtClean="0"/>
              <a:t>S,</a:t>
            </a:r>
            <a:r>
              <a:rPr lang="en-US" smtClean="0"/>
              <a:t> then transaction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 must, in schedule </a:t>
            </a:r>
            <a:r>
              <a:rPr lang="en-US" i="1" smtClean="0"/>
              <a:t>S´</a:t>
            </a:r>
            <a:r>
              <a:rPr lang="en-US" smtClean="0"/>
              <a:t>, also read the initial value of </a:t>
            </a:r>
            <a:r>
              <a:rPr lang="en-US" i="1" smtClean="0"/>
              <a:t>Q.</a:t>
            </a: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i="1" smtClean="0"/>
              <a:t>2.	</a:t>
            </a:r>
            <a:r>
              <a:rPr lang="en-US" smtClean="0"/>
              <a:t>For each data item </a:t>
            </a:r>
            <a:r>
              <a:rPr lang="en-US" i="1" smtClean="0"/>
              <a:t>Q</a:t>
            </a:r>
            <a:r>
              <a:rPr lang="en-US" smtClean="0"/>
              <a:t> if transaction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executes </a:t>
            </a:r>
            <a:r>
              <a:rPr lang="en-US" b="1" smtClean="0"/>
              <a:t>read</a:t>
            </a:r>
            <a:r>
              <a:rPr lang="en-US" smtClean="0"/>
              <a:t>(</a:t>
            </a:r>
            <a:r>
              <a:rPr lang="en-US" i="1" smtClean="0"/>
              <a:t>Q) </a:t>
            </a:r>
            <a:r>
              <a:rPr lang="en-US" smtClean="0"/>
              <a:t>in schedule </a:t>
            </a:r>
            <a:r>
              <a:rPr lang="en-US" i="1" smtClean="0"/>
              <a:t>S</a:t>
            </a:r>
            <a:r>
              <a:rPr lang="en-US" smtClean="0"/>
              <a:t>, and that value was produced by transaction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</a:t>
            </a:r>
            <a:r>
              <a:rPr lang="en-US" i="1" smtClean="0"/>
              <a:t> </a:t>
            </a:r>
            <a:r>
              <a:rPr lang="en-US" smtClean="0"/>
              <a:t>(if any), then transaction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must in schedule </a:t>
            </a:r>
            <a:r>
              <a:rPr lang="en-US" i="1" smtClean="0"/>
              <a:t>S´</a:t>
            </a:r>
            <a:r>
              <a:rPr lang="en-US" smtClean="0"/>
              <a:t> also read the value of </a:t>
            </a:r>
            <a:r>
              <a:rPr lang="en-US" i="1" smtClean="0"/>
              <a:t>Q</a:t>
            </a:r>
            <a:r>
              <a:rPr lang="en-US" smtClean="0"/>
              <a:t> that was produced by transaction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.</a:t>
            </a: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mtClean="0"/>
              <a:t>3.	For each data item </a:t>
            </a:r>
            <a:r>
              <a:rPr lang="en-US" i="1" smtClean="0"/>
              <a:t>Q</a:t>
            </a:r>
            <a:r>
              <a:rPr lang="en-US" smtClean="0"/>
              <a:t>, the transaction (if any) that performs the final </a:t>
            </a:r>
            <a:r>
              <a:rPr lang="en-US" b="1" smtClean="0"/>
              <a:t>write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smtClean="0"/>
              <a:t>) operation in schedule </a:t>
            </a:r>
            <a:r>
              <a:rPr lang="en-US" i="1" smtClean="0"/>
              <a:t>S </a:t>
            </a:r>
            <a:r>
              <a:rPr lang="en-US" smtClean="0"/>
              <a:t>must perform the final</a:t>
            </a:r>
            <a:r>
              <a:rPr lang="en-US" i="1" smtClean="0"/>
              <a:t> </a:t>
            </a:r>
            <a:r>
              <a:rPr lang="en-US" b="1" smtClean="0"/>
              <a:t>write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smtClean="0"/>
              <a:t>) operation in schedule </a:t>
            </a:r>
            <a:r>
              <a:rPr lang="en-US" i="1" smtClean="0"/>
              <a:t>S´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/>
              <a:t>As can be seen, view equivalence is also based purely on </a:t>
            </a:r>
            <a:r>
              <a:rPr lang="en-US" b="1" smtClean="0"/>
              <a:t>reads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/>
              <a:t>and </a:t>
            </a:r>
            <a:r>
              <a:rPr lang="en-US" b="1" smtClean="0"/>
              <a:t>writes</a:t>
            </a:r>
            <a:r>
              <a:rPr lang="en-US" smtClean="0"/>
              <a:t> alone.</a:t>
            </a:r>
          </a:p>
        </p:txBody>
      </p:sp>
    </p:spTree>
    <p:extLst>
      <p:ext uri="{BB962C8B-B14F-4D97-AF65-F5344CB8AC3E}">
        <p14:creationId xmlns:p14="http://schemas.microsoft.com/office/powerpoint/2010/main" val="370030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View Serializability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5003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smtClean="0"/>
              <a:t>A schedule </a:t>
            </a:r>
            <a:r>
              <a:rPr lang="en-US" i="1" smtClean="0"/>
              <a:t>S</a:t>
            </a:r>
            <a:r>
              <a:rPr lang="en-US" smtClean="0"/>
              <a:t> is </a:t>
            </a:r>
            <a:r>
              <a:rPr lang="en-US" b="1" smtClean="0">
                <a:solidFill>
                  <a:schemeClr val="tx2"/>
                </a:solidFill>
              </a:rPr>
              <a:t>view serializable</a:t>
            </a:r>
            <a:r>
              <a:rPr lang="en-US" i="1" smtClean="0"/>
              <a:t> </a:t>
            </a:r>
            <a:r>
              <a:rPr lang="en-US" smtClean="0"/>
              <a:t> it is view equivalent to a serial schedule.</a:t>
            </a:r>
          </a:p>
          <a:p>
            <a:pPr>
              <a:lnSpc>
                <a:spcPct val="90000"/>
              </a:lnSpc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smtClean="0"/>
              <a:t>Every conflict serializable schedule is also view serializable.</a:t>
            </a:r>
          </a:p>
          <a:p>
            <a:pPr>
              <a:lnSpc>
                <a:spcPct val="90000"/>
              </a:lnSpc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smtClean="0"/>
              <a:t>Schedule 9 (from text) — a schedule which is view-serializable but </a:t>
            </a:r>
            <a:r>
              <a:rPr lang="en-US" i="1" smtClean="0"/>
              <a:t>not </a:t>
            </a:r>
            <a:r>
              <a:rPr lang="en-US" smtClean="0"/>
              <a:t>conflict serializable.</a:t>
            </a:r>
            <a:br>
              <a:rPr lang="en-US" smtClean="0"/>
            </a:br>
            <a:endParaRPr lang="en-US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smtClean="0"/>
              <a:t>	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smtClean="0"/>
          </a:p>
          <a:p>
            <a:pPr>
              <a:lnSpc>
                <a:spcPct val="90000"/>
              </a:lnSpc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smtClean="0"/>
          </a:p>
          <a:p>
            <a:pPr>
              <a:lnSpc>
                <a:spcPct val="90000"/>
              </a:lnSpc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smtClean="0"/>
          </a:p>
          <a:p>
            <a:pPr>
              <a:lnSpc>
                <a:spcPct val="90000"/>
              </a:lnSpc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smtClean="0"/>
          </a:p>
          <a:p>
            <a:pPr>
              <a:lnSpc>
                <a:spcPct val="90000"/>
              </a:lnSpc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smtClean="0"/>
          </a:p>
          <a:p>
            <a:pPr>
              <a:lnSpc>
                <a:spcPct val="90000"/>
              </a:lnSpc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smtClean="0"/>
              <a:t>Every view serializable schedule that is not conflict</a:t>
            </a:r>
            <a:br>
              <a:rPr lang="en-US" smtClean="0"/>
            </a:br>
            <a:r>
              <a:rPr lang="en-US" smtClean="0"/>
              <a:t> serializable has </a:t>
            </a:r>
            <a:r>
              <a:rPr lang="en-US" b="1" smtClean="0">
                <a:solidFill>
                  <a:schemeClr val="tx2"/>
                </a:solidFill>
              </a:rPr>
              <a:t>blind writes.</a:t>
            </a:r>
          </a:p>
        </p:txBody>
      </p:sp>
      <p:pic>
        <p:nvPicPr>
          <p:cNvPr id="2253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" t="21298" r="1094" b="22174"/>
          <a:stretch>
            <a:fillRect/>
          </a:stretch>
        </p:blipFill>
        <p:spPr bwMode="auto">
          <a:xfrm>
            <a:off x="1905000" y="3097213"/>
            <a:ext cx="4838700" cy="208438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4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Other Notions of Serializability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688975"/>
            <a:ext cx="6724650" cy="5026025"/>
          </a:xfrm>
        </p:spPr>
        <p:txBody>
          <a:bodyPr>
            <a:normAutofit fontScale="62500" lnSpcReduction="20000"/>
          </a:bodyPr>
          <a:lstStyle/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dirty="0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dirty="0" smtClean="0"/>
              <a:t>Schedule </a:t>
            </a:r>
            <a:r>
              <a:rPr lang="en-US" dirty="0" smtClean="0"/>
              <a:t>8 (from text) given below produces same outcome as the serial schedule &lt;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i="1" dirty="0" smtClean="0"/>
              <a:t>T</a:t>
            </a:r>
            <a:r>
              <a:rPr lang="en-US" baseline="-25000" dirty="0" smtClean="0"/>
              <a:t>5</a:t>
            </a:r>
            <a:r>
              <a:rPr lang="en-US" dirty="0" smtClean="0"/>
              <a:t> &gt;, yet is not conflict equivalent or view equivalent to it.</a:t>
            </a:r>
          </a:p>
          <a:p>
            <a:pPr>
              <a:buFont typeface="Monotype Sorts" pitchFamily="2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dirty="0" smtClean="0"/>
              <a:t>		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dirty="0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dirty="0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dirty="0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dirty="0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dirty="0" smtClean="0"/>
          </a:p>
          <a:p>
            <a:pPr>
              <a:buFont typeface="Monotype Sorts" pitchFamily="2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dirty="0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dirty="0" smtClean="0"/>
              <a:t>Determining such equivalence requires analysis of operations other than read and write.</a:t>
            </a:r>
          </a:p>
        </p:txBody>
      </p:sp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3" t="1270" r="23238" b="1778"/>
          <a:stretch>
            <a:fillRect/>
          </a:stretch>
        </p:blipFill>
        <p:spPr bwMode="auto">
          <a:xfrm>
            <a:off x="2895600" y="2144335"/>
            <a:ext cx="2057400" cy="267121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6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Recoverability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581150"/>
            <a:ext cx="7848600" cy="4876800"/>
          </a:xfrm>
        </p:spPr>
        <p:txBody>
          <a:bodyPr>
            <a:normAutofit fontScale="70000" lnSpcReduction="20000"/>
          </a:bodyPr>
          <a:lstStyle/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b="1" dirty="0" smtClean="0">
              <a:solidFill>
                <a:schemeClr val="tx2"/>
              </a:solidFill>
            </a:endParaRP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b="1" dirty="0" smtClean="0">
                <a:solidFill>
                  <a:schemeClr val="tx2"/>
                </a:solidFill>
              </a:rPr>
              <a:t>Recoverable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schedule</a:t>
            </a:r>
            <a:r>
              <a:rPr lang="en-US" dirty="0" smtClean="0"/>
              <a:t> — if a transaction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j</a:t>
            </a:r>
            <a:r>
              <a:rPr lang="en-US" dirty="0" smtClean="0"/>
              <a:t> reads a data items previously written by a transaction </a:t>
            </a:r>
            <a:r>
              <a:rPr lang="en-US" i="1" dirty="0" smtClean="0"/>
              <a:t>T</a:t>
            </a:r>
            <a:r>
              <a:rPr lang="en-US" i="1" baseline="-25000" dirty="0" smtClean="0"/>
              <a:t>i </a:t>
            </a:r>
            <a:r>
              <a:rPr lang="en-US" dirty="0" smtClean="0"/>
              <a:t>, the commit operation of </a:t>
            </a:r>
            <a:r>
              <a:rPr lang="en-US" i="1" dirty="0" smtClean="0"/>
              <a:t>T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 appears before the commit operation of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.</a:t>
            </a:r>
            <a:endParaRPr lang="en-US" dirty="0" smtClean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dirty="0" smtClean="0"/>
              <a:t>The following schedule (Schedule 11) is not recoverable if </a:t>
            </a:r>
            <a:r>
              <a:rPr lang="en-US" i="1" dirty="0" smtClean="0"/>
              <a:t>T</a:t>
            </a:r>
            <a:r>
              <a:rPr lang="en-US" i="1" baseline="-25000" dirty="0" smtClean="0"/>
              <a:t>9</a:t>
            </a:r>
            <a:r>
              <a:rPr lang="en-US" i="1" dirty="0" smtClean="0"/>
              <a:t> </a:t>
            </a:r>
            <a:r>
              <a:rPr lang="en-US" dirty="0" smtClean="0"/>
              <a:t>commits immediately after the read</a:t>
            </a:r>
            <a:br>
              <a:rPr lang="en-US" dirty="0" smtClean="0"/>
            </a:br>
            <a:r>
              <a:rPr lang="en-US" dirty="0" smtClean="0"/>
              <a:t>		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dirty="0" smtClean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dirty="0" smtClean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dirty="0" smtClean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dirty="0" smtClean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dirty="0" smtClean="0"/>
              <a:t>If </a:t>
            </a:r>
            <a:r>
              <a:rPr lang="en-US" i="1" dirty="0" smtClean="0"/>
              <a:t>T</a:t>
            </a:r>
            <a:r>
              <a:rPr lang="en-US" baseline="-25000" dirty="0" smtClean="0"/>
              <a:t>8</a:t>
            </a:r>
            <a:r>
              <a:rPr lang="en-US" sz="1800" dirty="0" smtClean="0"/>
              <a:t> </a:t>
            </a:r>
            <a:r>
              <a:rPr lang="en-US" dirty="0" smtClean="0"/>
              <a:t>should abort, </a:t>
            </a:r>
            <a:r>
              <a:rPr lang="en-US" i="1" dirty="0" smtClean="0"/>
              <a:t>T</a:t>
            </a:r>
            <a:r>
              <a:rPr lang="en-US" baseline="-25000" dirty="0" smtClean="0"/>
              <a:t>9</a:t>
            </a:r>
            <a:r>
              <a:rPr lang="en-US" dirty="0" smtClean="0"/>
              <a:t> would have read (and possibly shown to the user) an inconsistent database state.  Hence database must ensure that schedules are recoverable.</a:t>
            </a: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417513" y="675700"/>
            <a:ext cx="7581114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2000" dirty="0" smtClean="0"/>
          </a:p>
          <a:p>
            <a:pPr>
              <a:spcBef>
                <a:spcPct val="50000"/>
              </a:spcBef>
            </a:pPr>
            <a:r>
              <a:rPr lang="en-US" sz="2000" dirty="0" smtClean="0"/>
              <a:t>Need </a:t>
            </a:r>
            <a:r>
              <a:rPr lang="en-US" sz="2000" dirty="0"/>
              <a:t>to address the effect of transaction failures on concurrently </a:t>
            </a:r>
            <a:br>
              <a:rPr lang="en-US" sz="2000" dirty="0"/>
            </a:br>
            <a:r>
              <a:rPr lang="en-US" sz="2000" dirty="0"/>
              <a:t>running transactions.</a:t>
            </a:r>
          </a:p>
        </p:txBody>
      </p:sp>
      <p:pic>
        <p:nvPicPr>
          <p:cNvPr id="2458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" t="7152" r="5536" b="8073"/>
          <a:stretch>
            <a:fillRect/>
          </a:stretch>
        </p:blipFill>
        <p:spPr bwMode="auto">
          <a:xfrm>
            <a:off x="3487503" y="3415000"/>
            <a:ext cx="2168994" cy="14732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868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Recoverability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392238"/>
            <a:ext cx="7169150" cy="4622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b="1" smtClean="0">
                <a:solidFill>
                  <a:schemeClr val="tx2"/>
                </a:solidFill>
              </a:rPr>
              <a:t>Cascading rollback</a:t>
            </a:r>
            <a:r>
              <a:rPr lang="en-US" smtClean="0"/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If </a:t>
            </a:r>
            <a:r>
              <a:rPr lang="en-US" i="1" smtClean="0"/>
              <a:t>T</a:t>
            </a:r>
            <a:r>
              <a:rPr lang="en-US" baseline="-25000" smtClean="0"/>
              <a:t>10</a:t>
            </a:r>
            <a:r>
              <a:rPr lang="en-US" smtClean="0"/>
              <a:t> fails, </a:t>
            </a:r>
            <a:r>
              <a:rPr lang="en-US" i="1" smtClean="0"/>
              <a:t>T</a:t>
            </a:r>
            <a:r>
              <a:rPr lang="en-US" baseline="-25000" smtClean="0"/>
              <a:t>11</a:t>
            </a:r>
            <a:r>
              <a:rPr lang="en-US" smtClean="0"/>
              <a:t> and </a:t>
            </a:r>
            <a:r>
              <a:rPr lang="en-US" i="1" smtClean="0"/>
              <a:t>T</a:t>
            </a:r>
            <a:r>
              <a:rPr lang="en-US" baseline="-25000" smtClean="0"/>
              <a:t>12</a:t>
            </a:r>
            <a:r>
              <a:rPr lang="en-US" smtClean="0"/>
              <a:t> must also be rolled back.</a:t>
            </a:r>
          </a:p>
          <a:p>
            <a:pPr>
              <a:lnSpc>
                <a:spcPct val="90000"/>
              </a:lnSpc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smtClean="0"/>
              <a:t>Can lead to the undoing of a significant amount of work</a:t>
            </a:r>
          </a:p>
        </p:txBody>
      </p:sp>
      <p:pic>
        <p:nvPicPr>
          <p:cNvPr id="2560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" t="10025" r="3471" b="11053"/>
          <a:stretch>
            <a:fillRect/>
          </a:stretch>
        </p:blipFill>
        <p:spPr bwMode="auto">
          <a:xfrm>
            <a:off x="2743200" y="2535238"/>
            <a:ext cx="3009900" cy="186024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23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Recoverability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2"/>
                </a:solidFill>
              </a:rPr>
              <a:t>Cascadeless</a:t>
            </a:r>
            <a:r>
              <a:rPr lang="en-US" b="1" i="1" smtClean="0">
                <a:solidFill>
                  <a:schemeClr val="tx2"/>
                </a:solidFill>
              </a:rPr>
              <a:t> </a:t>
            </a:r>
            <a:r>
              <a:rPr lang="en-US" b="1" smtClean="0">
                <a:solidFill>
                  <a:schemeClr val="tx2"/>
                </a:solidFill>
              </a:rPr>
              <a:t>schedules</a:t>
            </a:r>
            <a:r>
              <a:rPr lang="en-US" smtClean="0"/>
              <a:t> — cascading rollbacks cannot occur; for each pair of transactions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and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such that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 reads a data item previously written by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, the commit operation of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 appears before the read operation of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.</a:t>
            </a:r>
          </a:p>
          <a:p>
            <a:r>
              <a:rPr lang="en-US" smtClean="0"/>
              <a:t>Every cascadeless schedule is also recoverable</a:t>
            </a:r>
          </a:p>
          <a:p>
            <a:r>
              <a:rPr lang="en-US" smtClean="0"/>
              <a:t>It is desirable to restrict the schedules to those that are cascadeless</a:t>
            </a:r>
          </a:p>
        </p:txBody>
      </p:sp>
    </p:spTree>
    <p:extLst>
      <p:ext uri="{BB962C8B-B14F-4D97-AF65-F5344CB8AC3E}">
        <p14:creationId xmlns:p14="http://schemas.microsoft.com/office/powerpoint/2010/main" val="39056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Implementation of Isolation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063625"/>
            <a:ext cx="7315200" cy="411480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Schedules must be conflict or view serializable, and recoverable, for the sake of database consistency, and preferably cascadeless.</a:t>
            </a:r>
          </a:p>
          <a:p>
            <a:r>
              <a:rPr lang="en-US" smtClean="0"/>
              <a:t>A policy in which only one transaction can execute at a time generates serial schedules, but provides a poor degree of concurrency..</a:t>
            </a:r>
          </a:p>
          <a:p>
            <a:r>
              <a:rPr lang="en-US" smtClean="0"/>
              <a:t>Concurrency-control schemes tradeoff between the amount of concurrency they allow and the amount of overhead that they incur.</a:t>
            </a:r>
          </a:p>
          <a:p>
            <a:r>
              <a:rPr lang="en-US" smtClean="0"/>
              <a:t>Some schemes allow only conflict-serializable schedules to be generated, while others allow  view-serializable schedules that are not conflict-serializable.</a:t>
            </a:r>
          </a:p>
        </p:txBody>
      </p:sp>
    </p:spTree>
    <p:extLst>
      <p:ext uri="{BB962C8B-B14F-4D97-AF65-F5344CB8AC3E}">
        <p14:creationId xmlns:p14="http://schemas.microsoft.com/office/powerpoint/2010/main" val="258792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Transaction Definition in SQL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949325"/>
            <a:ext cx="7286625" cy="4114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Data </a:t>
            </a:r>
            <a:r>
              <a:rPr lang="en-US" dirty="0" smtClean="0"/>
              <a:t>manipulation language must include a construct for specifying the set of actions that comprise a transaction.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SQL, a transaction begins implicitly.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transaction in SQL ends by: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Commit work</a:t>
            </a:r>
            <a:r>
              <a:rPr lang="en-US" dirty="0" smtClean="0"/>
              <a:t> commits current transaction and begins a new one.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Rollback work</a:t>
            </a:r>
            <a:r>
              <a:rPr lang="en-US" dirty="0" smtClean="0"/>
              <a:t> causes current transaction to abort.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Levels of consistency specified by SQL-92: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/>
              <a:t>Serializable</a:t>
            </a:r>
            <a:r>
              <a:rPr lang="en-US" b="1" dirty="0" smtClean="0"/>
              <a:t> </a:t>
            </a:r>
            <a:r>
              <a:rPr lang="en-US" dirty="0" smtClean="0"/>
              <a:t>— default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Repeatable read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Read committed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Read uncommitted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77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Levels of Consistency in SQL-92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016000"/>
            <a:ext cx="7620000" cy="4114800"/>
          </a:xfrm>
        </p:spPr>
        <p:txBody>
          <a:bodyPr>
            <a:normAutofit fontScale="77500" lnSpcReduction="20000"/>
          </a:bodyPr>
          <a:lstStyle/>
          <a:p>
            <a:endParaRPr lang="en-US" b="1" dirty="0" smtClean="0"/>
          </a:p>
          <a:p>
            <a:r>
              <a:rPr lang="en-US" b="1" dirty="0" err="1" smtClean="0"/>
              <a:t>Serializable</a:t>
            </a:r>
            <a:r>
              <a:rPr lang="en-US" b="1" dirty="0" smtClean="0"/>
              <a:t> </a:t>
            </a:r>
            <a:r>
              <a:rPr lang="en-US" dirty="0" smtClean="0"/>
              <a:t>— default</a:t>
            </a:r>
          </a:p>
          <a:p>
            <a:r>
              <a:rPr lang="en-US" b="1" dirty="0" smtClean="0"/>
              <a:t>Repeatable read </a:t>
            </a:r>
            <a:r>
              <a:rPr lang="en-US" dirty="0" smtClean="0"/>
              <a:t>—</a:t>
            </a:r>
            <a:r>
              <a:rPr lang="en-US" b="1" dirty="0" smtClean="0"/>
              <a:t> </a:t>
            </a:r>
            <a:r>
              <a:rPr lang="en-US" dirty="0" smtClean="0"/>
              <a:t>only committed records to be read, repeated reads of same record must return same value.  However, a transaction may not be </a:t>
            </a:r>
            <a:r>
              <a:rPr lang="en-US" dirty="0" err="1" smtClean="0"/>
              <a:t>serializable</a:t>
            </a:r>
            <a:r>
              <a:rPr lang="en-US" dirty="0" smtClean="0"/>
              <a:t> – it may find some records inserted by a transaction but not find others.</a:t>
            </a:r>
          </a:p>
          <a:p>
            <a:r>
              <a:rPr lang="en-US" b="1" dirty="0" smtClean="0"/>
              <a:t>Read committed </a:t>
            </a:r>
            <a:r>
              <a:rPr lang="en-US" dirty="0" smtClean="0"/>
              <a:t>—</a:t>
            </a:r>
            <a:r>
              <a:rPr lang="en-US" b="1" dirty="0" smtClean="0"/>
              <a:t> </a:t>
            </a:r>
            <a:r>
              <a:rPr lang="en-US" dirty="0" smtClean="0"/>
              <a:t>only committed records can be read, but successive reads of record may return different (but committed) values.</a:t>
            </a:r>
          </a:p>
          <a:p>
            <a:r>
              <a:rPr lang="en-US" b="1" dirty="0" smtClean="0"/>
              <a:t>Read uncommitted</a:t>
            </a:r>
            <a:r>
              <a:rPr lang="en-US" dirty="0" smtClean="0"/>
              <a:t> —</a:t>
            </a:r>
            <a:r>
              <a:rPr lang="en-US" b="1" dirty="0" smtClean="0"/>
              <a:t> </a:t>
            </a:r>
            <a:r>
              <a:rPr lang="en-US" dirty="0" smtClean="0"/>
              <a:t>even uncommitted records may be read. </a:t>
            </a:r>
            <a:endParaRPr lang="en-US" b="1" dirty="0" smtClean="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931863" y="4848225"/>
            <a:ext cx="75961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Lower degrees of consistency useful for gathering approximate</a:t>
            </a:r>
            <a:br>
              <a:rPr lang="en-US" sz="2000"/>
            </a:br>
            <a:r>
              <a:rPr lang="en-US" sz="2000"/>
              <a:t>information about the database, e.g., statistics for query optimizer.</a:t>
            </a:r>
          </a:p>
        </p:txBody>
      </p:sp>
    </p:spTree>
    <p:extLst>
      <p:ext uri="{BB962C8B-B14F-4D97-AF65-F5344CB8AC3E}">
        <p14:creationId xmlns:p14="http://schemas.microsoft.com/office/powerpoint/2010/main" val="146560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 for Serializability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1575" y="904875"/>
            <a:ext cx="6724650" cy="310515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Consider </a:t>
            </a:r>
            <a:r>
              <a:rPr lang="en-US" dirty="0" smtClean="0"/>
              <a:t>some schedule of a set of transactions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, ...,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Precedence graph</a:t>
            </a:r>
            <a:r>
              <a:rPr lang="en-US" i="1" dirty="0" smtClean="0"/>
              <a:t> </a:t>
            </a:r>
            <a:r>
              <a:rPr lang="en-US" dirty="0" smtClean="0"/>
              <a:t>— a direct graph where the vertices are the transactions (names).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We draw an arc from </a:t>
            </a:r>
            <a:r>
              <a:rPr lang="en-US" i="1" dirty="0" smtClean="0"/>
              <a:t>T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to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if the two transaction conflict, and </a:t>
            </a:r>
            <a:r>
              <a:rPr lang="en-US" i="1" dirty="0" smtClean="0"/>
              <a:t>T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accessed the data item on which the conflict arose earlier.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We may label the arc by the item that was accessed.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Example 1</a:t>
            </a:r>
            <a:endParaRPr lang="en-US" dirty="0" smtClean="0"/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4203700" y="38131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4225925" y="60928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y</a:t>
            </a:r>
          </a:p>
        </p:txBody>
      </p:sp>
      <p:pic>
        <p:nvPicPr>
          <p:cNvPr id="3072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" t="19948" r="4724" b="19948"/>
          <a:stretch>
            <a:fillRect/>
          </a:stretch>
        </p:blipFill>
        <p:spPr bwMode="auto">
          <a:xfrm>
            <a:off x="2946400" y="4362450"/>
            <a:ext cx="2679700" cy="13144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690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 has become an essential component of life in modern days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Airplane reservation, bank deposit or withdraw, purchase book </a:t>
            </a:r>
            <a:r>
              <a:rPr lang="en-US" dirty="0" err="1" smtClean="0"/>
              <a:t>online,etc</a:t>
            </a:r>
            <a:r>
              <a:rPr lang="en-US" dirty="0" smtClean="0"/>
              <a:t>..</a:t>
            </a:r>
          </a:p>
          <a:p>
            <a:r>
              <a:rPr lang="en-US" dirty="0" smtClean="0"/>
              <a:t>All these activities involve some interaction with the database</a:t>
            </a:r>
          </a:p>
          <a:p>
            <a:r>
              <a:rPr lang="en-US" dirty="0" smtClean="0"/>
              <a:t>In general, Database is a collection of related data. It can be generated &amp; maintained manually or it may be </a:t>
            </a:r>
            <a:r>
              <a:rPr lang="en-US" dirty="0" err="1" smtClean="0"/>
              <a:t>computerised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782"/>
            <a:ext cx="8229600" cy="935182"/>
          </a:xfrm>
        </p:spPr>
        <p:txBody>
          <a:bodyPr/>
          <a:lstStyle/>
          <a:p>
            <a:r>
              <a:rPr lang="en-US" dirty="0" smtClean="0"/>
              <a:t>E-R Model contd..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72390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47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/>
              <a:t>Example Schedule (Schedule A)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2063" y="731838"/>
            <a:ext cx="6724650" cy="4114800"/>
          </a:xfrm>
        </p:spPr>
        <p:txBody>
          <a:bodyPr>
            <a:normAutofit fontScale="47500" lnSpcReduction="20000"/>
          </a:bodyPr>
          <a:lstStyle/>
          <a:p>
            <a:pPr marL="346075" indent="0">
              <a:lnSpc>
                <a:spcPct val="110000"/>
              </a:lnSpc>
              <a:buFont typeface="Monotype Sorts" pitchFamily="2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dirty="0" smtClean="0"/>
              <a:t>	</a:t>
            </a:r>
            <a:endParaRPr lang="en-US" dirty="0" smtClean="0"/>
          </a:p>
          <a:p>
            <a:pPr marL="346075" indent="0">
              <a:lnSpc>
                <a:spcPct val="110000"/>
              </a:lnSpc>
              <a:buFont typeface="Monotype Sorts" pitchFamily="2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baseline="-25000" dirty="0" smtClean="0"/>
              <a:t>		 </a:t>
            </a:r>
            <a:r>
              <a:rPr lang="en-US" i="1" dirty="0" smtClean="0"/>
              <a:t>T</a:t>
            </a:r>
            <a:r>
              <a:rPr lang="en-US" baseline="-25000" dirty="0" smtClean="0"/>
              <a:t>2		 </a:t>
            </a:r>
            <a:r>
              <a:rPr lang="en-US" i="1" dirty="0" smtClean="0"/>
              <a:t>T</a:t>
            </a:r>
            <a:r>
              <a:rPr lang="en-US" baseline="-25000" dirty="0" smtClean="0"/>
              <a:t>3		 </a:t>
            </a:r>
            <a:r>
              <a:rPr lang="en-US" i="1" dirty="0" smtClean="0"/>
              <a:t>T</a:t>
            </a:r>
            <a:r>
              <a:rPr lang="en-US" baseline="-25000" dirty="0" smtClean="0"/>
              <a:t>4		 </a:t>
            </a:r>
            <a:r>
              <a:rPr lang="en-US" i="1" dirty="0" smtClean="0"/>
              <a:t>T</a:t>
            </a:r>
            <a:r>
              <a:rPr lang="en-US" baseline="-25000" dirty="0" smtClean="0"/>
              <a:t>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read(X)</a:t>
            </a:r>
            <a:br>
              <a:rPr lang="en-US" dirty="0" smtClean="0"/>
            </a:br>
            <a:r>
              <a:rPr lang="en-US" dirty="0" smtClean="0"/>
              <a:t>read(Y)</a:t>
            </a:r>
            <a:br>
              <a:rPr lang="en-US" dirty="0" smtClean="0"/>
            </a:br>
            <a:r>
              <a:rPr lang="en-US" dirty="0" smtClean="0"/>
              <a:t>read(Z)</a:t>
            </a:r>
            <a:br>
              <a:rPr lang="en-US" dirty="0" smtClean="0"/>
            </a:br>
            <a:r>
              <a:rPr lang="en-US" dirty="0" smtClean="0"/>
              <a:t>								read(V)</a:t>
            </a:r>
            <a:br>
              <a:rPr lang="en-US" dirty="0" smtClean="0"/>
            </a:br>
            <a:r>
              <a:rPr lang="en-US" dirty="0" smtClean="0"/>
              <a:t>								read(W)</a:t>
            </a:r>
            <a:br>
              <a:rPr lang="en-US" dirty="0" smtClean="0"/>
            </a:br>
            <a:r>
              <a:rPr lang="en-US" dirty="0" smtClean="0"/>
              <a:t>								read(W)</a:t>
            </a:r>
            <a:br>
              <a:rPr lang="en-US" dirty="0" smtClean="0"/>
            </a:br>
            <a:r>
              <a:rPr lang="en-US" dirty="0" smtClean="0"/>
              <a:t>		read(Y)</a:t>
            </a:r>
            <a:br>
              <a:rPr lang="en-US" dirty="0" smtClean="0"/>
            </a:br>
            <a:r>
              <a:rPr lang="en-US" dirty="0" smtClean="0"/>
              <a:t>		write(Y)</a:t>
            </a:r>
            <a:br>
              <a:rPr lang="en-US" dirty="0" smtClean="0"/>
            </a:br>
            <a:r>
              <a:rPr lang="en-US" dirty="0" smtClean="0"/>
              <a:t>				write(Z)</a:t>
            </a:r>
            <a:br>
              <a:rPr lang="en-US" dirty="0" smtClean="0"/>
            </a:br>
            <a:r>
              <a:rPr lang="en-US" dirty="0" smtClean="0"/>
              <a:t>read(U)</a:t>
            </a:r>
            <a:br>
              <a:rPr lang="en-US" dirty="0" smtClean="0"/>
            </a:br>
            <a:r>
              <a:rPr lang="en-US" dirty="0" smtClean="0"/>
              <a:t>						read(Y)</a:t>
            </a:r>
            <a:br>
              <a:rPr lang="en-US" dirty="0" smtClean="0"/>
            </a:br>
            <a:r>
              <a:rPr lang="en-US" dirty="0" smtClean="0"/>
              <a:t>						write(Y)</a:t>
            </a:r>
            <a:br>
              <a:rPr lang="en-US" dirty="0" smtClean="0"/>
            </a:br>
            <a:r>
              <a:rPr lang="en-US" dirty="0" smtClean="0"/>
              <a:t>						read(Z)</a:t>
            </a:r>
            <a:br>
              <a:rPr lang="en-US" dirty="0" smtClean="0"/>
            </a:br>
            <a:r>
              <a:rPr lang="en-US" dirty="0" smtClean="0"/>
              <a:t>						write(Z)</a:t>
            </a:r>
          </a:p>
          <a:p>
            <a:pPr marL="346075" indent="0">
              <a:lnSpc>
                <a:spcPct val="110000"/>
              </a:lnSpc>
              <a:buFont typeface="Monotype Sorts" pitchFamily="2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dirty="0" smtClean="0"/>
              <a:t>read(U)</a:t>
            </a:r>
            <a:br>
              <a:rPr lang="en-US" dirty="0" smtClean="0"/>
            </a:br>
            <a:r>
              <a:rPr lang="en-US" dirty="0" smtClean="0"/>
              <a:t>write(U)</a:t>
            </a:r>
            <a:endParaRPr lang="en-US" baseline="-25000" dirty="0" smtClean="0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1595438" y="1466023"/>
            <a:ext cx="5408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1595438" y="769938"/>
            <a:ext cx="0" cy="581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2732088" y="769938"/>
            <a:ext cx="0" cy="581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3854450" y="769938"/>
            <a:ext cx="0" cy="580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4919663" y="769938"/>
            <a:ext cx="0" cy="582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5970588" y="769938"/>
            <a:ext cx="0" cy="586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7035800" y="769938"/>
            <a:ext cx="0" cy="585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Precedence Graph for Schedule A</a:t>
            </a: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3179763" y="4210050"/>
            <a:ext cx="55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i="1"/>
              <a:t>T</a:t>
            </a:r>
            <a:r>
              <a:rPr lang="en-US" sz="2400" baseline="-25000"/>
              <a:t>3</a:t>
            </a:r>
            <a:endParaRPr lang="en-US" sz="2400" i="1"/>
          </a:p>
        </p:txBody>
      </p:sp>
      <p:sp>
        <p:nvSpPr>
          <p:cNvPr id="32772" name="Arc 12"/>
          <p:cNvSpPr>
            <a:spLocks/>
          </p:cNvSpPr>
          <p:nvPr/>
        </p:nvSpPr>
        <p:spPr bwMode="auto">
          <a:xfrm rot="10800000">
            <a:off x="3665538" y="4267200"/>
            <a:ext cx="1573212" cy="476250"/>
          </a:xfrm>
          <a:custGeom>
            <a:avLst/>
            <a:gdLst>
              <a:gd name="T0" fmla="*/ 0 w 36403"/>
              <a:gd name="T1" fmla="*/ 159859288 h 21600"/>
              <a:gd name="T2" fmla="*/ 2147483647 w 36403"/>
              <a:gd name="T3" fmla="*/ 74398562 h 21600"/>
              <a:gd name="T4" fmla="*/ 1657790588 w 36403"/>
              <a:gd name="T5" fmla="*/ 23152477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403" h="21600" fill="none" extrusionOk="0">
                <a:moveTo>
                  <a:pt x="-1" y="14913"/>
                </a:moveTo>
                <a:cubicBezTo>
                  <a:pt x="2895" y="6020"/>
                  <a:pt x="11185" y="0"/>
                  <a:pt x="20539" y="0"/>
                </a:cubicBezTo>
                <a:cubicBezTo>
                  <a:pt x="26563" y="0"/>
                  <a:pt x="32314" y="2516"/>
                  <a:pt x="36403" y="6940"/>
                </a:cubicBezTo>
              </a:path>
              <a:path w="36403" h="21600" stroke="0" extrusionOk="0">
                <a:moveTo>
                  <a:pt x="-1" y="14913"/>
                </a:moveTo>
                <a:cubicBezTo>
                  <a:pt x="2895" y="6020"/>
                  <a:pt x="11185" y="0"/>
                  <a:pt x="20539" y="0"/>
                </a:cubicBezTo>
                <a:cubicBezTo>
                  <a:pt x="26563" y="0"/>
                  <a:pt x="32314" y="2516"/>
                  <a:pt x="36403" y="6940"/>
                </a:cubicBezTo>
                <a:lnTo>
                  <a:pt x="20539" y="21600"/>
                </a:lnTo>
                <a:lnTo>
                  <a:pt x="-1" y="1491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Text Box 13"/>
          <p:cNvSpPr txBox="1">
            <a:spLocks noChangeArrowheads="1"/>
          </p:cNvSpPr>
          <p:nvPr/>
        </p:nvSpPr>
        <p:spPr bwMode="auto">
          <a:xfrm>
            <a:off x="5135563" y="4030663"/>
            <a:ext cx="55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i="1"/>
              <a:t>T</a:t>
            </a:r>
            <a:r>
              <a:rPr lang="en-US" sz="2400" baseline="-25000"/>
              <a:t>4</a:t>
            </a:r>
            <a:endParaRPr lang="en-US" sz="2400" i="1"/>
          </a:p>
        </p:txBody>
      </p:sp>
      <p:sp>
        <p:nvSpPr>
          <p:cNvPr id="32774" name="Text Box 16"/>
          <p:cNvSpPr txBox="1">
            <a:spLocks noChangeArrowheads="1"/>
          </p:cNvSpPr>
          <p:nvPr/>
        </p:nvSpPr>
        <p:spPr bwMode="auto">
          <a:xfrm>
            <a:off x="2944813" y="2025650"/>
            <a:ext cx="55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i="1"/>
              <a:t>T</a:t>
            </a:r>
            <a:r>
              <a:rPr lang="en-US" sz="2400" baseline="-25000"/>
              <a:t>1</a:t>
            </a:r>
            <a:endParaRPr lang="en-US" sz="2400" i="1"/>
          </a:p>
        </p:txBody>
      </p:sp>
      <p:sp>
        <p:nvSpPr>
          <p:cNvPr id="32775" name="Arc 17"/>
          <p:cNvSpPr>
            <a:spLocks/>
          </p:cNvSpPr>
          <p:nvPr/>
        </p:nvSpPr>
        <p:spPr bwMode="auto">
          <a:xfrm rot="16200000" flipV="1">
            <a:off x="4650582" y="2959894"/>
            <a:ext cx="1465262" cy="558800"/>
          </a:xfrm>
          <a:custGeom>
            <a:avLst/>
            <a:gdLst>
              <a:gd name="T0" fmla="*/ 0 w 33913"/>
              <a:gd name="T1" fmla="*/ 147986306 h 21600"/>
              <a:gd name="T2" fmla="*/ 2147483647 w 33913"/>
              <a:gd name="T3" fmla="*/ 136852888 h 21600"/>
              <a:gd name="T4" fmla="*/ 1388123752 w 33913"/>
              <a:gd name="T5" fmla="*/ 37399146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913" h="21600" fill="none" extrusionOk="0">
                <a:moveTo>
                  <a:pt x="0" y="8547"/>
                </a:moveTo>
                <a:cubicBezTo>
                  <a:pt x="4083" y="3162"/>
                  <a:pt x="10452" y="0"/>
                  <a:pt x="17210" y="0"/>
                </a:cubicBezTo>
                <a:cubicBezTo>
                  <a:pt x="23680" y="0"/>
                  <a:pt x="29810" y="2900"/>
                  <a:pt x="33912" y="7904"/>
                </a:cubicBezTo>
              </a:path>
              <a:path w="33913" h="21600" stroke="0" extrusionOk="0">
                <a:moveTo>
                  <a:pt x="0" y="8547"/>
                </a:moveTo>
                <a:cubicBezTo>
                  <a:pt x="4083" y="3162"/>
                  <a:pt x="10452" y="0"/>
                  <a:pt x="17210" y="0"/>
                </a:cubicBezTo>
                <a:cubicBezTo>
                  <a:pt x="23680" y="0"/>
                  <a:pt x="29810" y="2900"/>
                  <a:pt x="33912" y="7904"/>
                </a:cubicBezTo>
                <a:lnTo>
                  <a:pt x="17210" y="21600"/>
                </a:lnTo>
                <a:lnTo>
                  <a:pt x="0" y="854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Text Box 19"/>
          <p:cNvSpPr txBox="1">
            <a:spLocks noChangeArrowheads="1"/>
          </p:cNvSpPr>
          <p:nvPr/>
        </p:nvSpPr>
        <p:spPr bwMode="auto">
          <a:xfrm>
            <a:off x="5057775" y="2025650"/>
            <a:ext cx="55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i="1"/>
              <a:t>T</a:t>
            </a:r>
            <a:r>
              <a:rPr lang="en-US" sz="2400" baseline="-25000"/>
              <a:t>2</a:t>
            </a:r>
            <a:endParaRPr lang="en-US" sz="2400" i="1"/>
          </a:p>
        </p:txBody>
      </p:sp>
      <p:sp>
        <p:nvSpPr>
          <p:cNvPr id="32777" name="Arc 20"/>
          <p:cNvSpPr>
            <a:spLocks/>
          </p:cNvSpPr>
          <p:nvPr/>
        </p:nvSpPr>
        <p:spPr bwMode="auto">
          <a:xfrm rot="10800000" flipV="1">
            <a:off x="3400425" y="1879600"/>
            <a:ext cx="1716088" cy="547688"/>
          </a:xfrm>
          <a:custGeom>
            <a:avLst/>
            <a:gdLst>
              <a:gd name="T0" fmla="*/ 0 w 39702"/>
              <a:gd name="T1" fmla="*/ 243126462 h 21600"/>
              <a:gd name="T2" fmla="*/ 2147483647 w 39702"/>
              <a:gd name="T3" fmla="*/ 189639785 h 21600"/>
              <a:gd name="T4" fmla="*/ 1658672620 w 39702"/>
              <a:gd name="T5" fmla="*/ 35212119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702" h="21600" fill="none" extrusionOk="0">
                <a:moveTo>
                  <a:pt x="-1" y="14913"/>
                </a:moveTo>
                <a:cubicBezTo>
                  <a:pt x="2895" y="6020"/>
                  <a:pt x="11185" y="0"/>
                  <a:pt x="20539" y="0"/>
                </a:cubicBezTo>
                <a:cubicBezTo>
                  <a:pt x="28596" y="0"/>
                  <a:pt x="35984" y="4484"/>
                  <a:pt x="39701" y="11633"/>
                </a:cubicBezTo>
              </a:path>
              <a:path w="39702" h="21600" stroke="0" extrusionOk="0">
                <a:moveTo>
                  <a:pt x="-1" y="14913"/>
                </a:moveTo>
                <a:cubicBezTo>
                  <a:pt x="2895" y="6020"/>
                  <a:pt x="11185" y="0"/>
                  <a:pt x="20539" y="0"/>
                </a:cubicBezTo>
                <a:cubicBezTo>
                  <a:pt x="28596" y="0"/>
                  <a:pt x="35984" y="4484"/>
                  <a:pt x="39701" y="11633"/>
                </a:cubicBezTo>
                <a:lnTo>
                  <a:pt x="20539" y="21600"/>
                </a:lnTo>
                <a:lnTo>
                  <a:pt x="-1" y="1491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Arc 25"/>
          <p:cNvSpPr>
            <a:spLocks/>
          </p:cNvSpPr>
          <p:nvPr/>
        </p:nvSpPr>
        <p:spPr bwMode="auto">
          <a:xfrm rot="-5400000">
            <a:off x="2218531" y="3085307"/>
            <a:ext cx="1827213" cy="444500"/>
          </a:xfrm>
          <a:custGeom>
            <a:avLst/>
            <a:gdLst>
              <a:gd name="T0" fmla="*/ 3554735 w 42266"/>
              <a:gd name="T1" fmla="*/ 166279864 h 22982"/>
              <a:gd name="T2" fmla="*/ 2147483647 w 42266"/>
              <a:gd name="T3" fmla="*/ 110814593 h 22982"/>
              <a:gd name="T4" fmla="*/ 1745211488 w 42266"/>
              <a:gd name="T5" fmla="*/ 156280626 h 229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266" h="22982" fill="none" extrusionOk="0">
                <a:moveTo>
                  <a:pt x="44" y="22981"/>
                </a:moveTo>
                <a:cubicBezTo>
                  <a:pt x="14" y="22521"/>
                  <a:pt x="0" y="220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1108" y="0"/>
                  <a:pt x="39499" y="6218"/>
                  <a:pt x="42265" y="15316"/>
                </a:cubicBezTo>
              </a:path>
              <a:path w="42266" h="22982" stroke="0" extrusionOk="0">
                <a:moveTo>
                  <a:pt x="44" y="22981"/>
                </a:moveTo>
                <a:cubicBezTo>
                  <a:pt x="14" y="22521"/>
                  <a:pt x="0" y="220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1108" y="0"/>
                  <a:pt x="39499" y="6218"/>
                  <a:pt x="42265" y="15316"/>
                </a:cubicBezTo>
                <a:lnTo>
                  <a:pt x="21600" y="21600"/>
                </a:lnTo>
                <a:lnTo>
                  <a:pt x="44" y="2298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 for Conflict Serializability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A schedule is conflict serializable if and only if its precedence graph is acyclic.</a:t>
            </a:r>
          </a:p>
          <a:p>
            <a:r>
              <a:rPr lang="en-US" smtClean="0"/>
              <a:t>Cycle-detection algorithms exist which take order </a:t>
            </a:r>
            <a:r>
              <a:rPr lang="en-US" i="1" smtClean="0"/>
              <a:t>n</a:t>
            </a:r>
            <a:r>
              <a:rPr lang="en-US" baseline="30000" smtClean="0"/>
              <a:t>2</a:t>
            </a:r>
            <a:r>
              <a:rPr lang="en-US" smtClean="0"/>
              <a:t> time, where </a:t>
            </a:r>
            <a:r>
              <a:rPr lang="en-US" i="1" smtClean="0"/>
              <a:t>n </a:t>
            </a:r>
            <a:r>
              <a:rPr lang="en-US" smtClean="0"/>
              <a:t>is the number of vertices in the graph.  (Better algorithms take order </a:t>
            </a:r>
            <a:r>
              <a:rPr lang="en-US" i="1" smtClean="0"/>
              <a:t>n</a:t>
            </a:r>
            <a:r>
              <a:rPr lang="en-US" smtClean="0"/>
              <a:t> + </a:t>
            </a:r>
            <a:r>
              <a:rPr lang="en-US" i="1" smtClean="0"/>
              <a:t>e</a:t>
            </a:r>
            <a:r>
              <a:rPr lang="en-US" smtClean="0"/>
              <a:t> where </a:t>
            </a:r>
            <a:r>
              <a:rPr lang="en-US" i="1" smtClean="0"/>
              <a:t>e</a:t>
            </a:r>
            <a:r>
              <a:rPr lang="en-US" smtClean="0"/>
              <a:t> is the number of edges.)</a:t>
            </a:r>
          </a:p>
          <a:p>
            <a:r>
              <a:rPr lang="en-US" smtClean="0"/>
              <a:t>If precedence graph is acyclic, the serializability order can be obtained by a </a:t>
            </a:r>
            <a:r>
              <a:rPr lang="en-US" i="1" smtClean="0">
                <a:solidFill>
                  <a:schemeClr val="tx2"/>
                </a:solidFill>
              </a:rPr>
              <a:t>topological sorting</a:t>
            </a:r>
            <a:r>
              <a:rPr lang="en-US" smtClean="0"/>
              <a:t> of the graph.  This is a linear order consistent with the partial order of the graph.</a:t>
            </a:r>
            <a:br>
              <a:rPr lang="en-US" smtClean="0"/>
            </a:br>
            <a:r>
              <a:rPr lang="en-US" smtClean="0"/>
              <a:t>For example, a serializability order for Schedule A would be</a:t>
            </a:r>
            <a:br>
              <a:rPr lang="en-US" smtClean="0"/>
            </a:br>
            <a:r>
              <a:rPr lang="en-US" i="1" smtClean="0"/>
              <a:t>T</a:t>
            </a:r>
            <a:r>
              <a:rPr lang="en-US" baseline="-25000" smtClean="0"/>
              <a:t>5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</a:t>
            </a:r>
            <a:r>
              <a:rPr lang="en-US" smtClean="0">
                <a:sym typeface="Monotype Sorts" pitchFamily="2" charset="2"/>
              </a:rPr>
              <a:t> </a:t>
            </a:r>
            <a:r>
              <a:rPr lang="en-US" i="1" smtClean="0"/>
              <a:t>T</a:t>
            </a:r>
            <a:r>
              <a:rPr lang="en-US" baseline="-25000" smtClean="0"/>
              <a:t>1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</a:t>
            </a:r>
            <a:r>
              <a:rPr lang="en-US" smtClean="0">
                <a:sym typeface="Monotype Sorts" pitchFamily="2" charset="2"/>
              </a:rPr>
              <a:t> </a:t>
            </a:r>
            <a:r>
              <a:rPr lang="en-US" i="1" smtClean="0"/>
              <a:t>T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</a:t>
            </a:r>
            <a:r>
              <a:rPr lang="en-US" smtClean="0">
                <a:sym typeface="Monotype Sorts" pitchFamily="2" charset="2"/>
              </a:rPr>
              <a:t> </a:t>
            </a:r>
            <a:r>
              <a:rPr lang="en-US" i="1" smtClean="0"/>
              <a:t>T</a:t>
            </a:r>
            <a:r>
              <a:rPr lang="en-US" baseline="-25000" smtClean="0"/>
              <a:t>2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</a:t>
            </a:r>
            <a:r>
              <a:rPr lang="en-US" smtClean="0">
                <a:sym typeface="Monotype Sorts" pitchFamily="2" charset="2"/>
              </a:rPr>
              <a:t> </a:t>
            </a:r>
            <a:r>
              <a:rPr lang="en-US" i="1" smtClean="0"/>
              <a:t>T</a:t>
            </a:r>
            <a:r>
              <a:rPr lang="en-US" baseline="-25000" smtClean="0"/>
              <a:t>4</a:t>
            </a:r>
            <a:r>
              <a:rPr lang="en-US" smtClean="0"/>
              <a:t> </a:t>
            </a:r>
            <a:r>
              <a:rPr lang="en-US" smtClean="0">
                <a:sym typeface="Monotype Sort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78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 for View Serializability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6963" y="958850"/>
            <a:ext cx="7677150" cy="411480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precedence graph test for conflict </a:t>
            </a:r>
            <a:r>
              <a:rPr lang="en-US" dirty="0" err="1" smtClean="0"/>
              <a:t>serializability</a:t>
            </a:r>
            <a:r>
              <a:rPr lang="en-US" dirty="0" smtClean="0"/>
              <a:t> must be modified to apply to a test for view </a:t>
            </a:r>
            <a:r>
              <a:rPr lang="en-US" dirty="0" err="1" smtClean="0"/>
              <a:t>serializability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problem of checking if a schedule is view </a:t>
            </a:r>
            <a:r>
              <a:rPr lang="en-US" dirty="0" err="1" smtClean="0"/>
              <a:t>serializable</a:t>
            </a:r>
            <a:r>
              <a:rPr lang="en-US" dirty="0" smtClean="0"/>
              <a:t> falls in the class of </a:t>
            </a:r>
            <a:r>
              <a:rPr lang="en-US" i="1" dirty="0" smtClean="0"/>
              <a:t>NP</a:t>
            </a:r>
            <a:r>
              <a:rPr lang="en-US" dirty="0" smtClean="0"/>
              <a:t>-complete problems.  Thus existence of an efficient algorithm is unlikely.</a:t>
            </a:r>
            <a:br>
              <a:rPr lang="en-US" dirty="0" smtClean="0"/>
            </a:br>
            <a:r>
              <a:rPr lang="en-US" dirty="0" smtClean="0"/>
              <a:t>However practical algorithms that just check some </a:t>
            </a:r>
            <a:r>
              <a:rPr lang="en-US" i="1" dirty="0" smtClean="0"/>
              <a:t>sufficient conditions</a:t>
            </a:r>
            <a:r>
              <a:rPr lang="en-US" dirty="0" smtClean="0"/>
              <a:t> for view </a:t>
            </a:r>
            <a:r>
              <a:rPr lang="en-US" dirty="0" err="1" smtClean="0"/>
              <a:t>serializability</a:t>
            </a:r>
            <a:r>
              <a:rPr lang="en-US" dirty="0" smtClean="0"/>
              <a:t> can still be used.</a:t>
            </a:r>
          </a:p>
        </p:txBody>
      </p:sp>
    </p:spTree>
    <p:extLst>
      <p:ext uri="{BB962C8B-B14F-4D97-AF65-F5344CB8AC3E}">
        <p14:creationId xmlns:p14="http://schemas.microsoft.com/office/powerpoint/2010/main" val="4642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47738" y="133350"/>
            <a:ext cx="775335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smtClean="0"/>
              <a:t>Concurrency Control vs. Serializability Tests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Testing a schedule for serializability </a:t>
            </a:r>
            <a:r>
              <a:rPr lang="en-US" i="1" smtClean="0"/>
              <a:t>after</a:t>
            </a:r>
            <a:r>
              <a:rPr lang="en-US" smtClean="0"/>
              <a:t> it has executed is a little too late!</a:t>
            </a:r>
          </a:p>
          <a:p>
            <a:r>
              <a:rPr lang="en-US" smtClean="0"/>
              <a:t>Goal – to develop concurrency control protocols that will assure serializability.  They will generally not examine the precedence graph as it is being created; instead a protocol will impose a discipline that avoids nonseralizable schedules.</a:t>
            </a:r>
            <a:br>
              <a:rPr lang="en-US" smtClean="0"/>
            </a:br>
            <a:r>
              <a:rPr lang="en-US" smtClean="0"/>
              <a:t>Will study such protocols in Chapter 16.</a:t>
            </a:r>
          </a:p>
          <a:p>
            <a:r>
              <a:rPr lang="en-US" smtClean="0"/>
              <a:t>Tests for serializability help understand why a concurrency control protocol is correct. </a:t>
            </a:r>
          </a:p>
        </p:txBody>
      </p:sp>
    </p:spTree>
    <p:extLst>
      <p:ext uri="{BB962C8B-B14F-4D97-AF65-F5344CB8AC3E}">
        <p14:creationId xmlns:p14="http://schemas.microsoft.com/office/powerpoint/2010/main" val="277158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End of Chapter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621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342900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smtClean="0"/>
              <a:t>Schedule 2 --  A Serial Schedule in Which </a:t>
            </a:r>
            <a:br>
              <a:rPr lang="en-US" sz="2800" smtClean="0"/>
            </a:br>
            <a:r>
              <a:rPr lang="en-US" sz="2800" i="1" smtClean="0"/>
              <a:t>T</a:t>
            </a:r>
            <a:r>
              <a:rPr lang="en-US" sz="2800" baseline="-25000" smtClean="0"/>
              <a:t>2</a:t>
            </a:r>
            <a:r>
              <a:rPr lang="en-US" sz="2800" smtClean="0"/>
              <a:t> is Followed by </a:t>
            </a:r>
            <a:r>
              <a:rPr lang="en-US" sz="2800" i="1" smtClean="0"/>
              <a:t>T</a:t>
            </a:r>
            <a:r>
              <a:rPr lang="en-US" sz="2800" baseline="-25000" smtClean="0"/>
              <a:t>1</a:t>
            </a:r>
            <a:endParaRPr lang="en-US" sz="2800" smtClean="0"/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3" t="3299" r="23042" b="4124"/>
          <a:stretch>
            <a:fillRect/>
          </a:stretch>
        </p:blipFill>
        <p:spPr bwMode="auto">
          <a:xfrm>
            <a:off x="3060700" y="1565275"/>
            <a:ext cx="3513138" cy="43148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39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31825" y="266700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smtClean="0"/>
              <a:t>Schedule 5 -- Schedule  3 After Swapping A Pair of Instructions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3" t="1505" r="18285" b="1505"/>
          <a:stretch>
            <a:fillRect/>
          </a:stretch>
        </p:blipFill>
        <p:spPr bwMode="auto">
          <a:xfrm>
            <a:off x="2870200" y="1362075"/>
            <a:ext cx="3598863" cy="40989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95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190500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smtClean="0"/>
              <a:t>Schedule 6 -- A Serial Schedule That is Equivalent to Schedule 3</a:t>
            </a:r>
            <a:endParaRPr lang="en-US" smtClean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4" t="4611" r="21616" b="10663"/>
          <a:stretch>
            <a:fillRect/>
          </a:stretch>
        </p:blipFill>
        <p:spPr bwMode="auto">
          <a:xfrm>
            <a:off x="2870200" y="1416050"/>
            <a:ext cx="3919538" cy="44386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13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Schedule 7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" t="16084" r="2623" b="17715"/>
          <a:stretch>
            <a:fillRect/>
          </a:stretch>
        </p:blipFill>
        <p:spPr bwMode="auto">
          <a:xfrm>
            <a:off x="2324100" y="1701800"/>
            <a:ext cx="5181600" cy="2667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29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Instances and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Database changes over time</a:t>
            </a:r>
          </a:p>
          <a:p>
            <a:r>
              <a:rPr lang="en-US" dirty="0" smtClean="0"/>
              <a:t>The information in a database at a particular point in time is called an </a:t>
            </a:r>
            <a:r>
              <a:rPr lang="en-US" i="1" dirty="0" smtClean="0">
                <a:solidFill>
                  <a:srgbClr val="FF0000"/>
                </a:solidFill>
              </a:rPr>
              <a:t>instance </a:t>
            </a:r>
            <a:r>
              <a:rPr lang="en-US" dirty="0" smtClean="0"/>
              <a:t>of the database.</a:t>
            </a:r>
          </a:p>
          <a:p>
            <a:r>
              <a:rPr lang="en-US" dirty="0" smtClean="0"/>
              <a:t>The overall design of the database is called the </a:t>
            </a:r>
            <a:r>
              <a:rPr lang="en-US" i="1" dirty="0" smtClean="0">
                <a:solidFill>
                  <a:srgbClr val="FF0000"/>
                </a:solidFill>
              </a:rPr>
              <a:t>database scheme. </a:t>
            </a:r>
          </a:p>
          <a:p>
            <a:r>
              <a:rPr lang="en-US" dirty="0" smtClean="0"/>
              <a:t>Analogy with programming language:</a:t>
            </a:r>
          </a:p>
          <a:p>
            <a:pPr lvl="1"/>
            <a:r>
              <a:rPr lang="en-US" dirty="0" smtClean="0"/>
              <a:t>Data type definition – scheme</a:t>
            </a:r>
          </a:p>
          <a:p>
            <a:pPr lvl="1"/>
            <a:r>
              <a:rPr lang="en-US" dirty="0" smtClean="0"/>
              <a:t>Value of a variable – instance</a:t>
            </a:r>
          </a:p>
          <a:p>
            <a:r>
              <a:rPr lang="en-US" dirty="0"/>
              <a:t>There are several schemes, corresponding to levels of abstraction:</a:t>
            </a:r>
          </a:p>
          <a:p>
            <a:pPr lvl="1"/>
            <a:r>
              <a:rPr lang="en-US" dirty="0"/>
              <a:t>Physical scheme</a:t>
            </a:r>
          </a:p>
          <a:p>
            <a:pPr lvl="1"/>
            <a:r>
              <a:rPr lang="en-US" dirty="0"/>
              <a:t>Conceptual scheme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254000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smtClean="0"/>
              <a:t>Precedence Graph for </a:t>
            </a:r>
            <a:br>
              <a:rPr lang="en-US" sz="2800" smtClean="0"/>
            </a:br>
            <a:r>
              <a:rPr lang="en-US" sz="2800" smtClean="0"/>
              <a:t>(a) Schedule 1 and (b) Schedule 2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" t="39098" r="752" b="39348"/>
          <a:stretch>
            <a:fillRect/>
          </a:stretch>
        </p:blipFill>
        <p:spPr bwMode="auto">
          <a:xfrm>
            <a:off x="1562100" y="2057400"/>
            <a:ext cx="6843713" cy="11191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41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Illustration of Topological Sorting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39" t="1563" r="32140" b="1785"/>
          <a:stretch>
            <a:fillRect/>
          </a:stretch>
        </p:blipFill>
        <p:spPr bwMode="auto">
          <a:xfrm>
            <a:off x="3517900" y="1498600"/>
            <a:ext cx="2125663" cy="4254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8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Precedence Graph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4" t="3108" r="17877" b="3627"/>
          <a:stretch>
            <a:fillRect/>
          </a:stretch>
        </p:blipFill>
        <p:spPr bwMode="auto">
          <a:xfrm>
            <a:off x="2870200" y="1236663"/>
            <a:ext cx="3538538" cy="381793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43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fig. 15.21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" t="16533" r="4201" b="18134"/>
          <a:stretch>
            <a:fillRect/>
          </a:stretch>
        </p:blipFill>
        <p:spPr bwMode="auto">
          <a:xfrm>
            <a:off x="2374900" y="1735138"/>
            <a:ext cx="4949825" cy="26082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33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/>
              <a:t>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The ability to allow users to take a logical view of the database which is independent of the way that the data </a:t>
            </a:r>
            <a:r>
              <a:rPr lang="en-US" smtClean="0"/>
              <a:t>is stored.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ability to modify a scheme </a:t>
            </a:r>
            <a:r>
              <a:rPr lang="en-US" dirty="0" smtClean="0"/>
              <a:t>definition </a:t>
            </a:r>
            <a:r>
              <a:rPr lang="en-US" dirty="0"/>
              <a:t>in one level without </a:t>
            </a:r>
            <a:r>
              <a:rPr lang="en-US" dirty="0" smtClean="0"/>
              <a:t>affecting </a:t>
            </a:r>
            <a:r>
              <a:rPr lang="en-US" dirty="0"/>
              <a:t>a scheme </a:t>
            </a:r>
            <a:r>
              <a:rPr lang="en-US" dirty="0" smtClean="0"/>
              <a:t>definition </a:t>
            </a:r>
            <a:r>
              <a:rPr lang="en-US" dirty="0"/>
              <a:t>in a higher </a:t>
            </a:r>
            <a:r>
              <a:rPr lang="en-US" dirty="0" smtClean="0"/>
              <a:t>level </a:t>
            </a:r>
            <a:r>
              <a:rPr lang="en-US" sz="2800" dirty="0" smtClean="0"/>
              <a:t>is </a:t>
            </a:r>
            <a:r>
              <a:rPr lang="en-US" sz="2800" dirty="0"/>
              <a:t>called </a:t>
            </a:r>
            <a:r>
              <a:rPr lang="en-US" dirty="0"/>
              <a:t>data independence</a:t>
            </a:r>
            <a:r>
              <a:rPr lang="en-US" sz="3600" dirty="0"/>
              <a:t>.</a:t>
            </a:r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5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previous lect.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</a:p>
          <a:p>
            <a:r>
              <a:rPr lang="en-US" dirty="0" smtClean="0"/>
              <a:t>Data Abstraction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Modelling</a:t>
            </a:r>
            <a:endParaRPr lang="en-US" dirty="0" smtClean="0"/>
          </a:p>
          <a:p>
            <a:r>
              <a:rPr lang="en-US" dirty="0" smtClean="0"/>
              <a:t>Instance &amp; Schema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/>
              <a:t>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ability to modify a scheme </a:t>
            </a:r>
            <a:r>
              <a:rPr lang="en-US" dirty="0" smtClean="0"/>
              <a:t>definition </a:t>
            </a:r>
            <a:r>
              <a:rPr lang="en-US" dirty="0"/>
              <a:t>in one level without </a:t>
            </a:r>
            <a:r>
              <a:rPr lang="en-US" dirty="0" smtClean="0"/>
              <a:t>affecting </a:t>
            </a:r>
            <a:r>
              <a:rPr lang="en-US" dirty="0"/>
              <a:t>a scheme </a:t>
            </a:r>
            <a:r>
              <a:rPr lang="en-US" dirty="0" smtClean="0"/>
              <a:t>definition </a:t>
            </a:r>
            <a:r>
              <a:rPr lang="en-US" dirty="0"/>
              <a:t>in a higher </a:t>
            </a:r>
            <a:r>
              <a:rPr lang="en-US" dirty="0" smtClean="0"/>
              <a:t>level </a:t>
            </a:r>
            <a:r>
              <a:rPr lang="en-US" sz="2800" dirty="0" smtClean="0"/>
              <a:t>is </a:t>
            </a:r>
            <a:r>
              <a:rPr lang="en-US" sz="2800" dirty="0"/>
              <a:t>called </a:t>
            </a:r>
            <a:r>
              <a:rPr lang="en-US" i="1" dirty="0">
                <a:solidFill>
                  <a:srgbClr val="FF0000"/>
                </a:solidFill>
              </a:rPr>
              <a:t>data </a:t>
            </a:r>
            <a:r>
              <a:rPr lang="en-US" i="1" dirty="0" smtClean="0">
                <a:solidFill>
                  <a:srgbClr val="FF0000"/>
                </a:solidFill>
              </a:rPr>
              <a:t>independenc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They are of 2 types:</a:t>
            </a:r>
          </a:p>
          <a:p>
            <a:pPr lvl="1"/>
            <a:r>
              <a:rPr lang="en-US" dirty="0" smtClean="0"/>
              <a:t>Physical Data Independence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ability to modify the physical scheme without causing application programs to be </a:t>
            </a:r>
            <a:r>
              <a:rPr lang="en-US" dirty="0" smtClean="0"/>
              <a:t>rewritten</a:t>
            </a:r>
          </a:p>
          <a:p>
            <a:pPr lvl="2"/>
            <a:r>
              <a:rPr lang="en-US" dirty="0" smtClean="0"/>
              <a:t>Modifications </a:t>
            </a:r>
            <a:r>
              <a:rPr lang="en-US" dirty="0"/>
              <a:t>at this level are usually to </a:t>
            </a:r>
            <a:r>
              <a:rPr lang="en-US" dirty="0" smtClean="0"/>
              <a:t>improve performance</a:t>
            </a:r>
            <a:endParaRPr lang="en-US" sz="3600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7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Data independence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Logical Data Independence</a:t>
            </a:r>
          </a:p>
          <a:p>
            <a:pPr lvl="1"/>
            <a:r>
              <a:rPr lang="en-US" dirty="0"/>
              <a:t>The ability to modify the conceptual scheme without causing application programs to be </a:t>
            </a:r>
            <a:r>
              <a:rPr lang="en-US" dirty="0" smtClean="0"/>
              <a:t>rewritten</a:t>
            </a:r>
          </a:p>
          <a:p>
            <a:pPr lvl="1"/>
            <a:r>
              <a:rPr lang="en-US" dirty="0"/>
              <a:t>Usually done when logical structure of database is </a:t>
            </a:r>
            <a:r>
              <a:rPr lang="en-US" dirty="0" smtClean="0"/>
              <a:t>altered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harder </a:t>
            </a:r>
            <a:r>
              <a:rPr lang="en-US" i="1" dirty="0">
                <a:solidFill>
                  <a:srgbClr val="FF0000"/>
                </a:solidFill>
              </a:rPr>
              <a:t>to achieve</a:t>
            </a:r>
            <a:r>
              <a:rPr lang="en-US" dirty="0"/>
              <a:t> as the application programs are usually heavily dependent </a:t>
            </a:r>
            <a:r>
              <a:rPr lang="en-US" dirty="0" smtClean="0"/>
              <a:t>on the </a:t>
            </a:r>
            <a:r>
              <a:rPr lang="en-US" dirty="0"/>
              <a:t>logical structure of the data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Database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Database system provide</a:t>
            </a:r>
          </a:p>
          <a:p>
            <a:pPr lvl="1"/>
            <a:r>
              <a:rPr lang="en-US" dirty="0" smtClean="0"/>
              <a:t>Data Definition Language (DDL)</a:t>
            </a:r>
          </a:p>
          <a:p>
            <a:pPr lvl="2"/>
            <a:r>
              <a:rPr lang="en-US" dirty="0" smtClean="0"/>
              <a:t>Specify database schema</a:t>
            </a:r>
          </a:p>
          <a:p>
            <a:pPr lvl="1"/>
            <a:r>
              <a:rPr lang="en-US" dirty="0" smtClean="0"/>
              <a:t>Data Manipulation Language (DML)</a:t>
            </a:r>
          </a:p>
          <a:p>
            <a:pPr lvl="2"/>
            <a:r>
              <a:rPr lang="en-US" dirty="0" smtClean="0"/>
              <a:t>Database queries &amp; updates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DDL &amp; DML are not two separate languages, they are part of  a single database language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SQL (widely used database language)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Execution of the above DDL statement creates the account table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6" y="1600200"/>
            <a:ext cx="5929915" cy="186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1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Data Manipulation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Mainpulation</a:t>
            </a:r>
            <a:r>
              <a:rPr lang="en-US" dirty="0" smtClean="0"/>
              <a:t> is: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Retrieval  , Insertion , Deletion ,Modification </a:t>
            </a:r>
          </a:p>
          <a:p>
            <a:r>
              <a:rPr lang="en-US" dirty="0" smtClean="0"/>
              <a:t>DML is a language which enables users to access and manipulate data</a:t>
            </a:r>
          </a:p>
          <a:p>
            <a:r>
              <a:rPr lang="en-US" dirty="0" smtClean="0"/>
              <a:t>A query is a statement requesting the retrieval of information.</a:t>
            </a:r>
          </a:p>
          <a:p>
            <a:r>
              <a:rPr lang="en-US" dirty="0" smtClean="0"/>
              <a:t>The portion of DML that involves information retrieval is called </a:t>
            </a:r>
            <a:r>
              <a:rPr lang="en-US" i="1" dirty="0" smtClean="0">
                <a:solidFill>
                  <a:srgbClr val="FF0000"/>
                </a:solidFill>
              </a:rPr>
              <a:t>query language</a:t>
            </a:r>
          </a:p>
          <a:p>
            <a:r>
              <a:rPr lang="en-US" dirty="0" smtClean="0"/>
              <a:t>DML &amp; query language are often used </a:t>
            </a:r>
            <a:r>
              <a:rPr lang="en-US" dirty="0" err="1" smtClean="0"/>
              <a:t>simultaneouly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3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DML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638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query in SQL Language finds the name of the customer whose customer-id is specified after = equal sign.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914400"/>
            <a:ext cx="8785768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12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 err="1" smtClean="0"/>
              <a:t>contd</a:t>
            </a:r>
            <a:r>
              <a:rPr lang="en-US" dirty="0" smtClean="0"/>
              <a:t>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database management system (DBMS) is a collection of programs that enables users to create and maintain a database. </a:t>
            </a:r>
          </a:p>
          <a:p>
            <a:r>
              <a:rPr lang="en-US" dirty="0" smtClean="0"/>
              <a:t>DBMS includes the following steps:</a:t>
            </a:r>
          </a:p>
          <a:p>
            <a:pPr lvl="1"/>
            <a:r>
              <a:rPr lang="en-US" dirty="0" smtClean="0"/>
              <a:t>Defining (specifying data </a:t>
            </a:r>
            <a:r>
              <a:rPr lang="en-US" dirty="0" err="1" smtClean="0"/>
              <a:t>types,structure,constraints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Constructing (process of storing the data on storage medium)</a:t>
            </a:r>
          </a:p>
          <a:p>
            <a:pPr lvl="1"/>
            <a:r>
              <a:rPr lang="en-US" dirty="0" smtClean="0"/>
              <a:t>Manipulating(querying the database to retrieve specific data , updating  the database to reflect changes) </a:t>
            </a:r>
          </a:p>
          <a:p>
            <a:pPr lvl="1"/>
            <a:r>
              <a:rPr lang="en-US" dirty="0" smtClean="0"/>
              <a:t>Sharing ( multiple users &amp; programs access data simultaneously)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6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smtClean="0"/>
              <a:t>Administrator</a:t>
            </a:r>
          </a:p>
          <a:p>
            <a:r>
              <a:rPr lang="en-US" dirty="0" smtClean="0"/>
              <a:t>Database Users</a:t>
            </a:r>
          </a:p>
          <a:p>
            <a:r>
              <a:rPr lang="en-US" dirty="0" smtClean="0"/>
              <a:t>Overall </a:t>
            </a:r>
            <a:r>
              <a:rPr lang="en-US" smtClean="0"/>
              <a:t>System Architecture….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40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831273"/>
          </a:xfrm>
        </p:spPr>
        <p:txBody>
          <a:bodyPr/>
          <a:lstStyle/>
          <a:p>
            <a:r>
              <a:rPr lang="en-US" dirty="0" smtClean="0"/>
              <a:t>Database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638800"/>
          </a:xfrm>
        </p:spPr>
        <p:txBody>
          <a:bodyPr/>
          <a:lstStyle/>
          <a:p>
            <a:r>
              <a:rPr lang="en-US" dirty="0" smtClean="0"/>
              <a:t>A program module </a:t>
            </a:r>
            <a:r>
              <a:rPr lang="en-US" dirty="0"/>
              <a:t>which provides the interface between the low-level </a:t>
            </a:r>
            <a:r>
              <a:rPr lang="en-US" dirty="0" smtClean="0"/>
              <a:t>data stored </a:t>
            </a:r>
            <a:r>
              <a:rPr lang="en-US" dirty="0"/>
              <a:t>in the database and the application programs and queries submitted to the system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Databases typically require lots of storage space gigabytes. This must be stored on disks. Data is </a:t>
            </a:r>
            <a:r>
              <a:rPr lang="en-US" dirty="0" smtClean="0"/>
              <a:t>moved between </a:t>
            </a:r>
            <a:r>
              <a:rPr lang="en-US" dirty="0"/>
              <a:t>disk and main memory MM as needed.</a:t>
            </a:r>
          </a:p>
        </p:txBody>
      </p:sp>
    </p:spTree>
    <p:extLst>
      <p:ext uri="{BB962C8B-B14F-4D97-AF65-F5344CB8AC3E}">
        <p14:creationId xmlns:p14="http://schemas.microsoft.com/office/powerpoint/2010/main" val="124645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Database </a:t>
            </a:r>
            <a:r>
              <a:rPr lang="en-US" dirty="0" smtClean="0"/>
              <a:t>Manager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Database Manager module is responsible for</a:t>
            </a:r>
          </a:p>
          <a:p>
            <a:pPr lvl="1"/>
            <a:r>
              <a:rPr lang="en-US" dirty="0" smtClean="0"/>
              <a:t>Interaction with the file manager</a:t>
            </a:r>
          </a:p>
          <a:p>
            <a:pPr lvl="2"/>
            <a:r>
              <a:rPr lang="en-US" dirty="0" smtClean="0"/>
              <a:t>Storing raw data on disk using file system</a:t>
            </a:r>
          </a:p>
          <a:p>
            <a:pPr lvl="1"/>
            <a:r>
              <a:rPr lang="en-US" dirty="0" smtClean="0"/>
              <a:t>Integrity enforcement</a:t>
            </a:r>
          </a:p>
          <a:p>
            <a:pPr lvl="2"/>
            <a:r>
              <a:rPr lang="en-US" dirty="0" smtClean="0"/>
              <a:t>Do not violate consistency constraints</a:t>
            </a:r>
          </a:p>
          <a:p>
            <a:pPr lvl="1"/>
            <a:r>
              <a:rPr lang="en-US" dirty="0" smtClean="0"/>
              <a:t>Security enforcement</a:t>
            </a:r>
          </a:p>
          <a:p>
            <a:pPr lvl="2"/>
            <a:r>
              <a:rPr lang="en-US" dirty="0" smtClean="0"/>
              <a:t>Ensure user access to information they are permitted to</a:t>
            </a:r>
          </a:p>
          <a:p>
            <a:pPr lvl="1"/>
            <a:r>
              <a:rPr lang="en-US" dirty="0" smtClean="0"/>
              <a:t>Backup and Recovery</a:t>
            </a:r>
          </a:p>
          <a:p>
            <a:pPr lvl="2"/>
            <a:r>
              <a:rPr lang="en-US" dirty="0" smtClean="0"/>
              <a:t>Detecting failures due to power failure, disk </a:t>
            </a:r>
            <a:r>
              <a:rPr lang="en-US" dirty="0" err="1" smtClean="0"/>
              <a:t>crash,etc</a:t>
            </a:r>
            <a:r>
              <a:rPr lang="en-US" dirty="0" smtClean="0"/>
              <a:t> and restoring the database to its state before the failure</a:t>
            </a:r>
          </a:p>
          <a:p>
            <a:pPr lvl="1"/>
            <a:r>
              <a:rPr lang="en-US" dirty="0" smtClean="0"/>
              <a:t>Concurrency control</a:t>
            </a:r>
          </a:p>
          <a:p>
            <a:pPr lvl="2"/>
            <a:r>
              <a:rPr lang="en-US" dirty="0" smtClean="0"/>
              <a:t>Preserving data consistency when there are concurrent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02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907473"/>
          </a:xfrm>
        </p:spPr>
        <p:txBody>
          <a:bodyPr/>
          <a:lstStyle/>
          <a:p>
            <a:r>
              <a:rPr lang="en-US" dirty="0" smtClean="0"/>
              <a:t>Database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r>
              <a:rPr lang="en-US" dirty="0" smtClean="0"/>
              <a:t>Is person having central control over data and program accessing that data</a:t>
            </a:r>
          </a:p>
          <a:p>
            <a:r>
              <a:rPr lang="en-US" dirty="0" smtClean="0"/>
              <a:t>Duties of administrator</a:t>
            </a:r>
          </a:p>
          <a:p>
            <a:pPr lvl="1"/>
            <a:r>
              <a:rPr lang="en-US" dirty="0" smtClean="0"/>
              <a:t>Database design</a:t>
            </a:r>
          </a:p>
          <a:p>
            <a:pPr lvl="1"/>
            <a:r>
              <a:rPr lang="en-US" dirty="0" smtClean="0"/>
              <a:t>Scheme definition</a:t>
            </a:r>
          </a:p>
          <a:p>
            <a:pPr lvl="1"/>
            <a:r>
              <a:rPr lang="en-US" dirty="0" smtClean="0"/>
              <a:t>User authorization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52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Database Users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638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Application programmers</a:t>
            </a:r>
          </a:p>
          <a:p>
            <a:pPr lvl="1"/>
            <a:r>
              <a:rPr lang="en-US" dirty="0" smtClean="0"/>
              <a:t>Computer professionals</a:t>
            </a:r>
          </a:p>
          <a:p>
            <a:pPr lvl="1"/>
            <a:r>
              <a:rPr lang="en-US" dirty="0" smtClean="0"/>
              <a:t>Interacts with the system through programming commonly using host language (java,c#,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Host language compiler generates object code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Sophisticated users</a:t>
            </a:r>
          </a:p>
          <a:p>
            <a:pPr lvl="1"/>
            <a:r>
              <a:rPr lang="en-US" dirty="0" smtClean="0"/>
              <a:t>Interacts with the system without writing programs</a:t>
            </a:r>
          </a:p>
          <a:p>
            <a:pPr lvl="1"/>
            <a:r>
              <a:rPr lang="en-US" dirty="0" smtClean="0"/>
              <a:t>Requests by writing queries in a database query language</a:t>
            </a:r>
          </a:p>
          <a:p>
            <a:pPr lvl="1"/>
            <a:r>
              <a:rPr lang="en-US" dirty="0" smtClean="0"/>
              <a:t>Query submitted to query processor that breaks DML statement down into instructions for database manager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51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Database Users	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Specialized users</a:t>
            </a:r>
          </a:p>
          <a:p>
            <a:pPr lvl="1"/>
            <a:r>
              <a:rPr lang="en-US" dirty="0" smtClean="0"/>
              <a:t>Are sophisticated users writing special database application programs. </a:t>
            </a:r>
          </a:p>
          <a:p>
            <a:pPr lvl="1"/>
            <a:r>
              <a:rPr lang="en-US" dirty="0" smtClean="0"/>
              <a:t>Complex database systems (audio/video), Knowledge-based experts systems,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Naive users</a:t>
            </a:r>
          </a:p>
          <a:p>
            <a:pPr lvl="1"/>
            <a:r>
              <a:rPr lang="en-US" dirty="0" smtClean="0"/>
              <a:t>Unsophisticated users who interacts with the system by using permanent application programs (</a:t>
            </a:r>
            <a:r>
              <a:rPr lang="en-US" dirty="0" err="1" smtClean="0"/>
              <a:t>eg</a:t>
            </a:r>
            <a:r>
              <a:rPr lang="en-US" dirty="0" smtClean="0"/>
              <a:t>. ATM)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86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File Manager</a:t>
            </a:r>
          </a:p>
          <a:p>
            <a:pPr lvl="1"/>
            <a:r>
              <a:rPr lang="en-US" dirty="0" smtClean="0"/>
              <a:t>Allocation of disk space &amp; data structure on disk</a:t>
            </a:r>
          </a:p>
          <a:p>
            <a:r>
              <a:rPr lang="en-US" dirty="0" smtClean="0"/>
              <a:t>Database manager</a:t>
            </a:r>
          </a:p>
          <a:p>
            <a:pPr lvl="1"/>
            <a:r>
              <a:rPr lang="en-US" dirty="0" smtClean="0"/>
              <a:t>Interface between low-level data &amp; application program and queries</a:t>
            </a:r>
          </a:p>
          <a:p>
            <a:r>
              <a:rPr lang="en-US" dirty="0" smtClean="0"/>
              <a:t>Query Processor</a:t>
            </a:r>
          </a:p>
          <a:p>
            <a:pPr lvl="1"/>
            <a:r>
              <a:rPr lang="en-US" dirty="0" smtClean="0"/>
              <a:t>Translates statements in a query language to low-level instruction that </a:t>
            </a:r>
            <a:r>
              <a:rPr lang="en-US" dirty="0" err="1" smtClean="0"/>
              <a:t>db</a:t>
            </a:r>
            <a:r>
              <a:rPr lang="en-US" dirty="0" smtClean="0"/>
              <a:t> manager understands</a:t>
            </a:r>
          </a:p>
          <a:p>
            <a:r>
              <a:rPr lang="en-US" dirty="0" smtClean="0"/>
              <a:t>DML </a:t>
            </a:r>
            <a:r>
              <a:rPr lang="en-US" dirty="0" err="1" smtClean="0"/>
              <a:t>precompiler</a:t>
            </a:r>
            <a:endParaRPr lang="en-US" dirty="0" smtClean="0"/>
          </a:p>
          <a:p>
            <a:pPr lvl="1"/>
            <a:r>
              <a:rPr lang="en-US" dirty="0" smtClean="0"/>
              <a:t>Converts DML statement in application program to normal procedure calls in host language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709"/>
            <a:ext cx="8686800" cy="810491"/>
          </a:xfrm>
        </p:spPr>
        <p:txBody>
          <a:bodyPr/>
          <a:lstStyle/>
          <a:p>
            <a:r>
              <a:rPr lang="en-US" dirty="0" smtClean="0"/>
              <a:t>Overall System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48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Overall System Structure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066800"/>
            <a:ext cx="9052561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DDL Compiler</a:t>
            </a:r>
          </a:p>
          <a:p>
            <a:pPr lvl="1"/>
            <a:r>
              <a:rPr lang="en-US" dirty="0" smtClean="0"/>
              <a:t>Converts DDL statements to a set of tables containing metadata stored in a data dictionary</a:t>
            </a:r>
          </a:p>
          <a:p>
            <a:endParaRPr lang="en-US" dirty="0"/>
          </a:p>
          <a:p>
            <a:r>
              <a:rPr lang="en-US" dirty="0" smtClean="0"/>
              <a:t>Data Files – stores the data itself</a:t>
            </a:r>
          </a:p>
          <a:p>
            <a:r>
              <a:rPr lang="en-US" dirty="0" smtClean="0"/>
              <a:t>Data Dictionary – stores information about the structure of the database. It is used heavily</a:t>
            </a:r>
          </a:p>
          <a:p>
            <a:r>
              <a:rPr lang="en-US" dirty="0" smtClean="0"/>
              <a:t>Indices – provides fast access to data items holding particular values.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74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709"/>
            <a:ext cx="8686800" cy="810491"/>
          </a:xfrm>
        </p:spPr>
        <p:txBody>
          <a:bodyPr/>
          <a:lstStyle/>
          <a:p>
            <a:r>
              <a:rPr lang="en-US" dirty="0" smtClean="0"/>
              <a:t>Overall System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56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399"/>
            <a:ext cx="7315200" cy="5867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692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r>
              <a:rPr lang="en-US" dirty="0" smtClean="0"/>
              <a:t>Entity-Relationship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r>
              <a:rPr lang="en-US" dirty="0" smtClean="0"/>
              <a:t>E-R Model views the real world as a set of basic objects (entities) and relationship among these objects.</a:t>
            </a:r>
          </a:p>
          <a:p>
            <a:r>
              <a:rPr lang="en-US" dirty="0" smtClean="0"/>
              <a:t>Represents overall logical structure of the DB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7010400" cy="300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523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system environment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38200"/>
            <a:ext cx="7848600" cy="6019800"/>
          </a:xfrm>
        </p:spPr>
      </p:pic>
    </p:spTree>
    <p:extLst>
      <p:ext uri="{BB962C8B-B14F-4D97-AF65-F5344CB8AC3E}">
        <p14:creationId xmlns:p14="http://schemas.microsoft.com/office/powerpoint/2010/main" val="40147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1563"/>
            <a:ext cx="8229600" cy="7273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609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Entity is an object (something) that exists and is distinguishable from other objects (things)</a:t>
            </a:r>
          </a:p>
          <a:p>
            <a:pPr lvl="1"/>
            <a:r>
              <a:rPr lang="en-US" dirty="0" smtClean="0"/>
              <a:t>Independent existence</a:t>
            </a:r>
          </a:p>
          <a:p>
            <a:pPr lvl="1"/>
            <a:r>
              <a:rPr lang="en-US" dirty="0" smtClean="0"/>
              <a:t>Described by its attributes (set of properties)</a:t>
            </a:r>
          </a:p>
          <a:p>
            <a:pPr lvl="1"/>
            <a:r>
              <a:rPr lang="en-US" dirty="0" smtClean="0"/>
              <a:t>Determined by particular value of its attributes</a:t>
            </a:r>
          </a:p>
          <a:p>
            <a:pPr lvl="1"/>
            <a:r>
              <a:rPr lang="en-US" dirty="0" smtClean="0"/>
              <a:t>Can be concrete or abstract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A book</a:t>
            </a:r>
          </a:p>
          <a:p>
            <a:pPr lvl="2"/>
            <a:r>
              <a:rPr lang="en-US" sz="2000" dirty="0" smtClean="0"/>
              <a:t>Title=“Database system </a:t>
            </a:r>
            <a:r>
              <a:rPr lang="en-US" sz="2000" dirty="0" err="1" smtClean="0"/>
              <a:t>concept”,pages</a:t>
            </a:r>
            <a:r>
              <a:rPr lang="en-US" sz="2000" dirty="0" smtClean="0"/>
              <a:t>=820,ISBN=</a:t>
            </a:r>
            <a:r>
              <a:rPr lang="en-US" sz="2000" dirty="0" err="1" smtClean="0"/>
              <a:t>xxxxxxxx</a:t>
            </a:r>
            <a:endParaRPr lang="en-US" sz="2000" dirty="0" smtClean="0"/>
          </a:p>
          <a:p>
            <a:pPr lvl="1"/>
            <a:r>
              <a:rPr lang="en-US" dirty="0" smtClean="0"/>
              <a:t>A person</a:t>
            </a:r>
          </a:p>
          <a:p>
            <a:pPr lvl="2"/>
            <a:r>
              <a:rPr lang="en-US" sz="2000" dirty="0" smtClean="0"/>
              <a:t>Name=“</a:t>
            </a:r>
            <a:r>
              <a:rPr lang="en-US" sz="2000" dirty="0" err="1" smtClean="0"/>
              <a:t>Suman</a:t>
            </a:r>
            <a:r>
              <a:rPr lang="en-US" sz="2000" dirty="0" smtClean="0"/>
              <a:t> </a:t>
            </a:r>
            <a:r>
              <a:rPr lang="en-US" sz="2000" dirty="0" err="1" smtClean="0"/>
              <a:t>Ghimire</a:t>
            </a:r>
            <a:r>
              <a:rPr lang="en-US" sz="2000" dirty="0" smtClean="0"/>
              <a:t>”,age=28,Citizen No=</a:t>
            </a:r>
            <a:r>
              <a:rPr lang="en-US" sz="2000" dirty="0" err="1" smtClean="0"/>
              <a:t>xxxxxx</a:t>
            </a:r>
            <a:endParaRPr lang="en-US" sz="2000" dirty="0" smtClean="0"/>
          </a:p>
          <a:p>
            <a:pPr lvl="1"/>
            <a:r>
              <a:rPr lang="en-US" dirty="0" smtClean="0"/>
              <a:t>A holiday</a:t>
            </a:r>
          </a:p>
          <a:p>
            <a:pPr lvl="2"/>
            <a:r>
              <a:rPr lang="en-US" sz="2200" dirty="0" smtClean="0"/>
              <a:t>Name=“</a:t>
            </a:r>
            <a:r>
              <a:rPr lang="en-US" sz="2200" dirty="0" err="1" smtClean="0"/>
              <a:t>Christmas”,date</a:t>
            </a:r>
            <a:r>
              <a:rPr lang="en-US" sz="2200" dirty="0" smtClean="0"/>
              <a:t>=December 25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23416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r>
              <a:rPr lang="en-US" dirty="0" smtClean="0"/>
              <a:t>Entity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r>
              <a:rPr lang="en-US" dirty="0" smtClean="0"/>
              <a:t>An entity set is a set of entities of the same type; entities that share the same properties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A set of books</a:t>
            </a:r>
          </a:p>
          <a:p>
            <a:pPr lvl="1"/>
            <a:r>
              <a:rPr lang="en-US" dirty="0" smtClean="0"/>
              <a:t>A set of people taking DBMS</a:t>
            </a:r>
          </a:p>
          <a:p>
            <a:r>
              <a:rPr lang="en-US" dirty="0" smtClean="0"/>
              <a:t>Entity set need not be disjoint.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. The entity set </a:t>
            </a:r>
            <a:r>
              <a:rPr lang="en-US" i="1" dirty="0" smtClean="0">
                <a:solidFill>
                  <a:srgbClr val="FF0000"/>
                </a:solidFill>
              </a:rPr>
              <a:t>employee</a:t>
            </a:r>
            <a:r>
              <a:rPr lang="en-US" dirty="0" smtClean="0"/>
              <a:t> all employees of a bank an the entity set  </a:t>
            </a:r>
            <a:r>
              <a:rPr lang="en-US" i="1" dirty="0" smtClean="0">
                <a:solidFill>
                  <a:srgbClr val="FF0000"/>
                </a:solidFill>
              </a:rPr>
              <a:t>customer </a:t>
            </a:r>
            <a:r>
              <a:rPr lang="en-US" dirty="0" smtClean="0"/>
              <a:t>all customers of the bank may have members in common.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0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7481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Attributes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entity is represented by a set of attributes </a:t>
            </a:r>
            <a:r>
              <a:rPr lang="en-US" dirty="0" err="1" smtClean="0"/>
              <a:t>i.e</a:t>
            </a:r>
            <a:r>
              <a:rPr lang="en-US" dirty="0" smtClean="0"/>
              <a:t> descriptive properties possessed by all members of an entity set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Student (</a:t>
            </a:r>
            <a:r>
              <a:rPr lang="en-US" dirty="0" err="1" smtClean="0"/>
              <a:t>StudentID,Name,Address,Class,Grade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Course(</a:t>
            </a:r>
            <a:r>
              <a:rPr lang="en-US" dirty="0" err="1" smtClean="0"/>
              <a:t>Number,Title,Classroom,instructor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Domain</a:t>
            </a:r>
          </a:p>
          <a:p>
            <a:pPr lvl="1"/>
            <a:r>
              <a:rPr lang="en-US" dirty="0" smtClean="0"/>
              <a:t>Domain of an attribute is a set of permitted values for each attribute</a:t>
            </a:r>
          </a:p>
          <a:p>
            <a:pPr lvl="1"/>
            <a:r>
              <a:rPr lang="en-US" dirty="0" smtClean="0"/>
              <a:t>Example	</a:t>
            </a:r>
          </a:p>
          <a:p>
            <a:pPr lvl="2"/>
            <a:r>
              <a:rPr lang="en-US" dirty="0" smtClean="0"/>
              <a:t>Attribute Age is a number between 0 and 200</a:t>
            </a:r>
          </a:p>
          <a:p>
            <a:pPr lvl="2"/>
            <a:r>
              <a:rPr lang="en-US" dirty="0" smtClean="0"/>
              <a:t>Color is one of { </a:t>
            </a:r>
            <a:r>
              <a:rPr lang="en-US" dirty="0" err="1" smtClean="0"/>
              <a:t>blue,green,black</a:t>
            </a:r>
            <a:r>
              <a:rPr lang="en-US" dirty="0" smtClean="0"/>
              <a:t>,…)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56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r>
              <a:rPr lang="en-US" dirty="0" smtClean="0"/>
              <a:t>Attribute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r>
              <a:rPr lang="en-US" dirty="0" smtClean="0"/>
              <a:t>Single value </a:t>
            </a:r>
            <a:r>
              <a:rPr lang="en-US" dirty="0" err="1" smtClean="0"/>
              <a:t>vs</a:t>
            </a:r>
            <a:r>
              <a:rPr lang="en-US" dirty="0" smtClean="0"/>
              <a:t> Multi valued</a:t>
            </a:r>
          </a:p>
          <a:p>
            <a:pPr lvl="1"/>
            <a:r>
              <a:rPr lang="en-US" dirty="0" smtClean="0"/>
              <a:t>Single : Social Insurance Number, student number</a:t>
            </a:r>
          </a:p>
          <a:p>
            <a:pPr lvl="1"/>
            <a:r>
              <a:rPr lang="en-US" dirty="0" smtClean="0"/>
              <a:t>Multi: Telephone Numbers, Lectures of a course,..</a:t>
            </a:r>
          </a:p>
          <a:p>
            <a:r>
              <a:rPr lang="en-US" dirty="0" smtClean="0"/>
              <a:t>Simple </a:t>
            </a:r>
            <a:r>
              <a:rPr lang="en-US" dirty="0" err="1" smtClean="0"/>
              <a:t>vs</a:t>
            </a:r>
            <a:r>
              <a:rPr lang="en-US" dirty="0"/>
              <a:t> </a:t>
            </a:r>
            <a:r>
              <a:rPr lang="en-US" dirty="0" smtClean="0"/>
              <a:t>Composite</a:t>
            </a:r>
          </a:p>
          <a:p>
            <a:pPr lvl="1"/>
            <a:r>
              <a:rPr lang="en-US" dirty="0" smtClean="0"/>
              <a:t>Composite: Address = Apt No, Street, City, Postal Code</a:t>
            </a:r>
          </a:p>
          <a:p>
            <a:r>
              <a:rPr lang="en-US" dirty="0" smtClean="0"/>
              <a:t>Null Value</a:t>
            </a:r>
          </a:p>
          <a:p>
            <a:pPr lvl="1"/>
            <a:r>
              <a:rPr lang="en-US" dirty="0" smtClean="0"/>
              <a:t>No corresponding values (contain no value)</a:t>
            </a:r>
          </a:p>
          <a:p>
            <a:r>
              <a:rPr lang="en-US" dirty="0" smtClean="0"/>
              <a:t>Stored </a:t>
            </a:r>
            <a:r>
              <a:rPr lang="en-US" dirty="0" err="1" smtClean="0"/>
              <a:t>vs</a:t>
            </a:r>
            <a:r>
              <a:rPr lang="en-US" dirty="0" smtClean="0"/>
              <a:t> Derived</a:t>
            </a:r>
          </a:p>
          <a:p>
            <a:pPr lvl="1"/>
            <a:r>
              <a:rPr lang="en-US" dirty="0" smtClean="0"/>
              <a:t>Stored: Individual mark of a student</a:t>
            </a:r>
          </a:p>
          <a:p>
            <a:pPr lvl="1"/>
            <a:r>
              <a:rPr lang="en-US" dirty="0" smtClean="0"/>
              <a:t>Derived: Overall grade of a student</a:t>
            </a:r>
          </a:p>
        </p:txBody>
      </p:sp>
    </p:spTree>
    <p:extLst>
      <p:ext uri="{BB962C8B-B14F-4D97-AF65-F5344CB8AC3E}">
        <p14:creationId xmlns:p14="http://schemas.microsoft.com/office/powerpoint/2010/main" val="326276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r>
              <a:rPr lang="en-US" dirty="0"/>
              <a:t>Relationships &amp; Relationship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relationship is an association between several entities.</a:t>
            </a:r>
          </a:p>
          <a:p>
            <a:r>
              <a:rPr lang="en-US" dirty="0"/>
              <a:t>A relationship set is a set of relationships of the same type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CustAcc</a:t>
            </a:r>
            <a:r>
              <a:rPr lang="en-US" dirty="0" smtClean="0"/>
              <a:t> relationship between customer &amp; Account</a:t>
            </a:r>
          </a:p>
          <a:p>
            <a:r>
              <a:rPr lang="en-US" dirty="0" err="1" smtClean="0"/>
              <a:t>CustAcc</a:t>
            </a:r>
            <a:r>
              <a:rPr lang="en-US" dirty="0" smtClean="0"/>
              <a:t> is a subset of all possible customer &amp; account pairings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870" y="2971800"/>
            <a:ext cx="934064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77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8" y="838200"/>
            <a:ext cx="894822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754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r>
              <a:rPr lang="en-US" dirty="0" smtClean="0"/>
              <a:t>Degree of relationship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r>
              <a:rPr lang="en-US" dirty="0" smtClean="0"/>
              <a:t>Refers to the number of entity sets that participate in a relationship set</a:t>
            </a:r>
          </a:p>
          <a:p>
            <a:r>
              <a:rPr lang="en-US" dirty="0" smtClean="0"/>
              <a:t>Relationship that involve two entity sets are called binary</a:t>
            </a:r>
          </a:p>
          <a:p>
            <a:r>
              <a:rPr lang="en-US" dirty="0" smtClean="0"/>
              <a:t>Relationship may involve more than 2 entity sets</a:t>
            </a:r>
          </a:p>
          <a:p>
            <a:r>
              <a:rPr lang="en-US" dirty="0" smtClean="0"/>
              <a:t>The entity set customer, loan and branch may be linked by a ternary relationship.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257800"/>
            <a:ext cx="508958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662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r>
              <a:rPr lang="en-US" dirty="0" smtClean="0"/>
              <a:t>Mapping cardinalities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r>
              <a:rPr lang="en-US" dirty="0" smtClean="0"/>
              <a:t>Express the number of entities to which another entity can be associated via a relationship set</a:t>
            </a:r>
          </a:p>
          <a:p>
            <a:r>
              <a:rPr lang="en-US" dirty="0" smtClean="0"/>
              <a:t>One to one</a:t>
            </a:r>
          </a:p>
          <a:p>
            <a:r>
              <a:rPr lang="en-US" dirty="0" smtClean="0"/>
              <a:t>One to many</a:t>
            </a:r>
          </a:p>
          <a:p>
            <a:r>
              <a:rPr lang="en-US" dirty="0" smtClean="0"/>
              <a:t>Many to one</a:t>
            </a:r>
          </a:p>
          <a:p>
            <a:r>
              <a:rPr lang="en-US" dirty="0" smtClean="0"/>
              <a:t>Many to many</a:t>
            </a:r>
            <a:endParaRPr lang="en-US" dirty="0"/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05000"/>
            <a:ext cx="6134227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217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484726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36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r>
              <a:rPr lang="en-US" dirty="0" smtClean="0"/>
              <a:t>Existence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673523" cy="509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165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 of Database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5181600"/>
          </a:xfrm>
        </p:spPr>
        <p:txBody>
          <a:bodyPr/>
          <a:lstStyle/>
          <a:p>
            <a:r>
              <a:rPr lang="en-US" dirty="0" smtClean="0"/>
              <a:t>Database Approach </a:t>
            </a:r>
            <a:r>
              <a:rPr lang="en-US" dirty="0" err="1" smtClean="0"/>
              <a:t>Vs</a:t>
            </a:r>
            <a:r>
              <a:rPr lang="en-US" dirty="0" smtClean="0"/>
              <a:t> Traditional File Processing</a:t>
            </a:r>
          </a:p>
          <a:p>
            <a:r>
              <a:rPr lang="en-US" dirty="0" smtClean="0"/>
              <a:t>In traditional file processing, each user maintains separate files of record.</a:t>
            </a:r>
          </a:p>
          <a:p>
            <a:r>
              <a:rPr lang="en-US" dirty="0" smtClean="0"/>
              <a:t>They have to maintain a separate copy of record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i.e</a:t>
            </a:r>
            <a:r>
              <a:rPr lang="en-US" dirty="0" smtClean="0"/>
              <a:t> redundant effort in maintaining the record</a:t>
            </a:r>
          </a:p>
          <a:p>
            <a:r>
              <a:rPr lang="en-US" dirty="0"/>
              <a:t>In </a:t>
            </a:r>
            <a:r>
              <a:rPr lang="en-US" dirty="0" smtClean="0"/>
              <a:t>database approach, a single repository maintains data that is defined once and then accessed by various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4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r>
              <a:rPr lang="en-US" dirty="0" smtClean="0"/>
              <a:t>Entity set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. Entity set Customer, customer-name &amp; SIN is a super key.</a:t>
            </a:r>
          </a:p>
          <a:p>
            <a:pPr lvl="1"/>
            <a:r>
              <a:rPr lang="en-US" dirty="0" smtClean="0"/>
              <a:t>Customer name alone is not, as two customers could have same name</a:t>
            </a:r>
          </a:p>
          <a:p>
            <a:r>
              <a:rPr lang="en-US" dirty="0" smtClean="0"/>
              <a:t>In above example SIN is </a:t>
            </a:r>
            <a:r>
              <a:rPr lang="en-US" dirty="0"/>
              <a:t>a </a:t>
            </a:r>
            <a:r>
              <a:rPr lang="en-US" dirty="0" smtClean="0"/>
              <a:t>candidate key, as it is minimal, and uniquely identifies a customer entity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424862" cy="1957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08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r>
              <a:rPr lang="en-US" dirty="0"/>
              <a:t>Primary key is a </a:t>
            </a:r>
            <a:r>
              <a:rPr lang="en-US" dirty="0" smtClean="0"/>
              <a:t>candidate key chosen by the </a:t>
            </a:r>
            <a:r>
              <a:rPr lang="en-US" dirty="0" err="1" smtClean="0"/>
              <a:t>db</a:t>
            </a:r>
            <a:r>
              <a:rPr lang="en-US" dirty="0" smtClean="0"/>
              <a:t> designer to identify entities in an entity set.</a:t>
            </a:r>
          </a:p>
          <a:p>
            <a:r>
              <a:rPr lang="en-US" dirty="0"/>
              <a:t>Weak Entity </a:t>
            </a:r>
            <a:r>
              <a:rPr lang="en-US" dirty="0" smtClean="0"/>
              <a:t>Sets</a:t>
            </a:r>
          </a:p>
          <a:p>
            <a:pPr lvl="1"/>
            <a:r>
              <a:rPr lang="en-US" dirty="0"/>
              <a:t>An entity set that does not have a primary key is referred to as </a:t>
            </a:r>
            <a:r>
              <a:rPr lang="en-US" dirty="0" smtClean="0"/>
              <a:t>a weak </a:t>
            </a:r>
            <a:r>
              <a:rPr lang="en-US" dirty="0"/>
              <a:t>entity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Strong Entity Set</a:t>
            </a:r>
          </a:p>
          <a:p>
            <a:pPr lvl="1"/>
            <a:r>
              <a:rPr lang="en-US" dirty="0" smtClean="0"/>
              <a:t>One that does have a primary key is called </a:t>
            </a:r>
            <a:r>
              <a:rPr lang="en-US" smtClean="0"/>
              <a:t>strong entity 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23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831273"/>
          </a:xfrm>
        </p:spPr>
        <p:txBody>
          <a:bodyPr/>
          <a:lstStyle/>
          <a:p>
            <a:r>
              <a:rPr lang="en-US" dirty="0" smtClean="0"/>
              <a:t>Reducing ER Diagram to table..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638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47750"/>
            <a:ext cx="8491157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9164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6172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76200"/>
            <a:ext cx="56673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59" y="1857375"/>
            <a:ext cx="865822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4838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31545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0331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76200"/>
            <a:ext cx="884872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82" y="3429000"/>
            <a:ext cx="58578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372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/>
          <a:lstStyle/>
          <a:p>
            <a:r>
              <a:rPr lang="en-US" dirty="0" smtClean="0"/>
              <a:t>1 to 1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4" y="0"/>
            <a:ext cx="8957918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86199"/>
            <a:ext cx="8735791" cy="281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294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1" y="152400"/>
            <a:ext cx="766762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1" y="3200400"/>
            <a:ext cx="770572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894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r>
              <a:rPr lang="en-US" dirty="0" smtClean="0"/>
              <a:t>Total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participation of an entity set E in a relationship R is said to </a:t>
            </a:r>
            <a:r>
              <a:rPr lang="en-US" dirty="0" smtClean="0"/>
              <a:t>be </a:t>
            </a:r>
            <a:r>
              <a:rPr lang="en-US" i="1" dirty="0" smtClean="0">
                <a:solidFill>
                  <a:srgbClr val="FF0000"/>
                </a:solidFill>
              </a:rPr>
              <a:t>total </a:t>
            </a:r>
            <a:r>
              <a:rPr lang="en-US" dirty="0"/>
              <a:t>if every entity in E participates in at least one relationship </a:t>
            </a:r>
            <a:r>
              <a:rPr lang="en-US" dirty="0" smtClean="0"/>
              <a:t>in R.</a:t>
            </a:r>
          </a:p>
          <a:p>
            <a:r>
              <a:rPr lang="en-US" dirty="0" smtClean="0"/>
              <a:t>If </a:t>
            </a:r>
            <a:r>
              <a:rPr lang="en-US" dirty="0"/>
              <a:t>only some entities in E participate in relationships in R, </a:t>
            </a:r>
            <a:r>
              <a:rPr lang="en-US" dirty="0" smtClean="0"/>
              <a:t>the participation </a:t>
            </a:r>
            <a:r>
              <a:rPr lang="en-US" dirty="0"/>
              <a:t>on entity set E in relationship R is said to be </a:t>
            </a:r>
            <a:r>
              <a:rPr lang="en-US" i="1" dirty="0">
                <a:solidFill>
                  <a:srgbClr val="FF0000"/>
                </a:solidFill>
              </a:rPr>
              <a:t>partial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Notation </a:t>
            </a:r>
            <a:r>
              <a:rPr lang="en-US" dirty="0"/>
              <a:t>in E-R diagram: double lines indicate total participation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86" y="3671704"/>
            <a:ext cx="7431314" cy="1738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53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r>
              <a:rPr lang="en-US" dirty="0" smtClean="0"/>
              <a:t>Extended E-R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r>
              <a:rPr lang="en-US" dirty="0" smtClean="0"/>
              <a:t>Specialization</a:t>
            </a:r>
          </a:p>
          <a:p>
            <a:r>
              <a:rPr lang="en-US" dirty="0" smtClean="0"/>
              <a:t>Generalization</a:t>
            </a:r>
          </a:p>
          <a:p>
            <a:r>
              <a:rPr lang="en-US" dirty="0" smtClean="0"/>
              <a:t>Attribute inheritance</a:t>
            </a:r>
          </a:p>
          <a:p>
            <a:r>
              <a:rPr lang="en-US" dirty="0" smtClean="0"/>
              <a:t>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06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</a:t>
            </a:r>
            <a:r>
              <a:rPr lang="en-US" dirty="0" err="1" smtClean="0"/>
              <a:t>contd</a:t>
            </a:r>
            <a:r>
              <a:rPr lang="en-US" dirty="0" smtClean="0"/>
              <a:t>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Self-Describing Nature of a Database </a:t>
            </a:r>
            <a:r>
              <a:rPr lang="en-US" dirty="0" smtClean="0"/>
              <a:t>System</a:t>
            </a:r>
          </a:p>
          <a:p>
            <a:pPr lvl="1"/>
            <a:r>
              <a:rPr lang="en-US" dirty="0"/>
              <a:t>a complete definition or description </a:t>
            </a:r>
            <a:r>
              <a:rPr lang="en-US" dirty="0" smtClean="0"/>
              <a:t>of the </a:t>
            </a:r>
            <a:r>
              <a:rPr lang="en-US" dirty="0"/>
              <a:t>database structure and </a:t>
            </a:r>
            <a:r>
              <a:rPr lang="en-US" dirty="0" smtClean="0"/>
              <a:t>constraints is stored in a catalog called meta-data.</a:t>
            </a:r>
          </a:p>
          <a:p>
            <a:pPr lvl="1"/>
            <a:r>
              <a:rPr lang="en-US" dirty="0" smtClean="0"/>
              <a:t>DBMS software package is not written for a specific database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3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r>
              <a:rPr lang="en-US" dirty="0" smtClean="0"/>
              <a:t>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r>
              <a:rPr lang="en-US" dirty="0"/>
              <a:t>An entity set may contain subgroupings of </a:t>
            </a:r>
            <a:r>
              <a:rPr lang="en-US" dirty="0" smtClean="0"/>
              <a:t>entities</a:t>
            </a:r>
          </a:p>
          <a:p>
            <a:r>
              <a:rPr lang="en-US" dirty="0" smtClean="0"/>
              <a:t>Such Entity Set is a high-level entity set that can be broken down into one or more lower-level entity set.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Course =&gt; undergraduate course/ graduate course/ or CMPT/ENG</a:t>
            </a:r>
          </a:p>
          <a:p>
            <a:pPr lvl="1"/>
            <a:r>
              <a:rPr lang="en-US" dirty="0" smtClean="0"/>
              <a:t>Account =&gt; saving account/ fixed deposit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84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839200" cy="6400800"/>
          </a:xfrm>
        </p:spPr>
        <p:txBody>
          <a:bodyPr/>
          <a:lstStyle/>
          <a:p>
            <a:r>
              <a:rPr lang="en-US" dirty="0"/>
              <a:t>An entity type E1 is a specialization of another entity type E2 </a:t>
            </a:r>
            <a:r>
              <a:rPr lang="en-US" dirty="0" smtClean="0"/>
              <a:t>if E1 </a:t>
            </a:r>
            <a:r>
              <a:rPr lang="en-US" dirty="0"/>
              <a:t>has the same properties of E2 and </a:t>
            </a:r>
            <a:r>
              <a:rPr lang="en-US" dirty="0" smtClean="0"/>
              <a:t>perhaps </a:t>
            </a:r>
            <a:r>
              <a:rPr lang="en-US" dirty="0"/>
              <a:t>even </a:t>
            </a:r>
            <a:r>
              <a:rPr lang="en-US" dirty="0" smtClean="0"/>
              <a:t>more</a:t>
            </a:r>
          </a:p>
          <a:p>
            <a:r>
              <a:rPr lang="en-US" dirty="0"/>
              <a:t>E1 IS-A </a:t>
            </a:r>
            <a:r>
              <a:rPr lang="en-US" dirty="0" smtClean="0"/>
              <a:t>E2</a:t>
            </a:r>
          </a:p>
          <a:p>
            <a:r>
              <a:rPr lang="en-US" dirty="0" smtClean="0"/>
              <a:t>specialization </a:t>
            </a:r>
            <a:r>
              <a:rPr lang="en-US" dirty="0"/>
              <a:t>is depicted by a </a:t>
            </a:r>
            <a:r>
              <a:rPr lang="en-US" dirty="0" err="1"/>
              <a:t>triable</a:t>
            </a:r>
            <a:r>
              <a:rPr lang="en-US" dirty="0"/>
              <a:t> labeled ISA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5943600" cy="377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9671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r>
              <a:rPr lang="en-US" dirty="0" smtClean="0"/>
              <a:t>Analogy to super class &amp; sub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r>
              <a:rPr lang="en-US" smtClean="0"/>
              <a:t>Systems </a:t>
            </a:r>
            <a:r>
              <a:rPr lang="en-US"/>
              <a:t>and Application are Subclasses of Programmer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67056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673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2237"/>
            <a:ext cx="8991600" cy="6583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13" y="76200"/>
            <a:ext cx="8027337" cy="6658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058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038058"/>
            <a:ext cx="9052561" cy="5937425"/>
          </a:xfrm>
        </p:spPr>
        <p:txBody>
          <a:bodyPr/>
          <a:lstStyle/>
          <a:p>
            <a:r>
              <a:rPr lang="en-US" dirty="0" smtClean="0"/>
              <a:t>Specialization =&gt; top-down design</a:t>
            </a:r>
          </a:p>
          <a:p>
            <a:endParaRPr lang="en-US" dirty="0"/>
          </a:p>
          <a:p>
            <a:r>
              <a:rPr lang="en-US" dirty="0" smtClean="0"/>
              <a:t>Generalization =&gt; bottom-up design</a:t>
            </a:r>
          </a:p>
          <a:p>
            <a:endParaRPr lang="en-US" dirty="0"/>
          </a:p>
          <a:p>
            <a:r>
              <a:rPr lang="en-US" dirty="0"/>
              <a:t>Abstracting the common properties of two or more entities </a:t>
            </a:r>
            <a:r>
              <a:rPr lang="en-US" dirty="0" smtClean="0"/>
              <a:t>to produce </a:t>
            </a:r>
            <a:r>
              <a:rPr lang="en-US" dirty="0"/>
              <a:t>a “higher-level” entity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21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98763"/>
            <a:ext cx="9052560" cy="64906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1" name="Picture 3" descr="C:\Users\Narendra\Desktop\aggregation-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"/>
            <a:ext cx="6290323" cy="263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11" y="2743200"/>
            <a:ext cx="6995089" cy="4111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138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CREATE TABLE Persons</a:t>
            </a:r>
            <a:br>
              <a:rPr lang="en-US" dirty="0"/>
            </a:br>
            <a:r>
              <a:rPr lang="en-US" dirty="0"/>
              <a:t>(</a:t>
            </a:r>
            <a:br>
              <a:rPr lang="en-US" dirty="0"/>
            </a:br>
            <a:r>
              <a:rPr lang="en-US" dirty="0" smtClean="0"/>
              <a:t>Id </a:t>
            </a:r>
            <a:r>
              <a:rPr lang="en-US" dirty="0" err="1"/>
              <a:t>int</a:t>
            </a:r>
            <a:r>
              <a:rPr lang="en-US" dirty="0"/>
              <a:t> NOT NULL PRIMARY KEY,</a:t>
            </a:r>
            <a:br>
              <a:rPr lang="en-US" dirty="0"/>
            </a:b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 smtClean="0"/>
              <a:t>nvarchar</a:t>
            </a:r>
            <a:r>
              <a:rPr lang="en-US" dirty="0" smtClean="0"/>
              <a:t>(255</a:t>
            </a:r>
            <a:r>
              <a:rPr lang="en-US" dirty="0"/>
              <a:t>) NOT NULL,</a:t>
            </a:r>
            <a:br>
              <a:rPr lang="en-US" dirty="0"/>
            </a:b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 smtClean="0"/>
              <a:t>nvarchar</a:t>
            </a:r>
            <a:r>
              <a:rPr lang="en-US" dirty="0" smtClean="0"/>
              <a:t>(255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Address </a:t>
            </a:r>
            <a:r>
              <a:rPr lang="en-US" dirty="0" err="1" smtClean="0"/>
              <a:t>nvarchar</a:t>
            </a:r>
            <a:r>
              <a:rPr lang="en-US" dirty="0" smtClean="0"/>
              <a:t>(255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City </a:t>
            </a:r>
            <a:r>
              <a:rPr lang="en-US" dirty="0" err="1" smtClean="0"/>
              <a:t>nvarchar</a:t>
            </a:r>
            <a:r>
              <a:rPr lang="en-US" dirty="0" smtClean="0"/>
              <a:t>(255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NOT NULL constraint enforces a column to NOT accept NULL values.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395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Primary key </a:t>
            </a:r>
            <a:r>
              <a:rPr lang="en-US" dirty="0" err="1" smtClean="0"/>
              <a:t>contraint</a:t>
            </a:r>
            <a:r>
              <a:rPr lang="en-US" dirty="0" smtClean="0"/>
              <a:t> name (Multiple columns)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TABLE Persons</a:t>
            </a:r>
            <a:br>
              <a:rPr lang="en-US" dirty="0"/>
            </a:br>
            <a:r>
              <a:rPr lang="en-US" dirty="0"/>
              <a:t>(</a:t>
            </a:r>
            <a:br>
              <a:rPr lang="en-US" dirty="0"/>
            </a:br>
            <a:r>
              <a:rPr lang="en-US" dirty="0" smtClean="0"/>
              <a:t>Id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 NOT NULL,</a:t>
            </a:r>
            <a:br>
              <a:rPr lang="en-US" dirty="0"/>
            </a:b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br>
              <a:rPr lang="en-US" dirty="0"/>
            </a:br>
            <a:r>
              <a:rPr lang="en-US" dirty="0"/>
              <a:t>Address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br>
              <a:rPr lang="en-US" dirty="0"/>
            </a:br>
            <a:r>
              <a:rPr lang="en-US" dirty="0"/>
              <a:t>City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br>
              <a:rPr lang="en-US" dirty="0"/>
            </a:br>
            <a:r>
              <a:rPr lang="en-US" dirty="0"/>
              <a:t>CONSTRAINT </a:t>
            </a:r>
            <a:r>
              <a:rPr lang="en-US" dirty="0" err="1"/>
              <a:t>pk_PersonID</a:t>
            </a:r>
            <a:r>
              <a:rPr lang="en-US" dirty="0"/>
              <a:t> PRIMARY KEY </a:t>
            </a:r>
            <a:r>
              <a:rPr lang="en-US" dirty="0" smtClean="0"/>
              <a:t>(</a:t>
            </a:r>
            <a:r>
              <a:rPr lang="en-US" dirty="0" err="1" smtClean="0"/>
              <a:t>Id,LastName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6550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SQL PRIMARY KEY Constraint on ALTER </a:t>
            </a:r>
            <a:r>
              <a:rPr lang="en-US" b="1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</a:t>
            </a:r>
            <a:r>
              <a:rPr lang="en-US" dirty="0" smtClean="0"/>
              <a:t>Persons ADD </a:t>
            </a:r>
            <a:r>
              <a:rPr lang="en-US" dirty="0"/>
              <a:t>PRIMARY KEY </a:t>
            </a:r>
            <a:r>
              <a:rPr lang="en-US" dirty="0" smtClean="0"/>
              <a:t>(Id)</a:t>
            </a:r>
          </a:p>
          <a:p>
            <a:endParaRPr lang="en-US" dirty="0" smtClean="0"/>
          </a:p>
          <a:p>
            <a:r>
              <a:rPr lang="en-US" dirty="0" smtClean="0"/>
              <a:t>ALTER </a:t>
            </a:r>
            <a:r>
              <a:rPr lang="en-US" dirty="0"/>
              <a:t>TABLE Persons</a:t>
            </a:r>
            <a:br>
              <a:rPr lang="en-US" dirty="0"/>
            </a:br>
            <a:r>
              <a:rPr lang="en-US" dirty="0"/>
              <a:t>ADD CONSTRAINT </a:t>
            </a:r>
            <a:r>
              <a:rPr lang="en-US" dirty="0" err="1"/>
              <a:t>pk_PersonID</a:t>
            </a:r>
            <a:r>
              <a:rPr lang="en-US" dirty="0"/>
              <a:t> PRIMARY KEY </a:t>
            </a:r>
            <a:r>
              <a:rPr lang="en-US" dirty="0" smtClean="0"/>
              <a:t>(</a:t>
            </a:r>
            <a:r>
              <a:rPr lang="en-US" dirty="0" err="1" smtClean="0"/>
              <a:t>Id,LastName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4939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DROP a PRIMARY KEY </a:t>
            </a:r>
            <a:r>
              <a:rPr lang="en-US" b="1" dirty="0" smtClean="0"/>
              <a:t>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ALTER TABLE </a:t>
            </a:r>
            <a:r>
              <a:rPr lang="fr-FR" dirty="0" err="1"/>
              <a:t>Persons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DROP CONSTRAINT </a:t>
            </a:r>
            <a:r>
              <a:rPr lang="fr-FR" dirty="0" err="1"/>
              <a:t>pk_PersonID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73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</a:t>
            </a:r>
            <a:r>
              <a:rPr lang="en-US" dirty="0"/>
              <a:t>of Multiple Views of the </a:t>
            </a:r>
            <a:r>
              <a:rPr lang="en-US" dirty="0" smtClean="0"/>
              <a:t>Data</a:t>
            </a:r>
          </a:p>
          <a:p>
            <a:r>
              <a:rPr lang="en-US" dirty="0"/>
              <a:t>A database typically has many users, each of whom may require a different </a:t>
            </a:r>
            <a:r>
              <a:rPr lang="en-US" dirty="0" smtClean="0"/>
              <a:t>perspective </a:t>
            </a:r>
            <a:r>
              <a:rPr lang="en-US" dirty="0"/>
              <a:t>or view of the database. A view may be a subset of the database or it may </a:t>
            </a:r>
            <a:r>
              <a:rPr lang="en-US" dirty="0" smtClean="0"/>
              <a:t>contain </a:t>
            </a:r>
            <a:r>
              <a:rPr lang="en-US" dirty="0"/>
              <a:t>virtual data that is derived from the database files but is not explicitly stored</a:t>
            </a:r>
          </a:p>
        </p:txBody>
      </p:sp>
    </p:spTree>
    <p:extLst>
      <p:ext uri="{BB962C8B-B14F-4D97-AF65-F5344CB8AC3E}">
        <p14:creationId xmlns:p14="http://schemas.microsoft.com/office/powerpoint/2010/main" val="405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Orders</a:t>
            </a:r>
            <a:br>
              <a:rPr lang="en-US" dirty="0"/>
            </a:br>
            <a:r>
              <a:rPr lang="en-US" dirty="0"/>
              <a:t>(</a:t>
            </a:r>
            <a:br>
              <a:rPr lang="en-US" dirty="0"/>
            </a:br>
            <a:r>
              <a:rPr lang="en-US" dirty="0" smtClean="0"/>
              <a:t>Id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 err="1"/>
              <a:t>OrderNo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 err="1" smtClean="0"/>
              <a:t>PId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PRIMARY KEY </a:t>
            </a:r>
            <a:r>
              <a:rPr lang="en-US" dirty="0" smtClean="0"/>
              <a:t>(Id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CONSTRAINT </a:t>
            </a:r>
            <a:r>
              <a:rPr lang="en-US" dirty="0" err="1"/>
              <a:t>fk_PerOrders</a:t>
            </a:r>
            <a:r>
              <a:rPr lang="en-US" dirty="0"/>
              <a:t> FOREIGN KEY </a:t>
            </a:r>
            <a:r>
              <a:rPr lang="en-US" dirty="0" smtClean="0"/>
              <a:t>(</a:t>
            </a:r>
            <a:r>
              <a:rPr lang="en-US" dirty="0" err="1"/>
              <a:t>P</a:t>
            </a:r>
            <a:r>
              <a:rPr lang="en-US" dirty="0" err="1" smtClean="0"/>
              <a:t>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REFERENCES </a:t>
            </a:r>
            <a:r>
              <a:rPr lang="en-US" dirty="0" smtClean="0"/>
              <a:t>Persons(Id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7015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Orders</a:t>
            </a:r>
            <a:br>
              <a:rPr lang="en-US" dirty="0"/>
            </a:br>
            <a:r>
              <a:rPr lang="en-US" dirty="0"/>
              <a:t>(</a:t>
            </a:r>
            <a:br>
              <a:rPr lang="en-US" dirty="0"/>
            </a:br>
            <a:r>
              <a:rPr lang="en-US" dirty="0" smtClean="0"/>
              <a:t>Id </a:t>
            </a:r>
            <a:r>
              <a:rPr lang="en-US" dirty="0" err="1"/>
              <a:t>int</a:t>
            </a:r>
            <a:r>
              <a:rPr lang="en-US" dirty="0"/>
              <a:t> NOT NULL PRIMARY KEY,</a:t>
            </a:r>
            <a:br>
              <a:rPr lang="en-US" dirty="0"/>
            </a:br>
            <a:r>
              <a:rPr lang="en-US" dirty="0" err="1"/>
              <a:t>OrderNo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 err="1" smtClean="0"/>
              <a:t>PId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FOREIGN KEY REFERENCES </a:t>
            </a:r>
            <a:r>
              <a:rPr lang="en-US" dirty="0" smtClean="0"/>
              <a:t>Persons(Id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2145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Orders</a:t>
            </a:r>
            <a:br>
              <a:rPr lang="en-US" dirty="0"/>
            </a:br>
            <a:r>
              <a:rPr lang="en-US" dirty="0"/>
              <a:t>ADD CONSTRAINT </a:t>
            </a:r>
            <a:r>
              <a:rPr lang="en-US" dirty="0" err="1"/>
              <a:t>fk_PerOrders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FOREIGN KEY (</a:t>
            </a:r>
            <a:r>
              <a:rPr lang="en-US" dirty="0" err="1" smtClean="0"/>
              <a:t>PId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/>
              <a:t>REFERENCES Persons(Id)</a:t>
            </a:r>
          </a:p>
          <a:p>
            <a:endParaRPr lang="en-US" dirty="0" smtClean="0"/>
          </a:p>
          <a:p>
            <a:r>
              <a:rPr lang="en-US" dirty="0" smtClean="0"/>
              <a:t>ALTER </a:t>
            </a:r>
            <a:r>
              <a:rPr lang="en-US" dirty="0"/>
              <a:t>TABLE Orders</a:t>
            </a:r>
            <a:br>
              <a:rPr lang="en-US" dirty="0"/>
            </a:br>
            <a:r>
              <a:rPr lang="en-US" dirty="0"/>
              <a:t>DROP CONSTRAINT </a:t>
            </a:r>
            <a:r>
              <a:rPr lang="en-US" dirty="0" err="1"/>
              <a:t>fk_PerOrders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92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sp_help</a:t>
            </a:r>
            <a:r>
              <a:rPr lang="en-US" dirty="0"/>
              <a:t> </a:t>
            </a:r>
            <a:r>
              <a:rPr lang="en-US" dirty="0" smtClean="0"/>
              <a:t>“Table-Name”</a:t>
            </a:r>
          </a:p>
          <a:p>
            <a:r>
              <a:rPr lang="en-US" dirty="0"/>
              <a:t>SELECT </a:t>
            </a:r>
            <a:r>
              <a:rPr lang="en-US" dirty="0" smtClean="0"/>
              <a:t>* FROM   </a:t>
            </a:r>
            <a:r>
              <a:rPr lang="en-US" dirty="0" err="1"/>
              <a:t>sys.key_constraints</a:t>
            </a:r>
            <a:endParaRPr lang="en-US" dirty="0" smtClean="0"/>
          </a:p>
          <a:p>
            <a:r>
              <a:rPr lang="en-US" dirty="0"/>
              <a:t>SELECT * FROM   </a:t>
            </a:r>
            <a:r>
              <a:rPr lang="en-US" dirty="0" err="1" smtClean="0"/>
              <a:t>sys.tables</a:t>
            </a:r>
            <a:endParaRPr lang="en-US" dirty="0" smtClean="0"/>
          </a:p>
          <a:p>
            <a:r>
              <a:rPr lang="en-US" dirty="0"/>
              <a:t>SELECT </a:t>
            </a:r>
            <a:r>
              <a:rPr lang="en-US" dirty="0" smtClean="0"/>
              <a:t>* FROM   </a:t>
            </a:r>
            <a:r>
              <a:rPr lang="en-US" dirty="0" err="1"/>
              <a:t>sys.key_constraints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WHERE  </a:t>
            </a:r>
            <a:r>
              <a:rPr lang="en-US" dirty="0"/>
              <a:t>[type] = </a:t>
            </a:r>
            <a:r>
              <a:rPr lang="en-US" dirty="0" smtClean="0"/>
              <a:t>'PK‘ AND </a:t>
            </a:r>
            <a:r>
              <a:rPr lang="en-US" dirty="0"/>
              <a:t>[</a:t>
            </a:r>
            <a:r>
              <a:rPr lang="en-US" dirty="0" err="1"/>
              <a:t>parent_object_id</a:t>
            </a:r>
            <a:r>
              <a:rPr lang="en-US" dirty="0"/>
              <a:t>] = </a:t>
            </a:r>
            <a:r>
              <a:rPr lang="en-US" dirty="0" smtClean="0"/>
              <a:t> </a:t>
            </a:r>
            <a:r>
              <a:rPr lang="en-US" dirty="0" err="1" smtClean="0"/>
              <a:t>Object_id</a:t>
            </a:r>
            <a:r>
              <a:rPr lang="en-US" dirty="0"/>
              <a:t>('</a:t>
            </a:r>
            <a:r>
              <a:rPr lang="en-US" dirty="0" err="1"/>
              <a:t>dbo.iProductCategory</a:t>
            </a:r>
            <a:r>
              <a:rPr lang="en-US" dirty="0"/>
              <a:t>');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29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847"/>
            <a:ext cx="8229600" cy="6870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334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56" y="1354912"/>
            <a:ext cx="5882488" cy="496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638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76200"/>
            <a:ext cx="9052560" cy="6626463"/>
          </a:xfrm>
        </p:spPr>
        <p:txBody>
          <a:bodyPr/>
          <a:lstStyle/>
          <a:p>
            <a:r>
              <a:rPr lang="en-US" dirty="0"/>
              <a:t>Relationship sets borrower and loan-officer represent the same information</a:t>
            </a:r>
          </a:p>
          <a:p>
            <a:r>
              <a:rPr lang="en-US" dirty="0"/>
              <a:t>- Eliminate this redundancy via aggregation as shown in </a:t>
            </a:r>
            <a:r>
              <a:rPr lang="en-US" dirty="0" smtClean="0"/>
              <a:t>Figure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449" y="2057400"/>
            <a:ext cx="6171248" cy="4882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0711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839200" cy="6553200"/>
          </a:xfrm>
        </p:spPr>
        <p:txBody>
          <a:bodyPr/>
          <a:lstStyle/>
          <a:p>
            <a:r>
              <a:rPr lang="en-US" dirty="0" smtClean="0"/>
              <a:t>Without </a:t>
            </a:r>
            <a:r>
              <a:rPr lang="en-US" dirty="0"/>
              <a:t>introducing redundancy, the </a:t>
            </a:r>
            <a:r>
              <a:rPr lang="en-US" dirty="0" smtClean="0"/>
              <a:t>above diagram </a:t>
            </a:r>
            <a:r>
              <a:rPr lang="en-US" dirty="0"/>
              <a:t>represents that:</a:t>
            </a:r>
          </a:p>
          <a:p>
            <a:r>
              <a:rPr lang="en-US" dirty="0" smtClean="0"/>
              <a:t> </a:t>
            </a:r>
            <a:r>
              <a:rPr lang="en-US" dirty="0"/>
              <a:t>A customer takes out a loan</a:t>
            </a:r>
          </a:p>
          <a:p>
            <a:r>
              <a:rPr lang="en-US" dirty="0" smtClean="0"/>
              <a:t> </a:t>
            </a:r>
            <a:r>
              <a:rPr lang="en-US" dirty="0"/>
              <a:t>An employee may be a loan officer for a customer-loan </a:t>
            </a:r>
            <a:r>
              <a:rPr lang="en-US" dirty="0" smtClean="0"/>
              <a:t>pair</a:t>
            </a:r>
          </a:p>
          <a:p>
            <a:endParaRPr lang="en-US" dirty="0"/>
          </a:p>
          <a:p>
            <a:r>
              <a:rPr lang="en-US" dirty="0"/>
              <a:t>Points in </a:t>
            </a:r>
            <a:r>
              <a:rPr lang="en-US" dirty="0" smtClean="0"/>
              <a:t>Aggregation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Treat relationship as an abstract entity.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Allows relationships between relationships.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Abstraction of relationship into new entity.</a:t>
            </a:r>
          </a:p>
        </p:txBody>
      </p:sp>
    </p:spTree>
    <p:extLst>
      <p:ext uri="{BB962C8B-B14F-4D97-AF65-F5344CB8AC3E}">
        <p14:creationId xmlns:p14="http://schemas.microsoft.com/office/powerpoint/2010/main" val="1490542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972"/>
            <a:ext cx="8229600" cy="780685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33943"/>
            <a:ext cx="9052560" cy="6024057"/>
          </a:xfrm>
        </p:spPr>
        <p:txBody>
          <a:bodyPr/>
          <a:lstStyle/>
          <a:p>
            <a:r>
              <a:rPr lang="en-US" dirty="0"/>
              <a:t>Data are represented by collections of records.</a:t>
            </a:r>
          </a:p>
          <a:p>
            <a:r>
              <a:rPr lang="en-US" dirty="0"/>
              <a:t>Relationships among data are represented by links.</a:t>
            </a:r>
          </a:p>
          <a:p>
            <a:r>
              <a:rPr lang="en-US" dirty="0"/>
              <a:t>Organization is that of an arbitrary graph and represented by </a:t>
            </a:r>
            <a:r>
              <a:rPr lang="en-US" dirty="0" smtClean="0"/>
              <a:t>Network diagram.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7641241" cy="224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0828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58753"/>
          </a:xfrm>
        </p:spPr>
        <p:txBody>
          <a:bodyPr/>
          <a:lstStyle/>
          <a:p>
            <a:r>
              <a:rPr lang="en-US" dirty="0"/>
              <a:t>The Hierarchical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/>
          <a:lstStyle/>
          <a:p>
            <a:r>
              <a:rPr lang="en-US" dirty="0"/>
              <a:t>Similar to the network model and the concepts are derived from the </a:t>
            </a:r>
            <a:r>
              <a:rPr lang="en-US" dirty="0" smtClean="0"/>
              <a:t>earlier systems. </a:t>
            </a:r>
            <a:r>
              <a:rPr lang="en-US" dirty="0"/>
              <a:t>(</a:t>
            </a:r>
            <a:r>
              <a:rPr lang="en-US" dirty="0" smtClean="0"/>
              <a:t>older models)</a:t>
            </a:r>
          </a:p>
          <a:p>
            <a:r>
              <a:rPr lang="en-US" dirty="0"/>
              <a:t>Organization of the records is as a collection of trees, rather than </a:t>
            </a:r>
            <a:r>
              <a:rPr lang="en-US" dirty="0" smtClean="0"/>
              <a:t>arbitrary graphs</a:t>
            </a:r>
            <a:r>
              <a:rPr lang="en-US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493" y="3242421"/>
            <a:ext cx="9078555" cy="3458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042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533400"/>
            <a:ext cx="9052560" cy="6067989"/>
          </a:xfrm>
        </p:spPr>
        <p:txBody>
          <a:bodyPr>
            <a:normAutofit/>
          </a:bodyPr>
          <a:lstStyle/>
          <a:p>
            <a:r>
              <a:rPr lang="en-US" dirty="0"/>
              <a:t>In the hierarchical model, a </a:t>
            </a:r>
            <a:r>
              <a:rPr lang="en-US" dirty="0" smtClean="0"/>
              <a:t>Schema is </a:t>
            </a:r>
            <a:r>
              <a:rPr lang="en-US" dirty="0"/>
              <a:t>represented by a Hierarchical </a:t>
            </a:r>
            <a:r>
              <a:rPr lang="en-US" dirty="0" smtClean="0"/>
              <a:t>Diagram</a:t>
            </a:r>
          </a:p>
          <a:p>
            <a:r>
              <a:rPr lang="en-US" dirty="0"/>
              <a:t>One record type, called Root, does not participate as a child </a:t>
            </a:r>
            <a:r>
              <a:rPr lang="en-US" dirty="0" smtClean="0"/>
              <a:t>record type</a:t>
            </a:r>
            <a:r>
              <a:rPr lang="en-US" dirty="0"/>
              <a:t>.</a:t>
            </a:r>
          </a:p>
          <a:p>
            <a:r>
              <a:rPr lang="en-US" dirty="0"/>
              <a:t>Every record type except the root participates as a child record type </a:t>
            </a:r>
            <a:r>
              <a:rPr lang="en-US" dirty="0" smtClean="0"/>
              <a:t>in exactly </a:t>
            </a:r>
            <a:r>
              <a:rPr lang="en-US" dirty="0"/>
              <a:t>one type.</a:t>
            </a:r>
          </a:p>
          <a:p>
            <a:r>
              <a:rPr lang="en-US" dirty="0"/>
              <a:t>Leaf is a record that does not participate in any record types.</a:t>
            </a:r>
          </a:p>
          <a:p>
            <a:r>
              <a:rPr lang="en-US" dirty="0"/>
              <a:t>A record can act as a Parent for any number of records.</a:t>
            </a:r>
          </a:p>
        </p:txBody>
      </p:sp>
    </p:spTree>
    <p:extLst>
      <p:ext uri="{BB962C8B-B14F-4D97-AF65-F5344CB8AC3E}">
        <p14:creationId xmlns:p14="http://schemas.microsoft.com/office/powerpoint/2010/main" val="367072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Sharing of Data and Multiuser Transaction </a:t>
            </a:r>
            <a:r>
              <a:rPr lang="en-US" dirty="0" smtClean="0"/>
              <a:t>Processing</a:t>
            </a:r>
          </a:p>
          <a:p>
            <a:r>
              <a:rPr lang="en-US" dirty="0"/>
              <a:t> A fundamental role of multiuser DBMS software is </a:t>
            </a:r>
            <a:r>
              <a:rPr lang="en-US" dirty="0" smtClean="0"/>
              <a:t>to ensure </a:t>
            </a:r>
            <a:r>
              <a:rPr lang="en-US" dirty="0"/>
              <a:t>that concurrent transactions operate correctly and </a:t>
            </a:r>
            <a:r>
              <a:rPr lang="en-US" dirty="0" smtClean="0"/>
              <a:t>efficiently</a:t>
            </a:r>
          </a:p>
          <a:p>
            <a:r>
              <a:rPr lang="en-US" dirty="0"/>
              <a:t>The DBMS must include </a:t>
            </a:r>
            <a:r>
              <a:rPr lang="en-US" dirty="0" smtClean="0"/>
              <a:t>concurrency control </a:t>
            </a:r>
            <a:r>
              <a:rPr lang="en-US" dirty="0"/>
              <a:t>software to ensure that several users trying to update the same data do so </a:t>
            </a:r>
            <a:r>
              <a:rPr lang="en-US" dirty="0" smtClean="0"/>
              <a:t>in a </a:t>
            </a:r>
            <a:r>
              <a:rPr lang="en-US" dirty="0"/>
              <a:t>controlled manner so that the result of the updates is correct</a:t>
            </a:r>
          </a:p>
        </p:txBody>
      </p:sp>
    </p:spTree>
    <p:extLst>
      <p:ext uri="{BB962C8B-B14F-4D97-AF65-F5344CB8AC3E}">
        <p14:creationId xmlns:p14="http://schemas.microsoft.com/office/powerpoint/2010/main" val="26386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515"/>
            <a:ext cx="8229600" cy="780685"/>
          </a:xfrm>
        </p:spPr>
        <p:txBody>
          <a:bodyPr/>
          <a:lstStyle/>
          <a:p>
            <a:r>
              <a:rPr lang="en-US" dirty="0" smtClean="0"/>
              <a:t>Class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20990"/>
            <a:ext cx="9052560" cy="6024057"/>
          </a:xfrm>
        </p:spPr>
        <p:txBody>
          <a:bodyPr/>
          <a:lstStyle/>
          <a:p>
            <a:r>
              <a:rPr lang="en-US" dirty="0"/>
              <a:t>Construct an E-R diagram for a car-insurance company whose customers </a:t>
            </a:r>
            <a:r>
              <a:rPr lang="en-US" dirty="0" smtClean="0"/>
              <a:t>own one </a:t>
            </a:r>
            <a:r>
              <a:rPr lang="en-US" dirty="0"/>
              <a:t>or more cars each. Each car has associated with it zero to any number </a:t>
            </a:r>
            <a:r>
              <a:rPr lang="en-US" dirty="0" smtClean="0"/>
              <a:t>of recorded </a:t>
            </a:r>
            <a:r>
              <a:rPr lang="en-US" dirty="0"/>
              <a:t>accidents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Construct an E-R diagram for a hospital with a set of patients and a set of </a:t>
            </a:r>
            <a:r>
              <a:rPr lang="en-US" dirty="0" smtClean="0"/>
              <a:t>medical </a:t>
            </a:r>
            <a:r>
              <a:rPr lang="en-US" dirty="0"/>
              <a:t>doctors. Associate with each patient a log of the various tests and </a:t>
            </a:r>
            <a:r>
              <a:rPr lang="en-US" dirty="0" smtClean="0"/>
              <a:t>examinations </a:t>
            </a:r>
            <a:r>
              <a:rPr lang="en-US" dirty="0"/>
              <a:t>conducted.</a:t>
            </a:r>
          </a:p>
        </p:txBody>
      </p:sp>
    </p:spTree>
    <p:extLst>
      <p:ext uri="{BB962C8B-B14F-4D97-AF65-F5344CB8AC3E}">
        <p14:creationId xmlns:p14="http://schemas.microsoft.com/office/powerpoint/2010/main" val="23708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Insurance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" y="1365980"/>
            <a:ext cx="9127998" cy="4126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468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0882" y="1511043"/>
            <a:ext cx="10305764" cy="5104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665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3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4662"/>
            <a:ext cx="8458200" cy="6361938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first </a:t>
            </a:r>
            <a:r>
              <a:rPr lang="en-US" sz="2800" dirty="0"/>
              <a:t>database systems were based on the network and hierarchical models</a:t>
            </a:r>
            <a:endParaRPr lang="en-US" sz="2800" dirty="0" smtClean="0"/>
          </a:p>
          <a:p>
            <a:r>
              <a:rPr lang="en-US" sz="2800" dirty="0" smtClean="0"/>
              <a:t>Relational Model was proposed </a:t>
            </a:r>
            <a:r>
              <a:rPr lang="en-US" sz="2800" dirty="0"/>
              <a:t>by Edgar. F. </a:t>
            </a:r>
            <a:r>
              <a:rPr lang="en-US" sz="2800" dirty="0" err="1"/>
              <a:t>Codd</a:t>
            </a:r>
            <a:r>
              <a:rPr lang="en-US" sz="2800" dirty="0"/>
              <a:t> (1923-2003) in the early </a:t>
            </a:r>
            <a:r>
              <a:rPr lang="en-US" sz="2800" dirty="0" smtClean="0"/>
              <a:t>seventies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/>
              <a:t>Most of the modern DBMS are relational.</a:t>
            </a:r>
          </a:p>
          <a:p>
            <a:r>
              <a:rPr lang="en-US" sz="2800" dirty="0"/>
              <a:t>Simple and elegant model with a mathematical basis.</a:t>
            </a:r>
          </a:p>
          <a:p>
            <a:r>
              <a:rPr lang="en-US" sz="2800" dirty="0"/>
              <a:t>Led to the development of a theory of data </a:t>
            </a:r>
            <a:r>
              <a:rPr lang="en-US" sz="2800" dirty="0" smtClean="0"/>
              <a:t>dependencies and </a:t>
            </a:r>
            <a:r>
              <a:rPr lang="en-US" sz="2800" dirty="0"/>
              <a:t>database design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Relational algebra operations –</a:t>
            </a:r>
          </a:p>
          <a:p>
            <a:pPr lvl="1"/>
            <a:r>
              <a:rPr lang="en-US" sz="2400" dirty="0" smtClean="0"/>
              <a:t>crucial </a:t>
            </a:r>
            <a:r>
              <a:rPr lang="en-US" sz="2400" dirty="0"/>
              <a:t>role in query optimization and execution.</a:t>
            </a:r>
          </a:p>
          <a:p>
            <a:r>
              <a:rPr lang="en-US" sz="2800" dirty="0"/>
              <a:t>Laid the foundation for the development of </a:t>
            </a:r>
            <a:endParaRPr lang="en-US" sz="2800" dirty="0" smtClean="0"/>
          </a:p>
          <a:p>
            <a:pPr lvl="1"/>
            <a:r>
              <a:rPr lang="en-US" sz="2400" dirty="0" smtClean="0"/>
              <a:t>Tuple </a:t>
            </a:r>
            <a:r>
              <a:rPr lang="en-US" sz="2400" dirty="0"/>
              <a:t>relational calculus and </a:t>
            </a:r>
            <a:r>
              <a:rPr lang="en-US" sz="2400" dirty="0" smtClean="0"/>
              <a:t>then</a:t>
            </a:r>
          </a:p>
          <a:p>
            <a:pPr lvl="1"/>
            <a:r>
              <a:rPr lang="en-US" sz="2400" dirty="0" smtClean="0"/>
              <a:t>Database </a:t>
            </a:r>
            <a:r>
              <a:rPr lang="en-US" sz="2400" dirty="0"/>
              <a:t>standard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03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/>
              <a:t>It has four attributes.</a:t>
            </a:r>
          </a:p>
          <a:p>
            <a:r>
              <a:rPr lang="en-US" sz="2400" dirty="0"/>
              <a:t>For each attribute there is a permitted set of values, called the domain of that attribute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E.g. the domain of </a:t>
            </a:r>
            <a:r>
              <a:rPr lang="en-US" sz="2400" dirty="0" err="1"/>
              <a:t>bname</a:t>
            </a:r>
            <a:r>
              <a:rPr lang="en-US" sz="2400" dirty="0"/>
              <a:t> is the set of all branch names.</a:t>
            </a:r>
          </a:p>
          <a:p>
            <a:r>
              <a:rPr lang="en-US" sz="2400" dirty="0"/>
              <a:t>Let D1 denote the domain of </a:t>
            </a:r>
            <a:r>
              <a:rPr lang="en-US" sz="2400" dirty="0" err="1"/>
              <a:t>bname</a:t>
            </a:r>
            <a:r>
              <a:rPr lang="en-US" sz="2400" dirty="0"/>
              <a:t>, and D2, D3 and D</a:t>
            </a:r>
            <a:r>
              <a:rPr lang="en-US" sz="2400" baseline="-25000" dirty="0"/>
              <a:t>4</a:t>
            </a:r>
            <a:r>
              <a:rPr lang="en-US" sz="2400" dirty="0"/>
              <a:t>the remaining attributes' domains respectively.</a:t>
            </a:r>
          </a:p>
          <a:p>
            <a:r>
              <a:rPr lang="en-US" sz="2400" dirty="0"/>
              <a:t>Then, any row of deposit consists of a four-tuple v</a:t>
            </a:r>
            <a:r>
              <a:rPr lang="en-US" sz="2400" baseline="-25000" dirty="0"/>
              <a:t>1</a:t>
            </a:r>
            <a:r>
              <a:rPr lang="en-US" sz="2400" dirty="0"/>
              <a:t>;v2;v3;v4 where</a:t>
            </a:r>
          </a:p>
          <a:p>
            <a:r>
              <a:rPr lang="en-US" sz="2400" dirty="0" smtClean="0"/>
              <a:t>v</a:t>
            </a:r>
            <a:r>
              <a:rPr lang="en-US" sz="2400" baseline="-25000" dirty="0" smtClean="0"/>
              <a:t>1</a:t>
            </a:r>
            <a:r>
              <a:rPr lang="en-US" sz="2400" dirty="0"/>
              <a:t>E</a:t>
            </a:r>
            <a:r>
              <a:rPr lang="en-US" sz="2400" dirty="0" smtClean="0"/>
              <a:t> </a:t>
            </a:r>
            <a:r>
              <a:rPr lang="en-US" sz="2400" dirty="0"/>
              <a:t>D1;v2 </a:t>
            </a:r>
            <a:r>
              <a:rPr lang="en-US" sz="2400" dirty="0" smtClean="0"/>
              <a:t>E</a:t>
            </a:r>
            <a:r>
              <a:rPr lang="en-US" sz="2400" dirty="0"/>
              <a:t>	D2;v3 </a:t>
            </a:r>
            <a:r>
              <a:rPr lang="en-US" sz="2400" dirty="0" smtClean="0"/>
              <a:t>E </a:t>
            </a:r>
            <a:r>
              <a:rPr lang="en-US" sz="2400" dirty="0"/>
              <a:t>D3;v4 </a:t>
            </a:r>
            <a:r>
              <a:rPr lang="en-US" sz="2400" dirty="0" smtClean="0"/>
              <a:t>E </a:t>
            </a:r>
            <a:r>
              <a:rPr lang="en-US" sz="2400" dirty="0"/>
              <a:t>D4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13" y="609600"/>
            <a:ext cx="7251687" cy="262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53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218627"/>
            <a:ext cx="9052560" cy="7289109"/>
          </a:xfrm>
        </p:spPr>
        <p:txBody>
          <a:bodyPr/>
          <a:lstStyle/>
          <a:p>
            <a:r>
              <a:rPr lang="en-US" dirty="0"/>
              <a:t>In general, deposit contains a subset of the set of all possible rows.</a:t>
            </a:r>
          </a:p>
          <a:p>
            <a:r>
              <a:rPr lang="en-US" dirty="0"/>
              <a:t>That is, deposit is a subset </a:t>
            </a:r>
            <a:r>
              <a:rPr lang="en-US" dirty="0" smtClean="0"/>
              <a:t>of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 X D</a:t>
            </a:r>
            <a:r>
              <a:rPr lang="en-US" sz="2400" dirty="0" smtClean="0"/>
              <a:t>2</a:t>
            </a:r>
            <a:r>
              <a:rPr lang="en-US" dirty="0" smtClean="0"/>
              <a:t>XD</a:t>
            </a:r>
            <a:r>
              <a:rPr lang="en-US" sz="2400" dirty="0" smtClean="0"/>
              <a:t>3</a:t>
            </a:r>
            <a:r>
              <a:rPr lang="en-US" dirty="0" smtClean="0"/>
              <a:t>XD</a:t>
            </a:r>
            <a:r>
              <a:rPr lang="en-US" sz="2000" dirty="0" smtClean="0"/>
              <a:t>4</a:t>
            </a:r>
            <a:r>
              <a:rPr lang="en-US" dirty="0" smtClean="0"/>
              <a:t>;</a:t>
            </a:r>
            <a:r>
              <a:rPr lang="en-US" dirty="0"/>
              <a:t> </a:t>
            </a:r>
            <a:r>
              <a:rPr lang="en-US" dirty="0" smtClean="0"/>
              <a:t> or</a:t>
            </a:r>
            <a:r>
              <a:rPr lang="en-US" dirty="0"/>
              <a:t>; abbreviated </a:t>
            </a:r>
            <a:r>
              <a:rPr lang="en-US" dirty="0" smtClean="0"/>
              <a:t>to;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general, a table of n columns must be a subset of</a:t>
            </a:r>
          </a:p>
          <a:p>
            <a:pPr marL="0" indent="0">
              <a:buNone/>
            </a:pPr>
            <a:r>
              <a:rPr lang="en-US" dirty="0" smtClean="0"/>
              <a:t>all </a:t>
            </a:r>
            <a:r>
              <a:rPr lang="en-US" dirty="0"/>
              <a:t>possible </a:t>
            </a:r>
            <a:r>
              <a:rPr lang="en-US" dirty="0" smtClean="0"/>
              <a:t>rows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Mathematicians </a:t>
            </a:r>
            <a:r>
              <a:rPr lang="en-US" dirty="0" smtClean="0"/>
              <a:t>define </a:t>
            </a:r>
            <a:r>
              <a:rPr lang="en-US" dirty="0"/>
              <a:t>a relation to be a subset of a Cartesian product of a </a:t>
            </a:r>
            <a:r>
              <a:rPr lang="en-US" dirty="0" smtClean="0"/>
              <a:t>list of domains</a:t>
            </a:r>
          </a:p>
          <a:p>
            <a:r>
              <a:rPr lang="en-US" dirty="0" smtClean="0"/>
              <a:t>We </a:t>
            </a:r>
            <a:r>
              <a:rPr lang="en-US" dirty="0"/>
              <a:t>will use the terms relation and tuple in place of table and row from now on.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13" y="1716075"/>
            <a:ext cx="1255100" cy="711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78" y="3080361"/>
            <a:ext cx="3638522" cy="69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16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tuple variable t refer to a tuple of the relation r.</a:t>
            </a:r>
          </a:p>
          <a:p>
            <a:r>
              <a:rPr lang="en-US" dirty="0"/>
              <a:t>We say </a:t>
            </a:r>
            <a:r>
              <a:rPr lang="en-US" dirty="0" smtClean="0"/>
              <a:t>t E r </a:t>
            </a:r>
            <a:r>
              <a:rPr lang="en-US" dirty="0"/>
              <a:t>to denote that the tuple t is in relation r.</a:t>
            </a:r>
          </a:p>
          <a:p>
            <a:r>
              <a:rPr lang="en-US" dirty="0"/>
              <a:t>Then t[</a:t>
            </a:r>
            <a:r>
              <a:rPr lang="en-US" dirty="0" err="1"/>
              <a:t>bname</a:t>
            </a:r>
            <a:r>
              <a:rPr lang="en-US" dirty="0"/>
              <a:t>] = t[1] = the value of t on the </a:t>
            </a:r>
            <a:r>
              <a:rPr lang="en-US" dirty="0" err="1"/>
              <a:t>bname</a:t>
            </a:r>
            <a:r>
              <a:rPr lang="en-US" dirty="0"/>
              <a:t> attribute.</a:t>
            </a:r>
          </a:p>
          <a:p>
            <a:r>
              <a:rPr lang="en-US" dirty="0"/>
              <a:t>So t[</a:t>
            </a:r>
            <a:r>
              <a:rPr lang="en-US" dirty="0" err="1"/>
              <a:t>bname</a:t>
            </a:r>
            <a:r>
              <a:rPr lang="en-US" dirty="0"/>
              <a:t>] = t[1] = </a:t>
            </a:r>
            <a:r>
              <a:rPr lang="en-US" dirty="0" smtClean="0"/>
              <a:t>“Downtown</a:t>
            </a:r>
            <a:r>
              <a:rPr lang="en-US" dirty="0"/>
              <a:t>",</a:t>
            </a:r>
          </a:p>
          <a:p>
            <a:r>
              <a:rPr lang="en-US" dirty="0"/>
              <a:t>and t[</a:t>
            </a:r>
            <a:r>
              <a:rPr lang="en-US" dirty="0" err="1"/>
              <a:t>cname</a:t>
            </a:r>
            <a:r>
              <a:rPr lang="en-US" dirty="0"/>
              <a:t>] = t[3] = </a:t>
            </a:r>
            <a:r>
              <a:rPr lang="en-US" dirty="0" smtClean="0"/>
              <a:t>“Johnson</a:t>
            </a:r>
            <a:r>
              <a:rPr lang="en-US" dirty="0"/>
              <a:t>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8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58753"/>
          </a:xfrm>
        </p:spPr>
        <p:txBody>
          <a:bodyPr/>
          <a:lstStyle/>
          <a:p>
            <a:r>
              <a:rPr lang="en-US" dirty="0" smtClean="0"/>
              <a:t>Relational </a:t>
            </a:r>
            <a:r>
              <a:rPr lang="en-US" dirty="0" err="1" smtClean="0"/>
              <a:t>Moel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833943"/>
            <a:ext cx="9052560" cy="56430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Tables are called as </a:t>
            </a:r>
            <a:r>
              <a:rPr lang="en-US" i="1" dirty="0">
                <a:solidFill>
                  <a:srgbClr val="FF0000"/>
                </a:solidFill>
              </a:rPr>
              <a:t>relation</a:t>
            </a:r>
            <a:r>
              <a:rPr lang="en-US" dirty="0"/>
              <a:t>.</a:t>
            </a:r>
          </a:p>
          <a:p>
            <a:r>
              <a:rPr lang="en-US" dirty="0"/>
              <a:t>Column headers are known as attributes.</a:t>
            </a:r>
          </a:p>
          <a:p>
            <a:r>
              <a:rPr lang="en-US" dirty="0"/>
              <a:t>Rows are called as </a:t>
            </a:r>
            <a:r>
              <a:rPr lang="en-US" i="1" dirty="0">
                <a:solidFill>
                  <a:srgbClr val="FF0000"/>
                </a:solidFill>
              </a:rPr>
              <a:t>tuples</a:t>
            </a:r>
          </a:p>
          <a:p>
            <a:r>
              <a:rPr lang="en-US" dirty="0"/>
              <a:t>Relation schema = name(attributes) + other structure information</a:t>
            </a:r>
          </a:p>
          <a:p>
            <a:pPr lvl="1"/>
            <a:r>
              <a:rPr lang="en-US" dirty="0"/>
              <a:t>E.g., keys, other constraints. </a:t>
            </a:r>
          </a:p>
          <a:p>
            <a:r>
              <a:rPr lang="en-US" dirty="0" smtClean="0"/>
              <a:t>Order </a:t>
            </a:r>
            <a:r>
              <a:rPr lang="en-US" dirty="0"/>
              <a:t>of attributes is arbitrary, but in practice we need to </a:t>
            </a:r>
            <a:r>
              <a:rPr lang="en-US" dirty="0" smtClean="0"/>
              <a:t>assume the </a:t>
            </a:r>
            <a:r>
              <a:rPr lang="en-US" dirty="0"/>
              <a:t>order given in the relation schema.</a:t>
            </a:r>
          </a:p>
          <a:p>
            <a:r>
              <a:rPr lang="en-US" dirty="0"/>
              <a:t>Relation instance is current set of rows for a relation schema.</a:t>
            </a:r>
          </a:p>
          <a:p>
            <a:r>
              <a:rPr lang="en-US" dirty="0"/>
              <a:t>Database schema = collection of relation schemas.</a:t>
            </a:r>
          </a:p>
        </p:txBody>
      </p:sp>
    </p:spTree>
    <p:extLst>
      <p:ext uri="{BB962C8B-B14F-4D97-AF65-F5344CB8AC3E}">
        <p14:creationId xmlns:p14="http://schemas.microsoft.com/office/powerpoint/2010/main" val="1065965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Formally, given sets D1, D2,... </a:t>
            </a:r>
            <a:r>
              <a:rPr lang="en-US" dirty="0" err="1"/>
              <a:t>Dn</a:t>
            </a:r>
            <a:r>
              <a:rPr lang="en-US" dirty="0"/>
              <a:t> a relation r is a subset of D1x D2x … x </a:t>
            </a:r>
            <a:r>
              <a:rPr lang="en-US" dirty="0" err="1" smtClean="0"/>
              <a:t>Dn</a:t>
            </a:r>
            <a:r>
              <a:rPr lang="en-US" dirty="0" smtClean="0"/>
              <a:t> .Thus a </a:t>
            </a:r>
            <a:r>
              <a:rPr lang="en-US" dirty="0"/>
              <a:t>relation is a set of n-tuples (a1, a2, …, an) where each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smtClean="0"/>
              <a:t>	   Di</a:t>
            </a:r>
            <a:endParaRPr lang="en-US" dirty="0"/>
          </a:p>
          <a:p>
            <a:r>
              <a:rPr lang="en-US" dirty="0"/>
              <a:t>Example:    if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customer-name = {Jones, Smith, Curry, Lindsay}</a:t>
            </a:r>
          </a:p>
          <a:p>
            <a:pPr lvl="1"/>
            <a:r>
              <a:rPr lang="en-US" dirty="0"/>
              <a:t>customer-street = {Main, North, Park}</a:t>
            </a:r>
          </a:p>
          <a:p>
            <a:pPr lvl="1"/>
            <a:r>
              <a:rPr lang="en-US" dirty="0"/>
              <a:t>customer-city   = {Harrison, Rye, Pittsfield}</a:t>
            </a:r>
          </a:p>
          <a:p>
            <a:pPr lvl="1"/>
            <a:r>
              <a:rPr lang="en-US" dirty="0"/>
              <a:t>Then r = { </a:t>
            </a:r>
          </a:p>
          <a:p>
            <a:pPr lvl="2"/>
            <a:r>
              <a:rPr lang="en-US" dirty="0" smtClean="0"/>
              <a:t>(</a:t>
            </a:r>
            <a:r>
              <a:rPr lang="en-US" dirty="0"/>
              <a:t>Jones, Main, Harrison),</a:t>
            </a:r>
          </a:p>
          <a:p>
            <a:pPr lvl="2"/>
            <a:r>
              <a:rPr lang="en-US" dirty="0"/>
              <a:t>(Smith, North, Rye),</a:t>
            </a:r>
          </a:p>
          <a:p>
            <a:pPr lvl="2"/>
            <a:r>
              <a:rPr lang="en-US" dirty="0"/>
              <a:t>(Curry, North, Rye</a:t>
            </a:r>
            <a:r>
              <a:rPr lang="en-US" dirty="0" smtClean="0"/>
              <a:t>),</a:t>
            </a:r>
          </a:p>
          <a:p>
            <a:pPr lvl="2"/>
            <a:r>
              <a:rPr lang="en-US" dirty="0" smtClean="0"/>
              <a:t>(</a:t>
            </a:r>
            <a:r>
              <a:rPr lang="en-US" dirty="0"/>
              <a:t>Lindsay, Park, Pittsfield)}</a:t>
            </a:r>
          </a:p>
          <a:p>
            <a:pPr marL="0" indent="0">
              <a:buNone/>
            </a:pPr>
            <a:r>
              <a:rPr lang="en-US" dirty="0"/>
              <a:t> is a relation over customer-name x customer-street x customer-city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743928"/>
            <a:ext cx="276123" cy="322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4587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</a:t>
            </a:r>
            <a:r>
              <a:rPr lang="en-US" dirty="0" err="1" smtClean="0"/>
              <a:t>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Controlling </a:t>
            </a:r>
            <a:r>
              <a:rPr lang="en-US" dirty="0" smtClean="0"/>
              <a:t>Redundancy</a:t>
            </a:r>
          </a:p>
          <a:p>
            <a:r>
              <a:rPr lang="en-US" dirty="0"/>
              <a:t> Restricting Unauthorized </a:t>
            </a:r>
            <a:r>
              <a:rPr lang="en-US" dirty="0" smtClean="0"/>
              <a:t>Access</a:t>
            </a:r>
          </a:p>
          <a:p>
            <a:r>
              <a:rPr lang="en-US" dirty="0"/>
              <a:t>Providing Storage Structures and </a:t>
            </a:r>
            <a:r>
              <a:rPr lang="en-US" dirty="0" smtClean="0"/>
              <a:t>Search techniques </a:t>
            </a:r>
            <a:r>
              <a:rPr lang="en-US" dirty="0"/>
              <a:t>for Efficient Query </a:t>
            </a:r>
            <a:r>
              <a:rPr lang="en-US" dirty="0" smtClean="0"/>
              <a:t>Processing</a:t>
            </a:r>
          </a:p>
          <a:p>
            <a:r>
              <a:rPr lang="en-US" dirty="0"/>
              <a:t>Providing Backup and </a:t>
            </a:r>
            <a:r>
              <a:rPr lang="en-US" dirty="0" smtClean="0"/>
              <a:t>Recovery</a:t>
            </a:r>
          </a:p>
          <a:p>
            <a:r>
              <a:rPr lang="en-US" dirty="0"/>
              <a:t>Providing Multiple User </a:t>
            </a:r>
            <a:r>
              <a:rPr lang="en-US" dirty="0" smtClean="0"/>
              <a:t>Interfaces</a:t>
            </a:r>
          </a:p>
          <a:p>
            <a:r>
              <a:rPr lang="en-US" dirty="0"/>
              <a:t>Representing Complex Relationships among </a:t>
            </a:r>
            <a:r>
              <a:rPr lang="en-US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3248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76" y="370133"/>
            <a:ext cx="4371932" cy="6335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929" y="336596"/>
            <a:ext cx="4387271" cy="4235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1062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80685"/>
          </a:xfrm>
        </p:spPr>
        <p:txBody>
          <a:bodyPr/>
          <a:lstStyle/>
          <a:p>
            <a:r>
              <a:rPr lang="en-US" dirty="0" smtClean="0"/>
              <a:t>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785"/>
            <a:ext cx="8229600" cy="5476415"/>
          </a:xfrm>
        </p:spPr>
        <p:txBody>
          <a:bodyPr>
            <a:noAutofit/>
          </a:bodyPr>
          <a:lstStyle/>
          <a:p>
            <a:r>
              <a:rPr lang="en-US" sz="2400" dirty="0"/>
              <a:t>is a language in which a user requests information from a database. </a:t>
            </a:r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/>
              <a:t>are </a:t>
            </a:r>
            <a:r>
              <a:rPr lang="en-US" sz="2400" dirty="0" smtClean="0"/>
              <a:t>typically</a:t>
            </a:r>
          </a:p>
          <a:p>
            <a:r>
              <a:rPr lang="en-US" sz="2400" dirty="0"/>
              <a:t>Procedural, where the user instructs the system to perform a sequence of operations on the database</a:t>
            </a:r>
            <a:r>
              <a:rPr lang="en-US" sz="2400" dirty="0" smtClean="0"/>
              <a:t>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This will compute the desired information.</a:t>
            </a:r>
          </a:p>
          <a:p>
            <a:r>
              <a:rPr lang="en-US" sz="2400" dirty="0" smtClean="0"/>
              <a:t>Nonprocedural</a:t>
            </a:r>
            <a:r>
              <a:rPr lang="en-US" sz="2400" dirty="0"/>
              <a:t>, where the user </a:t>
            </a:r>
            <a:r>
              <a:rPr lang="en-US" sz="2400" dirty="0" smtClean="0"/>
              <a:t>specifies </a:t>
            </a:r>
            <a:r>
              <a:rPr lang="en-US" sz="2400" dirty="0"/>
              <a:t>the information desired without giving a procedure for </a:t>
            </a:r>
            <a:r>
              <a:rPr lang="en-US" sz="2400" dirty="0" smtClean="0"/>
              <a:t>obtaining the information.</a:t>
            </a:r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/>
              <a:t>A complete query language also contains facilities to insert and delete tuples as well as to modify parts </a:t>
            </a:r>
            <a:r>
              <a:rPr lang="en-US" sz="2400" dirty="0" smtClean="0"/>
              <a:t>of existing </a:t>
            </a:r>
            <a:r>
              <a:rPr lang="en-US" sz="2400" dirty="0"/>
              <a:t>tuples.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061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58753"/>
          </a:xfrm>
        </p:spPr>
        <p:txBody>
          <a:bodyPr/>
          <a:lstStyle/>
          <a:p>
            <a:r>
              <a:rPr lang="en-US" dirty="0"/>
              <a:t>RELATIONAL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/>
          <a:lstStyle/>
          <a:p>
            <a:r>
              <a:rPr lang="en-US" dirty="0"/>
              <a:t>A set of operators (unary and binary) that take relation </a:t>
            </a:r>
            <a:r>
              <a:rPr lang="en-US" dirty="0" smtClean="0"/>
              <a:t>instances </a:t>
            </a:r>
            <a:r>
              <a:rPr lang="en-US" dirty="0"/>
              <a:t>as arguments and return new relations</a:t>
            </a:r>
            <a:r>
              <a:rPr lang="en-US" dirty="0" smtClean="0"/>
              <a:t>.</a:t>
            </a:r>
          </a:p>
          <a:p>
            <a:r>
              <a:rPr lang="en-US" dirty="0"/>
              <a:t>Gives a procedural method of specifying a retrieval query.</a:t>
            </a:r>
          </a:p>
          <a:p>
            <a:r>
              <a:rPr lang="en-US" dirty="0"/>
              <a:t>Forms the core component of a relational query engine.</a:t>
            </a:r>
          </a:p>
          <a:p>
            <a:r>
              <a:rPr lang="en-US" dirty="0"/>
              <a:t>SQL queries are internally translated into RA expressions.</a:t>
            </a:r>
          </a:p>
          <a:p>
            <a:r>
              <a:rPr lang="en-US" dirty="0"/>
              <a:t>Provides a framework for query optimization. </a:t>
            </a:r>
          </a:p>
        </p:txBody>
      </p:sp>
    </p:spTree>
    <p:extLst>
      <p:ext uri="{BB962C8B-B14F-4D97-AF65-F5344CB8AC3E}">
        <p14:creationId xmlns:p14="http://schemas.microsoft.com/office/powerpoint/2010/main" val="4056516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8068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RA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1153"/>
            <a:ext cx="8229600" cy="60240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Six basic operators are fundamental in relational </a:t>
            </a:r>
            <a:r>
              <a:rPr lang="en-US" dirty="0" smtClean="0"/>
              <a:t>algebra.</a:t>
            </a:r>
          </a:p>
          <a:p>
            <a:r>
              <a:rPr lang="en-US" dirty="0" smtClean="0"/>
              <a:t> They are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	 </a:t>
            </a:r>
            <a:r>
              <a:rPr lang="en-US" dirty="0"/>
              <a:t>select (σ),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project </a:t>
            </a:r>
            <a:r>
              <a:rPr lang="en-US" dirty="0"/>
              <a:t>(π),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cross </a:t>
            </a:r>
            <a:r>
              <a:rPr lang="en-US" dirty="0"/>
              <a:t>product (×),</a:t>
            </a:r>
          </a:p>
          <a:p>
            <a:pPr marL="0" indent="0">
              <a:buNone/>
            </a:pPr>
            <a:r>
              <a:rPr lang="en-US" dirty="0" smtClean="0"/>
              <a:t>	union </a:t>
            </a:r>
            <a:r>
              <a:rPr lang="en-US" dirty="0"/>
              <a:t>(⋃),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intersection </a:t>
            </a:r>
            <a:r>
              <a:rPr lang="en-US" dirty="0"/>
              <a:t>(∩),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difference </a:t>
            </a:r>
            <a:r>
              <a:rPr lang="en-US" dirty="0"/>
              <a:t>(−),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join </a:t>
            </a:r>
            <a:r>
              <a:rPr lang="en-US" dirty="0"/>
              <a:t>( ⋈)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/>
              <a:t>The operators take two or more relations as inputs and give a new </a:t>
            </a:r>
            <a:r>
              <a:rPr lang="en-US" dirty="0" smtClean="0"/>
              <a:t>relation as </a:t>
            </a:r>
            <a:r>
              <a:rPr lang="en-US" dirty="0"/>
              <a:t>a result.</a:t>
            </a:r>
          </a:p>
        </p:txBody>
      </p:sp>
    </p:spTree>
    <p:extLst>
      <p:ext uri="{BB962C8B-B14F-4D97-AF65-F5344CB8AC3E}">
        <p14:creationId xmlns:p14="http://schemas.microsoft.com/office/powerpoint/2010/main" val="2463916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80685"/>
          </a:xfrm>
        </p:spPr>
        <p:txBody>
          <a:bodyPr/>
          <a:lstStyle/>
          <a:p>
            <a:r>
              <a:rPr lang="en-US" dirty="0"/>
              <a:t>The select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990600"/>
            <a:ext cx="9052560" cy="5610789"/>
          </a:xfrm>
        </p:spPr>
        <p:txBody>
          <a:bodyPr>
            <a:noAutofit/>
          </a:bodyPr>
          <a:lstStyle/>
          <a:p>
            <a:r>
              <a:rPr lang="en-US" sz="2400" dirty="0" smtClean="0"/>
              <a:t>Unary </a:t>
            </a:r>
            <a:r>
              <a:rPr lang="en-US" sz="2400" dirty="0"/>
              <a:t>operator.</a:t>
            </a:r>
          </a:p>
          <a:p>
            <a:r>
              <a:rPr lang="en-US" sz="2400" dirty="0" smtClean="0"/>
              <a:t>can </a:t>
            </a:r>
            <a:r>
              <a:rPr lang="en-US" sz="2400" dirty="0"/>
              <a:t>be used to select those tuples of a relation that      </a:t>
            </a:r>
          </a:p>
          <a:p>
            <a:pPr marL="0" indent="0">
              <a:buNone/>
            </a:pPr>
            <a:r>
              <a:rPr lang="en-US" sz="2400" dirty="0"/>
              <a:t>satisfy a given </a:t>
            </a:r>
            <a:r>
              <a:rPr lang="en-US" sz="2400" dirty="0" smtClean="0"/>
              <a:t>condition </a:t>
            </a:r>
            <a:r>
              <a:rPr lang="en-US" sz="2400" dirty="0"/>
              <a:t>(</a:t>
            </a:r>
            <a:r>
              <a:rPr lang="en-US" sz="2400" dirty="0" smtClean="0"/>
              <a:t>predicate).</a:t>
            </a:r>
          </a:p>
          <a:p>
            <a:r>
              <a:rPr lang="en-US" sz="2400" dirty="0"/>
              <a:t>Select is denoted by a lowercase Greek </a:t>
            </a:r>
            <a:r>
              <a:rPr lang="en-US" sz="2400" dirty="0" smtClean="0"/>
              <a:t>sigma, with the </a:t>
            </a:r>
            <a:r>
              <a:rPr lang="en-US" sz="2400" dirty="0"/>
              <a:t>predicate appearing as a subscript. 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Notation:  </a:t>
            </a:r>
            <a:r>
              <a:rPr lang="en-US" dirty="0" err="1"/>
              <a:t>σ</a:t>
            </a:r>
            <a:r>
              <a:rPr lang="en-US" sz="1400" dirty="0" err="1"/>
              <a:t>θ</a:t>
            </a:r>
            <a:r>
              <a:rPr lang="en-US" sz="2400" dirty="0"/>
              <a:t> </a:t>
            </a:r>
            <a:r>
              <a:rPr lang="en-US" sz="2400" dirty="0" smtClean="0"/>
              <a:t>( </a:t>
            </a:r>
            <a:r>
              <a:rPr lang="en-US" sz="2400" dirty="0"/>
              <a:t>r )  </a:t>
            </a:r>
          </a:p>
          <a:p>
            <a:pPr lvl="1"/>
            <a:r>
              <a:rPr lang="en-US" sz="2000" dirty="0"/>
              <a:t>σ : select operator ( read as sigma)</a:t>
            </a:r>
          </a:p>
          <a:p>
            <a:pPr lvl="1"/>
            <a:r>
              <a:rPr lang="en-US" sz="2000" dirty="0"/>
              <a:t>θ : selection condition</a:t>
            </a:r>
          </a:p>
          <a:p>
            <a:pPr lvl="1"/>
            <a:r>
              <a:rPr lang="en-US" sz="2000" dirty="0"/>
              <a:t>r : relation </a:t>
            </a:r>
            <a:r>
              <a:rPr lang="en-US" sz="2000" dirty="0" smtClean="0"/>
              <a:t>name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 smtClean="0"/>
              <a:t>Result</a:t>
            </a:r>
            <a:r>
              <a:rPr lang="en-US" sz="2400" dirty="0"/>
              <a:t>: a relation with the same schema as </a:t>
            </a:r>
            <a:r>
              <a:rPr lang="en-US" sz="2400" dirty="0" smtClean="0"/>
              <a:t>r consisting </a:t>
            </a:r>
            <a:r>
              <a:rPr lang="en-US" sz="2400" dirty="0"/>
              <a:t>of the tuples in r that satisfy condition </a:t>
            </a:r>
            <a:r>
              <a:rPr lang="en-US" sz="2400" dirty="0" smtClean="0"/>
              <a:t>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4863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80685"/>
          </a:xfrm>
        </p:spPr>
        <p:txBody>
          <a:bodyPr/>
          <a:lstStyle/>
          <a:p>
            <a:r>
              <a:rPr lang="en-US" dirty="0" smtClean="0"/>
              <a:t>Examples of Select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3930"/>
            <a:ext cx="8229600" cy="56159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dirty="0" smtClean="0"/>
              <a:t>.  </a:t>
            </a:r>
            <a:r>
              <a:rPr lang="en-US" dirty="0"/>
              <a:t>Obtain information about a professor with name </a:t>
            </a:r>
            <a:r>
              <a:rPr lang="en-US" dirty="0" smtClean="0"/>
              <a:t>“</a:t>
            </a:r>
            <a:r>
              <a:rPr lang="en-US" dirty="0" err="1"/>
              <a:t>giridhar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σ</a:t>
            </a:r>
            <a:r>
              <a:rPr lang="en-US" sz="2000" dirty="0" err="1"/>
              <a:t>name</a:t>
            </a:r>
            <a:r>
              <a:rPr lang="en-US" dirty="0"/>
              <a:t> = “</a:t>
            </a:r>
            <a:r>
              <a:rPr lang="en-US" dirty="0" err="1"/>
              <a:t>giridhar</a:t>
            </a:r>
            <a:r>
              <a:rPr lang="en-US" dirty="0"/>
              <a:t>” (professor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Obtain </a:t>
            </a:r>
            <a:r>
              <a:rPr lang="en-US" dirty="0"/>
              <a:t>information about professors who joined the </a:t>
            </a:r>
            <a:r>
              <a:rPr lang="en-US" dirty="0" smtClean="0"/>
              <a:t>university </a:t>
            </a:r>
            <a:r>
              <a:rPr lang="en-US" dirty="0"/>
              <a:t>between 1980 and 1985</a:t>
            </a:r>
          </a:p>
          <a:p>
            <a:pPr marL="0" indent="0">
              <a:buNone/>
            </a:pPr>
            <a:r>
              <a:rPr lang="en-US" dirty="0" err="1"/>
              <a:t>σ</a:t>
            </a:r>
            <a:r>
              <a:rPr lang="en-US" sz="2000" dirty="0" err="1"/>
              <a:t>startYear</a:t>
            </a:r>
            <a:r>
              <a:rPr lang="en-US" dirty="0"/>
              <a:t> </a:t>
            </a:r>
            <a:r>
              <a:rPr lang="en-US" sz="2000" dirty="0"/>
              <a:t>≥ 1980 ^ </a:t>
            </a:r>
            <a:r>
              <a:rPr lang="en-US" sz="2000" dirty="0" err="1"/>
              <a:t>startYear</a:t>
            </a:r>
            <a:r>
              <a:rPr lang="en-US" sz="2000" dirty="0"/>
              <a:t> &lt; 1985 </a:t>
            </a:r>
            <a:r>
              <a:rPr lang="en-US" dirty="0"/>
              <a:t>(professor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3. Suppose </a:t>
            </a:r>
            <a:r>
              <a:rPr lang="en-US" dirty="0"/>
              <a:t>there is one more relation, </a:t>
            </a:r>
            <a:r>
              <a:rPr lang="en-US" dirty="0" smtClean="0"/>
              <a:t>client </a:t>
            </a:r>
            <a:r>
              <a:rPr lang="en-US" dirty="0"/>
              <a:t>with the scheme</a:t>
            </a:r>
          </a:p>
          <a:p>
            <a:r>
              <a:rPr lang="en-US" dirty="0"/>
              <a:t>Client scheme = </a:t>
            </a:r>
            <a:r>
              <a:rPr lang="en-US" dirty="0" smtClean="0"/>
              <a:t>(</a:t>
            </a:r>
            <a:r>
              <a:rPr lang="en-US" dirty="0" err="1" smtClean="0"/>
              <a:t>cname,banker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We </a:t>
            </a:r>
            <a:r>
              <a:rPr lang="en-US" dirty="0"/>
              <a:t>might </a:t>
            </a:r>
            <a:r>
              <a:rPr lang="en-US" dirty="0" smtClean="0"/>
              <a:t>write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to </a:t>
            </a:r>
            <a:r>
              <a:rPr lang="en-US" dirty="0" smtClean="0"/>
              <a:t>find </a:t>
            </a:r>
            <a:r>
              <a:rPr lang="en-US" dirty="0"/>
              <a:t>clients who have the same name as their banker.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618" y="4772221"/>
            <a:ext cx="4184782" cy="62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4376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copies its argument relation for the </a:t>
            </a:r>
            <a:r>
              <a:rPr lang="en-US" dirty="0" smtClean="0"/>
              <a:t>specified </a:t>
            </a:r>
            <a:r>
              <a:rPr lang="en-US" dirty="0"/>
              <a:t>attributes only. Since a relation is a set, </a:t>
            </a:r>
            <a:r>
              <a:rPr lang="en-US" dirty="0" smtClean="0"/>
              <a:t>duplicate</a:t>
            </a:r>
            <a:r>
              <a:rPr lang="en-US" dirty="0"/>
              <a:t> </a:t>
            </a:r>
            <a:r>
              <a:rPr lang="en-US" dirty="0" smtClean="0"/>
              <a:t>rows </a:t>
            </a:r>
            <a:r>
              <a:rPr lang="en-US" dirty="0"/>
              <a:t>are eliminated. Projection is denoted by the </a:t>
            </a:r>
            <a:r>
              <a:rPr lang="en-US" dirty="0" smtClean="0"/>
              <a:t>Greek </a:t>
            </a:r>
            <a:r>
              <a:rPr lang="en-US" dirty="0"/>
              <a:t>capital letter </a:t>
            </a:r>
            <a:r>
              <a:rPr lang="en-US" dirty="0" smtClean="0"/>
              <a:t>pi.</a:t>
            </a:r>
          </a:p>
          <a:p>
            <a:r>
              <a:rPr lang="en-US" dirty="0"/>
              <a:t>For example, to obtain a relation showing customers and branches, but ignoring amount and loan, 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527" y="4825773"/>
            <a:ext cx="3650946" cy="813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63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the names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smtClean="0"/>
              <a:t>customers </a:t>
            </a:r>
            <a:r>
              <a:rPr lang="en-US" dirty="0"/>
              <a:t>having the same name as their bankers,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Think of select as taking rows of a relation, and project as taking columns of a relation.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03" y="2702061"/>
            <a:ext cx="4816794" cy="90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91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58753"/>
          </a:xfrm>
        </p:spPr>
        <p:txBody>
          <a:bodyPr/>
          <a:lstStyle/>
          <a:p>
            <a:r>
              <a:rPr lang="en-US" dirty="0" smtClean="0"/>
              <a:t>The Cartesian </a:t>
            </a:r>
            <a:r>
              <a:rPr lang="en-US" dirty="0"/>
              <a:t>Product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780479"/>
            <a:ext cx="9052560" cy="659244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Cartesian </a:t>
            </a:r>
            <a:r>
              <a:rPr lang="en-US" dirty="0"/>
              <a:t>product of two relations is denoted by a </a:t>
            </a:r>
            <a:r>
              <a:rPr lang="en-US" dirty="0" smtClean="0"/>
              <a:t>cross X written as</a:t>
            </a:r>
          </a:p>
          <a:p>
            <a:pPr lvl="1"/>
            <a:r>
              <a:rPr lang="en-US" dirty="0" smtClean="0"/>
              <a:t>r1 X r2  for relations r1 &amp; r2</a:t>
            </a:r>
          </a:p>
          <a:p>
            <a:r>
              <a:rPr lang="en-US" dirty="0"/>
              <a:t>The result </a:t>
            </a:r>
            <a:r>
              <a:rPr lang="en-US" dirty="0" smtClean="0"/>
              <a:t>is </a:t>
            </a:r>
            <a:r>
              <a:rPr lang="en-US" dirty="0"/>
              <a:t>a new relation with a tuple for each possible pairing of tuples from r1 and r</a:t>
            </a:r>
            <a:r>
              <a:rPr lang="en-US" baseline="-25000" dirty="0"/>
              <a:t>2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                r X s</a:t>
            </a:r>
          </a:p>
          <a:p>
            <a:endParaRPr lang="en-US" dirty="0"/>
          </a:p>
          <a:p>
            <a:r>
              <a:rPr lang="en-US" dirty="0" smtClean="0"/>
              <a:t>Here r and s share no common attribute names</a:t>
            </a:r>
          </a:p>
          <a:p>
            <a:r>
              <a:rPr lang="en-US" dirty="0" smtClean="0"/>
              <a:t>What happens when r and s do share common properties 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31" y="3278866"/>
            <a:ext cx="1090289" cy="1293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988" y="3329577"/>
            <a:ext cx="1090289" cy="1242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3305175"/>
            <a:ext cx="136207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60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58753"/>
          </a:xfrm>
        </p:spPr>
        <p:txBody>
          <a:bodyPr/>
          <a:lstStyle/>
          <a:p>
            <a:r>
              <a:rPr lang="en-US" dirty="0" smtClean="0"/>
              <a:t>The Cartesian </a:t>
            </a:r>
            <a:r>
              <a:rPr lang="en-US" dirty="0"/>
              <a:t>Product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780479"/>
            <a:ext cx="9052560" cy="6592443"/>
          </a:xfrm>
        </p:spPr>
        <p:txBody>
          <a:bodyPr/>
          <a:lstStyle/>
          <a:p>
            <a:r>
              <a:rPr lang="en-US" dirty="0" smtClean="0"/>
              <a:t>For example, T1(A,B) X T2(B,C) </a:t>
            </a:r>
          </a:p>
          <a:p>
            <a:r>
              <a:rPr lang="en-US" dirty="0" smtClean="0"/>
              <a:t>By the very definition, We get new relation with T3(A,B,B,C) where the two B’s have same name but different values. </a:t>
            </a: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we will do is thus renaming such </a:t>
            </a:r>
            <a:r>
              <a:rPr lang="en-US" dirty="0" smtClean="0"/>
              <a:t>attributes</a:t>
            </a:r>
            <a:r>
              <a:rPr lang="en-US" dirty="0"/>
              <a:t>. This operator, not a basic one, </a:t>
            </a:r>
            <a:r>
              <a:rPr lang="en-US" dirty="0" smtClean="0"/>
              <a:t>can take </a:t>
            </a:r>
            <a:r>
              <a:rPr lang="en-US" dirty="0"/>
              <a:t>the following </a:t>
            </a:r>
            <a:r>
              <a:rPr lang="en-US" dirty="0" smtClean="0"/>
              <a:t>syntax: expression[A1</a:t>
            </a:r>
            <a:r>
              <a:rPr lang="en-US" dirty="0"/>
              <a:t>, · · · ,An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	where </a:t>
            </a:r>
            <a:r>
              <a:rPr lang="en-US" sz="2400" dirty="0"/>
              <a:t>A1, · · · ,An are the new names of </a:t>
            </a:r>
            <a:r>
              <a:rPr lang="en-US" sz="2400" dirty="0" smtClean="0"/>
              <a:t>the original </a:t>
            </a:r>
            <a:r>
              <a:rPr lang="en-US" sz="2400" dirty="0"/>
              <a:t>relational expression, for the </a:t>
            </a:r>
            <a:r>
              <a:rPr lang="en-US" sz="2400" dirty="0" smtClean="0"/>
              <a:t>corresponding positions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63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9648</Words>
  <Application>Microsoft Office PowerPoint</Application>
  <PresentationFormat>On-screen Show (4:3)</PresentationFormat>
  <Paragraphs>1585</Paragraphs>
  <Slides>213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213</vt:i4>
      </vt:variant>
    </vt:vector>
  </HeadingPairs>
  <TitlesOfParts>
    <vt:vector size="236" baseType="lpstr">
      <vt:lpstr>Arial Unicode MS</vt:lpstr>
      <vt:lpstr>Arial</vt:lpstr>
      <vt:lpstr>Calibri</vt:lpstr>
      <vt:lpstr>Century Gothic</vt:lpstr>
      <vt:lpstr>Comic Sans MS</vt:lpstr>
      <vt:lpstr>Greek Symbols</vt:lpstr>
      <vt:lpstr>Helvetica</vt:lpstr>
      <vt:lpstr>Iconic Symbols Ext</vt:lpstr>
      <vt:lpstr>Monotype Sorts</vt:lpstr>
      <vt:lpstr>MS LineDraw</vt:lpstr>
      <vt:lpstr>Symbol</vt:lpstr>
      <vt:lpstr>Tahoma</vt:lpstr>
      <vt:lpstr>Times New Roman</vt:lpstr>
      <vt:lpstr>TUE Scala</vt:lpstr>
      <vt:lpstr>Webdings</vt:lpstr>
      <vt:lpstr>Wingdings</vt:lpstr>
      <vt:lpstr>Wingdings 2</vt:lpstr>
      <vt:lpstr>Wingdings 3</vt:lpstr>
      <vt:lpstr>Office Theme</vt:lpstr>
      <vt:lpstr>Equation</vt:lpstr>
      <vt:lpstr>Microsoft Word Document</vt:lpstr>
      <vt:lpstr>Microsoft Word 97 - 2003 Document</vt:lpstr>
      <vt:lpstr>Microsoft Equation 3.0</vt:lpstr>
      <vt:lpstr>DATABASE</vt:lpstr>
      <vt:lpstr>Introduction</vt:lpstr>
      <vt:lpstr>Introduction contd… </vt:lpstr>
      <vt:lpstr>Database system environment</vt:lpstr>
      <vt:lpstr>Characteristic of Database Approach</vt:lpstr>
      <vt:lpstr>Characteristics contd… </vt:lpstr>
      <vt:lpstr>Characteristics contd..</vt:lpstr>
      <vt:lpstr>PowerPoint Presentation</vt:lpstr>
      <vt:lpstr>Advantages of dbms</vt:lpstr>
      <vt:lpstr>Advantages contd.. </vt:lpstr>
      <vt:lpstr>Problems In File Processing approach</vt:lpstr>
      <vt:lpstr>Problems In File Processing approach</vt:lpstr>
      <vt:lpstr>Data Abstraction </vt:lpstr>
      <vt:lpstr>Data abstraction cont..</vt:lpstr>
      <vt:lpstr>Data Abstraction contd…</vt:lpstr>
      <vt:lpstr>PowerPoint Presentation</vt:lpstr>
      <vt:lpstr>Data Modelling</vt:lpstr>
      <vt:lpstr>Data Model cont..</vt:lpstr>
      <vt:lpstr>E-R Model</vt:lpstr>
      <vt:lpstr>E-R Model contd..</vt:lpstr>
      <vt:lpstr>Instances and Schemes</vt:lpstr>
      <vt:lpstr>Data independence</vt:lpstr>
      <vt:lpstr>Summary of previous lect.</vt:lpstr>
      <vt:lpstr>Data independence</vt:lpstr>
      <vt:lpstr>Data independence cont..</vt:lpstr>
      <vt:lpstr>Database Languages</vt:lpstr>
      <vt:lpstr>DDL Example…</vt:lpstr>
      <vt:lpstr>Data Manipulation Language</vt:lpstr>
      <vt:lpstr>DML Example…</vt:lpstr>
      <vt:lpstr>What’s Next!</vt:lpstr>
      <vt:lpstr>Database Manager</vt:lpstr>
      <vt:lpstr>Database Manager cont..</vt:lpstr>
      <vt:lpstr>Database Administrator</vt:lpstr>
      <vt:lpstr>Database Users </vt:lpstr>
      <vt:lpstr>Database Users contd…</vt:lpstr>
      <vt:lpstr>Overall System Structure</vt:lpstr>
      <vt:lpstr>Overall System Structure cont..</vt:lpstr>
      <vt:lpstr>Overall System Structure</vt:lpstr>
      <vt:lpstr>Entity-Relationship Model</vt:lpstr>
      <vt:lpstr>Entity</vt:lpstr>
      <vt:lpstr>Entity Set</vt:lpstr>
      <vt:lpstr>Attributes </vt:lpstr>
      <vt:lpstr>Attribute types</vt:lpstr>
      <vt:lpstr>Relationships &amp; Relationship Sets</vt:lpstr>
      <vt:lpstr>Notation</vt:lpstr>
      <vt:lpstr>Degree of relationship set</vt:lpstr>
      <vt:lpstr>Mapping cardinalities</vt:lpstr>
      <vt:lpstr>PowerPoint Presentation</vt:lpstr>
      <vt:lpstr>Existence Dependencies</vt:lpstr>
      <vt:lpstr>Entity set Keys</vt:lpstr>
      <vt:lpstr>PowerPoint Presentation</vt:lpstr>
      <vt:lpstr>Reducing ER Diagram to table..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Total Participation</vt:lpstr>
      <vt:lpstr>Extended E-R Features</vt:lpstr>
      <vt:lpstr>Specialization</vt:lpstr>
      <vt:lpstr>PowerPoint Presentation</vt:lpstr>
      <vt:lpstr>Analogy to super class &amp; sub class</vt:lpstr>
      <vt:lpstr>PowerPoint Presentation</vt:lpstr>
      <vt:lpstr>Generalization</vt:lpstr>
      <vt:lpstr>PowerPoint Presentation</vt:lpstr>
      <vt:lpstr>Create Table</vt:lpstr>
      <vt:lpstr>Primary key contraint name (Multiple columns)</vt:lpstr>
      <vt:lpstr>SQL PRIMARY KEY Constraint on ALTER TABLE</vt:lpstr>
      <vt:lpstr>DROP a PRIMARY KEY Constraint</vt:lpstr>
      <vt:lpstr>Foreign Key</vt:lpstr>
      <vt:lpstr>PowerPoint Presentation</vt:lpstr>
      <vt:lpstr>PowerPoint Presentation</vt:lpstr>
      <vt:lpstr>Sys object</vt:lpstr>
      <vt:lpstr>Aggregation</vt:lpstr>
      <vt:lpstr>PowerPoint Presentation</vt:lpstr>
      <vt:lpstr>PowerPoint Presentation</vt:lpstr>
      <vt:lpstr>Network Model</vt:lpstr>
      <vt:lpstr>The Hierarchical Model</vt:lpstr>
      <vt:lpstr>PowerPoint Presentation</vt:lpstr>
      <vt:lpstr>Class work</vt:lpstr>
      <vt:lpstr>Insurance company</vt:lpstr>
      <vt:lpstr>Hospital</vt:lpstr>
      <vt:lpstr>Relational Model</vt:lpstr>
      <vt:lpstr>Relational Model</vt:lpstr>
      <vt:lpstr>Basic structure</vt:lpstr>
      <vt:lpstr>PowerPoint Presentation</vt:lpstr>
      <vt:lpstr>PowerPoint Presentation</vt:lpstr>
      <vt:lpstr>Relational Moel</vt:lpstr>
      <vt:lpstr>Basic Structure</vt:lpstr>
      <vt:lpstr>PowerPoint Presentation</vt:lpstr>
      <vt:lpstr>Query Language</vt:lpstr>
      <vt:lpstr>RELATIONAL ALGEBRA</vt:lpstr>
      <vt:lpstr> RA Operations</vt:lpstr>
      <vt:lpstr>The select Operator</vt:lpstr>
      <vt:lpstr>Examples of Select Operator</vt:lpstr>
      <vt:lpstr>The Project Operation</vt:lpstr>
      <vt:lpstr>PowerPoint Presentation</vt:lpstr>
      <vt:lpstr>The Cartesian Product Operation</vt:lpstr>
      <vt:lpstr>The Cartesian Product Operation</vt:lpstr>
      <vt:lpstr>Example of Cartesian Product</vt:lpstr>
      <vt:lpstr>Rename Operator</vt:lpstr>
      <vt:lpstr>PowerPoint Presentation</vt:lpstr>
      <vt:lpstr>The Union Operation</vt:lpstr>
      <vt:lpstr>The Union Operation</vt:lpstr>
      <vt:lpstr>The Set Difference Operation</vt:lpstr>
      <vt:lpstr>The Set Intersection Operation</vt:lpstr>
      <vt:lpstr>The Natural Join Operation</vt:lpstr>
      <vt:lpstr>Natural Join..</vt:lpstr>
      <vt:lpstr>Basic Query Structure </vt:lpstr>
      <vt:lpstr>The select Clause</vt:lpstr>
      <vt:lpstr>The select Clause (Cont.)</vt:lpstr>
      <vt:lpstr>The select Clause (Cont.)</vt:lpstr>
      <vt:lpstr>The where Clause</vt:lpstr>
      <vt:lpstr>The from Clause</vt:lpstr>
      <vt:lpstr>Cartesian Product: instructor X teaches</vt:lpstr>
      <vt:lpstr>Joins</vt:lpstr>
      <vt:lpstr>Natural Join</vt:lpstr>
      <vt:lpstr>Natural Join Example</vt:lpstr>
      <vt:lpstr>Natural Join (Cont.)</vt:lpstr>
      <vt:lpstr>The Rename Operation</vt:lpstr>
      <vt:lpstr>String Operations</vt:lpstr>
      <vt:lpstr>String Operations (Cont.)</vt:lpstr>
      <vt:lpstr>Ordering the Display of Tuples</vt:lpstr>
      <vt:lpstr>Where Clause Predicates</vt:lpstr>
      <vt:lpstr>Duplicates</vt:lpstr>
      <vt:lpstr>Duplicates (Cont.)</vt:lpstr>
      <vt:lpstr>Set Operations</vt:lpstr>
      <vt:lpstr>Set Operations</vt:lpstr>
      <vt:lpstr>Null Values</vt:lpstr>
      <vt:lpstr>Functional Dependency</vt:lpstr>
      <vt:lpstr>Overview</vt:lpstr>
      <vt:lpstr>Functional dependencies</vt:lpstr>
      <vt:lpstr>Functional Dependencies</vt:lpstr>
      <vt:lpstr>Functional dependencies</vt:lpstr>
      <vt:lpstr>Functional dependencies</vt:lpstr>
      <vt:lpstr>Functional dependencies</vt:lpstr>
      <vt:lpstr>Functional dependencies</vt:lpstr>
      <vt:lpstr>FDs - Armstrong’s axioms</vt:lpstr>
      <vt:lpstr>FDs - Armstrong’s axioms</vt:lpstr>
      <vt:lpstr>FDs - Armstrong’s axioms</vt:lpstr>
      <vt:lpstr>FDs - Armstrong’s axioms</vt:lpstr>
      <vt:lpstr>PowerPoint Presentation</vt:lpstr>
      <vt:lpstr>Full functional Dependency</vt:lpstr>
      <vt:lpstr>Closure of a set of attributes</vt:lpstr>
      <vt:lpstr>FDs – finding the closure F+</vt:lpstr>
      <vt:lpstr>FDs - Armstrong’s axioms</vt:lpstr>
      <vt:lpstr>FDs - Closure A+</vt:lpstr>
      <vt:lpstr>FDs - Closure A+   (example)</vt:lpstr>
      <vt:lpstr>Normalization</vt:lpstr>
      <vt:lpstr>Definitions</vt:lpstr>
      <vt:lpstr>Normal Forms</vt:lpstr>
      <vt:lpstr>1NF</vt:lpstr>
      <vt:lpstr>2NF</vt:lpstr>
      <vt:lpstr>2NF</vt:lpstr>
      <vt:lpstr>3NF</vt:lpstr>
      <vt:lpstr>3NF</vt:lpstr>
      <vt:lpstr>Boyce-Codd Normal Form</vt:lpstr>
      <vt:lpstr>Properties of decomposition</vt:lpstr>
      <vt:lpstr>Normalization: Example</vt:lpstr>
      <vt:lpstr>Normalization: Example</vt:lpstr>
      <vt:lpstr>Normalization: Example</vt:lpstr>
      <vt:lpstr>Is  R (PID,Country,Continent,ContinentArea,PersonName,NumberVisitsCountry)  in 2NF?</vt:lpstr>
      <vt:lpstr>Are R1, R21, R22 in 3NF?</vt:lpstr>
      <vt:lpstr>Are R1, R22, R211, R212 in BCNF?</vt:lpstr>
      <vt:lpstr>A Lossy Decomposition</vt:lpstr>
      <vt:lpstr>PowerPoint Presentation</vt:lpstr>
      <vt:lpstr>Sufficient Condition for Lossless Join</vt:lpstr>
      <vt:lpstr>Canonical Cover</vt:lpstr>
      <vt:lpstr>Dependency Preservation</vt:lpstr>
      <vt:lpstr>Comparison of BCNF and 3NF</vt:lpstr>
      <vt:lpstr>Summary and open issues</vt:lpstr>
      <vt:lpstr>Chapter 15:  Transactions</vt:lpstr>
      <vt:lpstr>Transaction Concept</vt:lpstr>
      <vt:lpstr>ACID Properties</vt:lpstr>
      <vt:lpstr>Example of Fund Transfer</vt:lpstr>
      <vt:lpstr>Example of Fund Transfer (Cont.)</vt:lpstr>
      <vt:lpstr>Transaction State</vt:lpstr>
      <vt:lpstr>Transaction State (Cont.)</vt:lpstr>
      <vt:lpstr>Implementation of Atomicity and Durability</vt:lpstr>
      <vt:lpstr>Implementation of Atomicity and Durability (Cont.)</vt:lpstr>
      <vt:lpstr>Concurrent Executions</vt:lpstr>
      <vt:lpstr>Schedules</vt:lpstr>
      <vt:lpstr>Example Schedules</vt:lpstr>
      <vt:lpstr>Example Schedule (Cont.)</vt:lpstr>
      <vt:lpstr>Example Schedules (Cont.)</vt:lpstr>
      <vt:lpstr>Serializability</vt:lpstr>
      <vt:lpstr>Conflict Serializability</vt:lpstr>
      <vt:lpstr>Conflict Serializability (Cont.)</vt:lpstr>
      <vt:lpstr>Conflict Serializability (Cont.)</vt:lpstr>
      <vt:lpstr>View Serializability</vt:lpstr>
      <vt:lpstr>View Serializability (Cont.)</vt:lpstr>
      <vt:lpstr>Other Notions of Serializability</vt:lpstr>
      <vt:lpstr>Recoverability</vt:lpstr>
      <vt:lpstr>Recoverability (Cont.)</vt:lpstr>
      <vt:lpstr>Recoverability (Cont.)</vt:lpstr>
      <vt:lpstr>Implementation of Isolation</vt:lpstr>
      <vt:lpstr>Transaction Definition in SQL</vt:lpstr>
      <vt:lpstr>Levels of Consistency in SQL-92</vt:lpstr>
      <vt:lpstr>Testing for Serializability</vt:lpstr>
      <vt:lpstr>Example Schedule (Schedule A)</vt:lpstr>
      <vt:lpstr>Precedence Graph for Schedule A</vt:lpstr>
      <vt:lpstr>Test for Conflict Serializability</vt:lpstr>
      <vt:lpstr>Test for View Serializability</vt:lpstr>
      <vt:lpstr>Concurrency Control vs. Serializability Tests</vt:lpstr>
      <vt:lpstr>End of Chapter</vt:lpstr>
      <vt:lpstr>Schedule 2 --  A Serial Schedule in Which  T2 is Followed by T1</vt:lpstr>
      <vt:lpstr>Schedule 5 -- Schedule  3 After Swapping A Pair of Instructions</vt:lpstr>
      <vt:lpstr>Schedule 6 -- A Serial Schedule That is Equivalent to Schedule 3</vt:lpstr>
      <vt:lpstr>Schedule 7</vt:lpstr>
      <vt:lpstr>Precedence Graph for  (a) Schedule 1 and (b) Schedule 2</vt:lpstr>
      <vt:lpstr>Illustration of Topological Sorting</vt:lpstr>
      <vt:lpstr>Precedence Graph</vt:lpstr>
      <vt:lpstr>fig. 15.21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Sagar Giri</dc:creator>
  <cp:lastModifiedBy>Sagar Giri</cp:lastModifiedBy>
  <cp:revision>26</cp:revision>
  <dcterms:created xsi:type="dcterms:W3CDTF">2014-08-04T14:41:58Z</dcterms:created>
  <dcterms:modified xsi:type="dcterms:W3CDTF">2014-12-22T15:12:24Z</dcterms:modified>
</cp:coreProperties>
</file>