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60" r:id="rId2"/>
    <p:sldId id="313" r:id="rId3"/>
    <p:sldId id="314" r:id="rId4"/>
    <p:sldId id="315" r:id="rId5"/>
    <p:sldId id="316" r:id="rId6"/>
    <p:sldId id="259" r:id="rId7"/>
    <p:sldId id="257" r:id="rId8"/>
    <p:sldId id="261"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98" r:id="rId22"/>
    <p:sldId id="299" r:id="rId23"/>
    <p:sldId id="300" r:id="rId24"/>
    <p:sldId id="301" r:id="rId25"/>
    <p:sldId id="302" r:id="rId26"/>
    <p:sldId id="303" r:id="rId27"/>
    <p:sldId id="304" r:id="rId28"/>
    <p:sldId id="305" r:id="rId29"/>
    <p:sldId id="306" r:id="rId30"/>
    <p:sldId id="307" r:id="rId31"/>
    <p:sldId id="308" r:id="rId32"/>
    <p:sldId id="280" r:id="rId33"/>
    <p:sldId id="281" r:id="rId34"/>
    <p:sldId id="309" r:id="rId35"/>
    <p:sldId id="31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317" r:id="rId53"/>
    <p:sldId id="318" r:id="rId54"/>
    <p:sldId id="319" r:id="rId55"/>
    <p:sldId id="320" r:id="rId56"/>
    <p:sldId id="32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AC82D-02A6-499B-901E-557BF391423E}" type="datetimeFigureOut">
              <a:rPr lang="en-US" smtClean="0"/>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EA9BD-9E02-4ECA-8C8C-385637478067}" type="slidenum">
              <a:rPr lang="en-US" smtClean="0"/>
              <a:t>‹#›</a:t>
            </a:fld>
            <a:endParaRPr lang="en-US"/>
          </a:p>
        </p:txBody>
      </p:sp>
    </p:spTree>
    <p:extLst>
      <p:ext uri="{BB962C8B-B14F-4D97-AF65-F5344CB8AC3E}">
        <p14:creationId xmlns:p14="http://schemas.microsoft.com/office/powerpoint/2010/main" val="173262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552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fontAlgn="base" hangingPunct="0">
              <a:spcBef>
                <a:spcPct val="0"/>
              </a:spcBef>
              <a:spcAft>
                <a:spcPct val="0"/>
              </a:spcAft>
            </a:pPr>
            <a:r>
              <a:rPr lang="en-US" sz="1000" i="1">
                <a:solidFill>
                  <a:prstClr val="black"/>
                </a:solidFill>
                <a:latin typeface="Times New Roman" pitchFamily="18" charset="0"/>
              </a:rPr>
              <a:t>5</a:t>
            </a:r>
          </a:p>
        </p:txBody>
      </p:sp>
      <p:sp>
        <p:nvSpPr>
          <p:cNvPr id="553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553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prstClr val="black"/>
              </a:solidFill>
              <a:latin typeface="Times New Roman" pitchFamily="18" charset="0"/>
            </a:endParaRPr>
          </a:p>
        </p:txBody>
      </p:sp>
      <p:sp>
        <p:nvSpPr>
          <p:cNvPr id="55302" name="Rectangle 6"/>
          <p:cNvSpPr>
            <a:spLocks noGrp="1" noRot="1" noChangeAspect="1" noChangeArrowheads="1" noTextEdit="1"/>
          </p:cNvSpPr>
          <p:nvPr>
            <p:ph type="sldImg"/>
          </p:nvPr>
        </p:nvSpPr>
        <p:spPr>
          <a:xfrm>
            <a:off x="1150938" y="692150"/>
            <a:ext cx="4556125" cy="3416300"/>
          </a:xfrm>
          <a:ln cap="flat"/>
        </p:spPr>
      </p:sp>
      <p:sp>
        <p:nvSpPr>
          <p:cNvPr id="55303" name="Rectangle 7"/>
          <p:cNvSpPr>
            <a:spLocks noGrp="1" noChangeArrowheads="1"/>
          </p:cNvSpPr>
          <p:nvPr>
            <p:ph type="body" idx="1"/>
          </p:nvPr>
        </p:nvSpPr>
        <p:spPr>
          <a:xfrm>
            <a:off x="914400" y="4343400"/>
            <a:ext cx="5027613" cy="4114800"/>
          </a:xfrm>
          <a:ln/>
        </p:spPr>
        <p:txBody>
          <a:bodyPr lIns="93663" tIns="46038" rIns="93663" bIns="46038"/>
          <a:lstStyle/>
          <a:p>
            <a:pPr defTabSz="936625"/>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BE49C-4519-4685-83C6-D71373CE14F0}" type="slidenum">
              <a:rPr lang="en-US"/>
              <a:pPr/>
              <a:t>52</a:t>
            </a:fld>
            <a:endParaRPr lang="en-US"/>
          </a:p>
        </p:txBody>
      </p:sp>
      <p:sp>
        <p:nvSpPr>
          <p:cNvPr id="750594" name="Rectangle 2"/>
          <p:cNvSpPr>
            <a:spLocks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3CA3F-44D9-4987-A250-E44A6029966C}" type="slidenum">
              <a:rPr lang="en-US"/>
              <a:pPr/>
              <a:t>53</a:t>
            </a:fld>
            <a:endParaRPr lang="en-US"/>
          </a:p>
        </p:txBody>
      </p:sp>
      <p:sp>
        <p:nvSpPr>
          <p:cNvPr id="751618" name="Rectangle 2"/>
          <p:cNvSpPr>
            <a:spLocks noChangeArrowheads="1" noTextEdit="1"/>
          </p:cNvSpPr>
          <p:nvPr>
            <p:ph type="sldImg"/>
          </p:nvPr>
        </p:nvSpPr>
        <p:spPr>
          <a:ln/>
        </p:spPr>
      </p:sp>
      <p:sp>
        <p:nvSpPr>
          <p:cNvPr id="75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EC682-E6C3-4494-9432-BB647A827571}" type="slidenum">
              <a:rPr lang="en-US"/>
              <a:pPr/>
              <a:t>54</a:t>
            </a:fld>
            <a:endParaRPr lang="en-US"/>
          </a:p>
        </p:txBody>
      </p:sp>
      <p:sp>
        <p:nvSpPr>
          <p:cNvPr id="752642" name="Rectangle 2"/>
          <p:cNvSpPr>
            <a:spLocks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11DED-3FC3-4EB1-A284-F82E5F692855}" type="slidenum">
              <a:rPr lang="en-US"/>
              <a:pPr/>
              <a:t>55</a:t>
            </a:fld>
            <a:endParaRPr lang="en-US"/>
          </a:p>
        </p:txBody>
      </p:sp>
      <p:sp>
        <p:nvSpPr>
          <p:cNvPr id="753666" name="Rectangle 2"/>
          <p:cNvSpPr>
            <a:spLocks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71E2E-860B-47D7-8FA3-B1E0A793CFFA}" type="slidenum">
              <a:rPr lang="en-US"/>
              <a:pPr/>
              <a:t>56</a:t>
            </a:fld>
            <a:endParaRPr lang="en-US"/>
          </a:p>
        </p:txBody>
      </p:sp>
      <p:sp>
        <p:nvSpPr>
          <p:cNvPr id="754690" name="Rectangle 2"/>
          <p:cNvSpPr>
            <a:spLocks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38475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8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439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81200"/>
            <a:ext cx="3810000" cy="4076700"/>
          </a:xfrm>
        </p:spPr>
        <p:txBody>
          <a:bodyPr/>
          <a:lstStyle/>
          <a:p>
            <a:endParaRPr lang="en-US"/>
          </a:p>
        </p:txBody>
      </p:sp>
    </p:spTree>
    <p:extLst>
      <p:ext uri="{BB962C8B-B14F-4D97-AF65-F5344CB8AC3E}">
        <p14:creationId xmlns:p14="http://schemas.microsoft.com/office/powerpoint/2010/main" val="173254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3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33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486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75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669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10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673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07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eaLnBrk="0" fontAlgn="base" hangingPunct="0">
              <a:spcBef>
                <a:spcPct val="0"/>
              </a:spcBef>
              <a:spcAft>
                <a:spcPct val="0"/>
              </a:spcAft>
            </a:pPr>
            <a:fld id="{5F83901E-8F46-43E2-9752-DBA5C13E9DEE}" type="slidenum">
              <a:rPr lang="en-US" sz="1400">
                <a:solidFill>
                  <a:srgbClr val="005400"/>
                </a:solidFill>
              </a:rPr>
              <a:pPr algn="r" eaLnBrk="0" fontAlgn="base" hangingPunct="0">
                <a:spcBef>
                  <a:spcPct val="0"/>
                </a:spcBef>
                <a:spcAft>
                  <a:spcPct val="0"/>
                </a:spcAft>
              </a:pPr>
              <a:t>‹#›</a:t>
            </a:fld>
            <a:endParaRPr lang="en-US" sz="1400">
              <a:solidFill>
                <a:srgbClr val="005400"/>
              </a:solidFill>
            </a:endParaRPr>
          </a:p>
        </p:txBody>
      </p:sp>
    </p:spTree>
    <p:extLst>
      <p:ext uri="{BB962C8B-B14F-4D97-AF65-F5344CB8AC3E}">
        <p14:creationId xmlns:p14="http://schemas.microsoft.com/office/powerpoint/2010/main" val="2050438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Char char="•"/>
        <a:defRPr>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defRPr>
      </a:lvl5pPr>
      <a:lvl6pPr marL="2514600" indent="-228600" algn="l" rtl="0" eaLnBrk="0" fontAlgn="base" hangingPunct="0">
        <a:spcBef>
          <a:spcPct val="20000"/>
        </a:spcBef>
        <a:spcAft>
          <a:spcPct val="0"/>
        </a:spcAft>
        <a:buClr>
          <a:schemeClr val="tx1"/>
        </a:buClr>
        <a:buChar char="•"/>
        <a:defRPr sz="1600">
          <a:solidFill>
            <a:schemeClr val="tx1"/>
          </a:solidFill>
          <a:latin typeface="+mn-lt"/>
        </a:defRPr>
      </a:lvl6pPr>
      <a:lvl7pPr marL="2971800" indent="-228600" algn="l" rtl="0" eaLnBrk="0" fontAlgn="base" hangingPunct="0">
        <a:spcBef>
          <a:spcPct val="20000"/>
        </a:spcBef>
        <a:spcAft>
          <a:spcPct val="0"/>
        </a:spcAft>
        <a:buClr>
          <a:schemeClr val="tx1"/>
        </a:buClr>
        <a:buChar char="•"/>
        <a:defRPr sz="1600">
          <a:solidFill>
            <a:schemeClr val="tx1"/>
          </a:solidFill>
          <a:latin typeface="+mn-lt"/>
        </a:defRPr>
      </a:lvl7pPr>
      <a:lvl8pPr marL="3429000" indent="-228600" algn="l" rtl="0" eaLnBrk="0" fontAlgn="base" hangingPunct="0">
        <a:spcBef>
          <a:spcPct val="20000"/>
        </a:spcBef>
        <a:spcAft>
          <a:spcPct val="0"/>
        </a:spcAft>
        <a:buClr>
          <a:schemeClr val="tx1"/>
        </a:buClr>
        <a:buChar char="•"/>
        <a:defRPr sz="1600">
          <a:solidFill>
            <a:schemeClr val="tx1"/>
          </a:solidFill>
          <a:latin typeface="+mn-lt"/>
        </a:defRPr>
      </a:lvl8pPr>
      <a:lvl9pPr marL="3886200" indent="-228600" algn="l" rtl="0" eaLnBrk="0" fontAlgn="base" hangingPunct="0">
        <a:spcBef>
          <a:spcPct val="2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Integrity &amp; Security</a:t>
            </a:r>
            <a:endParaRPr lang="en-US" dirty="0"/>
          </a:p>
        </p:txBody>
      </p:sp>
      <p:sp>
        <p:nvSpPr>
          <p:cNvPr id="3" name="Subtitle 2"/>
          <p:cNvSpPr>
            <a:spLocks noGrp="1"/>
          </p:cNvSpPr>
          <p:nvPr>
            <p:ph type="subTitle" idx="1"/>
          </p:nvPr>
        </p:nvSpPr>
        <p:spPr/>
        <p:txBody>
          <a:bodyPr/>
          <a:lstStyle/>
          <a:p>
            <a:r>
              <a:rPr lang="en-US" dirty="0" smtClean="0"/>
              <a:t>Unit II – Chapter 6</a:t>
            </a:r>
            <a:endParaRPr lang="en-US" dirty="0"/>
          </a:p>
        </p:txBody>
      </p:sp>
    </p:spTree>
    <p:extLst>
      <p:ext uri="{BB962C8B-B14F-4D97-AF65-F5344CB8AC3E}">
        <p14:creationId xmlns:p14="http://schemas.microsoft.com/office/powerpoint/2010/main" val="2872948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066800"/>
          </a:xfrm>
        </p:spPr>
        <p:txBody>
          <a:bodyPr/>
          <a:lstStyle/>
          <a:p>
            <a:r>
              <a:rPr lang="en-US" dirty="0"/>
              <a:t>Checking Referential Integrity on Database Modification</a:t>
            </a:r>
          </a:p>
        </p:txBody>
      </p:sp>
      <p:sp>
        <p:nvSpPr>
          <p:cNvPr id="3" name="Content Placeholder 2"/>
          <p:cNvSpPr>
            <a:spLocks noGrp="1"/>
          </p:cNvSpPr>
          <p:nvPr>
            <p:ph idx="1"/>
          </p:nvPr>
        </p:nvSpPr>
        <p:spPr>
          <a:xfrm>
            <a:off x="0" y="1295400"/>
            <a:ext cx="9144000" cy="5352040"/>
          </a:xfrm>
        </p:spPr>
        <p:txBody>
          <a:bodyPr/>
          <a:lstStyle/>
          <a:p>
            <a:pPr>
              <a:tabLst>
                <a:tab pos="2976563" algn="ctr"/>
              </a:tabLst>
            </a:pPr>
            <a:r>
              <a:rPr lang="en-US" dirty="0"/>
              <a:t>The following tests must be made in order to preserve the following referential integrity constraint:</a:t>
            </a:r>
          </a:p>
          <a:p>
            <a:pPr>
              <a:buFont typeface="Monotype Sorts" pitchFamily="2" charset="2"/>
              <a:buNone/>
              <a:tabLst>
                <a:tab pos="2976563" algn="ctr"/>
              </a:tabLst>
            </a:pPr>
            <a:r>
              <a:rPr lang="en-US" dirty="0"/>
              <a:t>		</a:t>
            </a:r>
            <a:r>
              <a:rPr lang="en-US" dirty="0">
                <a:sym typeface="Symbol" pitchFamily="18" charset="2"/>
              </a:rPr>
              <a:t></a:t>
            </a:r>
            <a:r>
              <a:rPr lang="en-US" baseline="-25000" dirty="0">
                <a:sym typeface="Symbol" pitchFamily="18" charset="2"/>
              </a:rPr>
              <a:t> </a:t>
            </a:r>
            <a:r>
              <a:rPr lang="en-US" dirty="0">
                <a:sym typeface="Symbol" pitchFamily="18" charset="2"/>
              </a:rPr>
              <a:t>(</a:t>
            </a:r>
            <a:r>
              <a:rPr lang="en-US" i="1" dirty="0">
                <a:sym typeface="Symbol" pitchFamily="18" charset="2"/>
              </a:rPr>
              <a:t>r</a:t>
            </a:r>
            <a:r>
              <a:rPr lang="en-US" baseline="-25000" dirty="0">
                <a:sym typeface="Symbol" pitchFamily="18" charset="2"/>
              </a:rPr>
              <a:t>2</a:t>
            </a:r>
            <a:r>
              <a:rPr lang="en-US" dirty="0">
                <a:sym typeface="Symbol" pitchFamily="18" charset="2"/>
              </a:rPr>
              <a:t>)  </a:t>
            </a:r>
            <a:r>
              <a:rPr lang="en-US" i="1" baseline="-25000" dirty="0">
                <a:sym typeface="Symbol" pitchFamily="18" charset="2"/>
              </a:rPr>
              <a:t>K</a:t>
            </a:r>
            <a:r>
              <a:rPr lang="en-US" dirty="0">
                <a:sym typeface="Symbol" pitchFamily="18" charset="2"/>
              </a:rPr>
              <a:t> (</a:t>
            </a:r>
            <a:r>
              <a:rPr lang="en-US" i="1" dirty="0">
                <a:sym typeface="Symbol" pitchFamily="18" charset="2"/>
              </a:rPr>
              <a:t>r</a:t>
            </a:r>
            <a:r>
              <a:rPr lang="en-US" baseline="-25000" dirty="0">
                <a:sym typeface="Symbol" pitchFamily="18" charset="2"/>
              </a:rPr>
              <a:t>1</a:t>
            </a:r>
            <a:r>
              <a:rPr lang="en-US" dirty="0">
                <a:sym typeface="Symbol" pitchFamily="18" charset="2"/>
              </a:rPr>
              <a:t>)</a:t>
            </a:r>
          </a:p>
          <a:p>
            <a:pPr>
              <a:tabLst>
                <a:tab pos="2976563" algn="ctr"/>
              </a:tabLst>
            </a:pPr>
            <a:r>
              <a:rPr lang="en-US" b="1" dirty="0">
                <a:sym typeface="Symbol" pitchFamily="18" charset="2"/>
              </a:rPr>
              <a:t>Insert.</a:t>
            </a:r>
            <a:r>
              <a:rPr lang="en-US" dirty="0">
                <a:sym typeface="Symbol" pitchFamily="18" charset="2"/>
              </a:rPr>
              <a:t>  If a tuple </a:t>
            </a:r>
            <a:r>
              <a:rPr lang="en-US" i="1" dirty="0">
                <a:sym typeface="Symbol" pitchFamily="18" charset="2"/>
              </a:rPr>
              <a:t>t</a:t>
            </a:r>
            <a:r>
              <a:rPr lang="en-US" baseline="-25000" dirty="0">
                <a:sym typeface="Symbol" pitchFamily="18" charset="2"/>
              </a:rPr>
              <a:t>2</a:t>
            </a:r>
            <a:r>
              <a:rPr lang="en-US" dirty="0">
                <a:sym typeface="Symbol" pitchFamily="18" charset="2"/>
              </a:rPr>
              <a:t> is inserted into </a:t>
            </a:r>
            <a:r>
              <a:rPr lang="en-US" i="1" dirty="0">
                <a:sym typeface="Symbol" pitchFamily="18" charset="2"/>
              </a:rPr>
              <a:t>r</a:t>
            </a:r>
            <a:r>
              <a:rPr lang="en-US" baseline="-25000" dirty="0">
                <a:sym typeface="Symbol" pitchFamily="18" charset="2"/>
              </a:rPr>
              <a:t>2</a:t>
            </a:r>
            <a:r>
              <a:rPr lang="en-US" dirty="0">
                <a:sym typeface="Symbol" pitchFamily="18" charset="2"/>
              </a:rPr>
              <a:t>, the system must ensure that there is a tuple </a:t>
            </a:r>
            <a:r>
              <a:rPr lang="en-US" i="1" dirty="0">
                <a:sym typeface="Symbol" pitchFamily="18" charset="2"/>
              </a:rPr>
              <a:t>t</a:t>
            </a:r>
            <a:r>
              <a:rPr lang="en-US" baseline="-25000" dirty="0">
                <a:sym typeface="Symbol" pitchFamily="18" charset="2"/>
              </a:rPr>
              <a:t>1</a:t>
            </a:r>
            <a:r>
              <a:rPr lang="en-US" dirty="0">
                <a:sym typeface="Symbol" pitchFamily="18" charset="2"/>
              </a:rPr>
              <a:t> in </a:t>
            </a:r>
            <a:r>
              <a:rPr lang="en-US" i="1" dirty="0">
                <a:sym typeface="Symbol" pitchFamily="18" charset="2"/>
              </a:rPr>
              <a:t>r</a:t>
            </a:r>
            <a:r>
              <a:rPr lang="en-US" baseline="-25000" dirty="0">
                <a:sym typeface="Symbol" pitchFamily="18" charset="2"/>
              </a:rPr>
              <a:t>1</a:t>
            </a:r>
            <a:r>
              <a:rPr lang="en-US" dirty="0">
                <a:sym typeface="Symbol" pitchFamily="18" charset="2"/>
              </a:rPr>
              <a:t> such that </a:t>
            </a:r>
            <a:r>
              <a:rPr lang="en-US" i="1" dirty="0">
                <a:sym typeface="Symbol" pitchFamily="18" charset="2"/>
              </a:rPr>
              <a:t>t</a:t>
            </a:r>
            <a:r>
              <a:rPr lang="en-US" baseline="-25000" dirty="0">
                <a:sym typeface="Symbol" pitchFamily="18" charset="2"/>
              </a:rPr>
              <a:t>1</a:t>
            </a:r>
            <a:r>
              <a:rPr lang="en-US" dirty="0">
                <a:sym typeface="Symbol" pitchFamily="18" charset="2"/>
              </a:rPr>
              <a:t>[</a:t>
            </a:r>
            <a:r>
              <a:rPr lang="en-US" i="1" dirty="0">
                <a:sym typeface="Symbol" pitchFamily="18" charset="2"/>
              </a:rPr>
              <a:t>K</a:t>
            </a:r>
            <a:r>
              <a:rPr lang="en-US" dirty="0">
                <a:sym typeface="Symbol" pitchFamily="18" charset="2"/>
              </a:rPr>
              <a:t>] = </a:t>
            </a:r>
            <a:r>
              <a:rPr lang="en-US" i="1" dirty="0">
                <a:sym typeface="Symbol" pitchFamily="18" charset="2"/>
              </a:rPr>
              <a:t>t</a:t>
            </a:r>
            <a:r>
              <a:rPr lang="en-US" baseline="-25000" dirty="0">
                <a:sym typeface="Symbol" pitchFamily="18" charset="2"/>
              </a:rPr>
              <a:t>2</a:t>
            </a:r>
            <a:r>
              <a:rPr lang="en-US" dirty="0">
                <a:sym typeface="Symbol" pitchFamily="18" charset="2"/>
              </a:rPr>
              <a:t>[].  That is </a:t>
            </a:r>
          </a:p>
          <a:p>
            <a:pPr>
              <a:buFont typeface="Monotype Sorts" pitchFamily="2" charset="2"/>
              <a:buNone/>
              <a:tabLst>
                <a:tab pos="2976563" algn="ctr"/>
              </a:tabLst>
            </a:pPr>
            <a:r>
              <a:rPr lang="en-US" baseline="-25000" dirty="0">
                <a:sym typeface="Symbol" pitchFamily="18" charset="2"/>
              </a:rPr>
              <a:t>		</a:t>
            </a:r>
            <a:r>
              <a:rPr lang="en-US" dirty="0">
                <a:sym typeface="Symbol" pitchFamily="18" charset="2"/>
              </a:rPr>
              <a:t> </a:t>
            </a:r>
            <a:r>
              <a:rPr lang="en-US" i="1" dirty="0">
                <a:sym typeface="Symbol" pitchFamily="18" charset="2"/>
              </a:rPr>
              <a:t>t</a:t>
            </a:r>
            <a:r>
              <a:rPr lang="en-US" baseline="-25000" dirty="0">
                <a:sym typeface="Symbol" pitchFamily="18" charset="2"/>
              </a:rPr>
              <a:t>2 </a:t>
            </a:r>
            <a:r>
              <a:rPr lang="en-US" dirty="0">
                <a:sym typeface="Symbol" pitchFamily="18" charset="2"/>
              </a:rPr>
              <a:t>[]  </a:t>
            </a:r>
            <a:r>
              <a:rPr lang="en-US" i="1" baseline="-25000" dirty="0">
                <a:sym typeface="Symbol" pitchFamily="18" charset="2"/>
              </a:rPr>
              <a:t>K</a:t>
            </a:r>
            <a:r>
              <a:rPr lang="en-US" dirty="0">
                <a:sym typeface="Symbol" pitchFamily="18" charset="2"/>
              </a:rPr>
              <a:t> (</a:t>
            </a:r>
            <a:r>
              <a:rPr lang="en-US" i="1" dirty="0">
                <a:sym typeface="Symbol" pitchFamily="18" charset="2"/>
              </a:rPr>
              <a:t>r</a:t>
            </a:r>
            <a:r>
              <a:rPr lang="en-US" baseline="-25000" dirty="0">
                <a:sym typeface="Symbol" pitchFamily="18" charset="2"/>
              </a:rPr>
              <a:t>1</a:t>
            </a:r>
            <a:r>
              <a:rPr lang="en-US" dirty="0">
                <a:sym typeface="Symbol" pitchFamily="18" charset="2"/>
              </a:rPr>
              <a:t>)</a:t>
            </a:r>
          </a:p>
          <a:p>
            <a:pPr>
              <a:tabLst>
                <a:tab pos="2976563" algn="ctr"/>
              </a:tabLst>
            </a:pPr>
            <a:r>
              <a:rPr lang="en-US" b="1" dirty="0">
                <a:sym typeface="Symbol" pitchFamily="18" charset="2"/>
              </a:rPr>
              <a:t>Delete.</a:t>
            </a:r>
            <a:r>
              <a:rPr lang="en-US" dirty="0">
                <a:sym typeface="Symbol" pitchFamily="18" charset="2"/>
              </a:rPr>
              <a:t>  If a tuple, </a:t>
            </a:r>
            <a:r>
              <a:rPr lang="en-US" i="1" dirty="0">
                <a:sym typeface="Symbol" pitchFamily="18" charset="2"/>
              </a:rPr>
              <a:t>t</a:t>
            </a:r>
            <a:r>
              <a:rPr lang="en-US" baseline="-25000" dirty="0">
                <a:sym typeface="Symbol" pitchFamily="18" charset="2"/>
              </a:rPr>
              <a:t>1</a:t>
            </a:r>
            <a:r>
              <a:rPr lang="en-US" dirty="0">
                <a:sym typeface="Symbol" pitchFamily="18" charset="2"/>
              </a:rPr>
              <a:t> is deleted from </a:t>
            </a:r>
            <a:r>
              <a:rPr lang="en-US" i="1" dirty="0">
                <a:sym typeface="Symbol" pitchFamily="18" charset="2"/>
              </a:rPr>
              <a:t>r</a:t>
            </a:r>
            <a:r>
              <a:rPr lang="en-US" baseline="-25000" dirty="0">
                <a:sym typeface="Symbol" pitchFamily="18" charset="2"/>
              </a:rPr>
              <a:t>1</a:t>
            </a:r>
            <a:r>
              <a:rPr lang="en-US" dirty="0">
                <a:sym typeface="Symbol" pitchFamily="18" charset="2"/>
              </a:rPr>
              <a:t>, the system must compute the set of tuples in </a:t>
            </a:r>
            <a:r>
              <a:rPr lang="en-US" i="1" dirty="0">
                <a:sym typeface="Symbol" pitchFamily="18" charset="2"/>
              </a:rPr>
              <a:t>r</a:t>
            </a:r>
            <a:r>
              <a:rPr lang="en-US" baseline="-25000" dirty="0">
                <a:sym typeface="Symbol" pitchFamily="18" charset="2"/>
              </a:rPr>
              <a:t>2</a:t>
            </a:r>
            <a:r>
              <a:rPr lang="en-US" dirty="0">
                <a:sym typeface="Symbol" pitchFamily="18" charset="2"/>
              </a:rPr>
              <a:t> that reference </a:t>
            </a:r>
            <a:r>
              <a:rPr lang="en-US" i="1" dirty="0">
                <a:sym typeface="Symbol" pitchFamily="18" charset="2"/>
              </a:rPr>
              <a:t>t</a:t>
            </a:r>
            <a:r>
              <a:rPr lang="en-US" baseline="-25000" dirty="0">
                <a:sym typeface="Symbol" pitchFamily="18" charset="2"/>
              </a:rPr>
              <a:t>1</a:t>
            </a:r>
            <a:r>
              <a:rPr lang="en-US" dirty="0">
                <a:sym typeface="Symbol" pitchFamily="18" charset="2"/>
              </a:rPr>
              <a:t>:</a:t>
            </a:r>
          </a:p>
          <a:p>
            <a:pPr>
              <a:buFont typeface="Monotype Sorts" pitchFamily="2" charset="2"/>
              <a:buNone/>
              <a:tabLst>
                <a:tab pos="2976563" algn="ctr"/>
              </a:tabLst>
            </a:pPr>
            <a:r>
              <a:rPr lang="en-US" baseline="-25000" dirty="0">
                <a:sym typeface="Symbol" pitchFamily="18" charset="2"/>
              </a:rPr>
              <a:t>		</a:t>
            </a:r>
            <a:r>
              <a:rPr lang="en-US" dirty="0">
                <a:sym typeface="Symbol" pitchFamily="18" charset="2"/>
              </a:rPr>
              <a:t></a:t>
            </a:r>
            <a:r>
              <a:rPr lang="en-US" baseline="-25000" dirty="0">
                <a:sym typeface="Symbol" pitchFamily="18" charset="2"/>
              </a:rPr>
              <a:t> </a:t>
            </a:r>
            <a:r>
              <a:rPr lang="en-US" sz="1800" baseline="-25000" dirty="0">
                <a:sym typeface="Symbol" pitchFamily="18" charset="2"/>
              </a:rPr>
              <a:t>= </a:t>
            </a:r>
            <a:r>
              <a:rPr lang="en-US" i="1" baseline="-25000" dirty="0">
                <a:sym typeface="Symbol" pitchFamily="18" charset="2"/>
              </a:rPr>
              <a:t>t</a:t>
            </a:r>
            <a:r>
              <a:rPr lang="en-US" sz="2800" baseline="-25000" dirty="0">
                <a:sym typeface="Symbol" pitchFamily="18" charset="2"/>
              </a:rPr>
              <a:t>1</a:t>
            </a:r>
            <a:r>
              <a:rPr lang="en-US" baseline="-25000" dirty="0">
                <a:sym typeface="Symbol" pitchFamily="18" charset="2"/>
              </a:rPr>
              <a:t>[K]</a:t>
            </a:r>
            <a:r>
              <a:rPr lang="en-US" dirty="0">
                <a:sym typeface="Symbol" pitchFamily="18" charset="2"/>
              </a:rPr>
              <a:t> (</a:t>
            </a:r>
            <a:r>
              <a:rPr lang="en-US" i="1" dirty="0">
                <a:sym typeface="Symbol" pitchFamily="18" charset="2"/>
              </a:rPr>
              <a:t>r</a:t>
            </a:r>
            <a:r>
              <a:rPr lang="en-US" baseline="-25000" dirty="0">
                <a:sym typeface="Symbol" pitchFamily="18" charset="2"/>
              </a:rPr>
              <a:t>2</a:t>
            </a:r>
            <a:r>
              <a:rPr lang="en-US" dirty="0">
                <a:sym typeface="Symbol" pitchFamily="18" charset="2"/>
              </a:rPr>
              <a:t>)</a:t>
            </a:r>
          </a:p>
          <a:p>
            <a:pPr>
              <a:buFont typeface="Monotype Sorts" pitchFamily="2" charset="2"/>
              <a:buNone/>
              <a:tabLst>
                <a:tab pos="2976563" algn="ctr"/>
              </a:tabLst>
            </a:pPr>
            <a:r>
              <a:rPr lang="en-US" dirty="0">
                <a:sym typeface="Symbol" pitchFamily="18" charset="2"/>
              </a:rPr>
              <a:t>	If this set is not empty</a:t>
            </a:r>
          </a:p>
          <a:p>
            <a:pPr lvl="1">
              <a:tabLst>
                <a:tab pos="2976563" algn="ctr"/>
              </a:tabLst>
            </a:pPr>
            <a:r>
              <a:rPr lang="en-US" dirty="0">
                <a:sym typeface="Symbol" pitchFamily="18" charset="2"/>
              </a:rPr>
              <a:t>either the delete command is rejected as an error, or </a:t>
            </a:r>
          </a:p>
          <a:p>
            <a:pPr lvl="1">
              <a:tabLst>
                <a:tab pos="2976563" algn="ctr"/>
              </a:tabLst>
            </a:pPr>
            <a:r>
              <a:rPr lang="en-US" dirty="0">
                <a:sym typeface="Symbol" pitchFamily="18" charset="2"/>
              </a:rPr>
              <a:t>the tuples that reference </a:t>
            </a:r>
            <a:r>
              <a:rPr lang="en-US" i="1" dirty="0">
                <a:sym typeface="Symbol" pitchFamily="18" charset="2"/>
              </a:rPr>
              <a:t>t</a:t>
            </a:r>
            <a:r>
              <a:rPr lang="en-US" baseline="-25000" dirty="0">
                <a:sym typeface="Symbol" pitchFamily="18" charset="2"/>
              </a:rPr>
              <a:t>1</a:t>
            </a:r>
            <a:r>
              <a:rPr lang="en-US" dirty="0">
                <a:sym typeface="Symbol" pitchFamily="18" charset="2"/>
              </a:rPr>
              <a:t> must themselves be deleted</a:t>
            </a:r>
            <a:br>
              <a:rPr lang="en-US" dirty="0">
                <a:sym typeface="Symbol" pitchFamily="18" charset="2"/>
              </a:rPr>
            </a:br>
            <a:r>
              <a:rPr lang="en-US" dirty="0">
                <a:sym typeface="Symbol" pitchFamily="18" charset="2"/>
              </a:rPr>
              <a:t>(cascading deletions are possible). </a:t>
            </a:r>
            <a:endParaRPr lang="en-US" baseline="-25000" dirty="0">
              <a:sym typeface="Symbol" pitchFamily="18" charset="2"/>
            </a:endParaRPr>
          </a:p>
          <a:p>
            <a:endParaRPr lang="en-US" dirty="0"/>
          </a:p>
        </p:txBody>
      </p:sp>
    </p:spTree>
    <p:extLst>
      <p:ext uri="{BB962C8B-B14F-4D97-AF65-F5344CB8AC3E}">
        <p14:creationId xmlns:p14="http://schemas.microsoft.com/office/powerpoint/2010/main" val="219381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549640" cy="762000"/>
          </a:xfrm>
        </p:spPr>
        <p:txBody>
          <a:bodyPr/>
          <a:lstStyle/>
          <a:p>
            <a:r>
              <a:rPr lang="en-US" dirty="0" smtClean="0"/>
              <a:t>Referential Integrity in SQL</a:t>
            </a:r>
            <a:endParaRPr lang="en-US" dirty="0"/>
          </a:p>
        </p:txBody>
      </p:sp>
      <p:sp>
        <p:nvSpPr>
          <p:cNvPr id="3" name="Content Placeholder 2"/>
          <p:cNvSpPr>
            <a:spLocks noGrp="1"/>
          </p:cNvSpPr>
          <p:nvPr>
            <p:ph idx="1"/>
          </p:nvPr>
        </p:nvSpPr>
        <p:spPr>
          <a:xfrm>
            <a:off x="152400" y="1143000"/>
            <a:ext cx="8839200" cy="5410200"/>
          </a:xfrm>
        </p:spPr>
        <p:txBody>
          <a:bodyPr/>
          <a:lstStyle/>
          <a:p>
            <a:r>
              <a:rPr lang="en-US" sz="1800" dirty="0"/>
              <a:t>Primary and candidate keys and foreign keys can be specified as part of the SQL </a:t>
            </a:r>
            <a:r>
              <a:rPr lang="en-US" sz="1800" b="1" dirty="0"/>
              <a:t>create table</a:t>
            </a:r>
            <a:r>
              <a:rPr lang="en-US" sz="1800" dirty="0"/>
              <a:t> statement:</a:t>
            </a:r>
          </a:p>
          <a:p>
            <a:pPr lvl="1"/>
            <a:r>
              <a:rPr lang="en-US" sz="1600" dirty="0"/>
              <a:t>The </a:t>
            </a:r>
            <a:r>
              <a:rPr lang="en-US" sz="1600" b="1" dirty="0"/>
              <a:t>primary key</a:t>
            </a:r>
            <a:r>
              <a:rPr lang="en-US" sz="1600" dirty="0"/>
              <a:t> clause lists attributes that comprise the primary key.</a:t>
            </a:r>
          </a:p>
          <a:p>
            <a:pPr lvl="1"/>
            <a:r>
              <a:rPr lang="en-US" sz="1600" dirty="0"/>
              <a:t>The </a:t>
            </a:r>
            <a:r>
              <a:rPr lang="en-US" sz="1600" b="1" dirty="0"/>
              <a:t>unique key</a:t>
            </a:r>
            <a:r>
              <a:rPr lang="en-US" sz="1600" dirty="0"/>
              <a:t> clause lists attributes that comprise a candidate key.</a:t>
            </a:r>
          </a:p>
          <a:p>
            <a:pPr lvl="1"/>
            <a:r>
              <a:rPr lang="en-US" sz="1600" dirty="0"/>
              <a:t>The </a:t>
            </a:r>
            <a:r>
              <a:rPr lang="en-US" sz="1600" b="1" dirty="0"/>
              <a:t>foreign key</a:t>
            </a:r>
            <a:r>
              <a:rPr lang="en-US" sz="1600" dirty="0"/>
              <a:t> clause lists the attributes that comprise the foreign key and the name of the relation referenced by the foreign key.</a:t>
            </a:r>
          </a:p>
          <a:p>
            <a:endParaRPr lang="en-US" sz="1800" dirty="0" smtClean="0"/>
          </a:p>
          <a:p>
            <a:r>
              <a:rPr lang="en-US" sz="1800" dirty="0" smtClean="0"/>
              <a:t>By </a:t>
            </a:r>
            <a:r>
              <a:rPr lang="en-US" sz="1800" dirty="0"/>
              <a:t>default, a foreign key references the primary key attributes of the referenced table</a:t>
            </a:r>
          </a:p>
          <a:p>
            <a:pPr lvl="1">
              <a:buFont typeface="Monotype Sorts" pitchFamily="2" charset="2"/>
              <a:buNone/>
            </a:pPr>
            <a:r>
              <a:rPr lang="en-US" sz="1600" dirty="0"/>
              <a:t>     </a:t>
            </a:r>
            <a:r>
              <a:rPr lang="en-US" sz="1600" b="1" dirty="0"/>
              <a:t>foreign key </a:t>
            </a:r>
            <a:r>
              <a:rPr lang="en-US" sz="1600" dirty="0"/>
              <a:t>(</a:t>
            </a:r>
            <a:r>
              <a:rPr lang="en-US" sz="1600" i="1" dirty="0"/>
              <a:t>account-number</a:t>
            </a:r>
            <a:r>
              <a:rPr lang="en-US" sz="1600" dirty="0"/>
              <a:t>) </a:t>
            </a:r>
            <a:r>
              <a:rPr lang="en-US" sz="1600" b="1" dirty="0"/>
              <a:t>references </a:t>
            </a:r>
            <a:r>
              <a:rPr lang="en-US" sz="1600" i="1" dirty="0" smtClean="0"/>
              <a:t>account</a:t>
            </a:r>
          </a:p>
          <a:p>
            <a:pPr lvl="1">
              <a:buFont typeface="Monotype Sorts" pitchFamily="2" charset="2"/>
              <a:buNone/>
            </a:pPr>
            <a:endParaRPr lang="en-US" sz="1600" dirty="0"/>
          </a:p>
          <a:p>
            <a:r>
              <a:rPr lang="en-US" sz="1800" dirty="0"/>
              <a:t>Short form for specifying a single column as foreign key</a:t>
            </a:r>
          </a:p>
          <a:p>
            <a:pPr lvl="1">
              <a:buFont typeface="Monotype Sorts" pitchFamily="2" charset="2"/>
              <a:buNone/>
            </a:pPr>
            <a:r>
              <a:rPr lang="en-US" sz="1600" dirty="0"/>
              <a:t>	</a:t>
            </a:r>
            <a:r>
              <a:rPr lang="en-US" sz="1600" i="1" dirty="0"/>
              <a:t>account-number </a:t>
            </a:r>
            <a:r>
              <a:rPr lang="en-US" sz="1600" b="1" dirty="0"/>
              <a:t>char </a:t>
            </a:r>
            <a:r>
              <a:rPr lang="en-US" sz="1600" dirty="0"/>
              <a:t>(10) </a:t>
            </a:r>
            <a:r>
              <a:rPr lang="en-US" sz="1600" b="1" dirty="0"/>
              <a:t>references </a:t>
            </a:r>
            <a:r>
              <a:rPr lang="en-US" sz="1600" i="1" dirty="0"/>
              <a:t>account</a:t>
            </a:r>
          </a:p>
          <a:p>
            <a:endParaRPr lang="en-US" sz="1800" dirty="0" smtClean="0"/>
          </a:p>
          <a:p>
            <a:r>
              <a:rPr lang="en-US" sz="1800" dirty="0" smtClean="0"/>
              <a:t>Reference </a:t>
            </a:r>
            <a:r>
              <a:rPr lang="en-US" sz="1800" dirty="0"/>
              <a:t>columns in the referenced table can be explicitly specified</a:t>
            </a:r>
          </a:p>
          <a:p>
            <a:pPr lvl="1"/>
            <a:r>
              <a:rPr lang="en-US" sz="1600" dirty="0"/>
              <a:t>but must be declared as primary/candidate keys </a:t>
            </a:r>
          </a:p>
          <a:p>
            <a:pPr lvl="1">
              <a:buFont typeface="Monotype Sorts" pitchFamily="2" charset="2"/>
              <a:buNone/>
            </a:pPr>
            <a:r>
              <a:rPr lang="en-US" sz="1600" dirty="0"/>
              <a:t>	</a:t>
            </a:r>
            <a:r>
              <a:rPr lang="en-US" sz="1600" b="1" dirty="0"/>
              <a:t>foreign key </a:t>
            </a:r>
            <a:r>
              <a:rPr lang="en-US" sz="1600" dirty="0"/>
              <a:t>(</a:t>
            </a:r>
            <a:r>
              <a:rPr lang="en-US" sz="1600" i="1" dirty="0"/>
              <a:t>account-number</a:t>
            </a:r>
            <a:r>
              <a:rPr lang="en-US" sz="1600" dirty="0"/>
              <a:t>) </a:t>
            </a:r>
            <a:r>
              <a:rPr lang="en-US" sz="1600" b="1" dirty="0"/>
              <a:t>references </a:t>
            </a:r>
            <a:r>
              <a:rPr lang="en-US" sz="1600" i="1" dirty="0"/>
              <a:t>account</a:t>
            </a:r>
            <a:r>
              <a:rPr lang="en-US" sz="1600" dirty="0"/>
              <a:t>(</a:t>
            </a:r>
            <a:r>
              <a:rPr lang="en-US" sz="1600" i="1" dirty="0"/>
              <a:t>account-number</a:t>
            </a:r>
            <a:r>
              <a:rPr lang="en-US" sz="1600" dirty="0"/>
              <a:t>)</a:t>
            </a:r>
            <a:endParaRPr lang="en-US" dirty="0"/>
          </a:p>
        </p:txBody>
      </p:sp>
    </p:spTree>
    <p:extLst>
      <p:ext uri="{BB962C8B-B14F-4D97-AF65-F5344CB8AC3E}">
        <p14:creationId xmlns:p14="http://schemas.microsoft.com/office/powerpoint/2010/main" val="2071607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004455"/>
          </a:xfrm>
        </p:spPr>
        <p:txBody>
          <a:bodyPr/>
          <a:lstStyle/>
          <a:p>
            <a:r>
              <a:rPr lang="en-US" dirty="0" smtClean="0"/>
              <a:t>Example… we have done earlier</a:t>
            </a:r>
            <a:endParaRPr lang="en-US" dirty="0"/>
          </a:p>
        </p:txBody>
      </p:sp>
      <p:sp>
        <p:nvSpPr>
          <p:cNvPr id="3" name="Content Placeholder 2"/>
          <p:cNvSpPr>
            <a:spLocks noGrp="1"/>
          </p:cNvSpPr>
          <p:nvPr>
            <p:ph idx="1"/>
          </p:nvPr>
        </p:nvSpPr>
        <p:spPr>
          <a:xfrm>
            <a:off x="297180" y="1219200"/>
            <a:ext cx="8549640" cy="5426088"/>
          </a:xfrm>
        </p:spPr>
        <p:txBody>
          <a:bodyPr/>
          <a:lstStyle/>
          <a:p>
            <a:pPr>
              <a:buFont typeface="Monotype Sorts" pitchFamily="2" charset="2"/>
              <a:buNone/>
              <a:tabLst>
                <a:tab pos="2173288" algn="l"/>
              </a:tabLst>
            </a:pPr>
            <a:r>
              <a:rPr lang="en-US" b="1" dirty="0"/>
              <a:t>create table</a:t>
            </a:r>
            <a:r>
              <a:rPr lang="en-US" i="1" dirty="0"/>
              <a:t> account</a:t>
            </a:r>
            <a:br>
              <a:rPr lang="en-US" i="1" dirty="0"/>
            </a:br>
            <a:r>
              <a:rPr lang="en-US" i="1" dirty="0"/>
              <a:t>(account-number	</a:t>
            </a:r>
            <a:r>
              <a:rPr lang="en-US" dirty="0"/>
              <a:t>char(10)</a:t>
            </a:r>
            <a:r>
              <a:rPr lang="en-US" b="1" dirty="0"/>
              <a:t>,</a:t>
            </a:r>
            <a:br>
              <a:rPr lang="en-US" b="1" dirty="0"/>
            </a:br>
            <a:r>
              <a:rPr lang="en-US" i="1" dirty="0"/>
              <a:t>branch-name	</a:t>
            </a:r>
            <a:r>
              <a:rPr lang="en-US" dirty="0"/>
              <a:t>char(15),</a:t>
            </a:r>
            <a:br>
              <a:rPr lang="en-US" dirty="0"/>
            </a:br>
            <a:r>
              <a:rPr lang="en-US" i="1" dirty="0"/>
              <a:t>balance	</a:t>
            </a:r>
            <a:r>
              <a:rPr lang="en-US" dirty="0"/>
              <a:t>integer,</a:t>
            </a:r>
            <a:br>
              <a:rPr lang="en-US" dirty="0"/>
            </a:br>
            <a:r>
              <a:rPr lang="en-US" b="1" dirty="0"/>
              <a:t>primary key</a:t>
            </a:r>
            <a:r>
              <a:rPr lang="en-US" dirty="0"/>
              <a:t> (</a:t>
            </a:r>
            <a:r>
              <a:rPr lang="en-US" i="1" dirty="0"/>
              <a:t>account-number), </a:t>
            </a:r>
            <a:br>
              <a:rPr lang="en-US" i="1" dirty="0"/>
            </a:br>
            <a:r>
              <a:rPr lang="en-US" b="1" dirty="0"/>
              <a:t>foreign key</a:t>
            </a:r>
            <a:r>
              <a:rPr lang="en-US" dirty="0"/>
              <a:t> (</a:t>
            </a:r>
            <a:r>
              <a:rPr lang="en-US" i="1" dirty="0"/>
              <a:t>branch-name) </a:t>
            </a:r>
            <a:r>
              <a:rPr lang="en-US" b="1" dirty="0"/>
              <a:t>references </a:t>
            </a:r>
            <a:r>
              <a:rPr lang="en-US" i="1" dirty="0"/>
              <a:t>branch</a:t>
            </a:r>
            <a:r>
              <a:rPr lang="en-US" i="1" dirty="0" smtClean="0"/>
              <a:t>)</a:t>
            </a:r>
          </a:p>
          <a:p>
            <a:pPr>
              <a:buFont typeface="Monotype Sorts" pitchFamily="2" charset="2"/>
              <a:buNone/>
              <a:tabLst>
                <a:tab pos="2173288" algn="l"/>
              </a:tabLst>
            </a:pPr>
            <a:endParaRPr lang="en-US" i="1" dirty="0"/>
          </a:p>
          <a:p>
            <a:pPr>
              <a:buFont typeface="Monotype Sorts" pitchFamily="2" charset="2"/>
              <a:buNone/>
              <a:tabLst>
                <a:tab pos="2173288" algn="l"/>
              </a:tabLst>
            </a:pPr>
            <a:r>
              <a:rPr lang="en-US" b="1" dirty="0"/>
              <a:t>create table </a:t>
            </a:r>
            <a:r>
              <a:rPr lang="en-US" i="1" dirty="0"/>
              <a:t>depositor</a:t>
            </a:r>
            <a:br>
              <a:rPr lang="en-US" i="1" dirty="0"/>
            </a:br>
            <a:r>
              <a:rPr lang="en-US" i="1" dirty="0"/>
              <a:t>(customer-name</a:t>
            </a:r>
            <a:r>
              <a:rPr lang="en-US" dirty="0"/>
              <a:t>	char(20)</a:t>
            </a:r>
            <a:r>
              <a:rPr lang="en-US" b="1" dirty="0"/>
              <a:t>,</a:t>
            </a:r>
            <a:br>
              <a:rPr lang="en-US" b="1" dirty="0"/>
            </a:br>
            <a:r>
              <a:rPr lang="en-US" i="1" dirty="0"/>
              <a:t>account-number	</a:t>
            </a:r>
            <a:r>
              <a:rPr lang="en-US" dirty="0"/>
              <a:t>char(10)</a:t>
            </a:r>
            <a:r>
              <a:rPr lang="en-US" b="1" dirty="0"/>
              <a:t>,</a:t>
            </a:r>
            <a:br>
              <a:rPr lang="en-US" b="1" dirty="0"/>
            </a:br>
            <a:r>
              <a:rPr lang="en-US" b="1" dirty="0"/>
              <a:t>primary key</a:t>
            </a:r>
            <a:r>
              <a:rPr lang="en-US" i="1" dirty="0"/>
              <a:t> (customer-name, account-number),</a:t>
            </a:r>
            <a:br>
              <a:rPr lang="en-US" i="1" dirty="0"/>
            </a:br>
            <a:r>
              <a:rPr lang="en-US" b="1" dirty="0"/>
              <a:t>foreign key</a:t>
            </a:r>
            <a:r>
              <a:rPr lang="en-US" i="1" dirty="0"/>
              <a:t> (account-number)</a:t>
            </a:r>
            <a:r>
              <a:rPr lang="en-US" b="1" dirty="0"/>
              <a:t> references </a:t>
            </a:r>
            <a:r>
              <a:rPr lang="en-US" i="1" dirty="0"/>
              <a:t>account,</a:t>
            </a:r>
            <a:br>
              <a:rPr lang="en-US" i="1" dirty="0"/>
            </a:br>
            <a:r>
              <a:rPr lang="en-US" b="1" dirty="0"/>
              <a:t>foreign key</a:t>
            </a:r>
            <a:r>
              <a:rPr lang="en-US" i="1" dirty="0"/>
              <a:t> (customer-name) </a:t>
            </a:r>
            <a:r>
              <a:rPr lang="en-US" b="1" dirty="0"/>
              <a:t>references </a:t>
            </a:r>
            <a:r>
              <a:rPr lang="en-US" i="1" dirty="0"/>
              <a:t>customer)</a:t>
            </a:r>
            <a:endParaRPr lang="en-US" dirty="0"/>
          </a:p>
        </p:txBody>
      </p:sp>
    </p:spTree>
    <p:extLst>
      <p:ext uri="{BB962C8B-B14F-4D97-AF65-F5344CB8AC3E}">
        <p14:creationId xmlns:p14="http://schemas.microsoft.com/office/powerpoint/2010/main" val="2575448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772400" cy="913141"/>
          </a:xfrm>
        </p:spPr>
        <p:txBody>
          <a:bodyPr/>
          <a:lstStyle/>
          <a:p>
            <a:r>
              <a:rPr lang="en-US" dirty="0"/>
              <a:t>Cascading Actions in SQL</a:t>
            </a:r>
          </a:p>
        </p:txBody>
      </p:sp>
      <p:sp>
        <p:nvSpPr>
          <p:cNvPr id="3" name="Content Placeholder 2"/>
          <p:cNvSpPr>
            <a:spLocks noGrp="1"/>
          </p:cNvSpPr>
          <p:nvPr>
            <p:ph idx="1"/>
          </p:nvPr>
        </p:nvSpPr>
        <p:spPr>
          <a:xfrm>
            <a:off x="304800" y="1143000"/>
            <a:ext cx="8549640" cy="5426088"/>
          </a:xfrm>
        </p:spPr>
        <p:txBody>
          <a:bodyPr/>
          <a:lstStyle/>
          <a:p>
            <a:pPr>
              <a:buFont typeface="Monotype Sorts" pitchFamily="2" charset="2"/>
              <a:buNone/>
              <a:tabLst>
                <a:tab pos="461963" algn="l"/>
                <a:tab pos="3319463" algn="l"/>
              </a:tabLst>
            </a:pPr>
            <a:r>
              <a:rPr lang="en-US" b="1" dirty="0"/>
              <a:t>create table </a:t>
            </a:r>
            <a:r>
              <a:rPr lang="en-US" i="1" dirty="0"/>
              <a:t>account</a:t>
            </a:r>
          </a:p>
          <a:p>
            <a:pPr>
              <a:buFont typeface="Monotype Sorts" pitchFamily="2" charset="2"/>
              <a:buNone/>
              <a:tabLst>
                <a:tab pos="461963" algn="l"/>
                <a:tab pos="3319463" algn="l"/>
              </a:tabLst>
            </a:pPr>
            <a:r>
              <a:rPr lang="en-US" i="1" dirty="0"/>
              <a:t>		. . .</a:t>
            </a:r>
            <a:br>
              <a:rPr lang="en-US" i="1" dirty="0"/>
            </a:br>
            <a:r>
              <a:rPr lang="en-US" i="1" dirty="0"/>
              <a:t>	</a:t>
            </a:r>
            <a:r>
              <a:rPr lang="en-US" b="1" dirty="0"/>
              <a:t>foreign key</a:t>
            </a:r>
            <a:r>
              <a:rPr lang="en-US" i="1" dirty="0"/>
              <a:t>(branch-name) 	</a:t>
            </a:r>
            <a:r>
              <a:rPr lang="en-US" b="1" dirty="0"/>
              <a:t>references </a:t>
            </a:r>
            <a:r>
              <a:rPr lang="en-US" i="1" dirty="0"/>
              <a:t>branch</a:t>
            </a:r>
            <a:br>
              <a:rPr lang="en-US" i="1" dirty="0"/>
            </a:br>
            <a:r>
              <a:rPr lang="en-US" i="1" dirty="0"/>
              <a:t>		</a:t>
            </a:r>
            <a:r>
              <a:rPr lang="en-US" b="1" dirty="0"/>
              <a:t>on delete cascade</a:t>
            </a:r>
            <a:br>
              <a:rPr lang="en-US" b="1" dirty="0"/>
            </a:br>
            <a:r>
              <a:rPr lang="en-US" b="1" dirty="0"/>
              <a:t>		on update cascade</a:t>
            </a:r>
            <a:br>
              <a:rPr lang="en-US" b="1" dirty="0"/>
            </a:br>
            <a:r>
              <a:rPr lang="en-US" b="1" dirty="0"/>
              <a:t>	</a:t>
            </a:r>
            <a:r>
              <a:rPr lang="en-US" dirty="0"/>
              <a:t>. . .</a:t>
            </a:r>
            <a:r>
              <a:rPr lang="en-US" b="1" dirty="0"/>
              <a:t> )</a:t>
            </a:r>
          </a:p>
          <a:p>
            <a:pPr>
              <a:tabLst>
                <a:tab pos="461963" algn="l"/>
                <a:tab pos="3319463" algn="l"/>
              </a:tabLst>
            </a:pPr>
            <a:r>
              <a:rPr lang="en-US" dirty="0"/>
              <a:t>Due to the </a:t>
            </a:r>
            <a:r>
              <a:rPr lang="en-US" b="1" dirty="0"/>
              <a:t>on delete cascade</a:t>
            </a:r>
            <a:r>
              <a:rPr lang="en-US" dirty="0"/>
              <a:t> clauses, if a delete of a tuple in </a:t>
            </a:r>
            <a:r>
              <a:rPr lang="en-US" i="1" dirty="0"/>
              <a:t>branch</a:t>
            </a:r>
            <a:r>
              <a:rPr lang="en-US" b="1" i="1" dirty="0"/>
              <a:t> </a:t>
            </a:r>
            <a:r>
              <a:rPr lang="en-US" dirty="0"/>
              <a:t>results in referential-integrity constraint violation, the delete “cascades” to the </a:t>
            </a:r>
            <a:r>
              <a:rPr lang="en-US" i="1" dirty="0"/>
              <a:t>account</a:t>
            </a:r>
            <a:r>
              <a:rPr lang="en-US" dirty="0"/>
              <a:t> relation, deleting the tuple that refers to the branch that was deleted.</a:t>
            </a:r>
          </a:p>
          <a:p>
            <a:pPr>
              <a:tabLst>
                <a:tab pos="461963" algn="l"/>
                <a:tab pos="3319463" algn="l"/>
              </a:tabLst>
            </a:pPr>
            <a:r>
              <a:rPr lang="en-US" dirty="0"/>
              <a:t>Cascading updates are similar.</a:t>
            </a:r>
          </a:p>
        </p:txBody>
      </p:sp>
    </p:spTree>
    <p:extLst>
      <p:ext uri="{BB962C8B-B14F-4D97-AF65-F5344CB8AC3E}">
        <p14:creationId xmlns:p14="http://schemas.microsoft.com/office/powerpoint/2010/main" val="3712031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004455"/>
          </a:xfrm>
        </p:spPr>
        <p:txBody>
          <a:bodyPr/>
          <a:lstStyle/>
          <a:p>
            <a:r>
              <a:rPr lang="en-US" dirty="0" smtClean="0"/>
              <a:t>Cascading actions in SQL contd..</a:t>
            </a:r>
            <a:endParaRPr lang="en-US" dirty="0"/>
          </a:p>
        </p:txBody>
      </p:sp>
      <p:sp>
        <p:nvSpPr>
          <p:cNvPr id="3" name="Content Placeholder 2"/>
          <p:cNvSpPr>
            <a:spLocks noGrp="1"/>
          </p:cNvSpPr>
          <p:nvPr>
            <p:ph idx="1"/>
          </p:nvPr>
        </p:nvSpPr>
        <p:spPr>
          <a:xfrm>
            <a:off x="0" y="914400"/>
            <a:ext cx="9144000" cy="5943600"/>
          </a:xfrm>
        </p:spPr>
        <p:txBody>
          <a:bodyPr/>
          <a:lstStyle/>
          <a:p>
            <a:r>
              <a:rPr lang="en-US" dirty="0"/>
              <a:t>If there is a chain of foreign-key dependencies across multiple relations, with </a:t>
            </a:r>
            <a:r>
              <a:rPr lang="en-US" b="1" dirty="0"/>
              <a:t>on delete cascade</a:t>
            </a:r>
            <a:r>
              <a:rPr lang="en-US" dirty="0"/>
              <a:t> specified for each dependency, a deletion or update at one end of the chain can propagate across the entire chain.</a:t>
            </a:r>
          </a:p>
          <a:p>
            <a:r>
              <a:rPr lang="en-US" dirty="0"/>
              <a:t>If a cascading update to delete causes a constraint violation that cannot be handled by a further cascading operation, the system aborts the transaction. </a:t>
            </a:r>
          </a:p>
          <a:p>
            <a:pPr lvl="1"/>
            <a:r>
              <a:rPr lang="en-US" dirty="0"/>
              <a:t> As a result, all the changes caused by the transaction and its cascading actions are undone.</a:t>
            </a:r>
          </a:p>
          <a:p>
            <a:r>
              <a:rPr lang="en-US" dirty="0"/>
              <a:t>Referential integrity is only checked at the end of a transaction</a:t>
            </a:r>
          </a:p>
          <a:p>
            <a:pPr lvl="1"/>
            <a:r>
              <a:rPr lang="en-US" dirty="0"/>
              <a:t>Intermediate steps are allowed to violate referential integrity provided later steps remove the violation</a:t>
            </a:r>
          </a:p>
          <a:p>
            <a:pPr lvl="1"/>
            <a:r>
              <a:rPr lang="en-US" dirty="0"/>
              <a:t>Otherwise it would be impossible to create some database states, e.g. insert two tuples whose foreign keys point to each other</a:t>
            </a:r>
          </a:p>
          <a:p>
            <a:pPr lvl="2"/>
            <a:r>
              <a:rPr lang="en-US" dirty="0"/>
              <a:t>E.g. </a:t>
            </a:r>
            <a:r>
              <a:rPr lang="en-US" i="1" dirty="0"/>
              <a:t>spouse</a:t>
            </a:r>
            <a:r>
              <a:rPr lang="en-US" dirty="0"/>
              <a:t> attribute of relation </a:t>
            </a:r>
            <a:br>
              <a:rPr lang="en-US" dirty="0"/>
            </a:br>
            <a:r>
              <a:rPr lang="en-US" dirty="0"/>
              <a:t>           </a:t>
            </a:r>
            <a:r>
              <a:rPr lang="en-US" i="1" dirty="0" err="1"/>
              <a:t>marriedperson</a:t>
            </a:r>
            <a:r>
              <a:rPr lang="en-US" i="1" dirty="0"/>
              <a:t>(name, address, spouse)</a:t>
            </a:r>
            <a:endParaRPr lang="en-US" dirty="0"/>
          </a:p>
        </p:txBody>
      </p:sp>
    </p:spTree>
    <p:extLst>
      <p:ext uri="{BB962C8B-B14F-4D97-AF65-F5344CB8AC3E}">
        <p14:creationId xmlns:p14="http://schemas.microsoft.com/office/powerpoint/2010/main" val="252451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Referential Integrity in SQL (Cont.)</a:t>
            </a:r>
          </a:p>
        </p:txBody>
      </p:sp>
      <p:sp>
        <p:nvSpPr>
          <p:cNvPr id="98307" name="Rectangle 3"/>
          <p:cNvSpPr>
            <a:spLocks noGrp="1" noChangeArrowheads="1"/>
          </p:cNvSpPr>
          <p:nvPr>
            <p:ph type="body" idx="1"/>
          </p:nvPr>
        </p:nvSpPr>
        <p:spPr/>
        <p:txBody>
          <a:bodyPr/>
          <a:lstStyle/>
          <a:p>
            <a:r>
              <a:rPr lang="en-US"/>
              <a:t>Alternative to cascading:</a:t>
            </a:r>
          </a:p>
          <a:p>
            <a:pPr lvl="1"/>
            <a:r>
              <a:rPr lang="en-US" b="1"/>
              <a:t>on delete set null</a:t>
            </a:r>
          </a:p>
          <a:p>
            <a:pPr lvl="1"/>
            <a:r>
              <a:rPr lang="en-US" b="1"/>
              <a:t>on delete set default</a:t>
            </a:r>
          </a:p>
          <a:p>
            <a:r>
              <a:rPr lang="en-US"/>
              <a:t>Null values in foreign key attributes complicate SQL referential integrity semantics, and are best prevented using </a:t>
            </a:r>
            <a:r>
              <a:rPr lang="en-US" b="1"/>
              <a:t>not null</a:t>
            </a:r>
          </a:p>
          <a:p>
            <a:pPr lvl="1"/>
            <a:r>
              <a:rPr lang="en-US"/>
              <a:t>if any attribute of a foreign key is null, the tuple is defined to satisfy the foreign key constraint!</a:t>
            </a:r>
          </a:p>
          <a:p>
            <a:endParaRPr lang="en-US"/>
          </a:p>
        </p:txBody>
      </p:sp>
    </p:spTree>
    <p:extLst>
      <p:ext uri="{BB962C8B-B14F-4D97-AF65-F5344CB8AC3E}">
        <p14:creationId xmlns:p14="http://schemas.microsoft.com/office/powerpoint/2010/main" val="1775173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228600"/>
            <a:ext cx="7772400" cy="913141"/>
          </a:xfrm>
        </p:spPr>
        <p:txBody>
          <a:bodyPr/>
          <a:lstStyle/>
          <a:p>
            <a:r>
              <a:rPr lang="en-US" dirty="0"/>
              <a:t>Assertions</a:t>
            </a:r>
          </a:p>
        </p:txBody>
      </p:sp>
      <p:sp>
        <p:nvSpPr>
          <p:cNvPr id="43011" name="Rectangle 3"/>
          <p:cNvSpPr>
            <a:spLocks noGrp="1" noChangeArrowheads="1"/>
          </p:cNvSpPr>
          <p:nvPr>
            <p:ph type="body" idx="1"/>
          </p:nvPr>
        </p:nvSpPr>
        <p:spPr>
          <a:xfrm>
            <a:off x="289560" y="1143000"/>
            <a:ext cx="8549640" cy="5257800"/>
          </a:xfrm>
        </p:spPr>
        <p:txBody>
          <a:bodyPr/>
          <a:lstStyle/>
          <a:p>
            <a:pPr>
              <a:tabLst>
                <a:tab pos="625475" algn="l"/>
              </a:tabLst>
            </a:pPr>
            <a:r>
              <a:rPr lang="en-US" dirty="0"/>
              <a:t>An </a:t>
            </a:r>
            <a:r>
              <a:rPr lang="en-US" i="1" dirty="0"/>
              <a:t>assertion </a:t>
            </a:r>
            <a:r>
              <a:rPr lang="en-US" dirty="0"/>
              <a:t>is a predicate expressing a condition that we wish the database always to satisfy.</a:t>
            </a:r>
          </a:p>
          <a:p>
            <a:pPr>
              <a:tabLst>
                <a:tab pos="625475" algn="l"/>
              </a:tabLst>
            </a:pPr>
            <a:endParaRPr lang="en-US" dirty="0" smtClean="0"/>
          </a:p>
          <a:p>
            <a:pPr>
              <a:tabLst>
                <a:tab pos="625475" algn="l"/>
              </a:tabLst>
            </a:pPr>
            <a:r>
              <a:rPr lang="en-US" dirty="0" smtClean="0"/>
              <a:t>An </a:t>
            </a:r>
            <a:r>
              <a:rPr lang="en-US" dirty="0"/>
              <a:t>assertion in SQL takes the form</a:t>
            </a:r>
          </a:p>
          <a:p>
            <a:pPr>
              <a:buFont typeface="Monotype Sorts" pitchFamily="2" charset="2"/>
              <a:buNone/>
              <a:tabLst>
                <a:tab pos="625475" algn="l"/>
              </a:tabLst>
            </a:pPr>
            <a:r>
              <a:rPr lang="en-US" dirty="0"/>
              <a:t>		</a:t>
            </a:r>
            <a:r>
              <a:rPr lang="en-US" b="1" dirty="0"/>
              <a:t>create assertion </a:t>
            </a:r>
            <a:r>
              <a:rPr lang="en-US" dirty="0"/>
              <a:t>&lt;assertion-name&gt; </a:t>
            </a:r>
            <a:r>
              <a:rPr lang="en-US" b="1" dirty="0"/>
              <a:t>check</a:t>
            </a:r>
            <a:r>
              <a:rPr lang="en-US" dirty="0"/>
              <a:t> &lt;predicate&gt;</a:t>
            </a:r>
          </a:p>
          <a:p>
            <a:pPr>
              <a:tabLst>
                <a:tab pos="625475" algn="l"/>
              </a:tabLst>
            </a:pPr>
            <a:endParaRPr lang="en-US" dirty="0" smtClean="0"/>
          </a:p>
          <a:p>
            <a:pPr>
              <a:tabLst>
                <a:tab pos="625475" algn="l"/>
              </a:tabLst>
            </a:pPr>
            <a:r>
              <a:rPr lang="en-US" dirty="0" smtClean="0"/>
              <a:t>When </a:t>
            </a:r>
            <a:r>
              <a:rPr lang="en-US" dirty="0"/>
              <a:t>an assertion is made, the system tests it for validity, and tests it again on every update that may violate the </a:t>
            </a:r>
            <a:r>
              <a:rPr lang="en-US" dirty="0" smtClean="0"/>
              <a:t>assertion</a:t>
            </a:r>
          </a:p>
          <a:p>
            <a:pPr>
              <a:tabLst>
                <a:tab pos="625475" algn="l"/>
              </a:tabLst>
            </a:pPr>
            <a:endParaRPr lang="en-US" dirty="0"/>
          </a:p>
          <a:p>
            <a:pPr>
              <a:tabLst>
                <a:tab pos="625475" algn="l"/>
              </a:tabLst>
            </a:pPr>
            <a:r>
              <a:rPr lang="en-US" dirty="0" smtClean="0"/>
              <a:t>This </a:t>
            </a:r>
            <a:r>
              <a:rPr lang="en-US" dirty="0"/>
              <a:t>testing may introduce a significant amount of overhead; hence </a:t>
            </a:r>
            <a:r>
              <a:rPr lang="en-US" dirty="0">
                <a:solidFill>
                  <a:schemeClr val="tx2"/>
                </a:solidFill>
              </a:rPr>
              <a:t>assertions should be used with great care</a:t>
            </a:r>
            <a:r>
              <a:rPr lang="en-US" dirty="0"/>
              <a:t>.</a:t>
            </a:r>
          </a:p>
          <a:p>
            <a:pPr>
              <a:tabLst>
                <a:tab pos="625475" algn="l"/>
              </a:tabLst>
            </a:pPr>
            <a:endParaRPr lang="en-US" dirty="0"/>
          </a:p>
        </p:txBody>
      </p:sp>
    </p:spTree>
    <p:extLst>
      <p:ext uri="{BB962C8B-B14F-4D97-AF65-F5344CB8AC3E}">
        <p14:creationId xmlns:p14="http://schemas.microsoft.com/office/powerpoint/2010/main" val="3002091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45657"/>
            <a:ext cx="7772400" cy="913141"/>
          </a:xfrm>
        </p:spPr>
        <p:txBody>
          <a:bodyPr/>
          <a:lstStyle/>
          <a:p>
            <a:r>
              <a:rPr lang="en-US" dirty="0"/>
              <a:t>Assertion Example</a:t>
            </a:r>
          </a:p>
        </p:txBody>
      </p:sp>
      <p:sp>
        <p:nvSpPr>
          <p:cNvPr id="44035" name="Rectangle 3"/>
          <p:cNvSpPr>
            <a:spLocks noGrp="1" noChangeArrowheads="1"/>
          </p:cNvSpPr>
          <p:nvPr>
            <p:ph type="body" idx="1"/>
          </p:nvPr>
        </p:nvSpPr>
        <p:spPr>
          <a:xfrm>
            <a:off x="609600" y="1371600"/>
            <a:ext cx="7772400" cy="4800600"/>
          </a:xfrm>
        </p:spPr>
        <p:txBody>
          <a:bodyPr/>
          <a:lstStyle/>
          <a:p>
            <a:pPr>
              <a:tabLst>
                <a:tab pos="625475" algn="l"/>
                <a:tab pos="966788" algn="l"/>
              </a:tabLst>
            </a:pPr>
            <a:r>
              <a:rPr lang="en-US" dirty="0"/>
              <a:t>The sum of all loan amounts for each branch must be less than the sum of all account balances at the branch.</a:t>
            </a:r>
          </a:p>
          <a:p>
            <a:pPr>
              <a:buFont typeface="Monotype Sorts" pitchFamily="2" charset="2"/>
              <a:buNone/>
              <a:tabLst>
                <a:tab pos="625475" algn="l"/>
                <a:tab pos="966788" algn="l"/>
              </a:tabLst>
            </a:pPr>
            <a:r>
              <a:rPr lang="en-US" b="1" dirty="0"/>
              <a:t>     create assertion</a:t>
            </a:r>
            <a:r>
              <a:rPr lang="en-US" i="1" dirty="0"/>
              <a:t> sum-constraint </a:t>
            </a:r>
            <a:r>
              <a:rPr lang="en-US" b="1" dirty="0"/>
              <a:t>check</a:t>
            </a:r>
            <a:br>
              <a:rPr lang="en-US" b="1" dirty="0"/>
            </a:br>
            <a:r>
              <a:rPr lang="en-US" b="1" dirty="0"/>
              <a:t>     (not exists (select * from </a:t>
            </a:r>
            <a:r>
              <a:rPr lang="en-US" i="1" dirty="0"/>
              <a:t>branch</a:t>
            </a:r>
            <a:br>
              <a:rPr lang="en-US" i="1" dirty="0"/>
            </a:br>
            <a:r>
              <a:rPr lang="en-US" i="1" dirty="0"/>
              <a:t>	                     </a:t>
            </a:r>
            <a:r>
              <a:rPr lang="en-US" b="1" dirty="0"/>
              <a:t>where (select sum</a:t>
            </a:r>
            <a:r>
              <a:rPr lang="en-US" i="1" dirty="0"/>
              <a:t>(amount)</a:t>
            </a:r>
            <a:r>
              <a:rPr lang="en-US" b="1" dirty="0"/>
              <a:t> from </a:t>
            </a:r>
            <a:r>
              <a:rPr lang="en-US" i="1" dirty="0"/>
              <a:t>loan</a:t>
            </a:r>
            <a:br>
              <a:rPr lang="en-US" i="1" dirty="0"/>
            </a:br>
            <a:r>
              <a:rPr lang="en-US" i="1" dirty="0"/>
              <a:t>		                             </a:t>
            </a:r>
            <a:r>
              <a:rPr lang="en-US" b="1" dirty="0"/>
              <a:t>where </a:t>
            </a:r>
            <a:r>
              <a:rPr lang="en-US" i="1" dirty="0" err="1"/>
              <a:t>loan.branch</a:t>
            </a:r>
            <a:r>
              <a:rPr lang="en-US" i="1" dirty="0"/>
              <a:t>-name = </a:t>
            </a:r>
            <a:br>
              <a:rPr lang="en-US" i="1" dirty="0"/>
            </a:br>
            <a:r>
              <a:rPr lang="en-US" i="1" dirty="0"/>
              <a:t>                                                 </a:t>
            </a:r>
            <a:r>
              <a:rPr lang="en-US" i="1" dirty="0" err="1"/>
              <a:t>branch.branch</a:t>
            </a:r>
            <a:r>
              <a:rPr lang="en-US" i="1" dirty="0"/>
              <a:t>-name)</a:t>
            </a:r>
            <a:br>
              <a:rPr lang="en-US" i="1" dirty="0"/>
            </a:br>
            <a:r>
              <a:rPr lang="en-US" i="1" dirty="0"/>
              <a:t>	                            &gt;= </a:t>
            </a:r>
            <a:r>
              <a:rPr lang="en-US" b="1" dirty="0"/>
              <a:t>(select sum</a:t>
            </a:r>
            <a:r>
              <a:rPr lang="en-US" i="1" dirty="0"/>
              <a:t>(amount)</a:t>
            </a:r>
            <a:r>
              <a:rPr lang="en-US" b="1" dirty="0"/>
              <a:t> from</a:t>
            </a:r>
            <a:r>
              <a:rPr lang="en-US" i="1" dirty="0"/>
              <a:t> account</a:t>
            </a:r>
            <a:br>
              <a:rPr lang="en-US" i="1" dirty="0"/>
            </a:br>
            <a:r>
              <a:rPr lang="en-US" i="1" dirty="0"/>
              <a:t>		                             </a:t>
            </a:r>
            <a:r>
              <a:rPr lang="en-US" b="1" dirty="0"/>
              <a:t>where </a:t>
            </a:r>
            <a:r>
              <a:rPr lang="en-US" i="1" dirty="0" err="1"/>
              <a:t>loan.branch</a:t>
            </a:r>
            <a:r>
              <a:rPr lang="en-US" i="1" dirty="0"/>
              <a:t>-name = </a:t>
            </a:r>
            <a:br>
              <a:rPr lang="en-US" i="1" dirty="0"/>
            </a:br>
            <a:r>
              <a:rPr lang="en-US" i="1" dirty="0"/>
              <a:t>                                                 </a:t>
            </a:r>
            <a:r>
              <a:rPr lang="en-US" i="1" dirty="0" err="1"/>
              <a:t>branch.branch</a:t>
            </a:r>
            <a:r>
              <a:rPr lang="en-US" i="1" dirty="0"/>
              <a:t>-name)))</a:t>
            </a:r>
            <a:endParaRPr lang="en-US" dirty="0"/>
          </a:p>
        </p:txBody>
      </p:sp>
    </p:spTree>
    <p:extLst>
      <p:ext uri="{BB962C8B-B14F-4D97-AF65-F5344CB8AC3E}">
        <p14:creationId xmlns:p14="http://schemas.microsoft.com/office/powerpoint/2010/main" val="2558081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152400"/>
            <a:ext cx="7772400" cy="754662"/>
          </a:xfrm>
        </p:spPr>
        <p:txBody>
          <a:bodyPr/>
          <a:lstStyle/>
          <a:p>
            <a:r>
              <a:rPr lang="en-US" dirty="0"/>
              <a:t>Assertion Example</a:t>
            </a:r>
          </a:p>
        </p:txBody>
      </p:sp>
      <p:sp>
        <p:nvSpPr>
          <p:cNvPr id="45059" name="Rectangle 3"/>
          <p:cNvSpPr>
            <a:spLocks noGrp="1" noChangeArrowheads="1"/>
          </p:cNvSpPr>
          <p:nvPr>
            <p:ph type="body" idx="1"/>
          </p:nvPr>
        </p:nvSpPr>
        <p:spPr>
          <a:xfrm>
            <a:off x="381000" y="1143000"/>
            <a:ext cx="8305800" cy="5424054"/>
          </a:xfrm>
        </p:spPr>
        <p:txBody>
          <a:bodyPr/>
          <a:lstStyle/>
          <a:p>
            <a:pPr>
              <a:tabLst>
                <a:tab pos="461963" algn="l"/>
                <a:tab pos="625475" algn="l"/>
                <a:tab pos="803275" algn="l"/>
              </a:tabLst>
            </a:pPr>
            <a:r>
              <a:rPr lang="en-US" dirty="0"/>
              <a:t>Every loan has at least one borrower who maintains an account with a minimum balance or $1000.00</a:t>
            </a:r>
          </a:p>
          <a:p>
            <a:pPr>
              <a:buFont typeface="Monotype Sorts" pitchFamily="2" charset="2"/>
              <a:buNone/>
              <a:tabLst>
                <a:tab pos="461963" algn="l"/>
                <a:tab pos="625475" algn="l"/>
                <a:tab pos="803275" algn="l"/>
              </a:tabLst>
            </a:pPr>
            <a:r>
              <a:rPr lang="en-US" b="1" dirty="0"/>
              <a:t>    create assertion </a:t>
            </a:r>
            <a:r>
              <a:rPr lang="en-US" i="1" dirty="0"/>
              <a:t>balance-constraint </a:t>
            </a:r>
            <a:r>
              <a:rPr lang="en-US" b="1" dirty="0"/>
              <a:t>check</a:t>
            </a:r>
            <a:br>
              <a:rPr lang="en-US" b="1" dirty="0"/>
            </a:br>
            <a:r>
              <a:rPr lang="en-US" b="1" dirty="0"/>
              <a:t>    (not exists (</a:t>
            </a:r>
            <a:br>
              <a:rPr lang="en-US" b="1" dirty="0"/>
            </a:br>
            <a:r>
              <a:rPr lang="en-US" b="1" dirty="0"/>
              <a:t>         select * from </a:t>
            </a:r>
            <a:r>
              <a:rPr lang="en-US" i="1" dirty="0"/>
              <a:t>loan</a:t>
            </a:r>
            <a:br>
              <a:rPr lang="en-US" i="1" dirty="0"/>
            </a:br>
            <a:r>
              <a:rPr lang="en-US" i="1" dirty="0"/>
              <a:t>	       </a:t>
            </a:r>
            <a:r>
              <a:rPr lang="en-US" b="1" dirty="0"/>
              <a:t>where not exists ( </a:t>
            </a:r>
            <a:br>
              <a:rPr lang="en-US" b="1" dirty="0"/>
            </a:br>
            <a:r>
              <a:rPr lang="en-US" b="1" dirty="0"/>
              <a:t>             select *</a:t>
            </a:r>
            <a:br>
              <a:rPr lang="en-US" b="1" dirty="0"/>
            </a:br>
            <a:r>
              <a:rPr lang="en-US" b="1" dirty="0"/>
              <a:t>		         from </a:t>
            </a:r>
            <a:r>
              <a:rPr lang="en-US" i="1" dirty="0"/>
              <a:t>borrower, depositor, account</a:t>
            </a:r>
            <a:br>
              <a:rPr lang="en-US" i="1" dirty="0"/>
            </a:br>
            <a:r>
              <a:rPr lang="en-US" i="1" dirty="0"/>
              <a:t>		         </a:t>
            </a:r>
            <a:r>
              <a:rPr lang="en-US" b="1" dirty="0"/>
              <a:t>where </a:t>
            </a:r>
            <a:r>
              <a:rPr lang="en-US" i="1" dirty="0" err="1"/>
              <a:t>loan.loan</a:t>
            </a:r>
            <a:r>
              <a:rPr lang="en-US" i="1" dirty="0"/>
              <a:t>-number = </a:t>
            </a:r>
            <a:r>
              <a:rPr lang="en-US" i="1" dirty="0" err="1"/>
              <a:t>borrower.loan</a:t>
            </a:r>
            <a:r>
              <a:rPr lang="en-US" i="1" dirty="0"/>
              <a:t>-number</a:t>
            </a:r>
            <a:br>
              <a:rPr lang="en-US" i="1" dirty="0"/>
            </a:br>
            <a:r>
              <a:rPr lang="en-US" i="1" dirty="0"/>
              <a:t>			           </a:t>
            </a:r>
            <a:r>
              <a:rPr lang="en-US" b="1" dirty="0"/>
              <a:t>and </a:t>
            </a:r>
            <a:r>
              <a:rPr lang="en-US" i="1" dirty="0" err="1"/>
              <a:t>borrower.customer</a:t>
            </a:r>
            <a:r>
              <a:rPr lang="en-US" i="1" dirty="0"/>
              <a:t>-name = </a:t>
            </a:r>
            <a:r>
              <a:rPr lang="en-US" i="1" dirty="0" err="1"/>
              <a:t>depositor.customer</a:t>
            </a:r>
            <a:r>
              <a:rPr lang="en-US" i="1" dirty="0"/>
              <a:t>-name</a:t>
            </a:r>
            <a:br>
              <a:rPr lang="en-US" i="1" dirty="0"/>
            </a:br>
            <a:r>
              <a:rPr lang="en-US" i="1" dirty="0"/>
              <a:t>			           </a:t>
            </a:r>
            <a:r>
              <a:rPr lang="en-US" b="1" dirty="0"/>
              <a:t>and</a:t>
            </a:r>
            <a:r>
              <a:rPr lang="en-US" i="1" dirty="0"/>
              <a:t> </a:t>
            </a:r>
            <a:r>
              <a:rPr lang="en-US" i="1" dirty="0" err="1"/>
              <a:t>depositor.account</a:t>
            </a:r>
            <a:r>
              <a:rPr lang="en-US" i="1" dirty="0"/>
              <a:t>-number = </a:t>
            </a:r>
            <a:r>
              <a:rPr lang="en-US" i="1" dirty="0" err="1"/>
              <a:t>account.account</a:t>
            </a:r>
            <a:r>
              <a:rPr lang="en-US" i="1" dirty="0"/>
              <a:t>-number</a:t>
            </a:r>
            <a:br>
              <a:rPr lang="en-US" i="1" dirty="0"/>
            </a:br>
            <a:r>
              <a:rPr lang="en-US" i="1" dirty="0"/>
              <a:t>			           </a:t>
            </a:r>
            <a:r>
              <a:rPr lang="en-US" b="1" dirty="0"/>
              <a:t>and </a:t>
            </a:r>
            <a:r>
              <a:rPr lang="en-US" i="1" dirty="0" err="1"/>
              <a:t>account.balance</a:t>
            </a:r>
            <a:r>
              <a:rPr lang="en-US" i="1" dirty="0"/>
              <a:t> &gt;= </a:t>
            </a:r>
            <a:r>
              <a:rPr lang="en-US" dirty="0"/>
              <a:t>1000)))</a:t>
            </a:r>
          </a:p>
        </p:txBody>
      </p:sp>
    </p:spTree>
    <p:extLst>
      <p:ext uri="{BB962C8B-B14F-4D97-AF65-F5344CB8AC3E}">
        <p14:creationId xmlns:p14="http://schemas.microsoft.com/office/powerpoint/2010/main" val="448909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76200"/>
            <a:ext cx="7772400" cy="686056"/>
          </a:xfrm>
        </p:spPr>
        <p:txBody>
          <a:bodyPr/>
          <a:lstStyle/>
          <a:p>
            <a:r>
              <a:rPr lang="en-US" dirty="0"/>
              <a:t>Triggers</a:t>
            </a:r>
          </a:p>
        </p:txBody>
      </p:sp>
      <p:sp>
        <p:nvSpPr>
          <p:cNvPr id="48131" name="Rectangle 3"/>
          <p:cNvSpPr>
            <a:spLocks noGrp="1" noChangeArrowheads="1"/>
          </p:cNvSpPr>
          <p:nvPr>
            <p:ph type="body" idx="1"/>
          </p:nvPr>
        </p:nvSpPr>
        <p:spPr>
          <a:xfrm>
            <a:off x="381000" y="813103"/>
            <a:ext cx="8534400" cy="5968697"/>
          </a:xfrm>
        </p:spPr>
        <p:txBody>
          <a:bodyPr/>
          <a:lstStyle/>
          <a:p>
            <a:r>
              <a:rPr lang="en-US" dirty="0"/>
              <a:t>A </a:t>
            </a:r>
            <a:r>
              <a:rPr lang="en-US" b="1" dirty="0">
                <a:solidFill>
                  <a:schemeClr val="tx2"/>
                </a:solidFill>
              </a:rPr>
              <a:t>trigger</a:t>
            </a:r>
            <a:r>
              <a:rPr lang="en-US" dirty="0"/>
              <a:t> is a </a:t>
            </a:r>
            <a:r>
              <a:rPr lang="en-US" dirty="0" smtClean="0"/>
              <a:t>statement/procedure </a:t>
            </a:r>
            <a:r>
              <a:rPr lang="en-US" dirty="0"/>
              <a:t>that is executed automatically by the system as a side effect of a modification to the database.</a:t>
            </a:r>
          </a:p>
          <a:p>
            <a:r>
              <a:rPr lang="en-US" dirty="0"/>
              <a:t>The procedure performs some actions, e.g.,</a:t>
            </a:r>
          </a:p>
          <a:p>
            <a:pPr lvl="1"/>
            <a:r>
              <a:rPr lang="en-US" dirty="0"/>
              <a:t>Check certain values</a:t>
            </a:r>
          </a:p>
          <a:p>
            <a:pPr lvl="1"/>
            <a:r>
              <a:rPr lang="en-US" dirty="0"/>
              <a:t>Fill in some values</a:t>
            </a:r>
          </a:p>
          <a:p>
            <a:pPr lvl="1"/>
            <a:r>
              <a:rPr lang="en-US" dirty="0"/>
              <a:t>Inserts/deletes/updates other records</a:t>
            </a:r>
          </a:p>
          <a:p>
            <a:pPr lvl="1"/>
            <a:r>
              <a:rPr lang="en-US" dirty="0"/>
              <a:t>Check that some business constraints are satisfied</a:t>
            </a:r>
          </a:p>
          <a:p>
            <a:pPr lvl="1"/>
            <a:r>
              <a:rPr lang="en-US" dirty="0"/>
              <a:t>Commit (approve the transaction) or roll back (cancel the transaction)</a:t>
            </a:r>
          </a:p>
          <a:p>
            <a:r>
              <a:rPr lang="en-US" dirty="0" smtClean="0"/>
              <a:t>To </a:t>
            </a:r>
            <a:r>
              <a:rPr lang="en-US" dirty="0"/>
              <a:t>design a trigger mechanism, we must:</a:t>
            </a:r>
          </a:p>
          <a:p>
            <a:pPr lvl="1"/>
            <a:r>
              <a:rPr lang="en-US" dirty="0"/>
              <a:t>Specify the conditions under which the trigger is to be executed.</a:t>
            </a:r>
          </a:p>
          <a:p>
            <a:pPr lvl="1"/>
            <a:r>
              <a:rPr lang="en-US" dirty="0"/>
              <a:t>Specify the actions to be taken when the trigger executes</a:t>
            </a:r>
            <a:r>
              <a:rPr lang="en-US" dirty="0" smtClean="0"/>
              <a:t>.</a:t>
            </a:r>
          </a:p>
          <a:p>
            <a:r>
              <a:rPr lang="en-US" sz="2000" dirty="0" smtClean="0"/>
              <a:t>Triggers </a:t>
            </a:r>
            <a:r>
              <a:rPr lang="en-US" sz="2000" dirty="0"/>
              <a:t>introduced to SQL standard in SQL:1999, but supported even earlier using non-standard syntax by most databases.</a:t>
            </a:r>
            <a:r>
              <a:rPr lang="en-US" dirty="0"/>
              <a:t>	</a:t>
            </a:r>
            <a:r>
              <a:rPr lang="en-US" sz="2000" dirty="0"/>
              <a:t>		</a:t>
            </a:r>
          </a:p>
        </p:txBody>
      </p:sp>
    </p:spTree>
    <p:extLst>
      <p:ext uri="{BB962C8B-B14F-4D97-AF65-F5344CB8AC3E}">
        <p14:creationId xmlns:p14="http://schemas.microsoft.com/office/powerpoint/2010/main" val="306107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76200"/>
            <a:ext cx="8549640" cy="913141"/>
          </a:xfrm>
        </p:spPr>
        <p:txBody>
          <a:bodyPr/>
          <a:lstStyle/>
          <a:p>
            <a:r>
              <a:rPr lang="en-US" dirty="0" smtClean="0"/>
              <a:t>Views Review..</a:t>
            </a:r>
            <a:endParaRPr lang="en-US" dirty="0"/>
          </a:p>
        </p:txBody>
      </p:sp>
      <p:sp>
        <p:nvSpPr>
          <p:cNvPr id="3" name="Content Placeholder 2"/>
          <p:cNvSpPr>
            <a:spLocks noGrp="1"/>
          </p:cNvSpPr>
          <p:nvPr>
            <p:ph idx="1"/>
          </p:nvPr>
        </p:nvSpPr>
        <p:spPr>
          <a:xfrm>
            <a:off x="152400" y="838201"/>
            <a:ext cx="8846820" cy="5791200"/>
          </a:xfrm>
        </p:spPr>
        <p:txBody>
          <a:bodyPr/>
          <a:lstStyle/>
          <a:p>
            <a:endParaRPr lang="en-US" dirty="0" smtClean="0"/>
          </a:p>
          <a:p>
            <a:r>
              <a:rPr lang="en-US" dirty="0" smtClean="0"/>
              <a:t>In </a:t>
            </a:r>
            <a:r>
              <a:rPr lang="en-US" dirty="0"/>
              <a:t>some cases, it is not desirable for all users to see the entire </a:t>
            </a:r>
            <a:r>
              <a:rPr lang="en-US" dirty="0" smtClean="0"/>
              <a:t>logical </a:t>
            </a:r>
            <a:r>
              <a:rPr lang="en-US" dirty="0"/>
              <a:t>model (</a:t>
            </a:r>
            <a:r>
              <a:rPr lang="en-US" dirty="0" err="1"/>
              <a:t>i.e</a:t>
            </a:r>
            <a:r>
              <a:rPr lang="en-US" dirty="0"/>
              <a:t>, all the actual relations stored in the database.)</a:t>
            </a:r>
          </a:p>
          <a:p>
            <a:endParaRPr lang="en-US" dirty="0" smtClean="0"/>
          </a:p>
          <a:p>
            <a:r>
              <a:rPr lang="en-US" dirty="0" smtClean="0"/>
              <a:t>Consider </a:t>
            </a:r>
            <a:r>
              <a:rPr lang="en-US" dirty="0"/>
              <a:t>a person who needs to know a customer’s loan number </a:t>
            </a:r>
            <a:r>
              <a:rPr lang="en-US" dirty="0" smtClean="0"/>
              <a:t>but </a:t>
            </a:r>
            <a:r>
              <a:rPr lang="en-US" dirty="0"/>
              <a:t>has no need to see the loan amount.  This person should see a </a:t>
            </a:r>
            <a:r>
              <a:rPr lang="en-US" dirty="0" smtClean="0"/>
              <a:t>relation </a:t>
            </a:r>
            <a:r>
              <a:rPr lang="en-US" dirty="0"/>
              <a:t>described, in SQL, by </a:t>
            </a:r>
          </a:p>
          <a:p>
            <a:pPr lvl="1"/>
            <a:r>
              <a:rPr lang="en-US" dirty="0"/>
              <a:t>(select </a:t>
            </a:r>
            <a:r>
              <a:rPr lang="en-US" dirty="0" err="1"/>
              <a:t>customer_name</a:t>
            </a:r>
            <a:r>
              <a:rPr lang="en-US" dirty="0"/>
              <a:t>, </a:t>
            </a:r>
            <a:r>
              <a:rPr lang="en-US" dirty="0" err="1" smtClean="0"/>
              <a:t>loan_number</a:t>
            </a:r>
            <a:r>
              <a:rPr lang="en-US" dirty="0" smtClean="0"/>
              <a:t> from </a:t>
            </a:r>
            <a:r>
              <a:rPr lang="en-US" dirty="0"/>
              <a:t>borrower, </a:t>
            </a:r>
            <a:r>
              <a:rPr lang="en-US" dirty="0" smtClean="0"/>
              <a:t>loan where </a:t>
            </a:r>
            <a:r>
              <a:rPr lang="en-US" dirty="0" err="1"/>
              <a:t>borrower.loan_number</a:t>
            </a:r>
            <a:r>
              <a:rPr lang="en-US" dirty="0"/>
              <a:t> = </a:t>
            </a:r>
            <a:r>
              <a:rPr lang="en-US" dirty="0" err="1"/>
              <a:t>loan.loan_number</a:t>
            </a:r>
            <a:r>
              <a:rPr lang="en-US" dirty="0"/>
              <a:t> </a:t>
            </a:r>
            <a:r>
              <a:rPr lang="en-US" dirty="0" smtClean="0"/>
              <a:t>)</a:t>
            </a:r>
          </a:p>
          <a:p>
            <a:pPr lvl="1"/>
            <a:endParaRPr lang="en-US" dirty="0"/>
          </a:p>
          <a:p>
            <a:r>
              <a:rPr lang="en-US" dirty="0" smtClean="0"/>
              <a:t>A </a:t>
            </a:r>
            <a:r>
              <a:rPr lang="en-US" dirty="0"/>
              <a:t>view provides a mechanism to hide certain data from the view </a:t>
            </a:r>
            <a:r>
              <a:rPr lang="en-US" dirty="0" smtClean="0"/>
              <a:t>of </a:t>
            </a:r>
            <a:r>
              <a:rPr lang="en-US" dirty="0"/>
              <a:t>certain users.</a:t>
            </a:r>
          </a:p>
        </p:txBody>
      </p:sp>
    </p:spTree>
    <p:extLst>
      <p:ext uri="{BB962C8B-B14F-4D97-AF65-F5344CB8AC3E}">
        <p14:creationId xmlns:p14="http://schemas.microsoft.com/office/powerpoint/2010/main" val="1981631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152400"/>
            <a:ext cx="7772400" cy="1104900"/>
          </a:xfrm>
        </p:spPr>
        <p:txBody>
          <a:bodyPr/>
          <a:lstStyle/>
          <a:p>
            <a:r>
              <a:rPr lang="en-US" dirty="0"/>
              <a:t>Trigger Example </a:t>
            </a:r>
          </a:p>
        </p:txBody>
      </p:sp>
      <p:sp>
        <p:nvSpPr>
          <p:cNvPr id="46083" name="Rectangle 3"/>
          <p:cNvSpPr>
            <a:spLocks noGrp="1" noChangeArrowheads="1"/>
          </p:cNvSpPr>
          <p:nvPr>
            <p:ph type="body" idx="1"/>
          </p:nvPr>
        </p:nvSpPr>
        <p:spPr>
          <a:xfrm>
            <a:off x="838200" y="1476947"/>
            <a:ext cx="7772400" cy="4932807"/>
          </a:xfrm>
        </p:spPr>
        <p:txBody>
          <a:bodyPr/>
          <a:lstStyle/>
          <a:p>
            <a:r>
              <a:rPr lang="en-US" dirty="0"/>
              <a:t>Suppose that instead of allowing negative account balances, the bank deals with overdrafts by </a:t>
            </a:r>
          </a:p>
          <a:p>
            <a:pPr lvl="1"/>
            <a:r>
              <a:rPr lang="en-US" dirty="0"/>
              <a:t>setting the account balance to zero</a:t>
            </a:r>
          </a:p>
          <a:p>
            <a:pPr lvl="1"/>
            <a:r>
              <a:rPr lang="en-US" dirty="0"/>
              <a:t>creating a loan in the amount of the overdraft</a:t>
            </a:r>
          </a:p>
          <a:p>
            <a:pPr lvl="1"/>
            <a:r>
              <a:rPr lang="en-US" dirty="0"/>
              <a:t>giving this loan a loan number identical to the account number of the overdrawn </a:t>
            </a:r>
            <a:r>
              <a:rPr lang="en-US" dirty="0" smtClean="0"/>
              <a:t>account</a:t>
            </a:r>
          </a:p>
          <a:p>
            <a:pPr lvl="1"/>
            <a:r>
              <a:rPr lang="en-US" dirty="0"/>
              <a:t>Age field is derived automatically from the Date-of-Birth field</a:t>
            </a:r>
            <a:endParaRPr lang="en-US" dirty="0" smtClean="0"/>
          </a:p>
          <a:p>
            <a:pPr marL="457200" lvl="1" indent="0">
              <a:buNone/>
            </a:pPr>
            <a:endParaRPr lang="en-US" dirty="0"/>
          </a:p>
          <a:p>
            <a:r>
              <a:rPr lang="en-US" dirty="0"/>
              <a:t>The condition for executing the trigger is an update to the </a:t>
            </a:r>
            <a:r>
              <a:rPr lang="en-US" i="1" dirty="0"/>
              <a:t>account</a:t>
            </a:r>
            <a:r>
              <a:rPr lang="en-US" dirty="0"/>
              <a:t> relation that results in a negative </a:t>
            </a:r>
            <a:r>
              <a:rPr lang="en-US" i="1" dirty="0"/>
              <a:t>balance </a:t>
            </a:r>
            <a:r>
              <a:rPr lang="en-US" dirty="0"/>
              <a:t>value.</a:t>
            </a:r>
          </a:p>
        </p:txBody>
      </p:sp>
    </p:spTree>
    <p:extLst>
      <p:ext uri="{BB962C8B-B14F-4D97-AF65-F5344CB8AC3E}">
        <p14:creationId xmlns:p14="http://schemas.microsoft.com/office/powerpoint/2010/main" val="393072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Trigger Components</a:t>
            </a:r>
            <a:endParaRPr lang="en-US" dirty="0"/>
          </a:p>
        </p:txBody>
      </p:sp>
      <p:sp>
        <p:nvSpPr>
          <p:cNvPr id="3" name="Content Placeholder 2"/>
          <p:cNvSpPr>
            <a:spLocks noGrp="1"/>
          </p:cNvSpPr>
          <p:nvPr>
            <p:ph idx="1"/>
          </p:nvPr>
        </p:nvSpPr>
        <p:spPr>
          <a:xfrm>
            <a:off x="457200" y="1719263"/>
            <a:ext cx="7467600" cy="4411662"/>
          </a:xfrm>
        </p:spPr>
        <p:txBody>
          <a:bodyPr/>
          <a:lstStyle/>
          <a:p>
            <a:pPr>
              <a:buFont typeface="Wingdings" charset="0"/>
              <a:buChar char="l"/>
              <a:defRPr/>
            </a:pPr>
            <a:r>
              <a:rPr lang="en-US" sz="2400" b="1" dirty="0" smtClean="0">
                <a:solidFill>
                  <a:srgbClr val="800000"/>
                </a:solidFill>
              </a:rPr>
              <a:t>Three components</a:t>
            </a:r>
          </a:p>
          <a:p>
            <a:pPr lvl="1">
              <a:buFont typeface="Wingdings" charset="0"/>
              <a:buChar char="l"/>
              <a:defRPr/>
            </a:pPr>
            <a:r>
              <a:rPr lang="en-US" sz="2000" b="1" dirty="0" smtClean="0">
                <a:solidFill>
                  <a:srgbClr val="3333FF"/>
                </a:solidFill>
              </a:rPr>
              <a:t>Event: </a:t>
            </a:r>
            <a:r>
              <a:rPr lang="en-US" sz="2000" dirty="0" smtClean="0"/>
              <a:t>When this event happens, the trigger is activated</a:t>
            </a:r>
          </a:p>
          <a:p>
            <a:pPr lvl="1">
              <a:buFont typeface="Wingdings" charset="0"/>
              <a:buChar char="l"/>
              <a:defRPr/>
            </a:pPr>
            <a:r>
              <a:rPr lang="en-US" sz="2000" b="1" dirty="0" smtClean="0">
                <a:solidFill>
                  <a:srgbClr val="3333FF"/>
                </a:solidFill>
              </a:rPr>
              <a:t>Condition (optional): </a:t>
            </a:r>
            <a:r>
              <a:rPr lang="en-US" sz="2000" dirty="0" smtClean="0"/>
              <a:t>If the condition is true, the trigger executes, otherwise skipped</a:t>
            </a:r>
          </a:p>
          <a:p>
            <a:pPr lvl="1">
              <a:buFont typeface="Wingdings" charset="0"/>
              <a:buChar char="l"/>
              <a:defRPr/>
            </a:pPr>
            <a:r>
              <a:rPr lang="en-US" sz="2000" b="1" dirty="0" smtClean="0">
                <a:solidFill>
                  <a:srgbClr val="3333FF"/>
                </a:solidFill>
              </a:rPr>
              <a:t>Action: </a:t>
            </a:r>
            <a:r>
              <a:rPr lang="en-US" sz="2000" dirty="0" smtClean="0"/>
              <a:t>The actions performed by the trigger</a:t>
            </a:r>
          </a:p>
          <a:p>
            <a:pPr lvl="1">
              <a:buFont typeface="Wingdings" charset="0"/>
              <a:buChar char="l"/>
              <a:defRPr/>
            </a:pPr>
            <a:endParaRPr lang="en-US" sz="2000" dirty="0"/>
          </a:p>
          <a:p>
            <a:pPr>
              <a:buFont typeface="Wingdings" charset="0"/>
              <a:buChar char="l"/>
              <a:defRPr/>
            </a:pPr>
            <a:r>
              <a:rPr lang="en-US" sz="2400" b="1" dirty="0" smtClean="0">
                <a:solidFill>
                  <a:srgbClr val="800000"/>
                </a:solidFill>
              </a:rPr>
              <a:t>Semantics</a:t>
            </a:r>
          </a:p>
          <a:p>
            <a:pPr lvl="1">
              <a:buFont typeface="Wingdings" charset="0"/>
              <a:buChar char="l"/>
              <a:defRPr/>
            </a:pPr>
            <a:r>
              <a:rPr lang="en-US" sz="2000" dirty="0" smtClean="0"/>
              <a:t>When the </a:t>
            </a:r>
            <a:r>
              <a:rPr lang="en-US" sz="2000" b="1" u="sng" dirty="0" smtClean="0"/>
              <a:t>Event</a:t>
            </a:r>
            <a:r>
              <a:rPr lang="en-US" sz="2000" dirty="0" smtClean="0"/>
              <a:t> occurs and </a:t>
            </a:r>
            <a:r>
              <a:rPr lang="en-US" sz="2000" b="1" u="sng" dirty="0" smtClean="0"/>
              <a:t>Condition</a:t>
            </a:r>
            <a:r>
              <a:rPr lang="en-US" sz="2000" dirty="0" smtClean="0"/>
              <a:t> is true, execute the </a:t>
            </a:r>
            <a:r>
              <a:rPr lang="en-US" sz="2000" b="1" u="sng" dirty="0" smtClean="0"/>
              <a:t>Action</a:t>
            </a:r>
            <a:endParaRPr lang="en-US" sz="2000" b="1" u="sng"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6533FEE-3BE1-45D1-9E1B-C7F5836A9B04}" type="slidenum">
              <a:rPr lang="en-US" sz="1000"/>
              <a:pPr eaLnBrk="1" hangingPunct="1"/>
              <a:t>21</a:t>
            </a:fld>
            <a:endParaRPr lang="en-US" sz="1000"/>
          </a:p>
        </p:txBody>
      </p:sp>
      <p:sp>
        <p:nvSpPr>
          <p:cNvPr id="5" name="Rounded Rectangular Callout 4"/>
          <p:cNvSpPr>
            <a:spLocks noChangeArrowheads="1"/>
          </p:cNvSpPr>
          <p:nvPr/>
        </p:nvSpPr>
        <p:spPr bwMode="auto">
          <a:xfrm>
            <a:off x="3352800" y="5257800"/>
            <a:ext cx="3505200" cy="1066800"/>
          </a:xfrm>
          <a:prstGeom prst="wedgeRoundRectCallout">
            <a:avLst>
              <a:gd name="adj1" fmla="val -57935"/>
              <a:gd name="adj2" fmla="val -95829"/>
              <a:gd name="adj3" fmla="val 16667"/>
            </a:avLst>
          </a:prstGeom>
          <a:solidFill>
            <a:srgbClr val="FFFFC2"/>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latin typeface="+mn-lt"/>
                <a:ea typeface="+mn-ea"/>
              </a:rPr>
              <a:t>Lets see how to define these components</a:t>
            </a:r>
          </a:p>
        </p:txBody>
      </p:sp>
    </p:spTree>
    <p:extLst>
      <p:ext uri="{BB962C8B-B14F-4D97-AF65-F5344CB8AC3E}">
        <p14:creationId xmlns:p14="http://schemas.microsoft.com/office/powerpoint/2010/main" val="896933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Trigger: Events</a:t>
            </a:r>
            <a:endParaRPr lang="en-US" dirty="0"/>
          </a:p>
        </p:txBody>
      </p:sp>
      <p:sp>
        <p:nvSpPr>
          <p:cNvPr id="3" name="Content Placeholder 2"/>
          <p:cNvSpPr>
            <a:spLocks noGrp="1"/>
          </p:cNvSpPr>
          <p:nvPr>
            <p:ph idx="1"/>
          </p:nvPr>
        </p:nvSpPr>
        <p:spPr>
          <a:xfrm>
            <a:off x="457200" y="1719263"/>
            <a:ext cx="7010400" cy="4071937"/>
          </a:xfrm>
        </p:spPr>
        <p:txBody>
          <a:bodyPr/>
          <a:lstStyle/>
          <a:p>
            <a:pPr>
              <a:buFont typeface="Wingdings" charset="0"/>
              <a:buChar char="l"/>
              <a:defRPr/>
            </a:pPr>
            <a:r>
              <a:rPr lang="en-US" sz="2000" b="1" dirty="0" smtClean="0">
                <a:solidFill>
                  <a:srgbClr val="800000"/>
                </a:solidFill>
              </a:rPr>
              <a:t>Three event types</a:t>
            </a:r>
          </a:p>
          <a:p>
            <a:pPr lvl="1">
              <a:buFont typeface="Wingdings" charset="0"/>
              <a:buChar char="l"/>
              <a:defRPr/>
            </a:pPr>
            <a:r>
              <a:rPr lang="en-US" sz="1800" dirty="0" smtClean="0"/>
              <a:t>Insert</a:t>
            </a:r>
          </a:p>
          <a:p>
            <a:pPr lvl="1">
              <a:buFont typeface="Wingdings" charset="0"/>
              <a:buChar char="l"/>
              <a:defRPr/>
            </a:pPr>
            <a:r>
              <a:rPr lang="en-US" sz="1800" dirty="0" smtClean="0"/>
              <a:t>Update </a:t>
            </a:r>
          </a:p>
          <a:p>
            <a:pPr lvl="1">
              <a:buFont typeface="Wingdings" charset="0"/>
              <a:buChar char="l"/>
              <a:defRPr/>
            </a:pPr>
            <a:r>
              <a:rPr lang="en-US" sz="1800" dirty="0" smtClean="0"/>
              <a:t>Delete</a:t>
            </a:r>
          </a:p>
          <a:p>
            <a:pPr lvl="1">
              <a:buFont typeface="Wingdings" charset="0"/>
              <a:buChar char="l"/>
              <a:defRPr/>
            </a:pPr>
            <a:endParaRPr lang="en-US" sz="1800" dirty="0"/>
          </a:p>
          <a:p>
            <a:pPr>
              <a:buFont typeface="Wingdings" charset="0"/>
              <a:buChar char="l"/>
              <a:defRPr/>
            </a:pPr>
            <a:r>
              <a:rPr lang="en-US" sz="2000" b="1" dirty="0" smtClean="0">
                <a:solidFill>
                  <a:srgbClr val="800000"/>
                </a:solidFill>
              </a:rPr>
              <a:t>Two triggering times</a:t>
            </a:r>
          </a:p>
          <a:p>
            <a:pPr lvl="1">
              <a:buFont typeface="Wingdings" charset="0"/>
              <a:buChar char="l"/>
              <a:defRPr/>
            </a:pPr>
            <a:r>
              <a:rPr lang="en-US" sz="1800" dirty="0" smtClean="0"/>
              <a:t>Before the event</a:t>
            </a:r>
          </a:p>
          <a:p>
            <a:pPr lvl="1">
              <a:buFont typeface="Wingdings" charset="0"/>
              <a:buChar char="l"/>
              <a:defRPr/>
            </a:pPr>
            <a:r>
              <a:rPr lang="en-US" sz="1800" dirty="0" smtClean="0"/>
              <a:t>After the event</a:t>
            </a:r>
          </a:p>
          <a:p>
            <a:pPr lvl="1">
              <a:buFont typeface="Wingdings" charset="0"/>
              <a:buChar char="l"/>
              <a:defRPr/>
            </a:pPr>
            <a:endParaRPr lang="en-US" sz="1800" dirty="0"/>
          </a:p>
          <a:p>
            <a:pPr>
              <a:buFont typeface="Wingdings" charset="0"/>
              <a:buChar char="l"/>
              <a:defRPr/>
            </a:pPr>
            <a:r>
              <a:rPr lang="en-US" sz="2000" b="1" dirty="0" smtClean="0">
                <a:solidFill>
                  <a:srgbClr val="800000"/>
                </a:solidFill>
              </a:rPr>
              <a:t>Two granularities</a:t>
            </a:r>
          </a:p>
          <a:p>
            <a:pPr lvl="1">
              <a:buFont typeface="Wingdings" charset="0"/>
              <a:buChar char="l"/>
              <a:defRPr/>
            </a:pPr>
            <a:r>
              <a:rPr lang="en-US" sz="1800" dirty="0" smtClean="0"/>
              <a:t>Execute for each row</a:t>
            </a:r>
          </a:p>
          <a:p>
            <a:pPr lvl="1">
              <a:buFont typeface="Wingdings" charset="0"/>
              <a:buChar char="l"/>
              <a:defRPr/>
            </a:pPr>
            <a:r>
              <a:rPr lang="en-US" sz="1800" dirty="0" smtClean="0"/>
              <a:t>Execute for each statement</a:t>
            </a:r>
            <a:endParaRPr lang="en-US" sz="1800"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8FD6E249-97BF-492E-A293-DF15DDFAB7F6}" type="slidenum">
              <a:rPr lang="en-US" sz="1000"/>
              <a:pPr eaLnBrk="1" hangingPunct="1"/>
              <a:t>22</a:t>
            </a:fld>
            <a:endParaRPr lang="en-US" sz="1000"/>
          </a:p>
        </p:txBody>
      </p:sp>
    </p:spTree>
    <p:extLst>
      <p:ext uri="{BB962C8B-B14F-4D97-AF65-F5344CB8AC3E}">
        <p14:creationId xmlns:p14="http://schemas.microsoft.com/office/powerpoint/2010/main" val="4220376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173162"/>
          </a:xfrm>
        </p:spPr>
        <p:txBody>
          <a:bodyPr/>
          <a:lstStyle/>
          <a:p>
            <a:pPr>
              <a:defRPr/>
            </a:pPr>
            <a:r>
              <a:rPr lang="en-US" dirty="0" smtClean="0"/>
              <a:t>1) Trigger: Event </a:t>
            </a:r>
            <a:endParaRPr lang="en-US" dirty="0"/>
          </a:p>
        </p:txBody>
      </p:sp>
      <p:sp>
        <p:nvSpPr>
          <p:cNvPr id="3" name="Content Placeholder 2"/>
          <p:cNvSpPr>
            <a:spLocks noGrp="1"/>
          </p:cNvSpPr>
          <p:nvPr>
            <p:ph idx="1"/>
          </p:nvPr>
        </p:nvSpPr>
        <p:spPr>
          <a:xfrm>
            <a:off x="152400" y="3276600"/>
            <a:ext cx="8229600" cy="762000"/>
          </a:xfrm>
        </p:spPr>
        <p:txBody>
          <a:bodyPr/>
          <a:lstStyle/>
          <a:p>
            <a:pPr>
              <a:buFont typeface="Wingdings" charset="0"/>
              <a:buChar char="l"/>
              <a:defRPr/>
            </a:pPr>
            <a:r>
              <a:rPr lang="en-US" dirty="0" smtClean="0"/>
              <a:t>Example</a:t>
            </a:r>
            <a:endParaRPr lang="en-US"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8044578-3AFE-4E1A-8F05-86E20036106F}" type="slidenum">
              <a:rPr lang="en-US" sz="1000"/>
              <a:pPr eaLnBrk="1" hangingPunct="1"/>
              <a:t>23</a:t>
            </a:fld>
            <a:endParaRPr lang="en-US" sz="1000"/>
          </a:p>
        </p:txBody>
      </p:sp>
      <p:grpSp>
        <p:nvGrpSpPr>
          <p:cNvPr id="25604" name="Group 18"/>
          <p:cNvGrpSpPr>
            <a:grpSpLocks/>
          </p:cNvGrpSpPr>
          <p:nvPr/>
        </p:nvGrpSpPr>
        <p:grpSpPr bwMode="auto">
          <a:xfrm>
            <a:off x="228600" y="1905000"/>
            <a:ext cx="7848600" cy="1295400"/>
            <a:chOff x="228600" y="1905000"/>
            <a:chExt cx="7848600" cy="1295400"/>
          </a:xfrm>
        </p:grpSpPr>
        <p:sp>
          <p:nvSpPr>
            <p:cNvPr id="5" name="Rectangle 3"/>
            <p:cNvSpPr txBox="1">
              <a:spLocks noChangeArrowheads="1"/>
            </p:cNvSpPr>
            <p:nvPr/>
          </p:nvSpPr>
          <p:spPr bwMode="auto">
            <a:xfrm>
              <a:off x="228600" y="1905000"/>
              <a:ext cx="5867400" cy="12954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&lt;name&gt;</a:t>
              </a:r>
            </a:p>
            <a:p>
              <a:pPr eaLnBrk="1" hangingPunct="1">
                <a:spcBef>
                  <a:spcPct val="20000"/>
                </a:spcBef>
                <a:buClr>
                  <a:schemeClr val="tx2"/>
                </a:buClr>
                <a:buSzPct val="70000"/>
                <a:buFont typeface="Wingdings" pitchFamily="2" charset="2"/>
                <a:buNone/>
              </a:pPr>
              <a:r>
                <a:rPr lang="en-US" sz="1600" b="1">
                  <a:solidFill>
                    <a:srgbClr val="800000"/>
                  </a:solidFill>
                </a:rPr>
                <a:t>Before|After      Insert|Update|Delete  ON </a:t>
              </a:r>
              <a:r>
                <a:rPr lang="en-US" sz="1600">
                  <a:solidFill>
                    <a:srgbClr val="000000"/>
                  </a:solidFill>
                </a:rPr>
                <a:t>&lt;tablename&gt;</a:t>
              </a:r>
            </a:p>
            <a:p>
              <a:pPr eaLnBrk="1" hangingPunct="1">
                <a:spcBef>
                  <a:spcPct val="20000"/>
                </a:spcBef>
                <a:buClr>
                  <a:schemeClr val="tx2"/>
                </a:buClr>
                <a:buSzPct val="70000"/>
                <a:buFont typeface="Wingdings" pitchFamily="2" charset="2"/>
                <a:buNone/>
              </a:pPr>
              <a:endParaRPr lang="en-US" sz="1600" b="1">
                <a:solidFill>
                  <a:srgbClr val="800000"/>
                </a:solidFill>
              </a:endParaRP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7" name="Straight Arrow Connector 6"/>
            <p:cNvCxnSpPr>
              <a:cxnSpLocks noChangeShapeType="1"/>
              <a:stCxn id="25617" idx="1"/>
            </p:cNvCxnSpPr>
            <p:nvPr/>
          </p:nvCxnSpPr>
          <p:spPr bwMode="auto">
            <a:xfrm flipH="1">
              <a:off x="5424488" y="2317750"/>
              <a:ext cx="762000" cy="444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17" name="TextBox 8"/>
            <p:cNvSpPr txBox="1">
              <a:spLocks noChangeArrowheads="1"/>
            </p:cNvSpPr>
            <p:nvPr/>
          </p:nvSpPr>
          <p:spPr bwMode="auto">
            <a:xfrm>
              <a:off x="6185975" y="2133600"/>
              <a:ext cx="1891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FF0000"/>
                  </a:solidFill>
                </a:rPr>
                <a:t>That is the event</a:t>
              </a:r>
            </a:p>
          </p:txBody>
        </p:sp>
      </p:grpSp>
      <p:grpSp>
        <p:nvGrpSpPr>
          <p:cNvPr id="20" name="Group 19"/>
          <p:cNvGrpSpPr>
            <a:grpSpLocks/>
          </p:cNvGrpSpPr>
          <p:nvPr/>
        </p:nvGrpSpPr>
        <p:grpSpPr bwMode="auto">
          <a:xfrm>
            <a:off x="152400" y="4038600"/>
            <a:ext cx="3276600" cy="2125663"/>
            <a:chOff x="152400" y="4038600"/>
            <a:chExt cx="3276600" cy="2126397"/>
          </a:xfrm>
        </p:grpSpPr>
        <p:sp>
          <p:nvSpPr>
            <p:cNvPr id="11" name="Rectangle 3"/>
            <p:cNvSpPr txBox="1">
              <a:spLocks noChangeArrowheads="1"/>
            </p:cNvSpPr>
            <p:nvPr/>
          </p:nvSpPr>
          <p:spPr bwMode="auto">
            <a:xfrm>
              <a:off x="304800" y="4038600"/>
              <a:ext cx="3124200" cy="990942"/>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ABC</a:t>
              </a:r>
            </a:p>
            <a:p>
              <a:pPr eaLnBrk="1" hangingPunct="1">
                <a:spcBef>
                  <a:spcPct val="20000"/>
                </a:spcBef>
                <a:buClr>
                  <a:schemeClr val="tx2"/>
                </a:buClr>
                <a:buSzPct val="70000"/>
                <a:buFont typeface="Wingdings" pitchFamily="2" charset="2"/>
                <a:buNone/>
              </a:pPr>
              <a:r>
                <a:rPr lang="en-US" sz="1600" b="1">
                  <a:solidFill>
                    <a:srgbClr val="800000"/>
                  </a:solidFill>
                </a:rPr>
                <a:t>Before  Insert On </a:t>
              </a:r>
              <a:r>
                <a:rPr lang="en-US" sz="1600">
                  <a:solidFill>
                    <a:srgbClr val="000000"/>
                  </a:solidFill>
                </a:rPr>
                <a:t>Students</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12" name="Straight Arrow Connector 11"/>
            <p:cNvCxnSpPr>
              <a:cxnSpLocks noChangeShapeType="1"/>
            </p:cNvCxnSpPr>
            <p:nvPr/>
          </p:nvCxnSpPr>
          <p:spPr bwMode="auto">
            <a:xfrm flipV="1">
              <a:off x="1524000" y="4800863"/>
              <a:ext cx="304800" cy="53358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14" name="TextBox 12"/>
            <p:cNvSpPr txBox="1">
              <a:spLocks noChangeArrowheads="1"/>
            </p:cNvSpPr>
            <p:nvPr/>
          </p:nvSpPr>
          <p:spPr bwMode="auto">
            <a:xfrm>
              <a:off x="152400" y="5334000"/>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t>This trigger is activated when an </a:t>
              </a:r>
              <a:r>
                <a:rPr lang="en-US" sz="1600" u="sng"/>
                <a:t>insert statement </a:t>
              </a:r>
              <a:r>
                <a:rPr lang="en-US" sz="1600"/>
                <a:t>is issued, but before the new record is inserted</a:t>
              </a:r>
            </a:p>
          </p:txBody>
        </p:sp>
      </p:grpSp>
      <p:grpSp>
        <p:nvGrpSpPr>
          <p:cNvPr id="21" name="Group 20"/>
          <p:cNvGrpSpPr>
            <a:grpSpLocks/>
          </p:cNvGrpSpPr>
          <p:nvPr/>
        </p:nvGrpSpPr>
        <p:grpSpPr bwMode="auto">
          <a:xfrm>
            <a:off x="4191000" y="4038600"/>
            <a:ext cx="3276600" cy="2125663"/>
            <a:chOff x="4191000" y="4038600"/>
            <a:chExt cx="3276600" cy="2126397"/>
          </a:xfrm>
        </p:grpSpPr>
        <p:sp>
          <p:nvSpPr>
            <p:cNvPr id="16" name="Rectangle 3"/>
            <p:cNvSpPr txBox="1">
              <a:spLocks noChangeArrowheads="1"/>
            </p:cNvSpPr>
            <p:nvPr/>
          </p:nvSpPr>
          <p:spPr bwMode="auto">
            <a:xfrm>
              <a:off x="4343400" y="4038600"/>
              <a:ext cx="3124200" cy="990942"/>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XYZ</a:t>
              </a:r>
            </a:p>
            <a:p>
              <a:pPr eaLnBrk="1" hangingPunct="1">
                <a:spcBef>
                  <a:spcPct val="20000"/>
                </a:spcBef>
                <a:buClr>
                  <a:schemeClr val="tx2"/>
                </a:buClr>
                <a:buSzPct val="70000"/>
                <a:buFont typeface="Wingdings" pitchFamily="2" charset="2"/>
                <a:buNone/>
              </a:pPr>
              <a:r>
                <a:rPr lang="en-US" sz="1600" b="1">
                  <a:solidFill>
                    <a:srgbClr val="800000"/>
                  </a:solidFill>
                </a:rPr>
                <a:t>After Update On </a:t>
              </a:r>
              <a:r>
                <a:rPr lang="en-US" sz="1600">
                  <a:solidFill>
                    <a:srgbClr val="000000"/>
                  </a:solidFill>
                </a:rPr>
                <a:t>Students</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17" name="Straight Arrow Connector 16"/>
            <p:cNvCxnSpPr>
              <a:cxnSpLocks noChangeShapeType="1"/>
            </p:cNvCxnSpPr>
            <p:nvPr/>
          </p:nvCxnSpPr>
          <p:spPr bwMode="auto">
            <a:xfrm flipV="1">
              <a:off x="5562600" y="4800863"/>
              <a:ext cx="304800" cy="53358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11" name="TextBox 17"/>
            <p:cNvSpPr txBox="1">
              <a:spLocks noChangeArrowheads="1"/>
            </p:cNvSpPr>
            <p:nvPr/>
          </p:nvSpPr>
          <p:spPr bwMode="auto">
            <a:xfrm>
              <a:off x="4191000" y="5334000"/>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t>This trigger is activated when an </a:t>
              </a:r>
              <a:r>
                <a:rPr lang="en-US" sz="1600" u="sng"/>
                <a:t>update statement </a:t>
              </a:r>
              <a:r>
                <a:rPr lang="en-US" sz="1600"/>
                <a:t>is issued and after the update is executed</a:t>
              </a:r>
            </a:p>
          </p:txBody>
        </p:sp>
      </p:grpSp>
      <p:cxnSp>
        <p:nvCxnSpPr>
          <p:cNvPr id="18" name="Straight Arrow Connector 17"/>
          <p:cNvCxnSpPr>
            <a:cxnSpLocks noChangeShapeType="1"/>
          </p:cNvCxnSpPr>
          <p:nvPr/>
        </p:nvCxnSpPr>
        <p:spPr bwMode="auto">
          <a:xfrm flipH="1">
            <a:off x="2438400" y="1752600"/>
            <a:ext cx="685800" cy="2730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08" name="TextBox 8"/>
          <p:cNvSpPr txBox="1">
            <a:spLocks noChangeArrowheads="1"/>
          </p:cNvSpPr>
          <p:nvPr/>
        </p:nvSpPr>
        <p:spPr bwMode="auto">
          <a:xfrm>
            <a:off x="3048000" y="1524000"/>
            <a:ext cx="154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FF0000"/>
                </a:solidFill>
              </a:rPr>
              <a:t>Trigger name</a:t>
            </a:r>
          </a:p>
        </p:txBody>
      </p:sp>
    </p:spTree>
    <p:extLst>
      <p:ext uri="{BB962C8B-B14F-4D97-AF65-F5344CB8AC3E}">
        <p14:creationId xmlns:p14="http://schemas.microsoft.com/office/powerpoint/2010/main" val="2898865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20762"/>
          </a:xfrm>
        </p:spPr>
        <p:txBody>
          <a:bodyPr/>
          <a:lstStyle/>
          <a:p>
            <a:pPr>
              <a:defRPr/>
            </a:pPr>
            <a:r>
              <a:rPr lang="en-US" dirty="0" smtClean="0"/>
              <a:t>Granularity of Event</a:t>
            </a:r>
            <a:endParaRPr lang="en-US" dirty="0"/>
          </a:p>
        </p:txBody>
      </p:sp>
      <p:sp>
        <p:nvSpPr>
          <p:cNvPr id="3" name="Content Placeholder 2"/>
          <p:cNvSpPr>
            <a:spLocks noGrp="1"/>
          </p:cNvSpPr>
          <p:nvPr>
            <p:ph idx="1"/>
          </p:nvPr>
        </p:nvSpPr>
        <p:spPr>
          <a:xfrm>
            <a:off x="228600" y="1600200"/>
            <a:ext cx="7391400" cy="2362200"/>
          </a:xfrm>
        </p:spPr>
        <p:txBody>
          <a:bodyPr/>
          <a:lstStyle/>
          <a:p>
            <a:pPr>
              <a:buFont typeface="Wingdings" charset="0"/>
              <a:buChar char="l"/>
              <a:defRPr/>
            </a:pPr>
            <a:r>
              <a:rPr lang="en-US" sz="2000" dirty="0" smtClean="0"/>
              <a:t>A single SQL statement may update, delete, or insert many records at the same time</a:t>
            </a:r>
          </a:p>
          <a:p>
            <a:pPr lvl="1">
              <a:buFont typeface="Wingdings" charset="0"/>
              <a:buChar char="l"/>
              <a:defRPr/>
            </a:pPr>
            <a:r>
              <a:rPr lang="en-US" sz="1600" b="1" dirty="0" smtClean="0">
                <a:solidFill>
                  <a:srgbClr val="3333FF"/>
                </a:solidFill>
              </a:rPr>
              <a:t>E.g., Update student set </a:t>
            </a:r>
            <a:r>
              <a:rPr lang="en-US" sz="1600" b="1" dirty="0" err="1" smtClean="0">
                <a:solidFill>
                  <a:srgbClr val="3333FF"/>
                </a:solidFill>
              </a:rPr>
              <a:t>gpa</a:t>
            </a:r>
            <a:r>
              <a:rPr lang="en-US" sz="1600" b="1" dirty="0" smtClean="0">
                <a:solidFill>
                  <a:srgbClr val="3333FF"/>
                </a:solidFill>
              </a:rPr>
              <a:t> = </a:t>
            </a:r>
            <a:r>
              <a:rPr lang="en-US" sz="1600" b="1" dirty="0" err="1" smtClean="0">
                <a:solidFill>
                  <a:srgbClr val="3333FF"/>
                </a:solidFill>
              </a:rPr>
              <a:t>gpa</a:t>
            </a:r>
            <a:r>
              <a:rPr lang="en-US" sz="1600" b="1" dirty="0" smtClean="0">
                <a:solidFill>
                  <a:srgbClr val="3333FF"/>
                </a:solidFill>
              </a:rPr>
              <a:t> x 0.8;</a:t>
            </a:r>
            <a:endParaRPr lang="en-US" sz="1800" dirty="0" smtClean="0"/>
          </a:p>
          <a:p>
            <a:pPr lvl="1">
              <a:buFont typeface="Wingdings" charset="0"/>
              <a:buChar char="l"/>
              <a:defRPr/>
            </a:pPr>
            <a:endParaRPr lang="en-US" sz="1800" dirty="0"/>
          </a:p>
          <a:p>
            <a:pPr>
              <a:buFont typeface="Wingdings" charset="0"/>
              <a:buChar char="l"/>
              <a:defRPr/>
            </a:pPr>
            <a:r>
              <a:rPr lang="en-US" sz="2000" b="1" dirty="0" smtClean="0">
                <a:solidFill>
                  <a:srgbClr val="800000"/>
                </a:solidFill>
              </a:rPr>
              <a:t>Does the trigger execute for each updated or deleted record, or once for the entire statement ?</a:t>
            </a:r>
          </a:p>
          <a:p>
            <a:pPr lvl="1">
              <a:buFont typeface="Wingdings" charset="0"/>
              <a:buChar char="l"/>
              <a:defRPr/>
            </a:pPr>
            <a:r>
              <a:rPr lang="en-US" sz="1600" b="1" dirty="0" smtClean="0">
                <a:solidFill>
                  <a:srgbClr val="3333FF"/>
                </a:solidFill>
              </a:rPr>
              <a:t>We define such granularity</a:t>
            </a:r>
            <a:endParaRPr lang="en-US" sz="1600" b="1" dirty="0">
              <a:solidFill>
                <a:srgbClr val="3333FF"/>
              </a:solidFill>
            </a:endParaRPr>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9060901-9F28-45EE-85C2-0587632BB1A6}" type="slidenum">
              <a:rPr lang="en-US" sz="1000"/>
              <a:pPr eaLnBrk="1" hangingPunct="1"/>
              <a:t>24</a:t>
            </a:fld>
            <a:endParaRPr lang="en-US" sz="1000"/>
          </a:p>
        </p:txBody>
      </p:sp>
      <p:grpSp>
        <p:nvGrpSpPr>
          <p:cNvPr id="14" name="Group 13"/>
          <p:cNvGrpSpPr>
            <a:grpSpLocks/>
          </p:cNvGrpSpPr>
          <p:nvPr/>
        </p:nvGrpSpPr>
        <p:grpSpPr bwMode="auto">
          <a:xfrm>
            <a:off x="228600" y="4191000"/>
            <a:ext cx="6951663" cy="1828800"/>
            <a:chOff x="228600" y="4191000"/>
            <a:chExt cx="6950212" cy="1828800"/>
          </a:xfrm>
        </p:grpSpPr>
        <p:sp>
          <p:nvSpPr>
            <p:cNvPr id="5" name="Rectangle 3"/>
            <p:cNvSpPr txBox="1">
              <a:spLocks noChangeArrowheads="1"/>
            </p:cNvSpPr>
            <p:nvPr/>
          </p:nvSpPr>
          <p:spPr bwMode="auto">
            <a:xfrm>
              <a:off x="228600" y="4191000"/>
              <a:ext cx="4190125" cy="18288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&lt;name&gt;</a:t>
              </a:r>
            </a:p>
            <a:p>
              <a:pPr eaLnBrk="1" hangingPunct="1">
                <a:spcBef>
                  <a:spcPct val="20000"/>
                </a:spcBef>
                <a:buClr>
                  <a:schemeClr val="tx2"/>
                </a:buClr>
                <a:buSzPct val="70000"/>
                <a:buFont typeface="Wingdings" pitchFamily="2" charset="2"/>
                <a:buNone/>
              </a:pPr>
              <a:r>
                <a:rPr lang="en-US" sz="1600" b="1">
                  <a:solidFill>
                    <a:srgbClr val="800000"/>
                  </a:solidFill>
                </a:rPr>
                <a:t>Before| After        Insert| Update| Delete</a:t>
              </a:r>
            </a:p>
            <a:p>
              <a:pPr eaLnBrk="1" hangingPunct="1">
                <a:spcBef>
                  <a:spcPct val="20000"/>
                </a:spcBef>
                <a:buClr>
                  <a:schemeClr val="tx2"/>
                </a:buClr>
                <a:buSzPct val="70000"/>
                <a:buFont typeface="Wingdings" pitchFamily="2" charset="2"/>
                <a:buNone/>
              </a:pPr>
              <a:endParaRPr lang="en-US" sz="1600" b="1">
                <a:solidFill>
                  <a:srgbClr val="800000"/>
                </a:solidFill>
              </a:endParaRPr>
            </a:p>
            <a:p>
              <a:pPr eaLnBrk="1" hangingPunct="1">
                <a:spcBef>
                  <a:spcPct val="20000"/>
                </a:spcBef>
                <a:buClr>
                  <a:schemeClr val="tx2"/>
                </a:buClr>
                <a:buSzPct val="70000"/>
                <a:buFont typeface="Wingdings" pitchFamily="2" charset="2"/>
                <a:buNone/>
              </a:pPr>
              <a:r>
                <a:rPr lang="en-US" sz="1600" b="1">
                  <a:solidFill>
                    <a:srgbClr val="800000"/>
                  </a:solidFill>
                </a:rPr>
                <a:t>For Each Row | For Each Statement</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6" name="Straight Arrow Connector 5"/>
            <p:cNvCxnSpPr>
              <a:cxnSpLocks noChangeShapeType="1"/>
              <a:stCxn id="26631" idx="1"/>
            </p:cNvCxnSpPr>
            <p:nvPr/>
          </p:nvCxnSpPr>
          <p:spPr bwMode="auto">
            <a:xfrm flipH="1">
              <a:off x="4114369" y="4375666"/>
              <a:ext cx="762431" cy="27253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631" name="TextBox 6"/>
            <p:cNvSpPr txBox="1">
              <a:spLocks noChangeArrowheads="1"/>
            </p:cNvSpPr>
            <p:nvPr/>
          </p:nvSpPr>
          <p:spPr bwMode="auto">
            <a:xfrm>
              <a:off x="4876800" y="4191000"/>
              <a:ext cx="1865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FF0000"/>
                  </a:solidFill>
                </a:rPr>
                <a:t>This is the event</a:t>
              </a:r>
            </a:p>
          </p:txBody>
        </p:sp>
        <p:cxnSp>
          <p:nvCxnSpPr>
            <p:cNvPr id="9" name="Straight Arrow Connector 8"/>
            <p:cNvCxnSpPr>
              <a:cxnSpLocks noChangeShapeType="1"/>
              <a:stCxn id="26633" idx="1"/>
            </p:cNvCxnSpPr>
            <p:nvPr/>
          </p:nvCxnSpPr>
          <p:spPr bwMode="auto">
            <a:xfrm flipH="1" flipV="1">
              <a:off x="3885793" y="5257800"/>
              <a:ext cx="914806" cy="184666"/>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633" name="TextBox 9"/>
            <p:cNvSpPr txBox="1">
              <a:spLocks noChangeArrowheads="1"/>
            </p:cNvSpPr>
            <p:nvPr/>
          </p:nvSpPr>
          <p:spPr bwMode="auto">
            <a:xfrm>
              <a:off x="4800600" y="5257800"/>
              <a:ext cx="23782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FF0000"/>
                  </a:solidFill>
                </a:rPr>
                <a:t>This is the granularity</a:t>
              </a:r>
            </a:p>
          </p:txBody>
        </p:sp>
      </p:grpSp>
    </p:spTree>
    <p:extLst>
      <p:ext uri="{BB962C8B-B14F-4D97-AF65-F5344CB8AC3E}">
        <p14:creationId xmlns:p14="http://schemas.microsoft.com/office/powerpoint/2010/main" val="1802120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20762"/>
          </a:xfrm>
        </p:spPr>
        <p:txBody>
          <a:bodyPr/>
          <a:lstStyle/>
          <a:p>
            <a:pPr>
              <a:defRPr/>
            </a:pPr>
            <a:r>
              <a:rPr lang="en-US" dirty="0" smtClean="0"/>
              <a:t>Example: Granularity of Event</a:t>
            </a:r>
            <a:endParaRPr lang="en-US"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7CC3F7B-00C1-45BD-B1FB-C8AD6163714C}" type="slidenum">
              <a:rPr lang="en-US" sz="1000"/>
              <a:pPr eaLnBrk="1" hangingPunct="1"/>
              <a:t>25</a:t>
            </a:fld>
            <a:endParaRPr lang="en-US" sz="1000"/>
          </a:p>
        </p:txBody>
      </p:sp>
      <p:grpSp>
        <p:nvGrpSpPr>
          <p:cNvPr id="17" name="Group 16"/>
          <p:cNvGrpSpPr>
            <a:grpSpLocks/>
          </p:cNvGrpSpPr>
          <p:nvPr/>
        </p:nvGrpSpPr>
        <p:grpSpPr bwMode="auto">
          <a:xfrm>
            <a:off x="228600" y="1828800"/>
            <a:ext cx="3429000" cy="2514600"/>
            <a:chOff x="228600" y="1828800"/>
            <a:chExt cx="3429000" cy="2514600"/>
          </a:xfrm>
        </p:grpSpPr>
        <p:sp>
          <p:nvSpPr>
            <p:cNvPr id="11" name="Rectangle 3"/>
            <p:cNvSpPr txBox="1">
              <a:spLocks noChangeArrowheads="1"/>
            </p:cNvSpPr>
            <p:nvPr/>
          </p:nvSpPr>
          <p:spPr bwMode="auto">
            <a:xfrm>
              <a:off x="457200" y="1828800"/>
              <a:ext cx="3200400" cy="1524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XYZ</a:t>
              </a:r>
            </a:p>
            <a:p>
              <a:pPr eaLnBrk="1" hangingPunct="1">
                <a:spcBef>
                  <a:spcPct val="20000"/>
                </a:spcBef>
                <a:buClr>
                  <a:schemeClr val="tx2"/>
                </a:buClr>
                <a:buSzPct val="70000"/>
                <a:buFont typeface="Wingdings" pitchFamily="2" charset="2"/>
                <a:buNone/>
              </a:pPr>
              <a:r>
                <a:rPr lang="en-US" sz="1600" b="1">
                  <a:solidFill>
                    <a:srgbClr val="800000"/>
                  </a:solidFill>
                </a:rPr>
                <a:t>After Update ON </a:t>
              </a:r>
              <a:r>
                <a:rPr lang="en-US" sz="1600">
                  <a:solidFill>
                    <a:srgbClr val="000000"/>
                  </a:solidFill>
                </a:rPr>
                <a:t>&lt;tablename&gt;</a:t>
              </a:r>
            </a:p>
            <a:p>
              <a:pPr eaLnBrk="1" hangingPunct="1">
                <a:spcBef>
                  <a:spcPct val="20000"/>
                </a:spcBef>
                <a:buClr>
                  <a:schemeClr val="tx2"/>
                </a:buClr>
                <a:buSzPct val="70000"/>
                <a:buFont typeface="Wingdings" pitchFamily="2" charset="2"/>
                <a:buNone/>
              </a:pPr>
              <a:endParaRPr lang="en-US" sz="1600" b="1">
                <a:solidFill>
                  <a:srgbClr val="800000"/>
                </a:solidFill>
              </a:endParaRPr>
            </a:p>
            <a:p>
              <a:pPr eaLnBrk="1" hangingPunct="1">
                <a:spcBef>
                  <a:spcPct val="20000"/>
                </a:spcBef>
                <a:buClr>
                  <a:schemeClr val="tx2"/>
                </a:buClr>
                <a:buSzPct val="70000"/>
                <a:buFont typeface="Wingdings" pitchFamily="2" charset="2"/>
                <a:buNone/>
              </a:pPr>
              <a:r>
                <a:rPr lang="en-US" sz="1600" b="1">
                  <a:solidFill>
                    <a:srgbClr val="800000"/>
                  </a:solidFill>
                </a:rPr>
                <a:t>For each statement</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12" name="Straight Arrow Connector 11"/>
            <p:cNvCxnSpPr>
              <a:cxnSpLocks noChangeShapeType="1"/>
            </p:cNvCxnSpPr>
            <p:nvPr/>
          </p:nvCxnSpPr>
          <p:spPr bwMode="auto">
            <a:xfrm flipV="1">
              <a:off x="1676400" y="2971800"/>
              <a:ext cx="30480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7658" name="TextBox 12"/>
            <p:cNvSpPr txBox="1">
              <a:spLocks noChangeArrowheads="1"/>
            </p:cNvSpPr>
            <p:nvPr/>
          </p:nvSpPr>
          <p:spPr bwMode="auto">
            <a:xfrm>
              <a:off x="228600" y="3512403"/>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t>This trigger is activated once (per UPDATE statement) after all records are updated</a:t>
              </a:r>
            </a:p>
          </p:txBody>
        </p:sp>
      </p:grpSp>
      <p:grpSp>
        <p:nvGrpSpPr>
          <p:cNvPr id="18" name="Group 17"/>
          <p:cNvGrpSpPr>
            <a:grpSpLocks/>
          </p:cNvGrpSpPr>
          <p:nvPr/>
        </p:nvGrpSpPr>
        <p:grpSpPr bwMode="auto">
          <a:xfrm>
            <a:off x="4495800" y="1981200"/>
            <a:ext cx="3352800" cy="2184400"/>
            <a:chOff x="4495800" y="1981200"/>
            <a:chExt cx="3352800" cy="2184976"/>
          </a:xfrm>
        </p:grpSpPr>
        <p:sp>
          <p:nvSpPr>
            <p:cNvPr id="14" name="Rectangle 3"/>
            <p:cNvSpPr txBox="1">
              <a:spLocks noChangeArrowheads="1"/>
            </p:cNvSpPr>
            <p:nvPr/>
          </p:nvSpPr>
          <p:spPr bwMode="auto">
            <a:xfrm>
              <a:off x="4648200" y="1981200"/>
              <a:ext cx="3200400" cy="1524402"/>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XYZ</a:t>
              </a:r>
            </a:p>
            <a:p>
              <a:pPr eaLnBrk="1" hangingPunct="1">
                <a:spcBef>
                  <a:spcPct val="20000"/>
                </a:spcBef>
                <a:buClr>
                  <a:schemeClr val="tx2"/>
                </a:buClr>
                <a:buSzPct val="70000"/>
                <a:buFont typeface="Wingdings" pitchFamily="2" charset="2"/>
                <a:buNone/>
              </a:pPr>
              <a:r>
                <a:rPr lang="en-US" sz="1600" b="1">
                  <a:solidFill>
                    <a:srgbClr val="800000"/>
                  </a:solidFill>
                </a:rPr>
                <a:t>Before Delete ON </a:t>
              </a:r>
              <a:r>
                <a:rPr lang="en-US" sz="1600">
                  <a:solidFill>
                    <a:srgbClr val="000000"/>
                  </a:solidFill>
                </a:rPr>
                <a:t>&lt;tablename&gt;</a:t>
              </a:r>
            </a:p>
            <a:p>
              <a:pPr eaLnBrk="1" hangingPunct="1">
                <a:spcBef>
                  <a:spcPct val="20000"/>
                </a:spcBef>
                <a:buClr>
                  <a:schemeClr val="tx2"/>
                </a:buClr>
                <a:buSzPct val="70000"/>
                <a:buFont typeface="Wingdings" pitchFamily="2" charset="2"/>
                <a:buNone/>
              </a:pPr>
              <a:endParaRPr lang="en-US" sz="1600" b="1">
                <a:solidFill>
                  <a:srgbClr val="800000"/>
                </a:solidFill>
              </a:endParaRPr>
            </a:p>
            <a:p>
              <a:pPr eaLnBrk="1" hangingPunct="1">
                <a:spcBef>
                  <a:spcPct val="20000"/>
                </a:spcBef>
                <a:buClr>
                  <a:schemeClr val="tx2"/>
                </a:buClr>
                <a:buSzPct val="70000"/>
                <a:buFont typeface="Wingdings" pitchFamily="2" charset="2"/>
                <a:buNone/>
              </a:pPr>
              <a:r>
                <a:rPr lang="en-US" sz="1600" b="1">
                  <a:solidFill>
                    <a:srgbClr val="800000"/>
                  </a:solidFill>
                </a:rPr>
                <a:t>For each row</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15" name="Straight Arrow Connector 14"/>
            <p:cNvCxnSpPr>
              <a:cxnSpLocks noChangeShapeType="1"/>
            </p:cNvCxnSpPr>
            <p:nvPr/>
          </p:nvCxnSpPr>
          <p:spPr bwMode="auto">
            <a:xfrm flipV="1">
              <a:off x="5867400" y="3124501"/>
              <a:ext cx="304800" cy="533541"/>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7655" name="TextBox 15"/>
            <p:cNvSpPr txBox="1">
              <a:spLocks noChangeArrowheads="1"/>
            </p:cNvSpPr>
            <p:nvPr/>
          </p:nvSpPr>
          <p:spPr bwMode="auto">
            <a:xfrm>
              <a:off x="4495800" y="3581400"/>
              <a:ext cx="3200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t>This trigger is activated before deleting each record</a:t>
              </a:r>
            </a:p>
          </p:txBody>
        </p:sp>
      </p:grpSp>
    </p:spTree>
    <p:extLst>
      <p:ext uri="{BB962C8B-B14F-4D97-AF65-F5344CB8AC3E}">
        <p14:creationId xmlns:p14="http://schemas.microsoft.com/office/powerpoint/2010/main" val="4151592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 Trigger: Condition</a:t>
            </a:r>
            <a:endParaRPr lang="en-US" dirty="0"/>
          </a:p>
        </p:txBody>
      </p:sp>
      <p:sp>
        <p:nvSpPr>
          <p:cNvPr id="3" name="Content Placeholder 2"/>
          <p:cNvSpPr>
            <a:spLocks noGrp="1"/>
          </p:cNvSpPr>
          <p:nvPr>
            <p:ph idx="1"/>
          </p:nvPr>
        </p:nvSpPr>
        <p:spPr>
          <a:xfrm>
            <a:off x="457200" y="1719263"/>
            <a:ext cx="8229600" cy="719137"/>
          </a:xfrm>
        </p:spPr>
        <p:txBody>
          <a:bodyPr/>
          <a:lstStyle/>
          <a:p>
            <a:pPr>
              <a:buFont typeface="Wingdings" charset="0"/>
              <a:buChar char="l"/>
              <a:defRPr/>
            </a:pPr>
            <a:r>
              <a:rPr lang="en-US" dirty="0" smtClean="0"/>
              <a:t>This component is </a:t>
            </a:r>
            <a:r>
              <a:rPr lang="en-US" b="1" dirty="0" smtClean="0">
                <a:solidFill>
                  <a:srgbClr val="FF0000"/>
                </a:solidFill>
              </a:rPr>
              <a:t>optional </a:t>
            </a:r>
            <a:endParaRPr lang="en-US" b="1" dirty="0">
              <a:solidFill>
                <a:srgbClr val="FF0000"/>
              </a:solidFill>
            </a:endParaRPr>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288A9EB-CA2B-448B-973D-0FE90A073346}" type="slidenum">
              <a:rPr lang="en-US" sz="1000"/>
              <a:pPr eaLnBrk="1" hangingPunct="1"/>
              <a:t>26</a:t>
            </a:fld>
            <a:endParaRPr lang="en-US" sz="1000"/>
          </a:p>
        </p:txBody>
      </p:sp>
      <p:sp>
        <p:nvSpPr>
          <p:cNvPr id="5" name="Rectangle 3"/>
          <p:cNvSpPr txBox="1">
            <a:spLocks noChangeArrowheads="1"/>
          </p:cNvSpPr>
          <p:nvPr/>
        </p:nvSpPr>
        <p:spPr bwMode="auto">
          <a:xfrm>
            <a:off x="304800" y="2438400"/>
            <a:ext cx="6248400" cy="1905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&lt;name&gt;</a:t>
            </a:r>
          </a:p>
          <a:p>
            <a:pPr eaLnBrk="1" hangingPunct="1">
              <a:spcBef>
                <a:spcPct val="20000"/>
              </a:spcBef>
              <a:buClr>
                <a:schemeClr val="tx2"/>
              </a:buClr>
              <a:buSzPct val="70000"/>
              <a:buFont typeface="Wingdings" pitchFamily="2" charset="2"/>
              <a:buNone/>
            </a:pPr>
            <a:r>
              <a:rPr lang="en-US" sz="1600" b="1">
                <a:solidFill>
                  <a:srgbClr val="800000"/>
                </a:solidFill>
              </a:rPr>
              <a:t>Before| After        Insert| Update| Delete On </a:t>
            </a:r>
            <a:r>
              <a:rPr lang="en-US" sz="1600" i="1">
                <a:solidFill>
                  <a:srgbClr val="000000"/>
                </a:solidFill>
              </a:rPr>
              <a:t>&lt;tableName&gt;</a:t>
            </a:r>
            <a:r>
              <a:rPr lang="en-US" sz="1600" b="1">
                <a:solidFill>
                  <a:srgbClr val="800000"/>
                </a:solidFill>
              </a:rPr>
              <a:t> </a:t>
            </a:r>
          </a:p>
          <a:p>
            <a:pPr eaLnBrk="1" hangingPunct="1">
              <a:spcBef>
                <a:spcPct val="20000"/>
              </a:spcBef>
              <a:buClr>
                <a:schemeClr val="tx2"/>
              </a:buClr>
              <a:buSzPct val="70000"/>
              <a:buFont typeface="Wingdings" pitchFamily="2" charset="2"/>
              <a:buNone/>
            </a:pPr>
            <a:r>
              <a:rPr lang="en-US" sz="1600" b="1">
                <a:solidFill>
                  <a:srgbClr val="800000"/>
                </a:solidFill>
              </a:rPr>
              <a:t>For Each Row | For Each Statement</a:t>
            </a:r>
          </a:p>
          <a:p>
            <a:pPr eaLnBrk="1" hangingPunct="1">
              <a:spcBef>
                <a:spcPct val="20000"/>
              </a:spcBef>
              <a:buClr>
                <a:schemeClr val="tx2"/>
              </a:buClr>
              <a:buSzPct val="70000"/>
              <a:buFont typeface="Wingdings" pitchFamily="2" charset="2"/>
              <a:buNone/>
            </a:pPr>
            <a:endParaRPr lang="en-US" sz="1600" b="1">
              <a:solidFill>
                <a:srgbClr val="800000"/>
              </a:solidFill>
            </a:endParaRPr>
          </a:p>
          <a:p>
            <a:pPr eaLnBrk="1" hangingPunct="1">
              <a:spcBef>
                <a:spcPct val="20000"/>
              </a:spcBef>
              <a:buClr>
                <a:schemeClr val="tx2"/>
              </a:buClr>
              <a:buSzPct val="70000"/>
              <a:buFont typeface="Wingdings" pitchFamily="2" charset="2"/>
              <a:buNone/>
            </a:pPr>
            <a:r>
              <a:rPr lang="en-US" sz="1600" b="1">
                <a:solidFill>
                  <a:srgbClr val="800000"/>
                </a:solidFill>
              </a:rPr>
              <a:t>When </a:t>
            </a:r>
            <a:r>
              <a:rPr lang="en-US" sz="1600" i="1"/>
              <a:t>&lt;condition&gt;</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cxnSp>
        <p:nvCxnSpPr>
          <p:cNvPr id="6" name="Straight Arrow Connector 5"/>
          <p:cNvCxnSpPr>
            <a:cxnSpLocks noChangeShapeType="1"/>
            <a:stCxn id="28678" idx="1"/>
          </p:cNvCxnSpPr>
          <p:nvPr/>
        </p:nvCxnSpPr>
        <p:spPr bwMode="auto">
          <a:xfrm flipH="1">
            <a:off x="2209800" y="3765550"/>
            <a:ext cx="3235325" cy="444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678" name="TextBox 6"/>
          <p:cNvSpPr txBox="1">
            <a:spLocks noChangeArrowheads="1"/>
          </p:cNvSpPr>
          <p:nvPr/>
        </p:nvSpPr>
        <p:spPr bwMode="auto">
          <a:xfrm>
            <a:off x="5445125" y="3581400"/>
            <a:ext cx="2251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FF0000"/>
                </a:solidFill>
              </a:rPr>
              <a:t>That is the condition</a:t>
            </a:r>
          </a:p>
        </p:txBody>
      </p:sp>
      <p:sp>
        <p:nvSpPr>
          <p:cNvPr id="11" name="Rectangle 3"/>
          <p:cNvSpPr txBox="1">
            <a:spLocks noChangeArrowheads="1"/>
          </p:cNvSpPr>
          <p:nvPr/>
        </p:nvSpPr>
        <p:spPr bwMode="auto">
          <a:xfrm>
            <a:off x="304800" y="4419600"/>
            <a:ext cx="7162800" cy="457200"/>
          </a:xfrm>
          <a:prstGeom prst="rect">
            <a:avLst/>
          </a:prstGeom>
          <a:solidFill>
            <a:schemeClr val="bg1">
              <a:lumMod val="85000"/>
            </a:schemeClr>
          </a:solidFill>
          <a:ln>
            <a:noFill/>
          </a:ln>
          <a:effectLst/>
          <a:extLs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If the employee salary &gt; 150,000 then some actions will be taken</a:t>
            </a:r>
          </a:p>
        </p:txBody>
      </p:sp>
      <p:sp>
        <p:nvSpPr>
          <p:cNvPr id="13" name="Rectangle 3"/>
          <p:cNvSpPr txBox="1">
            <a:spLocks noChangeArrowheads="1"/>
          </p:cNvSpPr>
          <p:nvPr/>
        </p:nvSpPr>
        <p:spPr bwMode="auto">
          <a:xfrm>
            <a:off x="1752600" y="4932363"/>
            <a:ext cx="4876800" cy="1544637"/>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EmpSal</a:t>
            </a:r>
          </a:p>
          <a:p>
            <a:pPr eaLnBrk="1" hangingPunct="1">
              <a:spcBef>
                <a:spcPct val="20000"/>
              </a:spcBef>
              <a:buClr>
                <a:schemeClr val="tx2"/>
              </a:buClr>
              <a:buSzPct val="70000"/>
              <a:buFont typeface="Wingdings" pitchFamily="2" charset="2"/>
              <a:buNone/>
            </a:pPr>
            <a:r>
              <a:rPr lang="en-US" sz="1600" b="1">
                <a:solidFill>
                  <a:srgbClr val="800000"/>
                </a:solidFill>
              </a:rPr>
              <a:t>After Insert or Update On </a:t>
            </a:r>
            <a:r>
              <a:rPr lang="en-US" sz="1600" i="1">
                <a:solidFill>
                  <a:srgbClr val="000000"/>
                </a:solidFill>
              </a:rPr>
              <a:t>Employee</a:t>
            </a:r>
          </a:p>
          <a:p>
            <a:pPr eaLnBrk="1" hangingPunct="1">
              <a:spcBef>
                <a:spcPct val="20000"/>
              </a:spcBef>
              <a:buClr>
                <a:schemeClr val="tx2"/>
              </a:buClr>
              <a:buSzPct val="70000"/>
              <a:buFont typeface="Wingdings" pitchFamily="2" charset="2"/>
              <a:buNone/>
            </a:pPr>
            <a:r>
              <a:rPr lang="en-US" sz="1600" b="1">
                <a:solidFill>
                  <a:srgbClr val="800000"/>
                </a:solidFill>
              </a:rPr>
              <a:t>For Each Row</a:t>
            </a:r>
          </a:p>
          <a:p>
            <a:pPr eaLnBrk="1" hangingPunct="1">
              <a:spcBef>
                <a:spcPct val="20000"/>
              </a:spcBef>
              <a:buClr>
                <a:schemeClr val="tx2"/>
              </a:buClr>
              <a:buSzPct val="70000"/>
              <a:buFont typeface="Wingdings" pitchFamily="2" charset="2"/>
              <a:buNone/>
            </a:pPr>
            <a:r>
              <a:rPr lang="en-US" sz="1600" b="1">
                <a:solidFill>
                  <a:srgbClr val="800000"/>
                </a:solidFill>
              </a:rPr>
              <a:t>When </a:t>
            </a:r>
            <a:r>
              <a:rPr lang="en-US" sz="1600" i="1"/>
              <a:t>(new.salary &gt;150,000)</a:t>
            </a:r>
          </a:p>
          <a:p>
            <a:pPr eaLnBrk="1" hangingPunct="1">
              <a:spcBef>
                <a:spcPct val="20000"/>
              </a:spcBef>
              <a:buClr>
                <a:schemeClr val="tx2"/>
              </a:buClr>
              <a:buSzPct val="70000"/>
              <a:buFont typeface="Wingdings" pitchFamily="2" charset="2"/>
              <a:buNone/>
            </a:pPr>
            <a:r>
              <a:rPr lang="en-US" sz="1600" b="1">
                <a:solidFill>
                  <a:srgbClr val="800000"/>
                </a:solidFill>
              </a:rPr>
              <a:t>…</a:t>
            </a:r>
          </a:p>
        </p:txBody>
      </p:sp>
    </p:spTree>
    <p:extLst>
      <p:ext uri="{BB962C8B-B14F-4D97-AF65-F5344CB8AC3E}">
        <p14:creationId xmlns:p14="http://schemas.microsoft.com/office/powerpoint/2010/main" val="3245145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20762"/>
          </a:xfrm>
        </p:spPr>
        <p:txBody>
          <a:bodyPr/>
          <a:lstStyle/>
          <a:p>
            <a:pPr>
              <a:defRPr/>
            </a:pPr>
            <a:r>
              <a:rPr lang="en-US" dirty="0" smtClean="0"/>
              <a:t>3) Trigger: Action</a:t>
            </a:r>
            <a:endParaRPr lang="en-US" dirty="0"/>
          </a:p>
        </p:txBody>
      </p:sp>
      <p:sp>
        <p:nvSpPr>
          <p:cNvPr id="3" name="Content Placeholder 2"/>
          <p:cNvSpPr>
            <a:spLocks noGrp="1"/>
          </p:cNvSpPr>
          <p:nvPr>
            <p:ph idx="1"/>
          </p:nvPr>
        </p:nvSpPr>
        <p:spPr>
          <a:xfrm>
            <a:off x="228600" y="1371600"/>
            <a:ext cx="7543800" cy="4411663"/>
          </a:xfrm>
        </p:spPr>
        <p:txBody>
          <a:bodyPr/>
          <a:lstStyle/>
          <a:p>
            <a:pPr>
              <a:buFont typeface="Wingdings" charset="0"/>
              <a:buChar char="l"/>
              <a:defRPr/>
            </a:pPr>
            <a:r>
              <a:rPr lang="en-US" sz="2400" b="1" dirty="0" smtClean="0">
                <a:solidFill>
                  <a:srgbClr val="800000"/>
                </a:solidFill>
              </a:rPr>
              <a:t>Action depends on what you want to do, e.g.:</a:t>
            </a:r>
          </a:p>
          <a:p>
            <a:pPr lvl="1">
              <a:buFont typeface="Wingdings" charset="0"/>
              <a:buChar char="l"/>
              <a:defRPr/>
            </a:pPr>
            <a:r>
              <a:rPr lang="en-US" sz="2000" dirty="0" smtClean="0"/>
              <a:t>Check certain values</a:t>
            </a:r>
          </a:p>
          <a:p>
            <a:pPr lvl="1">
              <a:buFont typeface="Wingdings" charset="0"/>
              <a:buChar char="l"/>
              <a:defRPr/>
            </a:pPr>
            <a:r>
              <a:rPr lang="en-US" sz="2000" dirty="0" smtClean="0"/>
              <a:t>Fill in some values</a:t>
            </a:r>
          </a:p>
          <a:p>
            <a:pPr lvl="1">
              <a:buFont typeface="Wingdings" charset="0"/>
              <a:buChar char="l"/>
              <a:defRPr/>
            </a:pPr>
            <a:r>
              <a:rPr lang="en-US" sz="2000" dirty="0" smtClean="0"/>
              <a:t>Inserts/deletes/updates other records</a:t>
            </a:r>
          </a:p>
          <a:p>
            <a:pPr lvl="1">
              <a:buFont typeface="Wingdings" charset="0"/>
              <a:buChar char="l"/>
              <a:defRPr/>
            </a:pPr>
            <a:r>
              <a:rPr lang="en-US" sz="2000" dirty="0" smtClean="0"/>
              <a:t>Check that some business constraints are satisfied</a:t>
            </a:r>
          </a:p>
          <a:p>
            <a:pPr lvl="1">
              <a:buFont typeface="Wingdings" charset="0"/>
              <a:buChar char="l"/>
              <a:defRPr/>
            </a:pPr>
            <a:r>
              <a:rPr lang="en-US" sz="2000" dirty="0" smtClean="0"/>
              <a:t>Commit (approve the transaction) or roll back (cancel the transaction)</a:t>
            </a:r>
          </a:p>
          <a:p>
            <a:pPr lvl="1">
              <a:buFont typeface="Wingdings" charset="0"/>
              <a:buChar char="l"/>
              <a:defRPr/>
            </a:pPr>
            <a:endParaRPr lang="en-US" sz="1600" dirty="0" smtClean="0"/>
          </a:p>
          <a:p>
            <a:pPr>
              <a:buFont typeface="Wingdings" charset="0"/>
              <a:buChar char="l"/>
              <a:defRPr/>
            </a:pPr>
            <a:r>
              <a:rPr lang="en-US" sz="2400" b="1" dirty="0" smtClean="0">
                <a:solidFill>
                  <a:srgbClr val="800000"/>
                </a:solidFill>
              </a:rPr>
              <a:t>In the action, you may want to reference:</a:t>
            </a:r>
          </a:p>
          <a:p>
            <a:pPr lvl="1">
              <a:buFont typeface="Wingdings" charset="0"/>
              <a:buChar char="l"/>
              <a:defRPr/>
            </a:pPr>
            <a:r>
              <a:rPr lang="en-US" sz="2000" dirty="0" smtClean="0"/>
              <a:t>The new values of inserted or updated records </a:t>
            </a:r>
            <a:r>
              <a:rPr lang="en-US" sz="2000" b="1" i="1" dirty="0" smtClean="0">
                <a:solidFill>
                  <a:srgbClr val="FF0000"/>
                </a:solidFill>
              </a:rPr>
              <a:t>(:new)</a:t>
            </a:r>
          </a:p>
          <a:p>
            <a:pPr lvl="1">
              <a:buFont typeface="Wingdings" charset="0"/>
              <a:buChar char="l"/>
              <a:defRPr/>
            </a:pPr>
            <a:r>
              <a:rPr lang="en-US" sz="2000" dirty="0" smtClean="0"/>
              <a:t>The old values of deleted or updated records   </a:t>
            </a:r>
            <a:r>
              <a:rPr lang="en-US" sz="2000" b="1" i="1" dirty="0" smtClean="0">
                <a:solidFill>
                  <a:srgbClr val="FF0000"/>
                </a:solidFill>
              </a:rPr>
              <a:t>(:old)</a:t>
            </a:r>
            <a:endParaRPr lang="en-US" sz="2000" b="1" i="1" dirty="0">
              <a:solidFill>
                <a:srgbClr val="FF0000"/>
              </a:solidFill>
            </a:endParaRPr>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3ECA4D1-0019-4415-996C-7C35F4BEB2CA}" type="slidenum">
              <a:rPr lang="en-US" sz="1000"/>
              <a:pPr eaLnBrk="1" hangingPunct="1"/>
              <a:t>27</a:t>
            </a:fld>
            <a:endParaRPr lang="en-US" sz="1000"/>
          </a:p>
        </p:txBody>
      </p:sp>
    </p:spTree>
    <p:extLst>
      <p:ext uri="{BB962C8B-B14F-4D97-AF65-F5344CB8AC3E}">
        <p14:creationId xmlns:p14="http://schemas.microsoft.com/office/powerpoint/2010/main" val="1647927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173162"/>
          </a:xfrm>
        </p:spPr>
        <p:txBody>
          <a:bodyPr/>
          <a:lstStyle/>
          <a:p>
            <a:pPr>
              <a:defRPr/>
            </a:pPr>
            <a:r>
              <a:rPr lang="en-US" dirty="0" smtClean="0"/>
              <a:t>Trigger: Referencing Values</a:t>
            </a:r>
            <a:endParaRPr lang="en-US" dirty="0"/>
          </a:p>
        </p:txBody>
      </p:sp>
      <p:sp>
        <p:nvSpPr>
          <p:cNvPr id="3" name="Content Placeholder 2"/>
          <p:cNvSpPr>
            <a:spLocks noGrp="1"/>
          </p:cNvSpPr>
          <p:nvPr>
            <p:ph idx="1"/>
          </p:nvPr>
        </p:nvSpPr>
        <p:spPr>
          <a:xfrm>
            <a:off x="76200" y="1447800"/>
            <a:ext cx="8077200" cy="4724400"/>
          </a:xfrm>
        </p:spPr>
        <p:txBody>
          <a:bodyPr/>
          <a:lstStyle/>
          <a:p>
            <a:pPr>
              <a:buFont typeface="Wingdings" charset="0"/>
              <a:buChar char="l"/>
              <a:defRPr/>
            </a:pPr>
            <a:r>
              <a:rPr lang="en-US" sz="2400" b="1" dirty="0">
                <a:solidFill>
                  <a:srgbClr val="800000"/>
                </a:solidFill>
              </a:rPr>
              <a:t>In the action, you may want to reference:</a:t>
            </a:r>
          </a:p>
          <a:p>
            <a:pPr lvl="1">
              <a:buFont typeface="Wingdings" charset="0"/>
              <a:buChar char="l"/>
              <a:defRPr/>
            </a:pPr>
            <a:r>
              <a:rPr lang="en-US" sz="2000" dirty="0"/>
              <a:t>The new values of inserted or updated records </a:t>
            </a:r>
            <a:r>
              <a:rPr lang="en-US" sz="2000" b="1" i="1" dirty="0">
                <a:solidFill>
                  <a:srgbClr val="FF0000"/>
                </a:solidFill>
              </a:rPr>
              <a:t>(:new)</a:t>
            </a:r>
          </a:p>
          <a:p>
            <a:pPr lvl="1">
              <a:buFont typeface="Wingdings" charset="0"/>
              <a:buChar char="l"/>
              <a:defRPr/>
            </a:pPr>
            <a:r>
              <a:rPr lang="en-US" sz="2000" dirty="0"/>
              <a:t>The old values of deleted or updated records   </a:t>
            </a:r>
            <a:r>
              <a:rPr lang="en-US" sz="2000" b="1" i="1" dirty="0">
                <a:solidFill>
                  <a:srgbClr val="FF0000"/>
                </a:solidFill>
              </a:rPr>
              <a:t>(:old)</a:t>
            </a:r>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EADF352-48D3-4294-87AA-6D412A1FFDB3}" type="slidenum">
              <a:rPr lang="en-US" sz="1000"/>
              <a:pPr eaLnBrk="1" hangingPunct="1"/>
              <a:t>28</a:t>
            </a:fld>
            <a:endParaRPr lang="en-US" sz="1000"/>
          </a:p>
        </p:txBody>
      </p:sp>
      <p:sp>
        <p:nvSpPr>
          <p:cNvPr id="10" name="Rectangle 3"/>
          <p:cNvSpPr txBox="1">
            <a:spLocks noChangeArrowheads="1"/>
          </p:cNvSpPr>
          <p:nvPr/>
        </p:nvSpPr>
        <p:spPr bwMode="auto">
          <a:xfrm>
            <a:off x="1600200" y="2971800"/>
            <a:ext cx="3733800" cy="22098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tx2"/>
              </a:buClr>
              <a:buSzPct val="70000"/>
              <a:buFont typeface="Wingdings" pitchFamily="2" charset="2"/>
              <a:buNone/>
            </a:pPr>
            <a:r>
              <a:rPr lang="en-US" sz="1600" b="1">
                <a:solidFill>
                  <a:srgbClr val="800000"/>
                </a:solidFill>
              </a:rPr>
              <a:t>Create Trigger </a:t>
            </a:r>
            <a:r>
              <a:rPr lang="en-US" sz="1600" i="1">
                <a:solidFill>
                  <a:srgbClr val="000000"/>
                </a:solidFill>
              </a:rPr>
              <a:t>EmpSal</a:t>
            </a:r>
          </a:p>
          <a:p>
            <a:pPr eaLnBrk="1" hangingPunct="1">
              <a:spcBef>
                <a:spcPct val="20000"/>
              </a:spcBef>
              <a:buClr>
                <a:schemeClr val="tx2"/>
              </a:buClr>
              <a:buSzPct val="70000"/>
              <a:buFont typeface="Wingdings" pitchFamily="2" charset="2"/>
              <a:buNone/>
            </a:pPr>
            <a:r>
              <a:rPr lang="en-US" sz="1600" b="1">
                <a:solidFill>
                  <a:srgbClr val="800000"/>
                </a:solidFill>
              </a:rPr>
              <a:t>After Insert or Update On </a:t>
            </a:r>
            <a:r>
              <a:rPr lang="en-US" sz="1600" i="1">
                <a:solidFill>
                  <a:srgbClr val="000000"/>
                </a:solidFill>
              </a:rPr>
              <a:t>Employee</a:t>
            </a:r>
          </a:p>
          <a:p>
            <a:pPr eaLnBrk="1" hangingPunct="1">
              <a:spcBef>
                <a:spcPct val="20000"/>
              </a:spcBef>
              <a:buClr>
                <a:schemeClr val="tx2"/>
              </a:buClr>
              <a:buSzPct val="70000"/>
              <a:buFont typeface="Wingdings" pitchFamily="2" charset="2"/>
              <a:buNone/>
            </a:pPr>
            <a:r>
              <a:rPr lang="en-US" sz="1600" b="1">
                <a:solidFill>
                  <a:srgbClr val="800000"/>
                </a:solidFill>
              </a:rPr>
              <a:t>For Each Row</a:t>
            </a:r>
          </a:p>
          <a:p>
            <a:pPr eaLnBrk="1" hangingPunct="1">
              <a:spcBef>
                <a:spcPct val="20000"/>
              </a:spcBef>
              <a:buClr>
                <a:schemeClr val="tx2"/>
              </a:buClr>
              <a:buSzPct val="70000"/>
              <a:buFont typeface="Wingdings" pitchFamily="2" charset="2"/>
              <a:buNone/>
            </a:pPr>
            <a:r>
              <a:rPr lang="en-US" sz="1600" b="1">
                <a:solidFill>
                  <a:srgbClr val="800000"/>
                </a:solidFill>
              </a:rPr>
              <a:t>When </a:t>
            </a:r>
            <a:r>
              <a:rPr lang="en-US" sz="1600" i="1"/>
              <a:t>(</a:t>
            </a:r>
            <a:r>
              <a:rPr lang="en-US" sz="1600" b="1" i="1">
                <a:solidFill>
                  <a:srgbClr val="FF0000"/>
                </a:solidFill>
              </a:rPr>
              <a:t>new.</a:t>
            </a:r>
            <a:r>
              <a:rPr lang="en-US" sz="1600" i="1"/>
              <a:t>salary &gt;150,000)</a:t>
            </a:r>
          </a:p>
          <a:p>
            <a:pPr eaLnBrk="1" hangingPunct="1">
              <a:spcBef>
                <a:spcPct val="20000"/>
              </a:spcBef>
              <a:buClr>
                <a:schemeClr val="tx2"/>
              </a:buClr>
              <a:buSzPct val="70000"/>
              <a:buFont typeface="Wingdings" pitchFamily="2" charset="2"/>
              <a:buNone/>
            </a:pPr>
            <a:r>
              <a:rPr lang="en-US" sz="1600" b="1" i="1">
                <a:solidFill>
                  <a:srgbClr val="800000"/>
                </a:solidFill>
              </a:rPr>
              <a:t>Begin</a:t>
            </a:r>
          </a:p>
          <a:p>
            <a:pPr eaLnBrk="1" hangingPunct="1">
              <a:spcBef>
                <a:spcPct val="20000"/>
              </a:spcBef>
              <a:buClr>
                <a:schemeClr val="tx2"/>
              </a:buClr>
              <a:buSzPct val="70000"/>
              <a:buFont typeface="Wingdings" pitchFamily="2" charset="2"/>
              <a:buNone/>
            </a:pPr>
            <a:r>
              <a:rPr lang="en-US" sz="1600" i="1"/>
              <a:t>        if (</a:t>
            </a:r>
            <a:r>
              <a:rPr lang="en-US" sz="1600" b="1" i="1">
                <a:solidFill>
                  <a:srgbClr val="FF0000"/>
                </a:solidFill>
              </a:rPr>
              <a:t>:new.</a:t>
            </a:r>
            <a:r>
              <a:rPr lang="en-US" sz="1600" i="1"/>
              <a:t>salary &lt; 100,000) …</a:t>
            </a:r>
          </a:p>
          <a:p>
            <a:pPr eaLnBrk="1" hangingPunct="1">
              <a:spcBef>
                <a:spcPct val="20000"/>
              </a:spcBef>
              <a:buClr>
                <a:schemeClr val="tx2"/>
              </a:buClr>
              <a:buSzPct val="70000"/>
              <a:buFont typeface="Wingdings" pitchFamily="2" charset="2"/>
              <a:buNone/>
            </a:pPr>
            <a:r>
              <a:rPr lang="en-US" sz="1600" b="1" i="1">
                <a:solidFill>
                  <a:srgbClr val="800000"/>
                </a:solidFill>
              </a:rPr>
              <a:t>End;</a:t>
            </a:r>
          </a:p>
        </p:txBody>
      </p:sp>
      <p:sp>
        <p:nvSpPr>
          <p:cNvPr id="7" name="Left Brace 6"/>
          <p:cNvSpPr>
            <a:spLocks/>
          </p:cNvSpPr>
          <p:nvPr/>
        </p:nvSpPr>
        <p:spPr bwMode="auto">
          <a:xfrm>
            <a:off x="1066800" y="4191000"/>
            <a:ext cx="533400" cy="838200"/>
          </a:xfrm>
          <a:prstGeom prst="leftBrace">
            <a:avLst>
              <a:gd name="adj1" fmla="val 8330"/>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30726" name="TextBox 7"/>
          <p:cNvSpPr txBox="1">
            <a:spLocks noChangeArrowheads="1"/>
          </p:cNvSpPr>
          <p:nvPr/>
        </p:nvSpPr>
        <p:spPr bwMode="auto">
          <a:xfrm>
            <a:off x="76200" y="4114800"/>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b="1" i="1"/>
              <a:t>Trigger body</a:t>
            </a:r>
          </a:p>
        </p:txBody>
      </p:sp>
      <p:cxnSp>
        <p:nvCxnSpPr>
          <p:cNvPr id="12" name="Straight Arrow Connector 11"/>
          <p:cNvCxnSpPr>
            <a:cxnSpLocks noChangeShapeType="1"/>
          </p:cNvCxnSpPr>
          <p:nvPr/>
        </p:nvCxnSpPr>
        <p:spPr bwMode="auto">
          <a:xfrm flipH="1">
            <a:off x="4343400" y="3657600"/>
            <a:ext cx="1371600"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728" name="TextBox 13"/>
          <p:cNvSpPr txBox="1">
            <a:spLocks noChangeArrowheads="1"/>
          </p:cNvSpPr>
          <p:nvPr/>
        </p:nvSpPr>
        <p:spPr bwMode="auto">
          <a:xfrm>
            <a:off x="5638800" y="32004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0000FF"/>
                </a:solidFill>
              </a:rPr>
              <a:t>Inside </a:t>
            </a:r>
            <a:r>
              <a:rPr lang="en-US" altLang="en-US" sz="1800">
                <a:solidFill>
                  <a:srgbClr val="0000FF"/>
                </a:solidFill>
              </a:rPr>
              <a:t>“</a:t>
            </a:r>
            <a:r>
              <a:rPr lang="en-US" sz="1800">
                <a:solidFill>
                  <a:srgbClr val="0000FF"/>
                </a:solidFill>
              </a:rPr>
              <a:t>When</a:t>
            </a:r>
            <a:r>
              <a:rPr lang="en-US" altLang="en-US" sz="1800">
                <a:solidFill>
                  <a:srgbClr val="0000FF"/>
                </a:solidFill>
              </a:rPr>
              <a:t>”</a:t>
            </a:r>
            <a:r>
              <a:rPr lang="en-US" sz="1800">
                <a:solidFill>
                  <a:srgbClr val="0000FF"/>
                </a:solidFill>
              </a:rPr>
              <a:t>, the </a:t>
            </a:r>
            <a:r>
              <a:rPr lang="en-US" altLang="en-US" sz="1800">
                <a:solidFill>
                  <a:srgbClr val="0000FF"/>
                </a:solidFill>
              </a:rPr>
              <a:t>“</a:t>
            </a:r>
            <a:r>
              <a:rPr lang="en-US" sz="1800">
                <a:solidFill>
                  <a:srgbClr val="0000FF"/>
                </a:solidFill>
              </a:rPr>
              <a:t>new</a:t>
            </a:r>
            <a:r>
              <a:rPr lang="en-US" altLang="en-US" sz="1800">
                <a:solidFill>
                  <a:srgbClr val="0000FF"/>
                </a:solidFill>
              </a:rPr>
              <a:t>”</a:t>
            </a:r>
            <a:r>
              <a:rPr lang="en-US" sz="1800">
                <a:solidFill>
                  <a:srgbClr val="0000FF"/>
                </a:solidFill>
              </a:rPr>
              <a:t> and </a:t>
            </a:r>
            <a:r>
              <a:rPr lang="en-US" altLang="en-US" sz="1800">
                <a:solidFill>
                  <a:srgbClr val="0000FF"/>
                </a:solidFill>
              </a:rPr>
              <a:t>“</a:t>
            </a:r>
            <a:r>
              <a:rPr lang="en-US" sz="1800">
                <a:solidFill>
                  <a:srgbClr val="0000FF"/>
                </a:solidFill>
              </a:rPr>
              <a:t>old</a:t>
            </a:r>
            <a:r>
              <a:rPr lang="en-US" altLang="en-US" sz="1800">
                <a:solidFill>
                  <a:srgbClr val="0000FF"/>
                </a:solidFill>
              </a:rPr>
              <a:t>”</a:t>
            </a:r>
            <a:r>
              <a:rPr lang="en-US" sz="1800">
                <a:solidFill>
                  <a:srgbClr val="0000FF"/>
                </a:solidFill>
              </a:rPr>
              <a:t> should not have </a:t>
            </a:r>
            <a:r>
              <a:rPr lang="en-US" altLang="en-US" sz="1800">
                <a:solidFill>
                  <a:srgbClr val="0000FF"/>
                </a:solidFill>
              </a:rPr>
              <a:t>“</a:t>
            </a:r>
            <a:r>
              <a:rPr lang="en-US" sz="1800">
                <a:solidFill>
                  <a:srgbClr val="0000FF"/>
                </a:solidFill>
              </a:rPr>
              <a:t>:</a:t>
            </a:r>
            <a:r>
              <a:rPr lang="en-US" altLang="en-US" sz="1800">
                <a:solidFill>
                  <a:srgbClr val="0000FF"/>
                </a:solidFill>
              </a:rPr>
              <a:t>”</a:t>
            </a:r>
            <a:endParaRPr lang="en-US" sz="1800">
              <a:solidFill>
                <a:srgbClr val="0000FF"/>
              </a:solidFill>
            </a:endParaRPr>
          </a:p>
        </p:txBody>
      </p:sp>
      <p:cxnSp>
        <p:nvCxnSpPr>
          <p:cNvPr id="17" name="Straight Arrow Connector 16"/>
          <p:cNvCxnSpPr>
            <a:cxnSpLocks noChangeShapeType="1"/>
            <a:stCxn id="30730" idx="1"/>
          </p:cNvCxnSpPr>
          <p:nvPr/>
        </p:nvCxnSpPr>
        <p:spPr bwMode="auto">
          <a:xfrm flipH="1" flipV="1">
            <a:off x="4038600" y="4800600"/>
            <a:ext cx="1447800" cy="6286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730" name="TextBox 17"/>
          <p:cNvSpPr txBox="1">
            <a:spLocks noChangeArrowheads="1"/>
          </p:cNvSpPr>
          <p:nvPr/>
        </p:nvSpPr>
        <p:spPr bwMode="auto">
          <a:xfrm>
            <a:off x="5486400" y="51054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srgbClr val="0000FF"/>
                </a:solidFill>
              </a:rPr>
              <a:t>Inside the trigger body, they should have </a:t>
            </a:r>
            <a:r>
              <a:rPr lang="en-US" altLang="en-US" sz="1800">
                <a:solidFill>
                  <a:srgbClr val="0000FF"/>
                </a:solidFill>
              </a:rPr>
              <a:t>“</a:t>
            </a:r>
            <a:r>
              <a:rPr lang="en-US" sz="1800">
                <a:solidFill>
                  <a:srgbClr val="0000FF"/>
                </a:solidFill>
              </a:rPr>
              <a:t>:</a:t>
            </a:r>
            <a:r>
              <a:rPr lang="en-US" altLang="en-US" sz="1800">
                <a:solidFill>
                  <a:srgbClr val="0000FF"/>
                </a:solidFill>
              </a:rPr>
              <a:t>”</a:t>
            </a:r>
            <a:endParaRPr lang="en-US" sz="1800">
              <a:solidFill>
                <a:srgbClr val="0000FF"/>
              </a:solidFill>
            </a:endParaRPr>
          </a:p>
        </p:txBody>
      </p:sp>
    </p:spTree>
    <p:extLst>
      <p:ext uri="{BB962C8B-B14F-4D97-AF65-F5344CB8AC3E}">
        <p14:creationId xmlns:p14="http://schemas.microsoft.com/office/powerpoint/2010/main" val="1534824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68362"/>
          </a:xfrm>
        </p:spPr>
        <p:txBody>
          <a:bodyPr/>
          <a:lstStyle/>
          <a:p>
            <a:r>
              <a:rPr lang="en-US" sz="3200" smtClean="0"/>
              <a:t>Trigger: Referencing Values (Cont</a:t>
            </a:r>
            <a:r>
              <a:rPr lang="en-US" altLang="en-US" sz="3200" smtClean="0"/>
              <a:t>’</a:t>
            </a:r>
            <a:r>
              <a:rPr lang="en-US" sz="3200" smtClean="0"/>
              <a:t>d)</a:t>
            </a:r>
          </a:p>
        </p:txBody>
      </p:sp>
      <p:sp>
        <p:nvSpPr>
          <p:cNvPr id="3" name="Content Placeholder 2"/>
          <p:cNvSpPr>
            <a:spLocks noGrp="1"/>
          </p:cNvSpPr>
          <p:nvPr>
            <p:ph idx="1"/>
          </p:nvPr>
        </p:nvSpPr>
        <p:spPr>
          <a:xfrm>
            <a:off x="76200" y="1143000"/>
            <a:ext cx="8077200" cy="4724400"/>
          </a:xfrm>
        </p:spPr>
        <p:txBody>
          <a:bodyPr/>
          <a:lstStyle/>
          <a:p>
            <a:pPr>
              <a:buFont typeface="Wingdings" charset="0"/>
              <a:buChar char="l"/>
              <a:defRPr/>
            </a:pPr>
            <a:r>
              <a:rPr lang="en-US" sz="2000" b="1" dirty="0" smtClean="0">
                <a:solidFill>
                  <a:srgbClr val="800000"/>
                </a:solidFill>
              </a:rPr>
              <a:t>Insert Event</a:t>
            </a:r>
          </a:p>
          <a:p>
            <a:pPr lvl="1">
              <a:buFont typeface="Wingdings" charset="0"/>
              <a:buChar char="l"/>
              <a:defRPr/>
            </a:pPr>
            <a:r>
              <a:rPr lang="en-US" sz="1800" dirty="0" smtClean="0"/>
              <a:t>Has only :new defined </a:t>
            </a:r>
          </a:p>
          <a:p>
            <a:pPr lvl="1">
              <a:buFont typeface="Wingdings" charset="0"/>
              <a:buChar char="l"/>
              <a:defRPr/>
            </a:pPr>
            <a:endParaRPr lang="en-US" sz="1400" b="1" dirty="0">
              <a:solidFill>
                <a:srgbClr val="800000"/>
              </a:solidFill>
            </a:endParaRPr>
          </a:p>
          <a:p>
            <a:pPr>
              <a:buFont typeface="Wingdings" charset="0"/>
              <a:buChar char="l"/>
              <a:defRPr/>
            </a:pPr>
            <a:r>
              <a:rPr lang="en-US" sz="1800" b="1" dirty="0" smtClean="0">
                <a:solidFill>
                  <a:srgbClr val="800000"/>
                </a:solidFill>
              </a:rPr>
              <a:t>Delete Event</a:t>
            </a:r>
          </a:p>
          <a:p>
            <a:pPr lvl="1">
              <a:buFont typeface="Wingdings" charset="0"/>
              <a:buChar char="l"/>
              <a:defRPr/>
            </a:pPr>
            <a:r>
              <a:rPr lang="en-US" sz="1800" dirty="0" smtClean="0">
                <a:solidFill>
                  <a:srgbClr val="000000"/>
                </a:solidFill>
              </a:rPr>
              <a:t>Has only :old defined</a:t>
            </a:r>
          </a:p>
          <a:p>
            <a:pPr lvl="1">
              <a:buFont typeface="Wingdings" charset="0"/>
              <a:buChar char="l"/>
              <a:defRPr/>
            </a:pPr>
            <a:endParaRPr lang="en-US" sz="1400" b="1" dirty="0">
              <a:solidFill>
                <a:srgbClr val="800000"/>
              </a:solidFill>
            </a:endParaRPr>
          </a:p>
          <a:p>
            <a:pPr>
              <a:buFont typeface="Wingdings" charset="0"/>
              <a:buChar char="l"/>
              <a:defRPr/>
            </a:pPr>
            <a:r>
              <a:rPr lang="en-US" sz="1800" b="1" dirty="0" smtClean="0">
                <a:solidFill>
                  <a:srgbClr val="800000"/>
                </a:solidFill>
              </a:rPr>
              <a:t>Update Event </a:t>
            </a:r>
          </a:p>
          <a:p>
            <a:pPr lvl="1">
              <a:buFont typeface="Wingdings" charset="0"/>
              <a:buChar char="l"/>
              <a:defRPr/>
            </a:pPr>
            <a:r>
              <a:rPr lang="en-US" sz="1800" dirty="0" smtClean="0">
                <a:solidFill>
                  <a:srgbClr val="000000"/>
                </a:solidFill>
              </a:rPr>
              <a:t>Has both :new and :old defined</a:t>
            </a:r>
          </a:p>
          <a:p>
            <a:pPr lvl="1">
              <a:buFont typeface="Wingdings" charset="0"/>
              <a:buChar char="l"/>
              <a:defRPr/>
            </a:pPr>
            <a:endParaRPr lang="en-US" sz="1800" dirty="0">
              <a:solidFill>
                <a:srgbClr val="000000"/>
              </a:solidFill>
            </a:endParaRPr>
          </a:p>
          <a:p>
            <a:pPr>
              <a:buFont typeface="Wingdings" charset="0"/>
              <a:buChar char="l"/>
              <a:defRPr/>
            </a:pPr>
            <a:r>
              <a:rPr lang="en-US" sz="2000" b="1" dirty="0" smtClean="0">
                <a:solidFill>
                  <a:srgbClr val="800000"/>
                </a:solidFill>
              </a:rPr>
              <a:t>Before triggering (for insert/update)</a:t>
            </a:r>
          </a:p>
          <a:p>
            <a:pPr lvl="1">
              <a:buFont typeface="Wingdings" charset="0"/>
              <a:buChar char="l"/>
              <a:defRPr/>
            </a:pPr>
            <a:r>
              <a:rPr lang="en-US" sz="1800" dirty="0" smtClean="0">
                <a:solidFill>
                  <a:srgbClr val="000000"/>
                </a:solidFill>
              </a:rPr>
              <a:t>Can update the values in :new </a:t>
            </a:r>
          </a:p>
          <a:p>
            <a:pPr lvl="1">
              <a:buFont typeface="Wingdings" charset="0"/>
              <a:buChar char="l"/>
              <a:defRPr/>
            </a:pPr>
            <a:r>
              <a:rPr lang="en-US" sz="1800" dirty="0" smtClean="0">
                <a:solidFill>
                  <a:srgbClr val="000000"/>
                </a:solidFill>
              </a:rPr>
              <a:t>Changing :old values does not make sense </a:t>
            </a:r>
          </a:p>
          <a:p>
            <a:pPr lvl="1">
              <a:buFont typeface="Wingdings" charset="0"/>
              <a:buChar char="l"/>
              <a:defRPr/>
            </a:pPr>
            <a:endParaRPr lang="en-US" sz="1800" dirty="0">
              <a:solidFill>
                <a:srgbClr val="000000"/>
              </a:solidFill>
            </a:endParaRPr>
          </a:p>
          <a:p>
            <a:pPr>
              <a:buFont typeface="Wingdings" charset="0"/>
              <a:buChar char="l"/>
              <a:defRPr/>
            </a:pPr>
            <a:r>
              <a:rPr lang="en-US" sz="2000" b="1" dirty="0" smtClean="0">
                <a:solidFill>
                  <a:srgbClr val="800000"/>
                </a:solidFill>
              </a:rPr>
              <a:t>After triggering</a:t>
            </a:r>
          </a:p>
          <a:p>
            <a:pPr lvl="1">
              <a:buFont typeface="Wingdings" charset="0"/>
              <a:buChar char="l"/>
              <a:defRPr/>
            </a:pPr>
            <a:r>
              <a:rPr lang="en-US" sz="1600" dirty="0" smtClean="0"/>
              <a:t>Should not change :new because the event is already done</a:t>
            </a:r>
            <a:endParaRPr lang="en-US" sz="1600"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53A895-7742-4FB7-83C2-176408882B81}" type="slidenum">
              <a:rPr lang="en-US" sz="1000"/>
              <a:pPr eaLnBrk="1" hangingPunct="1"/>
              <a:t>29</a:t>
            </a:fld>
            <a:endParaRPr lang="en-US" sz="1000"/>
          </a:p>
        </p:txBody>
      </p:sp>
    </p:spTree>
    <p:extLst>
      <p:ext uri="{BB962C8B-B14F-4D97-AF65-F5344CB8AC3E}">
        <p14:creationId xmlns:p14="http://schemas.microsoft.com/office/powerpoint/2010/main" val="4236243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76200"/>
            <a:ext cx="8549640" cy="913141"/>
          </a:xfrm>
        </p:spPr>
        <p:txBody>
          <a:bodyPr/>
          <a:lstStyle/>
          <a:p>
            <a:r>
              <a:rPr lang="en-US" dirty="0"/>
              <a:t>View Definition</a:t>
            </a:r>
          </a:p>
        </p:txBody>
      </p:sp>
      <p:sp>
        <p:nvSpPr>
          <p:cNvPr id="3" name="Content Placeholder 2"/>
          <p:cNvSpPr>
            <a:spLocks noGrp="1"/>
          </p:cNvSpPr>
          <p:nvPr>
            <p:ph idx="1"/>
          </p:nvPr>
        </p:nvSpPr>
        <p:spPr>
          <a:xfrm>
            <a:off x="152400" y="838201"/>
            <a:ext cx="8846820" cy="5791200"/>
          </a:xfrm>
        </p:spPr>
        <p:txBody>
          <a:bodyPr/>
          <a:lstStyle/>
          <a:p>
            <a:endParaRPr lang="en-US" dirty="0" smtClean="0"/>
          </a:p>
          <a:p>
            <a:r>
              <a:rPr lang="en-US" dirty="0"/>
              <a:t>A view is defined using the create view statement which has </a:t>
            </a:r>
            <a:r>
              <a:rPr lang="en-US" dirty="0" smtClean="0"/>
              <a:t>the </a:t>
            </a:r>
            <a:r>
              <a:rPr lang="en-US" dirty="0"/>
              <a:t>form</a:t>
            </a:r>
          </a:p>
          <a:p>
            <a:pPr lvl="1"/>
            <a:r>
              <a:rPr lang="en-US" sz="2400" b="1" dirty="0"/>
              <a:t>create view v as &lt; query expression &gt;</a:t>
            </a:r>
          </a:p>
          <a:p>
            <a:pPr marL="457200" lvl="1" indent="0">
              <a:buNone/>
            </a:pPr>
            <a:r>
              <a:rPr lang="en-US" dirty="0"/>
              <a:t>where &lt;query expression&gt; is any legal SQL expression. </a:t>
            </a:r>
            <a:endParaRPr lang="en-US" dirty="0" smtClean="0"/>
          </a:p>
          <a:p>
            <a:pPr marL="457200" lvl="1" indent="0">
              <a:buNone/>
            </a:pPr>
            <a:r>
              <a:rPr lang="en-US" dirty="0" smtClean="0"/>
              <a:t>The view </a:t>
            </a:r>
            <a:r>
              <a:rPr lang="en-US" dirty="0"/>
              <a:t>name is represented by v.</a:t>
            </a:r>
          </a:p>
          <a:p>
            <a:r>
              <a:rPr lang="en-US" dirty="0" smtClean="0"/>
              <a:t> </a:t>
            </a:r>
          </a:p>
          <a:p>
            <a:r>
              <a:rPr lang="en-US" dirty="0" smtClean="0"/>
              <a:t>Once </a:t>
            </a:r>
            <a:r>
              <a:rPr lang="en-US" dirty="0"/>
              <a:t>a view is defined, the view name can be used to refer to </a:t>
            </a:r>
            <a:r>
              <a:rPr lang="en-US" dirty="0" smtClean="0"/>
              <a:t>the </a:t>
            </a:r>
            <a:r>
              <a:rPr lang="en-US" dirty="0"/>
              <a:t>virtual relation that the view generates</a:t>
            </a:r>
            <a:r>
              <a:rPr lang="en-US" dirty="0" smtClean="0"/>
              <a:t>.</a:t>
            </a:r>
          </a:p>
          <a:p>
            <a:endParaRPr lang="en-US" dirty="0"/>
          </a:p>
          <a:p>
            <a:r>
              <a:rPr lang="en-US" dirty="0" smtClean="0"/>
              <a:t>View </a:t>
            </a:r>
            <a:r>
              <a:rPr lang="en-US" dirty="0"/>
              <a:t>definition is not the same as creating a new relation by </a:t>
            </a:r>
            <a:r>
              <a:rPr lang="en-US" dirty="0" smtClean="0"/>
              <a:t>evaluating </a:t>
            </a:r>
            <a:r>
              <a:rPr lang="en-US" dirty="0"/>
              <a:t>the query expression  </a:t>
            </a:r>
            <a:r>
              <a:rPr lang="en-US" dirty="0" smtClean="0"/>
              <a:t> </a:t>
            </a:r>
          </a:p>
          <a:p>
            <a:pPr lvl="1"/>
            <a:r>
              <a:rPr lang="en-US" dirty="0" smtClean="0"/>
              <a:t>Rather</a:t>
            </a:r>
            <a:r>
              <a:rPr lang="en-US" dirty="0"/>
              <a:t>, a view definition causes the saving of an expression; </a:t>
            </a:r>
            <a:r>
              <a:rPr lang="en-US" dirty="0" smtClean="0"/>
              <a:t>the </a:t>
            </a:r>
            <a:r>
              <a:rPr lang="en-US" dirty="0"/>
              <a:t>expression is substituted into queries using the view</a:t>
            </a:r>
          </a:p>
        </p:txBody>
      </p:sp>
    </p:spTree>
    <p:extLst>
      <p:ext uri="{BB962C8B-B14F-4D97-AF65-F5344CB8AC3E}">
        <p14:creationId xmlns:p14="http://schemas.microsoft.com/office/powerpoint/2010/main" val="1935360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Row-Level vs. Statement-Level Triggers </a:t>
            </a:r>
            <a:endParaRPr lang="en-US" dirty="0"/>
          </a:p>
        </p:txBody>
      </p:sp>
      <p:sp>
        <p:nvSpPr>
          <p:cNvPr id="3" name="Content Placeholder 2"/>
          <p:cNvSpPr>
            <a:spLocks noGrp="1"/>
          </p:cNvSpPr>
          <p:nvPr>
            <p:ph idx="1"/>
          </p:nvPr>
        </p:nvSpPr>
        <p:spPr>
          <a:xfrm>
            <a:off x="457200" y="1600200"/>
            <a:ext cx="8229600" cy="4411663"/>
          </a:xfrm>
        </p:spPr>
        <p:txBody>
          <a:bodyPr/>
          <a:lstStyle/>
          <a:p>
            <a:pPr>
              <a:buFont typeface="Wingdings" charset="0"/>
              <a:buChar char="l"/>
              <a:defRPr/>
            </a:pPr>
            <a:r>
              <a:rPr lang="en-US" sz="2000" b="1" dirty="0" smtClean="0">
                <a:solidFill>
                  <a:srgbClr val="0000FF"/>
                </a:solidFill>
              </a:rPr>
              <a:t>Example: </a:t>
            </a:r>
            <a:r>
              <a:rPr lang="en-US" sz="2000" i="1" dirty="0" smtClean="0"/>
              <a:t>Update </a:t>
            </a:r>
            <a:r>
              <a:rPr lang="en-US" sz="2000" i="1" dirty="0" err="1" smtClean="0"/>
              <a:t>emp</a:t>
            </a:r>
            <a:r>
              <a:rPr lang="en-US" sz="2000" i="1" dirty="0" smtClean="0"/>
              <a:t> set salary = 1.1 * salary;</a:t>
            </a:r>
          </a:p>
          <a:p>
            <a:pPr lvl="1">
              <a:buFont typeface="Wingdings" charset="0"/>
              <a:buChar char="l"/>
              <a:defRPr/>
            </a:pPr>
            <a:r>
              <a:rPr lang="en-US" sz="1800" dirty="0" smtClean="0"/>
              <a:t>Changes many rows (records)</a:t>
            </a:r>
          </a:p>
          <a:p>
            <a:pPr>
              <a:buFont typeface="Wingdings" charset="0"/>
              <a:buChar char="l"/>
              <a:defRPr/>
            </a:pPr>
            <a:endParaRPr lang="en-US" sz="2000" dirty="0" smtClean="0"/>
          </a:p>
          <a:p>
            <a:pPr>
              <a:buFont typeface="Wingdings" charset="0"/>
              <a:buChar char="l"/>
              <a:defRPr/>
            </a:pPr>
            <a:r>
              <a:rPr lang="en-US" sz="2000" b="1" dirty="0" smtClean="0">
                <a:solidFill>
                  <a:srgbClr val="800000"/>
                </a:solidFill>
              </a:rPr>
              <a:t>Row-level triggers</a:t>
            </a:r>
          </a:p>
          <a:p>
            <a:pPr lvl="1">
              <a:buFont typeface="Wingdings" charset="0"/>
              <a:buChar char="l"/>
              <a:defRPr/>
            </a:pPr>
            <a:r>
              <a:rPr lang="en-US" sz="1800" dirty="0" smtClean="0"/>
              <a:t>Check individual values and can update them</a:t>
            </a:r>
          </a:p>
          <a:p>
            <a:pPr lvl="1">
              <a:buFont typeface="Wingdings" charset="0"/>
              <a:buChar char="l"/>
              <a:defRPr/>
            </a:pPr>
            <a:r>
              <a:rPr lang="en-US" sz="1800" dirty="0" smtClean="0"/>
              <a:t>Have access to </a:t>
            </a:r>
            <a:r>
              <a:rPr lang="en-US" sz="1800" b="1" i="1" dirty="0" smtClean="0"/>
              <a:t>:new </a:t>
            </a:r>
            <a:r>
              <a:rPr lang="en-US" sz="1800" dirty="0" smtClean="0"/>
              <a:t>and </a:t>
            </a:r>
            <a:r>
              <a:rPr lang="en-US" sz="1800" b="1" i="1" dirty="0" smtClean="0"/>
              <a:t>:old </a:t>
            </a:r>
            <a:r>
              <a:rPr lang="en-US" sz="1800" dirty="0" smtClean="0"/>
              <a:t>vectors</a:t>
            </a:r>
          </a:p>
          <a:p>
            <a:pPr lvl="1">
              <a:buFont typeface="Wingdings" charset="0"/>
              <a:buChar char="l"/>
              <a:defRPr/>
            </a:pPr>
            <a:endParaRPr lang="en-US" sz="1800" dirty="0"/>
          </a:p>
          <a:p>
            <a:pPr>
              <a:buFont typeface="Wingdings" charset="0"/>
              <a:buChar char="l"/>
              <a:defRPr/>
            </a:pPr>
            <a:r>
              <a:rPr lang="en-US" sz="2000" b="1" dirty="0" smtClean="0">
                <a:solidFill>
                  <a:srgbClr val="800000"/>
                </a:solidFill>
              </a:rPr>
              <a:t>Statement-level triggers</a:t>
            </a:r>
          </a:p>
          <a:p>
            <a:pPr lvl="1">
              <a:buFont typeface="Wingdings" charset="0"/>
              <a:buChar char="l"/>
              <a:defRPr/>
            </a:pPr>
            <a:r>
              <a:rPr lang="en-US" sz="1800" dirty="0" smtClean="0"/>
              <a:t>Do not have access to </a:t>
            </a:r>
            <a:r>
              <a:rPr lang="en-US" sz="1800" b="1" i="1" dirty="0" smtClean="0"/>
              <a:t>:new</a:t>
            </a:r>
            <a:r>
              <a:rPr lang="en-US" sz="1800" dirty="0" smtClean="0"/>
              <a:t> or </a:t>
            </a:r>
            <a:r>
              <a:rPr lang="en-US" sz="1800" b="1" i="1" dirty="0" smtClean="0"/>
              <a:t>:old</a:t>
            </a:r>
            <a:r>
              <a:rPr lang="en-US" sz="1800" dirty="0" smtClean="0"/>
              <a:t> vectors (only for row-level)</a:t>
            </a:r>
          </a:p>
          <a:p>
            <a:pPr lvl="1">
              <a:buFont typeface="Wingdings" charset="0"/>
              <a:buChar char="l"/>
              <a:defRPr/>
            </a:pPr>
            <a:r>
              <a:rPr lang="en-US" sz="1800" dirty="0" smtClean="0"/>
              <a:t>Execute once for the entire statement regardless how many records are affected </a:t>
            </a:r>
          </a:p>
          <a:p>
            <a:pPr lvl="1">
              <a:buFont typeface="Wingdings" charset="0"/>
              <a:buChar char="l"/>
              <a:defRPr/>
            </a:pPr>
            <a:r>
              <a:rPr lang="en-US" sz="1800" dirty="0" smtClean="0"/>
              <a:t>Used for verification before or after the statement</a:t>
            </a:r>
            <a:endParaRPr lang="en-US" sz="1800"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E6E31C0-07CA-4FEB-9D4A-4F6C29223858}" type="slidenum">
              <a:rPr lang="en-US" sz="1000"/>
              <a:pPr eaLnBrk="1" hangingPunct="1"/>
              <a:t>30</a:t>
            </a:fld>
            <a:endParaRPr lang="en-US" sz="1000"/>
          </a:p>
        </p:txBody>
      </p:sp>
    </p:spTree>
    <p:extLst>
      <p:ext uri="{BB962C8B-B14F-4D97-AF65-F5344CB8AC3E}">
        <p14:creationId xmlns:p14="http://schemas.microsoft.com/office/powerpoint/2010/main" val="663963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219200"/>
          </a:xfrm>
        </p:spPr>
        <p:txBody>
          <a:bodyPr/>
          <a:lstStyle/>
          <a:p>
            <a:pPr>
              <a:defRPr/>
            </a:pPr>
            <a:r>
              <a:rPr lang="en-US" sz="3600" dirty="0" smtClean="0"/>
              <a:t>Example : Statement-level Trigger</a:t>
            </a:r>
            <a:endParaRPr lang="en-US" sz="3600" dirty="0"/>
          </a:p>
        </p:txBody>
      </p:sp>
      <p:sp>
        <p:nvSpPr>
          <p:cNvPr id="4" name="Slide Number Placeholder 3"/>
          <p:cNvSpPr>
            <a:spLocks noGrp="1"/>
          </p:cNvSpPr>
          <p:nvPr>
            <p:ph type="sldNum" sz="quarter" idx="4294967295"/>
          </p:nvPr>
        </p:nvSpPr>
        <p:spPr>
          <a:xfrm>
            <a:off x="6553200" y="6248400"/>
            <a:ext cx="2133600" cy="457200"/>
          </a:xfrm>
          <a:prstGeom prst="rect">
            <a:avLst/>
          </a:prstGeom>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8CF380BF-B23D-4D59-B263-B95689062B83}" type="slidenum">
              <a:rPr lang="en-US" sz="1000"/>
              <a:pPr eaLnBrk="1" hangingPunct="1"/>
              <a:t>31</a:t>
            </a:fld>
            <a:endParaRPr lang="en-US" sz="1000"/>
          </a:p>
        </p:txBody>
      </p:sp>
      <p:sp>
        <p:nvSpPr>
          <p:cNvPr id="5" name="Rectangle 3"/>
          <p:cNvSpPr txBox="1">
            <a:spLocks noChangeArrowheads="1"/>
          </p:cNvSpPr>
          <p:nvPr/>
        </p:nvSpPr>
        <p:spPr bwMode="auto">
          <a:xfrm>
            <a:off x="228600" y="1447800"/>
            <a:ext cx="7162800" cy="533400"/>
          </a:xfrm>
          <a:prstGeom prst="rect">
            <a:avLst/>
          </a:prstGeom>
          <a:solidFill>
            <a:schemeClr val="bg1">
              <a:lumMod val="85000"/>
            </a:schemeClr>
          </a:solidFill>
          <a:ln>
            <a:noFill/>
          </a:ln>
          <a:effectLst/>
          <a:extLs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b="1" dirty="0" smtClean="0">
                <a:cs typeface="+mn-cs"/>
              </a:rPr>
              <a:t>Store the count of employees having salary &gt; 100,000 in table R</a:t>
            </a:r>
          </a:p>
        </p:txBody>
      </p:sp>
      <p:sp>
        <p:nvSpPr>
          <p:cNvPr id="6" name="Rectangle 3"/>
          <p:cNvSpPr txBox="1">
            <a:spLocks noChangeArrowheads="1"/>
          </p:cNvSpPr>
          <p:nvPr/>
        </p:nvSpPr>
        <p:spPr bwMode="auto">
          <a:xfrm>
            <a:off x="152400" y="2743200"/>
            <a:ext cx="6553200" cy="21336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Trigger </a:t>
            </a:r>
            <a:r>
              <a:rPr lang="en-US" sz="1400" i="1" dirty="0" err="1" smtClean="0">
                <a:solidFill>
                  <a:srgbClr val="000000"/>
                </a:solidFill>
                <a:cs typeface="+mn-cs"/>
              </a:rPr>
              <a:t>EmpBonus</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After Insert Or Update of salary Or Delete On </a:t>
            </a:r>
            <a:r>
              <a:rPr lang="en-US" sz="1400" i="1" dirty="0" smtClean="0">
                <a:solidFill>
                  <a:srgbClr val="000000"/>
                </a:solidFill>
                <a:cs typeface="+mn-cs"/>
              </a:rPr>
              <a:t>Employee</a:t>
            </a:r>
          </a:p>
          <a:p>
            <a:pPr marL="0" indent="0" eaLnBrk="1" hangingPunct="1">
              <a:buFont typeface="Wingdings" charset="0"/>
              <a:buNone/>
              <a:defRPr/>
            </a:pPr>
            <a:r>
              <a:rPr lang="en-US" sz="1400" b="1" dirty="0" smtClean="0">
                <a:solidFill>
                  <a:srgbClr val="800000"/>
                </a:solidFill>
              </a:rPr>
              <a:t>For </a:t>
            </a:r>
            <a:r>
              <a:rPr lang="en-US" sz="1400" b="1" dirty="0">
                <a:solidFill>
                  <a:srgbClr val="800000"/>
                </a:solidFill>
              </a:rPr>
              <a:t>Each </a:t>
            </a:r>
            <a:r>
              <a:rPr lang="en-US" sz="1400" b="1" dirty="0" smtClean="0">
                <a:solidFill>
                  <a:srgbClr val="800000"/>
                </a:solidFill>
              </a:rPr>
              <a:t>Statement</a:t>
            </a:r>
            <a:endParaRPr lang="en-US" sz="1400" dirty="0" smtClean="0">
              <a:solidFill>
                <a:srgbClr val="000000"/>
              </a:solidFill>
            </a:endParaRP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dirty="0"/>
              <a:t> </a:t>
            </a:r>
            <a:r>
              <a:rPr lang="en-US" sz="1400" dirty="0" smtClean="0"/>
              <a:t>     delete from R;</a:t>
            </a:r>
          </a:p>
          <a:p>
            <a:pPr marL="0" indent="0" eaLnBrk="1" hangingPunct="1">
              <a:buFont typeface="Wingdings" charset="0"/>
              <a:buNone/>
              <a:defRPr/>
            </a:pPr>
            <a:r>
              <a:rPr lang="en-US" sz="1400" dirty="0"/>
              <a:t> </a:t>
            </a:r>
            <a:r>
              <a:rPr lang="en-US" sz="1400" dirty="0" smtClean="0"/>
              <a:t>     insert into R(</a:t>
            </a:r>
            <a:r>
              <a:rPr lang="en-US" sz="1400" dirty="0" err="1" smtClean="0"/>
              <a:t>cnt</a:t>
            </a:r>
            <a:r>
              <a:rPr lang="en-US" sz="1400" dirty="0" smtClean="0"/>
              <a:t>) Select count(*) from employee where salary &gt; 100,000;</a:t>
            </a:r>
          </a:p>
          <a:p>
            <a:pPr marL="0" indent="0" eaLnBrk="1" hangingPunct="1">
              <a:buFont typeface="Wingdings" charset="0"/>
              <a:buNone/>
              <a:defRPr/>
            </a:pPr>
            <a:r>
              <a:rPr lang="en-US" sz="1400" b="1" dirty="0" smtClean="0">
                <a:solidFill>
                  <a:srgbClr val="800000"/>
                </a:solidFill>
              </a:rPr>
              <a:t>End;</a:t>
            </a:r>
          </a:p>
          <a:p>
            <a:pPr marL="0" indent="0" eaLnBrk="1" hangingPunct="1">
              <a:buFont typeface="Wingdings" charset="0"/>
              <a:buNone/>
              <a:defRPr/>
            </a:pPr>
            <a:r>
              <a:rPr lang="en-US" sz="1400" b="1" dirty="0">
                <a:solidFill>
                  <a:srgbClr val="800000"/>
                </a:solidFill>
              </a:rPr>
              <a:t>/</a:t>
            </a:r>
          </a:p>
          <a:p>
            <a:pPr marL="0" indent="0" eaLnBrk="1" hangingPunct="1">
              <a:buFont typeface="Wingdings" charset="0"/>
              <a:buNone/>
              <a:defRPr/>
            </a:pPr>
            <a:r>
              <a:rPr lang="en-US" sz="1400" b="1" dirty="0" smtClean="0">
                <a:solidFill>
                  <a:srgbClr val="800000"/>
                </a:solidFill>
              </a:rPr>
              <a:t> </a:t>
            </a:r>
            <a:endParaRPr lang="en-US" sz="1400" b="1" dirty="0">
              <a:solidFill>
                <a:srgbClr val="800000"/>
              </a:solidFill>
            </a:endParaRPr>
          </a:p>
          <a:p>
            <a:pPr marL="0" indent="0" eaLnBrk="1" hangingPunct="1">
              <a:buFont typeface="Wingdings" charset="0"/>
              <a:buNone/>
              <a:defRPr/>
            </a:pPr>
            <a:endParaRPr lang="en-US" sz="1400" b="1" dirty="0">
              <a:solidFill>
                <a:srgbClr val="800000"/>
              </a:solidFill>
              <a:cs typeface="+mn-cs"/>
            </a:endParaRPr>
          </a:p>
          <a:p>
            <a:pPr marL="0" indent="0" eaLnBrk="1" hangingPunct="1">
              <a:buFont typeface="Wingdings" charset="0"/>
              <a:buNone/>
              <a:defRPr/>
            </a:pPr>
            <a:endParaRPr lang="en-US" sz="1400" b="1" dirty="0" smtClean="0">
              <a:solidFill>
                <a:srgbClr val="800000"/>
              </a:solidFill>
              <a:cs typeface="+mn-cs"/>
            </a:endParaRPr>
          </a:p>
        </p:txBody>
      </p:sp>
      <p:grpSp>
        <p:nvGrpSpPr>
          <p:cNvPr id="13" name="Group 12"/>
          <p:cNvGrpSpPr>
            <a:grpSpLocks/>
          </p:cNvGrpSpPr>
          <p:nvPr/>
        </p:nvGrpSpPr>
        <p:grpSpPr bwMode="auto">
          <a:xfrm>
            <a:off x="3048000" y="4343400"/>
            <a:ext cx="3548063" cy="1668463"/>
            <a:chOff x="3698461" y="4495573"/>
            <a:chExt cx="2725530" cy="1670191"/>
          </a:xfrm>
        </p:grpSpPr>
        <p:cxnSp>
          <p:nvCxnSpPr>
            <p:cNvPr id="10" name="Straight Arrow Connector 9"/>
            <p:cNvCxnSpPr>
              <a:cxnSpLocks noChangeShapeType="1"/>
            </p:cNvCxnSpPr>
            <p:nvPr/>
          </p:nvCxnSpPr>
          <p:spPr bwMode="auto">
            <a:xfrm flipH="1" flipV="1">
              <a:off x="3698461" y="4495573"/>
              <a:ext cx="585349" cy="83906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898" name="TextBox 10"/>
            <p:cNvSpPr txBox="1">
              <a:spLocks noChangeArrowheads="1"/>
            </p:cNvSpPr>
            <p:nvPr/>
          </p:nvSpPr>
          <p:spPr bwMode="auto">
            <a:xfrm>
              <a:off x="3756991" y="5334272"/>
              <a:ext cx="2667000" cy="83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0000FF"/>
                  </a:solidFill>
                </a:rPr>
                <a:t>Delete the existing record in R, and then insert the new count.</a:t>
              </a:r>
            </a:p>
          </p:txBody>
        </p:sp>
      </p:grpSp>
      <p:grpSp>
        <p:nvGrpSpPr>
          <p:cNvPr id="12" name="Group 11"/>
          <p:cNvGrpSpPr>
            <a:grpSpLocks/>
          </p:cNvGrpSpPr>
          <p:nvPr/>
        </p:nvGrpSpPr>
        <p:grpSpPr bwMode="auto">
          <a:xfrm>
            <a:off x="4038600" y="2209800"/>
            <a:ext cx="3884613" cy="685800"/>
            <a:chOff x="3200400" y="2438027"/>
            <a:chExt cx="4108938" cy="686476"/>
          </a:xfrm>
        </p:grpSpPr>
        <p:cxnSp>
          <p:nvCxnSpPr>
            <p:cNvPr id="14" name="Straight Arrow Connector 13"/>
            <p:cNvCxnSpPr>
              <a:cxnSpLocks noChangeShapeType="1"/>
            </p:cNvCxnSpPr>
            <p:nvPr/>
          </p:nvCxnSpPr>
          <p:spPr bwMode="auto">
            <a:xfrm flipH="1">
              <a:off x="3200400" y="2819403"/>
              <a:ext cx="1370206" cy="3051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896" name="TextBox 14"/>
            <p:cNvSpPr txBox="1">
              <a:spLocks noChangeArrowheads="1"/>
            </p:cNvSpPr>
            <p:nvPr/>
          </p:nvSpPr>
          <p:spPr bwMode="auto">
            <a:xfrm>
              <a:off x="4489938" y="2438027"/>
              <a:ext cx="2819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0000FF"/>
                  </a:solidFill>
                </a:rPr>
                <a:t>Indicate three events at the same time</a:t>
              </a:r>
            </a:p>
          </p:txBody>
        </p:sp>
      </p:grpSp>
    </p:spTree>
    <p:extLst>
      <p:ext uri="{BB962C8B-B14F-4D97-AF65-F5344CB8AC3E}">
        <p14:creationId xmlns:p14="http://schemas.microsoft.com/office/powerpoint/2010/main" val="3707605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76200"/>
            <a:ext cx="7772400" cy="830128"/>
          </a:xfrm>
        </p:spPr>
        <p:txBody>
          <a:bodyPr/>
          <a:lstStyle/>
          <a:p>
            <a:r>
              <a:rPr lang="en-US" dirty="0"/>
              <a:t>Triggers in MS-</a:t>
            </a:r>
            <a:r>
              <a:rPr lang="en-US" dirty="0" err="1"/>
              <a:t>SQLServer</a:t>
            </a:r>
            <a:r>
              <a:rPr lang="en-US" dirty="0"/>
              <a:t> Syntax</a:t>
            </a:r>
          </a:p>
        </p:txBody>
      </p:sp>
      <p:sp>
        <p:nvSpPr>
          <p:cNvPr id="96259" name="Rectangle 3"/>
          <p:cNvSpPr>
            <a:spLocks noGrp="1" noChangeArrowheads="1"/>
          </p:cNvSpPr>
          <p:nvPr>
            <p:ph type="body" idx="4294967295"/>
          </p:nvPr>
        </p:nvSpPr>
        <p:spPr>
          <a:xfrm>
            <a:off x="304800" y="914400"/>
            <a:ext cx="8534400" cy="5943600"/>
          </a:xfrm>
        </p:spPr>
        <p:txBody>
          <a:bodyPr/>
          <a:lstStyle/>
          <a:p>
            <a:pPr>
              <a:lnSpc>
                <a:spcPct val="90000"/>
              </a:lnSpc>
              <a:buFont typeface="Monotype Sorts" pitchFamily="2" charset="2"/>
              <a:buNone/>
            </a:pPr>
            <a:r>
              <a:rPr lang="en-US" sz="1800" b="1" dirty="0"/>
              <a:t>     </a:t>
            </a:r>
            <a:r>
              <a:rPr lang="en-US" b="1" dirty="0"/>
              <a:t>create trigger </a:t>
            </a:r>
            <a:r>
              <a:rPr lang="en-US" i="1" dirty="0"/>
              <a:t>overdraft-trigger </a:t>
            </a:r>
            <a:r>
              <a:rPr lang="en-US" b="1" dirty="0"/>
              <a:t>on</a:t>
            </a:r>
            <a:r>
              <a:rPr lang="en-US" dirty="0"/>
              <a:t> </a:t>
            </a:r>
            <a:r>
              <a:rPr lang="en-US" i="1" dirty="0"/>
              <a:t>account</a:t>
            </a:r>
            <a:br>
              <a:rPr lang="en-US" i="1" dirty="0"/>
            </a:br>
            <a:r>
              <a:rPr lang="en-US" b="1" dirty="0"/>
              <a:t>for update</a:t>
            </a:r>
            <a:br>
              <a:rPr lang="en-US" b="1" dirty="0"/>
            </a:br>
            <a:r>
              <a:rPr lang="en-US" b="1" dirty="0"/>
              <a:t>as </a:t>
            </a:r>
            <a:br>
              <a:rPr lang="en-US" b="1" dirty="0"/>
            </a:br>
            <a:r>
              <a:rPr lang="en-US" b="1" dirty="0"/>
              <a:t>if  </a:t>
            </a:r>
            <a:r>
              <a:rPr lang="en-US" b="1" dirty="0" err="1"/>
              <a:t>inserted</a:t>
            </a:r>
            <a:r>
              <a:rPr lang="en-US" i="1" dirty="0" err="1"/>
              <a:t>.balance</a:t>
            </a:r>
            <a:r>
              <a:rPr lang="en-US" i="1" dirty="0"/>
              <a:t> </a:t>
            </a:r>
            <a:r>
              <a:rPr lang="en-US" dirty="0"/>
              <a:t>&lt; 0</a:t>
            </a:r>
            <a:br>
              <a:rPr lang="en-US" dirty="0"/>
            </a:br>
            <a:r>
              <a:rPr lang="en-US" b="1" dirty="0"/>
              <a:t>begin</a:t>
            </a:r>
            <a:br>
              <a:rPr lang="en-US" b="1" dirty="0"/>
            </a:br>
            <a:r>
              <a:rPr lang="en-US" b="1" dirty="0"/>
              <a:t>    insert into </a:t>
            </a:r>
            <a:r>
              <a:rPr lang="en-US" i="1" dirty="0"/>
              <a:t>borrower</a:t>
            </a:r>
            <a:br>
              <a:rPr lang="en-US" i="1" dirty="0"/>
            </a:br>
            <a:r>
              <a:rPr lang="en-US" i="1" dirty="0"/>
              <a:t>       </a:t>
            </a:r>
            <a:r>
              <a:rPr lang="en-US" dirty="0"/>
              <a:t>(</a:t>
            </a:r>
            <a:r>
              <a:rPr lang="en-US" b="1" dirty="0"/>
              <a:t>select </a:t>
            </a:r>
            <a:r>
              <a:rPr lang="en-US" i="1" dirty="0"/>
              <a:t>customer-</a:t>
            </a:r>
            <a:r>
              <a:rPr lang="en-US" i="1" dirty="0" err="1"/>
              <a:t>name,account</a:t>
            </a:r>
            <a:r>
              <a:rPr lang="en-US" i="1" dirty="0"/>
              <a:t>-number</a:t>
            </a:r>
            <a:br>
              <a:rPr lang="en-US" i="1" dirty="0"/>
            </a:br>
            <a:r>
              <a:rPr lang="en-US" i="1" dirty="0"/>
              <a:t>        </a:t>
            </a:r>
            <a:r>
              <a:rPr lang="en-US" b="1" dirty="0"/>
              <a:t>from </a:t>
            </a:r>
            <a:r>
              <a:rPr lang="en-US" i="1" dirty="0"/>
              <a:t>depositor</a:t>
            </a:r>
            <a:r>
              <a:rPr lang="en-US" dirty="0"/>
              <a:t>, </a:t>
            </a:r>
            <a:r>
              <a:rPr lang="en-US" b="1" dirty="0"/>
              <a:t>inserted</a:t>
            </a:r>
            <a:br>
              <a:rPr lang="en-US" b="1" dirty="0"/>
            </a:br>
            <a:r>
              <a:rPr lang="en-US" b="1" dirty="0"/>
              <a:t>        where </a:t>
            </a:r>
            <a:r>
              <a:rPr lang="en-US" b="1" dirty="0" err="1"/>
              <a:t>inserted</a:t>
            </a:r>
            <a:r>
              <a:rPr lang="en-US" dirty="0" err="1"/>
              <a:t>.</a:t>
            </a:r>
            <a:r>
              <a:rPr lang="en-US" i="1" dirty="0" err="1"/>
              <a:t>account</a:t>
            </a:r>
            <a:r>
              <a:rPr lang="en-US" i="1" dirty="0"/>
              <a:t>-number = </a:t>
            </a:r>
            <a:br>
              <a:rPr lang="en-US" i="1" dirty="0"/>
            </a:br>
            <a:r>
              <a:rPr lang="en-US" i="1" dirty="0"/>
              <a:t>                             </a:t>
            </a:r>
            <a:r>
              <a:rPr lang="en-US" i="1" dirty="0" err="1"/>
              <a:t>depositor.account</a:t>
            </a:r>
            <a:r>
              <a:rPr lang="en-US" i="1" dirty="0"/>
              <a:t>-number</a:t>
            </a:r>
            <a:r>
              <a:rPr lang="en-US" dirty="0"/>
              <a:t>)</a:t>
            </a:r>
            <a:br>
              <a:rPr lang="en-US" dirty="0"/>
            </a:br>
            <a:r>
              <a:rPr lang="en-US" dirty="0"/>
              <a:t>    </a:t>
            </a:r>
            <a:r>
              <a:rPr lang="en-US" b="1" dirty="0"/>
              <a:t>insert into </a:t>
            </a:r>
            <a:r>
              <a:rPr lang="en-US" i="1" dirty="0"/>
              <a:t>loan </a:t>
            </a:r>
            <a:r>
              <a:rPr lang="en-US" b="1" dirty="0"/>
              <a:t>values</a:t>
            </a:r>
            <a:br>
              <a:rPr lang="en-US" b="1" dirty="0"/>
            </a:br>
            <a:r>
              <a:rPr lang="en-US" dirty="0"/>
              <a:t>       (</a:t>
            </a:r>
            <a:r>
              <a:rPr lang="en-US" b="1" dirty="0" err="1"/>
              <a:t>inserted</a:t>
            </a:r>
            <a:r>
              <a:rPr lang="en-US" dirty="0" err="1"/>
              <a:t>.</a:t>
            </a:r>
            <a:r>
              <a:rPr lang="en-US" i="1" dirty="0" err="1"/>
              <a:t>account</a:t>
            </a:r>
            <a:r>
              <a:rPr lang="en-US" i="1" dirty="0"/>
              <a:t>-number</a:t>
            </a:r>
            <a:r>
              <a:rPr lang="en-US" dirty="0"/>
              <a:t>, </a:t>
            </a:r>
            <a:r>
              <a:rPr lang="en-US" b="1" dirty="0" err="1"/>
              <a:t>inserted</a:t>
            </a:r>
            <a:r>
              <a:rPr lang="en-US" dirty="0" err="1"/>
              <a:t>.</a:t>
            </a:r>
            <a:r>
              <a:rPr lang="en-US" i="1" dirty="0" err="1"/>
              <a:t>branch</a:t>
            </a:r>
            <a:r>
              <a:rPr lang="en-US" i="1" dirty="0"/>
              <a:t>-name</a:t>
            </a:r>
            <a:r>
              <a:rPr lang="en-US" dirty="0"/>
              <a:t>,</a:t>
            </a:r>
            <a:br>
              <a:rPr lang="en-US" dirty="0"/>
            </a:br>
            <a:r>
              <a:rPr lang="en-US" dirty="0"/>
              <a:t>                                – </a:t>
            </a:r>
            <a:r>
              <a:rPr lang="en-US" b="1" dirty="0" err="1"/>
              <a:t>inserted</a:t>
            </a:r>
            <a:r>
              <a:rPr lang="en-US" dirty="0" err="1"/>
              <a:t>.</a:t>
            </a:r>
            <a:r>
              <a:rPr lang="en-US" i="1" dirty="0" err="1"/>
              <a:t>balance</a:t>
            </a:r>
            <a:r>
              <a:rPr lang="en-US" dirty="0"/>
              <a:t>)</a:t>
            </a:r>
            <a:br>
              <a:rPr lang="en-US" dirty="0"/>
            </a:br>
            <a:r>
              <a:rPr lang="en-US" dirty="0"/>
              <a:t>    </a:t>
            </a:r>
            <a:r>
              <a:rPr lang="en-US" b="1" dirty="0"/>
              <a:t>update </a:t>
            </a:r>
            <a:r>
              <a:rPr lang="en-US" i="1" dirty="0"/>
              <a:t>account </a:t>
            </a:r>
            <a:r>
              <a:rPr lang="en-US" b="1" dirty="0"/>
              <a:t>set </a:t>
            </a:r>
            <a:r>
              <a:rPr lang="en-US" i="1" dirty="0"/>
              <a:t>balance </a:t>
            </a:r>
            <a:r>
              <a:rPr lang="en-US" dirty="0"/>
              <a:t>= 0</a:t>
            </a:r>
            <a:br>
              <a:rPr lang="en-US" dirty="0"/>
            </a:br>
            <a:r>
              <a:rPr lang="en-US" b="1" dirty="0"/>
              <a:t>      from </a:t>
            </a:r>
            <a:r>
              <a:rPr lang="en-US" i="1" dirty="0"/>
              <a:t>account</a:t>
            </a:r>
            <a:r>
              <a:rPr lang="en-US" dirty="0"/>
              <a:t>, </a:t>
            </a:r>
            <a:r>
              <a:rPr lang="en-US" b="1" dirty="0"/>
              <a:t>inserted</a:t>
            </a:r>
            <a:br>
              <a:rPr lang="en-US" b="1" dirty="0"/>
            </a:br>
            <a:r>
              <a:rPr lang="en-US" b="1" dirty="0"/>
              <a:t>      where </a:t>
            </a:r>
            <a:r>
              <a:rPr lang="en-US" i="1" dirty="0" err="1"/>
              <a:t>account.account</a:t>
            </a:r>
            <a:r>
              <a:rPr lang="en-US" i="1" dirty="0"/>
              <a:t>-number </a:t>
            </a:r>
            <a:r>
              <a:rPr lang="en-US" dirty="0"/>
              <a:t>= </a:t>
            </a:r>
            <a:r>
              <a:rPr lang="en-US" b="1" dirty="0" err="1"/>
              <a:t>inserted</a:t>
            </a:r>
            <a:r>
              <a:rPr lang="en-US" dirty="0" err="1"/>
              <a:t>.</a:t>
            </a:r>
            <a:r>
              <a:rPr lang="en-US" i="1" dirty="0" err="1"/>
              <a:t>account</a:t>
            </a:r>
            <a:r>
              <a:rPr lang="en-US" i="1" dirty="0"/>
              <a:t>-number</a:t>
            </a:r>
            <a:br>
              <a:rPr lang="en-US" i="1" dirty="0"/>
            </a:br>
            <a:r>
              <a:rPr lang="en-US" b="1" dirty="0"/>
              <a:t>end</a:t>
            </a:r>
          </a:p>
        </p:txBody>
      </p:sp>
    </p:spTree>
    <p:extLst>
      <p:ext uri="{BB962C8B-B14F-4D97-AF65-F5344CB8AC3E}">
        <p14:creationId xmlns:p14="http://schemas.microsoft.com/office/powerpoint/2010/main" val="3269000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76200"/>
            <a:ext cx="7772400" cy="928255"/>
          </a:xfrm>
        </p:spPr>
        <p:txBody>
          <a:bodyPr/>
          <a:lstStyle/>
          <a:p>
            <a:r>
              <a:rPr lang="en-US" dirty="0"/>
              <a:t>When Not To Use Triggers</a:t>
            </a:r>
          </a:p>
        </p:txBody>
      </p:sp>
      <p:sp>
        <p:nvSpPr>
          <p:cNvPr id="101379" name="Rectangle 3"/>
          <p:cNvSpPr>
            <a:spLocks noGrp="1" noChangeArrowheads="1"/>
          </p:cNvSpPr>
          <p:nvPr>
            <p:ph type="body" idx="1"/>
          </p:nvPr>
        </p:nvSpPr>
        <p:spPr>
          <a:xfrm>
            <a:off x="304800" y="1295400"/>
            <a:ext cx="8534400" cy="5410200"/>
          </a:xfrm>
        </p:spPr>
        <p:txBody>
          <a:bodyPr/>
          <a:lstStyle/>
          <a:p>
            <a:r>
              <a:rPr lang="en-US" dirty="0"/>
              <a:t>Triggers were used earlier for tasks such as </a:t>
            </a:r>
          </a:p>
          <a:p>
            <a:pPr lvl="1"/>
            <a:r>
              <a:rPr lang="en-US" dirty="0"/>
              <a:t>maintaining summary data (e.g. total salary of each department)</a:t>
            </a:r>
          </a:p>
          <a:p>
            <a:pPr lvl="1"/>
            <a:r>
              <a:rPr lang="en-US" dirty="0"/>
              <a:t>Replicating databases by recording changes to special relations (called </a:t>
            </a:r>
            <a:r>
              <a:rPr lang="en-US" b="1" dirty="0">
                <a:solidFill>
                  <a:srgbClr val="990000"/>
                </a:solidFill>
              </a:rPr>
              <a:t>change</a:t>
            </a:r>
            <a:r>
              <a:rPr lang="en-US" dirty="0"/>
              <a:t> or </a:t>
            </a:r>
            <a:r>
              <a:rPr lang="en-US" b="1" dirty="0">
                <a:solidFill>
                  <a:srgbClr val="990000"/>
                </a:solidFill>
              </a:rPr>
              <a:t>delta</a:t>
            </a:r>
            <a:r>
              <a:rPr lang="en-US" dirty="0"/>
              <a:t> relations) and having a separate process that applies the changes over to a replica </a:t>
            </a:r>
          </a:p>
          <a:p>
            <a:r>
              <a:rPr lang="en-US" dirty="0"/>
              <a:t>There are better ways of doing these now:</a:t>
            </a:r>
          </a:p>
          <a:p>
            <a:pPr lvl="1"/>
            <a:r>
              <a:rPr lang="en-US" dirty="0"/>
              <a:t>Databases today provide built in  materialized view  facilities to maintain summary data</a:t>
            </a:r>
          </a:p>
          <a:p>
            <a:pPr lvl="1"/>
            <a:r>
              <a:rPr lang="en-US" dirty="0"/>
              <a:t>Databases provide built-in support for replication</a:t>
            </a:r>
          </a:p>
          <a:p>
            <a:r>
              <a:rPr lang="en-US" dirty="0"/>
              <a:t>Encapsulation facilities can be used instead of triggers in many cases</a:t>
            </a:r>
          </a:p>
          <a:p>
            <a:pPr lvl="1"/>
            <a:r>
              <a:rPr lang="en-US" dirty="0"/>
              <a:t>Define methods to update fields</a:t>
            </a:r>
          </a:p>
          <a:p>
            <a:pPr lvl="1"/>
            <a:r>
              <a:rPr lang="en-US" dirty="0"/>
              <a:t>Carry out actions as part of the update methods instead of </a:t>
            </a:r>
            <a:br>
              <a:rPr lang="en-US" dirty="0"/>
            </a:br>
            <a:r>
              <a:rPr lang="en-US" dirty="0"/>
              <a:t>through a trigger </a:t>
            </a:r>
          </a:p>
        </p:txBody>
      </p:sp>
    </p:spTree>
    <p:extLst>
      <p:ext uri="{BB962C8B-B14F-4D97-AF65-F5344CB8AC3E}">
        <p14:creationId xmlns:p14="http://schemas.microsoft.com/office/powerpoint/2010/main" val="356919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913141"/>
          </a:xfrm>
        </p:spPr>
        <p:txBody>
          <a:bodyPr/>
          <a:lstStyle/>
          <a:p>
            <a:pPr>
              <a:defRPr/>
            </a:pPr>
            <a:r>
              <a:rPr lang="en-US" dirty="0" smtClean="0"/>
              <a:t>Assertions vs. Triggers</a:t>
            </a:r>
            <a:endParaRPr lang="en-US" dirty="0"/>
          </a:p>
        </p:txBody>
      </p:sp>
      <p:sp>
        <p:nvSpPr>
          <p:cNvPr id="3" name="Content Placeholder 2"/>
          <p:cNvSpPr>
            <a:spLocks noGrp="1"/>
          </p:cNvSpPr>
          <p:nvPr>
            <p:ph idx="1"/>
          </p:nvPr>
        </p:nvSpPr>
        <p:spPr>
          <a:xfrm>
            <a:off x="304800" y="1600200"/>
            <a:ext cx="8001000" cy="4953000"/>
          </a:xfrm>
        </p:spPr>
        <p:txBody>
          <a:bodyPr/>
          <a:lstStyle/>
          <a:p>
            <a:pPr>
              <a:buFont typeface="Wingdings" charset="0"/>
              <a:buChar char="l"/>
              <a:defRPr/>
            </a:pPr>
            <a:r>
              <a:rPr lang="en-US" sz="1800" dirty="0" smtClean="0"/>
              <a:t>Assertions do not modify the data, they only check certain conditions</a:t>
            </a:r>
          </a:p>
          <a:p>
            <a:pPr>
              <a:buFont typeface="Wingdings" charset="0"/>
              <a:buChar char="l"/>
              <a:defRPr/>
            </a:pPr>
            <a:endParaRPr lang="en-US" sz="1800" dirty="0"/>
          </a:p>
          <a:p>
            <a:pPr>
              <a:buFont typeface="Wingdings" charset="0"/>
              <a:buChar char="l"/>
              <a:defRPr/>
            </a:pPr>
            <a:r>
              <a:rPr lang="en-US" sz="1800" dirty="0" smtClean="0"/>
              <a:t>Triggers are more powerful because the can check conditions and also modify the data</a:t>
            </a:r>
          </a:p>
          <a:p>
            <a:pPr>
              <a:buFont typeface="Wingdings" charset="0"/>
              <a:buChar char="l"/>
              <a:defRPr/>
            </a:pPr>
            <a:endParaRPr lang="en-US" sz="1800" dirty="0"/>
          </a:p>
          <a:p>
            <a:pPr>
              <a:buFont typeface="Wingdings" charset="0"/>
              <a:buChar char="l"/>
              <a:defRPr/>
            </a:pPr>
            <a:r>
              <a:rPr lang="en-US" sz="1800" dirty="0" smtClean="0"/>
              <a:t>Assertions are not linked to specific tables in the database and not linked to specific events</a:t>
            </a:r>
          </a:p>
          <a:p>
            <a:pPr>
              <a:buFont typeface="Wingdings" charset="0"/>
              <a:buChar char="l"/>
              <a:defRPr/>
            </a:pPr>
            <a:endParaRPr lang="en-US" sz="1800" dirty="0"/>
          </a:p>
          <a:p>
            <a:pPr>
              <a:buFont typeface="Wingdings" charset="0"/>
              <a:buChar char="l"/>
              <a:defRPr/>
            </a:pPr>
            <a:r>
              <a:rPr lang="en-US" sz="1800" dirty="0" smtClean="0"/>
              <a:t>Triggers are linked to specific tables and specific events</a:t>
            </a:r>
          </a:p>
          <a:p>
            <a:pPr>
              <a:buFont typeface="Wingdings" charset="0"/>
              <a:buChar char="l"/>
              <a:defRPr/>
            </a:pPr>
            <a:endParaRPr lang="en-US" sz="1800" dirty="0" smtClean="0"/>
          </a:p>
          <a:p>
            <a:pPr>
              <a:buFont typeface="Wingdings" charset="0"/>
              <a:buChar char="l"/>
              <a:defRPr/>
            </a:pPr>
            <a:r>
              <a:rPr lang="en-US" sz="1800" dirty="0"/>
              <a:t>All assertions can be implemented as triggers (one or more)</a:t>
            </a:r>
          </a:p>
          <a:p>
            <a:pPr>
              <a:buFont typeface="Wingdings" charset="0"/>
              <a:buChar char="l"/>
              <a:defRPr/>
            </a:pPr>
            <a:endParaRPr lang="en-US" sz="1800" dirty="0"/>
          </a:p>
          <a:p>
            <a:pPr>
              <a:buFont typeface="Wingdings" charset="0"/>
              <a:buChar char="l"/>
              <a:defRPr/>
            </a:pPr>
            <a:r>
              <a:rPr lang="en-US" sz="1800" dirty="0"/>
              <a:t>Not all triggers can be implemented as assertions </a:t>
            </a:r>
          </a:p>
          <a:p>
            <a:pPr>
              <a:buFont typeface="Wingdings" charset="0"/>
              <a:buChar char="l"/>
              <a:defRPr/>
            </a:pPr>
            <a:endParaRPr lang="en-US" sz="1800" dirty="0"/>
          </a:p>
          <a:p>
            <a:pPr>
              <a:buFont typeface="Wingdings" charset="0"/>
              <a:buChar char="l"/>
              <a:defRPr/>
            </a:pPr>
            <a:endParaRPr lang="en-US" sz="1800" dirty="0"/>
          </a:p>
        </p:txBody>
      </p:sp>
    </p:spTree>
    <p:extLst>
      <p:ext uri="{BB962C8B-B14F-4D97-AF65-F5344CB8AC3E}">
        <p14:creationId xmlns:p14="http://schemas.microsoft.com/office/powerpoint/2010/main" val="57074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543800" cy="944562"/>
          </a:xfrm>
        </p:spPr>
        <p:txBody>
          <a:bodyPr/>
          <a:lstStyle/>
          <a:p>
            <a:pPr>
              <a:defRPr/>
            </a:pPr>
            <a:r>
              <a:rPr lang="en-US" dirty="0" smtClean="0"/>
              <a:t>Example: Trigger vs. Assertion</a:t>
            </a:r>
            <a:endParaRPr lang="en-US" dirty="0"/>
          </a:p>
        </p:txBody>
      </p:sp>
      <p:sp>
        <p:nvSpPr>
          <p:cNvPr id="4" name="Rectangle 3"/>
          <p:cNvSpPr txBox="1">
            <a:spLocks noChangeArrowheads="1"/>
          </p:cNvSpPr>
          <p:nvPr/>
        </p:nvSpPr>
        <p:spPr bwMode="auto">
          <a:xfrm>
            <a:off x="152400" y="1447800"/>
            <a:ext cx="7696200" cy="762000"/>
          </a:xfrm>
          <a:prstGeom prst="rect">
            <a:avLst/>
          </a:prstGeom>
          <a:solidFill>
            <a:schemeClr val="accent1">
              <a:lumMod val="20000"/>
              <a:lumOff val="80000"/>
            </a:schemeClr>
          </a:solidFill>
          <a:ln>
            <a:noFill/>
          </a:ln>
          <a:effectLst/>
          <a:extLs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600" dirty="0"/>
              <a:t>All new customers opening an account must have </a:t>
            </a:r>
            <a:r>
              <a:rPr lang="en-US" sz="1600" dirty="0" smtClean="0"/>
              <a:t>opening </a:t>
            </a:r>
            <a:r>
              <a:rPr lang="en-US" sz="1600" dirty="0"/>
              <a:t>balance </a:t>
            </a:r>
            <a:r>
              <a:rPr lang="en-US" sz="1600" dirty="0" smtClean="0"/>
              <a:t>&gt;= </a:t>
            </a:r>
            <a:r>
              <a:rPr lang="en-US" sz="1600" dirty="0"/>
              <a:t>$</a:t>
            </a:r>
            <a:r>
              <a:rPr lang="en-US" sz="1600" dirty="0" smtClean="0"/>
              <a:t>100. </a:t>
            </a:r>
            <a:r>
              <a:rPr lang="en-US" sz="1600" dirty="0"/>
              <a:t>H</a:t>
            </a:r>
            <a:r>
              <a:rPr lang="en-US" sz="1600" dirty="0" smtClean="0"/>
              <a:t>owever</a:t>
            </a:r>
            <a:r>
              <a:rPr lang="en-US" sz="1600" dirty="0"/>
              <a:t>, once the account is opened their balance can fall below that amount.</a:t>
            </a:r>
            <a:endParaRPr lang="en-US" sz="1600" dirty="0" smtClean="0">
              <a:cs typeface="+mn-cs"/>
            </a:endParaRPr>
          </a:p>
        </p:txBody>
      </p:sp>
      <p:grpSp>
        <p:nvGrpSpPr>
          <p:cNvPr id="18" name="Group 17"/>
          <p:cNvGrpSpPr>
            <a:grpSpLocks/>
          </p:cNvGrpSpPr>
          <p:nvPr/>
        </p:nvGrpSpPr>
        <p:grpSpPr bwMode="auto">
          <a:xfrm>
            <a:off x="6350" y="2057400"/>
            <a:ext cx="4251325" cy="1100138"/>
            <a:chOff x="5587" y="2057400"/>
            <a:chExt cx="4252787" cy="1100554"/>
          </a:xfrm>
        </p:grpSpPr>
        <p:cxnSp>
          <p:nvCxnSpPr>
            <p:cNvPr id="7" name="Straight Arrow Connector 6"/>
            <p:cNvCxnSpPr>
              <a:cxnSpLocks noChangeShapeType="1"/>
            </p:cNvCxnSpPr>
            <p:nvPr/>
          </p:nvCxnSpPr>
          <p:spPr bwMode="auto">
            <a:xfrm flipV="1">
              <a:off x="990175" y="2057400"/>
              <a:ext cx="0" cy="7622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137" name="TextBox 7"/>
            <p:cNvSpPr txBox="1">
              <a:spLocks noChangeArrowheads="1"/>
            </p:cNvSpPr>
            <p:nvPr/>
          </p:nvSpPr>
          <p:spPr bwMode="auto">
            <a:xfrm>
              <a:off x="5587" y="2819400"/>
              <a:ext cx="42527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800000"/>
                  </a:solidFill>
                </a:rPr>
                <a:t>We need triggers, assertions cannot be used</a:t>
              </a:r>
            </a:p>
          </p:txBody>
        </p:sp>
      </p:grpSp>
      <p:grpSp>
        <p:nvGrpSpPr>
          <p:cNvPr id="19" name="Group 18"/>
          <p:cNvGrpSpPr>
            <a:grpSpLocks/>
          </p:cNvGrpSpPr>
          <p:nvPr/>
        </p:nvGrpSpPr>
        <p:grpSpPr bwMode="auto">
          <a:xfrm>
            <a:off x="4648200" y="2057400"/>
            <a:ext cx="2697163" cy="947738"/>
            <a:chOff x="4648200" y="2057400"/>
            <a:chExt cx="2697373" cy="948154"/>
          </a:xfrm>
        </p:grpSpPr>
        <p:cxnSp>
          <p:nvCxnSpPr>
            <p:cNvPr id="9" name="Straight Arrow Connector 8"/>
            <p:cNvCxnSpPr>
              <a:cxnSpLocks noChangeShapeType="1"/>
            </p:cNvCxnSpPr>
            <p:nvPr/>
          </p:nvCxnSpPr>
          <p:spPr bwMode="auto">
            <a:xfrm flipV="1">
              <a:off x="5105436" y="2057400"/>
              <a:ext cx="76206" cy="60986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135" name="TextBox 13"/>
            <p:cNvSpPr txBox="1">
              <a:spLocks noChangeArrowheads="1"/>
            </p:cNvSpPr>
            <p:nvPr/>
          </p:nvSpPr>
          <p:spPr bwMode="auto">
            <a:xfrm>
              <a:off x="4648200" y="2667000"/>
              <a:ext cx="2697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800000"/>
                  </a:solidFill>
                </a:rPr>
                <a:t>Trigger Event: Before Insert</a:t>
              </a:r>
            </a:p>
          </p:txBody>
        </p:sp>
      </p:grpSp>
      <p:sp>
        <p:nvSpPr>
          <p:cNvPr id="17" name="Rectangle 3"/>
          <p:cNvSpPr txBox="1">
            <a:spLocks noChangeArrowheads="1"/>
          </p:cNvSpPr>
          <p:nvPr/>
        </p:nvSpPr>
        <p:spPr bwMode="auto">
          <a:xfrm>
            <a:off x="457200" y="3276600"/>
            <a:ext cx="6705600" cy="2362200"/>
          </a:xfrm>
          <a:prstGeom prst="rect">
            <a:avLst/>
          </a:prstGeom>
          <a:solidFill>
            <a:schemeClr val="bg1">
              <a:lumMod val="85000"/>
            </a:schemeClr>
          </a:solidFill>
          <a:ln>
            <a:noFill/>
          </a:ln>
          <a:effectLst/>
          <a:extLs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eaLnBrk="1" hangingPunct="1">
              <a:buFont typeface="Wingdings" charset="0"/>
              <a:buNone/>
              <a:defRPr/>
            </a:pPr>
            <a:r>
              <a:rPr lang="en-US" sz="1400" b="1" dirty="0" smtClean="0">
                <a:solidFill>
                  <a:srgbClr val="800000"/>
                </a:solidFill>
                <a:cs typeface="+mn-cs"/>
              </a:rPr>
              <a:t>Create Trigger </a:t>
            </a:r>
            <a:r>
              <a:rPr lang="en-US" sz="1400" i="1" dirty="0" err="1" smtClean="0">
                <a:solidFill>
                  <a:srgbClr val="000000"/>
                </a:solidFill>
                <a:cs typeface="+mn-cs"/>
              </a:rPr>
              <a:t>OpeningBal</a:t>
            </a:r>
            <a:endParaRPr lang="en-US" sz="1400" i="1" dirty="0" smtClean="0">
              <a:solidFill>
                <a:srgbClr val="000000"/>
              </a:solidFill>
              <a:cs typeface="+mn-cs"/>
            </a:endParaRPr>
          </a:p>
          <a:p>
            <a:pPr marL="0" indent="0" eaLnBrk="1" hangingPunct="1">
              <a:buFont typeface="Wingdings" charset="0"/>
              <a:buNone/>
              <a:defRPr/>
            </a:pPr>
            <a:r>
              <a:rPr lang="en-US" sz="1400" b="1" dirty="0" smtClean="0">
                <a:solidFill>
                  <a:srgbClr val="800000"/>
                </a:solidFill>
                <a:cs typeface="+mn-cs"/>
              </a:rPr>
              <a:t>Before Insert On </a:t>
            </a:r>
            <a:r>
              <a:rPr lang="en-US" sz="1400" i="1" dirty="0" smtClean="0">
                <a:solidFill>
                  <a:srgbClr val="000000"/>
                </a:solidFill>
                <a:cs typeface="+mn-cs"/>
              </a:rPr>
              <a:t>Customer</a:t>
            </a:r>
            <a:endParaRPr lang="en-US" sz="1400" i="1" dirty="0" smtClean="0">
              <a:solidFill>
                <a:srgbClr val="000000"/>
              </a:solidFill>
            </a:endParaRPr>
          </a:p>
          <a:p>
            <a:pPr marL="0" indent="0" eaLnBrk="1" hangingPunct="1">
              <a:buFont typeface="Wingdings" charset="0"/>
              <a:buNone/>
              <a:defRPr/>
            </a:pPr>
            <a:r>
              <a:rPr lang="en-US" sz="1400" b="1" dirty="0">
                <a:solidFill>
                  <a:srgbClr val="800000"/>
                </a:solidFill>
              </a:rPr>
              <a:t>For Each </a:t>
            </a:r>
            <a:r>
              <a:rPr lang="en-US" sz="1400" b="1" dirty="0" smtClean="0">
                <a:solidFill>
                  <a:srgbClr val="800000"/>
                </a:solidFill>
              </a:rPr>
              <a:t>Row</a:t>
            </a:r>
          </a:p>
          <a:p>
            <a:pPr marL="0" indent="0" eaLnBrk="1" hangingPunct="1">
              <a:buFont typeface="Wingdings" charset="0"/>
              <a:buNone/>
              <a:defRPr/>
            </a:pPr>
            <a:r>
              <a:rPr lang="en-US" sz="1400" b="1" dirty="0" smtClean="0">
                <a:solidFill>
                  <a:srgbClr val="800000"/>
                </a:solidFill>
              </a:rPr>
              <a:t>Begin</a:t>
            </a:r>
          </a:p>
          <a:p>
            <a:pPr marL="0" indent="0" eaLnBrk="1" hangingPunct="1">
              <a:buFont typeface="Wingdings" charset="0"/>
              <a:buNone/>
              <a:defRPr/>
            </a:pPr>
            <a:r>
              <a:rPr lang="en-US" sz="1400" dirty="0"/>
              <a:t> </a:t>
            </a:r>
            <a:r>
              <a:rPr lang="en-US" sz="1400" dirty="0" smtClean="0"/>
              <a:t>    IF (:</a:t>
            </a:r>
            <a:r>
              <a:rPr lang="en-US" sz="1400" dirty="0" err="1" smtClean="0"/>
              <a:t>new.balance</a:t>
            </a:r>
            <a:r>
              <a:rPr lang="en-US" sz="1400" dirty="0" smtClean="0"/>
              <a:t> is null or :</a:t>
            </a:r>
            <a:r>
              <a:rPr lang="en-US" sz="1400" dirty="0" err="1" smtClean="0"/>
              <a:t>new.balance</a:t>
            </a:r>
            <a:r>
              <a:rPr lang="en-US" sz="1400" dirty="0" smtClean="0"/>
              <a:t> &lt; 100) Then</a:t>
            </a:r>
          </a:p>
          <a:p>
            <a:pPr marL="0" indent="0" eaLnBrk="1" hangingPunct="1">
              <a:buFont typeface="Wingdings" charset="0"/>
              <a:buNone/>
              <a:defRPr/>
            </a:pPr>
            <a:r>
              <a:rPr lang="en-US" sz="1200" dirty="0">
                <a:latin typeface="Courier New" charset="0"/>
              </a:rPr>
              <a:t> </a:t>
            </a:r>
            <a:r>
              <a:rPr lang="en-US" sz="1200" dirty="0" smtClean="0">
                <a:latin typeface="Courier New" charset="0"/>
              </a:rPr>
              <a:t>     RAISE_APPLICATION_ERROR</a:t>
            </a:r>
            <a:r>
              <a:rPr lang="en-US" sz="1200" dirty="0">
                <a:latin typeface="Courier New" charset="0"/>
              </a:rPr>
              <a:t>(-20004, </a:t>
            </a:r>
            <a:r>
              <a:rPr lang="fr-FR" sz="1200" dirty="0">
                <a:latin typeface="Courier New" charset="0"/>
              </a:rPr>
              <a:t>'</a:t>
            </a:r>
            <a:r>
              <a:rPr lang="en-US" altLang="ja-JP" sz="1200" dirty="0" smtClean="0">
                <a:latin typeface="Courier New" charset="0"/>
              </a:rPr>
              <a:t>Balance should be &gt;= $100</a:t>
            </a:r>
            <a:r>
              <a:rPr lang="fr-FR" altLang="ja-JP" sz="1200" dirty="0">
                <a:latin typeface="Courier New" charset="0"/>
              </a:rPr>
              <a:t>'</a:t>
            </a:r>
            <a:r>
              <a:rPr lang="en-US" altLang="ja-JP" sz="1200" dirty="0" smtClean="0">
                <a:latin typeface="Courier New" charset="0"/>
              </a:rPr>
              <a:t>)</a:t>
            </a:r>
            <a:r>
              <a:rPr lang="en-US" altLang="ja-JP" sz="1200" dirty="0">
                <a:latin typeface="Courier New" charset="0"/>
              </a:rPr>
              <a:t>;</a:t>
            </a:r>
            <a:endParaRPr lang="en-US" sz="1200" dirty="0"/>
          </a:p>
          <a:p>
            <a:pPr marL="0" indent="0" eaLnBrk="1" hangingPunct="1">
              <a:buFont typeface="Wingdings" charset="0"/>
              <a:buNone/>
              <a:defRPr/>
            </a:pPr>
            <a:r>
              <a:rPr lang="en-US" sz="1400" dirty="0" smtClean="0">
                <a:solidFill>
                  <a:srgbClr val="000000"/>
                </a:solidFill>
              </a:rPr>
              <a:t>     End IF;  	</a:t>
            </a:r>
            <a:endParaRPr lang="en-US" sz="1400" dirty="0">
              <a:solidFill>
                <a:srgbClr val="000000"/>
              </a:solidFill>
            </a:endParaRPr>
          </a:p>
          <a:p>
            <a:pPr marL="0" indent="0" eaLnBrk="1" hangingPunct="1">
              <a:buFont typeface="Wingdings" charset="0"/>
              <a:buNone/>
              <a:defRPr/>
            </a:pPr>
            <a:r>
              <a:rPr lang="en-US" sz="1400" b="1" dirty="0" smtClean="0">
                <a:solidFill>
                  <a:srgbClr val="800000"/>
                </a:solidFill>
              </a:rPr>
              <a:t>End;</a:t>
            </a:r>
            <a:endParaRPr lang="en-US" sz="1400" b="1" dirty="0" smtClean="0">
              <a:solidFill>
                <a:srgbClr val="800000"/>
              </a:solidFill>
              <a:cs typeface="+mn-cs"/>
            </a:endParaRPr>
          </a:p>
        </p:txBody>
      </p:sp>
    </p:spTree>
    <p:extLst>
      <p:ext uri="{BB962C8B-B14F-4D97-AF65-F5344CB8AC3E}">
        <p14:creationId xmlns:p14="http://schemas.microsoft.com/office/powerpoint/2010/main" val="1573672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248280"/>
            <a:ext cx="7772400" cy="913141"/>
          </a:xfrm>
        </p:spPr>
        <p:txBody>
          <a:bodyPr/>
          <a:lstStyle/>
          <a:p>
            <a:r>
              <a:rPr lang="en-US" dirty="0"/>
              <a:t>Security</a:t>
            </a:r>
          </a:p>
        </p:txBody>
      </p:sp>
      <p:sp>
        <p:nvSpPr>
          <p:cNvPr id="67587" name="Rectangle 3"/>
          <p:cNvSpPr>
            <a:spLocks noGrp="1" noChangeArrowheads="1"/>
          </p:cNvSpPr>
          <p:nvPr>
            <p:ph type="body" idx="4294967295"/>
          </p:nvPr>
        </p:nvSpPr>
        <p:spPr>
          <a:xfrm>
            <a:off x="381000" y="1114425"/>
            <a:ext cx="8382000" cy="4876800"/>
          </a:xfrm>
        </p:spPr>
        <p:txBody>
          <a:bodyPr/>
          <a:lstStyle/>
          <a:p>
            <a:r>
              <a:rPr lang="en-US" b="1"/>
              <a:t>Security </a:t>
            </a:r>
            <a:r>
              <a:rPr lang="en-US"/>
              <a:t>- protection from malicious attempts to steal or modify data.</a:t>
            </a:r>
          </a:p>
          <a:p>
            <a:pPr lvl="1"/>
            <a:r>
              <a:rPr lang="en-US"/>
              <a:t>Database system level</a:t>
            </a:r>
          </a:p>
          <a:p>
            <a:pPr lvl="2"/>
            <a:r>
              <a:rPr lang="en-US">
                <a:solidFill>
                  <a:schemeClr val="tx2"/>
                </a:solidFill>
              </a:rPr>
              <a:t>Authentication</a:t>
            </a:r>
            <a:r>
              <a:rPr lang="en-US"/>
              <a:t> and </a:t>
            </a:r>
            <a:r>
              <a:rPr lang="en-US">
                <a:solidFill>
                  <a:schemeClr val="tx2"/>
                </a:solidFill>
              </a:rPr>
              <a:t>authorization</a:t>
            </a:r>
            <a:r>
              <a:rPr lang="en-US"/>
              <a:t> mechanisms to allow specific users access only to required data</a:t>
            </a:r>
          </a:p>
          <a:p>
            <a:pPr lvl="2"/>
            <a:r>
              <a:rPr lang="en-US"/>
              <a:t>We concentrate on authorization in the rest of this chapter</a:t>
            </a:r>
          </a:p>
          <a:p>
            <a:pPr lvl="1"/>
            <a:r>
              <a:rPr lang="en-US"/>
              <a:t>Operating system level</a:t>
            </a:r>
          </a:p>
          <a:p>
            <a:pPr lvl="2"/>
            <a:r>
              <a:rPr lang="en-US"/>
              <a:t>Operating system super-users can do anything they want to the database!   Good operating system level security is required.</a:t>
            </a:r>
          </a:p>
          <a:p>
            <a:pPr lvl="1"/>
            <a:r>
              <a:rPr lang="en-US"/>
              <a:t>Network level:  must use encryption to prevent</a:t>
            </a:r>
          </a:p>
          <a:p>
            <a:pPr lvl="2"/>
            <a:r>
              <a:rPr lang="en-US"/>
              <a:t>Eavesdropping (unauthorized reading of messages)</a:t>
            </a:r>
          </a:p>
          <a:p>
            <a:pPr lvl="2"/>
            <a:r>
              <a:rPr lang="en-US"/>
              <a:t>Masquerading  (pretending to be an authorized user or sending messages supposedly from authorized users)</a:t>
            </a:r>
          </a:p>
        </p:txBody>
      </p:sp>
    </p:spTree>
    <p:extLst>
      <p:ext uri="{BB962C8B-B14F-4D97-AF65-F5344CB8AC3E}">
        <p14:creationId xmlns:p14="http://schemas.microsoft.com/office/powerpoint/2010/main" val="892171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381000"/>
            <a:ext cx="7772400" cy="913141"/>
          </a:xfrm>
        </p:spPr>
        <p:txBody>
          <a:bodyPr/>
          <a:lstStyle/>
          <a:p>
            <a:r>
              <a:rPr lang="en-US" dirty="0"/>
              <a:t>Security (Cont.)</a:t>
            </a:r>
          </a:p>
        </p:txBody>
      </p:sp>
      <p:sp>
        <p:nvSpPr>
          <p:cNvPr id="103427" name="Rectangle 3"/>
          <p:cNvSpPr>
            <a:spLocks noGrp="1" noChangeArrowheads="1"/>
          </p:cNvSpPr>
          <p:nvPr>
            <p:ph type="body" idx="1"/>
          </p:nvPr>
        </p:nvSpPr>
        <p:spPr/>
        <p:txBody>
          <a:bodyPr/>
          <a:lstStyle/>
          <a:p>
            <a:pPr lvl="1"/>
            <a:r>
              <a:rPr lang="en-US" dirty="0"/>
              <a:t>Physical level</a:t>
            </a:r>
          </a:p>
          <a:p>
            <a:pPr lvl="2"/>
            <a:r>
              <a:rPr lang="en-US" dirty="0"/>
              <a:t>Physical access to computers allows destruction of data by intruders;  traditional lock-and-key security is needed</a:t>
            </a:r>
          </a:p>
          <a:p>
            <a:pPr lvl="2"/>
            <a:r>
              <a:rPr lang="en-US" dirty="0"/>
              <a:t>Computers must also be protected from floods, fire, etc. </a:t>
            </a:r>
          </a:p>
          <a:p>
            <a:pPr lvl="1"/>
            <a:r>
              <a:rPr lang="en-US" dirty="0" smtClean="0"/>
              <a:t>Human </a:t>
            </a:r>
            <a:r>
              <a:rPr lang="en-US" dirty="0"/>
              <a:t>level</a:t>
            </a:r>
          </a:p>
          <a:p>
            <a:pPr lvl="2"/>
            <a:r>
              <a:rPr lang="en-US" dirty="0"/>
              <a:t>Users must be screened to ensure that an authorized users do not give access to intruders   </a:t>
            </a:r>
          </a:p>
          <a:p>
            <a:pPr lvl="2"/>
            <a:r>
              <a:rPr lang="en-US" dirty="0"/>
              <a:t>Users should be trained on password selection and secrecy</a:t>
            </a:r>
          </a:p>
          <a:p>
            <a:endParaRPr lang="en-US" dirty="0"/>
          </a:p>
        </p:txBody>
      </p:sp>
    </p:spTree>
    <p:extLst>
      <p:ext uri="{BB962C8B-B14F-4D97-AF65-F5344CB8AC3E}">
        <p14:creationId xmlns:p14="http://schemas.microsoft.com/office/powerpoint/2010/main" val="1277801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38200" y="270106"/>
            <a:ext cx="7772400" cy="830128"/>
          </a:xfrm>
        </p:spPr>
        <p:txBody>
          <a:bodyPr/>
          <a:lstStyle/>
          <a:p>
            <a:r>
              <a:rPr lang="en-US" dirty="0"/>
              <a:t>Authorization</a:t>
            </a:r>
          </a:p>
        </p:txBody>
      </p:sp>
      <p:sp>
        <p:nvSpPr>
          <p:cNvPr id="73731" name="Rectangle 3"/>
          <p:cNvSpPr>
            <a:spLocks noGrp="1" noChangeArrowheads="1"/>
          </p:cNvSpPr>
          <p:nvPr>
            <p:ph type="body" idx="4294967295"/>
          </p:nvPr>
        </p:nvSpPr>
        <p:spPr>
          <a:xfrm>
            <a:off x="571500" y="1114425"/>
            <a:ext cx="8115300" cy="4876800"/>
          </a:xfrm>
        </p:spPr>
        <p:txBody>
          <a:bodyPr/>
          <a:lstStyle/>
          <a:p>
            <a:pPr>
              <a:buFont typeface="Monotype Sorts" pitchFamily="2" charset="2"/>
              <a:buNone/>
            </a:pPr>
            <a:r>
              <a:rPr lang="en-US"/>
              <a:t>Forms of authorization on parts of  the database:</a:t>
            </a:r>
          </a:p>
          <a:p>
            <a:pPr>
              <a:lnSpc>
                <a:spcPct val="160000"/>
              </a:lnSpc>
            </a:pPr>
            <a:r>
              <a:rPr lang="en-US" b="1"/>
              <a:t>Read authorization </a:t>
            </a:r>
            <a:r>
              <a:rPr lang="en-US"/>
              <a:t>- allows reading, but not modification of data.</a:t>
            </a:r>
          </a:p>
          <a:p>
            <a:r>
              <a:rPr lang="en-US" b="1"/>
              <a:t>Insert authorization </a:t>
            </a:r>
            <a:r>
              <a:rPr lang="en-US"/>
              <a:t>- allows insertion of new data, but not modification of existing data.</a:t>
            </a:r>
          </a:p>
          <a:p>
            <a:r>
              <a:rPr lang="en-US" b="1"/>
              <a:t>Update authorization </a:t>
            </a:r>
            <a:r>
              <a:rPr lang="en-US"/>
              <a:t>- allows modification, but not deletion of data.</a:t>
            </a:r>
          </a:p>
          <a:p>
            <a:r>
              <a:rPr lang="en-US" b="1"/>
              <a:t>Delete authorization </a:t>
            </a:r>
            <a:r>
              <a:rPr lang="en-US"/>
              <a:t>- allows deletion of data</a:t>
            </a:r>
          </a:p>
        </p:txBody>
      </p:sp>
    </p:spTree>
    <p:extLst>
      <p:ext uri="{BB962C8B-B14F-4D97-AF65-F5344CB8AC3E}">
        <p14:creationId xmlns:p14="http://schemas.microsoft.com/office/powerpoint/2010/main" val="247136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228600"/>
            <a:ext cx="7772400" cy="830128"/>
          </a:xfrm>
        </p:spPr>
        <p:txBody>
          <a:bodyPr/>
          <a:lstStyle/>
          <a:p>
            <a:r>
              <a:rPr lang="en-US" dirty="0"/>
              <a:t>Authorization (Cont.)</a:t>
            </a:r>
          </a:p>
        </p:txBody>
      </p:sp>
      <p:sp>
        <p:nvSpPr>
          <p:cNvPr id="74755" name="Rectangle 3"/>
          <p:cNvSpPr>
            <a:spLocks noGrp="1" noChangeArrowheads="1"/>
          </p:cNvSpPr>
          <p:nvPr>
            <p:ph type="body" idx="4294967295"/>
          </p:nvPr>
        </p:nvSpPr>
        <p:spPr>
          <a:xfrm>
            <a:off x="571500" y="1343025"/>
            <a:ext cx="8191500" cy="3152775"/>
          </a:xfrm>
        </p:spPr>
        <p:txBody>
          <a:bodyPr/>
          <a:lstStyle/>
          <a:p>
            <a:pPr>
              <a:buFont typeface="Monotype Sorts" pitchFamily="2" charset="2"/>
              <a:buNone/>
            </a:pPr>
            <a:r>
              <a:rPr lang="en-US"/>
              <a:t>Forms of authorization to modify  the database schema:</a:t>
            </a:r>
          </a:p>
          <a:p>
            <a:r>
              <a:rPr lang="en-US" b="1"/>
              <a:t>Index authorization </a:t>
            </a:r>
            <a:r>
              <a:rPr lang="en-US"/>
              <a:t>- allows creation and deletion of indices.</a:t>
            </a:r>
          </a:p>
          <a:p>
            <a:r>
              <a:rPr lang="en-US" b="1"/>
              <a:t>Resources</a:t>
            </a:r>
            <a:r>
              <a:rPr lang="en-US"/>
              <a:t> </a:t>
            </a:r>
            <a:r>
              <a:rPr lang="en-US" b="1"/>
              <a:t>authorization</a:t>
            </a:r>
            <a:r>
              <a:rPr lang="en-US"/>
              <a:t> - allows creation of new relations.</a:t>
            </a:r>
          </a:p>
          <a:p>
            <a:r>
              <a:rPr lang="en-US" b="1"/>
              <a:t>Alteration</a:t>
            </a:r>
            <a:r>
              <a:rPr lang="en-US"/>
              <a:t> </a:t>
            </a:r>
            <a:r>
              <a:rPr lang="en-US" b="1"/>
              <a:t>authorization</a:t>
            </a:r>
            <a:r>
              <a:rPr lang="en-US"/>
              <a:t> - allows addition or deletion of attributes in a relation.</a:t>
            </a:r>
          </a:p>
          <a:p>
            <a:r>
              <a:rPr lang="en-US" b="1"/>
              <a:t>Drop</a:t>
            </a:r>
            <a:r>
              <a:rPr lang="en-US"/>
              <a:t> </a:t>
            </a:r>
            <a:r>
              <a:rPr lang="en-US" b="1"/>
              <a:t>authorization</a:t>
            </a:r>
            <a:r>
              <a:rPr lang="en-US"/>
              <a:t> - allows deletion of relations.</a:t>
            </a:r>
          </a:p>
        </p:txBody>
      </p:sp>
    </p:spTree>
    <p:extLst>
      <p:ext uri="{BB962C8B-B14F-4D97-AF65-F5344CB8AC3E}">
        <p14:creationId xmlns:p14="http://schemas.microsoft.com/office/powerpoint/2010/main" val="2862778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49640" cy="5968697"/>
          </a:xfrm>
        </p:spPr>
        <p:txBody>
          <a:bodyPr/>
          <a:lstStyle/>
          <a:p>
            <a:r>
              <a:rPr lang="en-US" dirty="0"/>
              <a:t>A view is a “virtual” table that is derived from </a:t>
            </a:r>
            <a:r>
              <a:rPr lang="en-US" dirty="0" smtClean="0"/>
              <a:t>other </a:t>
            </a:r>
            <a:r>
              <a:rPr lang="en-US" dirty="0"/>
              <a:t>tables</a:t>
            </a:r>
          </a:p>
          <a:p>
            <a:r>
              <a:rPr lang="en-US" dirty="0" smtClean="0"/>
              <a:t>Allows </a:t>
            </a:r>
            <a:r>
              <a:rPr lang="en-US" dirty="0"/>
              <a:t>for limited update operations (since the </a:t>
            </a:r>
            <a:r>
              <a:rPr lang="en-US" dirty="0" smtClean="0"/>
              <a:t>table are not </a:t>
            </a:r>
            <a:r>
              <a:rPr lang="en-US" dirty="0"/>
              <a:t>physically be </a:t>
            </a:r>
            <a:r>
              <a:rPr lang="en-US" dirty="0" smtClean="0"/>
              <a:t>stored)</a:t>
            </a:r>
          </a:p>
          <a:p>
            <a:pPr lvl="1"/>
            <a:r>
              <a:rPr lang="en-US" dirty="0" smtClean="0"/>
              <a:t>Allows </a:t>
            </a:r>
            <a:r>
              <a:rPr lang="en-US" dirty="0"/>
              <a:t>full query </a:t>
            </a:r>
            <a:r>
              <a:rPr lang="en-US" dirty="0" smtClean="0"/>
              <a:t>operations</a:t>
            </a:r>
          </a:p>
          <a:p>
            <a:pPr lvl="1"/>
            <a:r>
              <a:rPr lang="en-US" dirty="0" smtClean="0"/>
              <a:t>A </a:t>
            </a:r>
            <a:r>
              <a:rPr lang="en-US" dirty="0"/>
              <a:t>convenience for expressing certain </a:t>
            </a:r>
            <a:r>
              <a:rPr lang="en-US" dirty="0" smtClean="0"/>
              <a:t>operations</a:t>
            </a:r>
          </a:p>
          <a:p>
            <a:r>
              <a:rPr lang="en-US" dirty="0" smtClean="0"/>
              <a:t>A </a:t>
            </a:r>
            <a:r>
              <a:rPr lang="en-US" dirty="0"/>
              <a:t>view consisting of branches and their customers</a:t>
            </a:r>
          </a:p>
          <a:p>
            <a:pPr marL="0" indent="0">
              <a:buNone/>
            </a:pPr>
            <a:r>
              <a:rPr lang="en-US" b="1" dirty="0" smtClean="0"/>
              <a:t>create </a:t>
            </a:r>
            <a:r>
              <a:rPr lang="en-US" b="1" dirty="0"/>
              <a:t>view </a:t>
            </a:r>
            <a:r>
              <a:rPr lang="en-US" b="1" dirty="0" err="1"/>
              <a:t>all_customer</a:t>
            </a:r>
            <a:r>
              <a:rPr lang="en-US" b="1" dirty="0"/>
              <a:t> as</a:t>
            </a:r>
          </a:p>
          <a:p>
            <a:pPr marL="0" indent="0">
              <a:buNone/>
            </a:pPr>
            <a:r>
              <a:rPr lang="en-US" sz="1800" dirty="0" smtClean="0"/>
              <a:t>	(</a:t>
            </a:r>
            <a:r>
              <a:rPr lang="en-US" sz="1800" dirty="0"/>
              <a:t>select </a:t>
            </a:r>
            <a:r>
              <a:rPr lang="en-US" sz="1800" dirty="0" err="1"/>
              <a:t>branch_name</a:t>
            </a:r>
            <a:r>
              <a:rPr lang="en-US" sz="1800" dirty="0"/>
              <a:t>, </a:t>
            </a:r>
            <a:r>
              <a:rPr lang="en-US" sz="1800" dirty="0" err="1" smtClean="0"/>
              <a:t>customer_namefrom</a:t>
            </a:r>
            <a:r>
              <a:rPr lang="en-US" sz="1800" dirty="0" smtClean="0"/>
              <a:t> </a:t>
            </a:r>
            <a:r>
              <a:rPr lang="en-US" sz="1800" dirty="0"/>
              <a:t>depositor, </a:t>
            </a:r>
            <a:r>
              <a:rPr lang="en-US" sz="1800" dirty="0" smtClean="0"/>
              <a:t>account where </a:t>
            </a:r>
            <a:r>
              <a:rPr lang="en-US" sz="1800" dirty="0" err="1"/>
              <a:t>depositor.account_number</a:t>
            </a:r>
            <a:r>
              <a:rPr lang="en-US" sz="1800" dirty="0"/>
              <a:t> </a:t>
            </a:r>
            <a:r>
              <a:rPr lang="en-US" sz="1800" dirty="0" smtClean="0"/>
              <a:t>= </a:t>
            </a:r>
            <a:r>
              <a:rPr lang="en-US" sz="1800" dirty="0" err="1" smtClean="0"/>
              <a:t>account.account_number</a:t>
            </a:r>
            <a:r>
              <a:rPr lang="en-US" sz="1800" dirty="0" smtClean="0"/>
              <a:t> )union(select </a:t>
            </a:r>
            <a:r>
              <a:rPr lang="en-US" sz="1800" dirty="0" err="1"/>
              <a:t>branch_name</a:t>
            </a:r>
            <a:r>
              <a:rPr lang="en-US" sz="1800" dirty="0"/>
              <a:t>, </a:t>
            </a:r>
            <a:r>
              <a:rPr lang="en-US" sz="1800" dirty="0" err="1" smtClean="0"/>
              <a:t>customer_name</a:t>
            </a:r>
            <a:r>
              <a:rPr lang="en-US" sz="1800" dirty="0" smtClean="0"/>
              <a:t> from </a:t>
            </a:r>
            <a:r>
              <a:rPr lang="en-US" sz="1800" dirty="0"/>
              <a:t>borrower, </a:t>
            </a:r>
            <a:r>
              <a:rPr lang="en-US" sz="1800" dirty="0" smtClean="0"/>
              <a:t>loan where </a:t>
            </a:r>
            <a:r>
              <a:rPr lang="en-US" sz="1800" dirty="0" err="1"/>
              <a:t>borrower.loan_number</a:t>
            </a:r>
            <a:r>
              <a:rPr lang="en-US" sz="1800" dirty="0"/>
              <a:t> = </a:t>
            </a:r>
            <a:r>
              <a:rPr lang="en-US" sz="1800" dirty="0" err="1"/>
              <a:t>loan.loan_number</a:t>
            </a:r>
            <a:r>
              <a:rPr lang="en-US" sz="1800" dirty="0"/>
              <a:t> </a:t>
            </a:r>
            <a:r>
              <a:rPr lang="en-US" sz="1800" dirty="0" smtClean="0"/>
              <a:t>)</a:t>
            </a:r>
          </a:p>
          <a:p>
            <a:pPr marL="0" indent="0">
              <a:buNone/>
            </a:pPr>
            <a:endParaRPr lang="en-US" sz="1800" dirty="0"/>
          </a:p>
          <a:p>
            <a:pPr marL="0" indent="0">
              <a:buNone/>
            </a:pPr>
            <a:r>
              <a:rPr lang="en-US" sz="1800" dirty="0" smtClean="0"/>
              <a:t>Find </a:t>
            </a:r>
            <a:r>
              <a:rPr lang="en-US" sz="1800" dirty="0"/>
              <a:t>all customers of the </a:t>
            </a:r>
            <a:r>
              <a:rPr lang="en-US" sz="1800" dirty="0" err="1"/>
              <a:t>Perryridge</a:t>
            </a:r>
            <a:r>
              <a:rPr lang="en-US" sz="1800" dirty="0"/>
              <a:t> branch</a:t>
            </a:r>
          </a:p>
          <a:p>
            <a:pPr marL="0" indent="0">
              <a:buNone/>
            </a:pPr>
            <a:endParaRPr lang="en-US" sz="1800" dirty="0"/>
          </a:p>
          <a:p>
            <a:r>
              <a:rPr lang="en-US" dirty="0"/>
              <a:t>select </a:t>
            </a:r>
            <a:r>
              <a:rPr lang="en-US" dirty="0" err="1" smtClean="0"/>
              <a:t>customer_name</a:t>
            </a:r>
            <a:r>
              <a:rPr lang="en-US" dirty="0" smtClean="0"/>
              <a:t> from </a:t>
            </a:r>
            <a:r>
              <a:rPr lang="en-US" dirty="0" err="1" smtClean="0"/>
              <a:t>all_customer</a:t>
            </a:r>
            <a:r>
              <a:rPr lang="en-US" dirty="0" smtClean="0"/>
              <a:t> where </a:t>
            </a:r>
            <a:r>
              <a:rPr lang="en-US" dirty="0" err="1"/>
              <a:t>branch_name</a:t>
            </a:r>
            <a:r>
              <a:rPr lang="en-US" dirty="0"/>
              <a:t> = ‘</a:t>
            </a:r>
            <a:r>
              <a:rPr lang="en-US" dirty="0" err="1"/>
              <a:t>Perryridge</a:t>
            </a:r>
            <a:r>
              <a:rPr lang="en-US" dirty="0"/>
              <a:t>’</a:t>
            </a:r>
          </a:p>
        </p:txBody>
      </p:sp>
    </p:spTree>
    <p:extLst>
      <p:ext uri="{BB962C8B-B14F-4D97-AF65-F5344CB8AC3E}">
        <p14:creationId xmlns:p14="http://schemas.microsoft.com/office/powerpoint/2010/main" val="1324962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ChangeArrowheads="1"/>
          </p:cNvSpPr>
          <p:nvPr>
            <p:ph type="title"/>
          </p:nvPr>
        </p:nvSpPr>
        <p:spPr>
          <a:xfrm>
            <a:off x="838200" y="152400"/>
            <a:ext cx="7772400" cy="913141"/>
          </a:xfrm>
        </p:spPr>
        <p:txBody>
          <a:bodyPr/>
          <a:lstStyle/>
          <a:p>
            <a:r>
              <a:rPr lang="en-US" dirty="0"/>
              <a:t>Authorization and Views</a:t>
            </a:r>
          </a:p>
        </p:txBody>
      </p:sp>
      <p:sp>
        <p:nvSpPr>
          <p:cNvPr id="75779" name="Rectangle 1027"/>
          <p:cNvSpPr>
            <a:spLocks noGrp="1" noChangeArrowheads="1"/>
          </p:cNvSpPr>
          <p:nvPr>
            <p:ph type="body" idx="4294967295"/>
          </p:nvPr>
        </p:nvSpPr>
        <p:spPr>
          <a:xfrm>
            <a:off x="571500" y="1114425"/>
            <a:ext cx="7848600" cy="3381375"/>
          </a:xfrm>
        </p:spPr>
        <p:txBody>
          <a:bodyPr/>
          <a:lstStyle/>
          <a:p>
            <a:r>
              <a:rPr lang="en-US"/>
              <a:t>Users can be given authorization on views, without being given any authorization on the relations used in the view definition</a:t>
            </a:r>
          </a:p>
          <a:p>
            <a:r>
              <a:rPr lang="en-US"/>
              <a:t>Ability of views to hide data serves both to simplify usage of the system and to enhance security by allowing users access only to data they need for their job</a:t>
            </a:r>
          </a:p>
          <a:p>
            <a:r>
              <a:rPr lang="en-US"/>
              <a:t>A  combination or relational-level security and view-level security can be used to limit a user’s access to precisely  the data that user needs.</a:t>
            </a:r>
          </a:p>
        </p:txBody>
      </p:sp>
    </p:spTree>
    <p:extLst>
      <p:ext uri="{BB962C8B-B14F-4D97-AF65-F5344CB8AC3E}">
        <p14:creationId xmlns:p14="http://schemas.microsoft.com/office/powerpoint/2010/main" val="1197996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p:txBody>
          <a:bodyPr/>
          <a:lstStyle/>
          <a:p>
            <a:r>
              <a:rPr lang="en-US"/>
              <a:t>View Example</a:t>
            </a:r>
          </a:p>
        </p:txBody>
      </p:sp>
      <p:sp>
        <p:nvSpPr>
          <p:cNvPr id="76803" name="Rectangle 1027"/>
          <p:cNvSpPr>
            <a:spLocks noGrp="1" noChangeArrowheads="1"/>
          </p:cNvSpPr>
          <p:nvPr>
            <p:ph type="body" idx="4294967295"/>
          </p:nvPr>
        </p:nvSpPr>
        <p:spPr>
          <a:xfrm>
            <a:off x="838200" y="1467993"/>
            <a:ext cx="7772400" cy="4932807"/>
          </a:xfrm>
        </p:spPr>
        <p:txBody>
          <a:bodyPr/>
          <a:lstStyle/>
          <a:p>
            <a:r>
              <a:rPr lang="en-US"/>
              <a:t>Suppose a  bank clerk needs to know the names of the customers of each branch, but is not authorized to see specific loan information.</a:t>
            </a:r>
          </a:p>
          <a:p>
            <a:pPr lvl="1"/>
            <a:r>
              <a:rPr lang="en-US"/>
              <a:t>Approach: Deny direct access to the</a:t>
            </a:r>
            <a:r>
              <a:rPr lang="en-US" i="1"/>
              <a:t> loan </a:t>
            </a:r>
            <a:r>
              <a:rPr lang="en-US"/>
              <a:t>relation, but grant access to the view </a:t>
            </a:r>
            <a:r>
              <a:rPr lang="en-US" i="1"/>
              <a:t>cust-loan</a:t>
            </a:r>
            <a:r>
              <a:rPr lang="en-US"/>
              <a:t>, which consists only of  the names of customers and the branches at which they have a loan.</a:t>
            </a:r>
          </a:p>
          <a:p>
            <a:pPr lvl="1"/>
            <a:r>
              <a:rPr lang="en-US"/>
              <a:t>The </a:t>
            </a:r>
            <a:r>
              <a:rPr lang="en-US" i="1"/>
              <a:t>cust-loan </a:t>
            </a:r>
            <a:r>
              <a:rPr lang="en-US"/>
              <a:t>view is defined in SQL as follows:</a:t>
            </a:r>
          </a:p>
          <a:p>
            <a:pPr>
              <a:buFont typeface="Monotype Sorts" pitchFamily="2" charset="2"/>
              <a:buNone/>
            </a:pPr>
            <a:r>
              <a:rPr lang="en-US" b="1"/>
              <a:t>		create view </a:t>
            </a:r>
            <a:r>
              <a:rPr lang="en-US" i="1"/>
              <a:t>cust-loan </a:t>
            </a:r>
            <a:r>
              <a:rPr lang="en-US" b="1"/>
              <a:t>as</a:t>
            </a:r>
            <a:r>
              <a:rPr lang="en-US"/>
              <a:t/>
            </a:r>
            <a:br>
              <a:rPr lang="en-US"/>
            </a:br>
            <a:r>
              <a:rPr lang="en-US"/>
              <a:t>	    </a:t>
            </a:r>
            <a:r>
              <a:rPr lang="en-US" b="1"/>
              <a:t>select </a:t>
            </a:r>
            <a:r>
              <a:rPr lang="en-US" i="1"/>
              <a:t>branchname</a:t>
            </a:r>
            <a:r>
              <a:rPr lang="en-US"/>
              <a:t>, </a:t>
            </a:r>
            <a:r>
              <a:rPr lang="en-US" i="1"/>
              <a:t>customer-name</a:t>
            </a:r>
            <a:r>
              <a:rPr lang="en-US"/>
              <a:t/>
            </a:r>
            <a:br>
              <a:rPr lang="en-US"/>
            </a:br>
            <a:r>
              <a:rPr lang="en-US" b="1"/>
              <a:t>	    from   </a:t>
            </a:r>
            <a:r>
              <a:rPr lang="en-US" i="1"/>
              <a:t>borrower, loan</a:t>
            </a:r>
            <a:r>
              <a:rPr lang="en-US"/>
              <a:t/>
            </a:r>
            <a:br>
              <a:rPr lang="en-US"/>
            </a:br>
            <a:r>
              <a:rPr lang="en-US" b="1"/>
              <a:t>	    where </a:t>
            </a:r>
            <a:r>
              <a:rPr lang="en-US" i="1"/>
              <a:t>borrower.loan-number </a:t>
            </a:r>
            <a:r>
              <a:rPr lang="en-US"/>
              <a:t>=</a:t>
            </a:r>
            <a:r>
              <a:rPr lang="en-US" i="1"/>
              <a:t> loan.loan-number</a:t>
            </a:r>
            <a:endParaRPr lang="en-US"/>
          </a:p>
        </p:txBody>
      </p:sp>
    </p:spTree>
    <p:extLst>
      <p:ext uri="{BB962C8B-B14F-4D97-AF65-F5344CB8AC3E}">
        <p14:creationId xmlns:p14="http://schemas.microsoft.com/office/powerpoint/2010/main" val="1790332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View Example (Cont.)</a:t>
            </a:r>
          </a:p>
        </p:txBody>
      </p:sp>
      <p:sp>
        <p:nvSpPr>
          <p:cNvPr id="77827" name="Rectangle 3"/>
          <p:cNvSpPr>
            <a:spLocks noGrp="1" noChangeArrowheads="1"/>
          </p:cNvSpPr>
          <p:nvPr>
            <p:ph type="body" idx="4294967295"/>
          </p:nvPr>
        </p:nvSpPr>
        <p:spPr>
          <a:xfrm>
            <a:off x="838200" y="1777365"/>
            <a:ext cx="7772400" cy="4484370"/>
          </a:xfrm>
        </p:spPr>
        <p:txBody>
          <a:bodyPr/>
          <a:lstStyle/>
          <a:p>
            <a:r>
              <a:rPr lang="en-US" dirty="0"/>
              <a:t>The clerk is authorized to see the result of the query:</a:t>
            </a:r>
          </a:p>
          <a:p>
            <a:pPr lvl="4">
              <a:buFontTx/>
              <a:buNone/>
            </a:pPr>
            <a:r>
              <a:rPr lang="en-US" sz="1800" b="1" dirty="0"/>
              <a:t>   select</a:t>
            </a:r>
            <a:r>
              <a:rPr lang="en-US" sz="1800" dirty="0"/>
              <a:t> </a:t>
            </a:r>
            <a:r>
              <a:rPr lang="en-US" sz="1800" b="1" dirty="0" smtClean="0"/>
              <a:t>* from </a:t>
            </a:r>
            <a:r>
              <a:rPr lang="en-US" sz="1800" i="1" dirty="0" err="1"/>
              <a:t>cust</a:t>
            </a:r>
            <a:r>
              <a:rPr lang="en-US" sz="1800" i="1" dirty="0"/>
              <a:t>-loan</a:t>
            </a:r>
            <a:endParaRPr lang="en-US" sz="1800" dirty="0"/>
          </a:p>
          <a:p>
            <a:endParaRPr lang="en-US" dirty="0" smtClean="0"/>
          </a:p>
          <a:p>
            <a:r>
              <a:rPr lang="en-US" dirty="0" smtClean="0"/>
              <a:t>When </a:t>
            </a:r>
            <a:r>
              <a:rPr lang="en-US" dirty="0"/>
              <a:t>the query  processor translates the result into a query on the actual relations in the database, we obtain a query on </a:t>
            </a:r>
            <a:r>
              <a:rPr lang="en-US" i="1" dirty="0"/>
              <a:t>borrower </a:t>
            </a:r>
            <a:r>
              <a:rPr lang="en-US" dirty="0"/>
              <a:t>and </a:t>
            </a:r>
            <a:r>
              <a:rPr lang="en-US" i="1" dirty="0"/>
              <a:t>loan</a:t>
            </a:r>
            <a:r>
              <a:rPr lang="en-US" dirty="0"/>
              <a:t>.</a:t>
            </a:r>
          </a:p>
          <a:p>
            <a:endParaRPr lang="en-US" dirty="0" smtClean="0"/>
          </a:p>
          <a:p>
            <a:r>
              <a:rPr lang="en-US" dirty="0" smtClean="0"/>
              <a:t>Authorization </a:t>
            </a:r>
            <a:r>
              <a:rPr lang="en-US" dirty="0"/>
              <a:t>must be checked on the clerk’s query  before query processing replaces a view by the definition of the view.</a:t>
            </a:r>
          </a:p>
        </p:txBody>
      </p:sp>
    </p:spTree>
    <p:extLst>
      <p:ext uri="{BB962C8B-B14F-4D97-AF65-F5344CB8AC3E}">
        <p14:creationId xmlns:p14="http://schemas.microsoft.com/office/powerpoint/2010/main" val="2529715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Authorization on Views</a:t>
            </a:r>
          </a:p>
        </p:txBody>
      </p:sp>
      <p:sp>
        <p:nvSpPr>
          <p:cNvPr id="78851" name="Rectangle 3"/>
          <p:cNvSpPr>
            <a:spLocks noGrp="1" noChangeArrowheads="1"/>
          </p:cNvSpPr>
          <p:nvPr>
            <p:ph type="body" idx="4294967295"/>
          </p:nvPr>
        </p:nvSpPr>
        <p:spPr>
          <a:xfrm>
            <a:off x="571500" y="1343025"/>
            <a:ext cx="7848600" cy="2543175"/>
          </a:xfrm>
        </p:spPr>
        <p:txBody>
          <a:bodyPr/>
          <a:lstStyle/>
          <a:p>
            <a:r>
              <a:rPr lang="en-US"/>
              <a:t>Creation of view does not require </a:t>
            </a:r>
            <a:r>
              <a:rPr lang="en-US" b="1"/>
              <a:t>resources </a:t>
            </a:r>
            <a:r>
              <a:rPr lang="en-US"/>
              <a:t>authorization since no real relation is being created</a:t>
            </a:r>
          </a:p>
          <a:p>
            <a:pPr>
              <a:lnSpc>
                <a:spcPct val="110000"/>
              </a:lnSpc>
            </a:pPr>
            <a:r>
              <a:rPr lang="en-US"/>
              <a:t>The creator of a view gets only those privileges that provide no additional authorization beyond that he already  had.</a:t>
            </a:r>
          </a:p>
          <a:p>
            <a:pPr>
              <a:lnSpc>
                <a:spcPct val="110000"/>
              </a:lnSpc>
            </a:pPr>
            <a:r>
              <a:rPr lang="en-US"/>
              <a:t>E.g. if creator of view </a:t>
            </a:r>
            <a:r>
              <a:rPr lang="en-US" i="1"/>
              <a:t>cust-loan</a:t>
            </a:r>
            <a:r>
              <a:rPr lang="en-US"/>
              <a:t> had only </a:t>
            </a:r>
            <a:r>
              <a:rPr lang="en-US" b="1"/>
              <a:t>read</a:t>
            </a:r>
            <a:r>
              <a:rPr lang="en-US"/>
              <a:t> authorization on </a:t>
            </a:r>
            <a:r>
              <a:rPr lang="en-US" i="1"/>
              <a:t>borrower</a:t>
            </a:r>
            <a:r>
              <a:rPr lang="en-US"/>
              <a:t> and </a:t>
            </a:r>
            <a:r>
              <a:rPr lang="en-US" i="1"/>
              <a:t>loan</a:t>
            </a:r>
            <a:r>
              <a:rPr lang="en-US"/>
              <a:t>, he gets only </a:t>
            </a:r>
            <a:r>
              <a:rPr lang="en-US" b="1"/>
              <a:t>read</a:t>
            </a:r>
            <a:r>
              <a:rPr lang="en-US"/>
              <a:t> authorization on </a:t>
            </a:r>
            <a:r>
              <a:rPr lang="en-US" i="1"/>
              <a:t>cust</a:t>
            </a:r>
            <a:r>
              <a:rPr lang="en-US"/>
              <a:t>-</a:t>
            </a:r>
            <a:r>
              <a:rPr lang="en-US" i="1"/>
              <a:t>loan</a:t>
            </a:r>
          </a:p>
        </p:txBody>
      </p:sp>
    </p:spTree>
    <p:extLst>
      <p:ext uri="{BB962C8B-B14F-4D97-AF65-F5344CB8AC3E}">
        <p14:creationId xmlns:p14="http://schemas.microsoft.com/office/powerpoint/2010/main" val="27465098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76200"/>
            <a:ext cx="7772400" cy="830128"/>
          </a:xfrm>
        </p:spPr>
        <p:txBody>
          <a:bodyPr/>
          <a:lstStyle/>
          <a:p>
            <a:r>
              <a:rPr lang="en-US" dirty="0"/>
              <a:t>Granting of Privileges</a:t>
            </a:r>
          </a:p>
        </p:txBody>
      </p:sp>
      <p:sp>
        <p:nvSpPr>
          <p:cNvPr id="79875" name="Rectangle 3"/>
          <p:cNvSpPr>
            <a:spLocks noGrp="1" noChangeArrowheads="1"/>
          </p:cNvSpPr>
          <p:nvPr>
            <p:ph type="body" idx="4294967295"/>
          </p:nvPr>
        </p:nvSpPr>
        <p:spPr>
          <a:xfrm>
            <a:off x="22098" y="838200"/>
            <a:ext cx="9404604" cy="5968697"/>
          </a:xfrm>
        </p:spPr>
        <p:txBody>
          <a:bodyPr/>
          <a:lstStyle/>
          <a:p>
            <a:r>
              <a:rPr lang="en-US" dirty="0"/>
              <a:t>The passage of authorization from one user to another may be represented by an authorization graph.</a:t>
            </a:r>
          </a:p>
          <a:p>
            <a:r>
              <a:rPr lang="en-US" dirty="0"/>
              <a:t>The nodes of this graph are the users.</a:t>
            </a:r>
          </a:p>
          <a:p>
            <a:r>
              <a:rPr lang="en-US" dirty="0"/>
              <a:t>The root of the graph is the database administrator.</a:t>
            </a:r>
          </a:p>
          <a:p>
            <a:r>
              <a:rPr lang="en-US" dirty="0"/>
              <a:t>Consider graph for update authorization on loan.</a:t>
            </a:r>
          </a:p>
          <a:p>
            <a:r>
              <a:rPr lang="en-US" dirty="0"/>
              <a:t>An edge </a:t>
            </a:r>
            <a:r>
              <a:rPr lang="en-US" dirty="0" err="1"/>
              <a:t>U</a:t>
            </a:r>
            <a:r>
              <a:rPr lang="en-US" baseline="-25000" dirty="0" err="1"/>
              <a:t>i</a:t>
            </a:r>
            <a:r>
              <a:rPr lang="en-US" dirty="0"/>
              <a:t> </a:t>
            </a:r>
            <a:r>
              <a:rPr lang="en-US" dirty="0">
                <a:sym typeface="Symbol" pitchFamily="18" charset="2"/>
              </a:rPr>
              <a:t></a:t>
            </a:r>
            <a:r>
              <a:rPr lang="en-US" dirty="0" err="1">
                <a:sym typeface="Symbol" pitchFamily="18" charset="2"/>
              </a:rPr>
              <a:t>U</a:t>
            </a:r>
            <a:r>
              <a:rPr lang="en-US" baseline="-25000" dirty="0" err="1">
                <a:sym typeface="Symbol" pitchFamily="18" charset="2"/>
              </a:rPr>
              <a:t>j</a:t>
            </a:r>
            <a:r>
              <a:rPr lang="en-US" dirty="0">
                <a:sym typeface="Symbol" pitchFamily="18" charset="2"/>
              </a:rPr>
              <a:t> indicates that user </a:t>
            </a:r>
            <a:r>
              <a:rPr lang="en-US" dirty="0" err="1">
                <a:sym typeface="Symbol" pitchFamily="18" charset="2"/>
              </a:rPr>
              <a:t>U</a:t>
            </a:r>
            <a:r>
              <a:rPr lang="en-US" baseline="-25000" dirty="0" err="1">
                <a:sym typeface="Symbol" pitchFamily="18" charset="2"/>
              </a:rPr>
              <a:t>i</a:t>
            </a:r>
            <a:r>
              <a:rPr lang="en-US" dirty="0">
                <a:sym typeface="Symbol" pitchFamily="18" charset="2"/>
              </a:rPr>
              <a:t> has granted update authorization on loan to </a:t>
            </a:r>
            <a:r>
              <a:rPr lang="en-US" dirty="0" err="1">
                <a:sym typeface="Symbol" pitchFamily="18" charset="2"/>
              </a:rPr>
              <a:t>U</a:t>
            </a:r>
            <a:r>
              <a:rPr lang="en-US" baseline="-25000" dirty="0" err="1">
                <a:sym typeface="Symbol" pitchFamily="18" charset="2"/>
              </a:rPr>
              <a:t>j</a:t>
            </a:r>
            <a:r>
              <a:rPr lang="en-US" baseline="-25000" dirty="0">
                <a:sym typeface="Symbol" pitchFamily="18" charset="2"/>
              </a:rPr>
              <a:t>.</a:t>
            </a:r>
            <a:endParaRPr lang="en-US" dirty="0"/>
          </a:p>
        </p:txBody>
      </p:sp>
      <p:sp>
        <p:nvSpPr>
          <p:cNvPr id="79876" name="Line 4"/>
          <p:cNvSpPr>
            <a:spLocks noChangeShapeType="1"/>
          </p:cNvSpPr>
          <p:nvPr/>
        </p:nvSpPr>
        <p:spPr bwMode="auto">
          <a:xfrm flipV="1">
            <a:off x="1752600" y="4038600"/>
            <a:ext cx="1143000" cy="914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7" name="Line 5"/>
          <p:cNvSpPr>
            <a:spLocks noChangeShapeType="1"/>
          </p:cNvSpPr>
          <p:nvPr/>
        </p:nvSpPr>
        <p:spPr bwMode="auto">
          <a:xfrm flipV="1">
            <a:off x="3352800" y="3981450"/>
            <a:ext cx="1219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8" name="Line 6"/>
          <p:cNvSpPr>
            <a:spLocks noChangeShapeType="1"/>
          </p:cNvSpPr>
          <p:nvPr/>
        </p:nvSpPr>
        <p:spPr bwMode="auto">
          <a:xfrm flipV="1">
            <a:off x="1828800" y="5181600"/>
            <a:ext cx="1219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9" name="Line 7"/>
          <p:cNvSpPr>
            <a:spLocks noChangeShapeType="1"/>
          </p:cNvSpPr>
          <p:nvPr/>
        </p:nvSpPr>
        <p:spPr bwMode="auto">
          <a:xfrm>
            <a:off x="1752600" y="5334000"/>
            <a:ext cx="1295400" cy="990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0" name="Line 8"/>
          <p:cNvSpPr>
            <a:spLocks noChangeShapeType="1"/>
          </p:cNvSpPr>
          <p:nvPr/>
        </p:nvSpPr>
        <p:spPr bwMode="auto">
          <a:xfrm flipV="1">
            <a:off x="3657600" y="5219700"/>
            <a:ext cx="1524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1" name="Line 9"/>
          <p:cNvSpPr>
            <a:spLocks noChangeShapeType="1"/>
          </p:cNvSpPr>
          <p:nvPr/>
        </p:nvSpPr>
        <p:spPr bwMode="auto">
          <a:xfrm>
            <a:off x="3371850" y="4086225"/>
            <a:ext cx="1733550" cy="8667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2" name="Text Box 10"/>
          <p:cNvSpPr txBox="1">
            <a:spLocks noChangeArrowheads="1"/>
          </p:cNvSpPr>
          <p:nvPr/>
        </p:nvSpPr>
        <p:spPr bwMode="auto">
          <a:xfrm>
            <a:off x="2870200" y="37465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i="1">
                <a:latin typeface="Times New Roman" pitchFamily="18" charset="0"/>
              </a:rPr>
              <a:t>U</a:t>
            </a:r>
            <a:r>
              <a:rPr lang="en-US" sz="2400" baseline="-25000">
                <a:latin typeface="Times New Roman" pitchFamily="18" charset="0"/>
              </a:rPr>
              <a:t>1</a:t>
            </a:r>
            <a:endParaRPr lang="en-US" sz="2400">
              <a:latin typeface="Times New Roman" pitchFamily="18" charset="0"/>
            </a:endParaRPr>
          </a:p>
        </p:txBody>
      </p:sp>
      <p:sp>
        <p:nvSpPr>
          <p:cNvPr id="79883" name="Text Box 11"/>
          <p:cNvSpPr txBox="1">
            <a:spLocks noChangeArrowheads="1"/>
          </p:cNvSpPr>
          <p:nvPr/>
        </p:nvSpPr>
        <p:spPr bwMode="auto">
          <a:xfrm>
            <a:off x="4533900" y="37623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i="1">
                <a:latin typeface="Times New Roman" pitchFamily="18" charset="0"/>
              </a:rPr>
              <a:t>U</a:t>
            </a:r>
            <a:r>
              <a:rPr lang="en-US" sz="2400" baseline="-25000">
                <a:latin typeface="Times New Roman" pitchFamily="18" charset="0"/>
              </a:rPr>
              <a:t>4</a:t>
            </a:r>
            <a:endParaRPr lang="en-US" sz="2400">
              <a:latin typeface="Times New Roman" pitchFamily="18" charset="0"/>
            </a:endParaRPr>
          </a:p>
        </p:txBody>
      </p:sp>
      <p:sp>
        <p:nvSpPr>
          <p:cNvPr id="79884" name="Text Box 12"/>
          <p:cNvSpPr txBox="1">
            <a:spLocks noChangeArrowheads="1"/>
          </p:cNvSpPr>
          <p:nvPr/>
        </p:nvSpPr>
        <p:spPr bwMode="auto">
          <a:xfrm>
            <a:off x="3051175" y="4962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i="1">
                <a:latin typeface="Times New Roman" pitchFamily="18" charset="0"/>
              </a:rPr>
              <a:t>U</a:t>
            </a:r>
            <a:r>
              <a:rPr lang="en-US" sz="2400" baseline="-25000">
                <a:latin typeface="Times New Roman" pitchFamily="18" charset="0"/>
              </a:rPr>
              <a:t>2</a:t>
            </a:r>
            <a:endParaRPr lang="en-US" sz="2400">
              <a:latin typeface="Times New Roman" pitchFamily="18" charset="0"/>
            </a:endParaRPr>
          </a:p>
        </p:txBody>
      </p:sp>
      <p:sp>
        <p:nvSpPr>
          <p:cNvPr id="79885" name="Text Box 13"/>
          <p:cNvSpPr txBox="1">
            <a:spLocks noChangeArrowheads="1"/>
          </p:cNvSpPr>
          <p:nvPr/>
        </p:nvSpPr>
        <p:spPr bwMode="auto">
          <a:xfrm>
            <a:off x="5189538" y="5000625"/>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i="1">
                <a:latin typeface="Times New Roman" pitchFamily="18" charset="0"/>
              </a:rPr>
              <a:t>U</a:t>
            </a:r>
            <a:r>
              <a:rPr lang="en-US" sz="2400" baseline="-25000">
                <a:latin typeface="Times New Roman" pitchFamily="18" charset="0"/>
              </a:rPr>
              <a:t>5</a:t>
            </a:r>
            <a:endParaRPr lang="en-US" sz="2400">
              <a:latin typeface="Times New Roman" pitchFamily="18" charset="0"/>
            </a:endParaRPr>
          </a:p>
        </p:txBody>
      </p:sp>
      <p:sp>
        <p:nvSpPr>
          <p:cNvPr id="79886" name="Text Box 14"/>
          <p:cNvSpPr txBox="1">
            <a:spLocks noChangeArrowheads="1"/>
          </p:cNvSpPr>
          <p:nvPr/>
        </p:nvSpPr>
        <p:spPr bwMode="auto">
          <a:xfrm>
            <a:off x="2971800" y="61436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i="1">
                <a:latin typeface="Times New Roman" pitchFamily="18" charset="0"/>
              </a:rPr>
              <a:t>U</a:t>
            </a:r>
            <a:r>
              <a:rPr lang="en-US" sz="2400" baseline="-25000">
                <a:latin typeface="Times New Roman" pitchFamily="18" charset="0"/>
              </a:rPr>
              <a:t>3</a:t>
            </a:r>
            <a:endParaRPr lang="en-US" sz="2400">
              <a:latin typeface="Times New Roman" pitchFamily="18" charset="0"/>
            </a:endParaRPr>
          </a:p>
        </p:txBody>
      </p:sp>
      <p:sp>
        <p:nvSpPr>
          <p:cNvPr id="79887" name="Text Box 15"/>
          <p:cNvSpPr txBox="1">
            <a:spLocks noChangeArrowheads="1"/>
          </p:cNvSpPr>
          <p:nvPr/>
        </p:nvSpPr>
        <p:spPr bwMode="auto">
          <a:xfrm>
            <a:off x="1000125" y="4953000"/>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i="1">
                <a:latin typeface="Times New Roman" pitchFamily="18" charset="0"/>
              </a:rPr>
              <a:t>DBA</a:t>
            </a:r>
            <a:endParaRPr lang="en-US" sz="2400">
              <a:latin typeface="Times New Roman" pitchFamily="18" charset="0"/>
            </a:endParaRPr>
          </a:p>
        </p:txBody>
      </p:sp>
    </p:spTree>
    <p:extLst>
      <p:ext uri="{BB962C8B-B14F-4D97-AF65-F5344CB8AC3E}">
        <p14:creationId xmlns:p14="http://schemas.microsoft.com/office/powerpoint/2010/main" val="42150267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0"/>
            <a:ext cx="7772400" cy="754662"/>
          </a:xfrm>
        </p:spPr>
        <p:txBody>
          <a:bodyPr/>
          <a:lstStyle/>
          <a:p>
            <a:r>
              <a:rPr lang="en-US" dirty="0"/>
              <a:t>Authorization Grant Graph</a:t>
            </a:r>
          </a:p>
        </p:txBody>
      </p:sp>
      <p:sp>
        <p:nvSpPr>
          <p:cNvPr id="80899" name="Rectangle 3"/>
          <p:cNvSpPr>
            <a:spLocks noGrp="1" noChangeArrowheads="1"/>
          </p:cNvSpPr>
          <p:nvPr>
            <p:ph type="body" idx="4294967295"/>
          </p:nvPr>
        </p:nvSpPr>
        <p:spPr>
          <a:xfrm>
            <a:off x="449580" y="736903"/>
            <a:ext cx="8549640" cy="5968697"/>
          </a:xfrm>
        </p:spPr>
        <p:txBody>
          <a:bodyPr/>
          <a:lstStyle/>
          <a:p>
            <a:r>
              <a:rPr lang="en-US" i="1" dirty="0"/>
              <a:t>Requirement</a:t>
            </a:r>
            <a:r>
              <a:rPr lang="en-US" dirty="0"/>
              <a:t>: All edges in an authorization graph must be part of some path originating with the database administrator</a:t>
            </a:r>
          </a:p>
          <a:p>
            <a:r>
              <a:rPr lang="en-US" dirty="0"/>
              <a:t>If DBA revokes grant from U</a:t>
            </a:r>
            <a:r>
              <a:rPr lang="en-US" baseline="-25000" dirty="0"/>
              <a:t>1</a:t>
            </a:r>
            <a:r>
              <a:rPr lang="en-US" dirty="0"/>
              <a:t>:</a:t>
            </a:r>
          </a:p>
          <a:p>
            <a:pPr lvl="1"/>
            <a:r>
              <a:rPr lang="en-US" dirty="0"/>
              <a:t>Grant must be revoked from U</a:t>
            </a:r>
            <a:r>
              <a:rPr lang="en-US" baseline="-25000" dirty="0"/>
              <a:t>4</a:t>
            </a:r>
            <a:r>
              <a:rPr lang="en-US" dirty="0"/>
              <a:t> since U</a:t>
            </a:r>
            <a:r>
              <a:rPr lang="en-US" baseline="-25000" dirty="0"/>
              <a:t>1</a:t>
            </a:r>
            <a:r>
              <a:rPr lang="en-US" dirty="0"/>
              <a:t> no longer has authorization</a:t>
            </a:r>
          </a:p>
          <a:p>
            <a:pPr lvl="1"/>
            <a:r>
              <a:rPr lang="en-US" dirty="0"/>
              <a:t>Grant must not be revoked from U</a:t>
            </a:r>
            <a:r>
              <a:rPr lang="en-US" baseline="-25000" dirty="0"/>
              <a:t>5</a:t>
            </a:r>
            <a:r>
              <a:rPr lang="en-US" dirty="0"/>
              <a:t> since U</a:t>
            </a:r>
            <a:r>
              <a:rPr lang="en-US" baseline="-25000" dirty="0"/>
              <a:t>5</a:t>
            </a:r>
            <a:r>
              <a:rPr lang="en-US" dirty="0"/>
              <a:t> has another authorization path from DBA through U</a:t>
            </a:r>
            <a:r>
              <a:rPr lang="en-US" baseline="-25000" dirty="0"/>
              <a:t>2</a:t>
            </a:r>
            <a:endParaRPr lang="en-US" dirty="0"/>
          </a:p>
          <a:p>
            <a:r>
              <a:rPr lang="en-US" dirty="0"/>
              <a:t>Must prevent cycles of grants with no path from the root:</a:t>
            </a:r>
          </a:p>
          <a:p>
            <a:pPr lvl="1"/>
            <a:r>
              <a:rPr lang="en-US" dirty="0"/>
              <a:t>DBA grants authorization to U</a:t>
            </a:r>
            <a:r>
              <a:rPr lang="en-US" baseline="-25000" dirty="0"/>
              <a:t>7</a:t>
            </a:r>
            <a:endParaRPr lang="en-US" dirty="0"/>
          </a:p>
          <a:p>
            <a:pPr lvl="1"/>
            <a:r>
              <a:rPr lang="en-US" dirty="0"/>
              <a:t>U7 grants authorization to U</a:t>
            </a:r>
            <a:r>
              <a:rPr lang="en-US" baseline="-25000" dirty="0"/>
              <a:t>8</a:t>
            </a:r>
            <a:endParaRPr lang="en-US" dirty="0"/>
          </a:p>
          <a:p>
            <a:pPr lvl="1"/>
            <a:r>
              <a:rPr lang="en-US" dirty="0"/>
              <a:t>U8 grants authorization to U</a:t>
            </a:r>
            <a:r>
              <a:rPr lang="en-US" baseline="-25000" dirty="0"/>
              <a:t>7</a:t>
            </a:r>
            <a:endParaRPr lang="en-US" dirty="0"/>
          </a:p>
          <a:p>
            <a:pPr lvl="1"/>
            <a:r>
              <a:rPr lang="en-US" dirty="0"/>
              <a:t>DBA revokes authorization from U</a:t>
            </a:r>
            <a:r>
              <a:rPr lang="en-US" baseline="-25000" dirty="0"/>
              <a:t>7</a:t>
            </a:r>
            <a:endParaRPr lang="en-US" dirty="0"/>
          </a:p>
          <a:p>
            <a:r>
              <a:rPr lang="en-US" dirty="0"/>
              <a:t>Must  revoke grant U</a:t>
            </a:r>
            <a:r>
              <a:rPr lang="en-US" baseline="-25000" dirty="0"/>
              <a:t>7</a:t>
            </a:r>
            <a:r>
              <a:rPr lang="en-US" dirty="0"/>
              <a:t> to U</a:t>
            </a:r>
            <a:r>
              <a:rPr lang="en-US" baseline="-25000" dirty="0"/>
              <a:t>8</a:t>
            </a:r>
            <a:r>
              <a:rPr lang="en-US" dirty="0"/>
              <a:t> and from U</a:t>
            </a:r>
            <a:r>
              <a:rPr lang="en-US" baseline="-25000" dirty="0"/>
              <a:t>8</a:t>
            </a:r>
            <a:r>
              <a:rPr lang="en-US" dirty="0"/>
              <a:t> to U</a:t>
            </a:r>
            <a:r>
              <a:rPr lang="en-US" baseline="-25000" dirty="0"/>
              <a:t>7</a:t>
            </a:r>
            <a:r>
              <a:rPr lang="en-US" dirty="0"/>
              <a:t> since there is no path from DBA to U</a:t>
            </a:r>
            <a:r>
              <a:rPr lang="en-US" baseline="-25000" dirty="0"/>
              <a:t>7</a:t>
            </a:r>
            <a:r>
              <a:rPr lang="en-US" dirty="0"/>
              <a:t> or to U</a:t>
            </a:r>
            <a:r>
              <a:rPr lang="en-US" baseline="-25000" dirty="0"/>
              <a:t>8</a:t>
            </a:r>
            <a:r>
              <a:rPr lang="en-US" dirty="0"/>
              <a:t> anymore.</a:t>
            </a:r>
          </a:p>
        </p:txBody>
      </p:sp>
    </p:spTree>
    <p:extLst>
      <p:ext uri="{BB962C8B-B14F-4D97-AF65-F5344CB8AC3E}">
        <p14:creationId xmlns:p14="http://schemas.microsoft.com/office/powerpoint/2010/main" val="1556685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76200"/>
            <a:ext cx="7772400" cy="1004455"/>
          </a:xfrm>
        </p:spPr>
        <p:txBody>
          <a:bodyPr/>
          <a:lstStyle/>
          <a:p>
            <a:r>
              <a:rPr lang="en-US" dirty="0"/>
              <a:t>Security Specification in SQL</a:t>
            </a:r>
          </a:p>
        </p:txBody>
      </p:sp>
      <p:sp>
        <p:nvSpPr>
          <p:cNvPr id="81923" name="Rectangle 3"/>
          <p:cNvSpPr>
            <a:spLocks noGrp="1" noChangeArrowheads="1"/>
          </p:cNvSpPr>
          <p:nvPr>
            <p:ph type="body" idx="4294967295"/>
          </p:nvPr>
        </p:nvSpPr>
        <p:spPr>
          <a:xfrm>
            <a:off x="449580" y="1127112"/>
            <a:ext cx="8549640" cy="5426088"/>
          </a:xfrm>
        </p:spPr>
        <p:txBody>
          <a:bodyPr/>
          <a:lstStyle/>
          <a:p>
            <a:r>
              <a:rPr lang="en-US" dirty="0"/>
              <a:t>The grant statement is used to confer authorization</a:t>
            </a:r>
          </a:p>
          <a:p>
            <a:pPr>
              <a:buFont typeface="Monotype Sorts" pitchFamily="2" charset="2"/>
              <a:buNone/>
            </a:pPr>
            <a:r>
              <a:rPr lang="en-US" dirty="0"/>
              <a:t>		</a:t>
            </a:r>
            <a:r>
              <a:rPr lang="en-US" b="1" dirty="0"/>
              <a:t>grant</a:t>
            </a:r>
            <a:r>
              <a:rPr lang="en-US" dirty="0"/>
              <a:t> &lt;privilege list&gt;</a:t>
            </a:r>
          </a:p>
          <a:p>
            <a:pPr>
              <a:buFont typeface="Monotype Sorts" pitchFamily="2" charset="2"/>
              <a:buNone/>
            </a:pPr>
            <a:r>
              <a:rPr lang="en-US" dirty="0"/>
              <a:t>		</a:t>
            </a:r>
            <a:r>
              <a:rPr lang="en-US" b="1" dirty="0"/>
              <a:t>on </a:t>
            </a:r>
            <a:r>
              <a:rPr lang="en-US" dirty="0"/>
              <a:t>&lt;relation name or view name&gt; to &lt;user list&gt;</a:t>
            </a:r>
          </a:p>
          <a:p>
            <a:r>
              <a:rPr lang="en-US" dirty="0"/>
              <a:t>&lt;user list&gt; is:</a:t>
            </a:r>
          </a:p>
          <a:p>
            <a:pPr lvl="1"/>
            <a:r>
              <a:rPr lang="en-US" dirty="0"/>
              <a:t>a user-id</a:t>
            </a:r>
          </a:p>
          <a:p>
            <a:pPr lvl="1"/>
            <a:r>
              <a:rPr lang="en-US" i="1" dirty="0"/>
              <a:t>public</a:t>
            </a:r>
            <a:r>
              <a:rPr lang="en-US" dirty="0"/>
              <a:t>, which allows all valid users the privilege granted</a:t>
            </a:r>
          </a:p>
          <a:p>
            <a:pPr lvl="1"/>
            <a:r>
              <a:rPr lang="en-US" dirty="0"/>
              <a:t>A </a:t>
            </a:r>
            <a:r>
              <a:rPr lang="en-US" dirty="0" smtClean="0"/>
              <a:t>role</a:t>
            </a:r>
            <a:endParaRPr lang="en-US" dirty="0"/>
          </a:p>
          <a:p>
            <a:r>
              <a:rPr lang="en-US" dirty="0"/>
              <a:t>Granting a privilege on a view does not imply granting any  privileges on the underlying relations.</a:t>
            </a:r>
          </a:p>
          <a:p>
            <a:r>
              <a:rPr lang="en-US" dirty="0"/>
              <a:t>The grantor of the privilege must already hold the privilege on the specified item (or be the database administrator).</a:t>
            </a:r>
          </a:p>
        </p:txBody>
      </p:sp>
    </p:spTree>
    <p:extLst>
      <p:ext uri="{BB962C8B-B14F-4D97-AF65-F5344CB8AC3E}">
        <p14:creationId xmlns:p14="http://schemas.microsoft.com/office/powerpoint/2010/main" val="842660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228600"/>
            <a:ext cx="7772400" cy="913141"/>
          </a:xfrm>
        </p:spPr>
        <p:txBody>
          <a:bodyPr/>
          <a:lstStyle/>
          <a:p>
            <a:r>
              <a:rPr lang="en-US" dirty="0"/>
              <a:t>Privileges in SQL</a:t>
            </a:r>
          </a:p>
        </p:txBody>
      </p:sp>
      <p:sp>
        <p:nvSpPr>
          <p:cNvPr id="82947" name="Rectangle 3"/>
          <p:cNvSpPr>
            <a:spLocks noGrp="1" noChangeArrowheads="1"/>
          </p:cNvSpPr>
          <p:nvPr>
            <p:ph type="body" idx="4294967295"/>
          </p:nvPr>
        </p:nvSpPr>
        <p:spPr>
          <a:xfrm>
            <a:off x="685800" y="1219200"/>
            <a:ext cx="7467600" cy="4419600"/>
          </a:xfrm>
        </p:spPr>
        <p:txBody>
          <a:bodyPr/>
          <a:lstStyle/>
          <a:p>
            <a:r>
              <a:rPr lang="en-US" sz="1800" b="1" dirty="0"/>
              <a:t>select:</a:t>
            </a:r>
            <a:r>
              <a:rPr lang="en-US" sz="1800" dirty="0"/>
              <a:t> allows read access to </a:t>
            </a:r>
            <a:r>
              <a:rPr lang="en-US" sz="1800" dirty="0" err="1"/>
              <a:t>relation,or</a:t>
            </a:r>
            <a:r>
              <a:rPr lang="en-US" sz="1800" dirty="0"/>
              <a:t> the ability to query using the view</a:t>
            </a:r>
          </a:p>
          <a:p>
            <a:pPr lvl="1"/>
            <a:r>
              <a:rPr lang="en-US" sz="1600" dirty="0"/>
              <a:t>Example: grant users U</a:t>
            </a:r>
            <a:r>
              <a:rPr lang="en-US" sz="1600" baseline="-25000" dirty="0"/>
              <a:t>1</a:t>
            </a:r>
            <a:r>
              <a:rPr lang="en-US" sz="1600" dirty="0"/>
              <a:t>, U</a:t>
            </a:r>
            <a:r>
              <a:rPr lang="en-US" sz="1600" baseline="-25000" dirty="0"/>
              <a:t>2</a:t>
            </a:r>
            <a:r>
              <a:rPr lang="en-US" sz="1600" dirty="0"/>
              <a:t>, and U</a:t>
            </a:r>
            <a:r>
              <a:rPr lang="en-US" sz="1600" baseline="-25000" dirty="0"/>
              <a:t>3</a:t>
            </a:r>
            <a:r>
              <a:rPr lang="en-US" sz="1600" dirty="0"/>
              <a:t> </a:t>
            </a:r>
            <a:r>
              <a:rPr lang="en-US" sz="1600" b="1" dirty="0"/>
              <a:t>select</a:t>
            </a:r>
            <a:r>
              <a:rPr lang="en-US" sz="1600" dirty="0"/>
              <a:t> authorization on the </a:t>
            </a:r>
            <a:r>
              <a:rPr lang="en-US" sz="1600" i="1" dirty="0"/>
              <a:t>branch </a:t>
            </a:r>
            <a:r>
              <a:rPr lang="en-US" sz="1600" dirty="0"/>
              <a:t>relation:</a:t>
            </a:r>
          </a:p>
          <a:p>
            <a:pPr>
              <a:buFont typeface="Monotype Sorts" pitchFamily="2" charset="2"/>
              <a:buNone/>
            </a:pPr>
            <a:r>
              <a:rPr lang="en-US" sz="1800" dirty="0"/>
              <a:t>			</a:t>
            </a:r>
            <a:r>
              <a:rPr lang="en-US" sz="1800" b="1" dirty="0"/>
              <a:t>grant select on </a:t>
            </a:r>
            <a:r>
              <a:rPr lang="en-US" sz="1800" i="1" dirty="0"/>
              <a:t>branch </a:t>
            </a:r>
            <a:r>
              <a:rPr lang="en-US" sz="1800" b="1" dirty="0"/>
              <a:t>to </a:t>
            </a:r>
            <a:r>
              <a:rPr lang="en-US" sz="1800" i="1" dirty="0"/>
              <a:t>U</a:t>
            </a:r>
            <a:r>
              <a:rPr lang="en-US" sz="1800" i="1" baseline="-25000" dirty="0"/>
              <a:t>1</a:t>
            </a:r>
            <a:r>
              <a:rPr lang="en-US" sz="1800" i="1" dirty="0"/>
              <a:t>, U</a:t>
            </a:r>
            <a:r>
              <a:rPr lang="en-US" sz="1800" i="1" baseline="-25000" dirty="0"/>
              <a:t>2</a:t>
            </a:r>
            <a:r>
              <a:rPr lang="en-US" sz="1800" i="1" dirty="0"/>
              <a:t>, U</a:t>
            </a:r>
            <a:r>
              <a:rPr lang="en-US" sz="1800" i="1" baseline="-25000" dirty="0"/>
              <a:t>3</a:t>
            </a:r>
            <a:endParaRPr lang="en-US" sz="1800" dirty="0"/>
          </a:p>
          <a:p>
            <a:r>
              <a:rPr lang="en-US" sz="1800" b="1" dirty="0"/>
              <a:t>insert</a:t>
            </a:r>
            <a:r>
              <a:rPr lang="en-US" sz="1800" dirty="0"/>
              <a:t>: the ability to insert tuples</a:t>
            </a:r>
          </a:p>
          <a:p>
            <a:r>
              <a:rPr lang="en-US" sz="1800" b="1" dirty="0"/>
              <a:t>update</a:t>
            </a:r>
            <a:r>
              <a:rPr lang="en-US" sz="1800" dirty="0"/>
              <a:t>: the ability  to update using the SQL update statement</a:t>
            </a:r>
          </a:p>
          <a:p>
            <a:r>
              <a:rPr lang="en-US" sz="1800" b="1" dirty="0"/>
              <a:t>delete</a:t>
            </a:r>
            <a:r>
              <a:rPr lang="en-US" sz="1800" dirty="0"/>
              <a:t>: the ability to delete tuples.</a:t>
            </a:r>
          </a:p>
          <a:p>
            <a:r>
              <a:rPr lang="en-US" sz="1800" b="1" dirty="0"/>
              <a:t>references</a:t>
            </a:r>
            <a:r>
              <a:rPr lang="en-US" sz="1800" dirty="0"/>
              <a:t>: ability to declare foreign keys when creating relations.</a:t>
            </a:r>
          </a:p>
          <a:p>
            <a:r>
              <a:rPr lang="en-US" sz="1800" b="1" dirty="0"/>
              <a:t>usage</a:t>
            </a:r>
            <a:r>
              <a:rPr lang="en-US" sz="1800" dirty="0"/>
              <a:t>: In </a:t>
            </a:r>
            <a:r>
              <a:rPr lang="en-US" sz="1800" dirty="0" smtClean="0"/>
              <a:t>SQL; </a:t>
            </a:r>
            <a:r>
              <a:rPr lang="en-US" sz="1800" dirty="0"/>
              <a:t>authorizes a user to use a specified domain</a:t>
            </a:r>
          </a:p>
          <a:p>
            <a:r>
              <a:rPr lang="en-US" sz="1800" b="1" dirty="0"/>
              <a:t>all privileges</a:t>
            </a:r>
            <a:r>
              <a:rPr lang="en-US" sz="1800" dirty="0"/>
              <a:t>: used as a short form for all the allowable privileges</a:t>
            </a:r>
          </a:p>
          <a:p>
            <a:endParaRPr lang="en-US" sz="1800" dirty="0"/>
          </a:p>
        </p:txBody>
      </p:sp>
    </p:spTree>
    <p:extLst>
      <p:ext uri="{BB962C8B-B14F-4D97-AF65-F5344CB8AC3E}">
        <p14:creationId xmlns:p14="http://schemas.microsoft.com/office/powerpoint/2010/main" val="3008217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Privilege  To Grant Privileges</a:t>
            </a:r>
          </a:p>
        </p:txBody>
      </p:sp>
      <p:sp>
        <p:nvSpPr>
          <p:cNvPr id="83971" name="Rectangle 3"/>
          <p:cNvSpPr>
            <a:spLocks noGrp="1" noChangeArrowheads="1"/>
          </p:cNvSpPr>
          <p:nvPr>
            <p:ph type="body" idx="4294967295"/>
          </p:nvPr>
        </p:nvSpPr>
        <p:spPr/>
        <p:txBody>
          <a:bodyPr/>
          <a:lstStyle/>
          <a:p>
            <a:r>
              <a:rPr lang="en-US" b="1"/>
              <a:t>with grant option</a:t>
            </a:r>
            <a:r>
              <a:rPr lang="en-US"/>
              <a:t>: allows a user who is granted a privilege to pass the privilege on to other users. </a:t>
            </a:r>
          </a:p>
          <a:p>
            <a:pPr lvl="1"/>
            <a:r>
              <a:rPr lang="en-US"/>
              <a:t>Example:</a:t>
            </a:r>
          </a:p>
          <a:p>
            <a:pPr lvl="3">
              <a:buFontTx/>
              <a:buNone/>
            </a:pPr>
            <a:r>
              <a:rPr lang="en-US" b="1"/>
              <a:t>grant select on </a:t>
            </a:r>
            <a:r>
              <a:rPr lang="en-US" i="1"/>
              <a:t>branch </a:t>
            </a:r>
            <a:r>
              <a:rPr lang="en-US" b="1"/>
              <a:t>to </a:t>
            </a:r>
            <a:r>
              <a:rPr lang="en-US" i="1"/>
              <a:t>U</a:t>
            </a:r>
            <a:r>
              <a:rPr lang="en-US" i="1" baseline="-25000"/>
              <a:t>1</a:t>
            </a:r>
            <a:r>
              <a:rPr lang="en-US" i="1"/>
              <a:t> </a:t>
            </a:r>
            <a:r>
              <a:rPr lang="en-US" b="1"/>
              <a:t>with grant option</a:t>
            </a:r>
            <a:endParaRPr lang="en-US"/>
          </a:p>
          <a:p>
            <a:pPr lvl="2">
              <a:buFont typeface="Monotype Sorts" pitchFamily="2" charset="2"/>
              <a:buNone/>
            </a:pPr>
            <a:r>
              <a:rPr lang="en-US"/>
              <a:t>gives U</a:t>
            </a:r>
            <a:r>
              <a:rPr lang="en-US" baseline="-25000"/>
              <a:t>1</a:t>
            </a:r>
            <a:r>
              <a:rPr lang="en-US"/>
              <a:t> the </a:t>
            </a:r>
            <a:r>
              <a:rPr lang="en-US" b="1"/>
              <a:t>select </a:t>
            </a:r>
            <a:r>
              <a:rPr lang="en-US"/>
              <a:t>privileges on branch and allows U</a:t>
            </a:r>
            <a:r>
              <a:rPr lang="en-US" baseline="-25000"/>
              <a:t>1</a:t>
            </a:r>
            <a:r>
              <a:rPr lang="en-US"/>
              <a:t> to grant this</a:t>
            </a:r>
          </a:p>
          <a:p>
            <a:pPr lvl="2">
              <a:buFont typeface="Monotype Sorts" pitchFamily="2" charset="2"/>
              <a:buNone/>
            </a:pPr>
            <a:r>
              <a:rPr lang="en-US"/>
              <a:t>privilege to others</a:t>
            </a:r>
          </a:p>
        </p:txBody>
      </p:sp>
    </p:spTree>
    <p:extLst>
      <p:ext uri="{BB962C8B-B14F-4D97-AF65-F5344CB8AC3E}">
        <p14:creationId xmlns:p14="http://schemas.microsoft.com/office/powerpoint/2010/main" val="1953409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3400" y="228600"/>
            <a:ext cx="8077200" cy="609600"/>
          </a:xfrm>
        </p:spPr>
        <p:txBody>
          <a:bodyPr/>
          <a:lstStyle/>
          <a:p>
            <a:r>
              <a:rPr lang="en-US"/>
              <a:t>Roles</a:t>
            </a:r>
          </a:p>
        </p:txBody>
      </p:sp>
      <p:sp>
        <p:nvSpPr>
          <p:cNvPr id="87043" name="Rectangle 3"/>
          <p:cNvSpPr>
            <a:spLocks noGrp="1" noChangeArrowheads="1"/>
          </p:cNvSpPr>
          <p:nvPr>
            <p:ph type="body" idx="4294967295"/>
          </p:nvPr>
        </p:nvSpPr>
        <p:spPr>
          <a:xfrm>
            <a:off x="381000" y="807720"/>
            <a:ext cx="8077200" cy="5699760"/>
          </a:xfrm>
        </p:spPr>
        <p:txBody>
          <a:bodyPr/>
          <a:lstStyle/>
          <a:p>
            <a:r>
              <a:rPr lang="en-US" dirty="0"/>
              <a:t>Roles permit common privileges for a class of users can be specified just once by creating a corresponding “role”</a:t>
            </a:r>
          </a:p>
          <a:p>
            <a:r>
              <a:rPr lang="en-US" dirty="0"/>
              <a:t>Privileges can be granted to or revoked from roles, just like user</a:t>
            </a:r>
          </a:p>
          <a:p>
            <a:r>
              <a:rPr lang="en-US" dirty="0"/>
              <a:t>Roles can be assigned to users, and even to other roles</a:t>
            </a:r>
          </a:p>
          <a:p>
            <a:r>
              <a:rPr lang="en-US" dirty="0" smtClean="0"/>
              <a:t>SQL </a:t>
            </a:r>
            <a:r>
              <a:rPr lang="en-US" dirty="0"/>
              <a:t>supports roles</a:t>
            </a:r>
          </a:p>
          <a:p>
            <a:pPr lvl="3">
              <a:buFontTx/>
              <a:buNone/>
            </a:pPr>
            <a:r>
              <a:rPr lang="en-US" b="1" dirty="0"/>
              <a:t>    create role </a:t>
            </a:r>
            <a:r>
              <a:rPr lang="en-US" i="1" dirty="0"/>
              <a:t> teller</a:t>
            </a:r>
            <a:r>
              <a:rPr lang="en-US" dirty="0"/>
              <a:t/>
            </a:r>
            <a:br>
              <a:rPr lang="en-US" dirty="0"/>
            </a:br>
            <a:r>
              <a:rPr lang="en-US" b="1" dirty="0"/>
              <a:t>create role </a:t>
            </a:r>
            <a:r>
              <a:rPr lang="en-US" i="1" dirty="0"/>
              <a:t>manager</a:t>
            </a:r>
            <a:br>
              <a:rPr lang="en-US" i="1" dirty="0"/>
            </a:br>
            <a:r>
              <a:rPr lang="en-US" b="1" dirty="0" smtClean="0"/>
              <a:t> grant </a:t>
            </a:r>
            <a:r>
              <a:rPr lang="en-US" b="1" dirty="0"/>
              <a:t>select on </a:t>
            </a:r>
            <a:r>
              <a:rPr lang="en-US" i="1" dirty="0"/>
              <a:t>branch </a:t>
            </a:r>
            <a:r>
              <a:rPr lang="en-US" b="1" dirty="0"/>
              <a:t>to </a:t>
            </a:r>
            <a:r>
              <a:rPr lang="en-US" i="1" dirty="0"/>
              <a:t> teller</a:t>
            </a:r>
            <a:br>
              <a:rPr lang="en-US" i="1" dirty="0"/>
            </a:br>
            <a:r>
              <a:rPr lang="en-US" b="1" dirty="0"/>
              <a:t>grant update (</a:t>
            </a:r>
            <a:r>
              <a:rPr lang="en-US" i="1" dirty="0"/>
              <a:t>balance</a:t>
            </a:r>
            <a:r>
              <a:rPr lang="en-US" b="1" dirty="0"/>
              <a:t>) on </a:t>
            </a:r>
            <a:r>
              <a:rPr lang="en-US" i="1" dirty="0"/>
              <a:t>account</a:t>
            </a:r>
            <a:r>
              <a:rPr lang="en-US" b="1" dirty="0"/>
              <a:t> to </a:t>
            </a:r>
            <a:r>
              <a:rPr lang="en-US" i="1" dirty="0"/>
              <a:t>teller</a:t>
            </a:r>
            <a:br>
              <a:rPr lang="en-US" i="1" dirty="0"/>
            </a:br>
            <a:r>
              <a:rPr lang="en-US" b="1" dirty="0"/>
              <a:t>grant all privileges on </a:t>
            </a:r>
            <a:r>
              <a:rPr lang="en-US" i="1" dirty="0"/>
              <a:t>account</a:t>
            </a:r>
            <a:r>
              <a:rPr lang="en-US" b="1" dirty="0"/>
              <a:t> to </a:t>
            </a:r>
            <a:r>
              <a:rPr lang="en-US" i="1" dirty="0"/>
              <a:t>manager</a:t>
            </a:r>
            <a:r>
              <a:rPr lang="en-US" b="1" dirty="0"/>
              <a:t/>
            </a:r>
            <a:br>
              <a:rPr lang="en-US" b="1" dirty="0"/>
            </a:br>
            <a:r>
              <a:rPr lang="en-US" b="1" dirty="0"/>
              <a:t/>
            </a:r>
            <a:br>
              <a:rPr lang="en-US" b="1" dirty="0"/>
            </a:br>
            <a:r>
              <a:rPr lang="en-US" b="1" dirty="0"/>
              <a:t>grant </a:t>
            </a:r>
            <a:r>
              <a:rPr lang="en-US" i="1" dirty="0"/>
              <a:t>teller </a:t>
            </a:r>
            <a:r>
              <a:rPr lang="en-US" b="1" dirty="0"/>
              <a:t>to </a:t>
            </a:r>
            <a:r>
              <a:rPr lang="en-US" i="1" dirty="0"/>
              <a:t>manager</a:t>
            </a:r>
            <a:r>
              <a:rPr lang="en-US" dirty="0"/>
              <a:t/>
            </a:r>
            <a:br>
              <a:rPr lang="en-US" dirty="0"/>
            </a:br>
            <a:r>
              <a:rPr lang="en-US" dirty="0"/>
              <a:t/>
            </a:r>
            <a:br>
              <a:rPr lang="en-US" dirty="0"/>
            </a:br>
            <a:r>
              <a:rPr lang="en-US" b="1" dirty="0"/>
              <a:t>grant</a:t>
            </a:r>
            <a:r>
              <a:rPr lang="en-US" b="1" i="1" dirty="0"/>
              <a:t> </a:t>
            </a:r>
            <a:r>
              <a:rPr lang="en-US" i="1" dirty="0"/>
              <a:t>teller </a:t>
            </a:r>
            <a:r>
              <a:rPr lang="en-US" b="1" dirty="0"/>
              <a:t>to </a:t>
            </a:r>
            <a:r>
              <a:rPr lang="en-US" i="1" dirty="0" err="1"/>
              <a:t>alice</a:t>
            </a:r>
            <a:r>
              <a:rPr lang="en-US" i="1" dirty="0"/>
              <a:t>, bob</a:t>
            </a:r>
            <a:br>
              <a:rPr lang="en-US" i="1" dirty="0"/>
            </a:br>
            <a:r>
              <a:rPr lang="en-US" b="1" dirty="0"/>
              <a:t>grant  </a:t>
            </a:r>
            <a:r>
              <a:rPr lang="en-US" i="1" dirty="0"/>
              <a:t>manager</a:t>
            </a:r>
            <a:r>
              <a:rPr lang="en-US" b="1" dirty="0"/>
              <a:t>  to  </a:t>
            </a:r>
            <a:r>
              <a:rPr lang="en-US" i="1" dirty="0" err="1"/>
              <a:t>avi</a:t>
            </a:r>
            <a:endParaRPr lang="en-US" i="1" dirty="0"/>
          </a:p>
        </p:txBody>
      </p:sp>
    </p:spTree>
    <p:extLst>
      <p:ext uri="{BB962C8B-B14F-4D97-AF65-F5344CB8AC3E}">
        <p14:creationId xmlns:p14="http://schemas.microsoft.com/office/powerpoint/2010/main" val="134422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49640" cy="830128"/>
          </a:xfrm>
        </p:spPr>
        <p:txBody>
          <a:bodyPr/>
          <a:lstStyle/>
          <a:p>
            <a:r>
              <a:rPr lang="en-US" dirty="0"/>
              <a:t>Views Defined Using Other Views</a:t>
            </a:r>
          </a:p>
        </p:txBody>
      </p:sp>
      <p:sp>
        <p:nvSpPr>
          <p:cNvPr id="3" name="Content Placeholder 2"/>
          <p:cNvSpPr>
            <a:spLocks noGrp="1"/>
          </p:cNvSpPr>
          <p:nvPr>
            <p:ph idx="1"/>
          </p:nvPr>
        </p:nvSpPr>
        <p:spPr>
          <a:xfrm>
            <a:off x="304800" y="889303"/>
            <a:ext cx="8549640" cy="5968697"/>
          </a:xfrm>
        </p:spPr>
        <p:txBody>
          <a:bodyPr/>
          <a:lstStyle/>
          <a:p>
            <a:r>
              <a:rPr lang="en-US" dirty="0"/>
              <a:t>One view may be used in the expression defining </a:t>
            </a:r>
            <a:r>
              <a:rPr lang="en-US" dirty="0" smtClean="0"/>
              <a:t>another </a:t>
            </a:r>
            <a:r>
              <a:rPr lang="en-US" dirty="0"/>
              <a:t>view </a:t>
            </a:r>
            <a:endParaRPr lang="en-US" dirty="0" smtClean="0"/>
          </a:p>
          <a:p>
            <a:r>
              <a:rPr lang="en-US" dirty="0"/>
              <a:t>A view relation v1 is said to </a:t>
            </a:r>
            <a:r>
              <a:rPr lang="en-US" b="1" dirty="0"/>
              <a:t>depend directly </a:t>
            </a:r>
            <a:r>
              <a:rPr lang="en-US" dirty="0"/>
              <a:t>on a </a:t>
            </a:r>
            <a:r>
              <a:rPr lang="en-US" dirty="0" smtClean="0"/>
              <a:t>view </a:t>
            </a:r>
            <a:r>
              <a:rPr lang="en-US" dirty="0"/>
              <a:t>relation v2 if v2 is used in the expression </a:t>
            </a:r>
            <a:r>
              <a:rPr lang="en-US" dirty="0" smtClean="0"/>
              <a:t>defining v1</a:t>
            </a:r>
          </a:p>
          <a:p>
            <a:r>
              <a:rPr lang="en-US" dirty="0"/>
              <a:t>A view relation v1 is said to depend on view </a:t>
            </a:r>
            <a:r>
              <a:rPr lang="en-US" dirty="0" smtClean="0"/>
              <a:t>relation </a:t>
            </a:r>
            <a:r>
              <a:rPr lang="en-US" dirty="0"/>
              <a:t>v2 if either v1 </a:t>
            </a:r>
            <a:r>
              <a:rPr lang="en-US" dirty="0" smtClean="0"/>
              <a:t>depends </a:t>
            </a:r>
            <a:r>
              <a:rPr lang="en-US" dirty="0"/>
              <a:t>directly to v2 </a:t>
            </a:r>
            <a:r>
              <a:rPr lang="en-US" dirty="0" smtClean="0"/>
              <a:t>or there </a:t>
            </a:r>
            <a:r>
              <a:rPr lang="en-US" dirty="0"/>
              <a:t>is a path of dependencies from v1 to </a:t>
            </a:r>
            <a:r>
              <a:rPr lang="en-US" dirty="0" smtClean="0"/>
              <a:t>v2</a:t>
            </a:r>
          </a:p>
          <a:p>
            <a:r>
              <a:rPr lang="en-US" dirty="0"/>
              <a:t>A view relation v is said to be recursive if it </a:t>
            </a:r>
            <a:r>
              <a:rPr lang="en-US" dirty="0" smtClean="0"/>
              <a:t>depends </a:t>
            </a:r>
            <a:r>
              <a:rPr lang="en-US" dirty="0"/>
              <a:t>on itself.</a:t>
            </a:r>
          </a:p>
        </p:txBody>
      </p:sp>
    </p:spTree>
    <p:extLst>
      <p:ext uri="{BB962C8B-B14F-4D97-AF65-F5344CB8AC3E}">
        <p14:creationId xmlns:p14="http://schemas.microsoft.com/office/powerpoint/2010/main" val="34281991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76200"/>
            <a:ext cx="7772400" cy="913141"/>
          </a:xfrm>
        </p:spPr>
        <p:txBody>
          <a:bodyPr/>
          <a:lstStyle/>
          <a:p>
            <a:r>
              <a:rPr lang="en-US" dirty="0"/>
              <a:t>Revoking Authorization in SQL</a:t>
            </a:r>
          </a:p>
        </p:txBody>
      </p:sp>
      <p:sp>
        <p:nvSpPr>
          <p:cNvPr id="84995" name="Rectangle 3"/>
          <p:cNvSpPr>
            <a:spLocks noGrp="1" noChangeArrowheads="1"/>
          </p:cNvSpPr>
          <p:nvPr>
            <p:ph type="body" idx="4294967295"/>
          </p:nvPr>
        </p:nvSpPr>
        <p:spPr>
          <a:xfrm>
            <a:off x="449580" y="1143000"/>
            <a:ext cx="8549640" cy="5562600"/>
          </a:xfrm>
        </p:spPr>
        <p:txBody>
          <a:bodyPr/>
          <a:lstStyle/>
          <a:p>
            <a:r>
              <a:rPr lang="en-US" dirty="0"/>
              <a:t>The </a:t>
            </a:r>
            <a:r>
              <a:rPr lang="en-US" b="1" dirty="0"/>
              <a:t>revoke </a:t>
            </a:r>
            <a:r>
              <a:rPr lang="en-US" dirty="0"/>
              <a:t>statement is used to revoke authorization.</a:t>
            </a:r>
          </a:p>
          <a:p>
            <a:pPr lvl="1">
              <a:buFont typeface="Monotype Sorts" pitchFamily="2" charset="2"/>
              <a:buNone/>
            </a:pPr>
            <a:r>
              <a:rPr lang="en-US" b="1" dirty="0"/>
              <a:t>revoke</a:t>
            </a:r>
            <a:r>
              <a:rPr lang="en-US" dirty="0"/>
              <a:t>&lt;privilege list&gt;</a:t>
            </a:r>
          </a:p>
          <a:p>
            <a:pPr lvl="1">
              <a:buFont typeface="Monotype Sorts" pitchFamily="2" charset="2"/>
              <a:buNone/>
            </a:pPr>
            <a:r>
              <a:rPr lang="en-US" b="1" dirty="0"/>
              <a:t>on </a:t>
            </a:r>
            <a:r>
              <a:rPr lang="en-US" dirty="0"/>
              <a:t>&lt;relation name or view name&gt; </a:t>
            </a:r>
            <a:r>
              <a:rPr lang="en-US" b="1" dirty="0"/>
              <a:t>from </a:t>
            </a:r>
            <a:r>
              <a:rPr lang="en-US" dirty="0"/>
              <a:t>&lt;user list&gt; [</a:t>
            </a:r>
            <a:r>
              <a:rPr lang="en-US" b="1" dirty="0" err="1"/>
              <a:t>restrict</a:t>
            </a:r>
            <a:r>
              <a:rPr lang="en-US" dirty="0" err="1"/>
              <a:t>|</a:t>
            </a:r>
            <a:r>
              <a:rPr lang="en-US" b="1" dirty="0" err="1"/>
              <a:t>cascade</a:t>
            </a:r>
            <a:r>
              <a:rPr lang="en-US" dirty="0"/>
              <a:t>]</a:t>
            </a:r>
          </a:p>
          <a:p>
            <a:r>
              <a:rPr lang="en-US" dirty="0"/>
              <a:t>Example:</a:t>
            </a:r>
          </a:p>
          <a:p>
            <a:pPr lvl="1">
              <a:buFont typeface="Monotype Sorts" pitchFamily="2" charset="2"/>
              <a:buNone/>
            </a:pPr>
            <a:r>
              <a:rPr lang="en-US" b="1" dirty="0"/>
              <a:t>revoke select on </a:t>
            </a:r>
            <a:r>
              <a:rPr lang="en-US" i="1" dirty="0"/>
              <a:t>branch  </a:t>
            </a:r>
            <a:r>
              <a:rPr lang="en-US" b="1" dirty="0"/>
              <a:t>from </a:t>
            </a:r>
            <a:r>
              <a:rPr lang="en-US" i="1" dirty="0"/>
              <a:t>U</a:t>
            </a:r>
            <a:r>
              <a:rPr lang="en-US" i="1" baseline="-25000" dirty="0"/>
              <a:t>1</a:t>
            </a:r>
            <a:r>
              <a:rPr lang="en-US" i="1" dirty="0"/>
              <a:t>, U</a:t>
            </a:r>
            <a:r>
              <a:rPr lang="en-US" i="1" baseline="-25000" dirty="0"/>
              <a:t>2</a:t>
            </a:r>
            <a:r>
              <a:rPr lang="en-US" i="1" dirty="0"/>
              <a:t>, U</a:t>
            </a:r>
            <a:r>
              <a:rPr lang="en-US" i="1" baseline="-25000" dirty="0"/>
              <a:t>3</a:t>
            </a:r>
            <a:r>
              <a:rPr lang="en-US" i="1" dirty="0"/>
              <a:t> </a:t>
            </a:r>
            <a:r>
              <a:rPr lang="en-US" b="1" dirty="0"/>
              <a:t>cascade</a:t>
            </a:r>
            <a:endParaRPr lang="en-US" dirty="0"/>
          </a:p>
          <a:p>
            <a:r>
              <a:rPr lang="en-US" dirty="0"/>
              <a:t>Revocation of a privilege from a user may cause other users also to lose that privilege; referred to as cascading of the </a:t>
            </a:r>
            <a:r>
              <a:rPr lang="en-US" b="1" dirty="0"/>
              <a:t>revoke</a:t>
            </a:r>
            <a:r>
              <a:rPr lang="en-US" dirty="0"/>
              <a:t>.</a:t>
            </a:r>
          </a:p>
          <a:p>
            <a:r>
              <a:rPr lang="en-US" dirty="0"/>
              <a:t>We can prevent cascading by specifying </a:t>
            </a:r>
            <a:r>
              <a:rPr lang="en-US" b="1" dirty="0"/>
              <a:t>restrict</a:t>
            </a:r>
            <a:r>
              <a:rPr lang="en-US" dirty="0"/>
              <a:t>:</a:t>
            </a:r>
          </a:p>
          <a:p>
            <a:pPr lvl="1">
              <a:buFont typeface="Monotype Sorts" pitchFamily="2" charset="2"/>
              <a:buNone/>
            </a:pPr>
            <a:r>
              <a:rPr lang="en-US" b="1" dirty="0"/>
              <a:t>	revoke select on </a:t>
            </a:r>
            <a:r>
              <a:rPr lang="en-US" i="1" dirty="0"/>
              <a:t>branch </a:t>
            </a:r>
            <a:r>
              <a:rPr lang="en-US" b="1" dirty="0"/>
              <a:t>from </a:t>
            </a:r>
            <a:r>
              <a:rPr lang="en-US" i="1" dirty="0"/>
              <a:t>U</a:t>
            </a:r>
            <a:r>
              <a:rPr lang="en-US" i="1" baseline="-25000" dirty="0"/>
              <a:t>1</a:t>
            </a:r>
            <a:r>
              <a:rPr lang="en-US" i="1" dirty="0"/>
              <a:t>, U</a:t>
            </a:r>
            <a:r>
              <a:rPr lang="en-US" i="1" baseline="-25000" dirty="0"/>
              <a:t>2</a:t>
            </a:r>
            <a:r>
              <a:rPr lang="en-US" i="1" dirty="0"/>
              <a:t>, U</a:t>
            </a:r>
            <a:r>
              <a:rPr lang="en-US" i="1" baseline="-25000" dirty="0"/>
              <a:t>3</a:t>
            </a:r>
            <a:r>
              <a:rPr lang="en-US" i="1" dirty="0"/>
              <a:t> </a:t>
            </a:r>
            <a:r>
              <a:rPr lang="en-US" b="1" dirty="0"/>
              <a:t>restrict</a:t>
            </a:r>
            <a:endParaRPr lang="en-US" dirty="0"/>
          </a:p>
          <a:p>
            <a:pPr>
              <a:buFont typeface="Monotype Sorts" pitchFamily="2" charset="2"/>
              <a:buNone/>
            </a:pPr>
            <a:r>
              <a:rPr lang="en-US" dirty="0"/>
              <a:t>	With </a:t>
            </a:r>
            <a:r>
              <a:rPr lang="en-US" b="1" dirty="0"/>
              <a:t>restrict</a:t>
            </a:r>
            <a:r>
              <a:rPr lang="en-US" dirty="0"/>
              <a:t>, the </a:t>
            </a:r>
            <a:r>
              <a:rPr lang="en-US" b="1" dirty="0"/>
              <a:t>revoke </a:t>
            </a:r>
            <a:r>
              <a:rPr lang="en-US" dirty="0"/>
              <a:t>command fails if  cascading revokes are required.</a:t>
            </a:r>
          </a:p>
        </p:txBody>
      </p:sp>
    </p:spTree>
    <p:extLst>
      <p:ext uri="{BB962C8B-B14F-4D97-AF65-F5344CB8AC3E}">
        <p14:creationId xmlns:p14="http://schemas.microsoft.com/office/powerpoint/2010/main" val="4291684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Revoking Authorization in SQL (Cont.)</a:t>
            </a:r>
          </a:p>
        </p:txBody>
      </p:sp>
      <p:sp>
        <p:nvSpPr>
          <p:cNvPr id="86019" name="Rectangle 3"/>
          <p:cNvSpPr>
            <a:spLocks noGrp="1" noChangeArrowheads="1"/>
          </p:cNvSpPr>
          <p:nvPr>
            <p:ph type="body" idx="4294967295"/>
          </p:nvPr>
        </p:nvSpPr>
        <p:spPr/>
        <p:txBody>
          <a:bodyPr/>
          <a:lstStyle/>
          <a:p>
            <a:r>
              <a:rPr lang="en-US"/>
              <a:t>&lt;privilege-list&gt; may be </a:t>
            </a:r>
            <a:r>
              <a:rPr lang="en-US" b="1"/>
              <a:t>all to</a:t>
            </a:r>
            <a:r>
              <a:rPr lang="en-US"/>
              <a:t> revoke all privileges the revokee may hold.</a:t>
            </a:r>
          </a:p>
          <a:p>
            <a:r>
              <a:rPr lang="en-US"/>
              <a:t>If &lt;revokee-list&gt; includes </a:t>
            </a:r>
            <a:r>
              <a:rPr lang="en-US" b="1"/>
              <a:t>public </a:t>
            </a:r>
            <a:r>
              <a:rPr lang="en-US"/>
              <a:t>all users lose the privilege except those granted it explicitly.</a:t>
            </a:r>
          </a:p>
          <a:p>
            <a:r>
              <a:rPr lang="en-US"/>
              <a:t>If the same privilege was granted twice to the same user by different grantees, the user  may  retain the privilege after the revocation.</a:t>
            </a:r>
          </a:p>
          <a:p>
            <a:r>
              <a:rPr lang="en-US"/>
              <a:t>All privileges that depend on the privilege being revoked are also revoked.</a:t>
            </a:r>
          </a:p>
        </p:txBody>
      </p:sp>
    </p:spTree>
    <p:extLst>
      <p:ext uri="{BB962C8B-B14F-4D97-AF65-F5344CB8AC3E}">
        <p14:creationId xmlns:p14="http://schemas.microsoft.com/office/powerpoint/2010/main" val="27148965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t>Limitations of SQL Authorization</a:t>
            </a:r>
          </a:p>
        </p:txBody>
      </p:sp>
      <p:sp>
        <p:nvSpPr>
          <p:cNvPr id="718851" name="Rectangle 3"/>
          <p:cNvSpPr>
            <a:spLocks noGrp="1" noChangeArrowheads="1"/>
          </p:cNvSpPr>
          <p:nvPr>
            <p:ph type="body" idx="1"/>
          </p:nvPr>
        </p:nvSpPr>
        <p:spPr>
          <a:xfrm>
            <a:off x="228600" y="1676400"/>
            <a:ext cx="8610600" cy="4953000"/>
          </a:xfrm>
        </p:spPr>
        <p:txBody>
          <a:bodyPr/>
          <a:lstStyle/>
          <a:p>
            <a:pPr>
              <a:lnSpc>
                <a:spcPct val="80000"/>
              </a:lnSpc>
            </a:pPr>
            <a:r>
              <a:rPr lang="en-US" sz="2800"/>
              <a:t>SQL </a:t>
            </a:r>
            <a:r>
              <a:rPr lang="en-US" sz="2800">
                <a:solidFill>
                  <a:schemeClr val="folHlink"/>
                </a:solidFill>
              </a:rPr>
              <a:t>does not</a:t>
            </a:r>
            <a:r>
              <a:rPr lang="en-US" sz="2800"/>
              <a:t> support authorization at a tuple level</a:t>
            </a:r>
          </a:p>
          <a:p>
            <a:pPr lvl="1">
              <a:lnSpc>
                <a:spcPct val="80000"/>
              </a:lnSpc>
            </a:pPr>
            <a:r>
              <a:rPr lang="en-US" sz="2400"/>
              <a:t>E.g., to restrict students to see only (the tuples storing) their own grades</a:t>
            </a:r>
          </a:p>
          <a:p>
            <a:pPr>
              <a:lnSpc>
                <a:spcPct val="80000"/>
              </a:lnSpc>
            </a:pPr>
            <a:r>
              <a:rPr lang="en-US" sz="2800"/>
              <a:t>All end-users of an application (such as a web application) may be </a:t>
            </a:r>
            <a:r>
              <a:rPr lang="en-US" sz="2800">
                <a:solidFill>
                  <a:schemeClr val="folHlink"/>
                </a:solidFill>
              </a:rPr>
              <a:t>mapped to a single database user</a:t>
            </a:r>
          </a:p>
          <a:p>
            <a:pPr>
              <a:lnSpc>
                <a:spcPct val="80000"/>
              </a:lnSpc>
              <a:buFont typeface="Wingdings" pitchFamily="2" charset="2"/>
              <a:buNone/>
            </a:pPr>
            <a:endParaRPr lang="en-US" sz="2800"/>
          </a:p>
          <a:p>
            <a:pPr>
              <a:lnSpc>
                <a:spcPct val="80000"/>
              </a:lnSpc>
            </a:pPr>
            <a:r>
              <a:rPr lang="en-US" sz="2800"/>
              <a:t>In above cases, the </a:t>
            </a:r>
            <a:r>
              <a:rPr lang="en-US" sz="2800">
                <a:solidFill>
                  <a:schemeClr val="folHlink"/>
                </a:solidFill>
              </a:rPr>
              <a:t>task of authorization falls on the application program</a:t>
            </a:r>
            <a:r>
              <a:rPr lang="en-US" sz="2800"/>
              <a:t>, with no support from SQL</a:t>
            </a:r>
          </a:p>
          <a:p>
            <a:pPr lvl="1">
              <a:lnSpc>
                <a:spcPct val="80000"/>
              </a:lnSpc>
            </a:pPr>
            <a:r>
              <a:rPr lang="en-US" sz="2400"/>
              <a:t>Authorization done in application code, and may be dispersed all over an application</a:t>
            </a:r>
          </a:p>
          <a:p>
            <a:pPr lvl="1">
              <a:lnSpc>
                <a:spcPct val="80000"/>
              </a:lnSpc>
            </a:pPr>
            <a:r>
              <a:rPr lang="en-US" sz="2400"/>
              <a:t>Checking for absence of authorization loopholes becomes very difficult</a:t>
            </a:r>
          </a:p>
        </p:txBody>
      </p:sp>
    </p:spTree>
    <p:extLst>
      <p:ext uri="{BB962C8B-B14F-4D97-AF65-F5344CB8AC3E}">
        <p14:creationId xmlns:p14="http://schemas.microsoft.com/office/powerpoint/2010/main" val="2947103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t>Encryption</a:t>
            </a:r>
          </a:p>
        </p:txBody>
      </p:sp>
      <p:sp>
        <p:nvSpPr>
          <p:cNvPr id="719875" name="Rectangle 3"/>
          <p:cNvSpPr>
            <a:spLocks noGrp="1" noChangeArrowheads="1"/>
          </p:cNvSpPr>
          <p:nvPr>
            <p:ph type="body" idx="4294967295"/>
          </p:nvPr>
        </p:nvSpPr>
        <p:spPr>
          <a:xfrm>
            <a:off x="304800" y="1752600"/>
            <a:ext cx="8839200" cy="4724400"/>
          </a:xfrm>
        </p:spPr>
        <p:txBody>
          <a:bodyPr/>
          <a:lstStyle/>
          <a:p>
            <a:r>
              <a:rPr lang="en-US" sz="2800" dirty="0"/>
              <a:t>Data may be </a:t>
            </a:r>
            <a:r>
              <a:rPr lang="en-US" sz="2800" i="1" dirty="0"/>
              <a:t>encrypted</a:t>
            </a:r>
            <a:r>
              <a:rPr lang="en-US" sz="2800" dirty="0"/>
              <a:t>  for additional protection</a:t>
            </a:r>
          </a:p>
          <a:p>
            <a:pPr>
              <a:buFont typeface="Wingdings" pitchFamily="2" charset="2"/>
              <a:buNone/>
            </a:pPr>
            <a:endParaRPr lang="en-US" sz="1200" dirty="0"/>
          </a:p>
          <a:p>
            <a:r>
              <a:rPr lang="en-US" sz="2800" dirty="0"/>
              <a:t>Properties of good encryption technique:</a:t>
            </a:r>
          </a:p>
          <a:p>
            <a:pPr>
              <a:buFont typeface="Wingdings" pitchFamily="2" charset="2"/>
              <a:buNone/>
            </a:pPr>
            <a:endParaRPr lang="en-US" sz="1400" dirty="0"/>
          </a:p>
          <a:p>
            <a:pPr lvl="1"/>
            <a:r>
              <a:rPr lang="en-US" sz="2400" dirty="0"/>
              <a:t>Relatively simple to encrypt and decrypt data</a:t>
            </a:r>
          </a:p>
          <a:p>
            <a:pPr lvl="1"/>
            <a:r>
              <a:rPr lang="en-US" sz="2400" dirty="0"/>
              <a:t>Encryption scheme depends not on the secrecy of the algorithm but on the secrecy of a parameter of the algorithm, called the  </a:t>
            </a:r>
            <a:r>
              <a:rPr lang="en-US" sz="2400" i="1" dirty="0"/>
              <a:t>encryption key</a:t>
            </a:r>
          </a:p>
          <a:p>
            <a:pPr lvl="1"/>
            <a:r>
              <a:rPr lang="en-US" sz="2400" dirty="0"/>
              <a:t>Extremely difficult for an intruder to determine the encryption key</a:t>
            </a:r>
          </a:p>
        </p:txBody>
      </p:sp>
    </p:spTree>
    <p:extLst>
      <p:ext uri="{BB962C8B-B14F-4D97-AF65-F5344CB8AC3E}">
        <p14:creationId xmlns:p14="http://schemas.microsoft.com/office/powerpoint/2010/main" val="3148461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838200" y="228600"/>
            <a:ext cx="7772400" cy="913141"/>
          </a:xfrm>
        </p:spPr>
        <p:txBody>
          <a:bodyPr/>
          <a:lstStyle/>
          <a:p>
            <a:r>
              <a:rPr lang="en-US" dirty="0"/>
              <a:t>Encryption (Cont.)</a:t>
            </a:r>
          </a:p>
        </p:txBody>
      </p:sp>
      <p:sp>
        <p:nvSpPr>
          <p:cNvPr id="720899" name="Rectangle 3"/>
          <p:cNvSpPr>
            <a:spLocks noGrp="1" noChangeArrowheads="1"/>
          </p:cNvSpPr>
          <p:nvPr>
            <p:ph type="body" idx="4294967295"/>
          </p:nvPr>
        </p:nvSpPr>
        <p:spPr>
          <a:xfrm>
            <a:off x="304800" y="1295400"/>
            <a:ext cx="8610600" cy="5563553"/>
          </a:xfrm>
        </p:spPr>
        <p:txBody>
          <a:bodyPr/>
          <a:lstStyle/>
          <a:p>
            <a:r>
              <a:rPr lang="en-US" sz="2800" i="1" dirty="0"/>
              <a:t> </a:t>
            </a:r>
            <a:r>
              <a:rPr lang="en-US" sz="2800" i="1" dirty="0">
                <a:solidFill>
                  <a:schemeClr val="tx2"/>
                </a:solidFill>
              </a:rPr>
              <a:t>Data Encryption Standard</a:t>
            </a:r>
            <a:r>
              <a:rPr lang="en-US" sz="2800" dirty="0">
                <a:solidFill>
                  <a:schemeClr val="tx2"/>
                </a:solidFill>
              </a:rPr>
              <a:t> (DES)</a:t>
            </a:r>
            <a:r>
              <a:rPr lang="en-US" sz="2800" dirty="0"/>
              <a:t> substitutes characters and rearranges their order on the basis of an encryption key </a:t>
            </a:r>
          </a:p>
          <a:p>
            <a:pPr lvl="1"/>
            <a:r>
              <a:rPr lang="en-US" sz="2400" dirty="0"/>
              <a:t>Key is  provided to authorized users via a secure mechanism</a:t>
            </a:r>
          </a:p>
          <a:p>
            <a:pPr lvl="1"/>
            <a:r>
              <a:rPr lang="en-US" sz="2400" dirty="0"/>
              <a:t>Scheme is no more secure than the key transmission mechanism since the key has to be shared</a:t>
            </a:r>
          </a:p>
          <a:p>
            <a:pPr>
              <a:buFont typeface="Wingdings" pitchFamily="2" charset="2"/>
              <a:buNone/>
            </a:pPr>
            <a:endParaRPr lang="en-US" sz="2800" dirty="0"/>
          </a:p>
          <a:p>
            <a:r>
              <a:rPr lang="en-US" sz="2800" dirty="0">
                <a:solidFill>
                  <a:schemeClr val="tx2"/>
                </a:solidFill>
              </a:rPr>
              <a:t>Advanced Encryption Standard (AES)</a:t>
            </a:r>
            <a:r>
              <a:rPr lang="en-US" sz="2800" dirty="0"/>
              <a:t> is a new standard replacing DES based on the </a:t>
            </a:r>
            <a:r>
              <a:rPr lang="en-US" sz="2800" dirty="0" err="1"/>
              <a:t>Rijndael</a:t>
            </a:r>
            <a:r>
              <a:rPr lang="en-US" sz="2800" dirty="0"/>
              <a:t> algorithm (also dependent on shared secret keys)</a:t>
            </a:r>
          </a:p>
          <a:p>
            <a:pPr>
              <a:buFont typeface="Wingdings" pitchFamily="2" charset="2"/>
              <a:buNone/>
            </a:pPr>
            <a:endParaRPr lang="en-US" sz="2800" dirty="0"/>
          </a:p>
        </p:txBody>
      </p:sp>
    </p:spTree>
    <p:extLst>
      <p:ext uri="{BB962C8B-B14F-4D97-AF65-F5344CB8AC3E}">
        <p14:creationId xmlns:p14="http://schemas.microsoft.com/office/powerpoint/2010/main" val="891815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838200" y="152400"/>
            <a:ext cx="7772400" cy="1104900"/>
          </a:xfrm>
        </p:spPr>
        <p:txBody>
          <a:bodyPr/>
          <a:lstStyle/>
          <a:p>
            <a:r>
              <a:rPr lang="en-US" dirty="0"/>
              <a:t>Encryption (Cont.)</a:t>
            </a:r>
          </a:p>
        </p:txBody>
      </p:sp>
      <p:sp>
        <p:nvSpPr>
          <p:cNvPr id="722947" name="Rectangle 3"/>
          <p:cNvSpPr>
            <a:spLocks noGrp="1" noChangeArrowheads="1"/>
          </p:cNvSpPr>
          <p:nvPr>
            <p:ph type="body" idx="4294967295"/>
          </p:nvPr>
        </p:nvSpPr>
        <p:spPr>
          <a:xfrm>
            <a:off x="304800" y="1194911"/>
            <a:ext cx="8610600" cy="5563553"/>
          </a:xfrm>
        </p:spPr>
        <p:txBody>
          <a:bodyPr/>
          <a:lstStyle/>
          <a:p>
            <a:pPr>
              <a:lnSpc>
                <a:spcPct val="90000"/>
              </a:lnSpc>
            </a:pPr>
            <a:r>
              <a:rPr lang="en-US" sz="2800" i="1" dirty="0">
                <a:solidFill>
                  <a:schemeClr val="tx2"/>
                </a:solidFill>
              </a:rPr>
              <a:t>Public-key encryption</a:t>
            </a:r>
            <a:r>
              <a:rPr lang="en-US" sz="2800" dirty="0"/>
              <a:t> - based on each user having two keys:</a:t>
            </a:r>
          </a:p>
          <a:p>
            <a:pPr lvl="1">
              <a:lnSpc>
                <a:spcPct val="90000"/>
              </a:lnSpc>
            </a:pPr>
            <a:r>
              <a:rPr lang="en-US" sz="2400" i="1" dirty="0"/>
              <a:t>public key</a:t>
            </a:r>
            <a:r>
              <a:rPr lang="en-US" sz="2400" dirty="0"/>
              <a:t> – publicly published key used to encrypt data, but cannot be used to decrypt data</a:t>
            </a:r>
          </a:p>
          <a:p>
            <a:pPr lvl="1">
              <a:lnSpc>
                <a:spcPct val="90000"/>
              </a:lnSpc>
            </a:pPr>
            <a:r>
              <a:rPr lang="en-US" sz="2400" dirty="0"/>
              <a:t> </a:t>
            </a:r>
            <a:r>
              <a:rPr lang="en-US" sz="2400" i="1" dirty="0"/>
              <a:t>private key</a:t>
            </a:r>
            <a:r>
              <a:rPr lang="en-US" sz="2400" dirty="0"/>
              <a:t> – key known only to individual users, and used to decrypt data.</a:t>
            </a:r>
            <a:br>
              <a:rPr lang="en-US" sz="2400" dirty="0"/>
            </a:br>
            <a:r>
              <a:rPr lang="en-US" sz="2400" dirty="0"/>
              <a:t>Need not be transmitted to the site doing encryption.</a:t>
            </a:r>
          </a:p>
          <a:p>
            <a:pPr>
              <a:lnSpc>
                <a:spcPct val="90000"/>
              </a:lnSpc>
              <a:buFont typeface="Wingdings" pitchFamily="2" charset="2"/>
              <a:buNone/>
            </a:pPr>
            <a:r>
              <a:rPr lang="en-US" sz="2800" dirty="0"/>
              <a:t>     Encryption scheme is such that it is impossible or extremely hard to decrypt data given only  the public key</a:t>
            </a:r>
          </a:p>
          <a:p>
            <a:pPr>
              <a:lnSpc>
                <a:spcPct val="90000"/>
              </a:lnSpc>
            </a:pPr>
            <a:r>
              <a:rPr lang="en-US" sz="2800" dirty="0"/>
              <a:t>The RSA  public-key encryption scheme is based on the hardness of factoring a very large number (100's of digits) into its prime components</a:t>
            </a:r>
          </a:p>
        </p:txBody>
      </p:sp>
    </p:spTree>
    <p:extLst>
      <p:ext uri="{BB962C8B-B14F-4D97-AF65-F5344CB8AC3E}">
        <p14:creationId xmlns:p14="http://schemas.microsoft.com/office/powerpoint/2010/main" val="2144852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838200" y="113933"/>
            <a:ext cx="7772400" cy="754662"/>
          </a:xfrm>
        </p:spPr>
        <p:txBody>
          <a:bodyPr/>
          <a:lstStyle/>
          <a:p>
            <a:r>
              <a:rPr lang="en-US" dirty="0"/>
              <a:t>Authentication</a:t>
            </a:r>
          </a:p>
        </p:txBody>
      </p:sp>
      <p:sp>
        <p:nvSpPr>
          <p:cNvPr id="721923" name="Rectangle 3"/>
          <p:cNvSpPr>
            <a:spLocks noGrp="1" noChangeArrowheads="1"/>
          </p:cNvSpPr>
          <p:nvPr>
            <p:ph type="body" idx="1"/>
          </p:nvPr>
        </p:nvSpPr>
        <p:spPr>
          <a:xfrm>
            <a:off x="228600" y="838200"/>
            <a:ext cx="8763000" cy="5867400"/>
          </a:xfrm>
        </p:spPr>
        <p:txBody>
          <a:bodyPr/>
          <a:lstStyle/>
          <a:p>
            <a:r>
              <a:rPr lang="en-US" sz="2000" dirty="0"/>
              <a:t>Authentication refers to the task of verifying the identity of a person/software </a:t>
            </a:r>
            <a:r>
              <a:rPr lang="en-US" sz="2000" dirty="0" smtClean="0"/>
              <a:t>connecting </a:t>
            </a:r>
            <a:r>
              <a:rPr lang="en-US" sz="2000" dirty="0"/>
              <a:t>to a database. The simplest form of authentication consists of a secret </a:t>
            </a:r>
            <a:r>
              <a:rPr lang="en-US" sz="2000" dirty="0" smtClean="0"/>
              <a:t>password </a:t>
            </a:r>
            <a:r>
              <a:rPr lang="en-US" sz="2000" dirty="0"/>
              <a:t>which must be presented when a connection is opened to a database.</a:t>
            </a:r>
          </a:p>
          <a:p>
            <a:r>
              <a:rPr lang="en-US" sz="2000" dirty="0" smtClean="0"/>
              <a:t>Password </a:t>
            </a:r>
            <a:r>
              <a:rPr lang="en-US" sz="2000" dirty="0"/>
              <a:t>based authentication is widely used, but is susceptible to sniffing on a network</a:t>
            </a:r>
          </a:p>
          <a:p>
            <a:r>
              <a:rPr lang="en-US" sz="2000" b="1" dirty="0">
                <a:solidFill>
                  <a:schemeClr val="tx2"/>
                </a:solidFill>
              </a:rPr>
              <a:t>Challenge-response</a:t>
            </a:r>
            <a:r>
              <a:rPr lang="en-US" sz="2000" dirty="0"/>
              <a:t> systems avoid transmission of passwords</a:t>
            </a:r>
          </a:p>
          <a:p>
            <a:pPr lvl="1"/>
            <a:r>
              <a:rPr lang="en-US" sz="1800" dirty="0"/>
              <a:t>DB sends a (randomly generated) challenge string to user</a:t>
            </a:r>
          </a:p>
          <a:p>
            <a:pPr lvl="1"/>
            <a:r>
              <a:rPr lang="en-US" sz="1800" dirty="0"/>
              <a:t>User encrypts string and returns result. </a:t>
            </a:r>
          </a:p>
          <a:p>
            <a:pPr lvl="1"/>
            <a:r>
              <a:rPr lang="en-US" sz="1800" dirty="0"/>
              <a:t>DB verifies identity by decrypting result</a:t>
            </a:r>
          </a:p>
          <a:p>
            <a:pPr lvl="1"/>
            <a:r>
              <a:rPr lang="en-US" sz="1800" dirty="0"/>
              <a:t>Can use public-key encryption system by DB sending a message encrypted using user’s public key, and user decrypting and sending the message back</a:t>
            </a:r>
          </a:p>
          <a:p>
            <a:r>
              <a:rPr lang="en-US" sz="2000" b="1" dirty="0">
                <a:solidFill>
                  <a:schemeClr val="tx2"/>
                </a:solidFill>
              </a:rPr>
              <a:t>Digital</a:t>
            </a:r>
            <a:r>
              <a:rPr lang="en-US" sz="2000" dirty="0"/>
              <a:t> </a:t>
            </a:r>
            <a:r>
              <a:rPr lang="en-US" sz="2000" b="1" dirty="0">
                <a:solidFill>
                  <a:schemeClr val="tx2"/>
                </a:solidFill>
              </a:rPr>
              <a:t>signatures</a:t>
            </a:r>
            <a:r>
              <a:rPr lang="en-US" sz="2000" dirty="0"/>
              <a:t> are used to verify authenticity of data</a:t>
            </a:r>
          </a:p>
          <a:p>
            <a:pPr lvl="1"/>
            <a:r>
              <a:rPr lang="en-US" sz="1800" dirty="0"/>
              <a:t>E.g. use private key (in reverse) to encrypt data, and anyone can verify authenticity by using public key (in reverse) to decrypt data.  Only holder of private key could have created the encrypted data.</a:t>
            </a:r>
          </a:p>
          <a:p>
            <a:pPr lvl="1"/>
            <a:r>
              <a:rPr lang="en-US" sz="1800" dirty="0"/>
              <a:t>Digital signatures also help ensure </a:t>
            </a:r>
            <a:r>
              <a:rPr lang="en-US" sz="1800" b="1" dirty="0">
                <a:solidFill>
                  <a:schemeClr val="tx2"/>
                </a:solidFill>
              </a:rPr>
              <a:t>nonrepudiation: </a:t>
            </a:r>
            <a:r>
              <a:rPr lang="en-US" sz="1800" dirty="0"/>
              <a:t>sender</a:t>
            </a:r>
            <a:br>
              <a:rPr lang="en-US" sz="1800" dirty="0"/>
            </a:br>
            <a:r>
              <a:rPr lang="en-US" sz="1800" dirty="0"/>
              <a:t>cannot later claim to have not created the data</a:t>
            </a:r>
            <a:endParaRPr lang="en-US" sz="1800" b="1" dirty="0">
              <a:solidFill>
                <a:schemeClr val="tx2"/>
              </a:solidFill>
            </a:endParaRPr>
          </a:p>
        </p:txBody>
      </p:sp>
    </p:spTree>
    <p:extLst>
      <p:ext uri="{BB962C8B-B14F-4D97-AF65-F5344CB8AC3E}">
        <p14:creationId xmlns:p14="http://schemas.microsoft.com/office/powerpoint/2010/main" val="289826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5400"/>
              </a:solidFill>
              <a:latin typeface="Times New Roman" pitchFamily="18" charset="0"/>
            </a:endParaRPr>
          </a:p>
        </p:txBody>
      </p:sp>
      <p:sp>
        <p:nvSpPr>
          <p:cNvPr id="54276" name="Rectangle 4"/>
          <p:cNvSpPr>
            <a:spLocks noGrp="1" noChangeArrowheads="1"/>
          </p:cNvSpPr>
          <p:nvPr>
            <p:ph type="title"/>
          </p:nvPr>
        </p:nvSpPr>
        <p:spPr>
          <a:xfrm>
            <a:off x="990600" y="76200"/>
            <a:ext cx="7772400" cy="1104900"/>
          </a:xfrm>
          <a:noFill/>
          <a:ln/>
        </p:spPr>
        <p:txBody>
          <a:bodyPr/>
          <a:lstStyle/>
          <a:p>
            <a:r>
              <a:rPr lang="en-US" dirty="0" smtClean="0"/>
              <a:t>Integrity Constraints </a:t>
            </a:r>
            <a:endParaRPr lang="en-US" dirty="0"/>
          </a:p>
        </p:txBody>
      </p:sp>
      <p:sp>
        <p:nvSpPr>
          <p:cNvPr id="54277" name="Rectangle 5"/>
          <p:cNvSpPr>
            <a:spLocks noGrp="1" noChangeArrowheads="1"/>
          </p:cNvSpPr>
          <p:nvPr>
            <p:ph idx="1"/>
          </p:nvPr>
        </p:nvSpPr>
        <p:spPr>
          <a:xfrm>
            <a:off x="228600" y="1225295"/>
            <a:ext cx="8763000" cy="5364481"/>
          </a:xfrm>
          <a:noFill/>
          <a:ln/>
        </p:spPr>
        <p:txBody>
          <a:bodyPr/>
          <a:lstStyle/>
          <a:p>
            <a:r>
              <a:rPr lang="en-US" dirty="0"/>
              <a:t>Integrity constraints provide a way of ensuring that changes made to the database by authorized users </a:t>
            </a:r>
            <a:r>
              <a:rPr lang="en-US" dirty="0" smtClean="0"/>
              <a:t>do not </a:t>
            </a:r>
            <a:r>
              <a:rPr lang="en-US" dirty="0"/>
              <a:t>result in a loss of data consistency</a:t>
            </a:r>
            <a:r>
              <a:rPr lang="en-US" dirty="0" smtClean="0"/>
              <a:t>.</a:t>
            </a:r>
          </a:p>
          <a:p>
            <a:pPr lvl="1">
              <a:buSzPct val="75000"/>
            </a:pPr>
            <a:r>
              <a:rPr lang="en-US" dirty="0" smtClean="0"/>
              <a:t>e.g., </a:t>
            </a:r>
            <a:r>
              <a:rPr lang="en-US" i="1" dirty="0" err="1" smtClean="0"/>
              <a:t>sname</a:t>
            </a:r>
            <a:r>
              <a:rPr lang="en-US" dirty="0" smtClean="0"/>
              <a:t> has to be a string, </a:t>
            </a:r>
          </a:p>
          <a:p>
            <a:pPr marL="457200" lvl="1" indent="0">
              <a:buSzPct val="75000"/>
              <a:buNone/>
            </a:pPr>
            <a:r>
              <a:rPr lang="en-US" i="1" dirty="0"/>
              <a:t> </a:t>
            </a:r>
            <a:r>
              <a:rPr lang="en-US" i="1" dirty="0" smtClean="0"/>
              <a:t>     age</a:t>
            </a:r>
            <a:r>
              <a:rPr lang="en-US" dirty="0" smtClean="0"/>
              <a:t> must be &lt; 200 , saving’s account balance must</a:t>
            </a:r>
          </a:p>
          <a:p>
            <a:pPr lvl="1">
              <a:buSzPct val="75000"/>
            </a:pPr>
            <a:endParaRPr lang="en-US" dirty="0" smtClean="0"/>
          </a:p>
          <a:p>
            <a:r>
              <a:rPr lang="en-US" b="1" i="1" dirty="0" smtClean="0"/>
              <a:t>Types of IC’s</a:t>
            </a:r>
            <a:r>
              <a:rPr lang="en-US" b="1" dirty="0" smtClean="0"/>
              <a:t>:</a:t>
            </a:r>
            <a:r>
              <a:rPr lang="en-US" dirty="0" smtClean="0"/>
              <a:t>  </a:t>
            </a:r>
          </a:p>
          <a:p>
            <a:pPr lvl="1"/>
            <a:r>
              <a:rPr lang="en-US" dirty="0" smtClean="0"/>
              <a:t>Fundamental Constraints:</a:t>
            </a:r>
          </a:p>
          <a:p>
            <a:pPr marL="457200" lvl="1" indent="0">
              <a:buNone/>
            </a:pPr>
            <a:r>
              <a:rPr lang="en-US" dirty="0"/>
              <a:t>	</a:t>
            </a:r>
            <a:r>
              <a:rPr lang="en-US" dirty="0" smtClean="0"/>
              <a:t> </a:t>
            </a:r>
            <a:r>
              <a:rPr lang="en-US" b="1" dirty="0" smtClean="0">
                <a:solidFill>
                  <a:srgbClr val="FF0000"/>
                </a:solidFill>
              </a:rPr>
              <a:t>Domain constraints,</a:t>
            </a:r>
            <a:r>
              <a:rPr lang="en-US" b="1" dirty="0" smtClean="0">
                <a:solidFill>
                  <a:srgbClr val="0000FF"/>
                </a:solidFill>
              </a:rPr>
              <a:t> </a:t>
            </a:r>
            <a:r>
              <a:rPr lang="en-US" b="1" dirty="0">
                <a:solidFill>
                  <a:srgbClr val="FF0000"/>
                </a:solidFill>
              </a:rPr>
              <a:t>Referential Integrity constraints</a:t>
            </a:r>
            <a:endParaRPr lang="en-US" b="1" dirty="0" smtClean="0">
              <a:solidFill>
                <a:srgbClr val="FF0000"/>
              </a:solidFill>
            </a:endParaRPr>
          </a:p>
          <a:p>
            <a:pPr lvl="1"/>
            <a:r>
              <a:rPr lang="en-US" dirty="0" smtClean="0"/>
              <a:t>General constraints :    </a:t>
            </a:r>
          </a:p>
          <a:p>
            <a:pPr lvl="2"/>
            <a:r>
              <a:rPr lang="en-US" b="1" dirty="0" smtClean="0">
                <a:solidFill>
                  <a:srgbClr val="FF0000"/>
                </a:solidFill>
              </a:rPr>
              <a:t>Check Constraints, Table Constraints , Triggers and Assertions.</a:t>
            </a:r>
            <a:endParaRPr lang="en-US" b="1" dirty="0">
              <a:solidFill>
                <a:srgbClr val="FF0000"/>
              </a:solidFill>
            </a:endParaRPr>
          </a:p>
        </p:txBody>
      </p:sp>
    </p:spTree>
    <p:extLst>
      <p:ext uri="{BB962C8B-B14F-4D97-AF65-F5344CB8AC3E}">
        <p14:creationId xmlns:p14="http://schemas.microsoft.com/office/powerpoint/2010/main" val="1314848870"/>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30128"/>
          </a:xfrm>
        </p:spPr>
        <p:txBody>
          <a:bodyPr/>
          <a:lstStyle/>
          <a:p>
            <a:r>
              <a:rPr lang="en-US" dirty="0" smtClean="0"/>
              <a:t>Domain Constraint</a:t>
            </a:r>
            <a:endParaRPr lang="en-US" dirty="0"/>
          </a:p>
        </p:txBody>
      </p:sp>
      <p:sp>
        <p:nvSpPr>
          <p:cNvPr id="3" name="Content Placeholder 2"/>
          <p:cNvSpPr>
            <a:spLocks noGrp="1"/>
          </p:cNvSpPr>
          <p:nvPr>
            <p:ph idx="1"/>
          </p:nvPr>
        </p:nvSpPr>
        <p:spPr>
          <a:xfrm>
            <a:off x="304800" y="1145152"/>
            <a:ext cx="8549640" cy="5426088"/>
          </a:xfrm>
        </p:spPr>
        <p:txBody>
          <a:bodyPr/>
          <a:lstStyle/>
          <a:p>
            <a:r>
              <a:rPr lang="en-US" dirty="0"/>
              <a:t>A domain of possible values should be associated with every attribute. These domain constraints are </a:t>
            </a:r>
            <a:r>
              <a:rPr lang="en-US" dirty="0" smtClean="0"/>
              <a:t>the most </a:t>
            </a:r>
            <a:r>
              <a:rPr lang="en-US" dirty="0"/>
              <a:t>basic form of integrity </a:t>
            </a:r>
            <a:r>
              <a:rPr lang="en-US" dirty="0" smtClean="0"/>
              <a:t>constraint.</a:t>
            </a:r>
          </a:p>
          <a:p>
            <a:r>
              <a:rPr lang="en-US" dirty="0" smtClean="0"/>
              <a:t>Domain Types</a:t>
            </a:r>
          </a:p>
          <a:p>
            <a:pPr lvl="1"/>
            <a:r>
              <a:rPr lang="en-US" dirty="0"/>
              <a:t>Attributes may have the same domain, e.g. </a:t>
            </a:r>
            <a:r>
              <a:rPr lang="en-US" dirty="0" err="1"/>
              <a:t>cname</a:t>
            </a:r>
            <a:r>
              <a:rPr lang="en-US" dirty="0"/>
              <a:t> and employee-name</a:t>
            </a:r>
            <a:r>
              <a:rPr lang="en-US" dirty="0" smtClean="0"/>
              <a:t>.</a:t>
            </a:r>
          </a:p>
          <a:p>
            <a:pPr lvl="1"/>
            <a:r>
              <a:rPr lang="en-US" dirty="0"/>
              <a:t>At the implementation level, they are both character strings</a:t>
            </a:r>
            <a:r>
              <a:rPr lang="en-US" dirty="0" smtClean="0"/>
              <a:t>.</a:t>
            </a:r>
          </a:p>
          <a:p>
            <a:pPr lvl="1"/>
            <a:r>
              <a:rPr lang="en-US" dirty="0"/>
              <a:t>At the conceptual level, we do not expect customers to have the same names as branches, in general</a:t>
            </a:r>
            <a:r>
              <a:rPr lang="en-US" dirty="0" smtClean="0"/>
              <a:t>.</a:t>
            </a:r>
          </a:p>
          <a:p>
            <a:pPr lvl="1"/>
            <a:r>
              <a:rPr lang="en-US" dirty="0"/>
              <a:t>Strong typing of domains allows us to test for values inserted, and whether queries make sense</a:t>
            </a:r>
            <a:r>
              <a:rPr lang="en-US" dirty="0" smtClean="0"/>
              <a:t>.</a:t>
            </a:r>
          </a:p>
          <a:p>
            <a:r>
              <a:rPr lang="en-US" b="1" dirty="0" smtClean="0"/>
              <a:t>Check Clause</a:t>
            </a:r>
          </a:p>
          <a:p>
            <a:pPr lvl="1"/>
            <a:endParaRPr lang="en-US" dirty="0"/>
          </a:p>
          <a:p>
            <a:pPr lvl="1"/>
            <a:endParaRPr lang="en-US" dirty="0" smtClean="0"/>
          </a:p>
          <a:p>
            <a:pPr lvl="1"/>
            <a:endParaRPr lang="en-US" dirty="0"/>
          </a:p>
          <a:p>
            <a:endParaRPr lang="en-US" dirty="0"/>
          </a:p>
        </p:txBody>
      </p:sp>
    </p:spTree>
    <p:extLst>
      <p:ext uri="{BB962C8B-B14F-4D97-AF65-F5344CB8AC3E}">
        <p14:creationId xmlns:p14="http://schemas.microsoft.com/office/powerpoint/2010/main" val="762990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772400" cy="913141"/>
          </a:xfrm>
        </p:spPr>
        <p:txBody>
          <a:bodyPr/>
          <a:lstStyle/>
          <a:p>
            <a:r>
              <a:rPr lang="en-US" dirty="0" smtClean="0"/>
              <a:t>Domain Constraint contd..</a:t>
            </a:r>
            <a:endParaRPr lang="en-US" dirty="0"/>
          </a:p>
        </p:txBody>
      </p:sp>
      <p:sp>
        <p:nvSpPr>
          <p:cNvPr id="3" name="Content Placeholder 2"/>
          <p:cNvSpPr>
            <a:spLocks noGrp="1"/>
          </p:cNvSpPr>
          <p:nvPr>
            <p:ph idx="1"/>
          </p:nvPr>
        </p:nvSpPr>
        <p:spPr>
          <a:xfrm>
            <a:off x="304800" y="947896"/>
            <a:ext cx="8549640" cy="5968697"/>
          </a:xfrm>
        </p:spPr>
        <p:txBody>
          <a:bodyPr/>
          <a:lstStyle/>
          <a:p>
            <a:r>
              <a:rPr lang="en-US" dirty="0"/>
              <a:t>The </a:t>
            </a:r>
            <a:r>
              <a:rPr lang="en-US" b="1" dirty="0"/>
              <a:t>check</a:t>
            </a:r>
            <a:r>
              <a:rPr lang="en-US" dirty="0"/>
              <a:t> clause in </a:t>
            </a:r>
            <a:r>
              <a:rPr lang="en-US" dirty="0" smtClean="0"/>
              <a:t>SQL </a:t>
            </a:r>
            <a:r>
              <a:rPr lang="en-US" dirty="0"/>
              <a:t>permits domains to be restricted:</a:t>
            </a:r>
          </a:p>
          <a:p>
            <a:r>
              <a:rPr lang="en-US" dirty="0" smtClean="0"/>
              <a:t>The </a:t>
            </a:r>
            <a:r>
              <a:rPr lang="en-US" dirty="0"/>
              <a:t>check clause permits schema designer to specify a predicate that must be </a:t>
            </a:r>
            <a:r>
              <a:rPr lang="en-US" dirty="0" smtClean="0"/>
              <a:t>satisfied </a:t>
            </a:r>
            <a:r>
              <a:rPr lang="en-US" dirty="0"/>
              <a:t>by any </a:t>
            </a:r>
            <a:r>
              <a:rPr lang="en-US" dirty="0" smtClean="0"/>
              <a:t>value assigned </a:t>
            </a:r>
            <a:r>
              <a:rPr lang="en-US" dirty="0"/>
              <a:t>to a variable whose type is the domain</a:t>
            </a:r>
            <a:r>
              <a:rPr lang="en-US" dirty="0" smtClean="0"/>
              <a:t>.</a:t>
            </a:r>
          </a:p>
          <a:p>
            <a:r>
              <a:rPr lang="en-US" b="1" dirty="0" smtClean="0"/>
              <a:t>create domain</a:t>
            </a:r>
            <a:r>
              <a:rPr lang="en-US" dirty="0" smtClean="0"/>
              <a:t> hourly-wage </a:t>
            </a:r>
            <a:r>
              <a:rPr lang="en-US" b="1" dirty="0" smtClean="0"/>
              <a:t>numeric(5,2)</a:t>
            </a:r>
            <a:r>
              <a:rPr lang="en-US" dirty="0" smtClean="0"/>
              <a:t> </a:t>
            </a:r>
            <a:br>
              <a:rPr lang="en-US" dirty="0" smtClean="0"/>
            </a:br>
            <a:r>
              <a:rPr lang="en-US" dirty="0" smtClean="0"/>
              <a:t> </a:t>
            </a:r>
            <a:r>
              <a:rPr lang="en-US" b="1" dirty="0" smtClean="0"/>
              <a:t>constraint</a:t>
            </a:r>
            <a:r>
              <a:rPr lang="en-US" dirty="0" smtClean="0"/>
              <a:t> wage-value-test </a:t>
            </a:r>
            <a:r>
              <a:rPr lang="en-US" b="1" dirty="0" smtClean="0"/>
              <a:t>check</a:t>
            </a:r>
            <a:r>
              <a:rPr lang="en-US" dirty="0" smtClean="0"/>
              <a:t>(</a:t>
            </a:r>
            <a:r>
              <a:rPr lang="en-US" b="1" dirty="0" smtClean="0"/>
              <a:t>value</a:t>
            </a:r>
            <a:r>
              <a:rPr lang="en-US" dirty="0" smtClean="0"/>
              <a:t> &gt;= 4)</a:t>
            </a:r>
          </a:p>
          <a:p>
            <a:r>
              <a:rPr lang="en-US" sz="2000" dirty="0" smtClean="0"/>
              <a:t>Note that “constraint wage-value-test</a:t>
            </a:r>
            <a:r>
              <a:rPr lang="en-US" sz="2000" dirty="0"/>
              <a:t>" is optional to give a name to the test to signal which </a:t>
            </a:r>
            <a:r>
              <a:rPr lang="en-US" sz="2000" dirty="0" smtClean="0"/>
              <a:t>constraint is violated)</a:t>
            </a:r>
          </a:p>
          <a:p>
            <a:endParaRPr lang="en-US" b="1" dirty="0" smtClean="0"/>
          </a:p>
          <a:p>
            <a:r>
              <a:rPr lang="en-US" b="1" dirty="0" smtClean="0"/>
              <a:t>create </a:t>
            </a:r>
            <a:r>
              <a:rPr lang="en-US" b="1" dirty="0"/>
              <a:t>domain</a:t>
            </a:r>
            <a:r>
              <a:rPr lang="en-US" dirty="0"/>
              <a:t> </a:t>
            </a:r>
            <a:r>
              <a:rPr lang="en-US" dirty="0" smtClean="0"/>
              <a:t>account-type </a:t>
            </a:r>
            <a:r>
              <a:rPr lang="en-US" b="1" dirty="0" smtClean="0"/>
              <a:t>char(10)</a:t>
            </a:r>
            <a:r>
              <a:rPr lang="en-US" dirty="0" smtClean="0"/>
              <a:t> </a:t>
            </a:r>
            <a:r>
              <a:rPr lang="en-US" dirty="0"/>
              <a:t/>
            </a:r>
            <a:br>
              <a:rPr lang="en-US" dirty="0"/>
            </a:br>
            <a:r>
              <a:rPr lang="en-US" dirty="0"/>
              <a:t> </a:t>
            </a:r>
            <a:r>
              <a:rPr lang="en-US" b="1" dirty="0"/>
              <a:t>constraint</a:t>
            </a:r>
            <a:r>
              <a:rPr lang="en-US" dirty="0"/>
              <a:t> </a:t>
            </a:r>
            <a:r>
              <a:rPr lang="en-US" dirty="0" smtClean="0"/>
              <a:t>account-type-test </a:t>
            </a:r>
            <a:r>
              <a:rPr lang="en-US" b="1" dirty="0"/>
              <a:t>check</a:t>
            </a:r>
            <a:r>
              <a:rPr lang="en-US" dirty="0"/>
              <a:t>(</a:t>
            </a:r>
            <a:r>
              <a:rPr lang="en-US" b="1" dirty="0"/>
              <a:t>value</a:t>
            </a:r>
            <a:r>
              <a:rPr lang="en-US" dirty="0"/>
              <a:t> </a:t>
            </a:r>
            <a:r>
              <a:rPr lang="en-US" b="1" dirty="0" smtClean="0"/>
              <a:t>in</a:t>
            </a:r>
            <a:r>
              <a:rPr lang="en-US" dirty="0" smtClean="0"/>
              <a:t> (‘</a:t>
            </a:r>
            <a:r>
              <a:rPr lang="en-US" dirty="0" err="1" smtClean="0"/>
              <a:t>Checking’,’Saving</a:t>
            </a:r>
            <a:r>
              <a:rPr lang="en-US" dirty="0" smtClean="0"/>
              <a:t>’))</a:t>
            </a:r>
            <a:endParaRPr lang="en-US" b="1" dirty="0" smtClean="0"/>
          </a:p>
          <a:p>
            <a:r>
              <a:rPr lang="en-US" b="1" dirty="0" smtClean="0"/>
              <a:t>check</a:t>
            </a:r>
            <a:r>
              <a:rPr lang="en-US" dirty="0" smtClean="0"/>
              <a:t> </a:t>
            </a:r>
            <a:r>
              <a:rPr lang="en-US" dirty="0"/>
              <a:t>(</a:t>
            </a:r>
            <a:r>
              <a:rPr lang="en-US" i="1" dirty="0"/>
              <a:t>branch</a:t>
            </a:r>
            <a:r>
              <a:rPr lang="en-US" dirty="0"/>
              <a:t>-</a:t>
            </a:r>
            <a:r>
              <a:rPr lang="en-US" i="1" dirty="0"/>
              <a:t>name</a:t>
            </a:r>
            <a:r>
              <a:rPr lang="en-US" dirty="0"/>
              <a:t> </a:t>
            </a:r>
            <a:r>
              <a:rPr lang="en-US" b="1" dirty="0"/>
              <a:t>in</a:t>
            </a:r>
            <a:r>
              <a:rPr lang="en-US" dirty="0"/>
              <a:t> (</a:t>
            </a:r>
            <a:r>
              <a:rPr lang="en-US" b="1" dirty="0"/>
              <a:t>select</a:t>
            </a:r>
            <a:r>
              <a:rPr lang="en-US" dirty="0"/>
              <a:t> </a:t>
            </a:r>
            <a:r>
              <a:rPr lang="en-US" i="1" dirty="0"/>
              <a:t>branch</a:t>
            </a:r>
            <a:r>
              <a:rPr lang="en-US" dirty="0"/>
              <a:t>-</a:t>
            </a:r>
            <a:r>
              <a:rPr lang="en-US" i="1" dirty="0"/>
              <a:t>name</a:t>
            </a:r>
            <a:r>
              <a:rPr lang="en-US" dirty="0"/>
              <a:t> </a:t>
            </a:r>
            <a:r>
              <a:rPr lang="en-US" b="1" dirty="0"/>
              <a:t>from</a:t>
            </a:r>
            <a:r>
              <a:rPr lang="en-US" dirty="0"/>
              <a:t> </a:t>
            </a:r>
            <a:r>
              <a:rPr lang="en-US" i="1" dirty="0"/>
              <a:t>branch</a:t>
            </a:r>
            <a:r>
              <a:rPr lang="en-US" dirty="0"/>
              <a:t>))</a:t>
            </a:r>
          </a:p>
          <a:p>
            <a:endParaRPr lang="en-US" dirty="0"/>
          </a:p>
        </p:txBody>
      </p:sp>
    </p:spTree>
    <p:extLst>
      <p:ext uri="{BB962C8B-B14F-4D97-AF65-F5344CB8AC3E}">
        <p14:creationId xmlns:p14="http://schemas.microsoft.com/office/powerpoint/2010/main" val="1661907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913141"/>
          </a:xfrm>
        </p:spPr>
        <p:txBody>
          <a:bodyPr/>
          <a:lstStyle/>
          <a:p>
            <a:r>
              <a:rPr lang="en-US" dirty="0"/>
              <a:t>Referential Integrity</a:t>
            </a:r>
          </a:p>
        </p:txBody>
      </p:sp>
      <p:sp>
        <p:nvSpPr>
          <p:cNvPr id="3" name="Content Placeholder 2"/>
          <p:cNvSpPr>
            <a:spLocks noGrp="1"/>
          </p:cNvSpPr>
          <p:nvPr>
            <p:ph idx="1"/>
          </p:nvPr>
        </p:nvSpPr>
        <p:spPr>
          <a:xfrm>
            <a:off x="228600" y="1306506"/>
            <a:ext cx="8763000" cy="5426088"/>
          </a:xfrm>
        </p:spPr>
        <p:txBody>
          <a:bodyPr/>
          <a:lstStyle/>
          <a:p>
            <a:r>
              <a:rPr lang="en-US" dirty="0"/>
              <a:t>Ensures that a value that appears in one relation for a given set of attributes also appears for a certain set of attributes in another relation.</a:t>
            </a:r>
          </a:p>
          <a:p>
            <a:pPr lvl="1"/>
            <a:r>
              <a:rPr lang="en-US" dirty="0"/>
              <a:t>Example:  If “</a:t>
            </a:r>
            <a:r>
              <a:rPr lang="en-US" dirty="0" err="1"/>
              <a:t>Perryridge</a:t>
            </a:r>
            <a:r>
              <a:rPr lang="en-US" dirty="0"/>
              <a:t>” is a branch name appearing in one of the tuples in the </a:t>
            </a:r>
            <a:r>
              <a:rPr lang="en-US" i="1" dirty="0"/>
              <a:t>account</a:t>
            </a:r>
            <a:r>
              <a:rPr lang="en-US" dirty="0"/>
              <a:t> relation, then there exists a tuple in the </a:t>
            </a:r>
            <a:r>
              <a:rPr lang="en-US" i="1" dirty="0"/>
              <a:t>branch</a:t>
            </a:r>
            <a:r>
              <a:rPr lang="en-US" dirty="0"/>
              <a:t> relation for branch “</a:t>
            </a:r>
            <a:r>
              <a:rPr lang="en-US" dirty="0" err="1"/>
              <a:t>Perryridge</a:t>
            </a:r>
            <a:r>
              <a:rPr lang="en-US" dirty="0"/>
              <a:t>”.</a:t>
            </a:r>
          </a:p>
          <a:p>
            <a:r>
              <a:rPr lang="en-US" dirty="0"/>
              <a:t>Formal Definition</a:t>
            </a:r>
          </a:p>
          <a:p>
            <a:pPr lvl="1"/>
            <a:r>
              <a:rPr lang="en-US" dirty="0"/>
              <a:t>Let </a:t>
            </a:r>
            <a:r>
              <a:rPr lang="en-US" i="1" dirty="0"/>
              <a:t>r</a:t>
            </a:r>
            <a:r>
              <a:rPr lang="en-US" sz="2400" baseline="-25000" dirty="0"/>
              <a:t>1</a:t>
            </a:r>
            <a:r>
              <a:rPr lang="en-US" dirty="0"/>
              <a:t>(</a:t>
            </a:r>
            <a:r>
              <a:rPr lang="en-US" i="1" dirty="0"/>
              <a:t>R</a:t>
            </a:r>
            <a:r>
              <a:rPr lang="en-US" baseline="-25000" dirty="0"/>
              <a:t>1</a:t>
            </a:r>
            <a:r>
              <a:rPr lang="en-US" dirty="0"/>
              <a:t>) and </a:t>
            </a:r>
            <a:r>
              <a:rPr lang="en-US" i="1" dirty="0"/>
              <a:t>r</a:t>
            </a:r>
            <a:r>
              <a:rPr lang="en-US" sz="2400" baseline="-25000" dirty="0"/>
              <a:t>2</a:t>
            </a:r>
            <a:r>
              <a:rPr lang="en-US" dirty="0"/>
              <a:t>(</a:t>
            </a:r>
            <a:r>
              <a:rPr lang="en-US" i="1" dirty="0"/>
              <a:t>R</a:t>
            </a:r>
            <a:r>
              <a:rPr lang="en-US" sz="2400" baseline="-25000" dirty="0"/>
              <a:t>2</a:t>
            </a:r>
            <a:r>
              <a:rPr lang="en-US" dirty="0"/>
              <a:t>) be relations with primary keys </a:t>
            </a:r>
            <a:r>
              <a:rPr lang="en-US" i="1" dirty="0"/>
              <a:t>K</a:t>
            </a:r>
            <a:r>
              <a:rPr lang="en-US" sz="2400" baseline="-25000" dirty="0"/>
              <a:t>1</a:t>
            </a:r>
            <a:r>
              <a:rPr lang="en-US" dirty="0"/>
              <a:t> and </a:t>
            </a:r>
            <a:r>
              <a:rPr lang="en-US" i="1" dirty="0"/>
              <a:t>K</a:t>
            </a:r>
            <a:r>
              <a:rPr lang="en-US" sz="2400" baseline="-25000" dirty="0"/>
              <a:t>2</a:t>
            </a:r>
            <a:r>
              <a:rPr lang="en-US" dirty="0"/>
              <a:t> respectively.</a:t>
            </a:r>
          </a:p>
          <a:p>
            <a:pPr lvl="1"/>
            <a:r>
              <a:rPr lang="en-US" dirty="0"/>
              <a:t>The subset </a:t>
            </a:r>
            <a:r>
              <a:rPr lang="en-US" dirty="0">
                <a:sym typeface="Symbol" pitchFamily="18" charset="2"/>
              </a:rPr>
              <a:t> of R</a:t>
            </a:r>
            <a:r>
              <a:rPr lang="en-US" sz="2400" baseline="-25000" dirty="0">
                <a:sym typeface="Symbol" pitchFamily="18" charset="2"/>
              </a:rPr>
              <a:t>2</a:t>
            </a:r>
            <a:r>
              <a:rPr lang="en-US" dirty="0">
                <a:sym typeface="Symbol" pitchFamily="18" charset="2"/>
              </a:rPr>
              <a:t> is a </a:t>
            </a:r>
            <a:r>
              <a:rPr lang="en-US" b="1" i="1" dirty="0">
                <a:solidFill>
                  <a:schemeClr val="tx2"/>
                </a:solidFill>
                <a:sym typeface="Symbol" pitchFamily="18" charset="2"/>
              </a:rPr>
              <a:t>foreign key</a:t>
            </a:r>
            <a:r>
              <a:rPr lang="en-US" dirty="0">
                <a:sym typeface="Symbol" pitchFamily="18" charset="2"/>
              </a:rPr>
              <a:t> referencing </a:t>
            </a:r>
            <a:r>
              <a:rPr lang="en-US" i="1" dirty="0"/>
              <a:t>K</a:t>
            </a:r>
            <a:r>
              <a:rPr lang="en-US" sz="2400" baseline="-25000" dirty="0"/>
              <a:t>1</a:t>
            </a:r>
            <a:r>
              <a:rPr lang="en-US" dirty="0">
                <a:sym typeface="Symbol" pitchFamily="18" charset="2"/>
              </a:rPr>
              <a:t> </a:t>
            </a:r>
            <a:r>
              <a:rPr lang="en-US" dirty="0"/>
              <a:t>in relation </a:t>
            </a:r>
            <a:r>
              <a:rPr lang="en-US" i="1" dirty="0"/>
              <a:t>r</a:t>
            </a:r>
            <a:r>
              <a:rPr lang="en-US" sz="2400" baseline="-25000" dirty="0"/>
              <a:t>1</a:t>
            </a:r>
            <a:r>
              <a:rPr lang="en-US" dirty="0"/>
              <a:t>, if for every </a:t>
            </a:r>
            <a:r>
              <a:rPr lang="en-US" i="1" dirty="0"/>
              <a:t>t</a:t>
            </a:r>
            <a:r>
              <a:rPr lang="en-US" sz="2400" baseline="-25000" dirty="0"/>
              <a:t>2</a:t>
            </a:r>
            <a:r>
              <a:rPr lang="en-US" dirty="0"/>
              <a:t> in </a:t>
            </a:r>
            <a:r>
              <a:rPr lang="en-US" i="1" dirty="0"/>
              <a:t>r</a:t>
            </a:r>
            <a:r>
              <a:rPr lang="en-US" sz="2400" baseline="-25000" dirty="0"/>
              <a:t>2</a:t>
            </a:r>
            <a:r>
              <a:rPr lang="en-US" dirty="0"/>
              <a:t> there must be a tuple </a:t>
            </a:r>
            <a:r>
              <a:rPr lang="en-US" i="1" dirty="0"/>
              <a:t>t</a:t>
            </a:r>
            <a:r>
              <a:rPr lang="en-US" sz="2400" baseline="-25000" dirty="0"/>
              <a:t>1</a:t>
            </a:r>
            <a:r>
              <a:rPr lang="en-US" dirty="0"/>
              <a:t> in </a:t>
            </a:r>
            <a:r>
              <a:rPr lang="en-US" i="1" dirty="0"/>
              <a:t>r</a:t>
            </a:r>
            <a:r>
              <a:rPr lang="en-US" sz="2400" baseline="-25000" dirty="0"/>
              <a:t>1</a:t>
            </a:r>
            <a:r>
              <a:rPr lang="en-US" dirty="0"/>
              <a:t> such that </a:t>
            </a:r>
            <a:r>
              <a:rPr lang="en-US" i="1" dirty="0"/>
              <a:t>t</a:t>
            </a:r>
            <a:r>
              <a:rPr lang="en-US" sz="2400" baseline="-25000" dirty="0"/>
              <a:t>1</a:t>
            </a:r>
            <a:r>
              <a:rPr lang="en-US" dirty="0"/>
              <a:t>[</a:t>
            </a:r>
            <a:r>
              <a:rPr lang="en-US" i="1" dirty="0"/>
              <a:t>K</a:t>
            </a:r>
            <a:r>
              <a:rPr lang="en-US" sz="2400" baseline="-25000" dirty="0"/>
              <a:t>1</a:t>
            </a:r>
            <a:r>
              <a:rPr lang="en-US" dirty="0"/>
              <a:t>] = </a:t>
            </a:r>
            <a:r>
              <a:rPr lang="en-US" i="1" dirty="0"/>
              <a:t>t</a:t>
            </a:r>
            <a:r>
              <a:rPr lang="en-US" sz="2400" baseline="-25000" dirty="0"/>
              <a:t>2</a:t>
            </a:r>
            <a:r>
              <a:rPr lang="en-US" dirty="0"/>
              <a:t>[</a:t>
            </a:r>
            <a:r>
              <a:rPr lang="en-US" dirty="0">
                <a:sym typeface="Symbol" pitchFamily="18" charset="2"/>
              </a:rPr>
              <a:t>].</a:t>
            </a:r>
          </a:p>
          <a:p>
            <a:pPr lvl="1"/>
            <a:r>
              <a:rPr lang="en-US" dirty="0">
                <a:sym typeface="Symbol" pitchFamily="18" charset="2"/>
              </a:rPr>
              <a:t>Referential integrity constraint also called </a:t>
            </a:r>
            <a:r>
              <a:rPr lang="en-US" dirty="0">
                <a:solidFill>
                  <a:schemeClr val="tx2"/>
                </a:solidFill>
                <a:sym typeface="Symbol" pitchFamily="18" charset="2"/>
              </a:rPr>
              <a:t>subset dependency</a:t>
            </a:r>
            <a:r>
              <a:rPr lang="en-US" dirty="0">
                <a:sym typeface="Symbol" pitchFamily="18" charset="2"/>
              </a:rPr>
              <a:t> since its can be written as</a:t>
            </a:r>
            <a:br>
              <a:rPr lang="en-US" dirty="0">
                <a:sym typeface="Symbol" pitchFamily="18" charset="2"/>
              </a:rPr>
            </a:br>
            <a:r>
              <a:rPr lang="en-US" dirty="0">
                <a:sym typeface="Symbol" pitchFamily="18" charset="2"/>
              </a:rPr>
              <a:t>     </a:t>
            </a:r>
            <a:r>
              <a:rPr lang="en-US" sz="2400" baseline="-25000" dirty="0">
                <a:sym typeface="Symbol" pitchFamily="18" charset="2"/>
              </a:rPr>
              <a:t> </a:t>
            </a:r>
            <a:r>
              <a:rPr lang="en-US" dirty="0">
                <a:sym typeface="Symbol" pitchFamily="18" charset="2"/>
              </a:rPr>
              <a:t>(</a:t>
            </a:r>
            <a:r>
              <a:rPr lang="en-US" i="1" dirty="0">
                <a:sym typeface="Symbol" pitchFamily="18" charset="2"/>
              </a:rPr>
              <a:t>r</a:t>
            </a:r>
            <a:r>
              <a:rPr lang="en-US" sz="2400" baseline="-25000" dirty="0">
                <a:sym typeface="Symbol" pitchFamily="18" charset="2"/>
              </a:rPr>
              <a:t>2</a:t>
            </a:r>
            <a:r>
              <a:rPr lang="en-US" dirty="0">
                <a:sym typeface="Symbol" pitchFamily="18" charset="2"/>
              </a:rPr>
              <a:t>)  </a:t>
            </a:r>
            <a:r>
              <a:rPr lang="en-US" sz="2400" i="1" baseline="-25000" dirty="0">
                <a:sym typeface="Symbol" pitchFamily="18" charset="2"/>
              </a:rPr>
              <a:t>K</a:t>
            </a:r>
            <a:r>
              <a:rPr lang="en-US" sz="2400" baseline="-25000" dirty="0">
                <a:sym typeface="Symbol" pitchFamily="18" charset="2"/>
              </a:rPr>
              <a:t>1</a:t>
            </a:r>
            <a:r>
              <a:rPr lang="en-US" dirty="0">
                <a:sym typeface="Symbol" pitchFamily="18" charset="2"/>
              </a:rPr>
              <a:t> (</a:t>
            </a:r>
            <a:r>
              <a:rPr lang="en-US" i="1" dirty="0">
                <a:sym typeface="Symbol" pitchFamily="18" charset="2"/>
              </a:rPr>
              <a:t>r</a:t>
            </a:r>
            <a:r>
              <a:rPr lang="en-US" sz="2400" baseline="-25000" dirty="0">
                <a:sym typeface="Symbol" pitchFamily="18" charset="2"/>
              </a:rPr>
              <a:t>1</a:t>
            </a:r>
            <a:r>
              <a:rPr lang="en-US" dirty="0">
                <a:sym typeface="Symbol" pitchFamily="18" charset="2"/>
              </a:rPr>
              <a:t>)</a:t>
            </a:r>
            <a:endParaRPr lang="en-US" dirty="0"/>
          </a:p>
        </p:txBody>
      </p:sp>
    </p:spTree>
    <p:extLst>
      <p:ext uri="{BB962C8B-B14F-4D97-AF65-F5344CB8AC3E}">
        <p14:creationId xmlns:p14="http://schemas.microsoft.com/office/powerpoint/2010/main" val="3787059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l1">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l1">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3827</Words>
  <Application>Microsoft Office PowerPoint</Application>
  <PresentationFormat>On-screen Show (4:3)</PresentationFormat>
  <Paragraphs>511</Paragraphs>
  <Slides>56</Slides>
  <Notes>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l1</vt:lpstr>
      <vt:lpstr>Integrity &amp; Security</vt:lpstr>
      <vt:lpstr>Views Review..</vt:lpstr>
      <vt:lpstr>View Definition</vt:lpstr>
      <vt:lpstr>PowerPoint Presentation</vt:lpstr>
      <vt:lpstr>Views Defined Using Other Views</vt:lpstr>
      <vt:lpstr>Integrity Constraints </vt:lpstr>
      <vt:lpstr>Domain Constraint</vt:lpstr>
      <vt:lpstr>Domain Constraint contd..</vt:lpstr>
      <vt:lpstr>Referential Integrity</vt:lpstr>
      <vt:lpstr>Checking Referential Integrity on Database Modification</vt:lpstr>
      <vt:lpstr>Referential Integrity in SQL</vt:lpstr>
      <vt:lpstr>Example… we have done earlier</vt:lpstr>
      <vt:lpstr>Cascading Actions in SQL</vt:lpstr>
      <vt:lpstr>Cascading actions in SQL contd..</vt:lpstr>
      <vt:lpstr>Referential Integrity in SQL (Cont.)</vt:lpstr>
      <vt:lpstr>Assertions</vt:lpstr>
      <vt:lpstr>Assertion Example</vt:lpstr>
      <vt:lpstr>Assertion Example</vt:lpstr>
      <vt:lpstr>Triggers</vt:lpstr>
      <vt:lpstr>Trigger Example </vt:lpstr>
      <vt:lpstr>Trigger Components</vt:lpstr>
      <vt:lpstr>Trigger: Events</vt:lpstr>
      <vt:lpstr>1) Trigger: Event </vt:lpstr>
      <vt:lpstr>Granularity of Event</vt:lpstr>
      <vt:lpstr>Example: Granularity of Event</vt:lpstr>
      <vt:lpstr>2) Trigger: Condition</vt:lpstr>
      <vt:lpstr>3) Trigger: Action</vt:lpstr>
      <vt:lpstr>Trigger: Referencing Values</vt:lpstr>
      <vt:lpstr>Trigger: Referencing Values (Cont’d)</vt:lpstr>
      <vt:lpstr>Row-Level vs. Statement-Level Triggers </vt:lpstr>
      <vt:lpstr>Example : Statement-level Trigger</vt:lpstr>
      <vt:lpstr>Triggers in MS-SQLServer Syntax</vt:lpstr>
      <vt:lpstr>When Not To Use Triggers</vt:lpstr>
      <vt:lpstr>Assertions vs. Triggers</vt:lpstr>
      <vt:lpstr>Example: Trigger vs. Assertion</vt:lpstr>
      <vt:lpstr>Security</vt:lpstr>
      <vt:lpstr>Security (Cont.)</vt:lpstr>
      <vt:lpstr>Authorization</vt:lpstr>
      <vt:lpstr>Authorization (Cont.)</vt:lpstr>
      <vt:lpstr>Authorization and Views</vt:lpstr>
      <vt:lpstr>View Example</vt:lpstr>
      <vt:lpstr>View Example (Cont.)</vt:lpstr>
      <vt:lpstr>Authorization on Views</vt:lpstr>
      <vt:lpstr>Granting of Privileges</vt:lpstr>
      <vt:lpstr>Authorization Grant Graph</vt:lpstr>
      <vt:lpstr>Security Specification in SQL</vt:lpstr>
      <vt:lpstr>Privileges in SQL</vt:lpstr>
      <vt:lpstr>Privilege  To Grant Privileges</vt:lpstr>
      <vt:lpstr>Roles</vt:lpstr>
      <vt:lpstr>Revoking Authorization in SQL</vt:lpstr>
      <vt:lpstr>Revoking Authorization in SQL (Cont.)</vt:lpstr>
      <vt:lpstr>Limitations of SQL Authorization</vt:lpstr>
      <vt:lpstr>Encryption</vt:lpstr>
      <vt:lpstr>Encryption (Cont.)</vt:lpstr>
      <vt:lpstr>Encryption (Cont.)</vt:lpstr>
      <vt:lpstr>Authentication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(Chapter  Integrity &amp; Security</dc:title>
  <dc:creator>Narendra</dc:creator>
  <cp:lastModifiedBy>Narendra</cp:lastModifiedBy>
  <cp:revision>36</cp:revision>
  <dcterms:created xsi:type="dcterms:W3CDTF">2014-11-04T14:24:43Z</dcterms:created>
  <dcterms:modified xsi:type="dcterms:W3CDTF">2014-11-06T04:32:26Z</dcterms:modified>
</cp:coreProperties>
</file>