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2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5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0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8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C999-8D05-407F-A636-36F10F5497B0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4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C999-8D05-407F-A636-36F10F5497B0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C0ED7-48D4-4F00-9760-E09C5BFE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5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9628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In File Processing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redundancy and inconsistency</a:t>
            </a:r>
          </a:p>
          <a:p>
            <a:pPr lvl="1"/>
            <a:r>
              <a:rPr lang="en-US" dirty="0"/>
              <a:t>Same information may be duplicated in several places.</a:t>
            </a:r>
          </a:p>
          <a:p>
            <a:pPr lvl="1"/>
            <a:r>
              <a:rPr lang="en-US" dirty="0"/>
              <a:t>All copies may not be updated </a:t>
            </a:r>
            <a:r>
              <a:rPr lang="en-US" dirty="0" smtClean="0"/>
              <a:t>properly</a:t>
            </a:r>
          </a:p>
          <a:p>
            <a:r>
              <a:rPr lang="en-US" dirty="0" smtClean="0"/>
              <a:t>Difficulty </a:t>
            </a:r>
            <a:r>
              <a:rPr lang="en-US" dirty="0"/>
              <a:t>in accessing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May have to write a new application program to satisfy an unusual request.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find </a:t>
            </a:r>
            <a:r>
              <a:rPr lang="en-US" dirty="0"/>
              <a:t>all customers with the same postal </a:t>
            </a:r>
            <a:r>
              <a:rPr lang="en-US" dirty="0" smtClean="0"/>
              <a:t>code.</a:t>
            </a:r>
          </a:p>
          <a:p>
            <a:pPr lvl="1"/>
            <a:r>
              <a:rPr lang="en-US" dirty="0" smtClean="0"/>
              <a:t>Could </a:t>
            </a:r>
            <a:r>
              <a:rPr lang="en-US" dirty="0"/>
              <a:t>generate this data manually, but a long job...</a:t>
            </a:r>
            <a:endParaRPr lang="en-US" sz="2800" dirty="0"/>
          </a:p>
          <a:p>
            <a:r>
              <a:rPr lang="en-US" dirty="0"/>
              <a:t>Data isolation</a:t>
            </a:r>
          </a:p>
          <a:p>
            <a:pPr lvl="1"/>
            <a:r>
              <a:rPr lang="en-US" dirty="0"/>
              <a:t>Data in </a:t>
            </a:r>
            <a:r>
              <a:rPr lang="en-US" dirty="0" smtClean="0"/>
              <a:t>different files.</a:t>
            </a:r>
          </a:p>
          <a:p>
            <a:pPr lvl="1"/>
            <a:r>
              <a:rPr lang="en-US" dirty="0"/>
              <a:t>Data in </a:t>
            </a:r>
            <a:r>
              <a:rPr lang="en-US" dirty="0" smtClean="0"/>
              <a:t>different </a:t>
            </a:r>
            <a:r>
              <a:rPr lang="en-US" dirty="0"/>
              <a:t>formats</a:t>
            </a:r>
            <a:r>
              <a:rPr lang="en-US" dirty="0" smtClean="0"/>
              <a:t>.</a:t>
            </a:r>
          </a:p>
          <a:p>
            <a:r>
              <a:rPr lang="en-US" dirty="0"/>
              <a:t>Multiple users</a:t>
            </a:r>
          </a:p>
          <a:p>
            <a:pPr lvl="1"/>
            <a:r>
              <a:rPr lang="en-US" dirty="0"/>
              <a:t>Want concurrency for faster response time.</a:t>
            </a:r>
          </a:p>
          <a:p>
            <a:pPr lvl="1"/>
            <a:r>
              <a:rPr lang="en-US" dirty="0"/>
              <a:t>Need protection for concurrent updates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two customers withdrawing funds from the same account at the same time.  account has </a:t>
            </a:r>
            <a:r>
              <a:rPr lang="en-US" dirty="0" err="1" smtClean="0"/>
              <a:t>Rs</a:t>
            </a:r>
            <a:r>
              <a:rPr lang="en-US" dirty="0" smtClean="0"/>
              <a:t>. 500 in it, and they withdraw </a:t>
            </a:r>
            <a:r>
              <a:rPr lang="en-US" dirty="0" err="1" smtClean="0"/>
              <a:t>Rs</a:t>
            </a:r>
            <a:r>
              <a:rPr lang="en-US" dirty="0" smtClean="0"/>
              <a:t>. 100 and </a:t>
            </a:r>
            <a:r>
              <a:rPr lang="en-US" dirty="0" err="1" smtClean="0"/>
              <a:t>Rs</a:t>
            </a:r>
            <a:r>
              <a:rPr lang="en-US" dirty="0" smtClean="0"/>
              <a:t>. 50. The result could be </a:t>
            </a:r>
            <a:r>
              <a:rPr lang="en-US" dirty="0" err="1" smtClean="0"/>
              <a:t>Rs</a:t>
            </a:r>
            <a:r>
              <a:rPr lang="en-US" dirty="0" smtClean="0"/>
              <a:t>. 350, Rs.400 or </a:t>
            </a:r>
            <a:r>
              <a:rPr lang="en-US" dirty="0" err="1" smtClean="0"/>
              <a:t>Rs</a:t>
            </a:r>
            <a:r>
              <a:rPr lang="en-US" dirty="0" smtClean="0"/>
              <a:t>. 450 if no protection</a:t>
            </a:r>
          </a:p>
        </p:txBody>
      </p:sp>
    </p:spTree>
    <p:extLst>
      <p:ext uri="{BB962C8B-B14F-4D97-AF65-F5344CB8AC3E}">
        <p14:creationId xmlns:p14="http://schemas.microsoft.com/office/powerpoint/2010/main" val="30359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782"/>
            <a:ext cx="8229600" cy="935182"/>
          </a:xfrm>
        </p:spPr>
        <p:txBody>
          <a:bodyPr/>
          <a:lstStyle/>
          <a:p>
            <a:r>
              <a:rPr lang="en-US" dirty="0" smtClean="0"/>
              <a:t>E-R Model contd..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72390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2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Instances and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Database changes over time</a:t>
            </a:r>
          </a:p>
          <a:p>
            <a:r>
              <a:rPr lang="en-US" dirty="0" smtClean="0"/>
              <a:t>The information in a database at a particular point in time is called an </a:t>
            </a:r>
            <a:r>
              <a:rPr lang="en-US" i="1" dirty="0" smtClean="0">
                <a:solidFill>
                  <a:srgbClr val="FF0000"/>
                </a:solidFill>
              </a:rPr>
              <a:t>instance </a:t>
            </a:r>
            <a:r>
              <a:rPr lang="en-US" dirty="0" smtClean="0"/>
              <a:t>of the database.</a:t>
            </a:r>
          </a:p>
          <a:p>
            <a:r>
              <a:rPr lang="en-US" dirty="0" smtClean="0"/>
              <a:t>The overall design of the database is called the </a:t>
            </a:r>
            <a:r>
              <a:rPr lang="en-US" i="1" dirty="0" smtClean="0">
                <a:solidFill>
                  <a:srgbClr val="FF0000"/>
                </a:solidFill>
              </a:rPr>
              <a:t>database scheme. </a:t>
            </a:r>
          </a:p>
          <a:p>
            <a:r>
              <a:rPr lang="en-US" dirty="0" smtClean="0"/>
              <a:t>Analogy with programming language:</a:t>
            </a:r>
          </a:p>
          <a:p>
            <a:pPr lvl="1"/>
            <a:r>
              <a:rPr lang="en-US" dirty="0" smtClean="0"/>
              <a:t>Data type definition – scheme</a:t>
            </a:r>
          </a:p>
          <a:p>
            <a:pPr lvl="1"/>
            <a:r>
              <a:rPr lang="en-US" dirty="0" smtClean="0"/>
              <a:t>Value of a variable – instance</a:t>
            </a:r>
          </a:p>
          <a:p>
            <a:r>
              <a:rPr lang="en-US" dirty="0"/>
              <a:t>There are several schemes, corresponding to levels of abstraction:</a:t>
            </a:r>
          </a:p>
          <a:p>
            <a:pPr lvl="1"/>
            <a:r>
              <a:rPr lang="en-US" dirty="0"/>
              <a:t>Physical scheme</a:t>
            </a:r>
          </a:p>
          <a:p>
            <a:pPr lvl="1"/>
            <a:r>
              <a:rPr lang="en-US" dirty="0"/>
              <a:t>Conceptual scheme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The ability to allow users to take a logical view of the database which is independent of the way that the data </a:t>
            </a:r>
            <a:r>
              <a:rPr lang="en-US" smtClean="0"/>
              <a:t>is stored.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ability to modify a scheme </a:t>
            </a:r>
            <a:r>
              <a:rPr lang="en-US" dirty="0" smtClean="0"/>
              <a:t>definition </a:t>
            </a:r>
            <a:r>
              <a:rPr lang="en-US" dirty="0"/>
              <a:t>in one level without </a:t>
            </a:r>
            <a:r>
              <a:rPr lang="en-US" dirty="0" smtClean="0"/>
              <a:t>affecting </a:t>
            </a:r>
            <a:r>
              <a:rPr lang="en-US" dirty="0"/>
              <a:t>a scheme </a:t>
            </a:r>
            <a:r>
              <a:rPr lang="en-US" dirty="0" smtClean="0"/>
              <a:t>definition </a:t>
            </a:r>
            <a:r>
              <a:rPr lang="en-US" dirty="0"/>
              <a:t>in a higher </a:t>
            </a:r>
            <a:r>
              <a:rPr lang="en-US" dirty="0" smtClean="0"/>
              <a:t>level </a:t>
            </a:r>
            <a:r>
              <a:rPr lang="en-US" sz="2800" dirty="0" smtClean="0"/>
              <a:t>is </a:t>
            </a:r>
            <a:r>
              <a:rPr lang="en-US" sz="2800" dirty="0"/>
              <a:t>called </a:t>
            </a:r>
            <a:r>
              <a:rPr lang="en-US" dirty="0"/>
              <a:t>data independence</a:t>
            </a:r>
            <a:r>
              <a:rPr lang="en-US" sz="3600" dirty="0"/>
              <a:t>.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9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In File Processing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Security </a:t>
            </a:r>
            <a:r>
              <a:rPr lang="en-US" dirty="0"/>
              <a:t>problems</a:t>
            </a:r>
          </a:p>
          <a:p>
            <a:pPr lvl="1"/>
            <a:r>
              <a:rPr lang="en-US" dirty="0"/>
              <a:t>Every user of the system should be able to access only the data they are permitted to see.</a:t>
            </a:r>
          </a:p>
          <a:p>
            <a:pPr lvl="1"/>
            <a:r>
              <a:rPr lang="en-US" dirty="0"/>
              <a:t>E.g. payroll people only handle employee records, and cannot see customer accounts; tellers </a:t>
            </a:r>
            <a:r>
              <a:rPr lang="en-US" dirty="0" smtClean="0"/>
              <a:t>only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access account data and cannot see payroll data.</a:t>
            </a:r>
            <a:endParaRPr lang="en-US" sz="2800" dirty="0"/>
          </a:p>
          <a:p>
            <a:pPr lvl="1"/>
            <a:r>
              <a:rPr lang="en-US" dirty="0" smtClean="0"/>
              <a:t>Difficult </a:t>
            </a:r>
            <a:r>
              <a:rPr lang="en-US" dirty="0"/>
              <a:t>to enforce this with </a:t>
            </a:r>
            <a:r>
              <a:rPr lang="en-US" dirty="0" smtClean="0"/>
              <a:t>file processing programs.</a:t>
            </a:r>
          </a:p>
          <a:p>
            <a:r>
              <a:rPr lang="en-US" dirty="0"/>
              <a:t>Integrity problems</a:t>
            </a:r>
          </a:p>
          <a:p>
            <a:pPr lvl="1"/>
            <a:r>
              <a:rPr lang="en-US" dirty="0"/>
              <a:t>Data may be required to satisfy constraints.</a:t>
            </a:r>
          </a:p>
          <a:p>
            <a:pPr lvl="1"/>
            <a:r>
              <a:rPr lang="en-US" dirty="0"/>
              <a:t>E.g. no account balance below </a:t>
            </a:r>
            <a:r>
              <a:rPr lang="en-US" dirty="0" err="1" smtClean="0"/>
              <a:t>Rs</a:t>
            </a:r>
            <a:r>
              <a:rPr lang="en-US" dirty="0" smtClean="0"/>
              <a:t> 25.00.</a:t>
            </a:r>
          </a:p>
          <a:p>
            <a:pPr lvl="1"/>
            <a:r>
              <a:rPr lang="en-US" dirty="0"/>
              <a:t>Again, </a:t>
            </a:r>
            <a:r>
              <a:rPr lang="en-US" dirty="0" smtClean="0"/>
              <a:t>difficult </a:t>
            </a:r>
            <a:r>
              <a:rPr lang="en-US" dirty="0"/>
              <a:t>to enforce or to change constraints with the </a:t>
            </a:r>
            <a:r>
              <a:rPr lang="en-US" dirty="0" smtClean="0"/>
              <a:t>file-processing </a:t>
            </a:r>
            <a:r>
              <a:rPr lang="en-US" dirty="0"/>
              <a:t>approach</a:t>
            </a:r>
            <a:r>
              <a:rPr lang="en-US" dirty="0" smtClean="0"/>
              <a:t>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These problems and others led to the development 	of database management system.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900545"/>
          </a:xfrm>
        </p:spPr>
        <p:txBody>
          <a:bodyPr/>
          <a:lstStyle/>
          <a:p>
            <a:r>
              <a:rPr lang="en-US" dirty="0" smtClean="0"/>
              <a:t>Data Abstraction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major purpose of a database system is to provide users with an</a:t>
            </a:r>
            <a:r>
              <a:rPr lang="en-US" i="1" dirty="0">
                <a:solidFill>
                  <a:srgbClr val="FF0000"/>
                </a:solidFill>
              </a:rPr>
              <a:t> abstract view</a:t>
            </a:r>
            <a:r>
              <a:rPr lang="en-US" dirty="0"/>
              <a:t> of the system.</a:t>
            </a:r>
          </a:p>
          <a:p>
            <a:r>
              <a:rPr lang="en-US" dirty="0"/>
              <a:t>The system hides certain details of how data is stored and maintained</a:t>
            </a:r>
          </a:p>
          <a:p>
            <a:r>
              <a:rPr lang="en-US" dirty="0"/>
              <a:t>Complexity </a:t>
            </a:r>
            <a:r>
              <a:rPr lang="en-US" dirty="0" smtClean="0"/>
              <a:t>is hidden </a:t>
            </a:r>
            <a:r>
              <a:rPr lang="en-US" dirty="0"/>
              <a:t>from database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are the levels of abstraction</a:t>
            </a:r>
          </a:p>
          <a:p>
            <a:pPr lvl="1"/>
            <a:r>
              <a:rPr lang="en-US" dirty="0" smtClean="0"/>
              <a:t>A) Physical Level</a:t>
            </a:r>
          </a:p>
          <a:p>
            <a:pPr lvl="1"/>
            <a:r>
              <a:rPr lang="en-US" dirty="0" smtClean="0"/>
              <a:t>B) Conceptual Level</a:t>
            </a:r>
          </a:p>
          <a:p>
            <a:pPr lvl="1"/>
            <a:r>
              <a:rPr lang="en-US" dirty="0" smtClean="0"/>
              <a:t>C) View Level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Data abstraction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A) Physical Level</a:t>
            </a:r>
          </a:p>
          <a:p>
            <a:pPr lvl="1"/>
            <a:r>
              <a:rPr lang="en-US" dirty="0"/>
              <a:t>Lowest level of abstraction.</a:t>
            </a:r>
          </a:p>
          <a:p>
            <a:pPr lvl="1"/>
            <a:r>
              <a:rPr lang="en-US" dirty="0"/>
              <a:t>How the data are stored.</a:t>
            </a:r>
            <a:endParaRPr lang="en-US" sz="2400" dirty="0"/>
          </a:p>
          <a:p>
            <a:pPr lvl="2"/>
            <a:r>
              <a:rPr lang="en-US" dirty="0"/>
              <a:t>E.g. index, B-tree, </a:t>
            </a:r>
            <a:r>
              <a:rPr lang="en-US" dirty="0" smtClean="0"/>
              <a:t>hashing</a:t>
            </a:r>
          </a:p>
          <a:p>
            <a:pPr lvl="1"/>
            <a:r>
              <a:rPr lang="en-US" dirty="0"/>
              <a:t>Complex low-level structures described in detail.</a:t>
            </a:r>
          </a:p>
          <a:p>
            <a:r>
              <a:rPr lang="en-US" dirty="0" smtClean="0"/>
              <a:t>B)</a:t>
            </a:r>
            <a:r>
              <a:rPr lang="en-US" dirty="0"/>
              <a:t> </a:t>
            </a:r>
            <a:r>
              <a:rPr lang="en-US" dirty="0" smtClean="0"/>
              <a:t>Conceptual Level</a:t>
            </a:r>
          </a:p>
          <a:p>
            <a:pPr lvl="1"/>
            <a:r>
              <a:rPr lang="en-US" dirty="0"/>
              <a:t>Next highest level of abstraction.</a:t>
            </a:r>
          </a:p>
          <a:p>
            <a:pPr lvl="1"/>
            <a:r>
              <a:rPr lang="en-US" dirty="0"/>
              <a:t>Describes what data are stored.</a:t>
            </a:r>
          </a:p>
          <a:p>
            <a:pPr lvl="1"/>
            <a:r>
              <a:rPr lang="en-US" dirty="0"/>
              <a:t>Describes the relationships among data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Database administrator level.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C) </a:t>
            </a:r>
            <a:r>
              <a:rPr lang="en-US" dirty="0"/>
              <a:t>View </a:t>
            </a:r>
            <a:r>
              <a:rPr lang="en-US" dirty="0" smtClean="0"/>
              <a:t>Level</a:t>
            </a:r>
          </a:p>
          <a:p>
            <a:pPr lvl="1"/>
            <a:r>
              <a:rPr lang="en-US" dirty="0"/>
              <a:t>Highest level.</a:t>
            </a:r>
          </a:p>
          <a:p>
            <a:pPr lvl="1"/>
            <a:r>
              <a:rPr lang="en-US" dirty="0"/>
              <a:t>Describes part of the database for a particular group of users.</a:t>
            </a:r>
          </a:p>
          <a:p>
            <a:pPr lvl="1"/>
            <a:r>
              <a:rPr lang="en-US" dirty="0"/>
              <a:t>Can be many </a:t>
            </a:r>
            <a:r>
              <a:rPr lang="en-US" dirty="0" smtClean="0"/>
              <a:t>different </a:t>
            </a:r>
            <a:r>
              <a:rPr lang="en-US" dirty="0"/>
              <a:t>views of a database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E.g. tellers in a bank get a view of customer accounts, but not of payroll data.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16897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0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709"/>
            <a:ext cx="8229600" cy="810491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dirty="0" smtClean="0"/>
              <a:t>It is the process of creating a representation of the structure of the database. The result of the process is a “</a:t>
            </a:r>
            <a:r>
              <a:rPr lang="en-US" i="1" dirty="0" smtClean="0">
                <a:solidFill>
                  <a:srgbClr val="FF0000"/>
                </a:solidFill>
              </a:rPr>
              <a:t>data model</a:t>
            </a:r>
            <a:r>
              <a:rPr lang="en-US" dirty="0" smtClean="0"/>
              <a:t>”.</a:t>
            </a:r>
          </a:p>
          <a:p>
            <a:r>
              <a:rPr lang="en-US" dirty="0"/>
              <a:t>Data models are a collection of conceptual tools for describing data, data relationships, data semantics </a:t>
            </a:r>
            <a:r>
              <a:rPr lang="en-US" dirty="0" smtClean="0"/>
              <a:t>and data constraints</a:t>
            </a:r>
          </a:p>
          <a:p>
            <a:r>
              <a:rPr lang="en-US" dirty="0" smtClean="0"/>
              <a:t>So a data model </a:t>
            </a:r>
          </a:p>
          <a:p>
            <a:pPr lvl="1"/>
            <a:r>
              <a:rPr lang="en-US" dirty="0" smtClean="0"/>
              <a:t>Identifies what is to be stored in the database.</a:t>
            </a:r>
          </a:p>
          <a:p>
            <a:pPr lvl="1"/>
            <a:r>
              <a:rPr lang="en-US" dirty="0" smtClean="0"/>
              <a:t>It also defines structure and relationship</a:t>
            </a:r>
          </a:p>
          <a:p>
            <a:pPr lvl="1"/>
            <a:r>
              <a:rPr lang="en-US" dirty="0" smtClean="0"/>
              <a:t>It is the basis for all subsequent database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smtClean="0"/>
              <a:t>Data Model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50454"/>
            <a:ext cx="8382000" cy="61075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</a:t>
            </a:r>
            <a:r>
              <a:rPr lang="en-US" dirty="0" smtClean="0"/>
              <a:t> </a:t>
            </a:r>
            <a:r>
              <a:rPr lang="en-US" dirty="0" smtClean="0"/>
              <a:t>different groups:</a:t>
            </a:r>
          </a:p>
          <a:p>
            <a:r>
              <a:rPr lang="en-US" dirty="0" smtClean="0"/>
              <a:t>A) Object-based </a:t>
            </a:r>
            <a:r>
              <a:rPr lang="en-US" dirty="0"/>
              <a:t>Logical Models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Describe data at the conceptual and view levels.</a:t>
            </a:r>
          </a:p>
          <a:p>
            <a:pPr lvl="1"/>
            <a:r>
              <a:rPr lang="en-US" dirty="0" smtClean="0"/>
              <a:t>Over 30 models including</a:t>
            </a:r>
          </a:p>
          <a:p>
            <a:pPr lvl="2"/>
            <a:r>
              <a:rPr lang="en-US" dirty="0" smtClean="0"/>
              <a:t>Entity Relationship model (ER model)</a:t>
            </a:r>
          </a:p>
          <a:p>
            <a:pPr lvl="2"/>
            <a:r>
              <a:rPr lang="en-US" dirty="0" smtClean="0"/>
              <a:t>Object Oriented model</a:t>
            </a:r>
          </a:p>
          <a:p>
            <a:pPr lvl="2"/>
            <a:r>
              <a:rPr lang="en-US" dirty="0" smtClean="0"/>
              <a:t>Binary model</a:t>
            </a:r>
          </a:p>
          <a:p>
            <a:pPr lvl="2"/>
            <a:r>
              <a:rPr lang="en-US" dirty="0" smtClean="0"/>
              <a:t>Semantic data model, etc</a:t>
            </a:r>
            <a:r>
              <a:rPr lang="en-US" smtClean="0"/>
              <a:t>. 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)Physical </a:t>
            </a:r>
            <a:r>
              <a:rPr lang="en-US" dirty="0" smtClean="0"/>
              <a:t>Data Models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Are used to describe data at the lowest level.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Very few models, </a:t>
            </a:r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Unifying model.</a:t>
            </a:r>
          </a:p>
          <a:p>
            <a:pPr lvl="1"/>
            <a:r>
              <a:rPr lang="en-US" dirty="0" smtClean="0"/>
              <a:t>Frame </a:t>
            </a:r>
            <a:r>
              <a:rPr lang="en-US" dirty="0"/>
              <a:t>memory.</a:t>
            </a:r>
          </a:p>
          <a:p>
            <a:r>
              <a:rPr lang="en-US" dirty="0" smtClean="0"/>
              <a:t>We will only cover ER </a:t>
            </a:r>
            <a:r>
              <a:rPr lang="en-US" dirty="0" err="1" smtClean="0"/>
              <a:t>Modelling</a:t>
            </a:r>
            <a:r>
              <a:rPr lang="en-US" dirty="0" smtClean="0"/>
              <a:t>  </a:t>
            </a:r>
          </a:p>
          <a:p>
            <a:r>
              <a:rPr lang="en-US" dirty="0" smtClean="0"/>
              <a:t>We </a:t>
            </a:r>
            <a:r>
              <a:rPr lang="en-US" dirty="0"/>
              <a:t>will not cover physical models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Autofit/>
          </a:bodyPr>
          <a:lstStyle/>
          <a:p>
            <a:r>
              <a:rPr lang="en-US" sz="2400" dirty="0"/>
              <a:t>The entity-relationship model is based on a perception of the world as consisting of a collection of </a:t>
            </a:r>
            <a:r>
              <a:rPr lang="en-US" sz="2400" dirty="0" smtClean="0"/>
              <a:t>basic objects </a:t>
            </a:r>
            <a:r>
              <a:rPr lang="en-US" sz="2400" dirty="0"/>
              <a:t>entities and relationships among these objects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 entity is a distinguishable object that exists.</a:t>
            </a:r>
          </a:p>
          <a:p>
            <a:r>
              <a:rPr lang="en-US" sz="2400" dirty="0"/>
              <a:t>Each entity has associated with it a set of attributes describing </a:t>
            </a:r>
            <a:r>
              <a:rPr lang="en-US" sz="2400" dirty="0" smtClean="0"/>
              <a:t>it. E.g</a:t>
            </a:r>
            <a:r>
              <a:rPr lang="en-US" sz="2400" dirty="0"/>
              <a:t>. number and balance for an account entity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A relationship is an association among several entities.</a:t>
            </a:r>
          </a:p>
          <a:p>
            <a:r>
              <a:rPr lang="en-US" sz="2400" dirty="0"/>
              <a:t>e.g. A </a:t>
            </a:r>
            <a:r>
              <a:rPr lang="en-US" sz="2400" dirty="0" err="1"/>
              <a:t>cust</a:t>
            </a:r>
            <a:r>
              <a:rPr lang="en-US" sz="2400" dirty="0"/>
              <a:t> acct relationship associates a customer with each account he or she has.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set of all entities or relationships of the same type is called the entity set or relationship set.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smtClean="0"/>
              <a:t>E-R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8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709</Words>
  <Application>Microsoft Office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Problems In File Processing approach</vt:lpstr>
      <vt:lpstr>Problems In File Processing approach</vt:lpstr>
      <vt:lpstr>Data Abstraction </vt:lpstr>
      <vt:lpstr>Data abstraction cont..</vt:lpstr>
      <vt:lpstr>Data Abstraction contd…</vt:lpstr>
      <vt:lpstr>PowerPoint Presentation</vt:lpstr>
      <vt:lpstr>Data Modelling</vt:lpstr>
      <vt:lpstr>Data Model cont..</vt:lpstr>
      <vt:lpstr>E-R Model</vt:lpstr>
      <vt:lpstr>E-R Model contd..</vt:lpstr>
      <vt:lpstr>Instances and Schemes</vt:lpstr>
      <vt:lpstr>Data independence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Modelling</dc:title>
  <dc:creator>Narendra</dc:creator>
  <cp:lastModifiedBy>Narendra</cp:lastModifiedBy>
  <cp:revision>19</cp:revision>
  <dcterms:created xsi:type="dcterms:W3CDTF">2014-08-06T02:45:06Z</dcterms:created>
  <dcterms:modified xsi:type="dcterms:W3CDTF">2014-08-06T06:25:18Z</dcterms:modified>
</cp:coreProperties>
</file>