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4" r:id="rId7"/>
    <p:sldId id="265" r:id="rId8"/>
    <p:sldId id="263" r:id="rId9"/>
    <p:sldId id="266" r:id="rId10"/>
    <p:sldId id="267" r:id="rId11"/>
    <p:sldId id="268" r:id="rId12"/>
    <p:sldId id="28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0EE-57A9-4C2F-B1F8-8ECC8D544C4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0B8-C846-4EEF-841C-C0D825B8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0EE-57A9-4C2F-B1F8-8ECC8D544C4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0B8-C846-4EEF-841C-C0D825B8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0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0EE-57A9-4C2F-B1F8-8ECC8D544C4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0B8-C846-4EEF-841C-C0D825B8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2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0EE-57A9-4C2F-B1F8-8ECC8D544C4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0B8-C846-4EEF-841C-C0D825B8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7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0EE-57A9-4C2F-B1F8-8ECC8D544C4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0B8-C846-4EEF-841C-C0D825B8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1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0EE-57A9-4C2F-B1F8-8ECC8D544C4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0B8-C846-4EEF-841C-C0D825B8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0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0EE-57A9-4C2F-B1F8-8ECC8D544C4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0B8-C846-4EEF-841C-C0D825B8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3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0EE-57A9-4C2F-B1F8-8ECC8D544C4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0B8-C846-4EEF-841C-C0D825B8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6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0EE-57A9-4C2F-B1F8-8ECC8D544C4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0B8-C846-4EEF-841C-C0D825B8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9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0EE-57A9-4C2F-B1F8-8ECC8D544C4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0B8-C846-4EEF-841C-C0D825B8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7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0EE-57A9-4C2F-B1F8-8ECC8D544C4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0B8-C846-4EEF-841C-C0D825B8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5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350EE-57A9-4C2F-B1F8-8ECC8D544C4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A60B8-C846-4EEF-841C-C0D825B8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2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831273"/>
          </a:xfrm>
        </p:spPr>
        <p:txBody>
          <a:bodyPr/>
          <a:lstStyle/>
          <a:p>
            <a:r>
              <a:rPr lang="en-US" dirty="0" smtClean="0"/>
              <a:t>Database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638800"/>
          </a:xfrm>
        </p:spPr>
        <p:txBody>
          <a:bodyPr/>
          <a:lstStyle/>
          <a:p>
            <a:r>
              <a:rPr lang="en-US" dirty="0" smtClean="0"/>
              <a:t>A program module </a:t>
            </a:r>
            <a:r>
              <a:rPr lang="en-US" dirty="0"/>
              <a:t>which provides the interface between the low-level </a:t>
            </a:r>
            <a:r>
              <a:rPr lang="en-US" dirty="0" smtClean="0"/>
              <a:t>data stored </a:t>
            </a:r>
            <a:r>
              <a:rPr lang="en-US" dirty="0"/>
              <a:t>in the database and the application programs and queries submitted to the system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Databases typically require lots of storage space gigabytes. This must be stored on disks. Data is </a:t>
            </a:r>
            <a:r>
              <a:rPr lang="en-US" dirty="0" smtClean="0"/>
              <a:t>moved between </a:t>
            </a:r>
            <a:r>
              <a:rPr lang="en-US" dirty="0"/>
              <a:t>disk and main memory MM as needed.</a:t>
            </a:r>
          </a:p>
        </p:txBody>
      </p:sp>
    </p:spTree>
    <p:extLst>
      <p:ext uri="{BB962C8B-B14F-4D97-AF65-F5344CB8AC3E}">
        <p14:creationId xmlns:p14="http://schemas.microsoft.com/office/powerpoint/2010/main" val="153659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1563"/>
            <a:ext cx="8229600" cy="7273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609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Entity is an object (something) that exists and is distinguishable from other objects (things)</a:t>
            </a:r>
          </a:p>
          <a:p>
            <a:pPr lvl="1"/>
            <a:r>
              <a:rPr lang="en-US" dirty="0" smtClean="0"/>
              <a:t>Independent existence</a:t>
            </a:r>
          </a:p>
          <a:p>
            <a:pPr lvl="1"/>
            <a:r>
              <a:rPr lang="en-US" dirty="0" smtClean="0"/>
              <a:t>Described by its attributes (set of properties)</a:t>
            </a:r>
          </a:p>
          <a:p>
            <a:pPr lvl="1"/>
            <a:r>
              <a:rPr lang="en-US" dirty="0" smtClean="0"/>
              <a:t>Determined by particular value of its attributes</a:t>
            </a:r>
          </a:p>
          <a:p>
            <a:pPr lvl="1"/>
            <a:r>
              <a:rPr lang="en-US" dirty="0" smtClean="0"/>
              <a:t>Can be concrete or abstract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A book</a:t>
            </a:r>
          </a:p>
          <a:p>
            <a:pPr lvl="2"/>
            <a:r>
              <a:rPr lang="en-US" sz="2000" dirty="0" smtClean="0"/>
              <a:t>Title=“Database system </a:t>
            </a:r>
            <a:r>
              <a:rPr lang="en-US" sz="2000" dirty="0" err="1" smtClean="0"/>
              <a:t>concept”,pages</a:t>
            </a:r>
            <a:r>
              <a:rPr lang="en-US" sz="2000" dirty="0" smtClean="0"/>
              <a:t>=820,ISBN=</a:t>
            </a:r>
            <a:r>
              <a:rPr lang="en-US" sz="2000" dirty="0" err="1" smtClean="0"/>
              <a:t>xxxxxxxx</a:t>
            </a:r>
            <a:endParaRPr lang="en-US" sz="2000" dirty="0" smtClean="0"/>
          </a:p>
          <a:p>
            <a:pPr lvl="1"/>
            <a:r>
              <a:rPr lang="en-US" dirty="0" smtClean="0"/>
              <a:t>A person</a:t>
            </a:r>
          </a:p>
          <a:p>
            <a:pPr lvl="2"/>
            <a:r>
              <a:rPr lang="en-US" sz="2000" dirty="0" smtClean="0"/>
              <a:t>Name=“</a:t>
            </a:r>
            <a:r>
              <a:rPr lang="en-US" sz="2000" dirty="0" err="1" smtClean="0"/>
              <a:t>Suman</a:t>
            </a:r>
            <a:r>
              <a:rPr lang="en-US" sz="2000" dirty="0" smtClean="0"/>
              <a:t> </a:t>
            </a:r>
            <a:r>
              <a:rPr lang="en-US" sz="2000" dirty="0" err="1" smtClean="0"/>
              <a:t>Ghimire</a:t>
            </a:r>
            <a:r>
              <a:rPr lang="en-US" sz="2000" dirty="0" smtClean="0"/>
              <a:t>”,age=28,Citizen No=</a:t>
            </a:r>
            <a:r>
              <a:rPr lang="en-US" sz="2000" dirty="0" err="1" smtClean="0"/>
              <a:t>xxxxxx</a:t>
            </a:r>
            <a:endParaRPr lang="en-US" sz="2000" dirty="0" smtClean="0"/>
          </a:p>
          <a:p>
            <a:pPr lvl="1"/>
            <a:r>
              <a:rPr lang="en-US" dirty="0" smtClean="0"/>
              <a:t>A holiday</a:t>
            </a:r>
          </a:p>
          <a:p>
            <a:pPr lvl="2"/>
            <a:r>
              <a:rPr lang="en-US" sz="2200" dirty="0" smtClean="0"/>
              <a:t>Name=“</a:t>
            </a:r>
            <a:r>
              <a:rPr lang="en-US" sz="2200" dirty="0" err="1" smtClean="0"/>
              <a:t>Christmas”,date</a:t>
            </a:r>
            <a:r>
              <a:rPr lang="en-US" sz="2200" dirty="0" smtClean="0"/>
              <a:t>=December 25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2256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r>
              <a:rPr lang="en-US" dirty="0" smtClean="0"/>
              <a:t>Entity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r>
              <a:rPr lang="en-US" dirty="0" smtClean="0"/>
              <a:t>An entity set is a set of entities of the same type; entities that share the same properties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A set of books</a:t>
            </a:r>
          </a:p>
          <a:p>
            <a:pPr lvl="1"/>
            <a:r>
              <a:rPr lang="en-US" dirty="0" smtClean="0"/>
              <a:t>A set of people taking DBMS</a:t>
            </a:r>
          </a:p>
          <a:p>
            <a:r>
              <a:rPr lang="en-US" dirty="0" smtClean="0"/>
              <a:t>Entity set need not be disjoint.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eg</a:t>
            </a:r>
            <a:r>
              <a:rPr lang="en-US" dirty="0" smtClean="0"/>
              <a:t>. The entity set </a:t>
            </a:r>
            <a:r>
              <a:rPr lang="en-US" i="1" dirty="0" smtClean="0">
                <a:solidFill>
                  <a:srgbClr val="FF0000"/>
                </a:solidFill>
              </a:rPr>
              <a:t>employee</a:t>
            </a:r>
            <a:r>
              <a:rPr lang="en-US" dirty="0" smtClean="0"/>
              <a:t> all employees of a bank an the entity set  </a:t>
            </a:r>
            <a:r>
              <a:rPr lang="en-US" i="1" dirty="0" smtClean="0">
                <a:solidFill>
                  <a:srgbClr val="FF0000"/>
                </a:solidFill>
              </a:rPr>
              <a:t>customer </a:t>
            </a:r>
            <a:r>
              <a:rPr lang="en-US" dirty="0" smtClean="0"/>
              <a:t>all customers of the bank may have members in common.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56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7481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Attributes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entity is represented by a set of attributes </a:t>
            </a:r>
            <a:r>
              <a:rPr lang="en-US" dirty="0" err="1" smtClean="0"/>
              <a:t>i.e</a:t>
            </a:r>
            <a:r>
              <a:rPr lang="en-US" dirty="0" smtClean="0"/>
              <a:t> descriptive properties possessed by all members of an entity set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Student (</a:t>
            </a:r>
            <a:r>
              <a:rPr lang="en-US" dirty="0" err="1" smtClean="0"/>
              <a:t>StudentID,Name,Address,Class,Grade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Course(</a:t>
            </a:r>
            <a:r>
              <a:rPr lang="en-US" dirty="0" err="1" smtClean="0"/>
              <a:t>Number,Title,Classroom,instructor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Domain</a:t>
            </a:r>
          </a:p>
          <a:p>
            <a:pPr lvl="1"/>
            <a:r>
              <a:rPr lang="en-US" dirty="0" smtClean="0"/>
              <a:t>Domain of an attribute is a set of permitted values for each attribute</a:t>
            </a:r>
          </a:p>
          <a:p>
            <a:pPr lvl="1"/>
            <a:r>
              <a:rPr lang="en-US" dirty="0" smtClean="0"/>
              <a:t>Example	</a:t>
            </a:r>
          </a:p>
          <a:p>
            <a:pPr lvl="2"/>
            <a:r>
              <a:rPr lang="en-US" dirty="0" smtClean="0"/>
              <a:t>Attribute Age is a number between 0 and 200</a:t>
            </a:r>
          </a:p>
          <a:p>
            <a:pPr lvl="2"/>
            <a:r>
              <a:rPr lang="en-US" dirty="0" smtClean="0"/>
              <a:t>Color is one of { </a:t>
            </a:r>
            <a:r>
              <a:rPr lang="en-US" dirty="0" err="1" smtClean="0"/>
              <a:t>blue,green,black</a:t>
            </a:r>
            <a:r>
              <a:rPr lang="en-US" dirty="0" smtClean="0"/>
              <a:t>,…)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7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r>
              <a:rPr lang="en-US" dirty="0" smtClean="0"/>
              <a:t>Attribute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r>
              <a:rPr lang="en-US" dirty="0" smtClean="0"/>
              <a:t>Single value </a:t>
            </a:r>
            <a:r>
              <a:rPr lang="en-US" dirty="0" err="1" smtClean="0"/>
              <a:t>vs</a:t>
            </a:r>
            <a:r>
              <a:rPr lang="en-US" dirty="0" smtClean="0"/>
              <a:t> Multi valued</a:t>
            </a:r>
          </a:p>
          <a:p>
            <a:pPr lvl="1"/>
            <a:r>
              <a:rPr lang="en-US" dirty="0" smtClean="0"/>
              <a:t>Single : Social Insurance Number, student number</a:t>
            </a:r>
          </a:p>
          <a:p>
            <a:pPr lvl="1"/>
            <a:r>
              <a:rPr lang="en-US" dirty="0" smtClean="0"/>
              <a:t>Multi: Telephone Numbers, Lectures of a course,..</a:t>
            </a:r>
          </a:p>
          <a:p>
            <a:r>
              <a:rPr lang="en-US" dirty="0" smtClean="0"/>
              <a:t>Simple </a:t>
            </a:r>
            <a:r>
              <a:rPr lang="en-US" dirty="0" err="1" smtClean="0"/>
              <a:t>vs</a:t>
            </a:r>
            <a:r>
              <a:rPr lang="en-US" dirty="0"/>
              <a:t> </a:t>
            </a:r>
            <a:r>
              <a:rPr lang="en-US" dirty="0" smtClean="0"/>
              <a:t>Composite</a:t>
            </a:r>
          </a:p>
          <a:p>
            <a:pPr lvl="1"/>
            <a:r>
              <a:rPr lang="en-US" dirty="0" smtClean="0"/>
              <a:t>Composite: Address = Apt No, Street, City, Postal Code</a:t>
            </a:r>
          </a:p>
          <a:p>
            <a:r>
              <a:rPr lang="en-US" dirty="0" smtClean="0"/>
              <a:t>Null Value</a:t>
            </a:r>
          </a:p>
          <a:p>
            <a:pPr lvl="1"/>
            <a:r>
              <a:rPr lang="en-US" dirty="0" smtClean="0"/>
              <a:t>No corresponding values (contain no value)</a:t>
            </a:r>
          </a:p>
          <a:p>
            <a:r>
              <a:rPr lang="en-US" dirty="0" smtClean="0"/>
              <a:t>Stored </a:t>
            </a:r>
            <a:r>
              <a:rPr lang="en-US" dirty="0" err="1" smtClean="0"/>
              <a:t>vs</a:t>
            </a:r>
            <a:r>
              <a:rPr lang="en-US" dirty="0" smtClean="0"/>
              <a:t> Derived</a:t>
            </a:r>
          </a:p>
          <a:p>
            <a:pPr lvl="1"/>
            <a:r>
              <a:rPr lang="en-US" dirty="0" smtClean="0"/>
              <a:t>Stored: Individual mark of a student</a:t>
            </a:r>
          </a:p>
          <a:p>
            <a:pPr lvl="1"/>
            <a:r>
              <a:rPr lang="en-US" dirty="0" smtClean="0"/>
              <a:t>Derived: Overall grade of a student</a:t>
            </a:r>
          </a:p>
        </p:txBody>
      </p:sp>
    </p:spTree>
    <p:extLst>
      <p:ext uri="{BB962C8B-B14F-4D97-AF65-F5344CB8AC3E}">
        <p14:creationId xmlns:p14="http://schemas.microsoft.com/office/powerpoint/2010/main" val="362256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r>
              <a:rPr lang="en-US" dirty="0"/>
              <a:t>Relationships &amp; Relationship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relationship is an association between several entities.</a:t>
            </a:r>
          </a:p>
          <a:p>
            <a:r>
              <a:rPr lang="en-US" dirty="0"/>
              <a:t>A relationship set is a set of relationships of the same type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CustAcc</a:t>
            </a:r>
            <a:r>
              <a:rPr lang="en-US" dirty="0" smtClean="0"/>
              <a:t> relationship between customer &amp; Account</a:t>
            </a:r>
          </a:p>
          <a:p>
            <a:r>
              <a:rPr lang="en-US" dirty="0" err="1" smtClean="0"/>
              <a:t>CustAcc</a:t>
            </a:r>
            <a:r>
              <a:rPr lang="en-US" dirty="0" smtClean="0"/>
              <a:t> is a subset of all possible customer &amp; account pairings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870" y="2971800"/>
            <a:ext cx="934064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56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8" y="838200"/>
            <a:ext cx="894822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56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r>
              <a:rPr lang="en-US" dirty="0" smtClean="0"/>
              <a:t>Degree of relationship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r>
              <a:rPr lang="en-US" dirty="0" smtClean="0"/>
              <a:t>Refers to the number of entity sets that participate in a relationship set</a:t>
            </a:r>
          </a:p>
          <a:p>
            <a:r>
              <a:rPr lang="en-US" dirty="0" smtClean="0"/>
              <a:t>Relationship that involve two entity sets are called binary</a:t>
            </a:r>
          </a:p>
          <a:p>
            <a:r>
              <a:rPr lang="en-US" dirty="0" smtClean="0"/>
              <a:t>Relationship may involve more than 2 entity sets</a:t>
            </a:r>
          </a:p>
          <a:p>
            <a:r>
              <a:rPr lang="en-US" dirty="0" smtClean="0"/>
              <a:t>The entity set customer, loan and branch may be linked by a ternary relationship.</a:t>
            </a:r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257800"/>
            <a:ext cx="508958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56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r>
              <a:rPr lang="en-US" dirty="0" smtClean="0"/>
              <a:t>Mapping cardinalities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r>
              <a:rPr lang="en-US" dirty="0" smtClean="0"/>
              <a:t>Express the number of entities to which another entity can be associated via a relationship set</a:t>
            </a:r>
          </a:p>
          <a:p>
            <a:r>
              <a:rPr lang="en-US" dirty="0" smtClean="0"/>
              <a:t>One to one</a:t>
            </a:r>
          </a:p>
          <a:p>
            <a:r>
              <a:rPr lang="en-US" dirty="0" smtClean="0"/>
              <a:t>One to many</a:t>
            </a:r>
          </a:p>
          <a:p>
            <a:r>
              <a:rPr lang="en-US" dirty="0" smtClean="0"/>
              <a:t>Many to one</a:t>
            </a:r>
          </a:p>
          <a:p>
            <a:r>
              <a:rPr lang="en-US" dirty="0" smtClean="0"/>
              <a:t>Many to many</a:t>
            </a:r>
            <a:endParaRPr lang="en-US" dirty="0"/>
          </a:p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05000"/>
            <a:ext cx="6134227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56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484726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56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r>
              <a:rPr lang="en-US" dirty="0" smtClean="0"/>
              <a:t>Existence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8673523" cy="509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56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Database </a:t>
            </a:r>
            <a:r>
              <a:rPr lang="en-US" dirty="0" smtClean="0"/>
              <a:t>Manager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Database Manager module is responsible for</a:t>
            </a:r>
          </a:p>
          <a:p>
            <a:pPr lvl="1"/>
            <a:r>
              <a:rPr lang="en-US" dirty="0" smtClean="0"/>
              <a:t>Interaction with the file manager</a:t>
            </a:r>
          </a:p>
          <a:p>
            <a:pPr lvl="2"/>
            <a:r>
              <a:rPr lang="en-US" dirty="0" smtClean="0"/>
              <a:t>Storing raw data on disk using file system</a:t>
            </a:r>
          </a:p>
          <a:p>
            <a:pPr lvl="1"/>
            <a:r>
              <a:rPr lang="en-US" dirty="0" smtClean="0"/>
              <a:t>Integrity enforcement</a:t>
            </a:r>
          </a:p>
          <a:p>
            <a:pPr lvl="2"/>
            <a:r>
              <a:rPr lang="en-US" dirty="0" smtClean="0"/>
              <a:t>Do not violate consistency constraints</a:t>
            </a:r>
          </a:p>
          <a:p>
            <a:pPr lvl="1"/>
            <a:r>
              <a:rPr lang="en-US" dirty="0" smtClean="0"/>
              <a:t>Security enforcement</a:t>
            </a:r>
          </a:p>
          <a:p>
            <a:pPr lvl="2"/>
            <a:r>
              <a:rPr lang="en-US" dirty="0" smtClean="0"/>
              <a:t>Ensure user access to information they are permitted to</a:t>
            </a:r>
          </a:p>
          <a:p>
            <a:pPr lvl="1"/>
            <a:r>
              <a:rPr lang="en-US" dirty="0" smtClean="0"/>
              <a:t>Backup and Recovery</a:t>
            </a:r>
          </a:p>
          <a:p>
            <a:pPr lvl="2"/>
            <a:r>
              <a:rPr lang="en-US" dirty="0" smtClean="0"/>
              <a:t>Detecting failures due to power failure, disk </a:t>
            </a:r>
            <a:r>
              <a:rPr lang="en-US" dirty="0" err="1" smtClean="0"/>
              <a:t>crash,etc</a:t>
            </a:r>
            <a:r>
              <a:rPr lang="en-US" dirty="0" smtClean="0"/>
              <a:t> and restoring the database to its state before the failure</a:t>
            </a:r>
          </a:p>
          <a:p>
            <a:pPr lvl="1"/>
            <a:r>
              <a:rPr lang="en-US" dirty="0" smtClean="0"/>
              <a:t>Concurrency control</a:t>
            </a:r>
          </a:p>
          <a:p>
            <a:pPr lvl="2"/>
            <a:r>
              <a:rPr lang="en-US" dirty="0" smtClean="0"/>
              <a:t>Preserving data consistency when there are concurrent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53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r>
              <a:rPr lang="en-US" dirty="0" smtClean="0"/>
              <a:t>Entity set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 err="1" smtClean="0"/>
              <a:t>eg</a:t>
            </a:r>
            <a:r>
              <a:rPr lang="en-US" dirty="0" smtClean="0"/>
              <a:t>. Entity set Customer, customer-name &amp; SIN is a super key.</a:t>
            </a:r>
          </a:p>
          <a:p>
            <a:pPr lvl="1"/>
            <a:r>
              <a:rPr lang="en-US" dirty="0" smtClean="0"/>
              <a:t>Customer name alone is not, as two customers could have same name</a:t>
            </a:r>
          </a:p>
          <a:p>
            <a:r>
              <a:rPr lang="en-US" dirty="0" smtClean="0"/>
              <a:t>In above example SIN is </a:t>
            </a:r>
            <a:r>
              <a:rPr lang="en-US" dirty="0"/>
              <a:t>a </a:t>
            </a:r>
            <a:r>
              <a:rPr lang="en-US" dirty="0" smtClean="0"/>
              <a:t>candidate key, as it is minimal, and uniquely identifies a customer entity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424862" cy="1957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56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r>
              <a:rPr lang="en-US" dirty="0"/>
              <a:t>Primary key is a </a:t>
            </a:r>
            <a:r>
              <a:rPr lang="en-US" dirty="0" smtClean="0"/>
              <a:t>candidate key chosen by the </a:t>
            </a:r>
            <a:r>
              <a:rPr lang="en-US" dirty="0" err="1" smtClean="0"/>
              <a:t>db</a:t>
            </a:r>
            <a:r>
              <a:rPr lang="en-US" dirty="0" smtClean="0"/>
              <a:t> designer to </a:t>
            </a:r>
            <a:r>
              <a:rPr lang="en-US" dirty="0" smtClean="0"/>
              <a:t>identify </a:t>
            </a:r>
            <a:r>
              <a:rPr lang="en-US" dirty="0" smtClean="0"/>
              <a:t>entities in an entity </a:t>
            </a:r>
            <a:r>
              <a:rPr lang="en-US" dirty="0" smtClean="0"/>
              <a:t>set.</a:t>
            </a:r>
          </a:p>
          <a:p>
            <a:r>
              <a:rPr lang="en-US" dirty="0"/>
              <a:t>Weak Entity </a:t>
            </a:r>
            <a:r>
              <a:rPr lang="en-US" dirty="0" smtClean="0"/>
              <a:t>Sets</a:t>
            </a:r>
          </a:p>
          <a:p>
            <a:pPr lvl="1"/>
            <a:r>
              <a:rPr lang="en-US" dirty="0"/>
              <a:t>An entity set that does not have a primary key is referred to as </a:t>
            </a:r>
            <a:r>
              <a:rPr lang="en-US" dirty="0" smtClean="0"/>
              <a:t>a weak </a:t>
            </a:r>
            <a:r>
              <a:rPr lang="en-US" dirty="0"/>
              <a:t>entity 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Strong Entity Set</a:t>
            </a:r>
          </a:p>
          <a:p>
            <a:pPr lvl="1"/>
            <a:r>
              <a:rPr lang="en-US" dirty="0" smtClean="0"/>
              <a:t>One that does have a primary key is called </a:t>
            </a:r>
            <a:r>
              <a:rPr lang="en-US" smtClean="0"/>
              <a:t>strong entity 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6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6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6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6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6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6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6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6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6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907473"/>
          </a:xfrm>
        </p:spPr>
        <p:txBody>
          <a:bodyPr/>
          <a:lstStyle/>
          <a:p>
            <a:r>
              <a:rPr lang="en-US" dirty="0" smtClean="0"/>
              <a:t>Database 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r>
              <a:rPr lang="en-US" dirty="0" smtClean="0"/>
              <a:t>Is person having central control over data and program accessing that data</a:t>
            </a:r>
          </a:p>
          <a:p>
            <a:r>
              <a:rPr lang="en-US" dirty="0" smtClean="0"/>
              <a:t>Duties of administrator</a:t>
            </a:r>
          </a:p>
          <a:p>
            <a:pPr lvl="1"/>
            <a:r>
              <a:rPr lang="en-US" dirty="0" smtClean="0"/>
              <a:t>Database design</a:t>
            </a:r>
          </a:p>
          <a:p>
            <a:pPr lvl="1"/>
            <a:r>
              <a:rPr lang="en-US" dirty="0" smtClean="0"/>
              <a:t>Scheme definition</a:t>
            </a:r>
          </a:p>
          <a:p>
            <a:pPr lvl="1"/>
            <a:r>
              <a:rPr lang="en-US" dirty="0" smtClean="0"/>
              <a:t>User authorization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4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6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6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Database Users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638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Application programmers</a:t>
            </a:r>
          </a:p>
          <a:p>
            <a:pPr lvl="1"/>
            <a:r>
              <a:rPr lang="en-US" dirty="0" smtClean="0"/>
              <a:t>Computer professionals</a:t>
            </a:r>
          </a:p>
          <a:p>
            <a:pPr lvl="1"/>
            <a:r>
              <a:rPr lang="en-US" dirty="0" smtClean="0"/>
              <a:t>Interacts with the system through programming commonly using host language (java,c#,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Host language compiler generates object code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Sophisticated users</a:t>
            </a:r>
          </a:p>
          <a:p>
            <a:pPr lvl="1"/>
            <a:r>
              <a:rPr lang="en-US" dirty="0" smtClean="0"/>
              <a:t>Interacts with the system without writing programs</a:t>
            </a:r>
          </a:p>
          <a:p>
            <a:pPr lvl="1"/>
            <a:r>
              <a:rPr lang="en-US" dirty="0" smtClean="0"/>
              <a:t>Requests by writing queries in a database query language</a:t>
            </a:r>
          </a:p>
          <a:p>
            <a:pPr lvl="1"/>
            <a:r>
              <a:rPr lang="en-US" dirty="0" smtClean="0"/>
              <a:t>Query submitted to query processor that breaks DML statement down into instructions for database manager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2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Database Users	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Specialized users</a:t>
            </a:r>
          </a:p>
          <a:p>
            <a:pPr lvl="1"/>
            <a:r>
              <a:rPr lang="en-US" dirty="0" smtClean="0"/>
              <a:t>Are sophisticated users writing special database application programs. </a:t>
            </a:r>
          </a:p>
          <a:p>
            <a:pPr lvl="1"/>
            <a:r>
              <a:rPr lang="en-US" dirty="0" smtClean="0"/>
              <a:t>Complex database systems (audio/video), Knowledge-based experts systems,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Naive users</a:t>
            </a:r>
          </a:p>
          <a:p>
            <a:pPr lvl="1"/>
            <a:r>
              <a:rPr lang="en-US" dirty="0" smtClean="0"/>
              <a:t>Unsophisticated users who interacts with the system by using permanent application programs (</a:t>
            </a:r>
            <a:r>
              <a:rPr lang="en-US" dirty="0" err="1" smtClean="0"/>
              <a:t>eg</a:t>
            </a:r>
            <a:r>
              <a:rPr lang="en-US" dirty="0" smtClean="0"/>
              <a:t>. ATM)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File Manager</a:t>
            </a:r>
          </a:p>
          <a:p>
            <a:pPr lvl="1"/>
            <a:r>
              <a:rPr lang="en-US" dirty="0" smtClean="0"/>
              <a:t>Allocation of disk space &amp; data structure on disk</a:t>
            </a:r>
          </a:p>
          <a:p>
            <a:r>
              <a:rPr lang="en-US" dirty="0" smtClean="0"/>
              <a:t>Database manager</a:t>
            </a:r>
          </a:p>
          <a:p>
            <a:pPr lvl="1"/>
            <a:r>
              <a:rPr lang="en-US" dirty="0" smtClean="0"/>
              <a:t>Interface between low-level data &amp; application program and queries</a:t>
            </a:r>
          </a:p>
          <a:p>
            <a:r>
              <a:rPr lang="en-US" dirty="0" smtClean="0"/>
              <a:t>Query Processor</a:t>
            </a:r>
          </a:p>
          <a:p>
            <a:pPr lvl="1"/>
            <a:r>
              <a:rPr lang="en-US" dirty="0" smtClean="0"/>
              <a:t>Translates statements in a query language to low-level instruction that </a:t>
            </a:r>
            <a:r>
              <a:rPr lang="en-US" dirty="0" err="1" smtClean="0"/>
              <a:t>db</a:t>
            </a:r>
            <a:r>
              <a:rPr lang="en-US" dirty="0" smtClean="0"/>
              <a:t> manager understands</a:t>
            </a:r>
          </a:p>
          <a:p>
            <a:r>
              <a:rPr lang="en-US" dirty="0" smtClean="0"/>
              <a:t>DML </a:t>
            </a:r>
            <a:r>
              <a:rPr lang="en-US" dirty="0" err="1" smtClean="0"/>
              <a:t>precompiler</a:t>
            </a:r>
            <a:endParaRPr lang="en-US" dirty="0" smtClean="0"/>
          </a:p>
          <a:p>
            <a:pPr lvl="1"/>
            <a:r>
              <a:rPr lang="en-US" dirty="0" smtClean="0"/>
              <a:t>Converts DML statement in application program to normal procedure calls in host language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709"/>
            <a:ext cx="8686800" cy="810491"/>
          </a:xfrm>
        </p:spPr>
        <p:txBody>
          <a:bodyPr/>
          <a:lstStyle/>
          <a:p>
            <a:r>
              <a:rPr lang="en-US" dirty="0" smtClean="0"/>
              <a:t>Overall System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5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Overall System Structure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1066800"/>
            <a:ext cx="9052561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DDL Compiler</a:t>
            </a:r>
          </a:p>
          <a:p>
            <a:pPr lvl="1"/>
            <a:r>
              <a:rPr lang="en-US" dirty="0" smtClean="0"/>
              <a:t>Converts DDL statements to a set of tables containing metadata stored in a data dictionary</a:t>
            </a:r>
          </a:p>
          <a:p>
            <a:endParaRPr lang="en-US" dirty="0"/>
          </a:p>
          <a:p>
            <a:r>
              <a:rPr lang="en-US" dirty="0" smtClean="0"/>
              <a:t>Data Files – stores the data itself</a:t>
            </a:r>
          </a:p>
          <a:p>
            <a:r>
              <a:rPr lang="en-US" dirty="0" smtClean="0"/>
              <a:t>Data Dictionary – stores information about the structure of the database. It is used heavily</a:t>
            </a:r>
          </a:p>
          <a:p>
            <a:r>
              <a:rPr lang="en-US" dirty="0" smtClean="0"/>
              <a:t>Indices – provides fast access to data items holding particular values.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8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709"/>
            <a:ext cx="8686800" cy="810491"/>
          </a:xfrm>
        </p:spPr>
        <p:txBody>
          <a:bodyPr/>
          <a:lstStyle/>
          <a:p>
            <a:r>
              <a:rPr lang="en-US" dirty="0" smtClean="0"/>
              <a:t>Overall System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562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399"/>
            <a:ext cx="7315200" cy="5867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152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r>
              <a:rPr lang="en-US" dirty="0" smtClean="0"/>
              <a:t>Entity-Relationship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r>
              <a:rPr lang="en-US" dirty="0" smtClean="0"/>
              <a:t>E-R Model views the real world as a set of basic objects (entities) and relationship among these objects.</a:t>
            </a:r>
          </a:p>
          <a:p>
            <a:r>
              <a:rPr lang="en-US" dirty="0" smtClean="0"/>
              <a:t>Represents overall logical structure of the DB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7010400" cy="3002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022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884</Words>
  <Application>Microsoft Office PowerPoint</Application>
  <PresentationFormat>On-screen Show (4:3)</PresentationFormat>
  <Paragraphs>134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Database Manager</vt:lpstr>
      <vt:lpstr>Database Manager cont..</vt:lpstr>
      <vt:lpstr>Database Administrator</vt:lpstr>
      <vt:lpstr>Database Users </vt:lpstr>
      <vt:lpstr>Database Users contd…</vt:lpstr>
      <vt:lpstr>Overall System Structure</vt:lpstr>
      <vt:lpstr>Overall System Structure cont..</vt:lpstr>
      <vt:lpstr>Overall System Structure</vt:lpstr>
      <vt:lpstr>Entity-Relationship Model</vt:lpstr>
      <vt:lpstr>Entity</vt:lpstr>
      <vt:lpstr>Entity Set</vt:lpstr>
      <vt:lpstr>Attributes </vt:lpstr>
      <vt:lpstr>Attribute types</vt:lpstr>
      <vt:lpstr>Relationships &amp; Relationship Sets</vt:lpstr>
      <vt:lpstr>Notation</vt:lpstr>
      <vt:lpstr>Degree of relationship set</vt:lpstr>
      <vt:lpstr>Mapping cardinalities</vt:lpstr>
      <vt:lpstr>PowerPoint Presentation</vt:lpstr>
      <vt:lpstr>Existence Dependencies</vt:lpstr>
      <vt:lpstr>Entity set Keys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Manager</dc:title>
  <dc:creator>Narendra</dc:creator>
  <cp:lastModifiedBy>Narendra</cp:lastModifiedBy>
  <cp:revision>26</cp:revision>
  <dcterms:created xsi:type="dcterms:W3CDTF">2014-08-10T12:28:31Z</dcterms:created>
  <dcterms:modified xsi:type="dcterms:W3CDTF">2014-08-12T06:09:16Z</dcterms:modified>
</cp:coreProperties>
</file>