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2" r:id="rId18"/>
    <p:sldId id="303" r:id="rId19"/>
    <p:sldId id="304" r:id="rId20"/>
    <p:sldId id="305" r:id="rId21"/>
    <p:sldId id="306" r:id="rId22"/>
    <p:sldId id="307" r:id="rId23"/>
    <p:sldId id="299" r:id="rId24"/>
    <p:sldId id="300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50EE-57A9-4C2F-B1F8-8ECC8D544C4F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60B8-C846-4EEF-841C-C0D825B8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Total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participation of an entity set E in a relationship R is said to </a:t>
            </a:r>
            <a:r>
              <a:rPr lang="en-US" dirty="0" smtClean="0"/>
              <a:t>be </a:t>
            </a:r>
            <a:r>
              <a:rPr lang="en-US" i="1" dirty="0" smtClean="0">
                <a:solidFill>
                  <a:srgbClr val="FF0000"/>
                </a:solidFill>
              </a:rPr>
              <a:t>total </a:t>
            </a:r>
            <a:r>
              <a:rPr lang="en-US" dirty="0"/>
              <a:t>if every entity in E participates in at least one relationship </a:t>
            </a:r>
            <a:r>
              <a:rPr lang="en-US" dirty="0" smtClean="0"/>
              <a:t>in R.</a:t>
            </a:r>
          </a:p>
          <a:p>
            <a:r>
              <a:rPr lang="en-US" dirty="0" smtClean="0"/>
              <a:t>If </a:t>
            </a:r>
            <a:r>
              <a:rPr lang="en-US" dirty="0"/>
              <a:t>only some entities in E participate in relationships in R, </a:t>
            </a:r>
            <a:r>
              <a:rPr lang="en-US" dirty="0" smtClean="0"/>
              <a:t>the participation </a:t>
            </a:r>
            <a:r>
              <a:rPr lang="en-US" dirty="0"/>
              <a:t>on entity set E in relationship R is said to be </a:t>
            </a:r>
            <a:r>
              <a:rPr lang="en-US" i="1" dirty="0">
                <a:solidFill>
                  <a:srgbClr val="FF0000"/>
                </a:solidFill>
              </a:rPr>
              <a:t>partial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 </a:t>
            </a:r>
            <a:r>
              <a:rPr lang="en-US" dirty="0"/>
              <a:t>in E-R diagram: double lines indicate total participation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6" y="3671704"/>
            <a:ext cx="7431314" cy="173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key </a:t>
            </a:r>
            <a:r>
              <a:rPr lang="en-US" dirty="0" err="1" smtClean="0"/>
              <a:t>contraint</a:t>
            </a:r>
            <a:r>
              <a:rPr lang="en-US" dirty="0" smtClean="0"/>
              <a:t> name (Multiple columns)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Address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City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CONSTRAINT </a:t>
            </a:r>
            <a:r>
              <a:rPr lang="en-US" dirty="0" err="1"/>
              <a:t>pk_PersonID</a:t>
            </a:r>
            <a:r>
              <a:rPr lang="en-US" dirty="0"/>
              <a:t> PRIMARY KEY </a:t>
            </a:r>
            <a:r>
              <a:rPr lang="en-US" dirty="0" smtClean="0"/>
              <a:t>(</a:t>
            </a:r>
            <a:r>
              <a:rPr lang="en-US" dirty="0" err="1" smtClean="0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1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PRIMARY KEY Constraint on ALTER </a:t>
            </a:r>
            <a:r>
              <a:rPr lang="en-US" b="1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smtClean="0"/>
              <a:t>Persons ADD </a:t>
            </a:r>
            <a:r>
              <a:rPr lang="en-US" dirty="0"/>
              <a:t>PRIMARY KEY </a:t>
            </a:r>
            <a:r>
              <a:rPr lang="en-US" dirty="0" smtClean="0"/>
              <a:t>(Id)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pk_PersonID</a:t>
            </a:r>
            <a:r>
              <a:rPr lang="en-US" dirty="0"/>
              <a:t> PRIMARY KEY </a:t>
            </a:r>
            <a:r>
              <a:rPr lang="en-US" dirty="0" smtClean="0"/>
              <a:t>(</a:t>
            </a:r>
            <a:r>
              <a:rPr lang="en-US" dirty="0" err="1" smtClean="0"/>
              <a:t>Id,LastName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0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 a PRIMARY KEY </a:t>
            </a:r>
            <a:r>
              <a:rPr lang="en-US" b="1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 TABLE </a:t>
            </a:r>
            <a:r>
              <a:rPr lang="fr-FR" dirty="0" err="1"/>
              <a:t>Persons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DROP CONSTRAINT </a:t>
            </a:r>
            <a:r>
              <a:rPr lang="fr-FR" dirty="0" err="1"/>
              <a:t>pk_PersonID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Orders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/>
              <a:t>OrderNo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PRIMARY KEY </a:t>
            </a:r>
            <a:r>
              <a:rPr lang="en-US" dirty="0" smtClean="0"/>
              <a:t>(Id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CONSTRAINT </a:t>
            </a:r>
            <a:r>
              <a:rPr lang="en-US" dirty="0" err="1"/>
              <a:t>fk_PerOrders</a:t>
            </a:r>
            <a:r>
              <a:rPr lang="en-US" dirty="0"/>
              <a:t> FOREIGN KEY 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REFERENCES </a:t>
            </a:r>
            <a:r>
              <a:rPr lang="en-US" dirty="0" smtClean="0"/>
              <a:t>Persons(Id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1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Orders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  <a:br>
              <a:rPr lang="en-US" dirty="0"/>
            </a:br>
            <a:r>
              <a:rPr lang="en-US" dirty="0" err="1"/>
              <a:t>OrderNo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FOREIGN KEY REFERENCES </a:t>
            </a:r>
            <a:r>
              <a:rPr lang="en-US" dirty="0" smtClean="0"/>
              <a:t>Persons(Id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19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Orders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fk_PerOrders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FOREIGN KEY (</a:t>
            </a:r>
            <a:r>
              <a:rPr lang="en-US" dirty="0" err="1" smtClean="0"/>
              <a:t>PId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REFERENCES Persons(Id)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Orders</a:t>
            </a:r>
            <a:br>
              <a:rPr lang="en-US" dirty="0"/>
            </a:br>
            <a:r>
              <a:rPr lang="en-US" dirty="0"/>
              <a:t>DROP CONSTRAINT </a:t>
            </a:r>
            <a:r>
              <a:rPr lang="en-US" dirty="0" err="1"/>
              <a:t>fk_PerOrders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sp_help</a:t>
            </a:r>
            <a:r>
              <a:rPr lang="en-US" dirty="0"/>
              <a:t> </a:t>
            </a:r>
            <a:r>
              <a:rPr lang="en-US" dirty="0" smtClean="0"/>
              <a:t>“Table-Name”</a:t>
            </a:r>
          </a:p>
          <a:p>
            <a:r>
              <a:rPr lang="en-US" dirty="0"/>
              <a:t>SELECT </a:t>
            </a:r>
            <a:r>
              <a:rPr lang="en-US" dirty="0" smtClean="0"/>
              <a:t>* FROM   </a:t>
            </a:r>
            <a:r>
              <a:rPr lang="en-US" dirty="0" err="1"/>
              <a:t>sys.key_constraints</a:t>
            </a:r>
            <a:endParaRPr lang="en-US" dirty="0" smtClean="0"/>
          </a:p>
          <a:p>
            <a:r>
              <a:rPr lang="en-US" dirty="0"/>
              <a:t>SELECT * FROM   </a:t>
            </a:r>
            <a:r>
              <a:rPr lang="en-US" dirty="0" err="1" smtClean="0"/>
              <a:t>sys.tables</a:t>
            </a:r>
            <a:endParaRPr lang="en-US" dirty="0" smtClean="0"/>
          </a:p>
          <a:p>
            <a:r>
              <a:rPr lang="en-US" dirty="0"/>
              <a:t>SELECT </a:t>
            </a:r>
            <a:r>
              <a:rPr lang="en-US" dirty="0" smtClean="0"/>
              <a:t>* FROM   </a:t>
            </a:r>
            <a:r>
              <a:rPr lang="en-US" dirty="0" err="1"/>
              <a:t>sys.key_constraints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WHERE  </a:t>
            </a:r>
            <a:r>
              <a:rPr lang="en-US" dirty="0"/>
              <a:t>[type] = </a:t>
            </a:r>
            <a:r>
              <a:rPr lang="en-US" dirty="0" smtClean="0"/>
              <a:t>'PK‘ AND </a:t>
            </a:r>
            <a:r>
              <a:rPr lang="en-US" dirty="0"/>
              <a:t>[</a:t>
            </a:r>
            <a:r>
              <a:rPr lang="en-US" dirty="0" err="1"/>
              <a:t>parent_object_id</a:t>
            </a:r>
            <a:r>
              <a:rPr lang="en-US" dirty="0"/>
              <a:t>] = </a:t>
            </a:r>
            <a:r>
              <a:rPr lang="en-US" dirty="0" smtClean="0"/>
              <a:t> </a:t>
            </a:r>
            <a:r>
              <a:rPr lang="en-US" dirty="0" err="1" smtClean="0"/>
              <a:t>Object_id</a:t>
            </a:r>
            <a:r>
              <a:rPr lang="en-US" dirty="0"/>
              <a:t>('</a:t>
            </a:r>
            <a:r>
              <a:rPr lang="en-US" dirty="0" err="1"/>
              <a:t>dbo.iProductCategory</a:t>
            </a:r>
            <a:r>
              <a:rPr lang="en-US" dirty="0"/>
              <a:t>');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7"/>
            <a:ext cx="8229600" cy="687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56" y="1354912"/>
            <a:ext cx="5882488" cy="496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6200"/>
            <a:ext cx="9052560" cy="6626463"/>
          </a:xfrm>
        </p:spPr>
        <p:txBody>
          <a:bodyPr/>
          <a:lstStyle/>
          <a:p>
            <a:r>
              <a:rPr lang="en-US" dirty="0"/>
              <a:t>Relationship sets borrower and loan-officer represent the same information</a:t>
            </a:r>
          </a:p>
          <a:p>
            <a:r>
              <a:rPr lang="en-US" dirty="0"/>
              <a:t>- Eliminate this redundancy via aggregation as shown in </a:t>
            </a:r>
            <a:r>
              <a:rPr lang="en-US" dirty="0" smtClean="0"/>
              <a:t>Figure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49" y="2057400"/>
            <a:ext cx="6171248" cy="488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07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5532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/>
              <a:t>introducing redundancy, the </a:t>
            </a:r>
            <a:r>
              <a:rPr lang="en-US" dirty="0" smtClean="0"/>
              <a:t>above diagram </a:t>
            </a:r>
            <a:r>
              <a:rPr lang="en-US" dirty="0"/>
              <a:t>represents that:</a:t>
            </a:r>
          </a:p>
          <a:p>
            <a:r>
              <a:rPr lang="en-US" dirty="0" smtClean="0"/>
              <a:t> </a:t>
            </a:r>
            <a:r>
              <a:rPr lang="en-US" dirty="0"/>
              <a:t>A customer takes out a loan</a:t>
            </a:r>
          </a:p>
          <a:p>
            <a:r>
              <a:rPr lang="en-US" dirty="0" smtClean="0"/>
              <a:t> </a:t>
            </a:r>
            <a:r>
              <a:rPr lang="en-US" dirty="0"/>
              <a:t>An employee may be a loan officer for a customer-loan </a:t>
            </a:r>
            <a:r>
              <a:rPr lang="en-US" dirty="0" smtClean="0"/>
              <a:t>pair</a:t>
            </a:r>
          </a:p>
          <a:p>
            <a:endParaRPr lang="en-US" dirty="0"/>
          </a:p>
          <a:p>
            <a:r>
              <a:rPr lang="en-US" dirty="0"/>
              <a:t>Points in </a:t>
            </a:r>
            <a:r>
              <a:rPr lang="en-US" dirty="0" smtClean="0"/>
              <a:t>Aggregation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Treat relationship as an abstract entity.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Allows relationships between relationships.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Abstraction of relationship into new entity.</a:t>
            </a:r>
          </a:p>
        </p:txBody>
      </p:sp>
    </p:spTree>
    <p:extLst>
      <p:ext uri="{BB962C8B-B14F-4D97-AF65-F5344CB8AC3E}">
        <p14:creationId xmlns:p14="http://schemas.microsoft.com/office/powerpoint/2010/main" val="827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Extended E-R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 smtClean="0"/>
              <a:t>Specialization</a:t>
            </a:r>
          </a:p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Attribute inheritance</a:t>
            </a:r>
          </a:p>
          <a:p>
            <a:r>
              <a:rPr lang="en-US" dirty="0" smtClean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72"/>
            <a:ext cx="8229600" cy="780685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33943"/>
            <a:ext cx="9052560" cy="6024057"/>
          </a:xfrm>
        </p:spPr>
        <p:txBody>
          <a:bodyPr/>
          <a:lstStyle/>
          <a:p>
            <a:r>
              <a:rPr lang="en-US" dirty="0"/>
              <a:t>Data are represented by collections of records.</a:t>
            </a:r>
          </a:p>
          <a:p>
            <a:r>
              <a:rPr lang="en-US" dirty="0"/>
              <a:t>Relationships among data are represented by links.</a:t>
            </a:r>
          </a:p>
          <a:p>
            <a:r>
              <a:rPr lang="en-US" dirty="0"/>
              <a:t>Organization is that of an arbitrary graph and represented by </a:t>
            </a:r>
            <a:r>
              <a:rPr lang="en-US" dirty="0" smtClean="0"/>
              <a:t>Network diagram.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641241" cy="22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The 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Similar to the network model and the concepts are derived from the </a:t>
            </a:r>
            <a:r>
              <a:rPr lang="en-US" dirty="0" smtClean="0"/>
              <a:t>earlier systems. </a:t>
            </a:r>
            <a:r>
              <a:rPr lang="en-US" dirty="0"/>
              <a:t>(</a:t>
            </a:r>
            <a:r>
              <a:rPr lang="en-US" dirty="0" smtClean="0"/>
              <a:t>older models)</a:t>
            </a:r>
          </a:p>
          <a:p>
            <a:r>
              <a:rPr lang="en-US" dirty="0"/>
              <a:t>Organization of the records is as a collection of trees, rather than </a:t>
            </a:r>
            <a:r>
              <a:rPr lang="en-US" dirty="0" smtClean="0"/>
              <a:t>arbitrary graphs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93" y="3242421"/>
            <a:ext cx="9078555" cy="345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8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533400"/>
            <a:ext cx="9052560" cy="6067989"/>
          </a:xfrm>
        </p:spPr>
        <p:txBody>
          <a:bodyPr>
            <a:normAutofit/>
          </a:bodyPr>
          <a:lstStyle/>
          <a:p>
            <a:r>
              <a:rPr lang="en-US" dirty="0"/>
              <a:t>In the hierarchical model, a </a:t>
            </a:r>
            <a:r>
              <a:rPr lang="en-US" dirty="0" smtClean="0"/>
              <a:t>Schema is </a:t>
            </a:r>
            <a:r>
              <a:rPr lang="en-US" dirty="0"/>
              <a:t>represented by a Hierarchical </a:t>
            </a:r>
            <a:r>
              <a:rPr lang="en-US" dirty="0" smtClean="0"/>
              <a:t>Diagram</a:t>
            </a:r>
          </a:p>
          <a:p>
            <a:r>
              <a:rPr lang="en-US" dirty="0"/>
              <a:t>One record type, called Root, does not participate as a child </a:t>
            </a:r>
            <a:r>
              <a:rPr lang="en-US" dirty="0" smtClean="0"/>
              <a:t>record type</a:t>
            </a:r>
            <a:r>
              <a:rPr lang="en-US" dirty="0"/>
              <a:t>.</a:t>
            </a:r>
          </a:p>
          <a:p>
            <a:r>
              <a:rPr lang="en-US" dirty="0"/>
              <a:t>Every record type except the root participates as a child record type </a:t>
            </a:r>
            <a:r>
              <a:rPr lang="en-US" dirty="0" smtClean="0"/>
              <a:t>in exactly </a:t>
            </a:r>
            <a:r>
              <a:rPr lang="en-US" dirty="0"/>
              <a:t>one type.</a:t>
            </a:r>
          </a:p>
          <a:p>
            <a:r>
              <a:rPr lang="en-US" dirty="0"/>
              <a:t>Leaf is a record that does not participate in any record types.</a:t>
            </a:r>
          </a:p>
          <a:p>
            <a:r>
              <a:rPr lang="en-US" dirty="0"/>
              <a:t>A record can act as a Parent for any number of records.</a:t>
            </a:r>
          </a:p>
        </p:txBody>
      </p:sp>
    </p:spTree>
    <p:extLst>
      <p:ext uri="{BB962C8B-B14F-4D97-AF65-F5344CB8AC3E}">
        <p14:creationId xmlns:p14="http://schemas.microsoft.com/office/powerpoint/2010/main" val="22750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20990"/>
            <a:ext cx="9052560" cy="6024057"/>
          </a:xfrm>
        </p:spPr>
        <p:txBody>
          <a:bodyPr/>
          <a:lstStyle/>
          <a:p>
            <a:r>
              <a:rPr lang="en-US" dirty="0"/>
              <a:t>Construct an E-R diagram for a car-insurance company whose customers </a:t>
            </a:r>
            <a:r>
              <a:rPr lang="en-US" dirty="0" smtClean="0"/>
              <a:t>own one </a:t>
            </a:r>
            <a:r>
              <a:rPr lang="en-US" dirty="0"/>
              <a:t>or more cars each. Each car has associated with it zero to any number </a:t>
            </a:r>
            <a:r>
              <a:rPr lang="en-US" dirty="0" smtClean="0"/>
              <a:t>of recorded </a:t>
            </a:r>
            <a:r>
              <a:rPr lang="en-US" dirty="0"/>
              <a:t>accidents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Construct an E-R diagram for a hospital with a set of patients and a set of </a:t>
            </a:r>
            <a:r>
              <a:rPr lang="en-US" dirty="0" smtClean="0"/>
              <a:t>medical </a:t>
            </a:r>
            <a:r>
              <a:rPr lang="en-US" dirty="0"/>
              <a:t>doctors. Associate with each patient a log of the various tests and </a:t>
            </a:r>
            <a:r>
              <a:rPr lang="en-US" dirty="0" smtClean="0"/>
              <a:t>examinations </a:t>
            </a:r>
            <a:r>
              <a:rPr lang="en-US" dirty="0"/>
              <a:t>conducted.</a:t>
            </a:r>
          </a:p>
        </p:txBody>
      </p:sp>
    </p:spTree>
    <p:extLst>
      <p:ext uri="{BB962C8B-B14F-4D97-AF65-F5344CB8AC3E}">
        <p14:creationId xmlns:p14="http://schemas.microsoft.com/office/powerpoint/2010/main" val="11565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" y="1365980"/>
            <a:ext cx="9127998" cy="412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5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882" y="1511043"/>
            <a:ext cx="10305764" cy="510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2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dirty="0"/>
              <a:t>An entity set may contain subgroupings of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Such Entity Set is a high-level entity set that can be broken down into one or more lower-level entity set.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Course =&gt; undergraduate course/ graduate course/ or CMPT/ENG</a:t>
            </a:r>
          </a:p>
          <a:p>
            <a:pPr lvl="1"/>
            <a:r>
              <a:rPr lang="en-US" dirty="0" smtClean="0"/>
              <a:t>Account =&gt; saving account/ fixed deposit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/>
          <a:lstStyle/>
          <a:p>
            <a:r>
              <a:rPr lang="en-US" dirty="0"/>
              <a:t>An entity type E1 is a specialization of another entity type E2 </a:t>
            </a:r>
            <a:r>
              <a:rPr lang="en-US" dirty="0" smtClean="0"/>
              <a:t>if E1 </a:t>
            </a:r>
            <a:r>
              <a:rPr lang="en-US" dirty="0"/>
              <a:t>has the same properties of E2 and </a:t>
            </a:r>
            <a:r>
              <a:rPr lang="en-US" dirty="0" smtClean="0"/>
              <a:t>perhaps </a:t>
            </a:r>
            <a:r>
              <a:rPr lang="en-US" dirty="0"/>
              <a:t>even </a:t>
            </a:r>
            <a:r>
              <a:rPr lang="en-US" dirty="0" smtClean="0"/>
              <a:t>more</a:t>
            </a:r>
          </a:p>
          <a:p>
            <a:r>
              <a:rPr lang="en-US" dirty="0"/>
              <a:t>E1 IS-A </a:t>
            </a:r>
            <a:r>
              <a:rPr lang="en-US" dirty="0" smtClean="0"/>
              <a:t>E2</a:t>
            </a:r>
          </a:p>
          <a:p>
            <a:r>
              <a:rPr lang="en-US" dirty="0" smtClean="0"/>
              <a:t>specialization </a:t>
            </a:r>
            <a:r>
              <a:rPr lang="en-US" dirty="0"/>
              <a:t>is depicted by a </a:t>
            </a:r>
            <a:r>
              <a:rPr lang="en-US" dirty="0" err="1"/>
              <a:t>triable</a:t>
            </a:r>
            <a:r>
              <a:rPr lang="en-US" dirty="0"/>
              <a:t> labeled ISA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5943600" cy="377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Analogy to super class &amp; sub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r>
              <a:rPr lang="en-US" smtClean="0"/>
              <a:t>Systems </a:t>
            </a:r>
            <a:r>
              <a:rPr lang="en-US"/>
              <a:t>and Application are Subclasses of Programmer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705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2237"/>
            <a:ext cx="8991600" cy="658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3" y="76200"/>
            <a:ext cx="8027337" cy="665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5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038058"/>
            <a:ext cx="9052561" cy="5937425"/>
          </a:xfrm>
        </p:spPr>
        <p:txBody>
          <a:bodyPr/>
          <a:lstStyle/>
          <a:p>
            <a:r>
              <a:rPr lang="en-US" dirty="0" smtClean="0"/>
              <a:t>Specialization =&gt; top-down design</a:t>
            </a:r>
          </a:p>
          <a:p>
            <a:endParaRPr lang="en-US" dirty="0"/>
          </a:p>
          <a:p>
            <a:r>
              <a:rPr lang="en-US" dirty="0" smtClean="0"/>
              <a:t>Generalization =&gt; bottom-up design</a:t>
            </a:r>
          </a:p>
          <a:p>
            <a:endParaRPr lang="en-US" dirty="0"/>
          </a:p>
          <a:p>
            <a:r>
              <a:rPr lang="en-US" dirty="0"/>
              <a:t>Abstracting the common properties of two or more entities </a:t>
            </a:r>
            <a:r>
              <a:rPr lang="en-US" dirty="0" smtClean="0"/>
              <a:t>to produce </a:t>
            </a:r>
            <a:r>
              <a:rPr lang="en-US" dirty="0"/>
              <a:t>a “higher-level” entity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98763"/>
            <a:ext cx="9052560" cy="64906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Narendra\Desktop\aggregation-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290323" cy="263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1" y="2743200"/>
            <a:ext cx="6995089" cy="41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6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smtClean="0"/>
              <a:t>Id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 NOT 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Address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City </a:t>
            </a:r>
            <a:r>
              <a:rPr lang="en-US" dirty="0" err="1" smtClean="0"/>
              <a:t>nvarchar</a:t>
            </a:r>
            <a:r>
              <a:rPr lang="en-US" dirty="0" smtClean="0"/>
              <a:t>(255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NOT NULL constraint enforces a column to NOT accept NULL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554</Words>
  <Application>Microsoft Office PowerPoint</Application>
  <PresentationFormat>On-screen Show (4:3)</PresentationFormat>
  <Paragraphs>85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Total Participation</vt:lpstr>
      <vt:lpstr>Extended E-R Features</vt:lpstr>
      <vt:lpstr>Specialization</vt:lpstr>
      <vt:lpstr>PowerPoint Presentation</vt:lpstr>
      <vt:lpstr>Analogy to super class &amp; sub class</vt:lpstr>
      <vt:lpstr>PowerPoint Presentation</vt:lpstr>
      <vt:lpstr>Generalization</vt:lpstr>
      <vt:lpstr>PowerPoint Presentation</vt:lpstr>
      <vt:lpstr>Create Table</vt:lpstr>
      <vt:lpstr>Primary key contraint name (Multiple columns)</vt:lpstr>
      <vt:lpstr>SQL PRIMARY KEY Constraint on ALTER TABLE</vt:lpstr>
      <vt:lpstr>DROP a PRIMARY KEY Constraint</vt:lpstr>
      <vt:lpstr>Foreign Key</vt:lpstr>
      <vt:lpstr>PowerPoint Presentation</vt:lpstr>
      <vt:lpstr>PowerPoint Presentation</vt:lpstr>
      <vt:lpstr>Sys object</vt:lpstr>
      <vt:lpstr>Aggregation</vt:lpstr>
      <vt:lpstr>PowerPoint Presentation</vt:lpstr>
      <vt:lpstr>PowerPoint Presentation</vt:lpstr>
      <vt:lpstr>Network Model</vt:lpstr>
      <vt:lpstr>The Hierarchical Model</vt:lpstr>
      <vt:lpstr>PowerPoint Presentation</vt:lpstr>
      <vt:lpstr>Class work</vt:lpstr>
      <vt:lpstr>Insurance company</vt:lpstr>
      <vt:lpstr>Hospital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Manager</dc:title>
  <dc:creator>Narendra</dc:creator>
  <cp:lastModifiedBy>Narendra</cp:lastModifiedBy>
  <cp:revision>68</cp:revision>
  <dcterms:created xsi:type="dcterms:W3CDTF">2014-08-10T12:28:31Z</dcterms:created>
  <dcterms:modified xsi:type="dcterms:W3CDTF">2014-08-20T02:42:50Z</dcterms:modified>
</cp:coreProperties>
</file>