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6CE69-C74C-4677-9386-D1F905047B64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B23D-760E-4511-9F2E-F3E8493B2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649C813-42D4-4D8D-AAC5-9BA03F55CA22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319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0D45424-D6B8-406B-B81D-FB6CEDCD0251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45425E3-5A4F-4C88-911C-440436E2BE5F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25AEA11-AA86-413D-8E04-1775CB5C503E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3CAF714-E623-4D8F-B2B2-36A8171F629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CCE8C79D-04D7-46E5-B2E7-4DF9BCE2BD4D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1D84682-62D8-46C4-A67A-380D6E62585E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ECBCBC5A-6973-49D7-8E66-6FE4FC474200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29A8E47-5780-43DB-B460-8F457751239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5B1497A-DC52-4A1D-9A42-F0661C6D7BB7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4215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6A3C13E2-C0B8-4E06-AEC6-7D431E250180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523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DE999B5-6044-45F5-854C-75F179613D72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626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588A749-0647-47DE-BC14-1DC5F53A638C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7287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4190C322-C038-4A38-8F37-F0A740DFA271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8311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 w="12700" cap="flat"/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A0C52494-4487-4A8B-81EA-2C4084B82C1E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75B7E65-6F22-4F89-9AA5-E7B3B43329AB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/>
          <a:p>
            <a:pPr algn="r" defTabSz="914274"/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/>
        </p:spPr>
      </p:sp>
      <p:sp>
        <p:nvSpPr>
          <p:cNvPr id="1003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5044E7B-42D9-4320-B0FC-17080F82EDEE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3744" y="692681"/>
            <a:ext cx="4530512" cy="341492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0D9B-5F11-4644-BA37-E093D2507E5B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35D9-C11C-485D-BD3D-739BEBF0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A set of operators (unary and binary) that take relation </a:t>
            </a:r>
            <a:r>
              <a:rPr lang="en-US" dirty="0" smtClean="0"/>
              <a:t>instances </a:t>
            </a:r>
            <a:r>
              <a:rPr lang="en-US" dirty="0"/>
              <a:t>as arguments and return new relations</a:t>
            </a:r>
            <a:r>
              <a:rPr lang="en-US" dirty="0" smtClean="0"/>
              <a:t>.</a:t>
            </a:r>
          </a:p>
          <a:p>
            <a:r>
              <a:rPr lang="en-US" dirty="0"/>
              <a:t>Gives a procedural method of specifying a retrieval query.</a:t>
            </a:r>
          </a:p>
          <a:p>
            <a:r>
              <a:rPr lang="en-US" dirty="0"/>
              <a:t>Forms the core component of a relational query engine.</a:t>
            </a:r>
          </a:p>
          <a:p>
            <a:r>
              <a:rPr lang="en-US" dirty="0"/>
              <a:t>SQL queries are internally translated into RA expressions.</a:t>
            </a:r>
          </a:p>
          <a:p>
            <a:r>
              <a:rPr lang="en-US" dirty="0"/>
              <a:t>Provides a framework for query optimization. </a:t>
            </a:r>
          </a:p>
        </p:txBody>
      </p:sp>
    </p:spTree>
    <p:extLst>
      <p:ext uri="{BB962C8B-B14F-4D97-AF65-F5344CB8AC3E}">
        <p14:creationId xmlns:p14="http://schemas.microsoft.com/office/powerpoint/2010/main" val="32976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153"/>
            <a:ext cx="8229600" cy="6024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Six basic operators are fundamental in relational </a:t>
            </a:r>
            <a:r>
              <a:rPr lang="en-US" dirty="0" smtClean="0"/>
              <a:t>algebra.</a:t>
            </a:r>
          </a:p>
          <a:p>
            <a:r>
              <a:rPr lang="en-US" dirty="0" smtClean="0"/>
              <a:t> They are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 </a:t>
            </a:r>
            <a:r>
              <a:rPr lang="en-US" dirty="0"/>
              <a:t>select (σ),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project </a:t>
            </a:r>
            <a:r>
              <a:rPr lang="en-US" dirty="0"/>
              <a:t>(π),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cross </a:t>
            </a:r>
            <a:r>
              <a:rPr lang="en-US" dirty="0"/>
              <a:t>product (×),</a:t>
            </a:r>
          </a:p>
          <a:p>
            <a:pPr marL="0" indent="0">
              <a:buNone/>
            </a:pPr>
            <a:r>
              <a:rPr lang="en-US" dirty="0" smtClean="0"/>
              <a:t>	union </a:t>
            </a:r>
            <a:r>
              <a:rPr lang="en-US" dirty="0"/>
              <a:t>(⋃),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intersection </a:t>
            </a:r>
            <a:r>
              <a:rPr lang="en-US" dirty="0"/>
              <a:t>(∩),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difference </a:t>
            </a:r>
            <a:r>
              <a:rPr lang="en-US" dirty="0"/>
              <a:t>(−),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( ⋈)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The operators take two or more relations as inputs and give a new </a:t>
            </a:r>
            <a:r>
              <a:rPr lang="en-US" dirty="0" smtClean="0"/>
              <a:t>relation as </a:t>
            </a:r>
            <a:r>
              <a:rPr lang="en-US" dirty="0"/>
              <a:t>a result.</a:t>
            </a:r>
          </a:p>
        </p:txBody>
      </p:sp>
    </p:spTree>
    <p:extLst>
      <p:ext uri="{BB962C8B-B14F-4D97-AF65-F5344CB8AC3E}">
        <p14:creationId xmlns:p14="http://schemas.microsoft.com/office/powerpoint/2010/main" val="24370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/>
              <a:t>The select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990600"/>
            <a:ext cx="9052560" cy="5610789"/>
          </a:xfrm>
        </p:spPr>
        <p:txBody>
          <a:bodyPr>
            <a:noAutofit/>
          </a:bodyPr>
          <a:lstStyle/>
          <a:p>
            <a:r>
              <a:rPr lang="en-US" sz="2400" dirty="0" smtClean="0"/>
              <a:t>Unary </a:t>
            </a:r>
            <a:r>
              <a:rPr lang="en-US" sz="2400" dirty="0"/>
              <a:t>operator.</a:t>
            </a:r>
          </a:p>
          <a:p>
            <a:r>
              <a:rPr lang="en-US" sz="2400" dirty="0" smtClean="0"/>
              <a:t>can </a:t>
            </a:r>
            <a:r>
              <a:rPr lang="en-US" sz="2400" dirty="0"/>
              <a:t>be used to select those tuples of a relation that      </a:t>
            </a:r>
          </a:p>
          <a:p>
            <a:pPr marL="0" indent="0">
              <a:buNone/>
            </a:pPr>
            <a:r>
              <a:rPr lang="en-US" sz="2400" dirty="0"/>
              <a:t>satisfy a given </a:t>
            </a:r>
            <a:r>
              <a:rPr lang="en-US" sz="2400" dirty="0" smtClean="0"/>
              <a:t>condition </a:t>
            </a:r>
            <a:r>
              <a:rPr lang="en-US" sz="2400" dirty="0"/>
              <a:t>(</a:t>
            </a:r>
            <a:r>
              <a:rPr lang="en-US" sz="2400" dirty="0" smtClean="0"/>
              <a:t>predicate).</a:t>
            </a:r>
          </a:p>
          <a:p>
            <a:r>
              <a:rPr lang="en-US" sz="2400" dirty="0"/>
              <a:t>Select is denoted by a lowercase Greek </a:t>
            </a:r>
            <a:r>
              <a:rPr lang="en-US" sz="2400" dirty="0" smtClean="0"/>
              <a:t>sigma, with the </a:t>
            </a:r>
            <a:r>
              <a:rPr lang="en-US" sz="2400" dirty="0"/>
              <a:t>predicate appearing as a subscript.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Notation:  </a:t>
            </a:r>
            <a:r>
              <a:rPr lang="en-US" dirty="0" err="1"/>
              <a:t>σ</a:t>
            </a:r>
            <a:r>
              <a:rPr lang="en-US" sz="1400" dirty="0" err="1"/>
              <a:t>θ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dirty="0"/>
              <a:t>r )  </a:t>
            </a:r>
          </a:p>
          <a:p>
            <a:pPr lvl="1"/>
            <a:r>
              <a:rPr lang="en-US" sz="2000" dirty="0"/>
              <a:t>σ : select operator ( read as sigma)</a:t>
            </a:r>
          </a:p>
          <a:p>
            <a:pPr lvl="1"/>
            <a:r>
              <a:rPr lang="en-US" sz="2000" dirty="0"/>
              <a:t>θ : selection condition</a:t>
            </a:r>
          </a:p>
          <a:p>
            <a:pPr lvl="1"/>
            <a:r>
              <a:rPr lang="en-US" sz="2000" dirty="0"/>
              <a:t>r : relation </a:t>
            </a:r>
            <a:r>
              <a:rPr lang="en-US" sz="2000" dirty="0" smtClean="0"/>
              <a:t>name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Result</a:t>
            </a:r>
            <a:r>
              <a:rPr lang="en-US" sz="2400" dirty="0"/>
              <a:t>: a relation with the same schema as </a:t>
            </a:r>
            <a:r>
              <a:rPr lang="en-US" sz="2400" dirty="0" smtClean="0"/>
              <a:t>r consisting </a:t>
            </a:r>
            <a:r>
              <a:rPr lang="en-US" sz="2400" dirty="0"/>
              <a:t>of the tuples in r that satisfy condition </a:t>
            </a:r>
            <a:r>
              <a:rPr lang="en-US" sz="2400" dirty="0" smtClean="0"/>
              <a:t>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685"/>
          </a:xfrm>
        </p:spPr>
        <p:txBody>
          <a:bodyPr/>
          <a:lstStyle/>
          <a:p>
            <a:r>
              <a:rPr lang="en-US" dirty="0" smtClean="0"/>
              <a:t>Examples of Select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3930"/>
            <a:ext cx="8229600" cy="56159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 </a:t>
            </a:r>
            <a:r>
              <a:rPr lang="en-US" dirty="0"/>
              <a:t>Obtain information about a professor with name </a:t>
            </a:r>
            <a:r>
              <a:rPr lang="en-US" dirty="0" smtClean="0"/>
              <a:t>“</a:t>
            </a:r>
            <a:r>
              <a:rPr lang="en-US" dirty="0" err="1"/>
              <a:t>giridhar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σ</a:t>
            </a:r>
            <a:r>
              <a:rPr lang="en-US" sz="2000" dirty="0" err="1"/>
              <a:t>name</a:t>
            </a:r>
            <a:r>
              <a:rPr lang="en-US" dirty="0"/>
              <a:t> = “</a:t>
            </a:r>
            <a:r>
              <a:rPr lang="en-US" dirty="0" err="1"/>
              <a:t>giridhar</a:t>
            </a:r>
            <a:r>
              <a:rPr lang="en-US" dirty="0"/>
              <a:t>” (professor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Obtain </a:t>
            </a:r>
            <a:r>
              <a:rPr lang="en-US" dirty="0"/>
              <a:t>information about professors who joined the </a:t>
            </a:r>
            <a:r>
              <a:rPr lang="en-US" dirty="0" smtClean="0"/>
              <a:t>university </a:t>
            </a:r>
            <a:r>
              <a:rPr lang="en-US" dirty="0"/>
              <a:t>between 1980 and 1985</a:t>
            </a:r>
          </a:p>
          <a:p>
            <a:pPr marL="0" indent="0">
              <a:buNone/>
            </a:pPr>
            <a:r>
              <a:rPr lang="en-US" dirty="0" err="1"/>
              <a:t>σ</a:t>
            </a:r>
            <a:r>
              <a:rPr lang="en-US" sz="2000" dirty="0" err="1"/>
              <a:t>startYear</a:t>
            </a:r>
            <a:r>
              <a:rPr lang="en-US" dirty="0"/>
              <a:t> </a:t>
            </a:r>
            <a:r>
              <a:rPr lang="en-US" sz="2000" dirty="0"/>
              <a:t>≥ 1980 ^ </a:t>
            </a:r>
            <a:r>
              <a:rPr lang="en-US" sz="2000" dirty="0" err="1"/>
              <a:t>startYear</a:t>
            </a:r>
            <a:r>
              <a:rPr lang="en-US" sz="2000" dirty="0"/>
              <a:t> &lt; 1985 </a:t>
            </a:r>
            <a:r>
              <a:rPr lang="en-US" dirty="0"/>
              <a:t>(professor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3. Suppose </a:t>
            </a:r>
            <a:r>
              <a:rPr lang="en-US" dirty="0"/>
              <a:t>there is one more relation, </a:t>
            </a:r>
            <a:r>
              <a:rPr lang="en-US" dirty="0" smtClean="0"/>
              <a:t>client </a:t>
            </a:r>
            <a:r>
              <a:rPr lang="en-US" dirty="0"/>
              <a:t>with the scheme</a:t>
            </a:r>
          </a:p>
          <a:p>
            <a:r>
              <a:rPr lang="en-US" dirty="0"/>
              <a:t>Client scheme = </a:t>
            </a:r>
            <a:r>
              <a:rPr lang="en-US" dirty="0" smtClean="0"/>
              <a:t>(</a:t>
            </a:r>
            <a:r>
              <a:rPr lang="en-US" dirty="0" err="1" smtClean="0"/>
              <a:t>cname,banker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We </a:t>
            </a:r>
            <a:r>
              <a:rPr lang="en-US" dirty="0"/>
              <a:t>might </a:t>
            </a:r>
            <a:r>
              <a:rPr lang="en-US" dirty="0" smtClean="0"/>
              <a:t>write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clients who have the same name as their banker.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8" y="4772221"/>
            <a:ext cx="4184782" cy="62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4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copies its argument relation for the </a:t>
            </a:r>
            <a:r>
              <a:rPr lang="en-US" dirty="0" smtClean="0"/>
              <a:t>specified </a:t>
            </a:r>
            <a:r>
              <a:rPr lang="en-US" dirty="0"/>
              <a:t>attributes only. Since a relation is a set, </a:t>
            </a:r>
            <a:r>
              <a:rPr lang="en-US" dirty="0" smtClean="0"/>
              <a:t>duplicate</a:t>
            </a:r>
            <a:r>
              <a:rPr lang="en-US" dirty="0"/>
              <a:t> </a:t>
            </a:r>
            <a:r>
              <a:rPr lang="en-US" dirty="0" smtClean="0"/>
              <a:t>rows </a:t>
            </a:r>
            <a:r>
              <a:rPr lang="en-US" dirty="0"/>
              <a:t>are eliminated. Projection is denoted by the </a:t>
            </a:r>
            <a:r>
              <a:rPr lang="en-US" dirty="0" smtClean="0"/>
              <a:t>Greek </a:t>
            </a:r>
            <a:r>
              <a:rPr lang="en-US" dirty="0"/>
              <a:t>capital letter </a:t>
            </a:r>
            <a:r>
              <a:rPr lang="en-US" dirty="0" smtClean="0"/>
              <a:t>pi.</a:t>
            </a:r>
          </a:p>
          <a:p>
            <a:r>
              <a:rPr lang="en-US" dirty="0"/>
              <a:t>For example, to obtain a relation showing customers and branches, but ignoring amount and loan,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27" y="4825773"/>
            <a:ext cx="3650946" cy="81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9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names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/>
              <a:t>having the same name as their bankers,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Think of select as taking rows of a relation, and project as taking columns of a relation.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03" y="2702061"/>
            <a:ext cx="4816794" cy="90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8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The Cartesian </a:t>
            </a:r>
            <a:r>
              <a:rPr lang="en-US" dirty="0"/>
              <a:t>Product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80479"/>
            <a:ext cx="9052560" cy="65924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Cartesian </a:t>
            </a:r>
            <a:r>
              <a:rPr lang="en-US" dirty="0"/>
              <a:t>product of two relations is denoted by a </a:t>
            </a:r>
            <a:r>
              <a:rPr lang="en-US" dirty="0" smtClean="0"/>
              <a:t>cross X written as</a:t>
            </a:r>
          </a:p>
          <a:p>
            <a:pPr lvl="1"/>
            <a:r>
              <a:rPr lang="en-US" dirty="0" smtClean="0"/>
              <a:t>r1 X r2  for relations r1 &amp; r2</a:t>
            </a:r>
          </a:p>
          <a:p>
            <a:r>
              <a:rPr lang="en-US" dirty="0"/>
              <a:t>The result </a:t>
            </a:r>
            <a:r>
              <a:rPr lang="en-US" dirty="0" smtClean="0"/>
              <a:t>is </a:t>
            </a:r>
            <a:r>
              <a:rPr lang="en-US" dirty="0"/>
              <a:t>a new relation with a tuple for each possible pairing of tuples from r1 and r</a:t>
            </a:r>
            <a:r>
              <a:rPr lang="en-US" baseline="-25000" dirty="0"/>
              <a:t>2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r X s</a:t>
            </a:r>
          </a:p>
          <a:p>
            <a:endParaRPr lang="en-US" dirty="0"/>
          </a:p>
          <a:p>
            <a:r>
              <a:rPr lang="en-US" dirty="0" smtClean="0"/>
              <a:t>Here r and s share no common attribute names</a:t>
            </a:r>
          </a:p>
          <a:p>
            <a:r>
              <a:rPr lang="en-US" dirty="0" smtClean="0"/>
              <a:t>What happens when r and s do share common properties 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1" y="3278866"/>
            <a:ext cx="1090289" cy="129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88" y="3329577"/>
            <a:ext cx="1090289" cy="1242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305175"/>
            <a:ext cx="13620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6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The Cartesian </a:t>
            </a:r>
            <a:r>
              <a:rPr lang="en-US" dirty="0"/>
              <a:t>Product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80479"/>
            <a:ext cx="9052560" cy="6592443"/>
          </a:xfrm>
        </p:spPr>
        <p:txBody>
          <a:bodyPr/>
          <a:lstStyle/>
          <a:p>
            <a:r>
              <a:rPr lang="en-US" dirty="0" smtClean="0"/>
              <a:t>For example, T1(A,B) X T2(B,C) </a:t>
            </a:r>
          </a:p>
          <a:p>
            <a:r>
              <a:rPr lang="en-US" dirty="0" smtClean="0"/>
              <a:t>By the very definition, We get new relation with T3(A,B,B,C) where the two B’s have same name but different values. 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we will do is thus renaming such </a:t>
            </a:r>
            <a:r>
              <a:rPr lang="en-US" dirty="0" smtClean="0"/>
              <a:t>attributes</a:t>
            </a:r>
            <a:r>
              <a:rPr lang="en-US" dirty="0"/>
              <a:t>. This operator, not a basic one, </a:t>
            </a:r>
            <a:r>
              <a:rPr lang="en-US" dirty="0" smtClean="0"/>
              <a:t>can take </a:t>
            </a:r>
            <a:r>
              <a:rPr lang="en-US" dirty="0"/>
              <a:t>the following </a:t>
            </a:r>
            <a:r>
              <a:rPr lang="en-US" dirty="0" smtClean="0"/>
              <a:t>syntax: expression[A1</a:t>
            </a:r>
            <a:r>
              <a:rPr lang="en-US" dirty="0"/>
              <a:t>, · · · ,An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where </a:t>
            </a:r>
            <a:r>
              <a:rPr lang="en-US" sz="2400" dirty="0"/>
              <a:t>A1, · · · ,An are the new names of </a:t>
            </a:r>
            <a:r>
              <a:rPr lang="en-US" sz="2400" dirty="0" smtClean="0"/>
              <a:t>the original </a:t>
            </a:r>
            <a:r>
              <a:rPr lang="en-US" sz="2400" dirty="0"/>
              <a:t>relational expression, for the </a:t>
            </a:r>
            <a:r>
              <a:rPr lang="en-US" sz="2400" dirty="0" smtClean="0"/>
              <a:t>corresponding positions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53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86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97" y="914400"/>
            <a:ext cx="6247607" cy="9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39944"/>
            <a:ext cx="3779802" cy="195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4566137" cy="181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4" y="4210347"/>
            <a:ext cx="5536386" cy="23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dirty="0"/>
              <a:t>rename operator, denoted by the Greek letter rho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Suppose we want to </a:t>
            </a:r>
            <a:r>
              <a:rPr lang="en-US" dirty="0" smtClean="0"/>
              <a:t>find </a:t>
            </a:r>
            <a:r>
              <a:rPr lang="en-US" dirty="0"/>
              <a:t>the names of all the customers who live on the same </a:t>
            </a:r>
            <a:r>
              <a:rPr lang="en-US" dirty="0" smtClean="0"/>
              <a:t>street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in the same city as Smith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other customers with the same information, we need to reference the customer relation again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42" y="990600"/>
            <a:ext cx="345758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33500"/>
            <a:ext cx="75798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91249"/>
            <a:ext cx="8339441" cy="78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21" y="3592236"/>
            <a:ext cx="6547159" cy="67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96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4662"/>
            <a:ext cx="8458200" cy="636193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first </a:t>
            </a:r>
            <a:r>
              <a:rPr lang="en-US" sz="2800" dirty="0"/>
              <a:t>database systems were based on the network and hierarchical models</a:t>
            </a:r>
            <a:endParaRPr lang="en-US" sz="2800" dirty="0" smtClean="0"/>
          </a:p>
          <a:p>
            <a:r>
              <a:rPr lang="en-US" sz="2800" dirty="0" smtClean="0"/>
              <a:t>Relational Model was proposed </a:t>
            </a:r>
            <a:r>
              <a:rPr lang="en-US" sz="2800" dirty="0"/>
              <a:t>by Edgar. F. </a:t>
            </a:r>
            <a:r>
              <a:rPr lang="en-US" sz="2800" dirty="0" err="1"/>
              <a:t>Codd</a:t>
            </a:r>
            <a:r>
              <a:rPr lang="en-US" sz="2800" dirty="0"/>
              <a:t> (1923-2003) in the early </a:t>
            </a:r>
            <a:r>
              <a:rPr lang="en-US" sz="2800" dirty="0" smtClean="0"/>
              <a:t>seventies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Most of the modern DBMS are relational.</a:t>
            </a:r>
          </a:p>
          <a:p>
            <a:r>
              <a:rPr lang="en-US" sz="2800" dirty="0"/>
              <a:t>Simple and elegant model with a mathematical basis.</a:t>
            </a:r>
          </a:p>
          <a:p>
            <a:r>
              <a:rPr lang="en-US" sz="2800" dirty="0"/>
              <a:t>Led to the development of a theory of data </a:t>
            </a:r>
            <a:r>
              <a:rPr lang="en-US" sz="2800" dirty="0" smtClean="0"/>
              <a:t>dependencies and </a:t>
            </a:r>
            <a:r>
              <a:rPr lang="en-US" sz="2800" dirty="0"/>
              <a:t>database design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Relational algebra operations –</a:t>
            </a:r>
          </a:p>
          <a:p>
            <a:pPr lvl="1"/>
            <a:r>
              <a:rPr lang="en-US" sz="2400" dirty="0" smtClean="0"/>
              <a:t>crucial </a:t>
            </a:r>
            <a:r>
              <a:rPr lang="en-US" sz="2400" dirty="0"/>
              <a:t>role in query optimization and execution.</a:t>
            </a:r>
          </a:p>
          <a:p>
            <a:r>
              <a:rPr lang="en-US" sz="2800" dirty="0"/>
              <a:t>Laid the foundation for the development of </a:t>
            </a:r>
            <a:endParaRPr lang="en-US" sz="2800" dirty="0" smtClean="0"/>
          </a:p>
          <a:p>
            <a:pPr lvl="1"/>
            <a:r>
              <a:rPr lang="en-US" sz="2400" dirty="0" smtClean="0"/>
              <a:t>Tuple </a:t>
            </a:r>
            <a:r>
              <a:rPr lang="en-US" sz="2400" dirty="0"/>
              <a:t>relational calculus and </a:t>
            </a:r>
            <a:r>
              <a:rPr lang="en-US" sz="2400" dirty="0" smtClean="0"/>
              <a:t>then</a:t>
            </a:r>
          </a:p>
          <a:p>
            <a:pPr lvl="1"/>
            <a:r>
              <a:rPr lang="en-US" sz="2400" dirty="0" smtClean="0"/>
              <a:t>Database </a:t>
            </a:r>
            <a:r>
              <a:rPr lang="en-US" sz="2400" dirty="0"/>
              <a:t>standard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00200"/>
            <a:ext cx="9052560" cy="4525963"/>
          </a:xfrm>
        </p:spPr>
        <p:txBody>
          <a:bodyPr/>
          <a:lstStyle/>
          <a:p>
            <a:r>
              <a:rPr lang="en-US" dirty="0"/>
              <a:t>If we use this to rename one of the two customer relations we are using, the ambiguities </a:t>
            </a:r>
            <a:r>
              <a:rPr lang="en-US" dirty="0" smtClean="0"/>
              <a:t>will disappear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renaming to cust2.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" y="3657600"/>
            <a:ext cx="9050665" cy="11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04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 smtClean="0"/>
              <a:t>The union operation </a:t>
            </a:r>
            <a:r>
              <a:rPr lang="en-US" dirty="0"/>
              <a:t>is </a:t>
            </a:r>
            <a:r>
              <a:rPr lang="en-US" dirty="0" smtClean="0"/>
              <a:t>denoted U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in set theory. It returns the union set union of two </a:t>
            </a:r>
            <a:r>
              <a:rPr lang="en-US" dirty="0" smtClean="0"/>
              <a:t>compatible relations.</a:t>
            </a:r>
          </a:p>
          <a:p>
            <a:r>
              <a:rPr lang="en-US" dirty="0"/>
              <a:t>For a union operation r </a:t>
            </a:r>
            <a:r>
              <a:rPr lang="en-US" dirty="0" smtClean="0"/>
              <a:t>U 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be legal, we require </a:t>
            </a:r>
            <a:r>
              <a:rPr lang="en-US" dirty="0" smtClean="0"/>
              <a:t>that 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and s must have the same number of attributes.</a:t>
            </a:r>
          </a:p>
          <a:p>
            <a:pPr lvl="1"/>
            <a:r>
              <a:rPr lang="en-US" dirty="0"/>
              <a:t>The domains of the corresponding attributes must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685"/>
          </a:xfrm>
        </p:spPr>
        <p:txBody>
          <a:bodyPr/>
          <a:lstStyle/>
          <a:p>
            <a:r>
              <a:rPr lang="en-US" dirty="0"/>
              <a:t>The Union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0" cy="547641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all customers of the SFU branch, we must </a:t>
            </a:r>
            <a:r>
              <a:rPr lang="en-US" dirty="0" smtClean="0"/>
              <a:t>find </a:t>
            </a:r>
            <a:r>
              <a:rPr lang="en-US" dirty="0"/>
              <a:t>everyone who has a loan or an account or both at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branch</a:t>
            </a:r>
            <a:r>
              <a:rPr lang="en-US" dirty="0"/>
              <a:t>. We need both borrow and deposit relations for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As in all set operations, duplicates are eliminated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05" y="3554776"/>
            <a:ext cx="9218011" cy="5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19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Set </a:t>
            </a:r>
            <a:r>
              <a:rPr lang="en-US" dirty="0" smtClean="0"/>
              <a:t>Difference </a:t>
            </a:r>
            <a:r>
              <a:rPr lang="en-US" dirty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Set difference is </a:t>
            </a:r>
            <a:r>
              <a:rPr lang="en-US" dirty="0" smtClean="0"/>
              <a:t>denoted </a:t>
            </a:r>
            <a:r>
              <a:rPr lang="en-US" dirty="0"/>
              <a:t>by the minus </a:t>
            </a:r>
            <a:r>
              <a:rPr lang="en-US" dirty="0" smtClean="0"/>
              <a:t>sign (-)</a:t>
            </a:r>
          </a:p>
          <a:p>
            <a:r>
              <a:rPr lang="en-US" dirty="0"/>
              <a:t>It </a:t>
            </a:r>
            <a:r>
              <a:rPr lang="en-US" dirty="0" smtClean="0"/>
              <a:t>finds </a:t>
            </a:r>
            <a:r>
              <a:rPr lang="en-US" dirty="0"/>
              <a:t>tuples that are in one relation, but not in another</a:t>
            </a:r>
            <a:r>
              <a:rPr lang="en-US" dirty="0" smtClean="0"/>
              <a:t>.</a:t>
            </a:r>
          </a:p>
          <a:p>
            <a:r>
              <a:rPr lang="en-US" dirty="0"/>
              <a:t>Thus </a:t>
            </a:r>
            <a:r>
              <a:rPr lang="en-US" dirty="0" smtClean="0"/>
              <a:t>R – S results in a relation containing tuples that are in R but not is S.</a:t>
            </a:r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customers of the SFU branch who have an account there but no loan, we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42" y="5154976"/>
            <a:ext cx="9455085" cy="5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40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/>
              <a:t>The Set Intersection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 smtClean="0"/>
              <a:t>Set Intersection is denoted by</a:t>
            </a:r>
          </a:p>
          <a:p>
            <a:r>
              <a:rPr lang="en-US" dirty="0" smtClean="0"/>
              <a:t>It </a:t>
            </a:r>
            <a:r>
              <a:rPr lang="en-US" dirty="0"/>
              <a:t>returns a relation that contains tuples that are in both of its argument</a:t>
            </a:r>
            <a:r>
              <a:rPr lang="en-US" dirty="0" smtClean="0"/>
              <a:t> relations.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all customers having both a loan and an account at the SFU branch, we write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60" y="956922"/>
            <a:ext cx="371231" cy="3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20286"/>
            <a:ext cx="3391699" cy="70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05" y="5105400"/>
            <a:ext cx="9231957" cy="6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72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/>
              <a:t>The Natural 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Often we want to simplify queries on a </a:t>
            </a:r>
            <a:r>
              <a:rPr lang="en-US" dirty="0" err="1"/>
              <a:t>cartesian</a:t>
            </a:r>
            <a:r>
              <a:rPr lang="en-US" dirty="0"/>
              <a:t> </a:t>
            </a:r>
            <a:r>
              <a:rPr lang="en-US" dirty="0" smtClean="0"/>
              <a:t>product</a:t>
            </a:r>
          </a:p>
          <a:p>
            <a:r>
              <a:rPr lang="en-US" dirty="0"/>
              <a:t>For example, </a:t>
            </a:r>
            <a:r>
              <a:rPr lang="en-US" dirty="0" smtClean="0"/>
              <a:t>to find </a:t>
            </a:r>
            <a:r>
              <a:rPr lang="en-US" dirty="0"/>
              <a:t>all customers having a </a:t>
            </a:r>
            <a:r>
              <a:rPr lang="en-US" dirty="0" smtClean="0"/>
              <a:t>loan </a:t>
            </a:r>
            <a:r>
              <a:rPr lang="en-US" dirty="0"/>
              <a:t>at the bank and the cities in which they live, we need borrow and customer </a:t>
            </a:r>
            <a:r>
              <a:rPr lang="en-US" dirty="0" smtClean="0"/>
              <a:t>relations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type of operation is very common, so we have the natural join, denoted by a </a:t>
            </a:r>
            <a:r>
              <a:rPr lang="en-US" dirty="0" smtClean="0"/>
              <a:t>    sign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159" y="3657600"/>
            <a:ext cx="9692159" cy="71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08" y="5309997"/>
            <a:ext cx="334233" cy="27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4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Natural Join..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join</a:t>
            </a:r>
            <a:r>
              <a:rPr lang="en-US" dirty="0"/>
              <a:t> </a:t>
            </a:r>
            <a:r>
              <a:rPr lang="en-US" dirty="0" smtClean="0"/>
              <a:t>combines </a:t>
            </a:r>
            <a:r>
              <a:rPr lang="en-US" dirty="0"/>
              <a:t>a </a:t>
            </a:r>
            <a:r>
              <a:rPr lang="en-US" dirty="0" smtClean="0"/>
              <a:t>Cartesian </a:t>
            </a:r>
            <a:r>
              <a:rPr lang="en-US" dirty="0"/>
              <a:t>product and a selection into one operation</a:t>
            </a:r>
            <a:r>
              <a:rPr lang="en-US" dirty="0" smtClean="0"/>
              <a:t>.</a:t>
            </a:r>
          </a:p>
          <a:p>
            <a:r>
              <a:rPr lang="en-US" dirty="0"/>
              <a:t>It performs a selection forcing equality </a:t>
            </a:r>
            <a:r>
              <a:rPr lang="en-US" dirty="0" smtClean="0"/>
              <a:t>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those attributes that appear in both relation schemes. </a:t>
            </a:r>
            <a:endParaRPr lang="en-US" dirty="0" smtClean="0"/>
          </a:p>
          <a:p>
            <a:r>
              <a:rPr lang="en-US" dirty="0"/>
              <a:t>Duplicates are removed as in all relation operations.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81" y="4724400"/>
            <a:ext cx="5517838" cy="8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382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The SQL </a:t>
            </a:r>
            <a:r>
              <a:rPr lang="en-US" sz="2000" b="1" dirty="0" smtClean="0">
                <a:solidFill>
                  <a:srgbClr val="000099"/>
                </a:solidFill>
              </a:rPr>
              <a:t>data-manipulation language (DML)</a:t>
            </a:r>
            <a:r>
              <a:rPr lang="en-US" sz="2000" dirty="0" smtClean="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A typical SQL query has the form: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select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...,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...,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where </a:t>
            </a:r>
            <a:r>
              <a:rPr lang="en-US" sz="2000" i="1" dirty="0" smtClean="0"/>
              <a:t>P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smtClean="0"/>
              <a:t>A</a:t>
            </a:r>
            <a:r>
              <a:rPr lang="en-US" sz="2000" i="1" baseline="-25000" dirty="0" smtClean="0"/>
              <a:t>i </a:t>
            </a:r>
            <a:r>
              <a:rPr lang="en-US" sz="2000" dirty="0" smtClean="0"/>
              <a:t>represents an attribute</a:t>
            </a: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i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represents a relation</a:t>
            </a:r>
            <a:endParaRPr lang="en-US" dirty="0" smtClean="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 dirty="0" smtClean="0"/>
              <a:t>P</a:t>
            </a:r>
            <a:r>
              <a:rPr lang="en-US" sz="2000" dirty="0" smtClean="0"/>
              <a:t> is a predicate.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result of an SQL query is a relation.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560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400" dirty="0" smtClean="0"/>
              <a:t>The </a:t>
            </a:r>
            <a:r>
              <a:rPr lang="en-US" sz="2400" b="1" dirty="0" smtClean="0"/>
              <a:t>select</a:t>
            </a:r>
            <a:r>
              <a:rPr lang="en-US" sz="2400" dirty="0" smtClean="0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z="2400" dirty="0" smtClean="0"/>
              <a:t>Example: find the names of all instructors: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/>
              <a:t>select </a:t>
            </a:r>
            <a:r>
              <a:rPr lang="en-US" sz="2400" i="1" dirty="0" smtClean="0"/>
              <a:t>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/>
              <a:t>from </a:t>
            </a:r>
            <a:r>
              <a:rPr lang="en-US" sz="2400" i="1" dirty="0" smtClean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400" dirty="0" smtClean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E.g.   </a:t>
            </a:r>
            <a:r>
              <a:rPr lang="en-US" sz="2000" i="1" dirty="0" smtClean="0"/>
              <a:t>Name</a:t>
            </a:r>
            <a:r>
              <a:rPr lang="en-US" sz="2000" dirty="0" smtClean="0"/>
              <a:t> ≡ </a:t>
            </a:r>
            <a:r>
              <a:rPr lang="en-US" sz="2000" i="1" dirty="0" smtClean="0"/>
              <a:t>NAME</a:t>
            </a:r>
            <a:r>
              <a:rPr lang="en-US" sz="2000" dirty="0" smtClean="0"/>
              <a:t> ≡ </a:t>
            </a:r>
            <a:r>
              <a:rPr lang="en-US" sz="2000" i="1" dirty="0" smtClean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z="2000" dirty="0" smtClean="0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3790809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smtClean="0"/>
              <a:t>SQL allows duplicates in relations as well as in query results.</a:t>
            </a:r>
            <a:endParaRPr lang="en-US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To force the elimination of duplicates, insert the keyword </a:t>
            </a:r>
            <a:r>
              <a:rPr lang="en-US" sz="2000" b="1" smtClean="0">
                <a:solidFill>
                  <a:srgbClr val="000099"/>
                </a:solidFill>
              </a:rPr>
              <a:t>distinct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 after select</a:t>
            </a:r>
            <a:r>
              <a:rPr lang="en-US" sz="2000" b="1" smtClean="0"/>
              <a:t>.</a:t>
            </a:r>
            <a:endParaRPr lang="en-US" b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Find the names of all departments with instructor, and remove duplicates</a:t>
            </a:r>
            <a:endParaRPr lang="en-US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distinct </a:t>
            </a:r>
            <a:r>
              <a:rPr lang="en-US" sz="2000" i="1" smtClean="0"/>
              <a:t>dept_name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endParaRPr lang="en-US" i="1" smtClean="0"/>
          </a:p>
          <a:p>
            <a:pPr>
              <a:tabLst>
                <a:tab pos="2055813" algn="l"/>
              </a:tabLst>
            </a:pPr>
            <a:r>
              <a:rPr lang="en-US" sz="2000" smtClean="0"/>
              <a:t>The keyword </a:t>
            </a:r>
            <a:r>
              <a:rPr lang="en-US" sz="2000" b="1" smtClean="0"/>
              <a:t>all </a:t>
            </a:r>
            <a:r>
              <a:rPr lang="en-US" sz="2000" smtClean="0"/>
              <a:t>specifies that duplicates not be removed.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all</a:t>
            </a:r>
            <a:r>
              <a:rPr lang="en-US" sz="2000" smtClean="0"/>
              <a:t> </a:t>
            </a:r>
            <a:r>
              <a:rPr lang="en-US" sz="2000" i="1" smtClean="0"/>
              <a:t>dept_name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621929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It has four attributes.</a:t>
            </a:r>
          </a:p>
          <a:p>
            <a:r>
              <a:rPr lang="en-US" sz="2400" dirty="0"/>
              <a:t>For each attribute there is a permitted set of values, called the domain of that attribute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E.g. the domain of </a:t>
            </a:r>
            <a:r>
              <a:rPr lang="en-US" sz="2400" dirty="0" err="1"/>
              <a:t>bname</a:t>
            </a:r>
            <a:r>
              <a:rPr lang="en-US" sz="2400" dirty="0"/>
              <a:t> is the set of all branch names.</a:t>
            </a:r>
          </a:p>
          <a:p>
            <a:r>
              <a:rPr lang="en-US" sz="2400" dirty="0"/>
              <a:t>Let D1 denote the domain of </a:t>
            </a:r>
            <a:r>
              <a:rPr lang="en-US" sz="2400" dirty="0" err="1"/>
              <a:t>bname</a:t>
            </a:r>
            <a:r>
              <a:rPr lang="en-US" sz="2400" dirty="0"/>
              <a:t>, and D2, D3 and D</a:t>
            </a:r>
            <a:r>
              <a:rPr lang="en-US" sz="2400" baseline="-25000" dirty="0"/>
              <a:t>4</a:t>
            </a:r>
            <a:r>
              <a:rPr lang="en-US" sz="2400" dirty="0"/>
              <a:t>the remaining attributes' domains respectively.</a:t>
            </a:r>
          </a:p>
          <a:p>
            <a:r>
              <a:rPr lang="en-US" sz="2400" dirty="0"/>
              <a:t>Then, any row of deposit consists of a four-tuple v</a:t>
            </a:r>
            <a:r>
              <a:rPr lang="en-US" sz="2400" baseline="-25000" dirty="0"/>
              <a:t>1</a:t>
            </a:r>
            <a:r>
              <a:rPr lang="en-US" sz="2400" dirty="0"/>
              <a:t>;v2;v3;v4 where</a:t>
            </a:r>
          </a:p>
          <a:p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/>
              <a:t>E</a:t>
            </a:r>
            <a:r>
              <a:rPr lang="en-US" sz="2400" dirty="0" smtClean="0"/>
              <a:t> </a:t>
            </a:r>
            <a:r>
              <a:rPr lang="en-US" sz="2400" dirty="0"/>
              <a:t>D1;v2 </a:t>
            </a:r>
            <a:r>
              <a:rPr lang="en-US" sz="2400" dirty="0" smtClean="0"/>
              <a:t>E</a:t>
            </a:r>
            <a:r>
              <a:rPr lang="en-US" sz="2400" dirty="0"/>
              <a:t>	D2;v3 </a:t>
            </a:r>
            <a:r>
              <a:rPr lang="en-US" sz="2400" dirty="0" smtClean="0"/>
              <a:t>E </a:t>
            </a:r>
            <a:r>
              <a:rPr lang="en-US" sz="2400" dirty="0"/>
              <a:t>D3;v4 </a:t>
            </a:r>
            <a:r>
              <a:rPr lang="en-US" sz="2400" dirty="0" smtClean="0"/>
              <a:t>E </a:t>
            </a:r>
            <a:r>
              <a:rPr lang="en-US" sz="2400" dirty="0"/>
              <a:t>D4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3" y="609600"/>
            <a:ext cx="7251687" cy="262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An asterisk in the select clause denotes “all attributes”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 smtClean="0"/>
              <a:t>			</a:t>
            </a:r>
            <a:r>
              <a:rPr lang="en-US" sz="2000" b="1" dirty="0" smtClean="0"/>
              <a:t>select </a:t>
            </a:r>
            <a:r>
              <a:rPr lang="en-US" sz="2000" dirty="0" smtClean="0"/>
              <a:t>*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endParaRPr lang="en-US" i="1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99"/>
                </a:solidFill>
              </a:rPr>
              <a:t>select</a:t>
            </a:r>
            <a:r>
              <a:rPr lang="en-US" sz="2000" dirty="0" smtClean="0"/>
              <a:t> clause can contain arithmetic expressions involving the operation, +, –, </a:t>
            </a:r>
            <a:r>
              <a:rPr lang="en-US" sz="2000" dirty="0" smtClean="0">
                <a:latin typeface="Symbol" pitchFamily="18" charset="2"/>
              </a:rPr>
              <a:t></a:t>
            </a:r>
            <a:r>
              <a:rPr lang="en-US" sz="2000" dirty="0" smtClean="0"/>
              <a:t>, and /, and operating on constants or attributes of tuples.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The query:</a:t>
            </a:r>
            <a:r>
              <a:rPr lang="en-US" dirty="0" smtClean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 dirty="0" smtClean="0"/>
              <a:t>	                  </a:t>
            </a: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i="1" dirty="0" smtClean="0"/>
              <a:t>ID, name, salary/12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endParaRPr lang="en-US" i="1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 smtClean="0"/>
              <a:t>	</a:t>
            </a:r>
            <a:r>
              <a:rPr lang="en-US" sz="2000" dirty="0" smtClean="0"/>
              <a:t>would return a relation that is the same as the </a:t>
            </a:r>
            <a:r>
              <a:rPr lang="en-US" sz="2000" i="1" dirty="0" smtClean="0"/>
              <a:t>instructor </a:t>
            </a:r>
            <a:r>
              <a:rPr lang="en-US" sz="2000" dirty="0" smtClean="0"/>
              <a:t>relation, except that the value of the attribute </a:t>
            </a:r>
            <a:r>
              <a:rPr lang="en-US" sz="2000" i="1" dirty="0" smtClean="0"/>
              <a:t>salary </a:t>
            </a:r>
            <a:r>
              <a:rPr lang="en-US" sz="2000" dirty="0" smtClean="0"/>
              <a:t>is divided by 12.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05050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where</a:t>
            </a:r>
            <a:r>
              <a:rPr lang="en-US" sz="2000" b="1" smtClean="0"/>
              <a:t> </a:t>
            </a:r>
            <a:r>
              <a:rPr lang="en-US" sz="2000" smtClean="0"/>
              <a:t>clause specifies conditions that the result must satisfy</a:t>
            </a:r>
            <a:endParaRPr lang="en-US" smtClean="0"/>
          </a:p>
          <a:p>
            <a:pPr lvl="1">
              <a:tabLst>
                <a:tab pos="1311275" algn="l"/>
              </a:tabLst>
            </a:pPr>
            <a:r>
              <a:rPr lang="en-US" sz="2000" smtClean="0"/>
              <a:t>Corresponds to the selection predicate of the relational algebra.</a:t>
            </a:r>
            <a:r>
              <a:rPr lang="en-US" smtClean="0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 smtClean="0"/>
              <a:t>To find all instructors in Comp. Sci. dept with salary &gt; 80000</a:t>
            </a:r>
            <a:r>
              <a:rPr lang="en-US" sz="2000" b="1" smtClean="0"/>
              <a:t>		select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dept_name =</a:t>
            </a:r>
            <a:r>
              <a:rPr lang="en-US" sz="2000" smtClean="0"/>
              <a:t> </a:t>
            </a:r>
            <a:r>
              <a:rPr lang="en-US" sz="2000" i="1" smtClean="0"/>
              <a:t>‘</a:t>
            </a:r>
            <a:r>
              <a:rPr lang="en-US" sz="2000" smtClean="0"/>
              <a:t>Comp. Sci.'</a:t>
            </a:r>
            <a:r>
              <a:rPr lang="en-US" sz="2000" i="1" smtClean="0"/>
              <a:t>  </a:t>
            </a:r>
            <a:r>
              <a:rPr lang="en-US" sz="2000" b="1" smtClean="0"/>
              <a:t>and </a:t>
            </a:r>
            <a:r>
              <a:rPr lang="en-US" sz="2000" i="1" smtClean="0"/>
              <a:t>salary </a:t>
            </a:r>
            <a:r>
              <a:rPr lang="en-US" sz="2000" smtClean="0"/>
              <a:t>&gt; 80000</a:t>
            </a:r>
            <a:endParaRPr lang="en-US" smtClean="0"/>
          </a:p>
          <a:p>
            <a:pPr>
              <a:tabLst>
                <a:tab pos="1311275" algn="l"/>
              </a:tabLst>
            </a:pPr>
            <a:r>
              <a:rPr lang="en-US" sz="2000" smtClean="0"/>
              <a:t>Comparison results can be combined using the logical connectives </a:t>
            </a:r>
            <a:r>
              <a:rPr lang="en-US" sz="2000" b="1" smtClean="0"/>
              <a:t>and, or, </a:t>
            </a:r>
            <a:r>
              <a:rPr lang="en-US" sz="2000" smtClean="0"/>
              <a:t>and </a:t>
            </a:r>
            <a:r>
              <a:rPr lang="en-US" sz="2000" b="1" smtClean="0"/>
              <a:t>not.</a:t>
            </a:r>
            <a:r>
              <a:rPr lang="en-US" smtClean="0"/>
              <a:t> </a:t>
            </a:r>
          </a:p>
          <a:p>
            <a:pPr>
              <a:tabLst>
                <a:tab pos="1311275" algn="l"/>
              </a:tabLst>
            </a:pPr>
            <a:r>
              <a:rPr lang="en-US" sz="2000" smtClean="0"/>
              <a:t>Comparisons can be applied to results of arithmetic expressions.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5807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0099"/>
                </a:solidFill>
              </a:rPr>
              <a:t>from</a:t>
            </a:r>
            <a:r>
              <a:rPr lang="en-US" sz="2000" b="1" smtClean="0"/>
              <a:t> </a:t>
            </a:r>
            <a:r>
              <a:rPr lang="en-US" sz="2000" smtClean="0"/>
              <a:t>clause lists the relations involved in the query</a:t>
            </a:r>
            <a:endParaRPr lang="en-US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smtClean="0"/>
              <a:t>Corresponds to the Cartesian product operation of the relational algebra.</a:t>
            </a:r>
            <a:endParaRPr lang="en-US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Find the Cartesian product </a:t>
            </a:r>
            <a:r>
              <a:rPr lang="en-US" sz="2000" i="1" smtClean="0"/>
              <a:t>instructor X teaches</a:t>
            </a:r>
            <a:endParaRPr lang="en-US" smtClean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b="1" smtClean="0"/>
              <a:t>			</a:t>
            </a:r>
            <a:r>
              <a:rPr lang="en-US" sz="2000" b="1" smtClean="0"/>
              <a:t>select </a:t>
            </a:r>
            <a:r>
              <a:rPr lang="en-US" sz="2000" smtClean="0">
                <a:latin typeface="Symbol" pitchFamily="18" charset="2"/>
              </a:rPr>
              <a:t>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lang="en-US" sz="2000" b="1" smtClean="0"/>
              <a:t>from </a:t>
            </a:r>
            <a:r>
              <a:rPr lang="en-US" sz="2000" i="1" smtClean="0"/>
              <a:t>instructor, teaches</a:t>
            </a:r>
            <a:endParaRPr lang="en-US" i="1" smtClean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 smtClean="0"/>
              <a:t>generates every possible instructor – teaches pair, with all attributes from both relations</a:t>
            </a:r>
            <a:endParaRPr lang="en-US" smtClean="0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 smtClean="0"/>
              <a:t>Cartesian product not very useful directly, but useful combined with where-clause condition (selection operation in relational algebra)</a:t>
            </a:r>
            <a:endParaRPr lang="en-US" smtClean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i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4193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Cartesian Product: </a:t>
            </a:r>
            <a:r>
              <a:rPr lang="en-US" i="1" smtClean="0"/>
              <a:t>instructor X teaches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000" i="1"/>
              <a:t>instructor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000" i="1"/>
              <a:t>teaches</a:t>
            </a:r>
          </a:p>
        </p:txBody>
      </p:sp>
      <p:pic>
        <p:nvPicPr>
          <p:cNvPr id="21511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22533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Joins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sz="2000" smtClean="0"/>
              <a:t>For all instructors who have taught some course, find their names and the course ID of the courses they taught.</a:t>
            </a:r>
            <a:endParaRPr kumimoji="0" lang="en-US" smtClean="0"/>
          </a:p>
          <a:p>
            <a:pPr>
              <a:buFont typeface="Monotype Sorts" charset="2"/>
              <a:buNone/>
            </a:pPr>
            <a:r>
              <a:rPr lang="en-US" b="1" smtClean="0"/>
              <a:t>		 </a:t>
            </a:r>
            <a:r>
              <a:rPr lang="en-US" sz="2000" b="1" smtClean="0"/>
              <a:t>select </a:t>
            </a:r>
            <a:r>
              <a:rPr lang="en-US" sz="2000" i="1" smtClean="0"/>
              <a:t>name, course_id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from </a:t>
            </a:r>
            <a:r>
              <a:rPr lang="en-US" sz="2000" i="1" smtClean="0"/>
              <a:t>instructor, teaches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where  </a:t>
            </a:r>
            <a:r>
              <a:rPr lang="en-US" sz="2000" b="1" i="1" smtClean="0"/>
              <a:t> </a:t>
            </a:r>
            <a:r>
              <a:rPr lang="en-US" sz="2000" i="1" smtClean="0"/>
              <a:t>instructor.ID = teaches.ID</a:t>
            </a:r>
            <a:endParaRPr lang="en-US" i="1" smtClean="0"/>
          </a:p>
          <a:p>
            <a:r>
              <a:rPr lang="en-US" sz="2000" smtClean="0"/>
              <a:t>Find the course ID, semester, year and title of each course offered by the Comp. Sci. department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b="1" smtClean="0"/>
              <a:t>		</a:t>
            </a:r>
            <a:r>
              <a:rPr lang="en-US" sz="2000" b="1" smtClean="0"/>
              <a:t>select </a:t>
            </a:r>
            <a:r>
              <a:rPr lang="en-US" sz="2000" i="1" smtClean="0"/>
              <a:t>section.course_id, semester, year, title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from </a:t>
            </a:r>
            <a:r>
              <a:rPr lang="en-US" sz="2000" i="1" smtClean="0"/>
              <a:t>section, course</a:t>
            </a:r>
            <a:br>
              <a:rPr lang="en-US" sz="2000" i="1" smtClean="0"/>
            </a:br>
            <a:r>
              <a:rPr lang="en-US" sz="2000" i="1" smtClean="0"/>
              <a:t>          </a:t>
            </a:r>
            <a:r>
              <a:rPr lang="en-US" sz="2000" b="1" smtClean="0"/>
              <a:t>where  </a:t>
            </a:r>
            <a:r>
              <a:rPr lang="en-US" sz="2000" b="1" i="1" smtClean="0"/>
              <a:t> </a:t>
            </a:r>
            <a:r>
              <a:rPr lang="en-US" sz="2000" i="1" smtClean="0"/>
              <a:t>section.course_id = course.course_id  </a:t>
            </a:r>
            <a:r>
              <a:rPr lang="en-US" sz="2000" b="1" smtClean="0"/>
              <a:t>and</a:t>
            </a:r>
            <a:br>
              <a:rPr lang="en-US" sz="2000" b="1" smtClean="0"/>
            </a:br>
            <a:r>
              <a:rPr lang="en-US" sz="2000" b="1" smtClean="0"/>
              <a:t>                         </a:t>
            </a:r>
            <a:r>
              <a:rPr lang="en-US" sz="2000" i="1" smtClean="0"/>
              <a:t>dept_name =</a:t>
            </a:r>
            <a:r>
              <a:rPr lang="en-US" sz="2000" smtClean="0"/>
              <a:t> ‘Comp. Sci.'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Natural join matches tuples with the same values for all common attributes, and retains only one copy of each common column</a:t>
            </a:r>
            <a:endParaRPr lang="en-US" dirty="0" smtClean="0"/>
          </a:p>
          <a:p>
            <a:r>
              <a:rPr lang="en-US" sz="2000" b="1" dirty="0" smtClean="0"/>
              <a:t>select </a:t>
            </a:r>
            <a:r>
              <a:rPr lang="en-US" sz="2000" i="1" dirty="0" smtClean="0"/>
              <a:t>*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join </a:t>
            </a:r>
            <a:r>
              <a:rPr lang="en-US" sz="2000" i="1" dirty="0" smtClean="0"/>
              <a:t>teaches</a:t>
            </a:r>
            <a:r>
              <a:rPr lang="en-US" sz="2000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</a:t>
            </a:r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instructor, teaches</a:t>
            </a:r>
            <a:br>
              <a:rPr lang="en-US" i="1" smtClean="0"/>
            </a:br>
            <a:r>
              <a:rPr lang="en-US" b="1" smtClean="0"/>
              <a:t>where </a:t>
            </a:r>
            <a:r>
              <a:rPr lang="en-US" i="1" smtClean="0"/>
              <a:t>instructor.ID </a:t>
            </a:r>
            <a:r>
              <a:rPr lang="en-US" smtClean="0"/>
              <a:t>= </a:t>
            </a:r>
            <a:r>
              <a:rPr lang="en-US" i="1" smtClean="0"/>
              <a:t>teaches.ID</a:t>
            </a:r>
            <a:r>
              <a:rPr lang="en-US" smtClean="0"/>
              <a:t>;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r>
              <a:rPr lang="en-US" b="1" smtClean="0"/>
              <a:t>select </a:t>
            </a:r>
            <a:r>
              <a:rPr lang="en-US" i="1" smtClean="0"/>
              <a:t>name</a:t>
            </a:r>
            <a:r>
              <a:rPr lang="en-US" smtClean="0"/>
              <a:t>,</a:t>
            </a:r>
            <a:r>
              <a:rPr lang="en-US" i="1" smtClean="0"/>
              <a:t> course_id</a:t>
            </a:r>
            <a:br>
              <a:rPr lang="en-US" i="1" smtClean="0"/>
            </a:br>
            <a:r>
              <a:rPr lang="en-US" b="1" smtClean="0"/>
              <a:t>from </a:t>
            </a:r>
            <a:r>
              <a:rPr lang="en-US" i="1" smtClean="0"/>
              <a:t>instructor </a:t>
            </a:r>
            <a:r>
              <a:rPr lang="en-US" b="1" smtClean="0"/>
              <a:t>natural join </a:t>
            </a:r>
            <a:r>
              <a:rPr lang="en-US" i="1" smtClean="0"/>
              <a:t>teaches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7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Danger in natural join: beware of unrelated attributes with same name which get equated incorrectly</a:t>
            </a:r>
            <a:endParaRPr lang="en-US" sz="1600" dirty="0" smtClean="0"/>
          </a:p>
          <a:p>
            <a:r>
              <a:rPr lang="en-US" dirty="0" smtClean="0"/>
              <a:t>List the names of instructors along with the </a:t>
            </a:r>
            <a:r>
              <a:rPr lang="en-US" dirty="0" err="1" smtClean="0"/>
              <a:t>the</a:t>
            </a:r>
            <a:r>
              <a:rPr lang="en-US" dirty="0" smtClean="0"/>
              <a:t> titles of courses that they teach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Incorrect version (makes</a:t>
            </a:r>
            <a:r>
              <a:rPr lang="en-US" sz="1600" dirty="0" smtClean="0"/>
              <a:t> </a:t>
            </a:r>
            <a:r>
              <a:rPr lang="en-US" dirty="0" err="1" smtClean="0"/>
              <a:t>course.dept_name</a:t>
            </a:r>
            <a:r>
              <a:rPr lang="en-US" sz="16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instructor.dept_name</a:t>
            </a:r>
            <a:r>
              <a:rPr lang="en-US" dirty="0" smtClean="0"/>
              <a:t>)</a:t>
            </a:r>
            <a:endParaRPr lang="en-US" sz="1600" dirty="0" smtClean="0"/>
          </a:p>
          <a:p>
            <a:pPr lvl="2"/>
            <a:r>
              <a:rPr lang="en-US" b="1" dirty="0" smtClean="0"/>
              <a:t>select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title</a:t>
            </a:r>
            <a:br>
              <a:rPr lang="en-US" i="1" dirty="0" smtClean="0"/>
            </a:br>
            <a:r>
              <a:rPr lang="en-US" b="1" dirty="0" smtClean="0"/>
              <a:t>from </a:t>
            </a:r>
            <a:r>
              <a:rPr lang="en-US" i="1" dirty="0" smtClean="0"/>
              <a:t>instructor </a:t>
            </a:r>
            <a:r>
              <a:rPr lang="en-US" b="1" dirty="0" smtClean="0"/>
              <a:t>join </a:t>
            </a:r>
            <a:r>
              <a:rPr lang="en-US" i="1" dirty="0" smtClean="0"/>
              <a:t>teaches </a:t>
            </a:r>
            <a:r>
              <a:rPr lang="en-US" b="1" dirty="0" smtClean="0"/>
              <a:t>join </a:t>
            </a:r>
            <a:r>
              <a:rPr lang="en-US" i="1" dirty="0" smtClean="0"/>
              <a:t>course</a:t>
            </a:r>
            <a:r>
              <a:rPr lang="en-US" dirty="0" smtClean="0"/>
              <a:t>;</a:t>
            </a:r>
            <a:endParaRPr lang="en-US" sz="1600" dirty="0" smtClean="0"/>
          </a:p>
          <a:p>
            <a:pPr lvl="1"/>
            <a:r>
              <a:rPr lang="en-US" dirty="0" smtClean="0"/>
              <a:t>Correct version</a:t>
            </a:r>
            <a:endParaRPr lang="en-US" sz="1600" dirty="0" smtClean="0"/>
          </a:p>
          <a:p>
            <a:pPr lvl="2"/>
            <a:r>
              <a:rPr lang="en-US" b="1" dirty="0" smtClean="0"/>
              <a:t>select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title</a:t>
            </a:r>
            <a:br>
              <a:rPr lang="en-US" i="1" dirty="0" smtClean="0"/>
            </a:br>
            <a:r>
              <a:rPr lang="en-US" b="1" dirty="0" smtClean="0"/>
              <a:t>from </a:t>
            </a:r>
            <a:r>
              <a:rPr lang="en-US" i="1" dirty="0" smtClean="0"/>
              <a:t>instructor </a:t>
            </a:r>
            <a:r>
              <a:rPr lang="en-US" b="1" dirty="0" smtClean="0"/>
              <a:t>join </a:t>
            </a:r>
            <a:r>
              <a:rPr lang="en-US" i="1" dirty="0" smtClean="0"/>
              <a:t>teaches</a:t>
            </a:r>
            <a:r>
              <a:rPr lang="en-US" dirty="0" smtClean="0"/>
              <a:t>, </a:t>
            </a:r>
            <a:r>
              <a:rPr lang="en-US" i="1" dirty="0" smtClean="0"/>
              <a:t>course</a:t>
            </a:r>
            <a:br>
              <a:rPr lang="en-US" i="1" dirty="0" smtClean="0"/>
            </a:br>
            <a:r>
              <a:rPr lang="en-US" b="1" dirty="0" smtClean="0"/>
              <a:t>where </a:t>
            </a:r>
            <a:r>
              <a:rPr lang="en-US" i="1" dirty="0" err="1" smtClean="0"/>
              <a:t>teaches</a:t>
            </a:r>
            <a:r>
              <a:rPr lang="en-US" dirty="0" err="1" smtClean="0"/>
              <a:t>.</a:t>
            </a:r>
            <a:r>
              <a:rPr lang="en-US" i="1" dirty="0" err="1" smtClean="0"/>
              <a:t>course_id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course</a:t>
            </a:r>
            <a:r>
              <a:rPr lang="en-US" dirty="0" err="1" smtClean="0"/>
              <a:t>.</a:t>
            </a:r>
            <a:r>
              <a:rPr lang="en-US" i="1" dirty="0" err="1" smtClean="0"/>
              <a:t>course_id</a:t>
            </a:r>
            <a:r>
              <a:rPr lang="en-US" dirty="0" smtClean="0"/>
              <a:t>;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16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Rename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000" dirty="0" smtClean="0"/>
              <a:t>The SQL allows renaming relations and attributes using the </a:t>
            </a:r>
            <a:r>
              <a:rPr lang="en-US" sz="2000" b="1" dirty="0" smtClean="0"/>
              <a:t>as </a:t>
            </a:r>
            <a:r>
              <a:rPr lang="en-US" sz="2000" dirty="0" smtClean="0"/>
              <a:t>clause: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 smtClean="0"/>
              <a:t>		</a:t>
            </a:r>
            <a:r>
              <a:rPr lang="en-US" sz="2000" i="1" dirty="0" smtClean="0"/>
              <a:t>old-name </a:t>
            </a:r>
            <a:r>
              <a:rPr lang="en-US" sz="2000" b="1" dirty="0" smtClean="0"/>
              <a:t>as</a:t>
            </a:r>
            <a:r>
              <a:rPr lang="en-US" sz="2000" i="1" dirty="0" smtClean="0"/>
              <a:t> new-name</a:t>
            </a:r>
            <a:endParaRPr lang="en-US" i="1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E.g.</a:t>
            </a:r>
            <a:r>
              <a:rPr lang="en-US" dirty="0" smtClean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dirty="0" smtClean="0"/>
              <a:t>select </a:t>
            </a:r>
            <a:r>
              <a:rPr lang="en-US" sz="2000" i="1" dirty="0" smtClean="0"/>
              <a:t>ID, name, salary/12 </a:t>
            </a:r>
            <a:r>
              <a:rPr lang="en-US" sz="2000" b="1" dirty="0" smtClean="0"/>
              <a:t>as </a:t>
            </a:r>
            <a:r>
              <a:rPr lang="en-US" sz="2000" i="1" dirty="0" err="1" smtClean="0"/>
              <a:t>monthly_salary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Find the names of all instructors who have a higher salary than </a:t>
            </a:r>
            <a:br>
              <a:rPr lang="en-US" sz="2000" dirty="0" smtClean="0"/>
            </a:br>
            <a:r>
              <a:rPr lang="en-US" sz="2000" dirty="0" smtClean="0"/>
              <a:t>      some instructor in ‘Comp. </a:t>
            </a:r>
            <a:r>
              <a:rPr lang="en-US" sz="2000" dirty="0" err="1" smtClean="0"/>
              <a:t>Sci</a:t>
            </a:r>
            <a:r>
              <a:rPr lang="en-US" sz="2000" dirty="0" smtClean="0"/>
              <a:t>’.</a:t>
            </a:r>
            <a:endParaRPr lang="en-US" dirty="0" smtClean="0"/>
          </a:p>
          <a:p>
            <a:pPr lvl="1">
              <a:tabLst>
                <a:tab pos="2055813" algn="l"/>
              </a:tabLst>
            </a:pPr>
            <a:r>
              <a:rPr lang="en-US" sz="2000" b="1" dirty="0" smtClean="0"/>
              <a:t>select distinct </a:t>
            </a:r>
            <a:r>
              <a:rPr lang="en-US" sz="2000" i="1" dirty="0" smtClean="0"/>
              <a:t>T. name</a:t>
            </a:r>
            <a:br>
              <a:rPr lang="en-US" sz="2000" i="1" dirty="0" smtClean="0"/>
            </a:br>
            <a:r>
              <a:rPr lang="en-US" sz="2000" b="1" dirty="0" smtClean="0"/>
              <a:t>from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T, 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S</a:t>
            </a:r>
            <a:br>
              <a:rPr lang="en-US" sz="2000" i="1" dirty="0" smtClean="0"/>
            </a:br>
            <a:r>
              <a:rPr lang="en-US" sz="2000" b="1" dirty="0" smtClean="0"/>
              <a:t>where </a:t>
            </a:r>
            <a:r>
              <a:rPr lang="en-US" sz="2000" i="1" dirty="0" err="1" smtClean="0"/>
              <a:t>T.salary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S.salary</a:t>
            </a:r>
            <a:r>
              <a:rPr lang="en-US" sz="2000" i="1" dirty="0" smtClean="0"/>
              <a:t> </a:t>
            </a:r>
            <a:r>
              <a:rPr lang="en-US" sz="2000" b="1" dirty="0" smtClean="0"/>
              <a:t>and </a:t>
            </a:r>
            <a:r>
              <a:rPr lang="en-US" sz="2000" i="1" dirty="0" err="1" smtClean="0"/>
              <a:t>S.dept_name</a:t>
            </a:r>
            <a:r>
              <a:rPr lang="en-US" sz="2000" i="1" dirty="0" smtClean="0"/>
              <a:t> = ‘Comp. Sci.’</a:t>
            </a:r>
            <a:endParaRPr lang="en-US" dirty="0" smtClean="0"/>
          </a:p>
          <a:p>
            <a:pPr>
              <a:tabLst>
                <a:tab pos="2055813" algn="l"/>
              </a:tabLst>
            </a:pPr>
            <a:r>
              <a:rPr lang="en-US" sz="2000" dirty="0" smtClean="0"/>
              <a:t>Keyword </a:t>
            </a:r>
            <a:r>
              <a:rPr lang="en-US" sz="2000" b="1" dirty="0" smtClean="0"/>
              <a:t>as</a:t>
            </a:r>
            <a:r>
              <a:rPr lang="en-US" sz="2000" dirty="0" smtClean="0"/>
              <a:t> is optional and may be omitted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i="1" dirty="0" smtClean="0"/>
              <a:t>instructor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T ≡ instructor</a:t>
            </a:r>
            <a:r>
              <a:rPr lang="en-US" sz="2000" b="1" dirty="0" smtClean="0"/>
              <a:t> </a:t>
            </a:r>
            <a:r>
              <a:rPr lang="en-US" sz="2000" i="1" dirty="0" smtClean="0"/>
              <a:t>T</a:t>
            </a:r>
          </a:p>
          <a:p>
            <a:pPr marL="457200" lvl="1" indent="0">
              <a:buNone/>
              <a:tabLst>
                <a:tab pos="2055813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900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>
            <a:normAutofit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SQL includes a string-matching operator for comparisons on character strings.  The operator “like” uses patterns that are described using two special characters:</a:t>
            </a:r>
            <a:endParaRPr lang="en-US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percent (%).  The % character matches any substring.</a:t>
            </a:r>
            <a:endParaRPr lang="en-US" sz="1600" smtClean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underscore (_).  The _ character matches any character.</a:t>
            </a:r>
            <a:endParaRPr lang="en-US" sz="160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Find the names of all instructors whose name includes the substring “dar”.</a:t>
            </a:r>
            <a:br>
              <a:rPr lang="en-US" sz="2000" smtClean="0"/>
            </a:br>
            <a:r>
              <a:rPr lang="en-US" b="1" smtClean="0"/>
              <a:t>	</a:t>
            </a:r>
            <a:r>
              <a:rPr lang="en-US" smtClean="0"/>
              <a:t> </a:t>
            </a:r>
            <a:r>
              <a:rPr lang="en-US" b="1" smtClean="0"/>
              <a:t>select </a:t>
            </a:r>
            <a:r>
              <a:rPr lang="en-US" i="1" smtClean="0"/>
              <a:t>name</a:t>
            </a:r>
            <a:br>
              <a:rPr lang="en-US" i="1" smtClean="0"/>
            </a:br>
            <a:r>
              <a:rPr lang="en-US" i="1" smtClean="0"/>
              <a:t>	</a:t>
            </a:r>
            <a:r>
              <a:rPr lang="en-US" b="1" smtClean="0"/>
              <a:t>from </a:t>
            </a:r>
            <a:r>
              <a:rPr lang="en-US" i="1" smtClean="0"/>
              <a:t>instructor</a:t>
            </a:r>
            <a:br>
              <a:rPr lang="en-US" i="1" smtClean="0"/>
            </a:br>
            <a:r>
              <a:rPr lang="en-US" i="1" smtClean="0"/>
              <a:t>	</a:t>
            </a:r>
            <a:r>
              <a:rPr lang="en-US" b="1" smtClean="0"/>
              <a:t>where</a:t>
            </a:r>
            <a:r>
              <a:rPr lang="en-US" b="1" i="1" smtClean="0"/>
              <a:t> </a:t>
            </a:r>
            <a:r>
              <a:rPr lang="en-US" i="1" smtClean="0"/>
              <a:t>name </a:t>
            </a:r>
            <a:r>
              <a:rPr lang="en-US" b="1" smtClean="0"/>
              <a:t>like </a:t>
            </a:r>
            <a:r>
              <a:rPr lang="en-US" b="1" smtClean="0">
                <a:latin typeface="Century Gothic" pitchFamily="34" charset="0"/>
              </a:rPr>
              <a:t>'</a:t>
            </a:r>
            <a:r>
              <a:rPr lang="en-US" smtClean="0"/>
              <a:t>%dar%</a:t>
            </a:r>
            <a:r>
              <a:rPr lang="en-US" smtClean="0">
                <a:latin typeface="Century Gothic" pitchFamily="34" charset="0"/>
              </a:rPr>
              <a:t>'</a:t>
            </a:r>
            <a:r>
              <a:rPr lang="en-US" sz="1600" smtClean="0">
                <a:latin typeface="Century Gothic" pitchFamily="34" charset="0"/>
              </a:rPr>
              <a:t> </a:t>
            </a:r>
            <a:endParaRPr lang="en-US" smtClean="0">
              <a:latin typeface="Century Gothic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 smtClean="0"/>
              <a:t>Match the string “100 %”</a:t>
            </a:r>
            <a:endParaRPr lang="en-US" smtClean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sz="1600" smtClean="0"/>
              <a:t>			</a:t>
            </a:r>
            <a:r>
              <a:rPr lang="en-US" b="1" smtClean="0"/>
              <a:t>like </a:t>
            </a:r>
            <a:r>
              <a:rPr lang="en-US" b="1" smtClean="0">
                <a:latin typeface="Century Gothic" pitchFamily="34" charset="0"/>
              </a:rPr>
              <a:t>‘</a:t>
            </a:r>
            <a:r>
              <a:rPr lang="en-US" smtClean="0"/>
              <a:t>100 \%</a:t>
            </a:r>
            <a:r>
              <a:rPr lang="en-US" smtClean="0">
                <a:latin typeface="Century Gothic" pitchFamily="34" charset="0"/>
              </a:rPr>
              <a:t>' </a:t>
            </a:r>
            <a:r>
              <a:rPr lang="en-US" smtClean="0"/>
              <a:t> </a:t>
            </a:r>
            <a:r>
              <a:rPr lang="en-US" b="1" smtClean="0"/>
              <a:t>escape  </a:t>
            </a:r>
            <a:r>
              <a:rPr lang="en-US" b="1" smtClean="0">
                <a:latin typeface="Century Gothic" pitchFamily="34" charset="0"/>
              </a:rPr>
              <a:t>'</a:t>
            </a:r>
            <a:r>
              <a:rPr lang="en-US" smtClean="0"/>
              <a:t>\</a:t>
            </a:r>
            <a:r>
              <a:rPr lang="en-US" smtClean="0">
                <a:latin typeface="Century Gothic" pitchFamily="34" charset="0"/>
              </a:rPr>
              <a:t>'</a:t>
            </a:r>
            <a:r>
              <a:rPr lang="en-US" sz="1600" smtClean="0">
                <a:latin typeface="Century Gothic" pitchFamily="34" charset="0"/>
              </a:rPr>
              <a:t> 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7319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218627"/>
            <a:ext cx="9052560" cy="7289109"/>
          </a:xfrm>
        </p:spPr>
        <p:txBody>
          <a:bodyPr/>
          <a:lstStyle/>
          <a:p>
            <a:r>
              <a:rPr lang="en-US" dirty="0"/>
              <a:t>In general, deposit contains a subset of the set of all possible rows.</a:t>
            </a:r>
          </a:p>
          <a:p>
            <a:r>
              <a:rPr lang="en-US" dirty="0"/>
              <a:t>That is, deposit is a subset </a:t>
            </a:r>
            <a:r>
              <a:rPr lang="en-US" dirty="0" smtClean="0"/>
              <a:t>of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X D</a:t>
            </a:r>
            <a:r>
              <a:rPr lang="en-US" sz="2400" dirty="0" smtClean="0"/>
              <a:t>2</a:t>
            </a:r>
            <a:r>
              <a:rPr lang="en-US" dirty="0" smtClean="0"/>
              <a:t>XD</a:t>
            </a:r>
            <a:r>
              <a:rPr lang="en-US" sz="2400" dirty="0" smtClean="0"/>
              <a:t>3</a:t>
            </a:r>
            <a:r>
              <a:rPr lang="en-US" dirty="0" smtClean="0"/>
              <a:t>XD</a:t>
            </a:r>
            <a:r>
              <a:rPr lang="en-US" sz="2000" dirty="0" smtClean="0"/>
              <a:t>4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 or</a:t>
            </a:r>
            <a:r>
              <a:rPr lang="en-US" dirty="0"/>
              <a:t>; abbreviated </a:t>
            </a:r>
            <a:r>
              <a:rPr lang="en-US" dirty="0" smtClean="0"/>
              <a:t>to;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a table of n columns must be a subset of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possible </a:t>
            </a:r>
            <a:r>
              <a:rPr lang="en-US" dirty="0" smtClean="0"/>
              <a:t>rows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Mathematicians </a:t>
            </a:r>
            <a:r>
              <a:rPr lang="en-US" dirty="0" smtClean="0"/>
              <a:t>define </a:t>
            </a:r>
            <a:r>
              <a:rPr lang="en-US" dirty="0"/>
              <a:t>a relation to be a subset of a Cartesian product of a </a:t>
            </a:r>
            <a:r>
              <a:rPr lang="en-US" dirty="0" smtClean="0"/>
              <a:t>list of domains</a:t>
            </a:r>
          </a:p>
          <a:p>
            <a:r>
              <a:rPr lang="en-US" dirty="0" smtClean="0"/>
              <a:t>We </a:t>
            </a:r>
            <a:r>
              <a:rPr lang="en-US" dirty="0"/>
              <a:t>will use the terms relation and tuple in place of table and row from now on.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13" y="1716075"/>
            <a:ext cx="1255100" cy="71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78" y="3080361"/>
            <a:ext cx="3638522" cy="69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2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38712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 smtClean="0"/>
              <a:t>List in alphabetic order the names of all instructors </a:t>
            </a:r>
            <a:br>
              <a:rPr lang="en-US" sz="2000" smtClean="0"/>
            </a:br>
            <a:r>
              <a:rPr lang="en-US" sz="2000" smtClean="0"/>
              <a:t>         </a:t>
            </a:r>
            <a:r>
              <a:rPr lang="en-US" sz="2000" b="1" smtClean="0"/>
              <a:t>select distinct </a:t>
            </a:r>
            <a:r>
              <a:rPr lang="en-US" sz="2000" i="1" smtClean="0"/>
              <a:t>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  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smtClean="0"/>
              <a:t>	</a:t>
            </a:r>
            <a:r>
              <a:rPr lang="en-US" sz="2000" b="1" smtClean="0"/>
              <a:t>order by </a:t>
            </a:r>
            <a:r>
              <a:rPr lang="en-US" sz="2000" i="1" smtClean="0"/>
              <a:t>name</a:t>
            </a:r>
            <a:endParaRPr lang="en-US" smtClean="0"/>
          </a:p>
          <a:p>
            <a:pPr>
              <a:tabLst>
                <a:tab pos="906463" algn="l"/>
              </a:tabLst>
            </a:pPr>
            <a:r>
              <a:rPr lang="en-US" sz="2000" smtClean="0"/>
              <a:t>We may specify </a:t>
            </a:r>
            <a:r>
              <a:rPr lang="en-US" sz="2000" b="1" smtClean="0">
                <a:solidFill>
                  <a:srgbClr val="000099"/>
                </a:solidFill>
              </a:rPr>
              <a:t>desc</a:t>
            </a:r>
            <a:r>
              <a:rPr lang="en-US" sz="2000" smtClean="0"/>
              <a:t> for descending order or </a:t>
            </a:r>
            <a:r>
              <a:rPr lang="en-US" sz="2000" b="1" smtClean="0">
                <a:solidFill>
                  <a:srgbClr val="000099"/>
                </a:solidFill>
              </a:rPr>
              <a:t>asc</a:t>
            </a:r>
            <a:r>
              <a:rPr lang="en-US" sz="2000" smtClean="0"/>
              <a:t> for ascending order, for each attribute; ascending order is the default.</a:t>
            </a:r>
            <a:endParaRPr lang="en-US" smtClean="0"/>
          </a:p>
          <a:p>
            <a:pPr lvl="1">
              <a:tabLst>
                <a:tab pos="906463" algn="l"/>
              </a:tabLst>
            </a:pPr>
            <a:r>
              <a:rPr lang="en-US" sz="2000" smtClean="0"/>
              <a:t>Example:  </a:t>
            </a:r>
            <a:r>
              <a:rPr lang="en-US" sz="2000" b="1" smtClean="0"/>
              <a:t>order by</a:t>
            </a:r>
            <a:r>
              <a:rPr lang="en-US" sz="2000" smtClean="0"/>
              <a:t> </a:t>
            </a:r>
            <a:r>
              <a:rPr lang="en-US" sz="2000" i="1" smtClean="0"/>
              <a:t>name</a:t>
            </a:r>
            <a:r>
              <a:rPr lang="en-US" sz="2000" smtClean="0"/>
              <a:t> </a:t>
            </a:r>
            <a:r>
              <a:rPr lang="en-US" sz="2000" b="1" smtClean="0"/>
              <a:t>desc</a:t>
            </a:r>
            <a:endParaRPr lang="en-US" b="1" smtClean="0"/>
          </a:p>
          <a:p>
            <a:pPr>
              <a:tabLst>
                <a:tab pos="906463" algn="l"/>
              </a:tabLst>
            </a:pPr>
            <a:r>
              <a:rPr lang="en-US" sz="2000" smtClean="0"/>
              <a:t>Can sort on multiple attributes</a:t>
            </a:r>
            <a:endParaRPr lang="en-US" smtClean="0"/>
          </a:p>
          <a:p>
            <a:pPr lvl="1">
              <a:tabLst>
                <a:tab pos="906463" algn="l"/>
              </a:tabLst>
            </a:pPr>
            <a:r>
              <a:rPr lang="en-US" sz="2000" smtClean="0"/>
              <a:t>Example: </a:t>
            </a:r>
            <a:r>
              <a:rPr lang="en-US" sz="2000" b="1" smtClean="0"/>
              <a:t>order by </a:t>
            </a:r>
            <a:r>
              <a:rPr lang="en-US" sz="2000" smtClean="0"/>
              <a:t> </a:t>
            </a:r>
            <a:r>
              <a:rPr lang="en-US" sz="2000" i="1" smtClean="0"/>
              <a:t>dept_name, name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319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sz="2000" smtClean="0"/>
              <a:t>SQL includes a </a:t>
            </a:r>
            <a:r>
              <a:rPr lang="en-US" sz="2000" b="1" smtClean="0">
                <a:solidFill>
                  <a:srgbClr val="000099"/>
                </a:solidFill>
              </a:rPr>
              <a:t>between</a:t>
            </a:r>
            <a:r>
              <a:rPr lang="en-US" sz="2000" smtClean="0"/>
              <a:t> comparison operator</a:t>
            </a:r>
            <a:endParaRPr lang="en-US" smtClean="0"/>
          </a:p>
          <a:p>
            <a:r>
              <a:rPr lang="en-US" sz="2000" smtClean="0"/>
              <a:t>Example:  Find the names of all instructors with salary between $90,000 and $100,000 (that is, </a:t>
            </a:r>
            <a:r>
              <a:rPr lang="en-US" sz="2000" smtClean="0">
                <a:latin typeface="Symbol" pitchFamily="18" charset="2"/>
              </a:rPr>
              <a:t> </a:t>
            </a:r>
            <a:r>
              <a:rPr lang="en-US" sz="2000" smtClean="0"/>
              <a:t>$90,000 and </a:t>
            </a:r>
            <a:r>
              <a:rPr lang="en-US" sz="2000" smtClean="0">
                <a:latin typeface="Symbol" pitchFamily="18" charset="2"/>
              </a:rPr>
              <a:t> </a:t>
            </a:r>
            <a:r>
              <a:rPr lang="en-US" sz="2000" smtClean="0"/>
              <a:t>$100,000)</a:t>
            </a:r>
            <a:endParaRPr lang="en-US" smtClean="0"/>
          </a:p>
          <a:p>
            <a:pPr lvl="1"/>
            <a:r>
              <a:rPr lang="en-US" sz="2000" b="1" smtClean="0"/>
              <a:t>select</a:t>
            </a:r>
            <a:r>
              <a:rPr lang="en-US" sz="2000" i="1" smtClean="0"/>
              <a:t> name</a:t>
            </a:r>
            <a:br>
              <a:rPr lang="en-US" sz="2000" i="1" smtClean="0"/>
            </a:br>
            <a:r>
              <a:rPr lang="en-US" sz="2000" i="1" smtClean="0"/>
              <a:t>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  </a:t>
            </a:r>
            <a:r>
              <a:rPr lang="en-US" sz="2000" b="1" smtClean="0"/>
              <a:t>where </a:t>
            </a:r>
            <a:r>
              <a:rPr lang="en-US" sz="2000" i="1" smtClean="0"/>
              <a:t>salary </a:t>
            </a:r>
            <a:r>
              <a:rPr lang="en-US" sz="2000" b="1" smtClean="0"/>
              <a:t>between </a:t>
            </a:r>
            <a:r>
              <a:rPr lang="en-US" sz="2000" smtClean="0"/>
              <a:t>90000 </a:t>
            </a:r>
            <a:r>
              <a:rPr lang="en-US" sz="2000" b="1" smtClean="0"/>
              <a:t>and </a:t>
            </a:r>
            <a:r>
              <a:rPr lang="en-US" sz="2000" smtClean="0"/>
              <a:t>100000</a:t>
            </a:r>
            <a:endParaRPr lang="en-US" smtClean="0"/>
          </a:p>
          <a:p>
            <a:r>
              <a:rPr lang="en-US" sz="2000" smtClean="0"/>
              <a:t>Tuple comparison</a:t>
            </a:r>
            <a:endParaRPr lang="en-US" smtClean="0"/>
          </a:p>
          <a:p>
            <a:pPr lvl="1"/>
            <a:r>
              <a:rPr kumimoji="0" lang="en-US" sz="2000" b="1" smtClean="0"/>
              <a:t>select </a:t>
            </a:r>
            <a:r>
              <a:rPr kumimoji="0" lang="en-US" sz="2000" i="1" smtClean="0"/>
              <a:t>name</a:t>
            </a:r>
            <a:r>
              <a:rPr kumimoji="0" lang="en-US" sz="2000" smtClean="0"/>
              <a:t>, </a:t>
            </a:r>
            <a:r>
              <a:rPr kumimoji="0" lang="en-US" sz="2000" i="1" smtClean="0"/>
              <a:t>course_id</a:t>
            </a:r>
            <a:br>
              <a:rPr kumimoji="0" lang="en-US" sz="2000" i="1" smtClean="0"/>
            </a:br>
            <a:r>
              <a:rPr kumimoji="0" lang="en-US" sz="2000" b="1" smtClean="0"/>
              <a:t>from </a:t>
            </a:r>
            <a:r>
              <a:rPr kumimoji="0" lang="en-US" sz="2000" i="1" smtClean="0"/>
              <a:t>instructor</a:t>
            </a:r>
            <a:r>
              <a:rPr kumimoji="0" lang="en-US" sz="2000" smtClean="0"/>
              <a:t>, </a:t>
            </a:r>
            <a:r>
              <a:rPr kumimoji="0" lang="en-US" sz="2000" i="1" smtClean="0"/>
              <a:t>teaches</a:t>
            </a:r>
            <a:br>
              <a:rPr kumimoji="0" lang="en-US" sz="2000" i="1" smtClean="0"/>
            </a:br>
            <a:r>
              <a:rPr kumimoji="0" lang="en-US" sz="2000" b="1" smtClean="0"/>
              <a:t>where </a:t>
            </a:r>
            <a:r>
              <a:rPr kumimoji="0" lang="en-US" sz="2000" smtClean="0"/>
              <a:t>(</a:t>
            </a:r>
            <a:r>
              <a:rPr kumimoji="0" lang="en-US" sz="2000" i="1" smtClean="0"/>
              <a:t>instructor</a:t>
            </a:r>
            <a:r>
              <a:rPr kumimoji="0" lang="en-US" sz="2000" smtClean="0"/>
              <a:t>.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</a:t>
            </a:r>
            <a:r>
              <a:rPr kumimoji="0" lang="en-US" sz="2000" i="1" smtClean="0"/>
              <a:t>dept_name</a:t>
            </a:r>
            <a:r>
              <a:rPr kumimoji="0" lang="en-US" sz="2000" smtClean="0"/>
              <a:t>) = (</a:t>
            </a:r>
            <a:r>
              <a:rPr kumimoji="0" lang="en-US" sz="2000" i="1" smtClean="0"/>
              <a:t>teaches</a:t>
            </a:r>
            <a:r>
              <a:rPr kumimoji="0" lang="en-US" sz="2000" smtClean="0"/>
              <a:t>.</a:t>
            </a:r>
            <a:r>
              <a:rPr kumimoji="0" lang="en-US" sz="2000" i="1" smtClean="0"/>
              <a:t>ID</a:t>
            </a:r>
            <a:r>
              <a:rPr kumimoji="0" lang="en-US" sz="2000" smtClean="0"/>
              <a:t>, ’Biology’);</a:t>
            </a:r>
            <a:endParaRPr kumimoji="0" lang="en-US" smtClean="0"/>
          </a:p>
          <a:p>
            <a:pPr lvl="1"/>
            <a:endParaRPr kumimoji="0" lang="en-US" sz="2000" smtClean="0">
              <a:latin typeface="Times New Roman" pitchFamily="18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63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smtClean="0"/>
              <a:t>In relations with duplicates, SQL can define how many copies of tuples appear in the result.</a:t>
            </a:r>
            <a:endParaRPr lang="en-US" smtClean="0"/>
          </a:p>
          <a:p>
            <a:r>
              <a:rPr lang="en-US" sz="2000" b="1" smtClean="0">
                <a:solidFill>
                  <a:srgbClr val="000099"/>
                </a:solidFill>
              </a:rPr>
              <a:t>Multiset</a:t>
            </a:r>
            <a:r>
              <a:rPr lang="en-US" sz="2000" b="1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versions of some of the relational algebra operators – given multiset relations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and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:</a:t>
            </a:r>
            <a:endParaRPr lang="en-US" smtClean="0"/>
          </a:p>
          <a:p>
            <a:pPr lvl="1">
              <a:buFont typeface="Monotype Sorts" charset="2"/>
              <a:buNone/>
            </a:pPr>
            <a:r>
              <a:rPr lang="en-US" sz="2000" smtClean="0"/>
              <a:t>1.	 </a:t>
            </a:r>
            <a:r>
              <a:rPr lang="en-US" sz="2800" b="1" smtClean="0">
                <a:sym typeface="Symbol" pitchFamily="18" charset="2"/>
              </a:rPr>
              <a:t></a:t>
            </a:r>
            <a:r>
              <a:rPr lang="en-US" sz="2800" b="1" i="1" baseline="-25000" smtClean="0">
                <a:sym typeface="Symbol" pitchFamily="18" charset="2"/>
              </a:rPr>
              <a:t> </a:t>
            </a:r>
            <a:r>
              <a:rPr lang="en-US" sz="2000" b="1" smtClean="0">
                <a:sym typeface="Symbol" pitchFamily="18" charset="2"/>
              </a:rPr>
              <a:t>(</a:t>
            </a:r>
            <a:r>
              <a:rPr lang="en-US" sz="2000" b="1" i="1" smtClean="0">
                <a:sym typeface="Symbol" pitchFamily="18" charset="2"/>
              </a:rPr>
              <a:t>r</a:t>
            </a:r>
            <a:r>
              <a:rPr lang="en-US" sz="2000" b="1" baseline="-25000" smtClean="0">
                <a:sym typeface="Symbol" pitchFamily="18" charset="2"/>
              </a:rPr>
              <a:t>1</a:t>
            </a:r>
            <a:r>
              <a:rPr lang="en-US" sz="2000" b="1" smtClean="0">
                <a:sym typeface="Symbol" pitchFamily="18" charset="2"/>
              </a:rPr>
              <a:t>)</a:t>
            </a:r>
            <a:r>
              <a:rPr lang="en-US" sz="2000" b="1" i="1" smtClean="0">
                <a:sym typeface="Symbol" pitchFamily="18" charset="2"/>
              </a:rPr>
              <a:t>:</a:t>
            </a:r>
            <a:r>
              <a:rPr lang="en-US" sz="2000" smtClean="0"/>
              <a:t> If there are </a:t>
            </a:r>
            <a:r>
              <a:rPr lang="en-US" sz="2000" i="1" smtClean="0"/>
              <a:t>c</a:t>
            </a:r>
            <a:r>
              <a:rPr lang="en-US" sz="2000" baseline="-25000" smtClean="0"/>
              <a:t>1</a:t>
            </a:r>
            <a:r>
              <a:rPr lang="en-US" sz="2000" smtClean="0"/>
              <a:t> copies of tuple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in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, and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satisfies selections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i="1" baseline="-25000" smtClean="0">
                <a:sym typeface="Symbol" pitchFamily="18" charset="2"/>
              </a:rPr>
              <a:t></a:t>
            </a:r>
            <a:r>
              <a:rPr lang="en-US" sz="2000" baseline="-25000" smtClean="0">
                <a:sym typeface="Symbol" pitchFamily="18" charset="2"/>
              </a:rPr>
              <a:t>,</a:t>
            </a:r>
            <a:r>
              <a:rPr lang="en-US" sz="2000" smtClean="0">
                <a:sym typeface="Symbol" pitchFamily="18" charset="2"/>
              </a:rPr>
              <a:t>, then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copies of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smtClean="0"/>
              <a:t> </a:t>
            </a:r>
            <a:r>
              <a:rPr lang="en-US" sz="2800" smtClean="0">
                <a:sym typeface="Symbol" pitchFamily="18" charset="2"/>
              </a:rPr>
              <a:t></a:t>
            </a:r>
            <a:r>
              <a:rPr lang="en-US" sz="2800" i="1" baseline="-25000" smtClean="0">
                <a:sym typeface="Symbol" pitchFamily="18" charset="2"/>
              </a:rPr>
              <a:t>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</a:t>
            </a:r>
            <a:r>
              <a:rPr lang="en-US" sz="2000" i="1" smtClean="0">
                <a:sym typeface="Symbol" pitchFamily="18" charset="2"/>
              </a:rPr>
              <a:t>.</a:t>
            </a:r>
            <a:endParaRPr lang="en-US" smtClean="0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 smtClean="0">
                <a:sym typeface="Symbol" pitchFamily="18" charset="2"/>
              </a:rPr>
              <a:t>2.	 </a:t>
            </a:r>
            <a:r>
              <a:rPr lang="en-US" sz="2000" b="1" smtClean="0">
                <a:sym typeface="Symbol" pitchFamily="18" charset="2"/>
              </a:rPr>
              <a:t></a:t>
            </a:r>
            <a:r>
              <a:rPr lang="en-US" sz="2400" b="1" i="1" baseline="-25000" smtClean="0">
                <a:sym typeface="Symbol" pitchFamily="18" charset="2"/>
              </a:rPr>
              <a:t>A </a:t>
            </a:r>
            <a:r>
              <a:rPr lang="en-US" sz="2000" b="1" smtClean="0">
                <a:sym typeface="Symbol" pitchFamily="18" charset="2"/>
              </a:rPr>
              <a:t>(</a:t>
            </a:r>
            <a:r>
              <a:rPr lang="en-US" sz="2000" b="1" i="1" smtClean="0">
                <a:sym typeface="Symbol" pitchFamily="18" charset="2"/>
              </a:rPr>
              <a:t>r </a:t>
            </a:r>
            <a:r>
              <a:rPr lang="en-US" sz="2000" b="1" smtClean="0">
                <a:sym typeface="Symbol" pitchFamily="18" charset="2"/>
              </a:rPr>
              <a:t>):</a:t>
            </a:r>
            <a:r>
              <a:rPr lang="en-US" sz="2000" smtClean="0">
                <a:sym typeface="Symbol" pitchFamily="18" charset="2"/>
              </a:rPr>
              <a:t> For each copy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, </a:t>
            </a:r>
            <a:r>
              <a:rPr lang="en-US" sz="2000" smtClean="0">
                <a:sym typeface="Symbol" pitchFamily="18" charset="2"/>
              </a:rPr>
              <a:t>there is a copy of tuple</a:t>
            </a:r>
            <a:r>
              <a:rPr lang="en-US" sz="2000" i="1" smtClean="0">
                <a:sym typeface="Symbol" pitchFamily="18" charset="2"/>
              </a:rPr>
              <a:t>   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)</a:t>
            </a:r>
            <a:r>
              <a:rPr lang="en-US" sz="2000" smtClean="0">
                <a:sym typeface="Symbol" pitchFamily="18" charset="2"/>
              </a:rPr>
              <a:t> in 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 where </a:t>
            </a:r>
            <a:r>
              <a:rPr lang="en-US" sz="2400" i="1" baseline="-25000" smtClean="0">
                <a:sym typeface="Symbol" pitchFamily="18" charset="2"/>
              </a:rPr>
              <a:t>A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) denotes the projection of the single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.</a:t>
            </a:r>
            <a:endParaRPr lang="en-US" i="1" smtClean="0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 smtClean="0">
                <a:sym typeface="Symbol" pitchFamily="18" charset="2"/>
              </a:rPr>
              <a:t>3.	 </a:t>
            </a:r>
            <a:r>
              <a:rPr lang="en-US" sz="2000" b="1" i="1" smtClean="0">
                <a:sym typeface="Symbol" pitchFamily="18" charset="2"/>
              </a:rPr>
              <a:t>r</a:t>
            </a:r>
            <a:r>
              <a:rPr lang="en-US" sz="2000" b="1" baseline="-25000" smtClean="0">
                <a:sym typeface="Symbol" pitchFamily="18" charset="2"/>
              </a:rPr>
              <a:t>1 </a:t>
            </a:r>
            <a:r>
              <a:rPr lang="en-US" sz="2000" b="1" smtClean="0">
                <a:sym typeface="Symbol" pitchFamily="18" charset="2"/>
              </a:rPr>
              <a:t> x </a:t>
            </a:r>
            <a:r>
              <a:rPr lang="en-US" sz="2000" b="1" i="1" smtClean="0"/>
              <a:t>r</a:t>
            </a:r>
            <a:r>
              <a:rPr lang="en-US" sz="2000" b="1" baseline="-25000" smtClean="0"/>
              <a:t>2</a:t>
            </a:r>
            <a:r>
              <a:rPr lang="en-US" sz="2000" b="1" smtClean="0">
                <a:sym typeface="Symbol" pitchFamily="18" charset="2"/>
              </a:rPr>
              <a:t> :</a:t>
            </a:r>
            <a:r>
              <a:rPr lang="en-US" sz="2000" smtClean="0">
                <a:sym typeface="Symbol" pitchFamily="18" charset="2"/>
              </a:rPr>
              <a:t> If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copies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and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copies of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, there are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x </a:t>
            </a:r>
            <a:r>
              <a:rPr lang="en-US" sz="2000" i="1" smtClean="0">
                <a:sym typeface="Symbol" pitchFamily="18" charset="2"/>
              </a:rPr>
              <a:t>c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copies of the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. t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 x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1320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Example: Suppose multiset relations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(</a:t>
            </a:r>
            <a:r>
              <a:rPr lang="en-US" sz="2000" i="1" smtClean="0"/>
              <a:t>A, B</a:t>
            </a:r>
            <a:r>
              <a:rPr lang="en-US" sz="2000" smtClean="0"/>
              <a:t>) and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(</a:t>
            </a:r>
            <a:r>
              <a:rPr lang="en-US" sz="2000" i="1" smtClean="0"/>
              <a:t>C</a:t>
            </a:r>
            <a:r>
              <a:rPr lang="en-US" sz="2000" smtClean="0"/>
              <a:t>) are as follows: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 = {(1, </a:t>
            </a:r>
            <a:r>
              <a:rPr lang="en-US" sz="2000" i="1" smtClean="0"/>
              <a:t>a</a:t>
            </a:r>
            <a:r>
              <a:rPr lang="en-US" sz="2000" smtClean="0"/>
              <a:t>) (2,</a:t>
            </a:r>
            <a:r>
              <a:rPr lang="en-US" sz="2000" i="1" smtClean="0"/>
              <a:t>a</a:t>
            </a:r>
            <a:r>
              <a:rPr lang="en-US" sz="2000" smtClean="0"/>
              <a:t>)}    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= {(2), (3), (3)}</a:t>
            </a:r>
            <a:endParaRPr lang="en-US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Then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) would be {(a), (a)}, while </a:t>
            </a:r>
            <a:r>
              <a:rPr lang="en-US" sz="2000" smtClean="0">
                <a:sym typeface="Symbol" pitchFamily="18" charset="2"/>
              </a:rPr>
              <a:t></a:t>
            </a:r>
            <a:r>
              <a:rPr lang="en-US" sz="24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) x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 would be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r>
              <a:rPr lang="en-US" sz="2000" smtClean="0"/>
              <a:t>{(</a:t>
            </a:r>
            <a:r>
              <a:rPr lang="en-US" sz="2000" i="1" smtClean="0"/>
              <a:t>a</a:t>
            </a:r>
            <a:r>
              <a:rPr lang="en-US" sz="2000" smtClean="0"/>
              <a:t>,2), (</a:t>
            </a:r>
            <a:r>
              <a:rPr lang="en-US" sz="2000" i="1" smtClean="0"/>
              <a:t>a</a:t>
            </a:r>
            <a:r>
              <a:rPr lang="en-US" sz="2000" smtClean="0"/>
              <a:t>,2),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,3), (</a:t>
            </a:r>
            <a:r>
              <a:rPr lang="en-US" sz="2000" i="1" smtClean="0"/>
              <a:t>a</a:t>
            </a:r>
            <a:r>
              <a:rPr lang="en-US" sz="2000" smtClean="0"/>
              <a:t>,3)}</a:t>
            </a:r>
            <a:endParaRPr lang="en-US" smtClean="0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 smtClean="0"/>
              <a:t>SQL duplicate semantics:</a:t>
            </a:r>
            <a:r>
              <a:rPr lang="en-US" smtClean="0"/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r>
              <a:rPr lang="en-US" sz="2000" b="1" smtClean="0"/>
              <a:t>select </a:t>
            </a:r>
            <a:r>
              <a:rPr lang="en-US" sz="2000" i="1" smtClean="0"/>
              <a:t>A</a:t>
            </a:r>
            <a:r>
              <a:rPr lang="en-US" sz="2000" baseline="-25000" smtClean="0"/>
              <a:t>1</a:t>
            </a:r>
            <a:r>
              <a:rPr lang="en-US" sz="2000" smtClean="0"/>
              <a:t>,</a:t>
            </a:r>
            <a:r>
              <a:rPr lang="en-US" sz="2000" baseline="-25000" smtClean="0"/>
              <a:t>, </a:t>
            </a:r>
            <a:r>
              <a:rPr lang="en-US" sz="2000" i="1" smtClean="0"/>
              <a:t>A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A</a:t>
            </a:r>
            <a:r>
              <a:rPr lang="en-US" sz="2400" i="1" baseline="-25000" smtClean="0"/>
              <a:t>n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 </a:t>
            </a:r>
            <a:r>
              <a:rPr lang="en-US" sz="2000" i="1" smtClean="0"/>
              <a:t>r</a:t>
            </a:r>
            <a:r>
              <a:rPr lang="en-US" sz="2000" baseline="-25000" smtClean="0"/>
              <a:t>1</a:t>
            </a:r>
            <a:r>
              <a:rPr lang="en-US" sz="2000" smtClean="0"/>
              <a:t>, </a:t>
            </a:r>
            <a:r>
              <a:rPr lang="en-US" sz="2000" i="1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, ..., </a:t>
            </a:r>
            <a:r>
              <a:rPr lang="en-US" sz="2000" i="1" smtClean="0"/>
              <a:t>r</a:t>
            </a:r>
            <a:r>
              <a:rPr lang="en-US" sz="2400" i="1" baseline="-25000" smtClean="0"/>
              <a:t>m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P</a:t>
            </a:r>
            <a:endParaRPr lang="en-US" i="1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i="1" smtClean="0"/>
              <a:t>	</a:t>
            </a:r>
            <a:r>
              <a:rPr lang="en-US" sz="2000" smtClean="0"/>
              <a:t>is equivalent to the </a:t>
            </a:r>
            <a:r>
              <a:rPr lang="en-US" sz="2000" i="1" smtClean="0"/>
              <a:t>multiset</a:t>
            </a:r>
            <a:r>
              <a:rPr lang="en-US" sz="2000" smtClean="0"/>
              <a:t> version of the expression:</a:t>
            </a:r>
            <a:endParaRPr lang="en-US" smtClean="0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smtClean="0"/>
              <a:t>		</a:t>
            </a:r>
            <a:endParaRPr lang="en-US" i="1" baseline="-25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3022560" imgH="355320" progId="Equation.3">
                  <p:embed/>
                </p:oleObj>
              </mc:Choice>
              <mc:Fallback>
                <p:oleObj name="Equation" r:id="rId4" imgW="3022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5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 smtClean="0"/>
              <a:t>Find courses that ran in Fall 2009 or in Spring 2010</a:t>
            </a:r>
            <a:endParaRPr 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</p:spTree>
    <p:extLst>
      <p:ext uri="{BB962C8B-B14F-4D97-AF65-F5344CB8AC3E}">
        <p14:creationId xmlns:p14="http://schemas.microsoft.com/office/powerpoint/2010/main" val="17651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smtClean="0"/>
              <a:t>Set operations </a:t>
            </a:r>
            <a:r>
              <a:rPr lang="en-US" sz="2000" b="1" smtClean="0">
                <a:solidFill>
                  <a:srgbClr val="000099"/>
                </a:solidFill>
              </a:rPr>
              <a:t>union</a:t>
            </a:r>
            <a:r>
              <a:rPr lang="en-US" sz="2000" b="1" smtClean="0"/>
              <a:t>, </a:t>
            </a:r>
            <a:r>
              <a:rPr lang="en-US" sz="2000" b="1" smtClean="0">
                <a:solidFill>
                  <a:srgbClr val="000099"/>
                </a:solidFill>
              </a:rPr>
              <a:t>intersect</a:t>
            </a:r>
            <a:r>
              <a:rPr lang="en-US" sz="2000" b="1" smtClean="0"/>
              <a:t>, </a:t>
            </a:r>
            <a:r>
              <a:rPr lang="en-US" sz="2000" smtClean="0"/>
              <a:t>and </a:t>
            </a:r>
            <a:r>
              <a:rPr lang="en-US" sz="2000" b="1" smtClean="0">
                <a:solidFill>
                  <a:srgbClr val="000099"/>
                </a:solidFill>
              </a:rPr>
              <a:t>except</a:t>
            </a:r>
            <a:r>
              <a:rPr lang="en-US" b="1" smtClean="0"/>
              <a:t> </a:t>
            </a:r>
          </a:p>
          <a:p>
            <a:pPr lvl="1"/>
            <a:r>
              <a:rPr lang="en-US" sz="2000" smtClean="0">
                <a:sym typeface="Symbol" pitchFamily="18" charset="2"/>
              </a:rPr>
              <a:t>Each of the above operations automatically eliminates duplicates</a:t>
            </a:r>
            <a:endParaRPr lang="en-US" smtClean="0">
              <a:sym typeface="Symbol" pitchFamily="18" charset="2"/>
            </a:endParaRPr>
          </a:p>
          <a:p>
            <a:r>
              <a:rPr lang="en-US" sz="2000" smtClean="0">
                <a:sym typeface="Symbol" pitchFamily="18" charset="2"/>
              </a:rPr>
              <a:t>To retain all duplicates use the corresponding multiset versions </a:t>
            </a:r>
            <a:r>
              <a:rPr lang="en-US" sz="2000" b="1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and </a:t>
            </a:r>
            <a:r>
              <a:rPr lang="en-US" sz="2000" b="1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000" b="1" smtClean="0">
                <a:sym typeface="Symbol" pitchFamily="18" charset="2"/>
              </a:rPr>
              <a:t>.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Suppose a tuple occurs </a:t>
            </a:r>
            <a:r>
              <a:rPr lang="en-US" sz="2000" i="1" smtClean="0">
                <a:sym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 times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 and </a:t>
            </a:r>
            <a:r>
              <a:rPr lang="en-US" sz="2000" i="1" smtClean="0">
                <a:sym typeface="Symbol" pitchFamily="18" charset="2"/>
              </a:rPr>
              <a:t>n </a:t>
            </a:r>
            <a:r>
              <a:rPr lang="en-US" sz="2000" smtClean="0">
                <a:sym typeface="Symbol" pitchFamily="18" charset="2"/>
              </a:rPr>
              <a:t>times in </a:t>
            </a:r>
            <a:r>
              <a:rPr lang="en-US" sz="2000" i="1" smtClean="0">
                <a:sym typeface="Symbol" pitchFamily="18" charset="2"/>
              </a:rPr>
              <a:t>s, </a:t>
            </a:r>
            <a:r>
              <a:rPr lang="en-US" sz="2000" smtClean="0">
                <a:sym typeface="Symbol" pitchFamily="18" charset="2"/>
              </a:rPr>
              <a:t>then, it occurs:</a:t>
            </a:r>
            <a:endParaRPr lang="en-US" smtClean="0">
              <a:sym typeface="Symbol" pitchFamily="18" charset="2"/>
            </a:endParaRPr>
          </a:p>
          <a:p>
            <a:pPr lvl="1"/>
            <a:r>
              <a:rPr lang="en-US" sz="2000" i="1" smtClean="0"/>
              <a:t>m </a:t>
            </a:r>
            <a:r>
              <a:rPr lang="en-US" sz="2000" i="1" baseline="-25000" smtClean="0"/>
              <a:t> </a:t>
            </a:r>
            <a:r>
              <a:rPr lang="en-US" sz="2000" i="1" smtClean="0"/>
              <a:t>+ n </a:t>
            </a:r>
            <a:r>
              <a:rPr lang="en-US" sz="2000" smtClean="0"/>
              <a:t>times in </a:t>
            </a:r>
            <a:r>
              <a:rPr lang="en-US" sz="2000" i="1" smtClean="0"/>
              <a:t>r </a:t>
            </a:r>
            <a:r>
              <a:rPr lang="en-US" sz="2000" b="1" smtClean="0"/>
              <a:t>union all </a:t>
            </a:r>
            <a:r>
              <a:rPr lang="en-US" sz="2000" i="1" smtClean="0"/>
              <a:t>s</a:t>
            </a:r>
            <a:endParaRPr lang="en-US" i="1" smtClean="0"/>
          </a:p>
          <a:p>
            <a:pPr lvl="1"/>
            <a:r>
              <a:rPr lang="en-US" sz="2000" smtClean="0"/>
              <a:t>min(</a:t>
            </a:r>
            <a:r>
              <a:rPr lang="en-US" sz="2000" i="1" smtClean="0"/>
              <a:t>m,n)</a:t>
            </a:r>
            <a:r>
              <a:rPr lang="en-US" sz="2000" smtClean="0"/>
              <a:t> times in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b="1" smtClean="0"/>
              <a:t>intersect all </a:t>
            </a:r>
            <a:r>
              <a:rPr lang="en-US" sz="2000" i="1" smtClean="0"/>
              <a:t>s</a:t>
            </a:r>
            <a:endParaRPr lang="en-US" i="1" smtClean="0"/>
          </a:p>
          <a:p>
            <a:pPr lvl="1"/>
            <a:r>
              <a:rPr lang="en-US" sz="2000" smtClean="0"/>
              <a:t>max(0, </a:t>
            </a:r>
            <a:r>
              <a:rPr lang="en-US" sz="2000" i="1" smtClean="0"/>
              <a:t>m – n)</a:t>
            </a:r>
            <a:r>
              <a:rPr lang="en-US" sz="2000" smtClean="0"/>
              <a:t> times in </a:t>
            </a:r>
            <a:r>
              <a:rPr lang="en-US" sz="2000" i="1" smtClean="0"/>
              <a:t>r</a:t>
            </a:r>
            <a:r>
              <a:rPr lang="en-US" sz="2000" smtClean="0"/>
              <a:t> </a:t>
            </a:r>
            <a:r>
              <a:rPr lang="en-US" sz="2000" b="1" smtClean="0"/>
              <a:t>except all </a:t>
            </a:r>
            <a:r>
              <a:rPr lang="en-US" sz="2000" i="1" smtClean="0"/>
              <a:t>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12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 smtClean="0"/>
              <a:t>It is possible for tuples to have a null value, denoted by </a:t>
            </a:r>
            <a:r>
              <a:rPr lang="en-US" sz="2000" i="1" smtClean="0"/>
              <a:t>null</a:t>
            </a:r>
            <a:r>
              <a:rPr lang="en-US" sz="2000" smtClean="0"/>
              <a:t>, for some of their attributes</a:t>
            </a:r>
            <a:endParaRPr lang="en-US" smtClean="0"/>
          </a:p>
          <a:p>
            <a:r>
              <a:rPr lang="en-US" sz="2000" i="1" smtClean="0"/>
              <a:t>null</a:t>
            </a:r>
            <a:r>
              <a:rPr lang="en-US" sz="2000" smtClean="0"/>
              <a:t> signifies an unknown value or that a value does not exist.</a:t>
            </a:r>
            <a:endParaRPr lang="en-US" smtClean="0"/>
          </a:p>
          <a:p>
            <a:r>
              <a:rPr lang="en-US" sz="2000" smtClean="0"/>
              <a:t>The result of any arithmetic expression involving </a:t>
            </a:r>
            <a:r>
              <a:rPr lang="en-US" sz="2000" i="1" smtClean="0"/>
              <a:t>null</a:t>
            </a:r>
            <a:r>
              <a:rPr lang="en-US" sz="2000" smtClean="0"/>
              <a:t> is </a:t>
            </a:r>
            <a:r>
              <a:rPr lang="en-US" sz="2000" i="1" smtClean="0"/>
              <a:t>null</a:t>
            </a:r>
            <a:endParaRPr lang="en-US" i="1" smtClean="0"/>
          </a:p>
          <a:p>
            <a:pPr lvl="1"/>
            <a:r>
              <a:rPr lang="en-US" sz="2000" smtClean="0"/>
              <a:t>Example:  5 + </a:t>
            </a:r>
            <a:r>
              <a:rPr lang="en-US" sz="2000" i="1" smtClean="0"/>
              <a:t>null</a:t>
            </a:r>
            <a:r>
              <a:rPr lang="en-US" sz="2000" smtClean="0"/>
              <a:t>  returns null</a:t>
            </a:r>
            <a:endParaRPr lang="en-US" smtClean="0"/>
          </a:p>
          <a:p>
            <a:r>
              <a:rPr lang="en-US" sz="2000" smtClean="0"/>
              <a:t>The predicate  </a:t>
            </a:r>
            <a:r>
              <a:rPr lang="en-US" sz="2000" b="1" smtClean="0"/>
              <a:t>is null</a:t>
            </a:r>
            <a:r>
              <a:rPr lang="en-US" sz="2000" smtClean="0"/>
              <a:t> can be used to check for null values.</a:t>
            </a:r>
            <a:endParaRPr lang="en-US" smtClean="0"/>
          </a:p>
          <a:p>
            <a:pPr lvl="1"/>
            <a:r>
              <a:rPr lang="en-US" sz="2000" smtClean="0"/>
              <a:t>Example: Find all instructors whose salary is null</a:t>
            </a:r>
            <a:r>
              <a:rPr lang="en-US" sz="2000" i="1" smtClean="0"/>
              <a:t>.</a:t>
            </a:r>
            <a:endParaRPr lang="en-US" i="1" smtClean="0"/>
          </a:p>
          <a:p>
            <a:pPr>
              <a:buFont typeface="Monotype Sorts" charset="2"/>
              <a:buNone/>
            </a:pPr>
            <a:r>
              <a:rPr lang="en-US" b="1" smtClean="0"/>
              <a:t>		</a:t>
            </a:r>
            <a:r>
              <a:rPr lang="en-US" sz="2000" b="1" smtClean="0"/>
              <a:t>select</a:t>
            </a:r>
            <a:r>
              <a:rPr lang="en-US" sz="2000" i="1" smtClean="0"/>
              <a:t> name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</a:t>
            </a:r>
            <a:r>
              <a:rPr lang="en-US" sz="2000" i="1" smtClean="0"/>
              <a:t> instructor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salary </a:t>
            </a:r>
            <a:r>
              <a:rPr lang="en-US" sz="2000" b="1" smtClean="0"/>
              <a:t>is null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7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tuple variable t refer to a tuple of the relation r.</a:t>
            </a:r>
          </a:p>
          <a:p>
            <a:r>
              <a:rPr lang="en-US" dirty="0"/>
              <a:t>We say </a:t>
            </a:r>
            <a:r>
              <a:rPr lang="en-US" dirty="0" smtClean="0"/>
              <a:t>t E r </a:t>
            </a:r>
            <a:r>
              <a:rPr lang="en-US" dirty="0"/>
              <a:t>to denote that the tuple t is in relation r.</a:t>
            </a:r>
          </a:p>
          <a:p>
            <a:r>
              <a:rPr lang="en-US" dirty="0"/>
              <a:t>Then t[</a:t>
            </a:r>
            <a:r>
              <a:rPr lang="en-US" dirty="0" err="1"/>
              <a:t>bname</a:t>
            </a:r>
            <a:r>
              <a:rPr lang="en-US" dirty="0"/>
              <a:t>] = t[1] = the value of t on the </a:t>
            </a:r>
            <a:r>
              <a:rPr lang="en-US" dirty="0" err="1"/>
              <a:t>bname</a:t>
            </a:r>
            <a:r>
              <a:rPr lang="en-US" dirty="0"/>
              <a:t> attribute.</a:t>
            </a:r>
          </a:p>
          <a:p>
            <a:r>
              <a:rPr lang="en-US" dirty="0"/>
              <a:t>So t[</a:t>
            </a:r>
            <a:r>
              <a:rPr lang="en-US" dirty="0" err="1"/>
              <a:t>bname</a:t>
            </a:r>
            <a:r>
              <a:rPr lang="en-US" dirty="0"/>
              <a:t>] = t[1] = </a:t>
            </a:r>
            <a:r>
              <a:rPr lang="en-US" dirty="0" smtClean="0"/>
              <a:t>“Downtown</a:t>
            </a:r>
            <a:r>
              <a:rPr lang="en-US" dirty="0"/>
              <a:t>",</a:t>
            </a:r>
          </a:p>
          <a:p>
            <a:r>
              <a:rPr lang="en-US" dirty="0"/>
              <a:t>and t[</a:t>
            </a:r>
            <a:r>
              <a:rPr lang="en-US" dirty="0" err="1"/>
              <a:t>cname</a:t>
            </a:r>
            <a:r>
              <a:rPr lang="en-US" dirty="0"/>
              <a:t>] = t[3] = </a:t>
            </a:r>
            <a:r>
              <a:rPr lang="en-US" dirty="0" smtClean="0"/>
              <a:t>“Johnson</a:t>
            </a:r>
            <a:r>
              <a:rPr lang="en-US" dirty="0"/>
              <a:t>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 err="1" smtClean="0"/>
              <a:t>Moel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833943"/>
            <a:ext cx="9052560" cy="5643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Tables are called as </a:t>
            </a:r>
            <a:r>
              <a:rPr lang="en-US" i="1" dirty="0">
                <a:solidFill>
                  <a:srgbClr val="FF0000"/>
                </a:solidFill>
              </a:rPr>
              <a:t>relation</a:t>
            </a:r>
            <a:r>
              <a:rPr lang="en-US" dirty="0"/>
              <a:t>.</a:t>
            </a:r>
          </a:p>
          <a:p>
            <a:r>
              <a:rPr lang="en-US" dirty="0"/>
              <a:t>Column headers are known as attributes.</a:t>
            </a:r>
          </a:p>
          <a:p>
            <a:r>
              <a:rPr lang="en-US" dirty="0"/>
              <a:t>Rows are called as </a:t>
            </a:r>
            <a:r>
              <a:rPr lang="en-US" i="1" dirty="0">
                <a:solidFill>
                  <a:srgbClr val="FF0000"/>
                </a:solidFill>
              </a:rPr>
              <a:t>tuples</a:t>
            </a:r>
          </a:p>
          <a:p>
            <a:r>
              <a:rPr lang="en-US" dirty="0"/>
              <a:t>Relation schema = name(attributes) + other structure information</a:t>
            </a:r>
          </a:p>
          <a:p>
            <a:pPr lvl="1"/>
            <a:r>
              <a:rPr lang="en-US" dirty="0"/>
              <a:t>E.g., keys, other constraints. </a:t>
            </a:r>
          </a:p>
          <a:p>
            <a:r>
              <a:rPr lang="en-US" dirty="0" smtClean="0"/>
              <a:t>Order </a:t>
            </a:r>
            <a:r>
              <a:rPr lang="en-US" dirty="0"/>
              <a:t>of attributes is arbitrary, but in practice we need to </a:t>
            </a:r>
            <a:r>
              <a:rPr lang="en-US" dirty="0" smtClean="0"/>
              <a:t>assume the </a:t>
            </a:r>
            <a:r>
              <a:rPr lang="en-US" dirty="0"/>
              <a:t>order given in the relation schema.</a:t>
            </a:r>
          </a:p>
          <a:p>
            <a:r>
              <a:rPr lang="en-US" dirty="0"/>
              <a:t>Relation instance is current set of rows for a relation schema.</a:t>
            </a:r>
          </a:p>
          <a:p>
            <a:r>
              <a:rPr lang="en-US" dirty="0"/>
              <a:t>Database schema = collection of relation schemas.</a:t>
            </a:r>
          </a:p>
        </p:txBody>
      </p:sp>
    </p:spTree>
    <p:extLst>
      <p:ext uri="{BB962C8B-B14F-4D97-AF65-F5344CB8AC3E}">
        <p14:creationId xmlns:p14="http://schemas.microsoft.com/office/powerpoint/2010/main" val="33366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Formally, given sets D1, D2,... </a:t>
            </a:r>
            <a:r>
              <a:rPr lang="en-US" dirty="0" err="1"/>
              <a:t>Dn</a:t>
            </a:r>
            <a:r>
              <a:rPr lang="en-US" dirty="0"/>
              <a:t> a relation r is a subset of D1x D2x … x </a:t>
            </a:r>
            <a:r>
              <a:rPr lang="en-US" dirty="0" err="1" smtClean="0"/>
              <a:t>Dn</a:t>
            </a:r>
            <a:r>
              <a:rPr lang="en-US" dirty="0" smtClean="0"/>
              <a:t> .Thus a </a:t>
            </a:r>
            <a:r>
              <a:rPr lang="en-US" dirty="0"/>
              <a:t>relation is a set of n-tuples (a1, a2, …, an) where each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smtClean="0"/>
              <a:t>	   Di</a:t>
            </a:r>
            <a:endParaRPr lang="en-US" dirty="0"/>
          </a:p>
          <a:p>
            <a:r>
              <a:rPr lang="en-US" dirty="0"/>
              <a:t>Example:    if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customer-name = {Jones, Smith, Curry, Lindsay}</a:t>
            </a:r>
          </a:p>
          <a:p>
            <a:pPr lvl="1"/>
            <a:r>
              <a:rPr lang="en-US" dirty="0"/>
              <a:t>customer-street = {Main, North, Park}</a:t>
            </a:r>
          </a:p>
          <a:p>
            <a:pPr lvl="1"/>
            <a:r>
              <a:rPr lang="en-US" dirty="0"/>
              <a:t>customer-city   = {Harrison, Rye, Pittsfield}</a:t>
            </a:r>
          </a:p>
          <a:p>
            <a:pPr lvl="1"/>
            <a:r>
              <a:rPr lang="en-US" dirty="0"/>
              <a:t>Then r = {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Jones, Main, Harrison),</a:t>
            </a:r>
          </a:p>
          <a:p>
            <a:pPr lvl="2"/>
            <a:r>
              <a:rPr lang="en-US" dirty="0"/>
              <a:t>(Smith, North, Rye),</a:t>
            </a:r>
          </a:p>
          <a:p>
            <a:pPr lvl="2"/>
            <a:r>
              <a:rPr lang="en-US" dirty="0"/>
              <a:t>(Curry, North, Rye</a:t>
            </a:r>
            <a:r>
              <a:rPr lang="en-US" dirty="0" smtClean="0"/>
              <a:t>),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Lindsay, Park, Pittsfield)}</a:t>
            </a:r>
          </a:p>
          <a:p>
            <a:pPr marL="0" indent="0">
              <a:buNone/>
            </a:pPr>
            <a:r>
              <a:rPr lang="en-US" dirty="0"/>
              <a:t> is a relation over customer-name x customer-street x customer-city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43928"/>
            <a:ext cx="276123" cy="3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3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" y="370133"/>
            <a:ext cx="4371932" cy="633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29" y="336596"/>
            <a:ext cx="4387271" cy="423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3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685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785"/>
            <a:ext cx="8229600" cy="5476415"/>
          </a:xfrm>
        </p:spPr>
        <p:txBody>
          <a:bodyPr>
            <a:noAutofit/>
          </a:bodyPr>
          <a:lstStyle/>
          <a:p>
            <a:r>
              <a:rPr lang="en-US" sz="2400" dirty="0"/>
              <a:t>is a language in which a user requests information from a database.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are </a:t>
            </a:r>
            <a:r>
              <a:rPr lang="en-US" sz="2400" dirty="0" smtClean="0"/>
              <a:t>typically</a:t>
            </a:r>
          </a:p>
          <a:p>
            <a:r>
              <a:rPr lang="en-US" sz="2400" dirty="0"/>
              <a:t>Procedural, where the user instructs the system to perform a sequence of operations on the database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will compute the desired information.</a:t>
            </a:r>
          </a:p>
          <a:p>
            <a:r>
              <a:rPr lang="en-US" sz="2400" dirty="0" smtClean="0"/>
              <a:t>Nonprocedural</a:t>
            </a:r>
            <a:r>
              <a:rPr lang="en-US" sz="2400" dirty="0"/>
              <a:t>, where the user </a:t>
            </a:r>
            <a:r>
              <a:rPr lang="en-US" sz="2400" dirty="0" smtClean="0"/>
              <a:t>specifies </a:t>
            </a:r>
            <a:r>
              <a:rPr lang="en-US" sz="2400" dirty="0"/>
              <a:t>the information desired without giving a procedure for </a:t>
            </a:r>
            <a:r>
              <a:rPr lang="en-US" sz="2400" dirty="0" smtClean="0"/>
              <a:t>obtaining the information.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A complete query language also contains facilities to insert and delete tuples as well as to modify parts </a:t>
            </a:r>
            <a:r>
              <a:rPr lang="en-US" sz="2400" dirty="0" smtClean="0"/>
              <a:t>of existing </a:t>
            </a:r>
            <a:r>
              <a:rPr lang="en-US" sz="2400" dirty="0"/>
              <a:t>tuples.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2082</Words>
  <Application>Microsoft Office PowerPoint</Application>
  <PresentationFormat>On-screen Show (4:3)</PresentationFormat>
  <Paragraphs>333</Paragraphs>
  <Slides>47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Microsoft Equation 3.0</vt:lpstr>
      <vt:lpstr>Relational Model</vt:lpstr>
      <vt:lpstr>Relational Model</vt:lpstr>
      <vt:lpstr>Basic structure</vt:lpstr>
      <vt:lpstr>PowerPoint Presentation</vt:lpstr>
      <vt:lpstr>PowerPoint Presentation</vt:lpstr>
      <vt:lpstr>Relational Moel</vt:lpstr>
      <vt:lpstr>Basic Structure</vt:lpstr>
      <vt:lpstr>PowerPoint Presentation</vt:lpstr>
      <vt:lpstr>Query Language</vt:lpstr>
      <vt:lpstr>RELATIONAL ALGEBRA</vt:lpstr>
      <vt:lpstr> RA Operations</vt:lpstr>
      <vt:lpstr>The select Operator</vt:lpstr>
      <vt:lpstr>Examples of Select Operator</vt:lpstr>
      <vt:lpstr>The Project Operation</vt:lpstr>
      <vt:lpstr>PowerPoint Presentation</vt:lpstr>
      <vt:lpstr>The Cartesian Product Operation</vt:lpstr>
      <vt:lpstr>The Cartesian Product Operation</vt:lpstr>
      <vt:lpstr>Example of Cartesian Product</vt:lpstr>
      <vt:lpstr>Rename Operator</vt:lpstr>
      <vt:lpstr>PowerPoint Presentation</vt:lpstr>
      <vt:lpstr>The Union Operation</vt:lpstr>
      <vt:lpstr>The Union Operation</vt:lpstr>
      <vt:lpstr>The Set Difference Operation</vt:lpstr>
      <vt:lpstr>The Set Intersection Operation</vt:lpstr>
      <vt:lpstr>The Natural Join Operation</vt:lpstr>
      <vt:lpstr>Natural Join..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Narendra</dc:creator>
  <cp:lastModifiedBy>Narendra</cp:lastModifiedBy>
  <cp:revision>39</cp:revision>
  <dcterms:created xsi:type="dcterms:W3CDTF">2014-08-20T02:22:32Z</dcterms:created>
  <dcterms:modified xsi:type="dcterms:W3CDTF">2014-08-21T07:08:23Z</dcterms:modified>
</cp:coreProperties>
</file>