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Male 13-24</c:v>
                </c:pt>
              </c:strCache>
            </c:strRef>
          </c:tx>
          <c:spPr>
            <a:solidFill>
              <a:srgbClr val="376092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Q1, 2013</c:v>
                </c:pt>
                <c:pt idx="1">
                  <c:v>Q2, 2013</c:v>
                </c:pt>
                <c:pt idx="2">
                  <c:v>Q3, 2013</c:v>
                </c:pt>
                <c:pt idx="3">
                  <c:v>Q4, 2013</c:v>
                </c:pt>
                <c:pt idx="4">
                  <c:v>Q1, 2014</c:v>
                </c:pt>
                <c:pt idx="5">
                  <c:v>Q2, 2014</c:v>
                </c:pt>
                <c:pt idx="6">
                  <c:v>Q3, 2014</c:v>
                </c:pt>
                <c:pt idx="7">
                  <c:v>10/28/2014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8"/>
                <c:pt idx="0">
                  <c:v>2313</c:v>
                </c:pt>
                <c:pt idx="1">
                  <c:v>2608</c:v>
                </c:pt>
                <c:pt idx="2">
                  <c:v>3809</c:v>
                </c:pt>
                <c:pt idx="3">
                  <c:v>3803</c:v>
                </c:pt>
                <c:pt idx="4">
                  <c:v>3893</c:v>
                </c:pt>
                <c:pt idx="5">
                  <c:v>4716</c:v>
                </c:pt>
                <c:pt idx="6">
                  <c:v>5384</c:v>
                </c:pt>
                <c:pt idx="7">
                  <c:v>5404</c:v>
                </c:pt>
              </c:numCache>
            </c:numRef>
          </c:val>
        </c:ser>
        <c:ser>
          <c:idx val="1"/>
          <c:order val="1"/>
          <c:tx>
            <c:strRef>
              <c:f>label 4</c:f>
              <c:strCache>
                <c:ptCount val="1"/>
                <c:pt idx="0">
                  <c:v>Male 25+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Q1, 2013</c:v>
                </c:pt>
                <c:pt idx="1">
                  <c:v>Q2, 2013</c:v>
                </c:pt>
                <c:pt idx="2">
                  <c:v>Q3, 2013</c:v>
                </c:pt>
                <c:pt idx="3">
                  <c:v>Q4, 2013</c:v>
                </c:pt>
                <c:pt idx="4">
                  <c:v>Q1, 2014</c:v>
                </c:pt>
                <c:pt idx="5">
                  <c:v>Q2, 2014</c:v>
                </c:pt>
                <c:pt idx="6">
                  <c:v>Q3, 2014</c:v>
                </c:pt>
                <c:pt idx="7">
                  <c:v>10/28/2014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8"/>
                <c:pt idx="0">
                  <c:v>811</c:v>
                </c:pt>
                <c:pt idx="1">
                  <c:v>896</c:v>
                </c:pt>
                <c:pt idx="2">
                  <c:v>1171</c:v>
                </c:pt>
                <c:pt idx="3">
                  <c:v>1258</c:v>
                </c:pt>
                <c:pt idx="4">
                  <c:v>1359</c:v>
                </c:pt>
                <c:pt idx="5">
                  <c:v>1528</c:v>
                </c:pt>
                <c:pt idx="6">
                  <c:v>1651</c:v>
                </c:pt>
                <c:pt idx="7">
                  <c:v>1692</c:v>
                </c:pt>
              </c:numCache>
            </c:numRef>
          </c:val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Female 13-24</c:v>
                </c:pt>
              </c:strCache>
            </c:strRef>
          </c:tx>
          <c:spPr>
            <a:solidFill>
              <a:srgbClr val="403152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Q1, 2013</c:v>
                </c:pt>
                <c:pt idx="1">
                  <c:v>Q2, 2013</c:v>
                </c:pt>
                <c:pt idx="2">
                  <c:v>Q3, 2013</c:v>
                </c:pt>
                <c:pt idx="3">
                  <c:v>Q4, 2013</c:v>
                </c:pt>
                <c:pt idx="4">
                  <c:v>Q1, 2014</c:v>
                </c:pt>
                <c:pt idx="5">
                  <c:v>Q2, 2014</c:v>
                </c:pt>
                <c:pt idx="6">
                  <c:v>Q3, 2014</c:v>
                </c:pt>
                <c:pt idx="7">
                  <c:v>10/28/2014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8"/>
                <c:pt idx="0">
                  <c:v>-501</c:v>
                </c:pt>
                <c:pt idx="1">
                  <c:v>-542</c:v>
                </c:pt>
                <c:pt idx="2">
                  <c:v>-894</c:v>
                </c:pt>
                <c:pt idx="3">
                  <c:v>-902</c:v>
                </c:pt>
                <c:pt idx="4">
                  <c:v>-914</c:v>
                </c:pt>
                <c:pt idx="5">
                  <c:v>-1118</c:v>
                </c:pt>
                <c:pt idx="6">
                  <c:v>-1293</c:v>
                </c:pt>
                <c:pt idx="7">
                  <c:v>-1304</c:v>
                </c:pt>
              </c:numCache>
            </c:numRef>
          </c:val>
        </c:ser>
        <c:ser>
          <c:idx val="3"/>
          <c:order val="3"/>
          <c:tx>
            <c:strRef>
              <c:f>label 6</c:f>
              <c:strCache>
                <c:ptCount val="1"/>
                <c:pt idx="0">
                  <c:v>Female 25+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Q1, 2013</c:v>
                </c:pt>
                <c:pt idx="1">
                  <c:v>Q2, 2013</c:v>
                </c:pt>
                <c:pt idx="2">
                  <c:v>Q3, 2013</c:v>
                </c:pt>
                <c:pt idx="3">
                  <c:v>Q4, 2013</c:v>
                </c:pt>
                <c:pt idx="4">
                  <c:v>Q1, 2014</c:v>
                </c:pt>
                <c:pt idx="5">
                  <c:v>Q2, 2014</c:v>
                </c:pt>
                <c:pt idx="6">
                  <c:v>Q3, 2014</c:v>
                </c:pt>
                <c:pt idx="7">
                  <c:v>10/28/2014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8"/>
                <c:pt idx="0">
                  <c:v>-121</c:v>
                </c:pt>
                <c:pt idx="1">
                  <c:v>-142</c:v>
                </c:pt>
                <c:pt idx="2">
                  <c:v>-183</c:v>
                </c:pt>
                <c:pt idx="3">
                  <c:v>-186</c:v>
                </c:pt>
                <c:pt idx="4">
                  <c:v>-210</c:v>
                </c:pt>
                <c:pt idx="5">
                  <c:v>-270</c:v>
                </c:pt>
                <c:pt idx="6">
                  <c:v>-295</c:v>
                </c:pt>
                <c:pt idx="7">
                  <c:v>-299</c:v>
                </c:pt>
              </c:numCache>
            </c:numRef>
          </c:val>
        </c:ser>
        <c:gapWidth val="75"/>
        <c:overlap val="100"/>
        <c:axId val="97066263"/>
        <c:axId val="76627592"/>
      </c:barChart>
      <c:catAx>
        <c:axId val="9706626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ln w="19080">
            <a:solidFill>
              <a:srgbClr val="ffffff"/>
            </a:solidFill>
            <a:round/>
          </a:ln>
        </c:spPr>
        <c:crossAx val="76627592"/>
        <c:crossesAt val="0"/>
        <c:auto val="1"/>
        <c:lblAlgn val="ctr"/>
        <c:lblOffset val="100"/>
      </c:catAx>
      <c:valAx>
        <c:axId val="7662759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low"/>
        <c:spPr>
          <a:ln w="9360">
            <a:solidFill>
              <a:srgbClr val="878787"/>
            </a:solidFill>
            <a:round/>
          </a:ln>
        </c:spPr>
        <c:crossAx val="97066263"/>
        <c:crossesAt val="0"/>
      </c:valAx>
      <c:spPr>
        <a:solidFill>
          <a:srgbClr val="454545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Nepal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3439</c:v>
                </c:pt>
                <c:pt idx="1">
                  <c:v>3870</c:v>
                </c:pt>
                <c:pt idx="2">
                  <c:v>5670</c:v>
                </c:pt>
                <c:pt idx="3">
                  <c:v>5705</c:v>
                </c:pt>
                <c:pt idx="4">
                  <c:v>0</c:v>
                </c:pt>
                <c:pt idx="5">
                  <c:v>5860</c:v>
                </c:pt>
                <c:pt idx="6">
                  <c:v>7043</c:v>
                </c:pt>
                <c:pt idx="7">
                  <c:v>7923</c:v>
                </c:pt>
                <c:pt idx="8">
                  <c:v>7979</c:v>
                </c:pt>
              </c:numCache>
            </c:numRef>
          </c:val>
        </c:ser>
        <c:ser>
          <c:idx val="1"/>
          <c:order val="1"/>
          <c:tx>
            <c:strRef>
              <c:f>label 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313</c:v>
                </c:pt>
                <c:pt idx="1">
                  <c:v>318</c:v>
                </c:pt>
                <c:pt idx="2">
                  <c:v>390</c:v>
                </c:pt>
                <c:pt idx="3">
                  <c:v>433</c:v>
                </c:pt>
                <c:pt idx="4">
                  <c:v>0</c:v>
                </c:pt>
                <c:pt idx="5">
                  <c:v>513</c:v>
                </c:pt>
                <c:pt idx="6">
                  <c:v>588</c:v>
                </c:pt>
                <c:pt idx="7">
                  <c:v>694</c:v>
                </c:pt>
                <c:pt idx="8">
                  <c:v>712</c:v>
                </c:pt>
              </c:numCache>
            </c:numRef>
          </c:val>
        </c:ser>
        <c:gapWidth val="150"/>
        <c:axId val="54562566"/>
        <c:axId val="82167456"/>
      </c:barChart>
      <c:catAx>
        <c:axId val="5456256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2167456"/>
        <c:crosses val="autoZero"/>
        <c:auto val="1"/>
        <c:lblAlgn val="ctr"/>
        <c:lblOffset val="100"/>
      </c:catAx>
      <c:valAx>
        <c:axId val="8216745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4562566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16"/>
      <c:rotY val="19"/>
      <c:rAngAx val="1"/>
      <c:perspective val="30"/>
    </c:view3D>
    <c:floor>
      <c:spPr>
        <a:noFill/>
        <a:ln w="9360">
          <a:solidFill>
            <a:srgbClr val="878787"/>
          </a:solidFill>
          <a:round/>
        </a:ln>
      </c:spPr>
    </c:floor>
    <c:backWall>
      <c:spPr>
        <a:noFill/>
        <a:ln w="9360">
          <a:solidFill>
            <a:srgbClr val="878787"/>
          </a:solidFill>
          <a:round/>
        </a:ln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Kathmandu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6"/>
                <c:pt idx="0">
                  <c:v>2013 First Quarter</c:v>
                </c:pt>
                <c:pt idx="1">
                  <c:v>2013 Second Quarter</c:v>
                </c:pt>
                <c:pt idx="2">
                  <c:v>2013 Third Quarter</c:v>
                </c:pt>
                <c:pt idx="3">
                  <c:v>2014 First Quarter</c:v>
                </c:pt>
                <c:pt idx="4">
                  <c:v>2014 Second Quarter</c:v>
                </c:pt>
                <c:pt idx="5">
                  <c:v>2014 Third Quarter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6"/>
                <c:pt idx="0">
                  <c:v>2452</c:v>
                </c:pt>
                <c:pt idx="1">
                  <c:v>2558</c:v>
                </c:pt>
                <c:pt idx="2">
                  <c:v>3492</c:v>
                </c:pt>
                <c:pt idx="3">
                  <c:v>4082</c:v>
                </c:pt>
                <c:pt idx="4">
                  <c:v>4312</c:v>
                </c:pt>
                <c:pt idx="5">
                  <c:v>5062</c:v>
                </c:pt>
              </c:numCache>
            </c:numRef>
          </c:val>
        </c:ser>
        <c:ser>
          <c:idx val="1"/>
          <c:order val="1"/>
          <c:tx>
            <c:strRef>
              <c:f>label 4</c:f>
              <c:strCache>
                <c:ptCount val="1"/>
                <c:pt idx="0">
                  <c:v>Other City(Inside Nepal)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6"/>
                <c:pt idx="0">
                  <c:v>2013 First Quarter</c:v>
                </c:pt>
                <c:pt idx="1">
                  <c:v>2013 Second Quarter</c:v>
                </c:pt>
                <c:pt idx="2">
                  <c:v>2013 Third Quarter</c:v>
                </c:pt>
                <c:pt idx="3">
                  <c:v>2014 First Quarter</c:v>
                </c:pt>
                <c:pt idx="4">
                  <c:v>2014 Second Quarter</c:v>
                </c:pt>
                <c:pt idx="5">
                  <c:v>2014 Third Quarter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6"/>
                <c:pt idx="0">
                  <c:v>812</c:v>
                </c:pt>
                <c:pt idx="1">
                  <c:v>865</c:v>
                </c:pt>
                <c:pt idx="2">
                  <c:v>1112</c:v>
                </c:pt>
                <c:pt idx="3">
                  <c:v>1390</c:v>
                </c:pt>
                <c:pt idx="4">
                  <c:v>1422</c:v>
                </c:pt>
                <c:pt idx="5">
                  <c:v>1650</c:v>
                </c:pt>
              </c:numCache>
            </c:numRef>
          </c:val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Other City(Outside Nepal) 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6"/>
                <c:pt idx="0">
                  <c:v>2013 First Quarter</c:v>
                </c:pt>
                <c:pt idx="1">
                  <c:v>2013 Second Quarter</c:v>
                </c:pt>
                <c:pt idx="2">
                  <c:v>2013 Third Quarter</c:v>
                </c:pt>
                <c:pt idx="3">
                  <c:v>2014 First Quarter</c:v>
                </c:pt>
                <c:pt idx="4">
                  <c:v>2014 Second Quarter</c:v>
                </c:pt>
                <c:pt idx="5">
                  <c:v>2014 Third Quarter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6"/>
                <c:pt idx="0">
                  <c:v>81</c:v>
                </c:pt>
                <c:pt idx="1">
                  <c:v>82</c:v>
                </c:pt>
                <c:pt idx="2">
                  <c:v>94</c:v>
                </c:pt>
                <c:pt idx="3">
                  <c:v>160</c:v>
                </c:pt>
                <c:pt idx="4">
                  <c:v>188</c:v>
                </c:pt>
                <c:pt idx="5">
                  <c:v>200</c:v>
                </c:pt>
              </c:numCache>
            </c:numRef>
          </c:val>
        </c:ser>
        <c:gapWidth val="75"/>
        <c:shape val="box"/>
        <c:axId val="77589516"/>
        <c:axId val="49440892"/>
        <c:axId val="0"/>
      </c:bar3DChart>
      <c:catAx>
        <c:axId val="775895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9440892"/>
        <c:crosses val="autoZero"/>
        <c:auto val="1"/>
        <c:lblAlgn val="ctr"/>
        <c:lblOffset val="100"/>
      </c:catAx>
      <c:valAx>
        <c:axId val="4944089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77589516"/>
        <c:crossesAt val="0"/>
      </c:valAx>
      <c:spPr>
        <a:noFill/>
        <a:ln w="9360">
          <a:solidFill>
            <a:srgbClr val="878787"/>
          </a:solidFill>
          <a:round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11/5/14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113810-C6EF-46DA-A2E0-D2DAF3AC528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11/5/14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854644-F501-4E73-A10D-93C38B7E7A7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Lifetime Likes by Gender, Country, and City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Garamond"/>
              </a:rPr>
              <a:t>Bidish Acharya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
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Anish Thakuri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
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Sachin Aryal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
</a:t>
            </a:r>
            <a:r>
              <a:rPr lang="en-US" sz="2400">
                <a:solidFill>
                  <a:srgbClr val="8b8b8b"/>
                </a:solidFill>
                <a:latin typeface="Garamond"/>
              </a:rPr>
              <a:t>Sarthak Khanal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Conclusion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aramond"/>
              </a:rPr>
              <a:t>Facebook users of age group 13-24 and living in Kathmandu has got majority of likes on the page.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481720" y="5378040"/>
            <a:ext cx="274284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Thank You!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Lifetime Likes by Gender</a:t>
            </a:r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152280" y="1447920"/>
          <a:ext cx="8762760" cy="5181120"/>
        </p:xfrm>
        <a:graphic>
          <a:graphicData uri="http://schemas.openxmlformats.org/drawingml/2006/table">
            <a:tbl>
              <a:tblPr/>
              <a:tblGrid>
                <a:gridCol w="3504960"/>
                <a:gridCol w="1314360"/>
                <a:gridCol w="1314360"/>
                <a:gridCol w="1314360"/>
                <a:gridCol w="1314720"/>
              </a:tblGrid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Quarters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Male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Female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13-24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25+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13-24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25+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Q1, 2013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2313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811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501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121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Q2, 2013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2608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896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542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142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Q3, 2013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3809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1171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894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183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Q4, 2013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3803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1258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902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186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Q1, 2014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3893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1359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914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210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Q2, 2014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4716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1528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1118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270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Q3, 2014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5384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1651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1293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295</a:t>
                      </a:r>
                      <a:endParaRPr/>
                    </a:p>
                  </a:txBody>
                  <a:tcPr/>
                </a:tc>
              </a:tr>
              <a:tr h="5187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Garamond"/>
                        </a:rPr>
                        <a:t>October 28, 2014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5404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1692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1304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299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Chart 2"/>
          <p:cNvGraphicFramePr/>
          <p:nvPr/>
        </p:nvGraphicFramePr>
        <p:xfrm>
          <a:off x="27720" y="0"/>
          <a:ext cx="9143640" cy="655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3" name="CustomShape 1"/>
          <p:cNvSpPr/>
          <p:nvPr/>
        </p:nvSpPr>
        <p:spPr>
          <a:xfrm>
            <a:off x="2514600" y="650736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aramond"/>
              </a:rPr>
              <a:t>Likes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Findings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aramond"/>
              </a:rPr>
              <a:t>The no. of likes on the page is more of males than that of females.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aramond"/>
              </a:rPr>
              <a:t>People of age group (13-24) like the page more than the people of age group (25+)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Lifetime Likes by Country</a:t>
            </a:r>
            <a:endParaRPr/>
          </a:p>
        </p:txBody>
      </p:sp>
      <p:graphicFrame>
        <p:nvGraphicFramePr>
          <p:cNvPr id="87" name="Table 2"/>
          <p:cNvGraphicFramePr/>
          <p:nvPr/>
        </p:nvGraphicFramePr>
        <p:xfrm>
          <a:off x="380880" y="1676520"/>
          <a:ext cx="3962160" cy="3504960"/>
        </p:xfrm>
        <a:graphic>
          <a:graphicData uri="http://schemas.openxmlformats.org/drawingml/2006/table">
            <a:tbl>
              <a:tblPr/>
              <a:tblGrid>
                <a:gridCol w="1350000"/>
                <a:gridCol w="1261440"/>
                <a:gridCol w="1350720"/>
              </a:tblGrid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Quarters (Year 2013)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Nepal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Others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3439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313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3870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318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5670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390</a:t>
                      </a:r>
                      <a:endParaRPr/>
                    </a:p>
                  </a:txBody>
                  <a:tcPr/>
                </a:tc>
              </a:tr>
              <a:tr h="7012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5705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433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3"/>
          <p:cNvGraphicFramePr/>
          <p:nvPr/>
        </p:nvGraphicFramePr>
        <p:xfrm>
          <a:off x="4724280" y="1676520"/>
          <a:ext cx="3931560" cy="3504960"/>
        </p:xfrm>
        <a:graphic>
          <a:graphicData uri="http://schemas.openxmlformats.org/drawingml/2006/table">
            <a:tbl>
              <a:tblPr/>
              <a:tblGrid>
                <a:gridCol w="1339920"/>
                <a:gridCol w="1251720"/>
                <a:gridCol w="1339920"/>
              </a:tblGrid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Quarters (Year 2014)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Nepal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Garamond"/>
                        </a:rPr>
                        <a:t>Others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5860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513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7043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588</a:t>
                      </a:r>
                      <a:endParaRPr/>
                    </a:p>
                  </a:txBody>
                  <a:tcPr/>
                </a:tc>
              </a:tr>
              <a:tr h="7009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7923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694</a:t>
                      </a:r>
                      <a:endParaRPr/>
                    </a:p>
                  </a:txBody>
                  <a:tcPr/>
                </a:tc>
              </a:tr>
              <a:tr h="7012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Garamond"/>
                        </a:rPr>
                        <a:t>Q4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7979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aramond"/>
                        </a:rPr>
                        <a:t>712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Chart 7"/>
          <p:cNvGraphicFramePr/>
          <p:nvPr/>
        </p:nvGraphicFramePr>
        <p:xfrm>
          <a:off x="380880" y="0"/>
          <a:ext cx="8686440" cy="670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0" name="CustomShape 1"/>
          <p:cNvSpPr/>
          <p:nvPr/>
        </p:nvSpPr>
        <p:spPr>
          <a:xfrm rot="16200000">
            <a:off x="-1684080" y="3437280"/>
            <a:ext cx="3885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aramond"/>
              </a:rPr>
              <a:t>Lifetime Likes by Country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Findings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Garamond"/>
              </a:rPr>
              <a:t>As expected, people of Nepal like the page more than that of any other countries.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Chart 3"/>
          <p:cNvGraphicFramePr/>
          <p:nvPr/>
        </p:nvGraphicFramePr>
        <p:xfrm>
          <a:off x="0" y="314280"/>
          <a:ext cx="9753120" cy="654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Garamond"/>
              </a:rPr>
              <a:t>Findings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aramond"/>
              </a:rPr>
              <a:t>People of Kathmandu like the page more than that of people of other cities.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