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>
        <c:manualLayout>
          <c:layoutTarget val="inner"/>
          <c:xMode val="edge"/>
          <c:yMode val="edge"/>
          <c:x val="0.11284951881014867"/>
          <c:y val="0.21795166229221349"/>
          <c:w val="0.61177537182852193"/>
          <c:h val="0.65482210557013742"/>
        </c:manualLayout>
      </c:layout>
      <c:lineChart>
        <c:grouping val="standard"/>
        <c:ser>
          <c:idx val="0"/>
          <c:order val="0"/>
          <c:tx>
            <c:strRef>
              <c:f>Sheet1!$C$1</c:f>
              <c:strCache>
                <c:ptCount val="1"/>
                <c:pt idx="0">
                  <c:v>Kathmandu</c:v>
                </c:pt>
              </c:strCache>
            </c:strRef>
          </c:tx>
          <c:marker>
            <c:symbol val="none"/>
          </c:marker>
          <c:val>
            <c:numRef>
              <c:f>Sheet1!$C$2:$C$14</c:f>
              <c:numCache>
                <c:formatCode>0</c:formatCode>
                <c:ptCount val="13"/>
                <c:pt idx="0">
                  <c:v>304</c:v>
                </c:pt>
                <c:pt idx="1">
                  <c:v>1322</c:v>
                </c:pt>
                <c:pt idx="2">
                  <c:v>1282</c:v>
                </c:pt>
                <c:pt idx="3">
                  <c:v>1738</c:v>
                </c:pt>
                <c:pt idx="4">
                  <c:v>346</c:v>
                </c:pt>
                <c:pt idx="5">
                  <c:v>1060</c:v>
                </c:pt>
                <c:pt idx="6">
                  <c:v>587</c:v>
                </c:pt>
                <c:pt idx="7">
                  <c:v>1719</c:v>
                </c:pt>
                <c:pt idx="8">
                  <c:v>1064</c:v>
                </c:pt>
                <c:pt idx="9">
                  <c:v>686</c:v>
                </c:pt>
                <c:pt idx="10">
                  <c:v>1080</c:v>
                </c:pt>
                <c:pt idx="11">
                  <c:v>701</c:v>
                </c:pt>
                <c:pt idx="12">
                  <c:v>19895</c:v>
                </c:pt>
              </c:numCache>
            </c:numRef>
          </c:val>
        </c:ser>
        <c:marker val="1"/>
        <c:axId val="56226944"/>
        <c:axId val="56228480"/>
      </c:lineChart>
      <c:catAx>
        <c:axId val="56226944"/>
        <c:scaling>
          <c:orientation val="minMax"/>
        </c:scaling>
        <c:axPos val="b"/>
        <c:tickLblPos val="nextTo"/>
        <c:crossAx val="56228480"/>
        <c:crosses val="autoZero"/>
        <c:auto val="1"/>
        <c:lblAlgn val="ctr"/>
        <c:lblOffset val="100"/>
      </c:catAx>
      <c:valAx>
        <c:axId val="56228480"/>
        <c:scaling>
          <c:orientation val="minMax"/>
        </c:scaling>
        <c:axPos val="l"/>
        <c:majorGridlines/>
        <c:numFmt formatCode="0" sourceLinked="1"/>
        <c:tickLblPos val="nextTo"/>
        <c:crossAx val="562269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[1]Sheet1!$C$22</c:f>
              <c:strCache>
                <c:ptCount val="1"/>
                <c:pt idx="0">
                  <c:v>Kathmandu, Nepal</c:v>
                </c:pt>
              </c:strCache>
            </c:strRef>
          </c:tx>
          <c:marker>
            <c:symbol val="none"/>
          </c:marker>
          <c:val>
            <c:numRef>
              <c:f>[1]Sheet1!$C$23:$C$36</c:f>
              <c:numCache>
                <c:formatCode>0</c:formatCode>
                <c:ptCount val="14"/>
                <c:pt idx="0">
                  <c:v>8118</c:v>
                </c:pt>
                <c:pt idx="1">
                  <c:v>10809</c:v>
                </c:pt>
                <c:pt idx="2">
                  <c:v>4965</c:v>
                </c:pt>
                <c:pt idx="3">
                  <c:v>7686</c:v>
                </c:pt>
                <c:pt idx="4">
                  <c:v>955</c:v>
                </c:pt>
                <c:pt idx="5">
                  <c:v>201</c:v>
                </c:pt>
                <c:pt idx="6">
                  <c:v>19890</c:v>
                </c:pt>
                <c:pt idx="7">
                  <c:v>2241</c:v>
                </c:pt>
                <c:pt idx="8">
                  <c:v>8471</c:v>
                </c:pt>
                <c:pt idx="9">
                  <c:v>17986</c:v>
                </c:pt>
                <c:pt idx="10">
                  <c:v>7400</c:v>
                </c:pt>
                <c:pt idx="11">
                  <c:v>5318</c:v>
                </c:pt>
                <c:pt idx="12">
                  <c:v>8389</c:v>
                </c:pt>
              </c:numCache>
            </c:numRef>
          </c:val>
        </c:ser>
        <c:marker val="1"/>
        <c:axId val="56240768"/>
        <c:axId val="56250752"/>
      </c:lineChart>
      <c:catAx>
        <c:axId val="56240768"/>
        <c:scaling>
          <c:orientation val="minMax"/>
        </c:scaling>
        <c:axPos val="b"/>
        <c:tickLblPos val="nextTo"/>
        <c:crossAx val="56250752"/>
        <c:crosses val="autoZero"/>
        <c:auto val="1"/>
        <c:lblAlgn val="ctr"/>
        <c:lblOffset val="100"/>
      </c:catAx>
      <c:valAx>
        <c:axId val="56250752"/>
        <c:scaling>
          <c:orientation val="minMax"/>
        </c:scaling>
        <c:axPos val="l"/>
        <c:majorGridlines/>
        <c:numFmt formatCode="0" sourceLinked="1"/>
        <c:tickLblPos val="nextTo"/>
        <c:crossAx val="562407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2013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4646</c:v>
                </c:pt>
                <c:pt idx="1">
                  <c:v>3712</c:v>
                </c:pt>
                <c:pt idx="2">
                  <c:v>23426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31578</c:v>
                </c:pt>
                <c:pt idx="1">
                  <c:v>31758</c:v>
                </c:pt>
                <c:pt idx="2">
                  <c:v>39093</c:v>
                </c:pt>
              </c:numCache>
            </c:numRef>
          </c:val>
        </c:ser>
        <c:shape val="box"/>
        <c:axId val="34141696"/>
        <c:axId val="34143616"/>
        <c:axId val="0"/>
      </c:bar3DChart>
      <c:catAx>
        <c:axId val="34141696"/>
        <c:scaling>
          <c:orientation val="minMax"/>
        </c:scaling>
        <c:axPos val="b"/>
        <c:tickLblPos val="nextTo"/>
        <c:crossAx val="34143616"/>
        <c:crosses val="autoZero"/>
        <c:auto val="1"/>
        <c:lblAlgn val="ctr"/>
        <c:lblOffset val="100"/>
      </c:catAx>
      <c:valAx>
        <c:axId val="34143616"/>
        <c:scaling>
          <c:orientation val="minMax"/>
        </c:scaling>
        <c:axPos val="l"/>
        <c:majorGridlines/>
        <c:numFmt formatCode="General" sourceLinked="1"/>
        <c:tickLblPos val="nextTo"/>
        <c:crossAx val="341416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BFD2-1C64-4557-B64D-242AAE6C86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5BFB-A498-4994-9DE3-90E4896B0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Facebook</a:t>
            </a:r>
            <a:r>
              <a:rPr lang="en-US" sz="1800" dirty="0" smtClean="0"/>
              <a:t> Insights Data Export - </a:t>
            </a:r>
            <a:r>
              <a:rPr lang="en-US" sz="1800" dirty="0" err="1" smtClean="0"/>
              <a:t>Deerwalk</a:t>
            </a:r>
            <a:r>
              <a:rPr lang="en-US" sz="1800" dirty="0" smtClean="0"/>
              <a:t> Institute of Technology - 2014-10-30 Q1 2014  according to Weekly Reach by City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066800"/>
          <a:ext cx="87630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419600"/>
              </a:tblGrid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Kathmandu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4/6/13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304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4/13/13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1322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4/20/13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1282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4/27/13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1738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5/4/13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346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5/11/13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1060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5/18/13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587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5/25/13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1719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6/1/13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1064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6/8/13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686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6/15/13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1080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6/22/13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701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6/29/13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19895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Facebook</a:t>
            </a:r>
            <a:r>
              <a:rPr lang="en-US" sz="1800" dirty="0" smtClean="0"/>
              <a:t> Insights Data Export - </a:t>
            </a:r>
            <a:r>
              <a:rPr lang="en-US" sz="1800" dirty="0" err="1" smtClean="0"/>
              <a:t>Deerwalk</a:t>
            </a:r>
            <a:r>
              <a:rPr lang="en-US" sz="1800" dirty="0" smtClean="0"/>
              <a:t> Institute of Technology - 2014-10-30 Q1 2013  according to Weekly Reach by City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066800"/>
          <a:ext cx="87630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419600"/>
              </a:tblGrid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Kathmandu, Nepal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4/5/14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8118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4/12/14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10809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4/19/14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4965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4/26/14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7686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5/3/14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955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5/10/14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201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5/17/14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19890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5/24/14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2241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5/31/14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8471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6/7/14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17986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6/14/14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7400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6/21/14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5318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6/28/14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8389</a:t>
                      </a: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063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2013 &amp; 2014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105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Facebook Insights Data Export - Deerwalk Institute of Technology - 2014-10-30 Q1 2014  according to Weekly Reach by City</vt:lpstr>
      <vt:lpstr>Slide 3</vt:lpstr>
      <vt:lpstr>Facebook Insights Data Export - Deerwalk Institute of Technology - 2014-10-30 Q1 2013  according to Weekly Reach by City</vt:lpstr>
      <vt:lpstr>Slide 5</vt:lpstr>
      <vt:lpstr>Slide 6</vt:lpstr>
      <vt:lpstr>Comparison between 2013 &amp; 2014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2014-11-05T04:48:19Z</dcterms:created>
  <dcterms:modified xsi:type="dcterms:W3CDTF">2014-11-05T11:03:00Z</dcterms:modified>
</cp:coreProperties>
</file>