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notesSlides/notesSlide1.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notesSlides/notesSlide2.xml" ContentType="application/vnd.openxmlformats-officedocument.presentationml.notesSlide+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notesSlides/notesSlide3.xml" ContentType="application/vnd.openxmlformats-officedocument.presentationml.notesSlide+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notesSlides/notesSlide4.xml" ContentType="application/vnd.openxmlformats-officedocument.presentationml.notesSlide+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2"/>
  </p:notesMasterIdLst>
  <p:sldIdLst>
    <p:sldId id="256" r:id="rId2"/>
    <p:sldId id="257" r:id="rId3"/>
    <p:sldId id="258" r:id="rId4"/>
    <p:sldId id="259" r:id="rId5"/>
    <p:sldId id="260" r:id="rId6"/>
    <p:sldId id="261" r:id="rId7"/>
    <p:sldId id="262" r:id="rId8"/>
    <p:sldId id="269" r:id="rId9"/>
    <p:sldId id="267" r:id="rId10"/>
    <p:sldId id="268"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E:\done\referralExternalsite_2013.xls"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E:\done\positive%20negative%20feedback%202013.xls"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E:\done\positive%20negative%20feedback%202013.xls"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E:\done\positive%20negative%20feedback%202013.xls"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file:///E:\done\Negative_july_1_2014.xlsx"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file:///E:\done\Negative_july_1_2014.xlsx"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file:///E:\done\Negative_july_1_2014.xlsx" TargetMode="External"/></Relationships>
</file>

<file path=ppt/charts/_rels/chart16.xml.rels><?xml version="1.0" encoding="UTF-8" standalone="yes"?>
<Relationships xmlns="http://schemas.openxmlformats.org/package/2006/relationships"><Relationship Id="rId1" Type="http://schemas.openxmlformats.org/officeDocument/2006/relationships/oleObject" Target="file:///E:\done\positive%20negative%20feedback%202013.xls" TargetMode="External"/></Relationships>
</file>

<file path=ppt/charts/_rels/chart17.xml.rels><?xml version="1.0" encoding="UTF-8" standalone="yes"?>
<Relationships xmlns="http://schemas.openxmlformats.org/package/2006/relationships"><Relationship Id="rId1" Type="http://schemas.openxmlformats.org/officeDocument/2006/relationships/oleObject" Target="file:///E:\done\positive_2013_totalcount.xls" TargetMode="External"/></Relationships>
</file>

<file path=ppt/charts/_rels/chart18.xml.rels><?xml version="1.0" encoding="UTF-8" standalone="yes"?>
<Relationships xmlns="http://schemas.openxmlformats.org/package/2006/relationships"><Relationship Id="rId1" Type="http://schemas.openxmlformats.org/officeDocument/2006/relationships/oleObject" Target="file:///E:\done\positive_2013_totalcount.xls" TargetMode="External"/></Relationships>
</file>

<file path=ppt/charts/_rels/chart19.xml.rels><?xml version="1.0" encoding="UTF-8" standalone="yes"?>
<Relationships xmlns="http://schemas.openxmlformats.org/package/2006/relationships"><Relationship Id="rId1" Type="http://schemas.openxmlformats.org/officeDocument/2006/relationships/oleObject" Target="file:///E:\done\positive_2013_totalcount.xls"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E:\done\positive_july_2014_1.xlsx" TargetMode="External"/></Relationships>
</file>

<file path=ppt/charts/_rels/chart20.xml.rels><?xml version="1.0" encoding="UTF-8" standalone="yes"?>
<Relationships xmlns="http://schemas.openxmlformats.org/package/2006/relationships"><Relationship Id="rId1" Type="http://schemas.openxmlformats.org/officeDocument/2006/relationships/oleObject" Target="file:///E:\positive_july_2014_1.xlsx" TargetMode="External"/></Relationships>
</file>

<file path=ppt/charts/_rels/chart21.xml.rels><?xml version="1.0" encoding="UTF-8" standalone="yes"?>
<Relationships xmlns="http://schemas.openxmlformats.org/package/2006/relationships"><Relationship Id="rId1" Type="http://schemas.openxmlformats.org/officeDocument/2006/relationships/oleObject" Target="file:///E:\positive_july_2014_1.xlsx" TargetMode="External"/></Relationships>
</file>

<file path=ppt/charts/_rels/chart22.xml.rels><?xml version="1.0" encoding="UTF-8" standalone="yes"?>
<Relationships xmlns="http://schemas.openxmlformats.org/package/2006/relationships"><Relationship Id="rId1" Type="http://schemas.openxmlformats.org/officeDocument/2006/relationships/oleObject" Target="file:///E:\positive_july_2014_1.xlsx" TargetMode="External"/></Relationships>
</file>

<file path=ppt/charts/_rels/chart23.xml.rels><?xml version="1.0" encoding="UTF-8" standalone="yes"?>
<Relationships xmlns="http://schemas.openxmlformats.org/package/2006/relationships"><Relationship Id="rId1" Type="http://schemas.openxmlformats.org/officeDocument/2006/relationships/oleObject" Target="file:///E:\done\positive%20negative%20feedback%202013.xls" TargetMode="External"/></Relationships>
</file>

<file path=ppt/charts/_rels/chart24.xml.rels><?xml version="1.0" encoding="UTF-8" standalone="yes"?>
<Relationships xmlns="http://schemas.openxmlformats.org/package/2006/relationships"><Relationship Id="rId1" Type="http://schemas.openxmlformats.org/officeDocument/2006/relationships/oleObject" Target="file:///E:\done\positive_2013_totalcount.xls" TargetMode="External"/></Relationships>
</file>

<file path=ppt/charts/_rels/chart25.xml.rels><?xml version="1.0" encoding="UTF-8" standalone="yes"?>
<Relationships xmlns="http://schemas.openxmlformats.org/package/2006/relationships"><Relationship Id="rId1" Type="http://schemas.openxmlformats.org/officeDocument/2006/relationships/oleObject" Target="file:///E:\done\positive_2013_uniqueuser.xls" TargetMode="External"/></Relationships>
</file>

<file path=ppt/charts/_rels/chart26.xml.rels><?xml version="1.0" encoding="UTF-8" standalone="yes"?>
<Relationships xmlns="http://schemas.openxmlformats.org/package/2006/relationships"><Relationship Id="rId1" Type="http://schemas.openxmlformats.org/officeDocument/2006/relationships/oleObject" Target="file:///E:\done\positive_2013_uniqueuser.xls" TargetMode="External"/></Relationships>
</file>

<file path=ppt/charts/_rels/chart27.xml.rels><?xml version="1.0" encoding="UTF-8" standalone="yes"?>
<Relationships xmlns="http://schemas.openxmlformats.org/package/2006/relationships"><Relationship Id="rId1" Type="http://schemas.openxmlformats.org/officeDocument/2006/relationships/oleObject" Target="file:///E:\done\positive_2013_uniqueuser.xls" TargetMode="External"/></Relationships>
</file>

<file path=ppt/charts/_rels/chart28.xml.rels><?xml version="1.0" encoding="UTF-8" standalone="yes"?>
<Relationships xmlns="http://schemas.openxmlformats.org/package/2006/relationships"><Relationship Id="rId1" Type="http://schemas.openxmlformats.org/officeDocument/2006/relationships/oleObject" Target="file:///E:\positive_july_2014_1.xlsx" TargetMode="External"/></Relationships>
</file>

<file path=ppt/charts/_rels/chart29.xml.rels><?xml version="1.0" encoding="UTF-8" standalone="yes"?>
<Relationships xmlns="http://schemas.openxmlformats.org/package/2006/relationships"><Relationship Id="rId1" Type="http://schemas.openxmlformats.org/officeDocument/2006/relationships/oleObject" Target="file:///E:\positive_july_2014_1.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E:\done\positive%20negative%20feedback%202013.xls" TargetMode="External"/></Relationships>
</file>

<file path=ppt/charts/_rels/chart30.xml.rels><?xml version="1.0" encoding="UTF-8" standalone="yes"?>
<Relationships xmlns="http://schemas.openxmlformats.org/package/2006/relationships"><Relationship Id="rId1" Type="http://schemas.openxmlformats.org/officeDocument/2006/relationships/oleObject" Target="file:///E:\positive_july_2014_1.xlsx" TargetMode="External"/></Relationships>
</file>

<file path=ppt/charts/_rels/chart31.xml.rels><?xml version="1.0" encoding="UTF-8" standalone="yes"?>
<Relationships xmlns="http://schemas.openxmlformats.org/package/2006/relationships"><Relationship Id="rId1" Type="http://schemas.openxmlformats.org/officeDocument/2006/relationships/oleObject" Target="file:///E:\XLS%20FILES\positve%20negative%20piechart.xlsx" TargetMode="External"/></Relationships>
</file>

<file path=ppt/charts/_rels/chart32.xml.rels><?xml version="1.0" encoding="UTF-8" standalone="yes"?>
<Relationships xmlns="http://schemas.openxmlformats.org/package/2006/relationships"><Relationship Id="rId1" Type="http://schemas.openxmlformats.org/officeDocument/2006/relationships/oleObject" Target="file:///E:\XLS%20FILES\positve%20negative%20piechart.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E:\done\positive%20negative%20feedback%202013.xls"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E:\done\positive%20negative%20feedback%202013.xls"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E:\done\Negative_july_1_2014.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E:\done\Negative_july_1_2014.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E:\done\Negative_july_1_2014.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E:\done\positive%20negative%20feedback%202013.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4"/>
    </mc:Choice>
    <mc:Fallback>
      <c:style val="34"/>
    </mc:Fallback>
  </mc:AlternateContent>
  <c:chart>
    <c:autoTitleDeleted val="0"/>
    <c:plotArea>
      <c:layout/>
      <c:barChart>
        <c:barDir val="col"/>
        <c:grouping val="clustered"/>
        <c:varyColors val="0"/>
        <c:ser>
          <c:idx val="0"/>
          <c:order val="0"/>
          <c:tx>
            <c:strRef>
              <c:f>'Daily External Referrers'!$P$4</c:f>
              <c:strCache>
                <c:ptCount val="1"/>
                <c:pt idx="0">
                  <c:v>July</c:v>
                </c:pt>
              </c:strCache>
            </c:strRef>
          </c:tx>
          <c:invertIfNegative val="0"/>
          <c:dLbls>
            <c:showLegendKey val="0"/>
            <c:showVal val="1"/>
            <c:showCatName val="0"/>
            <c:showSerName val="0"/>
            <c:showPercent val="0"/>
            <c:showBubbleSize val="0"/>
            <c:showLeaderLines val="0"/>
          </c:dLbls>
          <c:cat>
            <c:strRef>
              <c:f>'Daily External Referrers'!$Q$3:$AC$3</c:f>
              <c:strCache>
                <c:ptCount val="13"/>
                <c:pt idx="0">
                  <c:v>doko.dwit.edu.np</c:v>
                </c:pt>
                <c:pt idx="1">
                  <c:v>dwit.edu.np</c:v>
                </c:pt>
                <c:pt idx="2">
                  <c:v>everestlist.org</c:v>
                </c:pt>
                <c:pt idx="3">
                  <c:v>google.co.in</c:v>
                </c:pt>
                <c:pt idx="4">
                  <c:v>google.co.uk</c:v>
                </c:pt>
                <c:pt idx="5">
                  <c:v>google.com</c:v>
                </c:pt>
                <c:pt idx="6">
                  <c:v>google.com.au</c:v>
                </c:pt>
                <c:pt idx="7">
                  <c:v>google.com.np</c:v>
                </c:pt>
                <c:pt idx="8">
                  <c:v>i.maxthon.com</c:v>
                </c:pt>
                <c:pt idx="9">
                  <c:v>register.dwit.edu.np</c:v>
                </c:pt>
                <c:pt idx="10">
                  <c:v>search.mywebsearch.com</c:v>
                </c:pt>
                <c:pt idx="11">
                  <c:v>ssl.bing.com</c:v>
                </c:pt>
                <c:pt idx="12">
                  <c:v>stag.deerwalk.com</c:v>
                </c:pt>
              </c:strCache>
            </c:strRef>
          </c:cat>
          <c:val>
            <c:numRef>
              <c:f>'Daily External Referrers'!$Q$4:$AC$4</c:f>
              <c:numCache>
                <c:formatCode>General</c:formatCode>
                <c:ptCount val="13"/>
                <c:pt idx="0">
                  <c:v>1</c:v>
                </c:pt>
                <c:pt idx="1">
                  <c:v>23</c:v>
                </c:pt>
                <c:pt idx="2">
                  <c:v>8</c:v>
                </c:pt>
                <c:pt idx="3">
                  <c:v>1</c:v>
                </c:pt>
                <c:pt idx="4">
                  <c:v>0</c:v>
                </c:pt>
                <c:pt idx="5">
                  <c:v>3</c:v>
                </c:pt>
                <c:pt idx="6">
                  <c:v>1</c:v>
                </c:pt>
                <c:pt idx="7">
                  <c:v>14</c:v>
                </c:pt>
                <c:pt idx="8">
                  <c:v>0</c:v>
                </c:pt>
                <c:pt idx="9">
                  <c:v>0</c:v>
                </c:pt>
                <c:pt idx="10">
                  <c:v>1</c:v>
                </c:pt>
                <c:pt idx="11">
                  <c:v>7</c:v>
                </c:pt>
                <c:pt idx="12">
                  <c:v>2</c:v>
                </c:pt>
              </c:numCache>
            </c:numRef>
          </c:val>
        </c:ser>
        <c:ser>
          <c:idx val="1"/>
          <c:order val="1"/>
          <c:tx>
            <c:strRef>
              <c:f>'Daily External Referrers'!$P$5</c:f>
              <c:strCache>
                <c:ptCount val="1"/>
                <c:pt idx="0">
                  <c:v>August</c:v>
                </c:pt>
              </c:strCache>
            </c:strRef>
          </c:tx>
          <c:invertIfNegative val="0"/>
          <c:dLbls>
            <c:showLegendKey val="0"/>
            <c:showVal val="1"/>
            <c:showCatName val="0"/>
            <c:showSerName val="0"/>
            <c:showPercent val="0"/>
            <c:showBubbleSize val="0"/>
            <c:showLeaderLines val="0"/>
          </c:dLbls>
          <c:cat>
            <c:strRef>
              <c:f>'Daily External Referrers'!$Q$3:$AC$3</c:f>
              <c:strCache>
                <c:ptCount val="13"/>
                <c:pt idx="0">
                  <c:v>doko.dwit.edu.np</c:v>
                </c:pt>
                <c:pt idx="1">
                  <c:v>dwit.edu.np</c:v>
                </c:pt>
                <c:pt idx="2">
                  <c:v>everestlist.org</c:v>
                </c:pt>
                <c:pt idx="3">
                  <c:v>google.co.in</c:v>
                </c:pt>
                <c:pt idx="4">
                  <c:v>google.co.uk</c:v>
                </c:pt>
                <c:pt idx="5">
                  <c:v>google.com</c:v>
                </c:pt>
                <c:pt idx="6">
                  <c:v>google.com.au</c:v>
                </c:pt>
                <c:pt idx="7">
                  <c:v>google.com.np</c:v>
                </c:pt>
                <c:pt idx="8">
                  <c:v>i.maxthon.com</c:v>
                </c:pt>
                <c:pt idx="9">
                  <c:v>register.dwit.edu.np</c:v>
                </c:pt>
                <c:pt idx="10">
                  <c:v>search.mywebsearch.com</c:v>
                </c:pt>
                <c:pt idx="11">
                  <c:v>ssl.bing.com</c:v>
                </c:pt>
                <c:pt idx="12">
                  <c:v>stag.deerwalk.com</c:v>
                </c:pt>
              </c:strCache>
            </c:strRef>
          </c:cat>
          <c:val>
            <c:numRef>
              <c:f>'Daily External Referrers'!$Q$5:$AC$5</c:f>
              <c:numCache>
                <c:formatCode>General</c:formatCode>
                <c:ptCount val="13"/>
                <c:pt idx="0">
                  <c:v>0</c:v>
                </c:pt>
                <c:pt idx="1">
                  <c:v>18</c:v>
                </c:pt>
                <c:pt idx="2">
                  <c:v>6</c:v>
                </c:pt>
                <c:pt idx="3">
                  <c:v>1</c:v>
                </c:pt>
                <c:pt idx="4">
                  <c:v>0</c:v>
                </c:pt>
                <c:pt idx="5">
                  <c:v>1</c:v>
                </c:pt>
                <c:pt idx="6">
                  <c:v>0</c:v>
                </c:pt>
                <c:pt idx="7">
                  <c:v>23</c:v>
                </c:pt>
                <c:pt idx="8">
                  <c:v>0</c:v>
                </c:pt>
                <c:pt idx="9">
                  <c:v>1</c:v>
                </c:pt>
                <c:pt idx="10">
                  <c:v>0</c:v>
                </c:pt>
                <c:pt idx="11">
                  <c:v>2</c:v>
                </c:pt>
                <c:pt idx="12">
                  <c:v>0</c:v>
                </c:pt>
              </c:numCache>
            </c:numRef>
          </c:val>
        </c:ser>
        <c:ser>
          <c:idx val="2"/>
          <c:order val="2"/>
          <c:tx>
            <c:strRef>
              <c:f>'Daily External Referrers'!$P$6</c:f>
              <c:strCache>
                <c:ptCount val="1"/>
                <c:pt idx="0">
                  <c:v>September</c:v>
                </c:pt>
              </c:strCache>
            </c:strRef>
          </c:tx>
          <c:invertIfNegative val="0"/>
          <c:dLbls>
            <c:showLegendKey val="0"/>
            <c:showVal val="1"/>
            <c:showCatName val="0"/>
            <c:showSerName val="0"/>
            <c:showPercent val="0"/>
            <c:showBubbleSize val="0"/>
            <c:showLeaderLines val="0"/>
          </c:dLbls>
          <c:cat>
            <c:strRef>
              <c:f>'Daily External Referrers'!$Q$3:$AC$3</c:f>
              <c:strCache>
                <c:ptCount val="13"/>
                <c:pt idx="0">
                  <c:v>doko.dwit.edu.np</c:v>
                </c:pt>
                <c:pt idx="1">
                  <c:v>dwit.edu.np</c:v>
                </c:pt>
                <c:pt idx="2">
                  <c:v>everestlist.org</c:v>
                </c:pt>
                <c:pt idx="3">
                  <c:v>google.co.in</c:v>
                </c:pt>
                <c:pt idx="4">
                  <c:v>google.co.uk</c:v>
                </c:pt>
                <c:pt idx="5">
                  <c:v>google.com</c:v>
                </c:pt>
                <c:pt idx="6">
                  <c:v>google.com.au</c:v>
                </c:pt>
                <c:pt idx="7">
                  <c:v>google.com.np</c:v>
                </c:pt>
                <c:pt idx="8">
                  <c:v>i.maxthon.com</c:v>
                </c:pt>
                <c:pt idx="9">
                  <c:v>register.dwit.edu.np</c:v>
                </c:pt>
                <c:pt idx="10">
                  <c:v>search.mywebsearch.com</c:v>
                </c:pt>
                <c:pt idx="11">
                  <c:v>ssl.bing.com</c:v>
                </c:pt>
                <c:pt idx="12">
                  <c:v>stag.deerwalk.com</c:v>
                </c:pt>
              </c:strCache>
            </c:strRef>
          </c:cat>
          <c:val>
            <c:numRef>
              <c:f>'Daily External Referrers'!$Q$6:$AC$6</c:f>
              <c:numCache>
                <c:formatCode>General</c:formatCode>
                <c:ptCount val="13"/>
                <c:pt idx="0">
                  <c:v>0</c:v>
                </c:pt>
                <c:pt idx="1">
                  <c:v>27</c:v>
                </c:pt>
                <c:pt idx="2">
                  <c:v>1</c:v>
                </c:pt>
                <c:pt idx="3">
                  <c:v>0</c:v>
                </c:pt>
                <c:pt idx="4">
                  <c:v>1</c:v>
                </c:pt>
                <c:pt idx="5">
                  <c:v>3</c:v>
                </c:pt>
                <c:pt idx="6">
                  <c:v>0</c:v>
                </c:pt>
                <c:pt idx="7">
                  <c:v>22</c:v>
                </c:pt>
                <c:pt idx="8">
                  <c:v>1</c:v>
                </c:pt>
                <c:pt idx="9">
                  <c:v>0</c:v>
                </c:pt>
                <c:pt idx="10">
                  <c:v>0</c:v>
                </c:pt>
                <c:pt idx="11">
                  <c:v>0</c:v>
                </c:pt>
                <c:pt idx="12">
                  <c:v>0</c:v>
                </c:pt>
              </c:numCache>
            </c:numRef>
          </c:val>
        </c:ser>
        <c:dLbls>
          <c:showLegendKey val="0"/>
          <c:showVal val="0"/>
          <c:showCatName val="0"/>
          <c:showSerName val="0"/>
          <c:showPercent val="0"/>
          <c:showBubbleSize val="0"/>
        </c:dLbls>
        <c:gapWidth val="75"/>
        <c:axId val="92222976"/>
        <c:axId val="92224512"/>
      </c:barChart>
      <c:catAx>
        <c:axId val="92222976"/>
        <c:scaling>
          <c:orientation val="minMax"/>
        </c:scaling>
        <c:delete val="0"/>
        <c:axPos val="b"/>
        <c:numFmt formatCode="General" sourceLinked="1"/>
        <c:majorTickMark val="none"/>
        <c:minorTickMark val="none"/>
        <c:tickLblPos val="nextTo"/>
        <c:crossAx val="92224512"/>
        <c:crosses val="autoZero"/>
        <c:auto val="1"/>
        <c:lblAlgn val="ctr"/>
        <c:lblOffset val="100"/>
        <c:noMultiLvlLbl val="0"/>
      </c:catAx>
      <c:valAx>
        <c:axId val="92224512"/>
        <c:scaling>
          <c:orientation val="minMax"/>
        </c:scaling>
        <c:delete val="0"/>
        <c:axPos val="l"/>
        <c:numFmt formatCode="General" sourceLinked="1"/>
        <c:majorTickMark val="none"/>
        <c:minorTickMark val="none"/>
        <c:tickLblPos val="nextTo"/>
        <c:crossAx val="92222976"/>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1800" b="1" i="0" baseline="0" dirty="0" smtClean="0">
                <a:solidFill>
                  <a:srgbClr val="00B050"/>
                </a:solidFill>
                <a:effectLst/>
                <a:latin typeface="+mj-lt"/>
              </a:rPr>
              <a:t>201 3 -      </a:t>
            </a:r>
            <a:r>
              <a:rPr lang="en-US" sz="1800" b="1" i="0" baseline="0" dirty="0" smtClean="0">
                <a:effectLst/>
                <a:latin typeface="+mj-lt"/>
              </a:rPr>
              <a:t>July</a:t>
            </a:r>
            <a:endParaRPr lang="en-US" dirty="0">
              <a:effectLst/>
              <a:latin typeface="+mj-lt"/>
            </a:endParaRPr>
          </a:p>
        </c:rich>
      </c:tx>
      <c:layout>
        <c:manualLayout>
          <c:xMode val="edge"/>
          <c:yMode val="edge"/>
          <c:x val="0.20329999999999998"/>
          <c:y val="2.7777777777777776E-2"/>
        </c:manualLayout>
      </c:layout>
      <c:overlay val="0"/>
    </c:title>
    <c:autoTitleDeleted val="0"/>
    <c:plotArea>
      <c:layout/>
      <c:pieChart>
        <c:varyColors val="1"/>
        <c:ser>
          <c:idx val="0"/>
          <c:order val="0"/>
          <c:tx>
            <c:strRef>
              <c:f>'28 Days Negative feedback by...'!$J$6</c:f>
              <c:strCache>
                <c:ptCount val="1"/>
                <c:pt idx="0">
                  <c:v>July</c:v>
                </c:pt>
              </c:strCache>
            </c:strRef>
          </c:tx>
          <c:dPt>
            <c:idx val="0"/>
            <c:bubble3D val="0"/>
          </c:dPt>
          <c:dPt>
            <c:idx val="1"/>
            <c:bubble3D val="0"/>
          </c:dPt>
          <c:dPt>
            <c:idx val="2"/>
            <c:bubble3D val="0"/>
          </c:dPt>
          <c:dPt>
            <c:idx val="3"/>
            <c:bubble3D val="0"/>
          </c:dPt>
          <c:dLbls>
            <c:showLegendKey val="0"/>
            <c:showVal val="0"/>
            <c:showCatName val="0"/>
            <c:showSerName val="0"/>
            <c:showPercent val="1"/>
            <c:showBubbleSize val="0"/>
            <c:showLeaderLines val="1"/>
          </c:dLbls>
          <c:cat>
            <c:strRef>
              <c:f>'28 Days Negative feedback by...'!$K$5:$N$5</c:f>
              <c:strCache>
                <c:ptCount val="4"/>
                <c:pt idx="0">
                  <c:v>hide_all_clicks</c:v>
                </c:pt>
                <c:pt idx="1">
                  <c:v>hide_clicks</c:v>
                </c:pt>
                <c:pt idx="2">
                  <c:v>unlike_page_clicks</c:v>
                </c:pt>
                <c:pt idx="3">
                  <c:v>xbutton_clicks</c:v>
                </c:pt>
              </c:strCache>
            </c:strRef>
          </c:cat>
          <c:val>
            <c:numRef>
              <c:f>'28 Days Negative feedback by...'!$K$6:$N$6</c:f>
              <c:numCache>
                <c:formatCode>0</c:formatCode>
                <c:ptCount val="4"/>
                <c:pt idx="0">
                  <c:v>12</c:v>
                </c:pt>
                <c:pt idx="1">
                  <c:v>33</c:v>
                </c:pt>
                <c:pt idx="2">
                  <c:v>40</c:v>
                </c:pt>
                <c:pt idx="3">
                  <c:v>18</c:v>
                </c:pt>
              </c:numCache>
            </c:numRef>
          </c:val>
        </c:ser>
        <c:dLbls>
          <c:showLegendKey val="0"/>
          <c:showVal val="0"/>
          <c:showCatName val="0"/>
          <c:showSerName val="0"/>
          <c:showPercent val="0"/>
          <c:showBubbleSize val="0"/>
          <c:showLeaderLines val="1"/>
        </c:dLbls>
        <c:firstSliceAng val="0"/>
      </c:pieChart>
      <c:spPr>
        <a:noFill/>
        <a:ln w="25400">
          <a:noFill/>
        </a:ln>
      </c:spPr>
    </c:plotArea>
    <c:plotVisOnly val="1"/>
    <c:dispBlanksAs val="gap"/>
    <c:showDLblsOverMax val="0"/>
  </c:chart>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pieChart>
        <c:varyColors val="1"/>
        <c:ser>
          <c:idx val="0"/>
          <c:order val="0"/>
          <c:tx>
            <c:strRef>
              <c:f>'28 Days Negative feedback by...'!$N$12</c:f>
              <c:strCache>
                <c:ptCount val="1"/>
                <c:pt idx="0">
                  <c:v>August</c:v>
                </c:pt>
              </c:strCache>
            </c:strRef>
          </c:tx>
          <c:dPt>
            <c:idx val="0"/>
            <c:bubble3D val="0"/>
          </c:dPt>
          <c:dPt>
            <c:idx val="1"/>
            <c:bubble3D val="0"/>
          </c:dPt>
          <c:dPt>
            <c:idx val="2"/>
            <c:bubble3D val="0"/>
          </c:dPt>
          <c:dPt>
            <c:idx val="3"/>
            <c:bubble3D val="0"/>
          </c:dPt>
          <c:dLbls>
            <c:showLegendKey val="0"/>
            <c:showVal val="0"/>
            <c:showCatName val="0"/>
            <c:showSerName val="0"/>
            <c:showPercent val="1"/>
            <c:showBubbleSize val="0"/>
            <c:showLeaderLines val="1"/>
          </c:dLbls>
          <c:cat>
            <c:strRef>
              <c:f>'28 Days Negative feedback by...'!$O$11:$R$11</c:f>
              <c:strCache>
                <c:ptCount val="4"/>
                <c:pt idx="0">
                  <c:v>hide_all_clicks</c:v>
                </c:pt>
                <c:pt idx="1">
                  <c:v>hide_clicks</c:v>
                </c:pt>
                <c:pt idx="2">
                  <c:v>unlike_page_clicks</c:v>
                </c:pt>
                <c:pt idx="3">
                  <c:v>xbutton_clicks</c:v>
                </c:pt>
              </c:strCache>
            </c:strRef>
          </c:cat>
          <c:val>
            <c:numRef>
              <c:f>'28 Days Negative feedback by...'!$O$12:$R$12</c:f>
              <c:numCache>
                <c:formatCode>General</c:formatCode>
                <c:ptCount val="4"/>
                <c:pt idx="0">
                  <c:v>0</c:v>
                </c:pt>
                <c:pt idx="1">
                  <c:v>176</c:v>
                </c:pt>
                <c:pt idx="2">
                  <c:v>169</c:v>
                </c:pt>
                <c:pt idx="3">
                  <c:v>74</c:v>
                </c:pt>
              </c:numCache>
            </c:numRef>
          </c:val>
        </c:ser>
        <c:dLbls>
          <c:showLegendKey val="0"/>
          <c:showVal val="0"/>
          <c:showCatName val="0"/>
          <c:showSerName val="0"/>
          <c:showPercent val="0"/>
          <c:showBubbleSize val="0"/>
          <c:showLeaderLines val="1"/>
        </c:dLbls>
        <c:firstSliceAng val="0"/>
      </c:pieChart>
      <c:spPr>
        <a:noFill/>
        <a:ln w="25400">
          <a:noFill/>
        </a:ln>
      </c:spPr>
    </c:plotArea>
    <c:plotVisOnly val="1"/>
    <c:dispBlanksAs val="gap"/>
    <c:showDLblsOverMax val="0"/>
  </c:chart>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pieChart>
        <c:varyColors val="1"/>
        <c:ser>
          <c:idx val="0"/>
          <c:order val="0"/>
          <c:tx>
            <c:strRef>
              <c:f>'28 Days Negative feedback by...'!$P$5</c:f>
              <c:strCache>
                <c:ptCount val="1"/>
                <c:pt idx="0">
                  <c:v>September</c:v>
                </c:pt>
              </c:strCache>
            </c:strRef>
          </c:tx>
          <c:dPt>
            <c:idx val="0"/>
            <c:bubble3D val="0"/>
          </c:dPt>
          <c:dPt>
            <c:idx val="1"/>
            <c:bubble3D val="0"/>
          </c:dPt>
          <c:dPt>
            <c:idx val="2"/>
            <c:bubble3D val="0"/>
          </c:dPt>
          <c:dPt>
            <c:idx val="3"/>
            <c:bubble3D val="0"/>
          </c:dPt>
          <c:dLbls>
            <c:showLegendKey val="0"/>
            <c:showVal val="0"/>
            <c:showCatName val="0"/>
            <c:showSerName val="0"/>
            <c:showPercent val="1"/>
            <c:showBubbleSize val="0"/>
            <c:showLeaderLines val="1"/>
          </c:dLbls>
          <c:cat>
            <c:strRef>
              <c:f>'28 Days Negative feedback by...'!$Q$4:$T$4</c:f>
              <c:strCache>
                <c:ptCount val="4"/>
                <c:pt idx="0">
                  <c:v>hide_all_clicks</c:v>
                </c:pt>
                <c:pt idx="1">
                  <c:v>hide_clicks</c:v>
                </c:pt>
                <c:pt idx="2">
                  <c:v>unlike_page_clicks</c:v>
                </c:pt>
                <c:pt idx="3">
                  <c:v>xbutton_clicks</c:v>
                </c:pt>
              </c:strCache>
            </c:strRef>
          </c:cat>
          <c:val>
            <c:numRef>
              <c:f>'28 Days Negative feedback by...'!$Q$5:$T$5</c:f>
              <c:numCache>
                <c:formatCode>General</c:formatCode>
                <c:ptCount val="4"/>
                <c:pt idx="0">
                  <c:v>0</c:v>
                </c:pt>
                <c:pt idx="1">
                  <c:v>0</c:v>
                </c:pt>
                <c:pt idx="2">
                  <c:v>76</c:v>
                </c:pt>
                <c:pt idx="3">
                  <c:v>123</c:v>
                </c:pt>
              </c:numCache>
            </c:numRef>
          </c:val>
        </c:ser>
        <c:dLbls>
          <c:showLegendKey val="0"/>
          <c:showVal val="0"/>
          <c:showCatName val="0"/>
          <c:showSerName val="0"/>
          <c:showPercent val="0"/>
          <c:showBubbleSize val="0"/>
          <c:showLeaderLines val="1"/>
        </c:dLbls>
        <c:firstSliceAng val="0"/>
      </c:pieChart>
      <c:spPr>
        <a:noFill/>
        <a:ln w="25400">
          <a:noFill/>
        </a:ln>
      </c:spPr>
    </c:plotArea>
    <c:plotVisOnly val="1"/>
    <c:dispBlanksAs val="gap"/>
    <c:showDLblsOverMax val="0"/>
  </c:chart>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1800" b="1" i="0" baseline="0" dirty="0" smtClean="0">
                <a:solidFill>
                  <a:srgbClr val="00B050"/>
                </a:solidFill>
                <a:effectLst/>
                <a:latin typeface="+mj-lt"/>
              </a:rPr>
              <a:t>201 4 -      </a:t>
            </a:r>
            <a:r>
              <a:rPr lang="en-US" sz="1800" b="1" i="0" baseline="0" dirty="0" smtClean="0">
                <a:effectLst/>
                <a:latin typeface="+mj-lt"/>
              </a:rPr>
              <a:t>July</a:t>
            </a:r>
            <a:endParaRPr lang="en-US" dirty="0">
              <a:effectLst/>
              <a:latin typeface="+mj-lt"/>
            </a:endParaRPr>
          </a:p>
        </c:rich>
      </c:tx>
      <c:layout>
        <c:manualLayout>
          <c:xMode val="edge"/>
          <c:yMode val="edge"/>
          <c:x val="0.18988372093023256"/>
          <c:y val="2.7777777777777776E-2"/>
        </c:manualLayout>
      </c:layout>
      <c:overlay val="0"/>
    </c:title>
    <c:autoTitleDeleted val="0"/>
    <c:plotArea>
      <c:layout>
        <c:manualLayout>
          <c:layoutTarget val="inner"/>
          <c:xMode val="edge"/>
          <c:yMode val="edge"/>
          <c:x val="0.20893395592992736"/>
          <c:y val="0.22326370662000583"/>
          <c:w val="0.56275224317890493"/>
          <c:h val="0.67217629046369198"/>
        </c:manualLayout>
      </c:layout>
      <c:pieChart>
        <c:varyColors val="1"/>
        <c:ser>
          <c:idx val="0"/>
          <c:order val="0"/>
          <c:tx>
            <c:strRef>
              <c:f>Sheet4!$G$4</c:f>
              <c:strCache>
                <c:ptCount val="1"/>
                <c:pt idx="0">
                  <c:v>July</c:v>
                </c:pt>
              </c:strCache>
            </c:strRef>
          </c:tx>
          <c:dLbls>
            <c:showLegendKey val="0"/>
            <c:showVal val="0"/>
            <c:showCatName val="0"/>
            <c:showSerName val="0"/>
            <c:showPercent val="1"/>
            <c:showBubbleSize val="0"/>
            <c:showLeaderLines val="1"/>
          </c:dLbls>
          <c:cat>
            <c:strRef>
              <c:f>Sheet4!$H$3:$J$3</c:f>
              <c:strCache>
                <c:ptCount val="3"/>
                <c:pt idx="0">
                  <c:v>Hide_all_Clicks</c:v>
                </c:pt>
                <c:pt idx="1">
                  <c:v>Hide_clicks</c:v>
                </c:pt>
                <c:pt idx="2">
                  <c:v>Unlike_page_clicks</c:v>
                </c:pt>
              </c:strCache>
            </c:strRef>
          </c:cat>
          <c:val>
            <c:numRef>
              <c:f>Sheet4!$H$4:$J$4</c:f>
              <c:numCache>
                <c:formatCode>0</c:formatCode>
                <c:ptCount val="3"/>
                <c:pt idx="0">
                  <c:v>53</c:v>
                </c:pt>
                <c:pt idx="1">
                  <c:v>134</c:v>
                </c:pt>
                <c:pt idx="2">
                  <c:v>87</c:v>
                </c:pt>
              </c:numCache>
            </c:numRef>
          </c:val>
        </c:ser>
        <c:dLbls>
          <c:showLegendKey val="0"/>
          <c:showVal val="0"/>
          <c:showCatName val="0"/>
          <c:showSerName val="0"/>
          <c:showPercent val="1"/>
          <c:showBubbleSize val="0"/>
          <c:showLeaderLines val="1"/>
        </c:dLbls>
        <c:firstSliceAng val="0"/>
      </c:pieChart>
    </c:plotArea>
    <c:plotVisOnly val="1"/>
    <c:dispBlanksAs val="gap"/>
    <c:showDLblsOverMax val="0"/>
  </c:chart>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manualLayout>
          <c:layoutTarget val="inner"/>
          <c:xMode val="edge"/>
          <c:yMode val="edge"/>
          <c:x val="0.20200381202349707"/>
          <c:y val="0.22789333624963545"/>
          <c:w val="0.57218285214348208"/>
          <c:h val="0.66754666083406244"/>
        </c:manualLayout>
      </c:layout>
      <c:pieChart>
        <c:varyColors val="1"/>
        <c:ser>
          <c:idx val="0"/>
          <c:order val="0"/>
          <c:tx>
            <c:strRef>
              <c:f>Sheet4!$G$24</c:f>
              <c:strCache>
                <c:ptCount val="1"/>
                <c:pt idx="0">
                  <c:v>August</c:v>
                </c:pt>
              </c:strCache>
            </c:strRef>
          </c:tx>
          <c:dLbls>
            <c:showLegendKey val="0"/>
            <c:showVal val="0"/>
            <c:showCatName val="0"/>
            <c:showSerName val="0"/>
            <c:showPercent val="1"/>
            <c:showBubbleSize val="0"/>
            <c:showLeaderLines val="1"/>
          </c:dLbls>
          <c:cat>
            <c:strRef>
              <c:f>Sheet4!$H$23:$J$23</c:f>
              <c:strCache>
                <c:ptCount val="3"/>
                <c:pt idx="0">
                  <c:v>Hide_all_Clicks</c:v>
                </c:pt>
                <c:pt idx="1">
                  <c:v>Hide_clicks</c:v>
                </c:pt>
                <c:pt idx="2">
                  <c:v>Unlike_page_clicks</c:v>
                </c:pt>
              </c:strCache>
            </c:strRef>
          </c:cat>
          <c:val>
            <c:numRef>
              <c:f>Sheet4!$H$24:$J$24</c:f>
              <c:numCache>
                <c:formatCode>General</c:formatCode>
                <c:ptCount val="3"/>
                <c:pt idx="0">
                  <c:v>43</c:v>
                </c:pt>
                <c:pt idx="1">
                  <c:v>145</c:v>
                </c:pt>
                <c:pt idx="2">
                  <c:v>78</c:v>
                </c:pt>
              </c:numCache>
            </c:numRef>
          </c:val>
        </c:ser>
        <c:dLbls>
          <c:showLegendKey val="0"/>
          <c:showVal val="0"/>
          <c:showCatName val="0"/>
          <c:showSerName val="0"/>
          <c:showPercent val="1"/>
          <c:showBubbleSize val="0"/>
          <c:showLeaderLines val="1"/>
        </c:dLbls>
        <c:firstSliceAng val="0"/>
      </c:pieChart>
    </c:plotArea>
    <c:plotVisOnly val="1"/>
    <c:dispBlanksAs val="gap"/>
    <c:showDLblsOverMax val="0"/>
  </c:chart>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16426694735137543"/>
          <c:y val="7.1815824851161891E-2"/>
        </c:manualLayout>
      </c:layout>
      <c:overlay val="0"/>
    </c:title>
    <c:autoTitleDeleted val="0"/>
    <c:plotArea>
      <c:layout/>
      <c:pieChart>
        <c:varyColors val="1"/>
        <c:ser>
          <c:idx val="0"/>
          <c:order val="0"/>
          <c:tx>
            <c:strRef>
              <c:f>Sheet4!$M$6</c:f>
              <c:strCache>
                <c:ptCount val="1"/>
                <c:pt idx="0">
                  <c:v>September</c:v>
                </c:pt>
              </c:strCache>
            </c:strRef>
          </c:tx>
          <c:dLbls>
            <c:showLegendKey val="0"/>
            <c:showVal val="0"/>
            <c:showCatName val="0"/>
            <c:showSerName val="0"/>
            <c:showPercent val="1"/>
            <c:showBubbleSize val="0"/>
            <c:showLeaderLines val="1"/>
          </c:dLbls>
          <c:cat>
            <c:strRef>
              <c:f>Sheet4!$N$5:$P$5</c:f>
              <c:strCache>
                <c:ptCount val="3"/>
                <c:pt idx="0">
                  <c:v>Hide_all_Clicks</c:v>
                </c:pt>
                <c:pt idx="1">
                  <c:v>Hide_clicks</c:v>
                </c:pt>
                <c:pt idx="2">
                  <c:v>Unlike_page_clicks</c:v>
                </c:pt>
              </c:strCache>
            </c:strRef>
          </c:cat>
          <c:val>
            <c:numRef>
              <c:f>Sheet4!$N$6:$P$6</c:f>
              <c:numCache>
                <c:formatCode>General</c:formatCode>
                <c:ptCount val="3"/>
                <c:pt idx="0">
                  <c:v>12</c:v>
                </c:pt>
                <c:pt idx="1">
                  <c:v>225</c:v>
                </c:pt>
                <c:pt idx="2">
                  <c:v>126</c:v>
                </c:pt>
              </c:numCache>
            </c:numRef>
          </c:val>
        </c:ser>
        <c:dLbls>
          <c:showLegendKey val="0"/>
          <c:showVal val="0"/>
          <c:showCatName val="0"/>
          <c:showSerName val="0"/>
          <c:showPercent val="1"/>
          <c:showBubbleSize val="0"/>
          <c:showLeaderLines val="1"/>
        </c:dLbls>
        <c:firstSliceAng val="0"/>
      </c:pieChart>
    </c:plotArea>
    <c:legend>
      <c:legendPos val="r"/>
      <c:layout>
        <c:manualLayout>
          <c:xMode val="edge"/>
          <c:yMode val="edge"/>
          <c:x val="0.59907791686897049"/>
          <c:y val="0.36398585593467481"/>
          <c:w val="0.37947436195140488"/>
          <c:h val="0.41388013998250217"/>
        </c:manualLayout>
      </c:layout>
      <c:overlay val="0"/>
    </c:legend>
    <c:plotVisOnly val="1"/>
    <c:dispBlanksAs val="gap"/>
    <c:showDLblsOverMax val="0"/>
  </c:chart>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dLbls>
          <c:showLegendKey val="0"/>
          <c:showVal val="0"/>
          <c:showCatName val="0"/>
          <c:showSerName val="0"/>
          <c:showPercent val="0"/>
          <c:showBubbleSize val="0"/>
          <c:showLeaderLines val="1"/>
        </c:dLbls>
        <c:firstSliceAng val="0"/>
      </c:pieChart>
      <c:spPr>
        <a:noFill/>
        <a:ln w="25400">
          <a:noFill/>
        </a:ln>
      </c:spPr>
    </c:plotArea>
    <c:plotVisOnly val="1"/>
    <c:dispBlanksAs val="gap"/>
    <c:showDLblsOverMax val="0"/>
  </c:chart>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1800" b="1" i="0" baseline="0" dirty="0" smtClean="0">
                <a:solidFill>
                  <a:srgbClr val="00B050"/>
                </a:solidFill>
                <a:effectLst/>
              </a:rPr>
              <a:t>201 3 -      </a:t>
            </a:r>
            <a:r>
              <a:rPr lang="en-US" sz="1800" b="1" i="0" baseline="0" dirty="0" smtClean="0">
                <a:effectLst/>
              </a:rPr>
              <a:t>July</a:t>
            </a:r>
            <a:endParaRPr lang="en-US" dirty="0">
              <a:effectLst/>
            </a:endParaRPr>
          </a:p>
        </c:rich>
      </c:tx>
      <c:layout>
        <c:manualLayout>
          <c:xMode val="edge"/>
          <c:yMode val="edge"/>
          <c:x val="0.16662162162162161"/>
          <c:y val="2.7027027027027029E-2"/>
        </c:manualLayout>
      </c:layout>
      <c:overlay val="0"/>
    </c:title>
    <c:autoTitleDeleted val="0"/>
    <c:plotArea>
      <c:layout/>
      <c:pieChart>
        <c:varyColors val="1"/>
        <c:ser>
          <c:idx val="0"/>
          <c:order val="0"/>
          <c:tx>
            <c:strRef>
              <c:f>'28 Days Positive Feedback...001'!$G$3</c:f>
              <c:strCache>
                <c:ptCount val="1"/>
                <c:pt idx="0">
                  <c:v>July</c:v>
                </c:pt>
              </c:strCache>
            </c:strRef>
          </c:tx>
          <c:dPt>
            <c:idx val="0"/>
            <c:bubble3D val="0"/>
          </c:dPt>
          <c:dPt>
            <c:idx val="1"/>
            <c:bubble3D val="0"/>
          </c:dPt>
          <c:dPt>
            <c:idx val="2"/>
            <c:bubble3D val="0"/>
          </c:dPt>
          <c:dLbls>
            <c:showLegendKey val="0"/>
            <c:showVal val="0"/>
            <c:showCatName val="0"/>
            <c:showSerName val="0"/>
            <c:showPercent val="1"/>
            <c:showBubbleSize val="0"/>
            <c:showLeaderLines val="1"/>
          </c:dLbls>
          <c:cat>
            <c:strRef>
              <c:f>'28 Days Positive Feedback...001'!$H$2:$J$2</c:f>
              <c:strCache>
                <c:ptCount val="3"/>
                <c:pt idx="0">
                  <c:v>comment</c:v>
                </c:pt>
                <c:pt idx="1">
                  <c:v>like</c:v>
                </c:pt>
                <c:pt idx="2">
                  <c:v>link</c:v>
                </c:pt>
              </c:strCache>
            </c:strRef>
          </c:cat>
          <c:val>
            <c:numRef>
              <c:f>'28 Days Positive Feedback...001'!$H$3:$J$3</c:f>
              <c:numCache>
                <c:formatCode>0.00;[Red]0.00</c:formatCode>
                <c:ptCount val="3"/>
                <c:pt idx="0" formatCode="0">
                  <c:v>1608</c:v>
                </c:pt>
                <c:pt idx="1">
                  <c:v>278</c:v>
                </c:pt>
                <c:pt idx="2" formatCode="0">
                  <c:v>462</c:v>
                </c:pt>
              </c:numCache>
            </c:numRef>
          </c:val>
        </c:ser>
        <c:dLbls>
          <c:showLegendKey val="0"/>
          <c:showVal val="0"/>
          <c:showCatName val="0"/>
          <c:showSerName val="0"/>
          <c:showPercent val="0"/>
          <c:showBubbleSize val="0"/>
          <c:showLeaderLines val="1"/>
        </c:dLbls>
        <c:firstSliceAng val="0"/>
      </c:pieChart>
      <c:spPr>
        <a:noFill/>
        <a:ln w="25400">
          <a:noFill/>
        </a:ln>
      </c:spPr>
    </c:plotArea>
    <c:plotVisOnly val="1"/>
    <c:dispBlanksAs val="gap"/>
    <c:showDLblsOverMax val="0"/>
  </c:chart>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pieChart>
        <c:varyColors val="1"/>
        <c:ser>
          <c:idx val="0"/>
          <c:order val="0"/>
          <c:tx>
            <c:strRef>
              <c:f>'28 Days Positive Feedback...001'!$G$10</c:f>
              <c:strCache>
                <c:ptCount val="1"/>
                <c:pt idx="0">
                  <c:v>August</c:v>
                </c:pt>
              </c:strCache>
            </c:strRef>
          </c:tx>
          <c:dPt>
            <c:idx val="0"/>
            <c:bubble3D val="0"/>
          </c:dPt>
          <c:dPt>
            <c:idx val="1"/>
            <c:bubble3D val="0"/>
          </c:dPt>
          <c:dPt>
            <c:idx val="2"/>
            <c:bubble3D val="0"/>
          </c:dPt>
          <c:dLbls>
            <c:showLegendKey val="0"/>
            <c:showVal val="0"/>
            <c:showCatName val="0"/>
            <c:showSerName val="0"/>
            <c:showPercent val="1"/>
            <c:showBubbleSize val="0"/>
            <c:showLeaderLines val="1"/>
          </c:dLbls>
          <c:cat>
            <c:strRef>
              <c:f>'28 Days Positive Feedback...001'!$H$9:$J$9</c:f>
              <c:strCache>
                <c:ptCount val="3"/>
                <c:pt idx="0">
                  <c:v>comment</c:v>
                </c:pt>
                <c:pt idx="1">
                  <c:v>like</c:v>
                </c:pt>
                <c:pt idx="2">
                  <c:v>link</c:v>
                </c:pt>
              </c:strCache>
            </c:strRef>
          </c:cat>
          <c:val>
            <c:numRef>
              <c:f>'28 Days Positive Feedback...001'!$H$10:$J$10</c:f>
              <c:numCache>
                <c:formatCode>General</c:formatCode>
                <c:ptCount val="3"/>
                <c:pt idx="0">
                  <c:v>1306</c:v>
                </c:pt>
                <c:pt idx="1">
                  <c:v>36</c:v>
                </c:pt>
                <c:pt idx="2">
                  <c:v>473</c:v>
                </c:pt>
              </c:numCache>
            </c:numRef>
          </c:val>
        </c:ser>
        <c:dLbls>
          <c:showLegendKey val="0"/>
          <c:showVal val="0"/>
          <c:showCatName val="0"/>
          <c:showSerName val="0"/>
          <c:showPercent val="0"/>
          <c:showBubbleSize val="0"/>
          <c:showLeaderLines val="1"/>
        </c:dLbls>
        <c:firstSliceAng val="0"/>
      </c:pieChart>
      <c:spPr>
        <a:noFill/>
        <a:ln w="25400">
          <a:noFill/>
        </a:ln>
      </c:spPr>
    </c:plotArea>
    <c:plotVisOnly val="1"/>
    <c:dispBlanksAs val="gap"/>
    <c:showDLblsOverMax val="0"/>
  </c:chart>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pieChart>
        <c:varyColors val="1"/>
        <c:ser>
          <c:idx val="0"/>
          <c:order val="0"/>
          <c:tx>
            <c:strRef>
              <c:f>'28 Days Positive Feedback...001'!$G$13</c:f>
              <c:strCache>
                <c:ptCount val="1"/>
                <c:pt idx="0">
                  <c:v>September</c:v>
                </c:pt>
              </c:strCache>
            </c:strRef>
          </c:tx>
          <c:dPt>
            <c:idx val="0"/>
            <c:bubble3D val="0"/>
          </c:dPt>
          <c:dPt>
            <c:idx val="1"/>
            <c:bubble3D val="0"/>
          </c:dPt>
          <c:dPt>
            <c:idx val="2"/>
            <c:bubble3D val="0"/>
          </c:dPt>
          <c:dLbls>
            <c:showLegendKey val="0"/>
            <c:showVal val="0"/>
            <c:showCatName val="0"/>
            <c:showSerName val="0"/>
            <c:showPercent val="1"/>
            <c:showBubbleSize val="0"/>
            <c:showLeaderLines val="1"/>
          </c:dLbls>
          <c:cat>
            <c:strRef>
              <c:f>'28 Days Positive Feedback...001'!$H$12:$J$12</c:f>
              <c:strCache>
                <c:ptCount val="3"/>
                <c:pt idx="0">
                  <c:v>comment</c:v>
                </c:pt>
                <c:pt idx="1">
                  <c:v>like</c:v>
                </c:pt>
                <c:pt idx="2">
                  <c:v>link</c:v>
                </c:pt>
              </c:strCache>
            </c:strRef>
          </c:cat>
          <c:val>
            <c:numRef>
              <c:f>'28 Days Positive Feedback...001'!$H$13:$J$13</c:f>
              <c:numCache>
                <c:formatCode>General</c:formatCode>
                <c:ptCount val="3"/>
                <c:pt idx="0">
                  <c:v>2280</c:v>
                </c:pt>
                <c:pt idx="1">
                  <c:v>791</c:v>
                </c:pt>
                <c:pt idx="2">
                  <c:v>1074</c:v>
                </c:pt>
              </c:numCache>
            </c:numRef>
          </c:val>
        </c:ser>
        <c:dLbls>
          <c:showLegendKey val="0"/>
          <c:showVal val="0"/>
          <c:showCatName val="0"/>
          <c:showSerName val="0"/>
          <c:showPercent val="0"/>
          <c:showBubbleSize val="0"/>
          <c:showLeaderLines val="1"/>
        </c:dLbls>
        <c:firstSliceAng val="0"/>
      </c:pieChart>
      <c:spPr>
        <a:noFill/>
        <a:ln w="25400">
          <a:noFill/>
        </a:ln>
      </c:spPr>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4"/>
    </mc:Choice>
    <mc:Fallback>
      <c:style val="34"/>
    </mc:Fallback>
  </mc:AlternateContent>
  <c:chart>
    <c:autoTitleDeleted val="1"/>
    <c:plotArea>
      <c:layout>
        <c:manualLayout>
          <c:layoutTarget val="inner"/>
          <c:xMode val="edge"/>
          <c:yMode val="edge"/>
          <c:x val="3.581146106736658E-2"/>
          <c:y val="4.231343283582089E-2"/>
          <c:w val="0.93804474808296023"/>
          <c:h val="0.72006307047439966"/>
        </c:manualLayout>
      </c:layout>
      <c:barChart>
        <c:barDir val="col"/>
        <c:grouping val="clustered"/>
        <c:varyColors val="0"/>
        <c:ser>
          <c:idx val="0"/>
          <c:order val="0"/>
          <c:tx>
            <c:strRef>
              <c:f>Sheet1!$O$3</c:f>
              <c:strCache>
                <c:ptCount val="1"/>
                <c:pt idx="0">
                  <c:v>July</c:v>
                </c:pt>
              </c:strCache>
            </c:strRef>
          </c:tx>
          <c:invertIfNegative val="0"/>
          <c:cat>
            <c:strRef>
              <c:f>Sheet1!$P$2:$Z$2</c:f>
              <c:strCache>
                <c:ptCount val="11"/>
                <c:pt idx="0">
                  <c:v>bing.com</c:v>
                </c:pt>
                <c:pt idx="1">
                  <c:v>buenosearch.com</c:v>
                </c:pt>
                <c:pt idx="2">
                  <c:v>doko.dwit.edu.np</c:v>
                </c:pt>
                <c:pt idx="3">
                  <c:v>dwit.edu.np</c:v>
                </c:pt>
                <c:pt idx="4">
                  <c:v>dwitnews.com</c:v>
                </c:pt>
                <c:pt idx="5">
                  <c:v>everestlist.org</c:v>
                </c:pt>
                <c:pt idx="6">
                  <c:v>google.com</c:v>
                </c:pt>
                <c:pt idx="7">
                  <c:v>google.com.au</c:v>
                </c:pt>
                <c:pt idx="8">
                  <c:v>google.com.np</c:v>
                </c:pt>
                <c:pt idx="9">
                  <c:v>search.ask.com</c:v>
                </c:pt>
                <c:pt idx="10">
                  <c:v>search.b1.org</c:v>
                </c:pt>
              </c:strCache>
            </c:strRef>
          </c:cat>
          <c:val>
            <c:numRef>
              <c:f>Sheet1!$P$3:$Z$3</c:f>
              <c:numCache>
                <c:formatCode>General</c:formatCode>
                <c:ptCount val="11"/>
                <c:pt idx="0">
                  <c:v>1</c:v>
                </c:pt>
                <c:pt idx="1">
                  <c:v>1</c:v>
                </c:pt>
                <c:pt idx="2">
                  <c:v>3</c:v>
                </c:pt>
                <c:pt idx="3">
                  <c:v>22</c:v>
                </c:pt>
                <c:pt idx="4">
                  <c:v>2</c:v>
                </c:pt>
                <c:pt idx="5">
                  <c:v>5</c:v>
                </c:pt>
                <c:pt idx="6">
                  <c:v>4</c:v>
                </c:pt>
                <c:pt idx="7">
                  <c:v>0</c:v>
                </c:pt>
                <c:pt idx="8">
                  <c:v>0</c:v>
                </c:pt>
                <c:pt idx="9">
                  <c:v>0</c:v>
                </c:pt>
                <c:pt idx="10">
                  <c:v>0</c:v>
                </c:pt>
              </c:numCache>
            </c:numRef>
          </c:val>
        </c:ser>
        <c:ser>
          <c:idx val="1"/>
          <c:order val="1"/>
          <c:tx>
            <c:strRef>
              <c:f>Sheet1!$O$4</c:f>
              <c:strCache>
                <c:ptCount val="1"/>
                <c:pt idx="0">
                  <c:v>August</c:v>
                </c:pt>
              </c:strCache>
            </c:strRef>
          </c:tx>
          <c:invertIfNegative val="0"/>
          <c:cat>
            <c:strRef>
              <c:f>Sheet1!$P$2:$Z$2</c:f>
              <c:strCache>
                <c:ptCount val="11"/>
                <c:pt idx="0">
                  <c:v>bing.com</c:v>
                </c:pt>
                <c:pt idx="1">
                  <c:v>buenosearch.com</c:v>
                </c:pt>
                <c:pt idx="2">
                  <c:v>doko.dwit.edu.np</c:v>
                </c:pt>
                <c:pt idx="3">
                  <c:v>dwit.edu.np</c:v>
                </c:pt>
                <c:pt idx="4">
                  <c:v>dwitnews.com</c:v>
                </c:pt>
                <c:pt idx="5">
                  <c:v>everestlist.org</c:v>
                </c:pt>
                <c:pt idx="6">
                  <c:v>google.com</c:v>
                </c:pt>
                <c:pt idx="7">
                  <c:v>google.com.au</c:v>
                </c:pt>
                <c:pt idx="8">
                  <c:v>google.com.np</c:v>
                </c:pt>
                <c:pt idx="9">
                  <c:v>search.ask.com</c:v>
                </c:pt>
                <c:pt idx="10">
                  <c:v>search.b1.org</c:v>
                </c:pt>
              </c:strCache>
            </c:strRef>
          </c:cat>
          <c:val>
            <c:numRef>
              <c:f>Sheet1!$P$4:$Z$4</c:f>
              <c:numCache>
                <c:formatCode>General</c:formatCode>
                <c:ptCount val="11"/>
                <c:pt idx="0">
                  <c:v>1</c:v>
                </c:pt>
                <c:pt idx="1">
                  <c:v>0</c:v>
                </c:pt>
                <c:pt idx="2">
                  <c:v>0</c:v>
                </c:pt>
                <c:pt idx="3">
                  <c:v>13</c:v>
                </c:pt>
                <c:pt idx="4">
                  <c:v>1</c:v>
                </c:pt>
                <c:pt idx="5">
                  <c:v>3</c:v>
                </c:pt>
                <c:pt idx="6">
                  <c:v>5</c:v>
                </c:pt>
                <c:pt idx="7">
                  <c:v>0</c:v>
                </c:pt>
                <c:pt idx="8">
                  <c:v>3</c:v>
                </c:pt>
                <c:pt idx="9">
                  <c:v>0</c:v>
                </c:pt>
                <c:pt idx="10">
                  <c:v>0</c:v>
                </c:pt>
              </c:numCache>
            </c:numRef>
          </c:val>
        </c:ser>
        <c:ser>
          <c:idx val="2"/>
          <c:order val="2"/>
          <c:tx>
            <c:strRef>
              <c:f>Sheet1!$O$5</c:f>
              <c:strCache>
                <c:ptCount val="1"/>
                <c:pt idx="0">
                  <c:v>September</c:v>
                </c:pt>
              </c:strCache>
            </c:strRef>
          </c:tx>
          <c:invertIfNegative val="0"/>
          <c:cat>
            <c:strRef>
              <c:f>Sheet1!$P$2:$Z$2</c:f>
              <c:strCache>
                <c:ptCount val="11"/>
                <c:pt idx="0">
                  <c:v>bing.com</c:v>
                </c:pt>
                <c:pt idx="1">
                  <c:v>buenosearch.com</c:v>
                </c:pt>
                <c:pt idx="2">
                  <c:v>doko.dwit.edu.np</c:v>
                </c:pt>
                <c:pt idx="3">
                  <c:v>dwit.edu.np</c:v>
                </c:pt>
                <c:pt idx="4">
                  <c:v>dwitnews.com</c:v>
                </c:pt>
                <c:pt idx="5">
                  <c:v>everestlist.org</c:v>
                </c:pt>
                <c:pt idx="6">
                  <c:v>google.com</c:v>
                </c:pt>
                <c:pt idx="7">
                  <c:v>google.com.au</c:v>
                </c:pt>
                <c:pt idx="8">
                  <c:v>google.com.np</c:v>
                </c:pt>
                <c:pt idx="9">
                  <c:v>search.ask.com</c:v>
                </c:pt>
                <c:pt idx="10">
                  <c:v>search.b1.org</c:v>
                </c:pt>
              </c:strCache>
            </c:strRef>
          </c:cat>
          <c:val>
            <c:numRef>
              <c:f>Sheet1!$P$5:$Z$5</c:f>
              <c:numCache>
                <c:formatCode>General</c:formatCode>
                <c:ptCount val="11"/>
                <c:pt idx="0">
                  <c:v>0</c:v>
                </c:pt>
                <c:pt idx="1">
                  <c:v>0</c:v>
                </c:pt>
                <c:pt idx="2">
                  <c:v>4</c:v>
                </c:pt>
                <c:pt idx="3">
                  <c:v>30</c:v>
                </c:pt>
                <c:pt idx="4">
                  <c:v>3</c:v>
                </c:pt>
                <c:pt idx="5">
                  <c:v>4</c:v>
                </c:pt>
                <c:pt idx="6">
                  <c:v>5</c:v>
                </c:pt>
                <c:pt idx="7">
                  <c:v>1</c:v>
                </c:pt>
                <c:pt idx="8">
                  <c:v>24</c:v>
                </c:pt>
                <c:pt idx="9">
                  <c:v>2</c:v>
                </c:pt>
                <c:pt idx="10">
                  <c:v>1</c:v>
                </c:pt>
              </c:numCache>
            </c:numRef>
          </c:val>
        </c:ser>
        <c:dLbls>
          <c:showLegendKey val="0"/>
          <c:showVal val="1"/>
          <c:showCatName val="0"/>
          <c:showSerName val="0"/>
          <c:showPercent val="0"/>
          <c:showBubbleSize val="0"/>
        </c:dLbls>
        <c:gapWidth val="75"/>
        <c:axId val="92257664"/>
        <c:axId val="91956352"/>
      </c:barChart>
      <c:catAx>
        <c:axId val="92257664"/>
        <c:scaling>
          <c:orientation val="minMax"/>
        </c:scaling>
        <c:delete val="0"/>
        <c:axPos val="b"/>
        <c:majorTickMark val="none"/>
        <c:minorTickMark val="none"/>
        <c:tickLblPos val="nextTo"/>
        <c:crossAx val="91956352"/>
        <c:crosses val="autoZero"/>
        <c:auto val="1"/>
        <c:lblAlgn val="ctr"/>
        <c:lblOffset val="100"/>
        <c:noMultiLvlLbl val="0"/>
      </c:catAx>
      <c:valAx>
        <c:axId val="91956352"/>
        <c:scaling>
          <c:orientation val="minMax"/>
        </c:scaling>
        <c:delete val="0"/>
        <c:axPos val="l"/>
        <c:numFmt formatCode="General" sourceLinked="1"/>
        <c:majorTickMark val="none"/>
        <c:minorTickMark val="none"/>
        <c:tickLblPos val="nextTo"/>
        <c:crossAx val="92257664"/>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4"/>
    </mc:Choice>
    <mc:Fallback>
      <c:style val="34"/>
    </mc:Fallback>
  </mc:AlternateContent>
  <c:chart>
    <c:title>
      <c:tx>
        <c:rich>
          <a:bodyPr/>
          <a:lstStyle/>
          <a:p>
            <a:pPr algn="l">
              <a:defRPr/>
            </a:pPr>
            <a:r>
              <a:rPr lang="en-US" sz="1800" b="1" i="0" baseline="0" dirty="0" smtClean="0">
                <a:solidFill>
                  <a:srgbClr val="00B050"/>
                </a:solidFill>
                <a:effectLst/>
              </a:rPr>
              <a:t>201 4 -      </a:t>
            </a:r>
            <a:r>
              <a:rPr lang="en-US" sz="1800" b="1" i="0" baseline="0" dirty="0" smtClean="0">
                <a:effectLst/>
              </a:rPr>
              <a:t>July</a:t>
            </a:r>
            <a:endParaRPr lang="en-US" dirty="0">
              <a:effectLst/>
            </a:endParaRPr>
          </a:p>
        </c:rich>
      </c:tx>
      <c:layout>
        <c:manualLayout>
          <c:xMode val="edge"/>
          <c:yMode val="edge"/>
          <c:x val="0.18029426132458995"/>
          <c:y val="2.7777777777777776E-2"/>
        </c:manualLayout>
      </c:layout>
      <c:overlay val="0"/>
    </c:title>
    <c:autoTitleDeleted val="0"/>
    <c:plotArea>
      <c:layout/>
      <c:pieChart>
        <c:varyColors val="1"/>
        <c:ser>
          <c:idx val="0"/>
          <c:order val="0"/>
          <c:tx>
            <c:strRef>
              <c:f>Sheet13!$J$3</c:f>
              <c:strCache>
                <c:ptCount val="1"/>
                <c:pt idx="0">
                  <c:v>July</c:v>
                </c:pt>
              </c:strCache>
            </c:strRef>
          </c:tx>
          <c:dLbls>
            <c:numFmt formatCode="General" sourceLinked="0"/>
            <c:spPr>
              <a:noFill/>
              <a:ln>
                <a:noFill/>
              </a:ln>
            </c:spPr>
            <c:showLegendKey val="0"/>
            <c:showVal val="0"/>
            <c:showCatName val="0"/>
            <c:showSerName val="0"/>
            <c:showPercent val="1"/>
            <c:showBubbleSize val="0"/>
            <c:showLeaderLines val="1"/>
          </c:dLbls>
          <c:cat>
            <c:strRef>
              <c:f>Sheet13!$K$2:$M$2</c:f>
              <c:strCache>
                <c:ptCount val="3"/>
                <c:pt idx="0">
                  <c:v>comment</c:v>
                </c:pt>
                <c:pt idx="1">
                  <c:v>like</c:v>
                </c:pt>
                <c:pt idx="2">
                  <c:v>link</c:v>
                </c:pt>
              </c:strCache>
            </c:strRef>
          </c:cat>
          <c:val>
            <c:numRef>
              <c:f>Sheet13!$K$3:$M$3</c:f>
              <c:numCache>
                <c:formatCode>0</c:formatCode>
                <c:ptCount val="3"/>
                <c:pt idx="0">
                  <c:v>2511</c:v>
                </c:pt>
                <c:pt idx="1">
                  <c:v>9460</c:v>
                </c:pt>
                <c:pt idx="2">
                  <c:v>747</c:v>
                </c:pt>
              </c:numCache>
            </c:numRef>
          </c:val>
        </c:ser>
        <c:dLbls>
          <c:showLegendKey val="0"/>
          <c:showVal val="0"/>
          <c:showCatName val="0"/>
          <c:showSerName val="0"/>
          <c:showPercent val="1"/>
          <c:showBubbleSize val="0"/>
          <c:showLeaderLines val="1"/>
        </c:dLbls>
        <c:firstSliceAng val="0"/>
      </c:pieChart>
    </c:plotArea>
    <c:plotVisOnly val="1"/>
    <c:dispBlanksAs val="gap"/>
    <c:showDLblsOverMax val="0"/>
  </c:chart>
  <c:spPr>
    <a:noFill/>
    <a:ln>
      <a:noFill/>
    </a:ln>
  </c:sp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pieChart>
        <c:varyColors val="1"/>
        <c:ser>
          <c:idx val="0"/>
          <c:order val="0"/>
          <c:tx>
            <c:strRef>
              <c:f>Sheet13!$O$3</c:f>
              <c:strCache>
                <c:ptCount val="1"/>
                <c:pt idx="0">
                  <c:v>August</c:v>
                </c:pt>
              </c:strCache>
            </c:strRef>
          </c:tx>
          <c:dLbls>
            <c:showLegendKey val="0"/>
            <c:showVal val="0"/>
            <c:showCatName val="0"/>
            <c:showSerName val="0"/>
            <c:showPercent val="1"/>
            <c:showBubbleSize val="0"/>
            <c:showLeaderLines val="1"/>
          </c:dLbls>
          <c:cat>
            <c:strRef>
              <c:f>Sheet13!$P$2:$R$2</c:f>
              <c:strCache>
                <c:ptCount val="3"/>
                <c:pt idx="0">
                  <c:v>comment</c:v>
                </c:pt>
                <c:pt idx="1">
                  <c:v>like</c:v>
                </c:pt>
                <c:pt idx="2">
                  <c:v>link</c:v>
                </c:pt>
              </c:strCache>
            </c:strRef>
          </c:cat>
          <c:val>
            <c:numRef>
              <c:f>Sheet13!$P$3:$R$3</c:f>
              <c:numCache>
                <c:formatCode>0;[Red]0</c:formatCode>
                <c:ptCount val="3"/>
                <c:pt idx="0" formatCode="0">
                  <c:v>3877</c:v>
                </c:pt>
                <c:pt idx="1">
                  <c:v>5580</c:v>
                </c:pt>
                <c:pt idx="2" formatCode="0">
                  <c:v>1281</c:v>
                </c:pt>
              </c:numCache>
            </c:numRef>
          </c:val>
        </c:ser>
        <c:dLbls>
          <c:showLegendKey val="0"/>
          <c:showVal val="0"/>
          <c:showCatName val="0"/>
          <c:showSerName val="0"/>
          <c:showPercent val="1"/>
          <c:showBubbleSize val="0"/>
          <c:showLeaderLines val="1"/>
        </c:dLbls>
        <c:firstSliceAng val="0"/>
      </c:pieChart>
    </c:plotArea>
    <c:plotVisOnly val="1"/>
    <c:dispBlanksAs val="gap"/>
    <c:showDLblsOverMax val="0"/>
  </c:chart>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22545596122735298"/>
          <c:y val="6.5789473684210523E-2"/>
        </c:manualLayout>
      </c:layout>
      <c:overlay val="0"/>
    </c:title>
    <c:autoTitleDeleted val="0"/>
    <c:plotArea>
      <c:layout/>
      <c:pieChart>
        <c:varyColors val="1"/>
        <c:ser>
          <c:idx val="0"/>
          <c:order val="0"/>
          <c:tx>
            <c:strRef>
              <c:f>Sheet13!$T$3</c:f>
              <c:strCache>
                <c:ptCount val="1"/>
                <c:pt idx="0">
                  <c:v>September</c:v>
                </c:pt>
              </c:strCache>
            </c:strRef>
          </c:tx>
          <c:dLbls>
            <c:dLblPos val="bestFit"/>
            <c:showLegendKey val="0"/>
            <c:showVal val="0"/>
            <c:showCatName val="0"/>
            <c:showSerName val="0"/>
            <c:showPercent val="1"/>
            <c:showBubbleSize val="0"/>
            <c:showLeaderLines val="1"/>
          </c:dLbls>
          <c:cat>
            <c:strRef>
              <c:f>Sheet13!$U$2:$W$2</c:f>
              <c:strCache>
                <c:ptCount val="3"/>
                <c:pt idx="0">
                  <c:v>comment</c:v>
                </c:pt>
                <c:pt idx="1">
                  <c:v>like</c:v>
                </c:pt>
                <c:pt idx="2">
                  <c:v>link</c:v>
                </c:pt>
              </c:strCache>
            </c:strRef>
          </c:cat>
          <c:val>
            <c:numRef>
              <c:f>Sheet13!$U$3:$W$3</c:f>
              <c:numCache>
                <c:formatCode>0;[Red]0</c:formatCode>
                <c:ptCount val="3"/>
                <c:pt idx="0" formatCode="0">
                  <c:v>3843</c:v>
                </c:pt>
                <c:pt idx="1">
                  <c:v>14686</c:v>
                </c:pt>
                <c:pt idx="2" formatCode="0">
                  <c:v>1210</c:v>
                </c:pt>
              </c:numCache>
            </c:numRef>
          </c:val>
        </c:ser>
        <c:dLbls>
          <c:showLegendKey val="0"/>
          <c:showVal val="0"/>
          <c:showCatName val="0"/>
          <c:showSerName val="0"/>
          <c:showPercent val="1"/>
          <c:showBubbleSize val="0"/>
          <c:showLeaderLines val="1"/>
        </c:dLbls>
        <c:firstSliceAng val="0"/>
      </c:pieChart>
    </c:plotArea>
    <c:legend>
      <c:legendPos val="r"/>
      <c:layout>
        <c:manualLayout>
          <c:xMode val="edge"/>
          <c:yMode val="edge"/>
          <c:x val="0.71683562572581239"/>
          <c:y val="0.25206347561817932"/>
          <c:w val="0.20132294204912365"/>
          <c:h val="0.23552217157065894"/>
        </c:manualLayout>
      </c:layout>
      <c:overlay val="0"/>
    </c:legend>
    <c:plotVisOnly val="1"/>
    <c:dispBlanksAs val="gap"/>
    <c:showDLblsOverMax val="0"/>
  </c:chart>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dLbls>
          <c:showLegendKey val="0"/>
          <c:showVal val="0"/>
          <c:showCatName val="0"/>
          <c:showSerName val="0"/>
          <c:showPercent val="0"/>
          <c:showBubbleSize val="0"/>
          <c:showLeaderLines val="1"/>
        </c:dLbls>
        <c:firstSliceAng val="0"/>
      </c:pieChart>
      <c:spPr>
        <a:noFill/>
        <a:ln w="25400">
          <a:noFill/>
        </a:ln>
      </c:spPr>
    </c:plotArea>
    <c:plotVisOnly val="1"/>
    <c:dispBlanksAs val="gap"/>
    <c:showDLblsOverMax val="0"/>
  </c:chart>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dLbls>
          <c:showLegendKey val="0"/>
          <c:showVal val="0"/>
          <c:showCatName val="0"/>
          <c:showSerName val="0"/>
          <c:showPercent val="0"/>
          <c:showBubbleSize val="0"/>
          <c:showLeaderLines val="1"/>
        </c:dLbls>
        <c:firstSliceAng val="0"/>
      </c:pieChart>
      <c:spPr>
        <a:noFill/>
        <a:ln w="25400">
          <a:noFill/>
        </a:ln>
      </c:spPr>
    </c:plotArea>
    <c:plotVisOnly val="1"/>
    <c:dispBlanksAs val="gap"/>
    <c:showDLblsOverMax val="0"/>
  </c:chart>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1800" b="1" i="0" baseline="0" dirty="0" smtClean="0">
                <a:solidFill>
                  <a:srgbClr val="00B050"/>
                </a:solidFill>
                <a:effectLst/>
              </a:rPr>
              <a:t>201 3 -      </a:t>
            </a:r>
            <a:r>
              <a:rPr lang="en-US" sz="1800" b="1" i="0" baseline="0" dirty="0" smtClean="0">
                <a:effectLst/>
              </a:rPr>
              <a:t>July</a:t>
            </a:r>
            <a:endParaRPr lang="en-US" dirty="0">
              <a:effectLst/>
            </a:endParaRPr>
          </a:p>
        </c:rich>
      </c:tx>
      <c:layout>
        <c:manualLayout>
          <c:xMode val="edge"/>
          <c:yMode val="edge"/>
          <c:x val="0.23755319148936166"/>
          <c:y val="2.7027027027027029E-2"/>
        </c:manualLayout>
      </c:layout>
      <c:overlay val="0"/>
    </c:title>
    <c:autoTitleDeleted val="0"/>
    <c:plotArea>
      <c:layout/>
      <c:pieChart>
        <c:varyColors val="1"/>
        <c:ser>
          <c:idx val="0"/>
          <c:order val="0"/>
          <c:tx>
            <c:strRef>
              <c:f>'28 Days Positive Feedback fr...'!$G$3</c:f>
              <c:strCache>
                <c:ptCount val="1"/>
                <c:pt idx="0">
                  <c:v>July</c:v>
                </c:pt>
              </c:strCache>
            </c:strRef>
          </c:tx>
          <c:dPt>
            <c:idx val="0"/>
            <c:bubble3D val="0"/>
          </c:dPt>
          <c:dPt>
            <c:idx val="1"/>
            <c:bubble3D val="0"/>
          </c:dPt>
          <c:dPt>
            <c:idx val="2"/>
            <c:bubble3D val="0"/>
          </c:dPt>
          <c:dLbls>
            <c:showLegendKey val="0"/>
            <c:showVal val="0"/>
            <c:showCatName val="0"/>
            <c:showSerName val="0"/>
            <c:showPercent val="1"/>
            <c:showBubbleSize val="0"/>
            <c:showLeaderLines val="1"/>
          </c:dLbls>
          <c:cat>
            <c:strRef>
              <c:f>'28 Days Positive Feedback fr...'!$H$2:$J$2</c:f>
              <c:strCache>
                <c:ptCount val="3"/>
                <c:pt idx="0">
                  <c:v>comment</c:v>
                </c:pt>
                <c:pt idx="1">
                  <c:v>like</c:v>
                </c:pt>
                <c:pt idx="2">
                  <c:v>link</c:v>
                </c:pt>
              </c:strCache>
            </c:strRef>
          </c:cat>
          <c:val>
            <c:numRef>
              <c:f>'28 Days Positive Feedback fr...'!$H$3:$J$3</c:f>
              <c:numCache>
                <c:formatCode>0</c:formatCode>
                <c:ptCount val="3"/>
                <c:pt idx="0">
                  <c:v>823</c:v>
                </c:pt>
                <c:pt idx="1">
                  <c:v>227</c:v>
                </c:pt>
                <c:pt idx="2">
                  <c:v>359</c:v>
                </c:pt>
              </c:numCache>
            </c:numRef>
          </c:val>
        </c:ser>
        <c:dLbls>
          <c:showLegendKey val="0"/>
          <c:showVal val="0"/>
          <c:showCatName val="0"/>
          <c:showSerName val="0"/>
          <c:showPercent val="0"/>
          <c:showBubbleSize val="0"/>
          <c:showLeaderLines val="1"/>
        </c:dLbls>
        <c:firstSliceAng val="0"/>
      </c:pieChart>
      <c:spPr>
        <a:noFill/>
        <a:ln w="25400">
          <a:noFill/>
        </a:ln>
      </c:spPr>
    </c:plotArea>
    <c:plotVisOnly val="1"/>
    <c:dispBlanksAs val="gap"/>
    <c:showDLblsOverMax val="0"/>
  </c:chart>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pieChart>
        <c:varyColors val="1"/>
        <c:ser>
          <c:idx val="0"/>
          <c:order val="0"/>
          <c:tx>
            <c:strRef>
              <c:f>'28 Days Positive Feedback fr...'!$I$8</c:f>
              <c:strCache>
                <c:ptCount val="1"/>
                <c:pt idx="0">
                  <c:v>August</c:v>
                </c:pt>
              </c:strCache>
            </c:strRef>
          </c:tx>
          <c:dPt>
            <c:idx val="0"/>
            <c:bubble3D val="0"/>
          </c:dPt>
          <c:dPt>
            <c:idx val="1"/>
            <c:bubble3D val="0"/>
          </c:dPt>
          <c:dPt>
            <c:idx val="2"/>
            <c:bubble3D val="0"/>
          </c:dPt>
          <c:dLbls>
            <c:showLegendKey val="0"/>
            <c:showVal val="0"/>
            <c:showCatName val="0"/>
            <c:showSerName val="0"/>
            <c:showPercent val="1"/>
            <c:showBubbleSize val="0"/>
            <c:showLeaderLines val="1"/>
          </c:dLbls>
          <c:cat>
            <c:strRef>
              <c:f>'28 Days Positive Feedback fr...'!$J$7:$L$7</c:f>
              <c:strCache>
                <c:ptCount val="3"/>
                <c:pt idx="0">
                  <c:v>comment</c:v>
                </c:pt>
                <c:pt idx="1">
                  <c:v>like</c:v>
                </c:pt>
                <c:pt idx="2">
                  <c:v>link</c:v>
                </c:pt>
              </c:strCache>
            </c:strRef>
          </c:cat>
          <c:val>
            <c:numRef>
              <c:f>'28 Days Positive Feedback fr...'!$J$8:$L$8</c:f>
              <c:numCache>
                <c:formatCode>General</c:formatCode>
                <c:ptCount val="3"/>
                <c:pt idx="0">
                  <c:v>724</c:v>
                </c:pt>
                <c:pt idx="1">
                  <c:v>69</c:v>
                </c:pt>
                <c:pt idx="2">
                  <c:v>300</c:v>
                </c:pt>
              </c:numCache>
            </c:numRef>
          </c:val>
        </c:ser>
        <c:dLbls>
          <c:showLegendKey val="0"/>
          <c:showVal val="0"/>
          <c:showCatName val="0"/>
          <c:showSerName val="0"/>
          <c:showPercent val="0"/>
          <c:showBubbleSize val="0"/>
          <c:showLeaderLines val="1"/>
        </c:dLbls>
        <c:firstSliceAng val="0"/>
      </c:pieChart>
      <c:spPr>
        <a:noFill/>
        <a:ln w="25400">
          <a:noFill/>
        </a:ln>
      </c:spPr>
    </c:plotArea>
    <c:plotVisOnly val="1"/>
    <c:dispBlanksAs val="gap"/>
    <c:showDLblsOverMax val="0"/>
  </c:chart>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pieChart>
        <c:varyColors val="1"/>
        <c:ser>
          <c:idx val="0"/>
          <c:order val="0"/>
          <c:tx>
            <c:strRef>
              <c:f>'28 Days Positive Feedback fr...'!$N$8</c:f>
              <c:strCache>
                <c:ptCount val="1"/>
                <c:pt idx="0">
                  <c:v>September</c:v>
                </c:pt>
              </c:strCache>
            </c:strRef>
          </c:tx>
          <c:dPt>
            <c:idx val="0"/>
            <c:bubble3D val="0"/>
          </c:dPt>
          <c:dPt>
            <c:idx val="1"/>
            <c:bubble3D val="0"/>
          </c:dPt>
          <c:dPt>
            <c:idx val="2"/>
            <c:bubble3D val="0"/>
          </c:dPt>
          <c:dLbls>
            <c:showLegendKey val="0"/>
            <c:showVal val="0"/>
            <c:showCatName val="0"/>
            <c:showSerName val="0"/>
            <c:showPercent val="1"/>
            <c:showBubbleSize val="0"/>
            <c:showLeaderLines val="1"/>
          </c:dLbls>
          <c:cat>
            <c:strRef>
              <c:f>'28 Days Positive Feedback fr...'!$O$7:$Q$7</c:f>
              <c:strCache>
                <c:ptCount val="3"/>
                <c:pt idx="0">
                  <c:v>comment</c:v>
                </c:pt>
                <c:pt idx="1">
                  <c:v>like</c:v>
                </c:pt>
                <c:pt idx="2">
                  <c:v>link</c:v>
                </c:pt>
              </c:strCache>
            </c:strRef>
          </c:cat>
          <c:val>
            <c:numRef>
              <c:f>'28 Days Positive Feedback fr...'!$O$8:$Q$8</c:f>
              <c:numCache>
                <c:formatCode>General</c:formatCode>
                <c:ptCount val="3"/>
                <c:pt idx="0">
                  <c:v>1306</c:v>
                </c:pt>
                <c:pt idx="1">
                  <c:v>580</c:v>
                </c:pt>
                <c:pt idx="2">
                  <c:v>594</c:v>
                </c:pt>
              </c:numCache>
            </c:numRef>
          </c:val>
        </c:ser>
        <c:dLbls>
          <c:showLegendKey val="0"/>
          <c:showVal val="0"/>
          <c:showCatName val="0"/>
          <c:showSerName val="0"/>
          <c:showPercent val="0"/>
          <c:showBubbleSize val="0"/>
          <c:showLeaderLines val="1"/>
        </c:dLbls>
        <c:firstSliceAng val="0"/>
      </c:pieChart>
      <c:spPr>
        <a:noFill/>
        <a:ln w="25400">
          <a:noFill/>
        </a:ln>
      </c:spPr>
    </c:plotArea>
    <c:plotVisOnly val="1"/>
    <c:dispBlanksAs val="gap"/>
    <c:showDLblsOverMax val="0"/>
  </c:chart>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1800" b="1" i="0" baseline="0" dirty="0" smtClean="0">
                <a:solidFill>
                  <a:srgbClr val="00B050"/>
                </a:solidFill>
                <a:effectLst/>
              </a:rPr>
              <a:t>201 4 -      </a:t>
            </a:r>
            <a:r>
              <a:rPr lang="en-US" sz="1800" b="1" i="0" baseline="0" dirty="0" smtClean="0">
                <a:effectLst/>
              </a:rPr>
              <a:t>July</a:t>
            </a:r>
            <a:endParaRPr lang="en-US" dirty="0">
              <a:effectLst/>
            </a:endParaRPr>
          </a:p>
        </c:rich>
      </c:tx>
      <c:layout>
        <c:manualLayout>
          <c:xMode val="edge"/>
          <c:yMode val="edge"/>
          <c:x val="0.17125000000000001"/>
          <c:y val="2.7027027027027029E-2"/>
        </c:manualLayout>
      </c:layout>
      <c:overlay val="0"/>
    </c:title>
    <c:autoTitleDeleted val="0"/>
    <c:plotArea>
      <c:layout/>
      <c:pieChart>
        <c:varyColors val="1"/>
        <c:ser>
          <c:idx val="0"/>
          <c:order val="0"/>
          <c:tx>
            <c:strRef>
              <c:f>Sheet10!$G$5</c:f>
              <c:strCache>
                <c:ptCount val="1"/>
                <c:pt idx="0">
                  <c:v>July</c:v>
                </c:pt>
              </c:strCache>
            </c:strRef>
          </c:tx>
          <c:dLbls>
            <c:showLegendKey val="0"/>
            <c:showVal val="0"/>
            <c:showCatName val="0"/>
            <c:showSerName val="0"/>
            <c:showPercent val="1"/>
            <c:showBubbleSize val="0"/>
            <c:showLeaderLines val="1"/>
          </c:dLbls>
          <c:cat>
            <c:strRef>
              <c:f>Sheet10!$H$4:$J$4</c:f>
              <c:strCache>
                <c:ptCount val="3"/>
                <c:pt idx="0">
                  <c:v>comment</c:v>
                </c:pt>
                <c:pt idx="1">
                  <c:v>like</c:v>
                </c:pt>
                <c:pt idx="2">
                  <c:v>link</c:v>
                </c:pt>
              </c:strCache>
            </c:strRef>
          </c:cat>
          <c:val>
            <c:numRef>
              <c:f>Sheet10!$H$5:$J$5</c:f>
              <c:numCache>
                <c:formatCode>0;[Red]0</c:formatCode>
                <c:ptCount val="3"/>
                <c:pt idx="0" formatCode="0">
                  <c:v>100</c:v>
                </c:pt>
                <c:pt idx="1">
                  <c:v>5810</c:v>
                </c:pt>
                <c:pt idx="2" formatCode="0">
                  <c:v>563</c:v>
                </c:pt>
              </c:numCache>
            </c:numRef>
          </c:val>
        </c:ser>
        <c:dLbls>
          <c:showLegendKey val="0"/>
          <c:showVal val="0"/>
          <c:showCatName val="0"/>
          <c:showSerName val="0"/>
          <c:showPercent val="1"/>
          <c:showBubbleSize val="0"/>
          <c:showLeaderLines val="1"/>
        </c:dLbls>
        <c:firstSliceAng val="0"/>
      </c:pieChart>
    </c:plotArea>
    <c:plotVisOnly val="1"/>
    <c:dispBlanksAs val="gap"/>
    <c:showDLblsOverMax val="0"/>
  </c:chart>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pieChart>
        <c:varyColors val="1"/>
        <c:ser>
          <c:idx val="0"/>
          <c:order val="0"/>
          <c:tx>
            <c:strRef>
              <c:f>Sheet10!$P$5</c:f>
              <c:strCache>
                <c:ptCount val="1"/>
                <c:pt idx="0">
                  <c:v>August</c:v>
                </c:pt>
              </c:strCache>
            </c:strRef>
          </c:tx>
          <c:dLbls>
            <c:showLegendKey val="0"/>
            <c:showVal val="0"/>
            <c:showCatName val="0"/>
            <c:showSerName val="0"/>
            <c:showPercent val="1"/>
            <c:showBubbleSize val="0"/>
            <c:showLeaderLines val="1"/>
          </c:dLbls>
          <c:cat>
            <c:strRef>
              <c:f>Sheet10!$Q$4:$S$4</c:f>
              <c:strCache>
                <c:ptCount val="3"/>
                <c:pt idx="0">
                  <c:v>comment</c:v>
                </c:pt>
                <c:pt idx="1">
                  <c:v>like</c:v>
                </c:pt>
                <c:pt idx="2">
                  <c:v>link</c:v>
                </c:pt>
              </c:strCache>
            </c:strRef>
          </c:cat>
          <c:val>
            <c:numRef>
              <c:f>Sheet10!$Q$5:$S$5</c:f>
              <c:numCache>
                <c:formatCode>General</c:formatCode>
                <c:ptCount val="3"/>
                <c:pt idx="0">
                  <c:v>1842</c:v>
                </c:pt>
                <c:pt idx="1">
                  <c:v>1259</c:v>
                </c:pt>
                <c:pt idx="2">
                  <c:v>536</c:v>
                </c:pt>
              </c:numCache>
            </c:numRef>
          </c:val>
        </c:ser>
        <c:dLbls>
          <c:showLegendKey val="0"/>
          <c:showVal val="0"/>
          <c:showCatName val="0"/>
          <c:showSerName val="0"/>
          <c:showPercent val="1"/>
          <c:showBubbleSize val="0"/>
          <c:showLeaderLines val="1"/>
        </c:dLbls>
        <c:firstSliceAng val="0"/>
      </c:pieChart>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1800" b="1" i="0" baseline="0" dirty="0" smtClean="0">
                <a:solidFill>
                  <a:srgbClr val="00B050"/>
                </a:solidFill>
                <a:effectLst/>
                <a:latin typeface="+mj-lt"/>
              </a:rPr>
              <a:t>201 3 -      </a:t>
            </a:r>
            <a:r>
              <a:rPr lang="en-US" sz="1800" b="1" i="0" baseline="0" dirty="0" smtClean="0">
                <a:effectLst/>
                <a:latin typeface="+mj-lt"/>
              </a:rPr>
              <a:t>July</a:t>
            </a:r>
            <a:endParaRPr lang="en-US" dirty="0">
              <a:effectLst/>
              <a:latin typeface="+mj-lt"/>
            </a:endParaRPr>
          </a:p>
        </c:rich>
      </c:tx>
      <c:layout>
        <c:manualLayout>
          <c:xMode val="edge"/>
          <c:yMode val="edge"/>
          <c:x val="0.12766244158504578"/>
          <c:y val="2.7027027027027029E-2"/>
        </c:manualLayout>
      </c:layout>
      <c:overlay val="0"/>
    </c:title>
    <c:autoTitleDeleted val="0"/>
    <c:plotArea>
      <c:layout/>
      <c:pieChart>
        <c:varyColors val="1"/>
        <c:ser>
          <c:idx val="0"/>
          <c:order val="0"/>
          <c:tx>
            <c:strRef>
              <c:f>'28 Days Negative Feedback fr...'!$I$6</c:f>
              <c:strCache>
                <c:ptCount val="1"/>
                <c:pt idx="0">
                  <c:v>July</c:v>
                </c:pt>
              </c:strCache>
            </c:strRef>
          </c:tx>
          <c:dPt>
            <c:idx val="0"/>
            <c:bubble3D val="0"/>
          </c:dPt>
          <c:dPt>
            <c:idx val="1"/>
            <c:bubble3D val="0"/>
          </c:dPt>
          <c:dPt>
            <c:idx val="2"/>
            <c:bubble3D val="0"/>
          </c:dPt>
          <c:dPt>
            <c:idx val="3"/>
            <c:bubble3D val="0"/>
          </c:dPt>
          <c:dLbls>
            <c:showLegendKey val="0"/>
            <c:showVal val="0"/>
            <c:showCatName val="0"/>
            <c:showSerName val="0"/>
            <c:showPercent val="1"/>
            <c:showBubbleSize val="0"/>
            <c:showLeaderLines val="1"/>
          </c:dLbls>
          <c:cat>
            <c:strRef>
              <c:f>'28 Days Negative Feedback fr...'!$J$5:$M$5</c:f>
              <c:strCache>
                <c:ptCount val="4"/>
                <c:pt idx="0">
                  <c:v>hide_all_clicks</c:v>
                </c:pt>
                <c:pt idx="1">
                  <c:v>hide_clicks</c:v>
                </c:pt>
                <c:pt idx="2">
                  <c:v>unlike_page_clicks</c:v>
                </c:pt>
                <c:pt idx="3">
                  <c:v>xbutton_clicks</c:v>
                </c:pt>
              </c:strCache>
            </c:strRef>
          </c:cat>
          <c:val>
            <c:numRef>
              <c:f>'28 Days Negative Feedback fr...'!$J$6:$M$6</c:f>
              <c:numCache>
                <c:formatCode>0</c:formatCode>
                <c:ptCount val="4"/>
                <c:pt idx="0">
                  <c:v>12</c:v>
                </c:pt>
                <c:pt idx="1">
                  <c:v>33</c:v>
                </c:pt>
                <c:pt idx="2">
                  <c:v>40</c:v>
                </c:pt>
                <c:pt idx="3">
                  <c:v>18</c:v>
                </c:pt>
              </c:numCache>
            </c:numRef>
          </c:val>
        </c:ser>
        <c:dLbls>
          <c:showLegendKey val="0"/>
          <c:showVal val="0"/>
          <c:showCatName val="0"/>
          <c:showSerName val="0"/>
          <c:showPercent val="0"/>
          <c:showBubbleSize val="0"/>
          <c:showLeaderLines val="1"/>
        </c:dLbls>
        <c:firstSliceAng val="0"/>
      </c:pieChart>
      <c:spPr>
        <a:noFill/>
        <a:ln w="25400">
          <a:noFill/>
        </a:ln>
      </c:spPr>
    </c:plotArea>
    <c:plotVisOnly val="1"/>
    <c:dispBlanksAs val="gap"/>
    <c:showDLblsOverMax val="0"/>
  </c:chart>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24836538461538465"/>
          <c:y val="5.4054054054054057E-2"/>
        </c:manualLayout>
      </c:layout>
      <c:overlay val="0"/>
    </c:title>
    <c:autoTitleDeleted val="0"/>
    <c:plotArea>
      <c:layout/>
      <c:pieChart>
        <c:varyColors val="1"/>
        <c:ser>
          <c:idx val="0"/>
          <c:order val="0"/>
          <c:tx>
            <c:strRef>
              <c:f>Sheet10!$O$27</c:f>
              <c:strCache>
                <c:ptCount val="1"/>
                <c:pt idx="0">
                  <c:v>September</c:v>
                </c:pt>
              </c:strCache>
            </c:strRef>
          </c:tx>
          <c:dLbls>
            <c:showLegendKey val="0"/>
            <c:showVal val="0"/>
            <c:showCatName val="0"/>
            <c:showSerName val="0"/>
            <c:showPercent val="1"/>
            <c:showBubbleSize val="0"/>
            <c:showLeaderLines val="1"/>
          </c:dLbls>
          <c:cat>
            <c:strRef>
              <c:f>Sheet10!$P$26:$R$26</c:f>
              <c:strCache>
                <c:ptCount val="3"/>
                <c:pt idx="0">
                  <c:v>comment</c:v>
                </c:pt>
                <c:pt idx="1">
                  <c:v>like</c:v>
                </c:pt>
                <c:pt idx="2">
                  <c:v>link</c:v>
                </c:pt>
              </c:strCache>
            </c:strRef>
          </c:cat>
          <c:val>
            <c:numRef>
              <c:f>Sheet10!$P$27:$R$27</c:f>
              <c:numCache>
                <c:formatCode>General</c:formatCode>
                <c:ptCount val="3"/>
                <c:pt idx="0">
                  <c:v>1715</c:v>
                </c:pt>
                <c:pt idx="1">
                  <c:v>5142</c:v>
                </c:pt>
                <c:pt idx="2">
                  <c:v>462</c:v>
                </c:pt>
              </c:numCache>
            </c:numRef>
          </c:val>
        </c:ser>
        <c:dLbls>
          <c:showLegendKey val="0"/>
          <c:showVal val="0"/>
          <c:showCatName val="0"/>
          <c:showSerName val="0"/>
          <c:showPercent val="1"/>
          <c:showBubbleSize val="0"/>
          <c:showLeaderLines val="1"/>
        </c:dLbls>
        <c:firstSliceAng val="0"/>
      </c:pieChart>
    </c:plotArea>
    <c:legend>
      <c:legendPos val="r"/>
      <c:layout>
        <c:manualLayout>
          <c:xMode val="edge"/>
          <c:yMode val="edge"/>
          <c:x val="0.74320682414698158"/>
          <c:y val="0.27238951549975177"/>
          <c:w val="0.19679317585301837"/>
          <c:h val="0.24188763566716323"/>
        </c:manualLayout>
      </c:layout>
      <c:overlay val="0"/>
    </c:legend>
    <c:plotVisOnly val="1"/>
    <c:dispBlanksAs val="gap"/>
    <c:showDLblsOverMax val="0"/>
  </c:chart>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FeedBack 2013</a:t>
            </a:r>
          </a:p>
        </c:rich>
      </c:tx>
      <c:layout/>
      <c:overlay val="0"/>
    </c:title>
    <c:autoTitleDeleted val="0"/>
    <c:plotArea>
      <c:layout/>
      <c:pieChart>
        <c:varyColors val="1"/>
        <c:ser>
          <c:idx val="0"/>
          <c:order val="0"/>
          <c:dLbls>
            <c:showLegendKey val="0"/>
            <c:showVal val="0"/>
            <c:showCatName val="0"/>
            <c:showSerName val="0"/>
            <c:showPercent val="1"/>
            <c:showBubbleSize val="0"/>
            <c:showLeaderLines val="1"/>
          </c:dLbls>
          <c:cat>
            <c:strRef>
              <c:f>Sheet1!$F$8:$G$8</c:f>
              <c:strCache>
                <c:ptCount val="2"/>
                <c:pt idx="0">
                  <c:v>Positive Feedback</c:v>
                </c:pt>
                <c:pt idx="1">
                  <c:v>Negatice Feeback</c:v>
                </c:pt>
              </c:strCache>
            </c:strRef>
          </c:cat>
          <c:val>
            <c:numRef>
              <c:f>Sheet1!$F$9:$G$9</c:f>
              <c:numCache>
                <c:formatCode>General</c:formatCode>
                <c:ptCount val="2"/>
                <c:pt idx="0">
                  <c:v>13080</c:v>
                </c:pt>
                <c:pt idx="1">
                  <c:v>1371</c:v>
                </c:pt>
              </c:numCache>
            </c:numRef>
          </c:val>
        </c:ser>
        <c:dLbls>
          <c:showLegendKey val="0"/>
          <c:showVal val="0"/>
          <c:showCatName val="0"/>
          <c:showSerName val="0"/>
          <c:showPercent val="1"/>
          <c:showBubbleSize val="0"/>
          <c:showLeaderLines val="1"/>
        </c:dLbls>
        <c:firstSliceAng val="0"/>
      </c:pieChart>
    </c:plotArea>
    <c:plotVisOnly val="1"/>
    <c:dispBlanksAs val="gap"/>
    <c:showDLblsOverMax val="0"/>
  </c:chart>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Feedback 2014</a:t>
            </a:r>
          </a:p>
        </c:rich>
      </c:tx>
      <c:layout>
        <c:manualLayout>
          <c:xMode val="edge"/>
          <c:yMode val="edge"/>
          <c:x val="0.218768115942029"/>
          <c:y val="7.6923076923076927E-2"/>
        </c:manualLayout>
      </c:layout>
      <c:overlay val="0"/>
    </c:title>
    <c:autoTitleDeleted val="0"/>
    <c:plotArea>
      <c:layout/>
      <c:pieChart>
        <c:varyColors val="1"/>
        <c:ser>
          <c:idx val="0"/>
          <c:order val="0"/>
          <c:dLbls>
            <c:showLegendKey val="0"/>
            <c:showVal val="0"/>
            <c:showCatName val="0"/>
            <c:showSerName val="0"/>
            <c:showPercent val="1"/>
            <c:showBubbleSize val="0"/>
            <c:showLeaderLines val="1"/>
          </c:dLbls>
          <c:cat>
            <c:strRef>
              <c:f>Sheet1!$B$7:$C$7</c:f>
              <c:strCache>
                <c:ptCount val="2"/>
                <c:pt idx="0">
                  <c:v>Positive Feedback</c:v>
                </c:pt>
                <c:pt idx="1">
                  <c:v>Negatice Feeback</c:v>
                </c:pt>
              </c:strCache>
            </c:strRef>
          </c:cat>
          <c:val>
            <c:numRef>
              <c:f>Sheet1!$B$8:$C$8</c:f>
              <c:numCache>
                <c:formatCode>General</c:formatCode>
                <c:ptCount val="2"/>
                <c:pt idx="0">
                  <c:v>60615</c:v>
                </c:pt>
                <c:pt idx="1">
                  <c:v>2029</c:v>
                </c:pt>
              </c:numCache>
            </c:numRef>
          </c:val>
        </c:ser>
        <c:dLbls>
          <c:showLegendKey val="0"/>
          <c:showVal val="0"/>
          <c:showCatName val="0"/>
          <c:showSerName val="0"/>
          <c:showPercent val="1"/>
          <c:showBubbleSize val="0"/>
          <c:showLeaderLines val="1"/>
        </c:dLbls>
        <c:firstSliceAng val="0"/>
      </c:pieChart>
    </c:plotArea>
    <c:legend>
      <c:legendPos val="r"/>
      <c:layout>
        <c:manualLayout>
          <c:xMode val="edge"/>
          <c:yMode val="edge"/>
          <c:x val="0.63923199817414122"/>
          <c:y val="0.20107773066828186"/>
          <c:w val="0.24241051390315341"/>
          <c:h val="9.1793256612154248E-2"/>
        </c:manualLayout>
      </c:layout>
      <c:overlay val="0"/>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August</a:t>
            </a:r>
          </a:p>
        </c:rich>
      </c:tx>
      <c:layout/>
      <c:overlay val="0"/>
    </c:title>
    <c:autoTitleDeleted val="0"/>
    <c:plotArea>
      <c:layout/>
      <c:pieChart>
        <c:varyColors val="1"/>
        <c:ser>
          <c:idx val="0"/>
          <c:order val="0"/>
          <c:tx>
            <c:strRef>
              <c:f>'28 Days Negative Feedback fr...'!$I$12</c:f>
              <c:strCache>
                <c:ptCount val="1"/>
                <c:pt idx="0">
                  <c:v>August</c:v>
                </c:pt>
              </c:strCache>
            </c:strRef>
          </c:tx>
          <c:dPt>
            <c:idx val="0"/>
            <c:bubble3D val="0"/>
          </c:dPt>
          <c:dPt>
            <c:idx val="1"/>
            <c:bubble3D val="0"/>
          </c:dPt>
          <c:dPt>
            <c:idx val="2"/>
            <c:bubble3D val="0"/>
          </c:dPt>
          <c:dPt>
            <c:idx val="3"/>
            <c:bubble3D val="0"/>
          </c:dPt>
          <c:dLbls>
            <c:showLegendKey val="0"/>
            <c:showVal val="0"/>
            <c:showCatName val="0"/>
            <c:showSerName val="0"/>
            <c:showPercent val="1"/>
            <c:showBubbleSize val="0"/>
            <c:showLeaderLines val="1"/>
          </c:dLbls>
          <c:cat>
            <c:strRef>
              <c:f>'28 Days Negative Feedback fr...'!$J$11:$M$11</c:f>
              <c:strCache>
                <c:ptCount val="4"/>
                <c:pt idx="0">
                  <c:v>hide_all_clicks</c:v>
                </c:pt>
                <c:pt idx="1">
                  <c:v>hide_clicks</c:v>
                </c:pt>
                <c:pt idx="2">
                  <c:v>unlike_page_clicks</c:v>
                </c:pt>
                <c:pt idx="3">
                  <c:v>xbutton_clicks</c:v>
                </c:pt>
              </c:strCache>
            </c:strRef>
          </c:cat>
          <c:val>
            <c:numRef>
              <c:f>'28 Days Negative Feedback fr...'!$J$12:$M$12</c:f>
              <c:numCache>
                <c:formatCode>General</c:formatCode>
                <c:ptCount val="4"/>
                <c:pt idx="0">
                  <c:v>0</c:v>
                </c:pt>
                <c:pt idx="1">
                  <c:v>7</c:v>
                </c:pt>
                <c:pt idx="2">
                  <c:v>197</c:v>
                </c:pt>
                <c:pt idx="3">
                  <c:v>104</c:v>
                </c:pt>
              </c:numCache>
            </c:numRef>
          </c:val>
        </c:ser>
        <c:dLbls>
          <c:showLegendKey val="0"/>
          <c:showVal val="0"/>
          <c:showCatName val="0"/>
          <c:showSerName val="0"/>
          <c:showPercent val="0"/>
          <c:showBubbleSize val="0"/>
          <c:showLeaderLines val="1"/>
        </c:dLbls>
        <c:firstSliceAng val="0"/>
      </c:pieChart>
      <c:spPr>
        <a:noFill/>
        <a:ln w="25400">
          <a:noFill/>
        </a:ln>
      </c:spPr>
    </c:plotArea>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25277077865266839"/>
          <c:y val="2.7777777777777776E-2"/>
        </c:manualLayout>
      </c:layout>
      <c:overlay val="0"/>
    </c:title>
    <c:autoTitleDeleted val="0"/>
    <c:plotArea>
      <c:layout/>
      <c:pieChart>
        <c:varyColors val="1"/>
        <c:ser>
          <c:idx val="0"/>
          <c:order val="0"/>
          <c:tx>
            <c:strRef>
              <c:f>'28 Days Negative Feedback fr...'!$I$15</c:f>
              <c:strCache>
                <c:ptCount val="1"/>
                <c:pt idx="0">
                  <c:v>September</c:v>
                </c:pt>
              </c:strCache>
            </c:strRef>
          </c:tx>
          <c:dPt>
            <c:idx val="0"/>
            <c:bubble3D val="0"/>
          </c:dPt>
          <c:dPt>
            <c:idx val="1"/>
            <c:bubble3D val="0"/>
          </c:dPt>
          <c:dPt>
            <c:idx val="2"/>
            <c:bubble3D val="0"/>
          </c:dPt>
          <c:dPt>
            <c:idx val="3"/>
            <c:bubble3D val="0"/>
          </c:dPt>
          <c:dLbls>
            <c:showLegendKey val="0"/>
            <c:showVal val="0"/>
            <c:showCatName val="0"/>
            <c:showSerName val="0"/>
            <c:showPercent val="1"/>
            <c:showBubbleSize val="0"/>
            <c:showLeaderLines val="1"/>
          </c:dLbls>
          <c:cat>
            <c:strRef>
              <c:f>'28 Days Negative Feedback fr...'!$J$14:$M$14</c:f>
              <c:strCache>
                <c:ptCount val="4"/>
                <c:pt idx="0">
                  <c:v>hide_all_clicks</c:v>
                </c:pt>
                <c:pt idx="1">
                  <c:v>hide_clicks</c:v>
                </c:pt>
                <c:pt idx="2">
                  <c:v>unlike_page_clicks</c:v>
                </c:pt>
                <c:pt idx="3">
                  <c:v>xbutton_clicks</c:v>
                </c:pt>
              </c:strCache>
            </c:strRef>
          </c:cat>
          <c:val>
            <c:numRef>
              <c:f>'28 Days Negative Feedback fr...'!$J$15:$M$15</c:f>
              <c:numCache>
                <c:formatCode>General</c:formatCode>
                <c:ptCount val="4"/>
                <c:pt idx="0">
                  <c:v>0</c:v>
                </c:pt>
                <c:pt idx="1">
                  <c:v>0</c:v>
                </c:pt>
                <c:pt idx="2">
                  <c:v>76</c:v>
                </c:pt>
                <c:pt idx="3">
                  <c:v>163</c:v>
                </c:pt>
              </c:numCache>
            </c:numRef>
          </c:val>
        </c:ser>
        <c:dLbls>
          <c:showLegendKey val="0"/>
          <c:showVal val="0"/>
          <c:showCatName val="0"/>
          <c:showSerName val="0"/>
          <c:showPercent val="0"/>
          <c:showBubbleSize val="0"/>
          <c:showLeaderLines val="1"/>
        </c:dLbls>
        <c:firstSliceAng val="0"/>
      </c:pieChart>
      <c:spPr>
        <a:noFill/>
        <a:ln w="25400">
          <a:noFill/>
        </a:ln>
      </c:spPr>
    </c:plotArea>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smtClean="0">
                <a:solidFill>
                  <a:srgbClr val="00B050"/>
                </a:solidFill>
              </a:rPr>
              <a:t>201 4 -      </a:t>
            </a:r>
            <a:r>
              <a:rPr lang="en-US" dirty="0" smtClean="0"/>
              <a:t>July</a:t>
            </a:r>
            <a:endParaRPr lang="en-US" dirty="0"/>
          </a:p>
        </c:rich>
      </c:tx>
      <c:layout>
        <c:manualLayout>
          <c:xMode val="edge"/>
          <c:yMode val="edge"/>
          <c:x val="0.14326709161354831"/>
          <c:y val="5.5555437327090867E-2"/>
        </c:manualLayout>
      </c:layout>
      <c:overlay val="0"/>
    </c:title>
    <c:autoTitleDeleted val="0"/>
    <c:plotArea>
      <c:layout/>
      <c:pieChart>
        <c:varyColors val="1"/>
        <c:ser>
          <c:idx val="0"/>
          <c:order val="0"/>
          <c:tx>
            <c:strRef>
              <c:f>Sheet7!$J$6</c:f>
              <c:strCache>
                <c:ptCount val="1"/>
                <c:pt idx="0">
                  <c:v>July</c:v>
                </c:pt>
              </c:strCache>
            </c:strRef>
          </c:tx>
          <c:dLbls>
            <c:showLegendKey val="0"/>
            <c:showVal val="0"/>
            <c:showCatName val="0"/>
            <c:showSerName val="0"/>
            <c:showPercent val="1"/>
            <c:showBubbleSize val="0"/>
            <c:showLeaderLines val="1"/>
          </c:dLbls>
          <c:cat>
            <c:strRef>
              <c:f>Sheet7!$K$5:$M$5</c:f>
              <c:strCache>
                <c:ptCount val="3"/>
                <c:pt idx="0">
                  <c:v>hide_all_clicks</c:v>
                </c:pt>
                <c:pt idx="1">
                  <c:v>hide_clicks</c:v>
                </c:pt>
                <c:pt idx="2">
                  <c:v>unlike_page_clicks</c:v>
                </c:pt>
              </c:strCache>
            </c:strRef>
          </c:cat>
          <c:val>
            <c:numRef>
              <c:f>Sheet7!$K$6:$M$6</c:f>
              <c:numCache>
                <c:formatCode>0</c:formatCode>
                <c:ptCount val="3"/>
                <c:pt idx="0">
                  <c:v>82</c:v>
                </c:pt>
                <c:pt idx="1">
                  <c:v>134</c:v>
                </c:pt>
                <c:pt idx="2">
                  <c:v>135</c:v>
                </c:pt>
              </c:numCache>
            </c:numRef>
          </c:val>
        </c:ser>
        <c:dLbls>
          <c:showLegendKey val="0"/>
          <c:showVal val="0"/>
          <c:showCatName val="0"/>
          <c:showSerName val="0"/>
          <c:showPercent val="1"/>
          <c:showBubbleSize val="0"/>
          <c:showLeaderLines val="1"/>
        </c:dLbls>
        <c:firstSliceAng val="0"/>
      </c:pieChart>
    </c:plotArea>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pieChart>
        <c:varyColors val="1"/>
        <c:ser>
          <c:idx val="0"/>
          <c:order val="0"/>
          <c:tx>
            <c:strRef>
              <c:f>Sheet7!$O$6</c:f>
              <c:strCache>
                <c:ptCount val="1"/>
                <c:pt idx="0">
                  <c:v>August</c:v>
                </c:pt>
              </c:strCache>
            </c:strRef>
          </c:tx>
          <c:dLbls>
            <c:showLegendKey val="0"/>
            <c:showVal val="0"/>
            <c:showCatName val="0"/>
            <c:showSerName val="0"/>
            <c:showPercent val="1"/>
            <c:showBubbleSize val="0"/>
            <c:showLeaderLines val="1"/>
          </c:dLbls>
          <c:cat>
            <c:strRef>
              <c:f>Sheet7!$P$5:$R$5</c:f>
              <c:strCache>
                <c:ptCount val="3"/>
                <c:pt idx="0">
                  <c:v>hide_all_clicks</c:v>
                </c:pt>
                <c:pt idx="1">
                  <c:v>hide_clicks</c:v>
                </c:pt>
                <c:pt idx="2">
                  <c:v>unlike_page_clicks</c:v>
                </c:pt>
              </c:strCache>
            </c:strRef>
          </c:cat>
          <c:val>
            <c:numRef>
              <c:f>Sheet7!$P$6:$R$6</c:f>
              <c:numCache>
                <c:formatCode>0</c:formatCode>
                <c:ptCount val="3"/>
                <c:pt idx="0">
                  <c:v>70</c:v>
                </c:pt>
                <c:pt idx="1">
                  <c:v>169</c:v>
                </c:pt>
                <c:pt idx="2">
                  <c:v>109</c:v>
                </c:pt>
              </c:numCache>
            </c:numRef>
          </c:val>
        </c:ser>
        <c:dLbls>
          <c:showLegendKey val="0"/>
          <c:showVal val="0"/>
          <c:showCatName val="0"/>
          <c:showSerName val="0"/>
          <c:showPercent val="1"/>
          <c:showBubbleSize val="0"/>
          <c:showLeaderLines val="1"/>
        </c:dLbls>
        <c:firstSliceAng val="0"/>
      </c:pieChart>
    </c:plotArea>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smtClean="0"/>
              <a:t>September</a:t>
            </a:r>
            <a:endParaRPr lang="en-US" dirty="0"/>
          </a:p>
        </c:rich>
      </c:tx>
      <c:layout>
        <c:manualLayout>
          <c:xMode val="edge"/>
          <c:yMode val="edge"/>
          <c:x val="0.18875091433242977"/>
          <c:y val="3.6655211912943873E-2"/>
        </c:manualLayout>
      </c:layout>
      <c:overlay val="0"/>
    </c:title>
    <c:autoTitleDeleted val="0"/>
    <c:plotArea>
      <c:layout/>
      <c:pieChart>
        <c:varyColors val="1"/>
        <c:ser>
          <c:idx val="0"/>
          <c:order val="0"/>
          <c:tx>
            <c:strRef>
              <c:f>Sheet7!$O$24</c:f>
              <c:strCache>
                <c:ptCount val="1"/>
                <c:pt idx="0">
                  <c:v>Septemeber</c:v>
                </c:pt>
              </c:strCache>
            </c:strRef>
          </c:tx>
          <c:dLbls>
            <c:showLegendKey val="0"/>
            <c:showVal val="0"/>
            <c:showCatName val="0"/>
            <c:showSerName val="0"/>
            <c:showPercent val="1"/>
            <c:showBubbleSize val="0"/>
            <c:showLeaderLines val="1"/>
          </c:dLbls>
          <c:cat>
            <c:strRef>
              <c:f>Sheet7!$P$23:$R$23</c:f>
              <c:strCache>
                <c:ptCount val="3"/>
                <c:pt idx="0">
                  <c:v>hide_all_clicks</c:v>
                </c:pt>
                <c:pt idx="1">
                  <c:v>hide_clicks</c:v>
                </c:pt>
                <c:pt idx="2">
                  <c:v>unlike_page_clicks</c:v>
                </c:pt>
              </c:strCache>
            </c:strRef>
          </c:cat>
          <c:val>
            <c:numRef>
              <c:f>Sheet7!$P$24:$R$24</c:f>
              <c:numCache>
                <c:formatCode>0</c:formatCode>
                <c:ptCount val="3"/>
                <c:pt idx="0">
                  <c:v>12</c:v>
                </c:pt>
                <c:pt idx="1">
                  <c:v>289</c:v>
                </c:pt>
                <c:pt idx="2">
                  <c:v>126</c:v>
                </c:pt>
              </c:numCache>
            </c:numRef>
          </c:val>
        </c:ser>
        <c:dLbls>
          <c:showLegendKey val="0"/>
          <c:showVal val="0"/>
          <c:showCatName val="0"/>
          <c:showSerName val="0"/>
          <c:showPercent val="1"/>
          <c:showBubbleSize val="0"/>
          <c:showLeaderLines val="1"/>
        </c:dLbls>
        <c:firstSliceAng val="0"/>
      </c:pieChart>
    </c:plotArea>
    <c:legend>
      <c:legendPos val="r"/>
      <c:layout>
        <c:manualLayout>
          <c:xMode val="edge"/>
          <c:yMode val="edge"/>
          <c:x val="0.58258250505572051"/>
          <c:y val="0.14934906332584713"/>
          <c:w val="0.3237406799559891"/>
          <c:h val="0.24604378060989798"/>
        </c:manualLayout>
      </c:layout>
      <c:overlay val="0"/>
    </c:legend>
    <c:plotVisOnly val="1"/>
    <c:dispBlanksAs val="gap"/>
    <c:showDLblsOverMax val="0"/>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dLbls>
          <c:showLegendKey val="0"/>
          <c:showVal val="0"/>
          <c:showCatName val="0"/>
          <c:showSerName val="0"/>
          <c:showPercent val="0"/>
          <c:showBubbleSize val="0"/>
          <c:showLeaderLines val="1"/>
        </c:dLbls>
        <c:firstSliceAng val="0"/>
      </c:pieChart>
      <c:spPr>
        <a:noFill/>
        <a:ln w="25400">
          <a:noFill/>
        </a:ln>
      </c:spPr>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E20A0C-0C1D-4366-A733-B3E7113A53F9}" type="datetimeFigureOut">
              <a:rPr lang="en-US" smtClean="0"/>
              <a:t>11/5/2014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0338CA-9420-4D40-8B12-B5D8C1AAA456}" type="slidenum">
              <a:rPr lang="en-US" smtClean="0"/>
              <a:t>‹#›</a:t>
            </a:fld>
            <a:endParaRPr lang="en-US"/>
          </a:p>
        </p:txBody>
      </p:sp>
    </p:spTree>
    <p:extLst>
      <p:ext uri="{BB962C8B-B14F-4D97-AF65-F5344CB8AC3E}">
        <p14:creationId xmlns:p14="http://schemas.microsoft.com/office/powerpoint/2010/main" val="1322350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338CA-9420-4D40-8B12-B5D8C1AAA456}" type="slidenum">
              <a:rPr lang="en-US" smtClean="0"/>
              <a:t>4</a:t>
            </a:fld>
            <a:endParaRPr lang="en-US"/>
          </a:p>
        </p:txBody>
      </p:sp>
    </p:spTree>
    <p:extLst>
      <p:ext uri="{BB962C8B-B14F-4D97-AF65-F5344CB8AC3E}">
        <p14:creationId xmlns:p14="http://schemas.microsoft.com/office/powerpoint/2010/main" val="381846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338CA-9420-4D40-8B12-B5D8C1AAA456}" type="slidenum">
              <a:rPr lang="en-US" smtClean="0"/>
              <a:t>5</a:t>
            </a:fld>
            <a:endParaRPr lang="en-US"/>
          </a:p>
        </p:txBody>
      </p:sp>
    </p:spTree>
    <p:extLst>
      <p:ext uri="{BB962C8B-B14F-4D97-AF65-F5344CB8AC3E}">
        <p14:creationId xmlns:p14="http://schemas.microsoft.com/office/powerpoint/2010/main" val="381846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338CA-9420-4D40-8B12-B5D8C1AAA456}" type="slidenum">
              <a:rPr lang="en-US" smtClean="0"/>
              <a:t>6</a:t>
            </a:fld>
            <a:endParaRPr lang="en-US"/>
          </a:p>
        </p:txBody>
      </p:sp>
    </p:spTree>
    <p:extLst>
      <p:ext uri="{BB962C8B-B14F-4D97-AF65-F5344CB8AC3E}">
        <p14:creationId xmlns:p14="http://schemas.microsoft.com/office/powerpoint/2010/main" val="381846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338CA-9420-4D40-8B12-B5D8C1AAA456}" type="slidenum">
              <a:rPr lang="en-US" smtClean="0"/>
              <a:t>7</a:t>
            </a:fld>
            <a:endParaRPr lang="en-US"/>
          </a:p>
        </p:txBody>
      </p:sp>
    </p:spTree>
    <p:extLst>
      <p:ext uri="{BB962C8B-B14F-4D97-AF65-F5344CB8AC3E}">
        <p14:creationId xmlns:p14="http://schemas.microsoft.com/office/powerpoint/2010/main" val="381846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338CA-9420-4D40-8B12-B5D8C1AAA456}" type="slidenum">
              <a:rPr lang="en-US" smtClean="0"/>
              <a:t>9</a:t>
            </a:fld>
            <a:endParaRPr lang="en-US"/>
          </a:p>
        </p:txBody>
      </p:sp>
    </p:spTree>
    <p:extLst>
      <p:ext uri="{BB962C8B-B14F-4D97-AF65-F5344CB8AC3E}">
        <p14:creationId xmlns:p14="http://schemas.microsoft.com/office/powerpoint/2010/main" val="865430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338CA-9420-4D40-8B12-B5D8C1AAA456}" type="slidenum">
              <a:rPr lang="en-US" smtClean="0"/>
              <a:t>10</a:t>
            </a:fld>
            <a:endParaRPr lang="en-US"/>
          </a:p>
        </p:txBody>
      </p:sp>
    </p:spTree>
    <p:extLst>
      <p:ext uri="{BB962C8B-B14F-4D97-AF65-F5344CB8AC3E}">
        <p14:creationId xmlns:p14="http://schemas.microsoft.com/office/powerpoint/2010/main" val="865430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F33962F-4137-4FD6-A648-6D798FE7BCFA}" type="datetime1">
              <a:rPr lang="en-US" smtClean="0"/>
              <a:t>11/5/2014</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r>
              <a:rPr lang="en-US" smtClean="0"/>
              <a:t>Group Assignment - Group C - Section B</a:t>
            </a:r>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AD6DF040-22D9-43A7-A071-04E3D498D03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8C2B21B-EB7B-4CC6-A773-D67B8A263299}" type="datetime1">
              <a:rPr lang="en-US" smtClean="0"/>
              <a:t>11/5/2014</a:t>
            </a:fld>
            <a:endParaRPr lang="en-US"/>
          </a:p>
        </p:txBody>
      </p:sp>
      <p:sp>
        <p:nvSpPr>
          <p:cNvPr id="5" name="Footer Placeholder 4"/>
          <p:cNvSpPr>
            <a:spLocks noGrp="1"/>
          </p:cNvSpPr>
          <p:nvPr>
            <p:ph type="ftr" sz="quarter" idx="11"/>
          </p:nvPr>
        </p:nvSpPr>
        <p:spPr/>
        <p:txBody>
          <a:bodyPr/>
          <a:lstStyle/>
          <a:p>
            <a:r>
              <a:rPr lang="en-US" smtClean="0"/>
              <a:t>Group Assignment - Group C - Section B</a:t>
            </a:r>
            <a:endParaRPr lang="en-US"/>
          </a:p>
        </p:txBody>
      </p:sp>
      <p:sp>
        <p:nvSpPr>
          <p:cNvPr id="6" name="Slide Number Placeholder 5"/>
          <p:cNvSpPr>
            <a:spLocks noGrp="1"/>
          </p:cNvSpPr>
          <p:nvPr>
            <p:ph type="sldNum" sz="quarter" idx="12"/>
          </p:nvPr>
        </p:nvSpPr>
        <p:spPr/>
        <p:txBody>
          <a:bodyPr/>
          <a:lstStyle/>
          <a:p>
            <a:fld id="{AD6DF040-22D9-43A7-A071-04E3D498D03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F6A469E-F52C-477A-9867-DCED8077ACC2}" type="datetime1">
              <a:rPr lang="en-US" smtClean="0"/>
              <a:t>11/5/2014</a:t>
            </a:fld>
            <a:endParaRPr lang="en-US"/>
          </a:p>
        </p:txBody>
      </p:sp>
      <p:sp>
        <p:nvSpPr>
          <p:cNvPr id="5" name="Footer Placeholder 4"/>
          <p:cNvSpPr>
            <a:spLocks noGrp="1"/>
          </p:cNvSpPr>
          <p:nvPr>
            <p:ph type="ftr" sz="quarter" idx="11"/>
          </p:nvPr>
        </p:nvSpPr>
        <p:spPr/>
        <p:txBody>
          <a:bodyPr/>
          <a:lstStyle/>
          <a:p>
            <a:r>
              <a:rPr lang="en-US" smtClean="0"/>
              <a:t>Group Assignment - Group C - Section B</a:t>
            </a:r>
            <a:endParaRPr lang="en-US"/>
          </a:p>
        </p:txBody>
      </p:sp>
      <p:sp>
        <p:nvSpPr>
          <p:cNvPr id="6" name="Slide Number Placeholder 5"/>
          <p:cNvSpPr>
            <a:spLocks noGrp="1"/>
          </p:cNvSpPr>
          <p:nvPr>
            <p:ph type="sldNum" sz="quarter" idx="12"/>
          </p:nvPr>
        </p:nvSpPr>
        <p:spPr/>
        <p:txBody>
          <a:bodyPr/>
          <a:lstStyle/>
          <a:p>
            <a:fld id="{AD6DF040-22D9-43A7-A071-04E3D498D03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C225ED22-B619-4E9E-A6F3-8A8D895B5B7E}" type="datetime1">
              <a:rPr lang="en-US" smtClean="0"/>
              <a:t>11/5/2014</a:t>
            </a:fld>
            <a:endParaRPr lang="en-US"/>
          </a:p>
        </p:txBody>
      </p:sp>
      <p:sp>
        <p:nvSpPr>
          <p:cNvPr id="9" name="Slide Number Placeholder 8"/>
          <p:cNvSpPr>
            <a:spLocks noGrp="1"/>
          </p:cNvSpPr>
          <p:nvPr>
            <p:ph type="sldNum" sz="quarter" idx="15"/>
          </p:nvPr>
        </p:nvSpPr>
        <p:spPr/>
        <p:txBody>
          <a:bodyPr rtlCol="0"/>
          <a:lstStyle/>
          <a:p>
            <a:fld id="{AD6DF040-22D9-43A7-A071-04E3D498D03D}" type="slidenum">
              <a:rPr lang="en-US" smtClean="0"/>
              <a:t>‹#›</a:t>
            </a:fld>
            <a:endParaRPr lang="en-US"/>
          </a:p>
        </p:txBody>
      </p:sp>
      <p:sp>
        <p:nvSpPr>
          <p:cNvPr id="10" name="Footer Placeholder 9"/>
          <p:cNvSpPr>
            <a:spLocks noGrp="1"/>
          </p:cNvSpPr>
          <p:nvPr>
            <p:ph type="ftr" sz="quarter" idx="16"/>
          </p:nvPr>
        </p:nvSpPr>
        <p:spPr/>
        <p:txBody>
          <a:bodyPr rtlCol="0"/>
          <a:lstStyle/>
          <a:p>
            <a:r>
              <a:rPr lang="en-US" smtClean="0"/>
              <a:t>Group Assignment - Group C - Section B</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F26928A2-3D4F-443C-B290-1142935EBAE0}" type="datetime1">
              <a:rPr lang="en-US" smtClean="0"/>
              <a:t>11/5/2014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r>
              <a:rPr lang="en-US" smtClean="0"/>
              <a:t>Group Assignment - Group C - Section B</a:t>
            </a:r>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AD6DF040-22D9-43A7-A071-04E3D498D03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6FC382B-8D88-473D-B821-B7B0131D7BCB}" type="datetime1">
              <a:rPr lang="en-US" smtClean="0"/>
              <a:t>11/5/2014</a:t>
            </a:fld>
            <a:endParaRPr lang="en-US"/>
          </a:p>
        </p:txBody>
      </p:sp>
      <p:sp>
        <p:nvSpPr>
          <p:cNvPr id="6" name="Footer Placeholder 5"/>
          <p:cNvSpPr>
            <a:spLocks noGrp="1"/>
          </p:cNvSpPr>
          <p:nvPr>
            <p:ph type="ftr" sz="quarter" idx="11"/>
          </p:nvPr>
        </p:nvSpPr>
        <p:spPr/>
        <p:txBody>
          <a:bodyPr/>
          <a:lstStyle/>
          <a:p>
            <a:r>
              <a:rPr lang="en-US" smtClean="0"/>
              <a:t>Group Assignment - Group C - Section B</a:t>
            </a:r>
            <a:endParaRPr lang="en-US"/>
          </a:p>
        </p:txBody>
      </p:sp>
      <p:sp>
        <p:nvSpPr>
          <p:cNvPr id="7" name="Slide Number Placeholder 6"/>
          <p:cNvSpPr>
            <a:spLocks noGrp="1"/>
          </p:cNvSpPr>
          <p:nvPr>
            <p:ph type="sldNum" sz="quarter" idx="12"/>
          </p:nvPr>
        </p:nvSpPr>
        <p:spPr/>
        <p:txBody>
          <a:bodyPr/>
          <a:lstStyle/>
          <a:p>
            <a:fld id="{AD6DF040-22D9-43A7-A071-04E3D498D03D}"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ABB52FA4-6942-483A-B782-D2203FEC7F7D}" type="datetime1">
              <a:rPr lang="en-US" smtClean="0"/>
              <a:t>11/5/2014</a:t>
            </a:fld>
            <a:endParaRPr lang="en-US"/>
          </a:p>
        </p:txBody>
      </p:sp>
      <p:sp>
        <p:nvSpPr>
          <p:cNvPr id="8" name="Footer Placeholder 7"/>
          <p:cNvSpPr>
            <a:spLocks noGrp="1"/>
          </p:cNvSpPr>
          <p:nvPr>
            <p:ph type="ftr" sz="quarter" idx="11"/>
          </p:nvPr>
        </p:nvSpPr>
        <p:spPr/>
        <p:txBody>
          <a:bodyPr/>
          <a:lstStyle/>
          <a:p>
            <a:r>
              <a:rPr lang="en-US" smtClean="0"/>
              <a:t>Group Assignment - Group C - Section B</a:t>
            </a:r>
            <a:endParaRPr lang="en-US"/>
          </a:p>
        </p:txBody>
      </p:sp>
      <p:sp>
        <p:nvSpPr>
          <p:cNvPr id="9" name="Slide Number Placeholder 8"/>
          <p:cNvSpPr>
            <a:spLocks noGrp="1"/>
          </p:cNvSpPr>
          <p:nvPr>
            <p:ph type="sldNum" sz="quarter" idx="12"/>
          </p:nvPr>
        </p:nvSpPr>
        <p:spPr/>
        <p:txBody>
          <a:bodyPr/>
          <a:lstStyle/>
          <a:p>
            <a:fld id="{AD6DF040-22D9-43A7-A071-04E3D498D03D}"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50FC6DB0-9C1E-47F1-812B-414A643A5C4D}" type="datetime1">
              <a:rPr lang="en-US" smtClean="0"/>
              <a:t>11/5/2014</a:t>
            </a:fld>
            <a:endParaRPr lang="en-US"/>
          </a:p>
        </p:txBody>
      </p:sp>
      <p:sp>
        <p:nvSpPr>
          <p:cNvPr id="7" name="Slide Number Placeholder 6"/>
          <p:cNvSpPr>
            <a:spLocks noGrp="1"/>
          </p:cNvSpPr>
          <p:nvPr>
            <p:ph type="sldNum" sz="quarter" idx="11"/>
          </p:nvPr>
        </p:nvSpPr>
        <p:spPr/>
        <p:txBody>
          <a:bodyPr rtlCol="0"/>
          <a:lstStyle/>
          <a:p>
            <a:fld id="{AD6DF040-22D9-43A7-A071-04E3D498D03D}" type="slidenum">
              <a:rPr lang="en-US" smtClean="0"/>
              <a:t>‹#›</a:t>
            </a:fld>
            <a:endParaRPr lang="en-US"/>
          </a:p>
        </p:txBody>
      </p:sp>
      <p:sp>
        <p:nvSpPr>
          <p:cNvPr id="8" name="Footer Placeholder 7"/>
          <p:cNvSpPr>
            <a:spLocks noGrp="1"/>
          </p:cNvSpPr>
          <p:nvPr>
            <p:ph type="ftr" sz="quarter" idx="12"/>
          </p:nvPr>
        </p:nvSpPr>
        <p:spPr/>
        <p:txBody>
          <a:bodyPr rtlCol="0"/>
          <a:lstStyle/>
          <a:p>
            <a:r>
              <a:rPr lang="en-US" smtClean="0"/>
              <a:t>Group Assignment - Group C - Section B</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09F2E5-891F-4461-A8FE-5FE6E54785E1}" type="datetime1">
              <a:rPr lang="en-US" smtClean="0"/>
              <a:t>11/5/2014</a:t>
            </a:fld>
            <a:endParaRPr lang="en-US"/>
          </a:p>
        </p:txBody>
      </p:sp>
      <p:sp>
        <p:nvSpPr>
          <p:cNvPr id="3" name="Footer Placeholder 2"/>
          <p:cNvSpPr>
            <a:spLocks noGrp="1"/>
          </p:cNvSpPr>
          <p:nvPr>
            <p:ph type="ftr" sz="quarter" idx="11"/>
          </p:nvPr>
        </p:nvSpPr>
        <p:spPr/>
        <p:txBody>
          <a:bodyPr/>
          <a:lstStyle/>
          <a:p>
            <a:r>
              <a:rPr lang="en-US" smtClean="0"/>
              <a:t>Group Assignment - Group C - Section B</a:t>
            </a:r>
            <a:endParaRPr lang="en-US"/>
          </a:p>
        </p:txBody>
      </p:sp>
      <p:sp>
        <p:nvSpPr>
          <p:cNvPr id="4" name="Slide Number Placeholder 3"/>
          <p:cNvSpPr>
            <a:spLocks noGrp="1"/>
          </p:cNvSpPr>
          <p:nvPr>
            <p:ph type="sldNum" sz="quarter" idx="12"/>
          </p:nvPr>
        </p:nvSpPr>
        <p:spPr/>
        <p:txBody>
          <a:bodyPr/>
          <a:lstStyle/>
          <a:p>
            <a:fld id="{AD6DF040-22D9-43A7-A071-04E3D498D03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DDC466A6-537A-4653-86CE-4D98B4E4D957}" type="datetime1">
              <a:rPr lang="en-US" smtClean="0"/>
              <a:t>11/5/2014</a:t>
            </a:fld>
            <a:endParaRPr lang="en-US"/>
          </a:p>
        </p:txBody>
      </p:sp>
      <p:sp>
        <p:nvSpPr>
          <p:cNvPr id="22" name="Slide Number Placeholder 21"/>
          <p:cNvSpPr>
            <a:spLocks noGrp="1"/>
          </p:cNvSpPr>
          <p:nvPr>
            <p:ph type="sldNum" sz="quarter" idx="15"/>
          </p:nvPr>
        </p:nvSpPr>
        <p:spPr/>
        <p:txBody>
          <a:bodyPr rtlCol="0"/>
          <a:lstStyle/>
          <a:p>
            <a:fld id="{AD6DF040-22D9-43A7-A071-04E3D498D03D}" type="slidenum">
              <a:rPr lang="en-US" smtClean="0"/>
              <a:t>‹#›</a:t>
            </a:fld>
            <a:endParaRPr lang="en-US"/>
          </a:p>
        </p:txBody>
      </p:sp>
      <p:sp>
        <p:nvSpPr>
          <p:cNvPr id="23" name="Footer Placeholder 22"/>
          <p:cNvSpPr>
            <a:spLocks noGrp="1"/>
          </p:cNvSpPr>
          <p:nvPr>
            <p:ph type="ftr" sz="quarter" idx="16"/>
          </p:nvPr>
        </p:nvSpPr>
        <p:spPr/>
        <p:txBody>
          <a:bodyPr rtlCol="0"/>
          <a:lstStyle/>
          <a:p>
            <a:r>
              <a:rPr lang="en-US" smtClean="0"/>
              <a:t>Group Assignment - Group C - Section B</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2358767A-60DB-4BED-BA4B-8309CDA40F51}" type="datetime1">
              <a:rPr lang="en-US" smtClean="0"/>
              <a:t>11/5/2014</a:t>
            </a:fld>
            <a:endParaRPr lang="en-US"/>
          </a:p>
        </p:txBody>
      </p:sp>
      <p:sp>
        <p:nvSpPr>
          <p:cNvPr id="18" name="Slide Number Placeholder 17"/>
          <p:cNvSpPr>
            <a:spLocks noGrp="1"/>
          </p:cNvSpPr>
          <p:nvPr>
            <p:ph type="sldNum" sz="quarter" idx="11"/>
          </p:nvPr>
        </p:nvSpPr>
        <p:spPr/>
        <p:txBody>
          <a:bodyPr rtlCol="0"/>
          <a:lstStyle/>
          <a:p>
            <a:fld id="{AD6DF040-22D9-43A7-A071-04E3D498D03D}" type="slidenum">
              <a:rPr lang="en-US" smtClean="0"/>
              <a:t>‹#›</a:t>
            </a:fld>
            <a:endParaRPr lang="en-US"/>
          </a:p>
        </p:txBody>
      </p:sp>
      <p:sp>
        <p:nvSpPr>
          <p:cNvPr id="21" name="Footer Placeholder 20"/>
          <p:cNvSpPr>
            <a:spLocks noGrp="1"/>
          </p:cNvSpPr>
          <p:nvPr>
            <p:ph type="ftr" sz="quarter" idx="12"/>
          </p:nvPr>
        </p:nvSpPr>
        <p:spPr/>
        <p:txBody>
          <a:bodyPr rtlCol="0"/>
          <a:lstStyle/>
          <a:p>
            <a:r>
              <a:rPr lang="en-US" smtClean="0"/>
              <a:t>Group Assignment - Group C - Section B</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AE09EAC8-1DD7-4371-8225-F1ACCEB1F4CF}" type="datetime1">
              <a:rPr lang="en-US" smtClean="0"/>
              <a:t>11/5/2014</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r>
              <a:rPr lang="en-US" smtClean="0"/>
              <a:t>Group Assignment - Group C - Section B</a:t>
            </a:r>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AD6DF040-22D9-43A7-A071-04E3D498D03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chart" Target="../charts/chart8.xml"/><Relationship Id="rId3" Type="http://schemas.openxmlformats.org/officeDocument/2006/relationships/chart" Target="../charts/chart3.xml"/><Relationship Id="rId7" Type="http://schemas.openxmlformats.org/officeDocument/2006/relationships/chart" Target="../charts/chart7.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chart" Target="../charts/chart6.xml"/><Relationship Id="rId5" Type="http://schemas.openxmlformats.org/officeDocument/2006/relationships/chart" Target="../charts/chart5.xml"/><Relationship Id="rId4" Type="http://schemas.openxmlformats.org/officeDocument/2006/relationships/chart" Target="../charts/chart4.xml"/></Relationships>
</file>

<file path=ppt/slides/_rels/slide5.xml.rels><?xml version="1.0" encoding="UTF-8" standalone="yes"?>
<Relationships xmlns="http://schemas.openxmlformats.org/package/2006/relationships"><Relationship Id="rId8" Type="http://schemas.openxmlformats.org/officeDocument/2006/relationships/chart" Target="../charts/chart14.xml"/><Relationship Id="rId3" Type="http://schemas.openxmlformats.org/officeDocument/2006/relationships/chart" Target="../charts/chart9.xml"/><Relationship Id="rId7" Type="http://schemas.openxmlformats.org/officeDocument/2006/relationships/chart" Target="../charts/chart13.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chart" Target="../charts/chart12.xml"/><Relationship Id="rId5" Type="http://schemas.openxmlformats.org/officeDocument/2006/relationships/chart" Target="../charts/chart11.xml"/><Relationship Id="rId4" Type="http://schemas.openxmlformats.org/officeDocument/2006/relationships/chart" Target="../charts/chart10.xml"/><Relationship Id="rId9" Type="http://schemas.openxmlformats.org/officeDocument/2006/relationships/chart" Target="../charts/chart15.xml"/></Relationships>
</file>

<file path=ppt/slides/_rels/slide6.xml.rels><?xml version="1.0" encoding="UTF-8" standalone="yes"?>
<Relationships xmlns="http://schemas.openxmlformats.org/package/2006/relationships"><Relationship Id="rId8" Type="http://schemas.openxmlformats.org/officeDocument/2006/relationships/chart" Target="../charts/chart21.xml"/><Relationship Id="rId3" Type="http://schemas.openxmlformats.org/officeDocument/2006/relationships/chart" Target="../charts/chart16.xml"/><Relationship Id="rId7" Type="http://schemas.openxmlformats.org/officeDocument/2006/relationships/chart" Target="../charts/chart20.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chart" Target="../charts/chart19.xml"/><Relationship Id="rId5" Type="http://schemas.openxmlformats.org/officeDocument/2006/relationships/chart" Target="../charts/chart18.xml"/><Relationship Id="rId4" Type="http://schemas.openxmlformats.org/officeDocument/2006/relationships/chart" Target="../charts/chart17.xml"/><Relationship Id="rId9" Type="http://schemas.openxmlformats.org/officeDocument/2006/relationships/chart" Target="../charts/chart22.xml"/></Relationships>
</file>

<file path=ppt/slides/_rels/slide7.xml.rels><?xml version="1.0" encoding="UTF-8" standalone="yes"?>
<Relationships xmlns="http://schemas.openxmlformats.org/package/2006/relationships"><Relationship Id="rId8" Type="http://schemas.openxmlformats.org/officeDocument/2006/relationships/chart" Target="../charts/chart28.xml"/><Relationship Id="rId3" Type="http://schemas.openxmlformats.org/officeDocument/2006/relationships/chart" Target="../charts/chart23.xml"/><Relationship Id="rId7" Type="http://schemas.openxmlformats.org/officeDocument/2006/relationships/chart" Target="../charts/chart27.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chart" Target="../charts/chart26.xml"/><Relationship Id="rId5" Type="http://schemas.openxmlformats.org/officeDocument/2006/relationships/chart" Target="../charts/chart25.xml"/><Relationship Id="rId10" Type="http://schemas.openxmlformats.org/officeDocument/2006/relationships/chart" Target="../charts/chart30.xml"/><Relationship Id="rId4" Type="http://schemas.openxmlformats.org/officeDocument/2006/relationships/chart" Target="../charts/chart24.xml"/><Relationship Id="rId9" Type="http://schemas.openxmlformats.org/officeDocument/2006/relationships/chart" Target="../charts/chart29.xml"/></Relationships>
</file>

<file path=ppt/slides/_rels/slide8.xml.rels><?xml version="1.0" encoding="UTF-8" standalone="yes"?>
<Relationships xmlns="http://schemas.openxmlformats.org/package/2006/relationships"><Relationship Id="rId3" Type="http://schemas.openxmlformats.org/officeDocument/2006/relationships/chart" Target="../charts/chart32.xml"/><Relationship Id="rId2" Type="http://schemas.openxmlformats.org/officeDocument/2006/relationships/chart" Target="../charts/chart3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1219200"/>
            <a:ext cx="7772400" cy="1470025"/>
          </a:xfrm>
        </p:spPr>
        <p:txBody>
          <a:bodyPr>
            <a:normAutofit/>
          </a:bodyPr>
          <a:lstStyle/>
          <a:p>
            <a:r>
              <a:rPr lang="en-US" sz="3200" dirty="0" smtClean="0"/>
              <a:t>External Referrers  - Positive </a:t>
            </a:r>
            <a:br>
              <a:rPr lang="en-US" sz="3200" dirty="0" smtClean="0"/>
            </a:br>
            <a:r>
              <a:rPr lang="en-US" sz="3200" dirty="0" smtClean="0"/>
              <a:t>&amp; </a:t>
            </a:r>
            <a:r>
              <a:rPr lang="en-US" sz="3200" dirty="0"/>
              <a:t>Negative </a:t>
            </a:r>
            <a:r>
              <a:rPr lang="en-US" sz="3200" dirty="0" smtClean="0"/>
              <a:t>Feedback</a:t>
            </a:r>
            <a:endParaRPr lang="en-US" sz="3200" dirty="0"/>
          </a:p>
        </p:txBody>
      </p:sp>
      <p:sp>
        <p:nvSpPr>
          <p:cNvPr id="3" name="Subtitle 2"/>
          <p:cNvSpPr>
            <a:spLocks noGrp="1"/>
          </p:cNvSpPr>
          <p:nvPr>
            <p:ph type="subTitle" idx="1"/>
          </p:nvPr>
        </p:nvSpPr>
        <p:spPr>
          <a:xfrm>
            <a:off x="2514600" y="4419600"/>
            <a:ext cx="6172200" cy="1371600"/>
          </a:xfrm>
        </p:spPr>
        <p:txBody>
          <a:bodyPr>
            <a:noAutofit/>
          </a:bodyPr>
          <a:lstStyle/>
          <a:p>
            <a:pPr algn="just"/>
            <a:r>
              <a:rPr lang="en-US" sz="2400" b="1" u="sng" dirty="0" smtClean="0">
                <a:solidFill>
                  <a:srgbClr val="00B050"/>
                </a:solidFill>
              </a:rPr>
              <a:t>Group C – Section B</a:t>
            </a:r>
          </a:p>
          <a:p>
            <a:pPr algn="just"/>
            <a:r>
              <a:rPr lang="en-US" sz="1600" dirty="0" smtClean="0"/>
              <a:t>Pratik </a:t>
            </a:r>
            <a:r>
              <a:rPr lang="en-US" sz="1600" dirty="0" err="1" smtClean="0"/>
              <a:t>Budhathoki</a:t>
            </a:r>
            <a:endParaRPr lang="en-US" sz="1600" dirty="0" smtClean="0"/>
          </a:p>
          <a:p>
            <a:pPr algn="just"/>
            <a:r>
              <a:rPr lang="en-US" sz="1600" dirty="0" err="1" smtClean="0"/>
              <a:t>Kudan</a:t>
            </a:r>
            <a:r>
              <a:rPr lang="en-US" sz="1600" dirty="0" smtClean="0"/>
              <a:t> </a:t>
            </a:r>
            <a:r>
              <a:rPr lang="en-US" sz="1600" dirty="0" err="1" smtClean="0"/>
              <a:t>Shumsher</a:t>
            </a:r>
            <a:r>
              <a:rPr lang="en-US" sz="1600" dirty="0" smtClean="0"/>
              <a:t> </a:t>
            </a:r>
            <a:r>
              <a:rPr lang="en-US" sz="1600" dirty="0" err="1" smtClean="0"/>
              <a:t>Rana</a:t>
            </a:r>
            <a:endParaRPr lang="en-US" sz="1600" dirty="0" smtClean="0"/>
          </a:p>
          <a:p>
            <a:pPr algn="just"/>
            <a:r>
              <a:rPr lang="en-US" sz="1600" dirty="0" smtClean="0"/>
              <a:t>Abhishek Gupta</a:t>
            </a:r>
          </a:p>
          <a:p>
            <a:pPr algn="just"/>
            <a:r>
              <a:rPr lang="en-US" sz="1600" dirty="0" smtClean="0"/>
              <a:t>Sunil </a:t>
            </a:r>
            <a:r>
              <a:rPr lang="en-US" sz="1600" dirty="0" err="1" smtClean="0"/>
              <a:t>Shrestha</a:t>
            </a:r>
            <a:endParaRPr lang="en-US" sz="1600" dirty="0"/>
          </a:p>
        </p:txBody>
      </p:sp>
      <p:sp>
        <p:nvSpPr>
          <p:cNvPr id="4" name="Footer Placeholder 3"/>
          <p:cNvSpPr>
            <a:spLocks noGrp="1"/>
          </p:cNvSpPr>
          <p:nvPr>
            <p:ph type="ftr" sz="quarter" idx="11"/>
          </p:nvPr>
        </p:nvSpPr>
        <p:spPr/>
        <p:txBody>
          <a:bodyPr/>
          <a:lstStyle/>
          <a:p>
            <a:r>
              <a:rPr lang="en-US" smtClean="0"/>
              <a:t>Group Assignment - Group C - Section B</a:t>
            </a:r>
            <a:endParaRPr lang="en-US"/>
          </a:p>
        </p:txBody>
      </p:sp>
      <p:sp>
        <p:nvSpPr>
          <p:cNvPr id="5" name="Slide Number Placeholder 4"/>
          <p:cNvSpPr>
            <a:spLocks noGrp="1"/>
          </p:cNvSpPr>
          <p:nvPr>
            <p:ph type="sldNum" sz="quarter" idx="12"/>
          </p:nvPr>
        </p:nvSpPr>
        <p:spPr/>
        <p:txBody>
          <a:bodyPr/>
          <a:lstStyle/>
          <a:p>
            <a:fld id="{AD6DF040-22D9-43A7-A071-04E3D498D03D}" type="slidenum">
              <a:rPr lang="en-US" smtClean="0"/>
              <a:t>1</a:t>
            </a:fld>
            <a:endParaRPr lang="en-US"/>
          </a:p>
        </p:txBody>
      </p:sp>
    </p:spTree>
    <p:extLst>
      <p:ext uri="{BB962C8B-B14F-4D97-AF65-F5344CB8AC3E}">
        <p14:creationId xmlns:p14="http://schemas.microsoft.com/office/powerpoint/2010/main" val="16728519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Footer Placeholder 2"/>
          <p:cNvSpPr>
            <a:spLocks noGrp="1"/>
          </p:cNvSpPr>
          <p:nvPr>
            <p:ph type="ftr" sz="quarter" idx="12"/>
          </p:nvPr>
        </p:nvSpPr>
        <p:spPr/>
        <p:txBody>
          <a:bodyPr/>
          <a:lstStyle/>
          <a:p>
            <a:r>
              <a:rPr lang="en-US" smtClean="0"/>
              <a:t>Group Assignment - Group C - Section B</a:t>
            </a:r>
            <a:endParaRPr lang="en-US"/>
          </a:p>
        </p:txBody>
      </p:sp>
      <p:sp>
        <p:nvSpPr>
          <p:cNvPr id="4" name="Slide Number Placeholder 3"/>
          <p:cNvSpPr>
            <a:spLocks noGrp="1"/>
          </p:cNvSpPr>
          <p:nvPr>
            <p:ph type="sldNum" sz="quarter" idx="11"/>
          </p:nvPr>
        </p:nvSpPr>
        <p:spPr/>
        <p:txBody>
          <a:bodyPr/>
          <a:lstStyle/>
          <a:p>
            <a:fld id="{AD6DF040-22D9-43A7-A071-04E3D498D03D}" type="slidenum">
              <a:rPr lang="en-US" smtClean="0"/>
              <a:t>10</a:t>
            </a:fld>
            <a:endParaRPr lang="en-US"/>
          </a:p>
        </p:txBody>
      </p:sp>
      <p:sp>
        <p:nvSpPr>
          <p:cNvPr id="5" name="TextBox 4"/>
          <p:cNvSpPr txBox="1"/>
          <p:nvPr/>
        </p:nvSpPr>
        <p:spPr>
          <a:xfrm>
            <a:off x="457200" y="1600200"/>
            <a:ext cx="7620000" cy="3693319"/>
          </a:xfrm>
          <a:prstGeom prst="rect">
            <a:avLst/>
          </a:prstGeom>
          <a:noFill/>
        </p:spPr>
        <p:txBody>
          <a:bodyPr wrap="square" rtlCol="0">
            <a:spAutoFit/>
          </a:bodyPr>
          <a:lstStyle/>
          <a:p>
            <a:endParaRPr lang="en-US" dirty="0"/>
          </a:p>
          <a:p>
            <a:r>
              <a:rPr lang="en-US" dirty="0" smtClean="0"/>
              <a:t>1. In </a:t>
            </a:r>
            <a:r>
              <a:rPr lang="en-US" dirty="0"/>
              <a:t>2013 for the month of July, August, and September in aggregate, for every ten feedback, one feedback used to be negative and rest nine feedback are positive</a:t>
            </a:r>
            <a:r>
              <a:rPr lang="en-US" dirty="0" smtClean="0"/>
              <a:t>.</a:t>
            </a:r>
          </a:p>
          <a:p>
            <a:pPr marL="342900" indent="-342900">
              <a:buAutoNum type="arabicPeriod"/>
            </a:pPr>
            <a:endParaRPr lang="en-US" dirty="0"/>
          </a:p>
          <a:p>
            <a:r>
              <a:rPr lang="en-US" dirty="0"/>
              <a:t>2. In 2014 for the month of July, August, and September in aggregate, for every hundred feedbacks, three feedbacks used to be negative and rest are positive</a:t>
            </a:r>
            <a:r>
              <a:rPr lang="en-US" dirty="0" smtClean="0"/>
              <a:t>.</a:t>
            </a:r>
          </a:p>
          <a:p>
            <a:endParaRPr lang="en-US" dirty="0"/>
          </a:p>
          <a:p>
            <a:r>
              <a:rPr lang="en-US" dirty="0" smtClean="0"/>
              <a:t>3. There were two major sites (dwit.edu.np and google.com.np) in the year 2013 that refer to DWIT Facebook page while in the year 2014, along with the two site new site (dwitnews.com) emerges.</a:t>
            </a:r>
            <a:endParaRPr lang="en-US" dirty="0"/>
          </a:p>
          <a:p>
            <a:endParaRPr lang="en-US" dirty="0"/>
          </a:p>
        </p:txBody>
      </p:sp>
    </p:spTree>
    <p:extLst>
      <p:ext uri="{BB962C8B-B14F-4D97-AF65-F5344CB8AC3E}">
        <p14:creationId xmlns:p14="http://schemas.microsoft.com/office/powerpoint/2010/main" val="3419419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referring external (Total) 2013</a:t>
            </a:r>
            <a:endParaRPr lang="en-US" dirty="0"/>
          </a:p>
        </p:txBody>
      </p:sp>
      <p:graphicFrame>
        <p:nvGraphicFramePr>
          <p:cNvPr id="3" name="Chart 2"/>
          <p:cNvGraphicFramePr>
            <a:graphicFrameLocks/>
          </p:cNvGraphicFramePr>
          <p:nvPr>
            <p:extLst>
              <p:ext uri="{D42A27DB-BD31-4B8C-83A1-F6EECF244321}">
                <p14:modId xmlns:p14="http://schemas.microsoft.com/office/powerpoint/2010/main" val="21757566"/>
              </p:ext>
            </p:extLst>
          </p:nvPr>
        </p:nvGraphicFramePr>
        <p:xfrm>
          <a:off x="304800" y="1600200"/>
          <a:ext cx="7924800" cy="5105400"/>
        </p:xfrm>
        <a:graphic>
          <a:graphicData uri="http://schemas.openxmlformats.org/drawingml/2006/chart">
            <c:chart xmlns:c="http://schemas.openxmlformats.org/drawingml/2006/chart" xmlns:r="http://schemas.openxmlformats.org/officeDocument/2006/relationships" r:id="rId2"/>
          </a:graphicData>
        </a:graphic>
      </p:graphicFrame>
      <p:sp>
        <p:nvSpPr>
          <p:cNvPr id="4" name="Footer Placeholder 3"/>
          <p:cNvSpPr>
            <a:spLocks noGrp="1"/>
          </p:cNvSpPr>
          <p:nvPr>
            <p:ph type="ftr" sz="quarter" idx="12"/>
          </p:nvPr>
        </p:nvSpPr>
        <p:spPr/>
        <p:txBody>
          <a:bodyPr/>
          <a:lstStyle/>
          <a:p>
            <a:r>
              <a:rPr lang="en-US" smtClean="0"/>
              <a:t>Group Assignment - Group C - Section B</a:t>
            </a:r>
            <a:endParaRPr lang="en-US"/>
          </a:p>
        </p:txBody>
      </p:sp>
      <p:sp>
        <p:nvSpPr>
          <p:cNvPr id="5" name="Slide Number Placeholder 4"/>
          <p:cNvSpPr>
            <a:spLocks noGrp="1"/>
          </p:cNvSpPr>
          <p:nvPr>
            <p:ph type="sldNum" sz="quarter" idx="11"/>
          </p:nvPr>
        </p:nvSpPr>
        <p:spPr/>
        <p:txBody>
          <a:bodyPr/>
          <a:lstStyle/>
          <a:p>
            <a:fld id="{AD6DF040-22D9-43A7-A071-04E3D498D03D}" type="slidenum">
              <a:rPr lang="en-US" smtClean="0"/>
              <a:t>2</a:t>
            </a:fld>
            <a:endParaRPr lang="en-US"/>
          </a:p>
        </p:txBody>
      </p:sp>
    </p:spTree>
    <p:extLst>
      <p:ext uri="{BB962C8B-B14F-4D97-AF65-F5344CB8AC3E}">
        <p14:creationId xmlns:p14="http://schemas.microsoft.com/office/powerpoint/2010/main" val="19541772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referring external (Total) 2014</a:t>
            </a:r>
            <a:endParaRPr lang="en-US" dirty="0"/>
          </a:p>
        </p:txBody>
      </p:sp>
      <p:graphicFrame>
        <p:nvGraphicFramePr>
          <p:cNvPr id="3" name="Chart 2"/>
          <p:cNvGraphicFramePr>
            <a:graphicFrameLocks/>
          </p:cNvGraphicFramePr>
          <p:nvPr>
            <p:extLst>
              <p:ext uri="{D42A27DB-BD31-4B8C-83A1-F6EECF244321}">
                <p14:modId xmlns:p14="http://schemas.microsoft.com/office/powerpoint/2010/main" val="2608290088"/>
              </p:ext>
            </p:extLst>
          </p:nvPr>
        </p:nvGraphicFramePr>
        <p:xfrm>
          <a:off x="304800" y="1600200"/>
          <a:ext cx="7924800" cy="5105400"/>
        </p:xfrm>
        <a:graphic>
          <a:graphicData uri="http://schemas.openxmlformats.org/drawingml/2006/chart">
            <c:chart xmlns:c="http://schemas.openxmlformats.org/drawingml/2006/chart" xmlns:r="http://schemas.openxmlformats.org/officeDocument/2006/relationships" r:id="rId2"/>
          </a:graphicData>
        </a:graphic>
      </p:graphicFrame>
      <p:sp>
        <p:nvSpPr>
          <p:cNvPr id="4" name="Footer Placeholder 3"/>
          <p:cNvSpPr>
            <a:spLocks noGrp="1"/>
          </p:cNvSpPr>
          <p:nvPr>
            <p:ph type="ftr" sz="quarter" idx="12"/>
          </p:nvPr>
        </p:nvSpPr>
        <p:spPr/>
        <p:txBody>
          <a:bodyPr/>
          <a:lstStyle/>
          <a:p>
            <a:r>
              <a:rPr lang="en-US" dirty="0" smtClean="0"/>
              <a:t>Group Assignment - Group C - Section B</a:t>
            </a:r>
            <a:endParaRPr lang="en-US" dirty="0"/>
          </a:p>
        </p:txBody>
      </p:sp>
      <p:sp>
        <p:nvSpPr>
          <p:cNvPr id="5" name="Slide Number Placeholder 4"/>
          <p:cNvSpPr>
            <a:spLocks noGrp="1"/>
          </p:cNvSpPr>
          <p:nvPr>
            <p:ph type="sldNum" sz="quarter" idx="11"/>
          </p:nvPr>
        </p:nvSpPr>
        <p:spPr/>
        <p:txBody>
          <a:bodyPr/>
          <a:lstStyle/>
          <a:p>
            <a:fld id="{AD6DF040-22D9-43A7-A071-04E3D498D03D}" type="slidenum">
              <a:rPr lang="en-US" smtClean="0"/>
              <a:t>3</a:t>
            </a:fld>
            <a:endParaRPr lang="en-US" dirty="0"/>
          </a:p>
        </p:txBody>
      </p:sp>
    </p:spTree>
    <p:extLst>
      <p:ext uri="{BB962C8B-B14F-4D97-AF65-F5344CB8AC3E}">
        <p14:creationId xmlns:p14="http://schemas.microsoft.com/office/powerpoint/2010/main" val="424998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negative feedback (Total Count) </a:t>
            </a:r>
            <a:endParaRPr lang="en-US" dirty="0"/>
          </a:p>
        </p:txBody>
      </p:sp>
      <p:graphicFrame>
        <p:nvGraphicFramePr>
          <p:cNvPr id="3" name="Chart 2"/>
          <p:cNvGraphicFramePr>
            <a:graphicFrameLocks/>
          </p:cNvGraphicFramePr>
          <p:nvPr>
            <p:extLst>
              <p:ext uri="{D42A27DB-BD31-4B8C-83A1-F6EECF244321}">
                <p14:modId xmlns:p14="http://schemas.microsoft.com/office/powerpoint/2010/main" val="2111119663"/>
              </p:ext>
            </p:extLst>
          </p:nvPr>
        </p:nvGraphicFramePr>
        <p:xfrm>
          <a:off x="-152400" y="1447800"/>
          <a:ext cx="3124200" cy="28194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p:cNvGraphicFramePr>
            <a:graphicFrameLocks/>
          </p:cNvGraphicFramePr>
          <p:nvPr>
            <p:extLst>
              <p:ext uri="{D42A27DB-BD31-4B8C-83A1-F6EECF244321}">
                <p14:modId xmlns:p14="http://schemas.microsoft.com/office/powerpoint/2010/main" val="3242475646"/>
              </p:ext>
            </p:extLst>
          </p:nvPr>
        </p:nvGraphicFramePr>
        <p:xfrm>
          <a:off x="2438400" y="1447800"/>
          <a:ext cx="2971800" cy="28956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hart 7"/>
          <p:cNvGraphicFramePr>
            <a:graphicFrameLocks/>
          </p:cNvGraphicFramePr>
          <p:nvPr>
            <p:extLst>
              <p:ext uri="{D42A27DB-BD31-4B8C-83A1-F6EECF244321}">
                <p14:modId xmlns:p14="http://schemas.microsoft.com/office/powerpoint/2010/main" val="3083048418"/>
              </p:ext>
            </p:extLst>
          </p:nvPr>
        </p:nvGraphicFramePr>
        <p:xfrm>
          <a:off x="4953000" y="1524000"/>
          <a:ext cx="2743200" cy="2743200"/>
        </p:xfrm>
        <a:graphic>
          <a:graphicData uri="http://schemas.openxmlformats.org/drawingml/2006/chart">
            <c:chart xmlns:c="http://schemas.openxmlformats.org/drawingml/2006/chart" xmlns:r="http://schemas.openxmlformats.org/officeDocument/2006/relationships" r:id="rId5"/>
          </a:graphicData>
        </a:graphic>
      </p:graphicFrame>
      <p:sp>
        <p:nvSpPr>
          <p:cNvPr id="9" name="Footer Placeholder 8"/>
          <p:cNvSpPr>
            <a:spLocks noGrp="1"/>
          </p:cNvSpPr>
          <p:nvPr>
            <p:ph type="ftr" sz="quarter" idx="12"/>
          </p:nvPr>
        </p:nvSpPr>
        <p:spPr/>
        <p:txBody>
          <a:bodyPr/>
          <a:lstStyle/>
          <a:p>
            <a:r>
              <a:rPr lang="en-US" smtClean="0"/>
              <a:t>Group Assignment - Group C - Section B</a:t>
            </a:r>
            <a:endParaRPr lang="en-US"/>
          </a:p>
        </p:txBody>
      </p:sp>
      <p:sp>
        <p:nvSpPr>
          <p:cNvPr id="10" name="Slide Number Placeholder 9"/>
          <p:cNvSpPr>
            <a:spLocks noGrp="1"/>
          </p:cNvSpPr>
          <p:nvPr>
            <p:ph type="sldNum" sz="quarter" idx="11"/>
          </p:nvPr>
        </p:nvSpPr>
        <p:spPr/>
        <p:txBody>
          <a:bodyPr/>
          <a:lstStyle/>
          <a:p>
            <a:fld id="{AD6DF040-22D9-43A7-A071-04E3D498D03D}" type="slidenum">
              <a:rPr lang="en-US" smtClean="0"/>
              <a:t>4</a:t>
            </a:fld>
            <a:endParaRPr lang="en-US"/>
          </a:p>
        </p:txBody>
      </p:sp>
      <p:graphicFrame>
        <p:nvGraphicFramePr>
          <p:cNvPr id="11" name="Chart 10"/>
          <p:cNvGraphicFramePr>
            <a:graphicFrameLocks/>
          </p:cNvGraphicFramePr>
          <p:nvPr>
            <p:extLst>
              <p:ext uri="{D42A27DB-BD31-4B8C-83A1-F6EECF244321}">
                <p14:modId xmlns:p14="http://schemas.microsoft.com/office/powerpoint/2010/main" val="1921247754"/>
              </p:ext>
            </p:extLst>
          </p:nvPr>
        </p:nvGraphicFramePr>
        <p:xfrm>
          <a:off x="-228600" y="4114800"/>
          <a:ext cx="3200400" cy="2819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Chart 11"/>
          <p:cNvGraphicFramePr>
            <a:graphicFrameLocks/>
          </p:cNvGraphicFramePr>
          <p:nvPr>
            <p:extLst>
              <p:ext uri="{D42A27DB-BD31-4B8C-83A1-F6EECF244321}">
                <p14:modId xmlns:p14="http://schemas.microsoft.com/office/powerpoint/2010/main" val="3470577965"/>
              </p:ext>
            </p:extLst>
          </p:nvPr>
        </p:nvGraphicFramePr>
        <p:xfrm>
          <a:off x="1828800" y="4135582"/>
          <a:ext cx="3962400" cy="27432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3" name="Chart 12"/>
          <p:cNvGraphicFramePr>
            <a:graphicFrameLocks/>
          </p:cNvGraphicFramePr>
          <p:nvPr>
            <p:extLst>
              <p:ext uri="{D42A27DB-BD31-4B8C-83A1-F6EECF244321}">
                <p14:modId xmlns:p14="http://schemas.microsoft.com/office/powerpoint/2010/main" val="3608883135"/>
              </p:ext>
            </p:extLst>
          </p:nvPr>
        </p:nvGraphicFramePr>
        <p:xfrm>
          <a:off x="4800600" y="4086225"/>
          <a:ext cx="4067175" cy="2771775"/>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39452952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negative feedback (Unique user)</a:t>
            </a:r>
            <a:endParaRPr lang="en-US" dirty="0"/>
          </a:p>
        </p:txBody>
      </p:sp>
      <p:graphicFrame>
        <p:nvGraphicFramePr>
          <p:cNvPr id="3" name="Chart 2"/>
          <p:cNvGraphicFramePr>
            <a:graphicFrameLocks/>
          </p:cNvGraphicFramePr>
          <p:nvPr>
            <p:extLst>
              <p:ext uri="{D42A27DB-BD31-4B8C-83A1-F6EECF244321}">
                <p14:modId xmlns:p14="http://schemas.microsoft.com/office/powerpoint/2010/main" val="143966095"/>
              </p:ext>
            </p:extLst>
          </p:nvPr>
        </p:nvGraphicFramePr>
        <p:xfrm>
          <a:off x="685800" y="1447800"/>
          <a:ext cx="3124200" cy="28194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a:graphicFrameLocks/>
          </p:cNvGraphicFramePr>
          <p:nvPr>
            <p:extLst>
              <p:ext uri="{D42A27DB-BD31-4B8C-83A1-F6EECF244321}">
                <p14:modId xmlns:p14="http://schemas.microsoft.com/office/powerpoint/2010/main" val="2728981591"/>
              </p:ext>
            </p:extLst>
          </p:nvPr>
        </p:nvGraphicFramePr>
        <p:xfrm>
          <a:off x="-457200" y="1524000"/>
          <a:ext cx="3810000" cy="28194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p:cNvGraphicFramePr>
            <a:graphicFrameLocks/>
          </p:cNvGraphicFramePr>
          <p:nvPr>
            <p:extLst>
              <p:ext uri="{D42A27DB-BD31-4B8C-83A1-F6EECF244321}">
                <p14:modId xmlns:p14="http://schemas.microsoft.com/office/powerpoint/2010/main" val="855987401"/>
              </p:ext>
            </p:extLst>
          </p:nvPr>
        </p:nvGraphicFramePr>
        <p:xfrm>
          <a:off x="2438400" y="1447800"/>
          <a:ext cx="3124200" cy="28956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9" name="Chart 8"/>
          <p:cNvGraphicFramePr>
            <a:graphicFrameLocks/>
          </p:cNvGraphicFramePr>
          <p:nvPr>
            <p:extLst>
              <p:ext uri="{D42A27DB-BD31-4B8C-83A1-F6EECF244321}">
                <p14:modId xmlns:p14="http://schemas.microsoft.com/office/powerpoint/2010/main" val="1105157708"/>
              </p:ext>
            </p:extLst>
          </p:nvPr>
        </p:nvGraphicFramePr>
        <p:xfrm>
          <a:off x="4800600" y="1447800"/>
          <a:ext cx="3200400" cy="2895600"/>
        </p:xfrm>
        <a:graphic>
          <a:graphicData uri="http://schemas.openxmlformats.org/drawingml/2006/chart">
            <c:chart xmlns:c="http://schemas.openxmlformats.org/drawingml/2006/chart" xmlns:r="http://schemas.openxmlformats.org/officeDocument/2006/relationships" r:id="rId6"/>
          </a:graphicData>
        </a:graphic>
      </p:graphicFrame>
      <p:sp>
        <p:nvSpPr>
          <p:cNvPr id="5" name="Footer Placeholder 4"/>
          <p:cNvSpPr>
            <a:spLocks noGrp="1"/>
          </p:cNvSpPr>
          <p:nvPr>
            <p:ph type="ftr" sz="quarter" idx="12"/>
          </p:nvPr>
        </p:nvSpPr>
        <p:spPr/>
        <p:txBody>
          <a:bodyPr/>
          <a:lstStyle/>
          <a:p>
            <a:r>
              <a:rPr lang="en-US" smtClean="0"/>
              <a:t>Group Assignment - Group C - Section B</a:t>
            </a:r>
            <a:endParaRPr lang="en-US"/>
          </a:p>
        </p:txBody>
      </p:sp>
      <p:sp>
        <p:nvSpPr>
          <p:cNvPr id="10" name="Slide Number Placeholder 9"/>
          <p:cNvSpPr>
            <a:spLocks noGrp="1"/>
          </p:cNvSpPr>
          <p:nvPr>
            <p:ph type="sldNum" sz="quarter" idx="11"/>
          </p:nvPr>
        </p:nvSpPr>
        <p:spPr/>
        <p:txBody>
          <a:bodyPr/>
          <a:lstStyle/>
          <a:p>
            <a:fld id="{AD6DF040-22D9-43A7-A071-04E3D498D03D}" type="slidenum">
              <a:rPr lang="en-US" smtClean="0"/>
              <a:t>5</a:t>
            </a:fld>
            <a:endParaRPr lang="en-US"/>
          </a:p>
        </p:txBody>
      </p:sp>
      <p:graphicFrame>
        <p:nvGraphicFramePr>
          <p:cNvPr id="11" name="Chart 10"/>
          <p:cNvGraphicFramePr>
            <a:graphicFrameLocks/>
          </p:cNvGraphicFramePr>
          <p:nvPr>
            <p:extLst>
              <p:ext uri="{D42A27DB-BD31-4B8C-83A1-F6EECF244321}">
                <p14:modId xmlns:p14="http://schemas.microsoft.com/office/powerpoint/2010/main" val="1130229319"/>
              </p:ext>
            </p:extLst>
          </p:nvPr>
        </p:nvGraphicFramePr>
        <p:xfrm>
          <a:off x="-304800" y="4114801"/>
          <a:ext cx="3276600" cy="27432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2" name="Chart 11"/>
          <p:cNvGraphicFramePr>
            <a:graphicFrameLocks/>
          </p:cNvGraphicFramePr>
          <p:nvPr>
            <p:extLst>
              <p:ext uri="{D42A27DB-BD31-4B8C-83A1-F6EECF244321}">
                <p14:modId xmlns:p14="http://schemas.microsoft.com/office/powerpoint/2010/main" val="2102866336"/>
              </p:ext>
            </p:extLst>
          </p:nvPr>
        </p:nvGraphicFramePr>
        <p:xfrm>
          <a:off x="2286000" y="4100945"/>
          <a:ext cx="3200400" cy="27432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3" name="Chart 12"/>
          <p:cNvGraphicFramePr>
            <a:graphicFrameLocks/>
          </p:cNvGraphicFramePr>
          <p:nvPr>
            <p:extLst>
              <p:ext uri="{D42A27DB-BD31-4B8C-83A1-F6EECF244321}">
                <p14:modId xmlns:p14="http://schemas.microsoft.com/office/powerpoint/2010/main" val="2033724956"/>
              </p:ext>
            </p:extLst>
          </p:nvPr>
        </p:nvGraphicFramePr>
        <p:xfrm>
          <a:off x="5029200" y="3886200"/>
          <a:ext cx="3705225" cy="312420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4169097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t>
            </a:r>
            <a:r>
              <a:rPr lang="en-US" dirty="0" smtClean="0"/>
              <a:t>ositive feedback (Total Count)</a:t>
            </a:r>
            <a:endParaRPr lang="en-US" dirty="0"/>
          </a:p>
        </p:txBody>
      </p:sp>
      <p:graphicFrame>
        <p:nvGraphicFramePr>
          <p:cNvPr id="3" name="Chart 2"/>
          <p:cNvGraphicFramePr>
            <a:graphicFrameLocks/>
          </p:cNvGraphicFramePr>
          <p:nvPr>
            <p:extLst>
              <p:ext uri="{D42A27DB-BD31-4B8C-83A1-F6EECF244321}">
                <p14:modId xmlns:p14="http://schemas.microsoft.com/office/powerpoint/2010/main" val="1885943568"/>
              </p:ext>
            </p:extLst>
          </p:nvPr>
        </p:nvGraphicFramePr>
        <p:xfrm>
          <a:off x="685800" y="1447800"/>
          <a:ext cx="3124200" cy="28194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a:graphicFrameLocks/>
          </p:cNvGraphicFramePr>
          <p:nvPr>
            <p:extLst>
              <p:ext uri="{D42A27DB-BD31-4B8C-83A1-F6EECF244321}">
                <p14:modId xmlns:p14="http://schemas.microsoft.com/office/powerpoint/2010/main" val="129917500"/>
              </p:ext>
            </p:extLst>
          </p:nvPr>
        </p:nvGraphicFramePr>
        <p:xfrm>
          <a:off x="-152400" y="1447800"/>
          <a:ext cx="2819400" cy="28194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p:cNvGraphicFramePr>
            <a:graphicFrameLocks/>
          </p:cNvGraphicFramePr>
          <p:nvPr>
            <p:extLst>
              <p:ext uri="{D42A27DB-BD31-4B8C-83A1-F6EECF244321}">
                <p14:modId xmlns:p14="http://schemas.microsoft.com/office/powerpoint/2010/main" val="3226943538"/>
              </p:ext>
            </p:extLst>
          </p:nvPr>
        </p:nvGraphicFramePr>
        <p:xfrm>
          <a:off x="2286000" y="1447800"/>
          <a:ext cx="2809875" cy="28956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9" name="Chart 8"/>
          <p:cNvGraphicFramePr>
            <a:graphicFrameLocks/>
          </p:cNvGraphicFramePr>
          <p:nvPr>
            <p:extLst>
              <p:ext uri="{D42A27DB-BD31-4B8C-83A1-F6EECF244321}">
                <p14:modId xmlns:p14="http://schemas.microsoft.com/office/powerpoint/2010/main" val="3465241364"/>
              </p:ext>
            </p:extLst>
          </p:nvPr>
        </p:nvGraphicFramePr>
        <p:xfrm>
          <a:off x="4800600" y="1371600"/>
          <a:ext cx="2667000" cy="2895600"/>
        </p:xfrm>
        <a:graphic>
          <a:graphicData uri="http://schemas.openxmlformats.org/drawingml/2006/chart">
            <c:chart xmlns:c="http://schemas.openxmlformats.org/drawingml/2006/chart" xmlns:r="http://schemas.openxmlformats.org/officeDocument/2006/relationships" r:id="rId6"/>
          </a:graphicData>
        </a:graphic>
      </p:graphicFrame>
      <p:sp>
        <p:nvSpPr>
          <p:cNvPr id="5" name="Footer Placeholder 4"/>
          <p:cNvSpPr>
            <a:spLocks noGrp="1"/>
          </p:cNvSpPr>
          <p:nvPr>
            <p:ph type="ftr" sz="quarter" idx="12"/>
          </p:nvPr>
        </p:nvSpPr>
        <p:spPr/>
        <p:txBody>
          <a:bodyPr/>
          <a:lstStyle/>
          <a:p>
            <a:r>
              <a:rPr lang="en-US" smtClean="0"/>
              <a:t>Group Assignment - Group C - Section B</a:t>
            </a:r>
            <a:endParaRPr lang="en-US"/>
          </a:p>
        </p:txBody>
      </p:sp>
      <p:sp>
        <p:nvSpPr>
          <p:cNvPr id="10" name="Slide Number Placeholder 9"/>
          <p:cNvSpPr>
            <a:spLocks noGrp="1"/>
          </p:cNvSpPr>
          <p:nvPr>
            <p:ph type="sldNum" sz="quarter" idx="11"/>
          </p:nvPr>
        </p:nvSpPr>
        <p:spPr/>
        <p:txBody>
          <a:bodyPr/>
          <a:lstStyle/>
          <a:p>
            <a:fld id="{AD6DF040-22D9-43A7-A071-04E3D498D03D}" type="slidenum">
              <a:rPr lang="en-US" smtClean="0"/>
              <a:t>6</a:t>
            </a:fld>
            <a:endParaRPr lang="en-US"/>
          </a:p>
        </p:txBody>
      </p:sp>
      <p:graphicFrame>
        <p:nvGraphicFramePr>
          <p:cNvPr id="11" name="Chart 10"/>
          <p:cNvGraphicFramePr>
            <a:graphicFrameLocks/>
          </p:cNvGraphicFramePr>
          <p:nvPr>
            <p:extLst>
              <p:ext uri="{D42A27DB-BD31-4B8C-83A1-F6EECF244321}">
                <p14:modId xmlns:p14="http://schemas.microsoft.com/office/powerpoint/2010/main" val="726663830"/>
              </p:ext>
            </p:extLst>
          </p:nvPr>
        </p:nvGraphicFramePr>
        <p:xfrm>
          <a:off x="-228600" y="4114800"/>
          <a:ext cx="3019425" cy="27432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2" name="Chart 11"/>
          <p:cNvGraphicFramePr>
            <a:graphicFrameLocks/>
          </p:cNvGraphicFramePr>
          <p:nvPr>
            <p:extLst>
              <p:ext uri="{D42A27DB-BD31-4B8C-83A1-F6EECF244321}">
                <p14:modId xmlns:p14="http://schemas.microsoft.com/office/powerpoint/2010/main" val="648176870"/>
              </p:ext>
            </p:extLst>
          </p:nvPr>
        </p:nvGraphicFramePr>
        <p:xfrm>
          <a:off x="2209800" y="4066309"/>
          <a:ext cx="3105150" cy="28194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3" name="Chart 12"/>
          <p:cNvGraphicFramePr>
            <a:graphicFrameLocks/>
          </p:cNvGraphicFramePr>
          <p:nvPr>
            <p:extLst>
              <p:ext uri="{D42A27DB-BD31-4B8C-83A1-F6EECF244321}">
                <p14:modId xmlns:p14="http://schemas.microsoft.com/office/powerpoint/2010/main" val="2779839974"/>
              </p:ext>
            </p:extLst>
          </p:nvPr>
        </p:nvGraphicFramePr>
        <p:xfrm>
          <a:off x="4724400" y="3997036"/>
          <a:ext cx="3724275" cy="289560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0940577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t>
            </a:r>
            <a:r>
              <a:rPr lang="en-US" dirty="0" smtClean="0"/>
              <a:t>ositive feedback (Unique user)</a:t>
            </a:r>
            <a:endParaRPr lang="en-US" dirty="0"/>
          </a:p>
        </p:txBody>
      </p:sp>
      <p:graphicFrame>
        <p:nvGraphicFramePr>
          <p:cNvPr id="3" name="Chart 2"/>
          <p:cNvGraphicFramePr>
            <a:graphicFrameLocks/>
          </p:cNvGraphicFramePr>
          <p:nvPr>
            <p:extLst>
              <p:ext uri="{D42A27DB-BD31-4B8C-83A1-F6EECF244321}">
                <p14:modId xmlns:p14="http://schemas.microsoft.com/office/powerpoint/2010/main" val="3866917834"/>
              </p:ext>
            </p:extLst>
          </p:nvPr>
        </p:nvGraphicFramePr>
        <p:xfrm>
          <a:off x="685800" y="1447800"/>
          <a:ext cx="3124200" cy="28194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a:graphicFrameLocks/>
          </p:cNvGraphicFramePr>
          <p:nvPr>
            <p:extLst>
              <p:ext uri="{D42A27DB-BD31-4B8C-83A1-F6EECF244321}">
                <p14:modId xmlns:p14="http://schemas.microsoft.com/office/powerpoint/2010/main" val="2738319925"/>
              </p:ext>
            </p:extLst>
          </p:nvPr>
        </p:nvGraphicFramePr>
        <p:xfrm>
          <a:off x="228600" y="1371600"/>
          <a:ext cx="4048125" cy="26098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hart 7"/>
          <p:cNvGraphicFramePr>
            <a:graphicFrameLocks/>
          </p:cNvGraphicFramePr>
          <p:nvPr>
            <p:extLst>
              <p:ext uri="{D42A27DB-BD31-4B8C-83A1-F6EECF244321}">
                <p14:modId xmlns:p14="http://schemas.microsoft.com/office/powerpoint/2010/main" val="1663648832"/>
              </p:ext>
            </p:extLst>
          </p:nvPr>
        </p:nvGraphicFramePr>
        <p:xfrm>
          <a:off x="-533400" y="1524000"/>
          <a:ext cx="3581400" cy="2819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0" name="Chart 9"/>
          <p:cNvGraphicFramePr>
            <a:graphicFrameLocks/>
          </p:cNvGraphicFramePr>
          <p:nvPr>
            <p:extLst>
              <p:ext uri="{D42A27DB-BD31-4B8C-83A1-F6EECF244321}">
                <p14:modId xmlns:p14="http://schemas.microsoft.com/office/powerpoint/2010/main" val="1775463278"/>
              </p:ext>
            </p:extLst>
          </p:nvPr>
        </p:nvGraphicFramePr>
        <p:xfrm>
          <a:off x="2438400" y="1447800"/>
          <a:ext cx="2743200" cy="28956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1" name="Chart 10"/>
          <p:cNvGraphicFramePr>
            <a:graphicFrameLocks/>
          </p:cNvGraphicFramePr>
          <p:nvPr>
            <p:extLst>
              <p:ext uri="{D42A27DB-BD31-4B8C-83A1-F6EECF244321}">
                <p14:modId xmlns:p14="http://schemas.microsoft.com/office/powerpoint/2010/main" val="188236938"/>
              </p:ext>
            </p:extLst>
          </p:nvPr>
        </p:nvGraphicFramePr>
        <p:xfrm>
          <a:off x="4800600" y="1447800"/>
          <a:ext cx="2971800" cy="2895600"/>
        </p:xfrm>
        <a:graphic>
          <a:graphicData uri="http://schemas.openxmlformats.org/drawingml/2006/chart">
            <c:chart xmlns:c="http://schemas.openxmlformats.org/drawingml/2006/chart" xmlns:r="http://schemas.openxmlformats.org/officeDocument/2006/relationships" r:id="rId7"/>
          </a:graphicData>
        </a:graphic>
      </p:graphicFrame>
      <p:sp>
        <p:nvSpPr>
          <p:cNvPr id="5" name="Footer Placeholder 4"/>
          <p:cNvSpPr>
            <a:spLocks noGrp="1"/>
          </p:cNvSpPr>
          <p:nvPr>
            <p:ph type="ftr" sz="quarter" idx="12"/>
          </p:nvPr>
        </p:nvSpPr>
        <p:spPr/>
        <p:txBody>
          <a:bodyPr/>
          <a:lstStyle/>
          <a:p>
            <a:r>
              <a:rPr lang="en-US" smtClean="0"/>
              <a:t>Group Assignment - Group C - Section B</a:t>
            </a:r>
            <a:endParaRPr lang="en-US"/>
          </a:p>
        </p:txBody>
      </p:sp>
      <p:sp>
        <p:nvSpPr>
          <p:cNvPr id="12" name="Slide Number Placeholder 11"/>
          <p:cNvSpPr>
            <a:spLocks noGrp="1"/>
          </p:cNvSpPr>
          <p:nvPr>
            <p:ph type="sldNum" sz="quarter" idx="11"/>
          </p:nvPr>
        </p:nvSpPr>
        <p:spPr/>
        <p:txBody>
          <a:bodyPr/>
          <a:lstStyle/>
          <a:p>
            <a:fld id="{AD6DF040-22D9-43A7-A071-04E3D498D03D}" type="slidenum">
              <a:rPr lang="en-US" smtClean="0"/>
              <a:t>7</a:t>
            </a:fld>
            <a:endParaRPr lang="en-US"/>
          </a:p>
        </p:txBody>
      </p:sp>
      <p:graphicFrame>
        <p:nvGraphicFramePr>
          <p:cNvPr id="13" name="Chart 12"/>
          <p:cNvGraphicFramePr>
            <a:graphicFrameLocks/>
          </p:cNvGraphicFramePr>
          <p:nvPr>
            <p:extLst>
              <p:ext uri="{D42A27DB-BD31-4B8C-83A1-F6EECF244321}">
                <p14:modId xmlns:p14="http://schemas.microsoft.com/office/powerpoint/2010/main" val="3293694667"/>
              </p:ext>
            </p:extLst>
          </p:nvPr>
        </p:nvGraphicFramePr>
        <p:xfrm>
          <a:off x="-152400" y="4038600"/>
          <a:ext cx="2743200" cy="28194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4" name="Chart 13"/>
          <p:cNvGraphicFramePr>
            <a:graphicFrameLocks/>
          </p:cNvGraphicFramePr>
          <p:nvPr>
            <p:extLst>
              <p:ext uri="{D42A27DB-BD31-4B8C-83A1-F6EECF244321}">
                <p14:modId xmlns:p14="http://schemas.microsoft.com/office/powerpoint/2010/main" val="1701398533"/>
              </p:ext>
            </p:extLst>
          </p:nvPr>
        </p:nvGraphicFramePr>
        <p:xfrm>
          <a:off x="2362200" y="3962400"/>
          <a:ext cx="2971800" cy="28956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5" name="Chart 14"/>
          <p:cNvGraphicFramePr>
            <a:graphicFrameLocks/>
          </p:cNvGraphicFramePr>
          <p:nvPr>
            <p:extLst>
              <p:ext uri="{D42A27DB-BD31-4B8C-83A1-F6EECF244321}">
                <p14:modId xmlns:p14="http://schemas.microsoft.com/office/powerpoint/2010/main" val="1529112015"/>
              </p:ext>
            </p:extLst>
          </p:nvPr>
        </p:nvGraphicFramePr>
        <p:xfrm>
          <a:off x="4724400" y="4038600"/>
          <a:ext cx="3962400" cy="2819400"/>
        </p:xfrm>
        <a:graphic>
          <a:graphicData uri="http://schemas.openxmlformats.org/drawingml/2006/chart">
            <c:chart xmlns:c="http://schemas.openxmlformats.org/drawingml/2006/chart" xmlns:r="http://schemas.openxmlformats.org/officeDocument/2006/relationships" r:id="rId10"/>
          </a:graphicData>
        </a:graphic>
      </p:graphicFrame>
    </p:spTree>
    <p:extLst>
      <p:ext uri="{BB962C8B-B14F-4D97-AF65-F5344CB8AC3E}">
        <p14:creationId xmlns:p14="http://schemas.microsoft.com/office/powerpoint/2010/main" val="17395989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Feedback comparison 2013/2014</a:t>
            </a:r>
            <a:endParaRPr lang="en-US" dirty="0"/>
          </a:p>
        </p:txBody>
      </p:sp>
      <p:sp>
        <p:nvSpPr>
          <p:cNvPr id="3" name="Slide Number Placeholder 2"/>
          <p:cNvSpPr>
            <a:spLocks noGrp="1"/>
          </p:cNvSpPr>
          <p:nvPr>
            <p:ph type="sldNum" sz="quarter" idx="11"/>
          </p:nvPr>
        </p:nvSpPr>
        <p:spPr/>
        <p:txBody>
          <a:bodyPr/>
          <a:lstStyle/>
          <a:p>
            <a:fld id="{AD6DF040-22D9-43A7-A071-04E3D498D03D}" type="slidenum">
              <a:rPr lang="en-US" smtClean="0"/>
              <a:t>8</a:t>
            </a:fld>
            <a:endParaRPr lang="en-US"/>
          </a:p>
        </p:txBody>
      </p:sp>
      <p:sp>
        <p:nvSpPr>
          <p:cNvPr id="4" name="Footer Placeholder 3"/>
          <p:cNvSpPr>
            <a:spLocks noGrp="1"/>
          </p:cNvSpPr>
          <p:nvPr>
            <p:ph type="ftr" sz="quarter" idx="12"/>
          </p:nvPr>
        </p:nvSpPr>
        <p:spPr/>
        <p:txBody>
          <a:bodyPr/>
          <a:lstStyle/>
          <a:p>
            <a:r>
              <a:rPr lang="en-US" smtClean="0"/>
              <a:t>Group Assignment - Group C - Section B</a:t>
            </a:r>
            <a:endParaRPr lang="en-US"/>
          </a:p>
        </p:txBody>
      </p:sp>
      <p:graphicFrame>
        <p:nvGraphicFramePr>
          <p:cNvPr id="5" name="Chart 4"/>
          <p:cNvGraphicFramePr>
            <a:graphicFrameLocks/>
          </p:cNvGraphicFramePr>
          <p:nvPr>
            <p:extLst>
              <p:ext uri="{D42A27DB-BD31-4B8C-83A1-F6EECF244321}">
                <p14:modId xmlns:p14="http://schemas.microsoft.com/office/powerpoint/2010/main" val="1063655426"/>
              </p:ext>
            </p:extLst>
          </p:nvPr>
        </p:nvGraphicFramePr>
        <p:xfrm>
          <a:off x="-381000" y="1752600"/>
          <a:ext cx="4572000" cy="4267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a:graphicFrameLocks/>
          </p:cNvGraphicFramePr>
          <p:nvPr>
            <p:extLst>
              <p:ext uri="{D42A27DB-BD31-4B8C-83A1-F6EECF244321}">
                <p14:modId xmlns:p14="http://schemas.microsoft.com/office/powerpoint/2010/main" val="3926411647"/>
              </p:ext>
            </p:extLst>
          </p:nvPr>
        </p:nvGraphicFramePr>
        <p:xfrm>
          <a:off x="3657600" y="1447800"/>
          <a:ext cx="5257800" cy="4953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821614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a:t>
            </a:r>
            <a:endParaRPr lang="en-US" dirty="0"/>
          </a:p>
        </p:txBody>
      </p:sp>
      <p:sp>
        <p:nvSpPr>
          <p:cNvPr id="3" name="Footer Placeholder 2"/>
          <p:cNvSpPr>
            <a:spLocks noGrp="1"/>
          </p:cNvSpPr>
          <p:nvPr>
            <p:ph type="ftr" sz="quarter" idx="12"/>
          </p:nvPr>
        </p:nvSpPr>
        <p:spPr/>
        <p:txBody>
          <a:bodyPr/>
          <a:lstStyle/>
          <a:p>
            <a:r>
              <a:rPr lang="en-US" smtClean="0"/>
              <a:t>Group Assignment - Group C - Section B</a:t>
            </a:r>
            <a:endParaRPr lang="en-US"/>
          </a:p>
        </p:txBody>
      </p:sp>
      <p:sp>
        <p:nvSpPr>
          <p:cNvPr id="4" name="Slide Number Placeholder 3"/>
          <p:cNvSpPr>
            <a:spLocks noGrp="1"/>
          </p:cNvSpPr>
          <p:nvPr>
            <p:ph type="sldNum" sz="quarter" idx="11"/>
          </p:nvPr>
        </p:nvSpPr>
        <p:spPr/>
        <p:txBody>
          <a:bodyPr/>
          <a:lstStyle/>
          <a:p>
            <a:fld id="{AD6DF040-22D9-43A7-A071-04E3D498D03D}" type="slidenum">
              <a:rPr lang="en-US" smtClean="0"/>
              <a:t>9</a:t>
            </a:fld>
            <a:endParaRPr lang="en-US"/>
          </a:p>
        </p:txBody>
      </p:sp>
      <p:sp>
        <p:nvSpPr>
          <p:cNvPr id="5" name="TextBox 4"/>
          <p:cNvSpPr txBox="1"/>
          <p:nvPr/>
        </p:nvSpPr>
        <p:spPr>
          <a:xfrm>
            <a:off x="457200" y="1600200"/>
            <a:ext cx="7620000" cy="5078313"/>
          </a:xfrm>
          <a:prstGeom prst="rect">
            <a:avLst/>
          </a:prstGeom>
          <a:noFill/>
        </p:spPr>
        <p:txBody>
          <a:bodyPr wrap="square" rtlCol="0">
            <a:spAutoFit/>
          </a:bodyPr>
          <a:lstStyle/>
          <a:p>
            <a:r>
              <a:rPr lang="en-US" dirty="0" smtClean="0"/>
              <a:t>1. Total </a:t>
            </a:r>
            <a:r>
              <a:rPr lang="en-US" dirty="0"/>
              <a:t>number of positive feedback in the year 2013 (July, August, September)=(8236+4844</a:t>
            </a:r>
            <a:r>
              <a:rPr lang="en-US" dirty="0" smtClean="0"/>
              <a:t>)= 13080</a:t>
            </a:r>
          </a:p>
          <a:p>
            <a:pPr marL="342900" indent="-342900">
              <a:buAutoNum type="arabicPeriod"/>
            </a:pPr>
            <a:endParaRPr lang="en-US" dirty="0"/>
          </a:p>
          <a:p>
            <a:r>
              <a:rPr lang="en-US" dirty="0"/>
              <a:t>2</a:t>
            </a:r>
            <a:r>
              <a:rPr lang="en-US" dirty="0" smtClean="0"/>
              <a:t>. </a:t>
            </a:r>
            <a:r>
              <a:rPr lang="en-US" dirty="0"/>
              <a:t>Total number of positive feedback in the year 2014 (July, August, September)=( 43186+17429</a:t>
            </a:r>
            <a:r>
              <a:rPr lang="en-US" dirty="0" smtClean="0"/>
              <a:t>)= 60615</a:t>
            </a:r>
          </a:p>
          <a:p>
            <a:endParaRPr lang="en-US" dirty="0"/>
          </a:p>
          <a:p>
            <a:r>
              <a:rPr lang="en-US" dirty="0"/>
              <a:t>3. Total number of negative feedback in the year 2013 (July, August, September)=(650+721</a:t>
            </a:r>
            <a:r>
              <a:rPr lang="en-US" dirty="0" smtClean="0"/>
              <a:t>)= 1371</a:t>
            </a:r>
          </a:p>
          <a:p>
            <a:endParaRPr lang="en-US" dirty="0"/>
          </a:p>
          <a:p>
            <a:r>
              <a:rPr lang="en-US" dirty="0"/>
              <a:t>4. Total number of negative feedback in the year 2014 (July, August, September)=(1126+903</a:t>
            </a:r>
            <a:r>
              <a:rPr lang="en-US" dirty="0" smtClean="0"/>
              <a:t>)= 2029</a:t>
            </a:r>
          </a:p>
          <a:p>
            <a:endParaRPr lang="en-US" dirty="0" smtClean="0"/>
          </a:p>
          <a:p>
            <a:pPr marL="285750" indent="-285750">
              <a:buFont typeface="Arial" pitchFamily="34" charset="0"/>
              <a:buChar char="•"/>
            </a:pPr>
            <a:r>
              <a:rPr lang="en-US" dirty="0"/>
              <a:t>Ratio of negative to positive response in the year 2013=1371/13080</a:t>
            </a:r>
            <a:r>
              <a:rPr lang="en-US" dirty="0" smtClean="0"/>
              <a:t>= 0.1048</a:t>
            </a:r>
            <a:endParaRPr lang="en-US" dirty="0"/>
          </a:p>
          <a:p>
            <a:endParaRPr lang="en-US" dirty="0"/>
          </a:p>
          <a:p>
            <a:pPr marL="285750" indent="-285750">
              <a:buFont typeface="Arial" pitchFamily="34" charset="0"/>
              <a:buChar char="•"/>
            </a:pPr>
            <a:r>
              <a:rPr lang="en-US" dirty="0"/>
              <a:t>Ratio of negative to positive response in the year 2014=2029/60615</a:t>
            </a:r>
            <a:r>
              <a:rPr lang="en-US" dirty="0" smtClean="0"/>
              <a:t>= 0.033</a:t>
            </a:r>
            <a:endParaRPr lang="en-US" dirty="0"/>
          </a:p>
          <a:p>
            <a:endParaRPr lang="en-US" dirty="0"/>
          </a:p>
        </p:txBody>
      </p:sp>
    </p:spTree>
    <p:extLst>
      <p:ext uri="{BB962C8B-B14F-4D97-AF65-F5344CB8AC3E}">
        <p14:creationId xmlns:p14="http://schemas.microsoft.com/office/powerpoint/2010/main" val="163727995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133</TotalTime>
  <Words>423</Words>
  <Application>Microsoft Office PowerPoint</Application>
  <PresentationFormat>On-screen Show (4:3)</PresentationFormat>
  <Paragraphs>84</Paragraphs>
  <Slides>10</Slides>
  <Notes>6</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Oriel</vt:lpstr>
      <vt:lpstr>External Referrers  - Positive  &amp; Negative Feedback</vt:lpstr>
      <vt:lpstr>referring external (Total) 2013</vt:lpstr>
      <vt:lpstr>referring external (Total) 2014</vt:lpstr>
      <vt:lpstr>negative feedback (Total Count) </vt:lpstr>
      <vt:lpstr>negative feedback (Unique user)</vt:lpstr>
      <vt:lpstr>positive feedback (Total Count)</vt:lpstr>
      <vt:lpstr>positive feedback (Unique user)</vt:lpstr>
      <vt:lpstr>Feedback comparison 2013/2014</vt:lpstr>
      <vt:lpstr>Finding</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SAPK</dc:title>
  <dc:creator>Abhishek</dc:creator>
  <cp:lastModifiedBy>Abhishek</cp:lastModifiedBy>
  <cp:revision>148</cp:revision>
  <dcterms:created xsi:type="dcterms:W3CDTF">2014-11-04T10:44:43Z</dcterms:created>
  <dcterms:modified xsi:type="dcterms:W3CDTF">2014-11-05T06:38:38Z</dcterms:modified>
</cp:coreProperties>
</file>