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6" r:id="rId10"/>
    <p:sldId id="259" r:id="rId11"/>
    <p:sldId id="257" r:id="rId12"/>
    <p:sldId id="258" r:id="rId13"/>
    <p:sldId id="269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jeev\Downloads\Facebook%20Insights%20Data%20Export%20-%20Deerwalk%20Institute%20of%20Technology%20-%202014-10-30%20Q1%202014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jeev\Downloads\Facebook%20Insights%20Data%20Export%20-%20Deerwalk%20Institute%20of%20Technology%20-%202014-10-30%20Q1%202013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jeev\Downloads\Facebook%20Insights%20Data%20Export%20-%20Deerwalk%20Institute%20of%20Technology%20-%202014-10-30%20Q1%202014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jeev\Downloads\Facebook%20Insights%20Data%20Export%20-%20Deerwalk%20Institute%20of%20Technology%20-%202014-10-30%20Q1%202013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jeev\Downloads\Facebook%20Insights%20Data%20Export%20-%20Deerwalk%20Institute%20of%20Technology%20-%202014-10-30%20Q1%202014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jeev\Downloads\Facebook%20Insights%20Data%20Export%20-%20Deerwalk%20Institute%20of%20Technology%20-%202014-10-30%20Q1%202013.xls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jeev\Downloads\Facebook%20Insights%20Data%20Export%20-%20Deerwalk%20Institute%20of%20Technology%20-%202014-10-30%20Q1%202014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orteen%20inches\Desktop\Book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orteen%20inches\Desktop\Book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orteen%20inches\Desktop\Book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jeev\Downloads\Facebook%20Insights%20Data%20Export%20-%20Deerwalk%20Institute%20of%20Technology%20-%202014-10-30%20Q1%202013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Sheet3!$A$2:$B$2</c:f>
              <c:strCache>
                <c:ptCount val="1"/>
                <c:pt idx="0">
                  <c:v>Description July(2013)</c:v>
                </c:pt>
              </c:strCache>
            </c:strRef>
          </c:tx>
          <c:invertIfNegative val="0"/>
          <c:cat>
            <c:strRef>
              <c:f>Sheet3!$C$1:$Z$1</c:f>
              <c:strCache>
                <c:ptCount val="24"/>
                <c:pt idx="0">
                  <c:v>12 A.M</c:v>
                </c:pt>
                <c:pt idx="1">
                  <c:v>1 A.M</c:v>
                </c:pt>
                <c:pt idx="2">
                  <c:v>2 A.M</c:v>
                </c:pt>
                <c:pt idx="3">
                  <c:v>3 A.M</c:v>
                </c:pt>
                <c:pt idx="4">
                  <c:v>4 A.M</c:v>
                </c:pt>
                <c:pt idx="5">
                  <c:v>5 A.M</c:v>
                </c:pt>
                <c:pt idx="6">
                  <c:v>6 A.M</c:v>
                </c:pt>
                <c:pt idx="7">
                  <c:v>7 A.M</c:v>
                </c:pt>
                <c:pt idx="8">
                  <c:v>8 A.M</c:v>
                </c:pt>
                <c:pt idx="9">
                  <c:v>9 A.M</c:v>
                </c:pt>
                <c:pt idx="10">
                  <c:v> 10 A.M</c:v>
                </c:pt>
                <c:pt idx="11">
                  <c:v>11 A.M</c:v>
                </c:pt>
                <c:pt idx="12">
                  <c:v>12 A.M</c:v>
                </c:pt>
                <c:pt idx="13">
                  <c:v>1 P.M  </c:v>
                </c:pt>
                <c:pt idx="14">
                  <c:v>2  P.M </c:v>
                </c:pt>
                <c:pt idx="15">
                  <c:v>3 P.M</c:v>
                </c:pt>
                <c:pt idx="16">
                  <c:v>4 P.M</c:v>
                </c:pt>
                <c:pt idx="17">
                  <c:v>5 P.M</c:v>
                </c:pt>
                <c:pt idx="18">
                  <c:v>6 P.M</c:v>
                </c:pt>
                <c:pt idx="19">
                  <c:v>7 P.M</c:v>
                </c:pt>
                <c:pt idx="20">
                  <c:v>8 P.M</c:v>
                </c:pt>
                <c:pt idx="21">
                  <c:v>9 P.M</c:v>
                </c:pt>
                <c:pt idx="22">
                  <c:v>10 P.M</c:v>
                </c:pt>
                <c:pt idx="23">
                  <c:v>11 P.M</c:v>
                </c:pt>
              </c:strCache>
            </c:strRef>
          </c:cat>
          <c:val>
            <c:numRef>
              <c:f>Sheet3!$C$2:$Z$2</c:f>
              <c:numCache>
                <c:formatCode>General</c:formatCode>
                <c:ptCount val="24"/>
                <c:pt idx="0">
                  <c:v>32248</c:v>
                </c:pt>
                <c:pt idx="1">
                  <c:v>32956</c:v>
                </c:pt>
                <c:pt idx="2">
                  <c:v>33334</c:v>
                </c:pt>
                <c:pt idx="3">
                  <c:v>34742</c:v>
                </c:pt>
                <c:pt idx="4">
                  <c:v>36354</c:v>
                </c:pt>
                <c:pt idx="5">
                  <c:v>36984</c:v>
                </c:pt>
                <c:pt idx="6">
                  <c:v>37072</c:v>
                </c:pt>
                <c:pt idx="7">
                  <c:v>40538</c:v>
                </c:pt>
                <c:pt idx="8">
                  <c:v>45752</c:v>
                </c:pt>
                <c:pt idx="9">
                  <c:v>43080</c:v>
                </c:pt>
                <c:pt idx="10">
                  <c:v>31464</c:v>
                </c:pt>
                <c:pt idx="11">
                  <c:v>18378</c:v>
                </c:pt>
                <c:pt idx="12">
                  <c:v>10222</c:v>
                </c:pt>
                <c:pt idx="13">
                  <c:v>6706</c:v>
                </c:pt>
                <c:pt idx="14">
                  <c:v>5236</c:v>
                </c:pt>
                <c:pt idx="15">
                  <c:v>5504</c:v>
                </c:pt>
                <c:pt idx="16">
                  <c:v>9136</c:v>
                </c:pt>
                <c:pt idx="17">
                  <c:v>14604</c:v>
                </c:pt>
                <c:pt idx="18">
                  <c:v>21440</c:v>
                </c:pt>
                <c:pt idx="19">
                  <c:v>27012</c:v>
                </c:pt>
                <c:pt idx="20">
                  <c:v>30494</c:v>
                </c:pt>
                <c:pt idx="21">
                  <c:v>32816</c:v>
                </c:pt>
                <c:pt idx="22">
                  <c:v>33368</c:v>
                </c:pt>
                <c:pt idx="23">
                  <c:v>32868</c:v>
                </c:pt>
              </c:numCache>
            </c:numRef>
          </c:val>
        </c:ser>
        <c:ser>
          <c:idx val="1"/>
          <c:order val="1"/>
          <c:tx>
            <c:strRef>
              <c:f>Sheet3!$A$3:$B$3</c:f>
              <c:strCache>
                <c:ptCount val="1"/>
                <c:pt idx="0">
                  <c:v>Description July(2014)</c:v>
                </c:pt>
              </c:strCache>
            </c:strRef>
          </c:tx>
          <c:invertIfNegative val="0"/>
          <c:cat>
            <c:strRef>
              <c:f>Sheet3!$C$1:$Z$1</c:f>
              <c:strCache>
                <c:ptCount val="24"/>
                <c:pt idx="0">
                  <c:v>12 A.M</c:v>
                </c:pt>
                <c:pt idx="1">
                  <c:v>1 A.M</c:v>
                </c:pt>
                <c:pt idx="2">
                  <c:v>2 A.M</c:v>
                </c:pt>
                <c:pt idx="3">
                  <c:v>3 A.M</c:v>
                </c:pt>
                <c:pt idx="4">
                  <c:v>4 A.M</c:v>
                </c:pt>
                <c:pt idx="5">
                  <c:v>5 A.M</c:v>
                </c:pt>
                <c:pt idx="6">
                  <c:v>6 A.M</c:v>
                </c:pt>
                <c:pt idx="7">
                  <c:v>7 A.M</c:v>
                </c:pt>
                <c:pt idx="8">
                  <c:v>8 A.M</c:v>
                </c:pt>
                <c:pt idx="9">
                  <c:v>9 A.M</c:v>
                </c:pt>
                <c:pt idx="10">
                  <c:v> 10 A.M</c:v>
                </c:pt>
                <c:pt idx="11">
                  <c:v>11 A.M</c:v>
                </c:pt>
                <c:pt idx="12">
                  <c:v>12 A.M</c:v>
                </c:pt>
                <c:pt idx="13">
                  <c:v>1 P.M  </c:v>
                </c:pt>
                <c:pt idx="14">
                  <c:v>2  P.M </c:v>
                </c:pt>
                <c:pt idx="15">
                  <c:v>3 P.M</c:v>
                </c:pt>
                <c:pt idx="16">
                  <c:v>4 P.M</c:v>
                </c:pt>
                <c:pt idx="17">
                  <c:v>5 P.M</c:v>
                </c:pt>
                <c:pt idx="18">
                  <c:v>6 P.M</c:v>
                </c:pt>
                <c:pt idx="19">
                  <c:v>7 P.M</c:v>
                </c:pt>
                <c:pt idx="20">
                  <c:v>8 P.M</c:v>
                </c:pt>
                <c:pt idx="21">
                  <c:v>9 P.M</c:v>
                </c:pt>
                <c:pt idx="22">
                  <c:v>10 P.M</c:v>
                </c:pt>
                <c:pt idx="23">
                  <c:v>11 P.M</c:v>
                </c:pt>
              </c:strCache>
            </c:strRef>
          </c:cat>
          <c:val>
            <c:numRef>
              <c:f>Sheet3!$C$3:$Z$3</c:f>
              <c:numCache>
                <c:formatCode>General</c:formatCode>
                <c:ptCount val="24"/>
                <c:pt idx="0">
                  <c:v>61918</c:v>
                </c:pt>
                <c:pt idx="1">
                  <c:v>62806</c:v>
                </c:pt>
                <c:pt idx="2">
                  <c:v>64212</c:v>
                </c:pt>
                <c:pt idx="3">
                  <c:v>66636</c:v>
                </c:pt>
                <c:pt idx="4">
                  <c:v>69240</c:v>
                </c:pt>
                <c:pt idx="5">
                  <c:v>70248</c:v>
                </c:pt>
                <c:pt idx="6">
                  <c:v>74846</c:v>
                </c:pt>
                <c:pt idx="7">
                  <c:v>84968</c:v>
                </c:pt>
                <c:pt idx="8">
                  <c:v>91122</c:v>
                </c:pt>
                <c:pt idx="9">
                  <c:v>83764</c:v>
                </c:pt>
                <c:pt idx="10">
                  <c:v>58690</c:v>
                </c:pt>
                <c:pt idx="11">
                  <c:v>34936</c:v>
                </c:pt>
                <c:pt idx="12">
                  <c:v>20130</c:v>
                </c:pt>
                <c:pt idx="13">
                  <c:v>15996</c:v>
                </c:pt>
                <c:pt idx="14">
                  <c:v>14298</c:v>
                </c:pt>
                <c:pt idx="15">
                  <c:v>15152</c:v>
                </c:pt>
                <c:pt idx="16">
                  <c:v>21236</c:v>
                </c:pt>
                <c:pt idx="17">
                  <c:v>32018</c:v>
                </c:pt>
                <c:pt idx="18">
                  <c:v>45594</c:v>
                </c:pt>
                <c:pt idx="19">
                  <c:v>55868</c:v>
                </c:pt>
                <c:pt idx="20">
                  <c:v>62094</c:v>
                </c:pt>
                <c:pt idx="21">
                  <c:v>65098</c:v>
                </c:pt>
                <c:pt idx="22">
                  <c:v>65458</c:v>
                </c:pt>
                <c:pt idx="23">
                  <c:v>63022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653632"/>
        <c:axId val="49655168"/>
      </c:barChart>
      <c:catAx>
        <c:axId val="49653632"/>
        <c:scaling>
          <c:orientation val="minMax"/>
        </c:scaling>
        <c:delete val="0"/>
        <c:axPos val="b"/>
        <c:majorTickMark val="out"/>
        <c:minorTickMark val="none"/>
        <c:tickLblPos val="nextTo"/>
        <c:crossAx val="49655168"/>
        <c:crosses val="autoZero"/>
        <c:auto val="1"/>
        <c:lblAlgn val="ctr"/>
        <c:lblOffset val="100"/>
        <c:noMultiLvlLbl val="0"/>
      </c:catAx>
      <c:valAx>
        <c:axId val="49655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653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/>
              <a:t>28 days Analysis of  Quarter-1 of 2014</a:t>
            </a:r>
            <a:endParaRPr lang="en-US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7810137795275591"/>
          <c:y val="0.10271523807454622"/>
          <c:w val="0.68487981189851266"/>
          <c:h val="0.5703705993541266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'Key metrics'!$B$1</c:f>
              <c:strCache>
                <c:ptCount val="1"/>
                <c:pt idx="0">
                  <c:v>Lifetime Total Likes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metrics'!$B$2:$B$90</c:f>
            </c:numRef>
          </c:val>
          <c:shape val="box"/>
        </c:ser>
        <c:ser>
          <c:idx val="1"/>
          <c:order val="1"/>
          <c:tx>
            <c:strRef>
              <c:f>'Key metrics'!$C$1</c:f>
              <c:strCache>
                <c:ptCount val="1"/>
                <c:pt idx="0">
                  <c:v>Daily New Likes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metrics'!$C$2:$C$90</c:f>
            </c:numRef>
          </c:val>
          <c:shape val="box"/>
        </c:ser>
        <c:ser>
          <c:idx val="2"/>
          <c:order val="2"/>
          <c:tx>
            <c:strRef>
              <c:f>'Key metrics'!$D$1</c:f>
              <c:strCache>
                <c:ptCount val="1"/>
                <c:pt idx="0">
                  <c:v>Daily Unlikes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metrics'!$D$2:$D$90</c:f>
            </c:numRef>
          </c:val>
          <c:shape val="box"/>
        </c:ser>
        <c:ser>
          <c:idx val="3"/>
          <c:order val="3"/>
          <c:tx>
            <c:strRef>
              <c:f>'Key metrics'!$E$1</c:f>
              <c:strCache>
                <c:ptCount val="1"/>
                <c:pt idx="0">
                  <c:v>Daily Page Engaged Users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metrics'!$E$2:$E$90</c:f>
            </c:numRef>
          </c:val>
          <c:shape val="box"/>
        </c:ser>
        <c:ser>
          <c:idx val="4"/>
          <c:order val="4"/>
          <c:tx>
            <c:strRef>
              <c:f>'Key metrics'!$F$1</c:f>
              <c:strCache>
                <c:ptCount val="1"/>
                <c:pt idx="0">
                  <c:v>Weekly Page Engaged Users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metrics'!$F$2:$F$90</c:f>
            </c:numRef>
          </c:val>
          <c:shape val="box"/>
        </c:ser>
        <c:ser>
          <c:idx val="5"/>
          <c:order val="5"/>
          <c:tx>
            <c:strRef>
              <c:f>'Key metrics'!$G$1</c:f>
              <c:strCache>
                <c:ptCount val="1"/>
                <c:pt idx="0">
                  <c:v>Daily Total Reach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metrics'!$G$2:$G$90</c:f>
            </c:numRef>
          </c:val>
          <c:shape val="box"/>
        </c:ser>
        <c:ser>
          <c:idx val="6"/>
          <c:order val="6"/>
          <c:tx>
            <c:strRef>
              <c:f>'Key metrics'!$H$1</c:f>
              <c:strCache>
                <c:ptCount val="1"/>
                <c:pt idx="0">
                  <c:v>Weekly Total Reach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metrics'!$H$2:$H$90</c:f>
            </c:numRef>
          </c:val>
          <c:shape val="box"/>
        </c:ser>
        <c:ser>
          <c:idx val="7"/>
          <c:order val="7"/>
          <c:tx>
            <c:strRef>
              <c:f>'Key metrics'!$I$1</c:f>
              <c:strCache>
                <c:ptCount val="1"/>
                <c:pt idx="0">
                  <c:v>28 Days Total Reach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metrics'!$I$2:$I$90</c:f>
              <c:numCache>
                <c:formatCode>0</c:formatCode>
                <c:ptCount val="4"/>
                <c:pt idx="0">
                  <c:v>5184</c:v>
                </c:pt>
                <c:pt idx="1">
                  <c:v>5554</c:v>
                </c:pt>
                <c:pt idx="2">
                  <c:v>4081</c:v>
                </c:pt>
                <c:pt idx="3">
                  <c:v>26522</c:v>
                </c:pt>
              </c:numCache>
            </c:numRef>
          </c:val>
        </c:ser>
        <c:ser>
          <c:idx val="8"/>
          <c:order val="8"/>
          <c:tx>
            <c:strRef>
              <c:f>'Key metrics'!$J$1</c:f>
              <c:strCache>
                <c:ptCount val="1"/>
                <c:pt idx="0">
                  <c:v>Daily Organic Reach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metrics'!$J$2:$J$90</c:f>
            </c:numRef>
          </c:val>
          <c:shape val="box"/>
        </c:ser>
        <c:ser>
          <c:idx val="9"/>
          <c:order val="9"/>
          <c:tx>
            <c:strRef>
              <c:f>'Key metrics'!$K$1</c:f>
              <c:strCache>
                <c:ptCount val="1"/>
                <c:pt idx="0">
                  <c:v>Weekly Organic Reach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metrics'!$K$2:$K$90</c:f>
            </c:numRef>
          </c:val>
          <c:shape val="box"/>
        </c:ser>
        <c:ser>
          <c:idx val="10"/>
          <c:order val="10"/>
          <c:tx>
            <c:strRef>
              <c:f>'Key metrics'!$L$1</c:f>
              <c:strCache>
                <c:ptCount val="1"/>
                <c:pt idx="0">
                  <c:v>28 Days Organic Reach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metrics'!$L$2:$L$90</c:f>
              <c:numCache>
                <c:formatCode>0</c:formatCode>
                <c:ptCount val="4"/>
                <c:pt idx="0">
                  <c:v>5184</c:v>
                </c:pt>
                <c:pt idx="1">
                  <c:v>3435</c:v>
                </c:pt>
                <c:pt idx="2">
                  <c:v>4081</c:v>
                </c:pt>
                <c:pt idx="3">
                  <c:v>6157</c:v>
                </c:pt>
              </c:numCache>
            </c:numRef>
          </c:val>
        </c:ser>
        <c:ser>
          <c:idx val="11"/>
          <c:order val="11"/>
          <c:tx>
            <c:strRef>
              <c:f>'Key metrics'!$M$1</c:f>
              <c:strCache>
                <c:ptCount val="1"/>
                <c:pt idx="0">
                  <c:v>Daily Paid Reach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metrics'!$M$2:$M$90</c:f>
            </c:numRef>
          </c:val>
          <c:shape val="box"/>
        </c:ser>
        <c:ser>
          <c:idx val="12"/>
          <c:order val="12"/>
          <c:tx>
            <c:strRef>
              <c:f>'Key metrics'!$N$1</c:f>
              <c:strCache>
                <c:ptCount val="1"/>
                <c:pt idx="0">
                  <c:v>Weekly Paid Reach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metrics'!$N$2:$N$90</c:f>
            </c:numRef>
          </c:val>
          <c:shape val="box"/>
        </c:ser>
        <c:ser>
          <c:idx val="13"/>
          <c:order val="13"/>
          <c:tx>
            <c:strRef>
              <c:f>'Key metrics'!$O$1</c:f>
              <c:strCache>
                <c:ptCount val="1"/>
                <c:pt idx="0">
                  <c:v>Daily Total Impressions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metrics'!$O$2:$O$90</c:f>
            </c:numRef>
          </c:val>
          <c:shape val="box"/>
        </c:ser>
        <c:ser>
          <c:idx val="14"/>
          <c:order val="14"/>
          <c:tx>
            <c:strRef>
              <c:f>'Key metrics'!$P$1</c:f>
              <c:strCache>
                <c:ptCount val="1"/>
                <c:pt idx="0">
                  <c:v>Weekly Total Impressions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metrics'!$P$2:$P$90</c:f>
            </c:numRef>
          </c:val>
          <c:shape val="box"/>
        </c:ser>
        <c:ser>
          <c:idx val="15"/>
          <c:order val="15"/>
          <c:tx>
            <c:strRef>
              <c:f>'Key metrics'!$Q$1</c:f>
              <c:strCache>
                <c:ptCount val="1"/>
                <c:pt idx="0">
                  <c:v>Daily Organic impressions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metrics'!$Q$2:$Q$90</c:f>
            </c:numRef>
          </c:val>
          <c:shape val="box"/>
        </c:ser>
        <c:ser>
          <c:idx val="16"/>
          <c:order val="16"/>
          <c:tx>
            <c:strRef>
              <c:f>'Key metrics'!$R$1</c:f>
              <c:strCache>
                <c:ptCount val="1"/>
                <c:pt idx="0">
                  <c:v>Weekly Organic impressions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metrics'!$R$2:$R$90</c:f>
            </c:numRef>
          </c:val>
          <c:shape val="box"/>
        </c:ser>
        <c:ser>
          <c:idx val="17"/>
          <c:order val="17"/>
          <c:tx>
            <c:strRef>
              <c:f>'Key metrics'!$S$1</c:f>
              <c:strCache>
                <c:ptCount val="1"/>
                <c:pt idx="0">
                  <c:v>28 Days Total impressions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metrics'!$S$2:$S$90</c:f>
              <c:numCache>
                <c:formatCode>0</c:formatCode>
                <c:ptCount val="4"/>
                <c:pt idx="0">
                  <c:v>42477</c:v>
                </c:pt>
                <c:pt idx="1">
                  <c:v>32269</c:v>
                </c:pt>
                <c:pt idx="2">
                  <c:v>28371</c:v>
                </c:pt>
                <c:pt idx="3">
                  <c:v>58257</c:v>
                </c:pt>
              </c:numCache>
            </c:numRef>
          </c:val>
        </c:ser>
        <c:ser>
          <c:idx val="18"/>
          <c:order val="18"/>
          <c:tx>
            <c:strRef>
              <c:f>'Key metrics'!$T$1</c:f>
              <c:strCache>
                <c:ptCount val="1"/>
                <c:pt idx="0">
                  <c:v>Daily Paid Impressions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metrics'!$T$2:$T$90</c:f>
            </c:numRef>
          </c:val>
          <c:shape val="box"/>
        </c:ser>
        <c:ser>
          <c:idx val="19"/>
          <c:order val="19"/>
          <c:tx>
            <c:strRef>
              <c:f>'Key metrics'!$U$1</c:f>
              <c:strCache>
                <c:ptCount val="1"/>
                <c:pt idx="0">
                  <c:v>Weekly Paid Impressions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metrics'!$U$2:$U$90</c:f>
            </c:numRef>
          </c:val>
          <c:shape val="box"/>
        </c:ser>
        <c:ser>
          <c:idx val="20"/>
          <c:order val="20"/>
          <c:tx>
            <c:strRef>
              <c:f>'Key metrics'!$V$1</c:f>
              <c:strCache>
                <c:ptCount val="1"/>
                <c:pt idx="0">
                  <c:v>Daily Logged-in Page Views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metrics'!$V$2:$V$90</c:f>
            </c:numRef>
          </c:val>
          <c:shape val="box"/>
        </c:ser>
        <c:ser>
          <c:idx val="21"/>
          <c:order val="21"/>
          <c:tx>
            <c:strRef>
              <c:f>'Key metrics'!$W$1</c:f>
              <c:strCache>
                <c:ptCount val="1"/>
                <c:pt idx="0">
                  <c:v>Weekly Logged-in Page Views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metrics'!$W$2:$W$90</c:f>
            </c:numRef>
          </c:val>
          <c:shape val="box"/>
        </c:ser>
        <c:ser>
          <c:idx val="22"/>
          <c:order val="22"/>
          <c:tx>
            <c:strRef>
              <c:f>'Key metrics'!$X$1</c:f>
              <c:strCache>
                <c:ptCount val="1"/>
                <c:pt idx="0">
                  <c:v>Daily Logged-in Page Views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metrics'!$X$2:$X$90</c:f>
            </c:numRef>
          </c:val>
          <c:shape val="box"/>
        </c:ser>
        <c:ser>
          <c:idx val="23"/>
          <c:order val="23"/>
          <c:tx>
            <c:strRef>
              <c:f>'Key metrics'!$Y$1</c:f>
              <c:strCache>
                <c:ptCount val="1"/>
                <c:pt idx="0">
                  <c:v>Weekly Logged-in Page Views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metrics'!$Y$2:$Y$90</c:f>
            </c:numRef>
          </c:val>
          <c:shape val="box"/>
        </c:ser>
        <c:ser>
          <c:idx val="24"/>
          <c:order val="24"/>
          <c:tx>
            <c:strRef>
              <c:f>'Key metrics'!$Z$1</c:f>
              <c:strCache>
                <c:ptCount val="1"/>
                <c:pt idx="0">
                  <c:v>Daily Reach of page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metrics'!$Z$2:$Z$90</c:f>
            </c:numRef>
          </c:val>
          <c:shape val="box"/>
        </c:ser>
        <c:ser>
          <c:idx val="25"/>
          <c:order val="25"/>
          <c:tx>
            <c:strRef>
              <c:f>'Key metrics'!$AA$1</c:f>
              <c:strCache>
                <c:ptCount val="1"/>
                <c:pt idx="0">
                  <c:v>Weekly Reach of page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metrics'!$AA$2:$AA$90</c:f>
            </c:numRef>
          </c:val>
          <c:shape val="box"/>
        </c:ser>
        <c:ser>
          <c:idx val="26"/>
          <c:order val="26"/>
          <c:tx>
            <c:strRef>
              <c:f>'Key metrics'!$AB$1</c:f>
              <c:strCache>
                <c:ptCount val="1"/>
                <c:pt idx="0">
                  <c:v>28 Days Reach of page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metrics'!$AB$2:$AB$90</c:f>
              <c:numCache>
                <c:formatCode>0</c:formatCode>
                <c:ptCount val="4"/>
                <c:pt idx="0">
                  <c:v>4306</c:v>
                </c:pt>
                <c:pt idx="1">
                  <c:v>4921</c:v>
                </c:pt>
                <c:pt idx="2">
                  <c:v>3154</c:v>
                </c:pt>
                <c:pt idx="3">
                  <c:v>23935</c:v>
                </c:pt>
              </c:numCache>
            </c:numRef>
          </c:val>
        </c:ser>
        <c:ser>
          <c:idx val="27"/>
          <c:order val="27"/>
          <c:tx>
            <c:strRef>
              <c:f>'Key metrics'!$AC$1</c:f>
              <c:strCache>
                <c:ptCount val="1"/>
                <c:pt idx="0">
                  <c:v>Daily Organic Reach of Page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metrics'!$AC$2:$AC$90</c:f>
            </c:numRef>
          </c:val>
          <c:shape val="box"/>
        </c:ser>
        <c:ser>
          <c:idx val="28"/>
          <c:order val="28"/>
          <c:tx>
            <c:strRef>
              <c:f>'Key metrics'!$AD$1</c:f>
              <c:strCache>
                <c:ptCount val="1"/>
                <c:pt idx="0">
                  <c:v>Weekly Organic Reach of Page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metrics'!$AD$2:$AD$90</c:f>
            </c:numRef>
          </c:val>
          <c:shape val="box"/>
        </c:ser>
        <c:ser>
          <c:idx val="29"/>
          <c:order val="29"/>
          <c:tx>
            <c:strRef>
              <c:f>'Key metrics'!$AE$1</c:f>
              <c:strCache>
                <c:ptCount val="1"/>
                <c:pt idx="0">
                  <c:v>Daily Paid Reach of Page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metrics'!$AE$2:$AE$90</c:f>
            </c:numRef>
          </c:val>
          <c:shape val="box"/>
        </c:ser>
        <c:ser>
          <c:idx val="30"/>
          <c:order val="30"/>
          <c:tx>
            <c:strRef>
              <c:f>'Key metrics'!$AF$1</c:f>
              <c:strCache>
                <c:ptCount val="1"/>
                <c:pt idx="0">
                  <c:v>Weekly Paid Reach of Page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metrics'!$AF$2:$AF$90</c:f>
            </c:numRef>
          </c:val>
          <c:shape val="box"/>
        </c:ser>
        <c:ser>
          <c:idx val="31"/>
          <c:order val="31"/>
          <c:tx>
            <c:strRef>
              <c:f>'Key metrics'!$AG$1</c:f>
              <c:strCache>
                <c:ptCount val="1"/>
                <c:pt idx="0">
                  <c:v>Daily Total Impressions of your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metrics'!$AG$2:$AG$90</c:f>
            </c:numRef>
          </c:val>
          <c:shape val="box"/>
        </c:ser>
        <c:ser>
          <c:idx val="32"/>
          <c:order val="32"/>
          <c:tx>
            <c:strRef>
              <c:f>'Key metrics'!$AH$1</c:f>
              <c:strCache>
                <c:ptCount val="1"/>
                <c:pt idx="0">
                  <c:v>Weekly Total Impressions of your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metrics'!$AH$2:$AH$90</c:f>
            </c:numRef>
          </c:val>
          <c:shape val="box"/>
        </c:ser>
        <c:ser>
          <c:idx val="33"/>
          <c:order val="33"/>
          <c:tx>
            <c:strRef>
              <c:f>'Key metrics'!$AI$1</c:f>
              <c:strCache>
                <c:ptCount val="1"/>
                <c:pt idx="0">
                  <c:v>Daily Organic impressions of your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metrics'!$AI$2:$AI$90</c:f>
            </c:numRef>
          </c:val>
          <c:shape val="box"/>
        </c:ser>
        <c:ser>
          <c:idx val="34"/>
          <c:order val="34"/>
          <c:tx>
            <c:strRef>
              <c:f>'Key metrics'!$AJ$1</c:f>
              <c:strCache>
                <c:ptCount val="1"/>
                <c:pt idx="0">
                  <c:v>Weekly Organic impressions of your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metrics'!$AJ$2:$AJ$90</c:f>
            </c:numRef>
          </c:val>
          <c:shape val="box"/>
        </c:ser>
        <c:ser>
          <c:idx val="35"/>
          <c:order val="35"/>
          <c:tx>
            <c:strRef>
              <c:f>'Key metrics'!$AK$1</c:f>
              <c:strCache>
                <c:ptCount val="1"/>
                <c:pt idx="0">
                  <c:v>28 Days Organic impressions of your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metrics'!$AK$2:$AK$90</c:f>
              <c:numCache>
                <c:formatCode>0</c:formatCode>
                <c:ptCount val="4"/>
                <c:pt idx="0">
                  <c:v>35636</c:v>
                </c:pt>
                <c:pt idx="1">
                  <c:v>28708</c:v>
                </c:pt>
                <c:pt idx="2">
                  <c:v>24643</c:v>
                </c:pt>
                <c:pt idx="3">
                  <c:v>42855</c:v>
                </c:pt>
              </c:numCache>
            </c:numRef>
          </c:val>
        </c:ser>
        <c:ser>
          <c:idx val="36"/>
          <c:order val="36"/>
          <c:tx>
            <c:strRef>
              <c:f>'Key metrics'!$AL$1</c:f>
              <c:strCache>
                <c:ptCount val="1"/>
                <c:pt idx="0">
                  <c:v>Daily Paid impressions of your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metrics'!$AL$2:$AL$90</c:f>
            </c:numRef>
          </c:val>
          <c:shape val="box"/>
        </c:ser>
        <c:ser>
          <c:idx val="37"/>
          <c:order val="37"/>
          <c:tx>
            <c:strRef>
              <c:f>'Key metrics'!$AM$1</c:f>
              <c:strCache>
                <c:ptCount val="1"/>
                <c:pt idx="0">
                  <c:v>Weekly Paid impressions of your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metrics'!$AM$2:$AM$90</c:f>
            </c:numRef>
          </c:val>
          <c:shape val="box"/>
        </c:ser>
        <c:ser>
          <c:idx val="38"/>
          <c:order val="38"/>
          <c:tx>
            <c:strRef>
              <c:f>'Key metrics'!$AN$1</c:f>
              <c:strCache>
                <c:ptCount val="1"/>
                <c:pt idx="0">
                  <c:v>28 Days Paid impressions of your posts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metrics'!$AN$2:$AN$90</c:f>
            </c:numRef>
          </c:val>
          <c:shape val="box"/>
        </c:ser>
        <c:ser>
          <c:idx val="39"/>
          <c:order val="39"/>
          <c:tx>
            <c:strRef>
              <c:f>'Key metrics'!$AO$1</c:f>
              <c:strCache>
                <c:ptCount val="1"/>
                <c:pt idx="0">
                  <c:v>Daily Total Consumers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metrics'!$AO$2:$AO$90</c:f>
            </c:numRef>
          </c:val>
          <c:shape val="box"/>
        </c:ser>
        <c:ser>
          <c:idx val="40"/>
          <c:order val="40"/>
          <c:tx>
            <c:strRef>
              <c:f>'Key metrics'!$AP$1</c:f>
              <c:strCache>
                <c:ptCount val="1"/>
                <c:pt idx="0">
                  <c:v>Weekly Total Consumers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metrics'!$AP$2:$AP$90</c:f>
            </c:numRef>
          </c:val>
          <c:shape val="box"/>
        </c:ser>
        <c:ser>
          <c:idx val="41"/>
          <c:order val="41"/>
          <c:tx>
            <c:strRef>
              <c:f>'Key metrics'!$AQ$1</c:f>
              <c:strCache>
                <c:ptCount val="1"/>
                <c:pt idx="0">
                  <c:v>28 Days Total Consumers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metrics'!$AQ$2:$AQ$90</c:f>
              <c:numCache>
                <c:formatCode>0</c:formatCode>
                <c:ptCount val="4"/>
                <c:pt idx="0">
                  <c:v>1210</c:v>
                </c:pt>
                <c:pt idx="1">
                  <c:v>993</c:v>
                </c:pt>
                <c:pt idx="2">
                  <c:v>816</c:v>
                </c:pt>
                <c:pt idx="3">
                  <c:v>1382</c:v>
                </c:pt>
              </c:numCache>
            </c:numRef>
          </c:val>
        </c:ser>
        <c:ser>
          <c:idx val="42"/>
          <c:order val="42"/>
          <c:tx>
            <c:strRef>
              <c:f>'Key metrics'!$AR$1</c:f>
              <c:strCache>
                <c:ptCount val="1"/>
                <c:pt idx="0">
                  <c:v>Daily Page consumptions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metrics'!$AR$2:$AR$90</c:f>
            </c:numRef>
          </c:val>
          <c:shape val="box"/>
        </c:ser>
        <c:ser>
          <c:idx val="43"/>
          <c:order val="43"/>
          <c:tx>
            <c:strRef>
              <c:f>'Key metrics'!$AS$1</c:f>
              <c:strCache>
                <c:ptCount val="1"/>
                <c:pt idx="0">
                  <c:v>Weekly Page consumptions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metrics'!$AS$2:$AS$90</c:f>
            </c:numRef>
          </c:val>
          <c:shape val="box"/>
        </c:ser>
        <c:ser>
          <c:idx val="44"/>
          <c:order val="44"/>
          <c:tx>
            <c:strRef>
              <c:f>'Key metrics'!$AT$1</c:f>
              <c:strCache>
                <c:ptCount val="1"/>
                <c:pt idx="0">
                  <c:v>28 Days Page consumptions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metrics'!$AT$2:$AT$90</c:f>
              <c:numCache>
                <c:formatCode>0</c:formatCode>
                <c:ptCount val="4"/>
                <c:pt idx="0">
                  <c:v>18918</c:v>
                </c:pt>
                <c:pt idx="1">
                  <c:v>7298</c:v>
                </c:pt>
                <c:pt idx="2">
                  <c:v>9429</c:v>
                </c:pt>
                <c:pt idx="3">
                  <c:v>9664</c:v>
                </c:pt>
              </c:numCache>
            </c:numRef>
          </c:val>
        </c:ser>
        <c:ser>
          <c:idx val="45"/>
          <c:order val="45"/>
          <c:tx>
            <c:strRef>
              <c:f>'Key metrics'!$AU$1</c:f>
              <c:strCache>
                <c:ptCount val="1"/>
                <c:pt idx="0">
                  <c:v>Daily Negative feedback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metrics'!$AU$2:$AU$90</c:f>
            </c:numRef>
          </c:val>
          <c:shape val="box"/>
        </c:ser>
        <c:ser>
          <c:idx val="46"/>
          <c:order val="46"/>
          <c:tx>
            <c:strRef>
              <c:f>'Key metrics'!$AV$1</c:f>
              <c:strCache>
                <c:ptCount val="1"/>
                <c:pt idx="0">
                  <c:v>Weekly Negative feedback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metrics'!$AV$2:$AV$90</c:f>
            </c:numRef>
          </c:val>
          <c:shape val="box"/>
        </c:ser>
        <c:ser>
          <c:idx val="47"/>
          <c:order val="47"/>
          <c:tx>
            <c:strRef>
              <c:f>'Key metrics'!$AW$1</c:f>
              <c:strCache>
                <c:ptCount val="1"/>
                <c:pt idx="0">
                  <c:v>28 Days Negative feedback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metrics'!$AW$2:$AW$90</c:f>
            </c:numRef>
          </c:val>
          <c:shape val="box"/>
        </c:ser>
        <c:ser>
          <c:idx val="48"/>
          <c:order val="48"/>
          <c:tx>
            <c:strRef>
              <c:f>'Key metrics'!$AX$1</c:f>
              <c:strCache>
                <c:ptCount val="1"/>
                <c:pt idx="0">
                  <c:v>Daily Negative Feedback from Users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metrics'!$AX$2:$AX$90</c:f>
            </c:numRef>
          </c:val>
          <c:shape val="box"/>
        </c:ser>
        <c:ser>
          <c:idx val="49"/>
          <c:order val="49"/>
          <c:tx>
            <c:strRef>
              <c:f>'Key metrics'!$AY$1</c:f>
              <c:strCache>
                <c:ptCount val="1"/>
                <c:pt idx="0">
                  <c:v>Weekly Negative Feedback from Users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metrics'!$AY$2:$AY$90</c:f>
            </c:numRef>
          </c:val>
          <c:shape val="box"/>
        </c:ser>
        <c:ser>
          <c:idx val="50"/>
          <c:order val="50"/>
          <c:tx>
            <c:strRef>
              <c:f>'Key metrics'!$AZ$1</c:f>
              <c:strCache>
                <c:ptCount val="1"/>
                <c:pt idx="0">
                  <c:v>28 Days Negative Feedback from Users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metrics'!$AZ$2:$AZ$90</c:f>
            </c:numRef>
          </c:val>
          <c:shape val="box"/>
        </c:ser>
        <c:ser>
          <c:idx val="51"/>
          <c:order val="51"/>
          <c:tx>
            <c:strRef>
              <c:f>'Key metrics'!$BA$1</c:f>
              <c:strCache>
                <c:ptCount val="1"/>
                <c:pt idx="0">
                  <c:v>Daily Total check-ins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metrics'!$BA$2:$BA$90</c:f>
            </c:numRef>
          </c:val>
          <c:shape val="box"/>
        </c:ser>
        <c:ser>
          <c:idx val="52"/>
          <c:order val="52"/>
          <c:tx>
            <c:strRef>
              <c:f>'Key metrics'!$BB$1</c:f>
              <c:strCache>
                <c:ptCount val="1"/>
                <c:pt idx="0">
                  <c:v>Weekly Total check-ins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metrics'!$BB$2:$BB$90</c:f>
            </c:numRef>
          </c:val>
          <c:shape val="box"/>
        </c:ser>
        <c:ser>
          <c:idx val="53"/>
          <c:order val="53"/>
          <c:tx>
            <c:strRef>
              <c:f>'Key metrics'!$BC$1</c:f>
              <c:strCache>
                <c:ptCount val="1"/>
                <c:pt idx="0">
                  <c:v>28 Days Total check-ins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metrics'!$BC$2:$BC$90</c:f>
            </c:numRef>
          </c:val>
          <c:shape val="box"/>
        </c:ser>
        <c:ser>
          <c:idx val="54"/>
          <c:order val="54"/>
          <c:tx>
            <c:strRef>
              <c:f>'Key metrics'!$BD$1</c:f>
              <c:strCache>
                <c:ptCount val="1"/>
                <c:pt idx="0">
                  <c:v>Daily Total check-ins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metrics'!$BD$2:$BD$90</c:f>
            </c:numRef>
          </c:val>
          <c:shape val="box"/>
        </c:ser>
        <c:ser>
          <c:idx val="55"/>
          <c:order val="55"/>
          <c:tx>
            <c:strRef>
              <c:f>'Key metrics'!$BE$1</c:f>
              <c:strCache>
                <c:ptCount val="1"/>
                <c:pt idx="0">
                  <c:v>Weekly Total check-ins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metrics'!$BE$2:$BE$90</c:f>
            </c:numRef>
          </c:val>
          <c:shape val="box"/>
        </c:ser>
        <c:ser>
          <c:idx val="56"/>
          <c:order val="56"/>
          <c:tx>
            <c:strRef>
              <c:f>'Key metrics'!$BF$1</c:f>
              <c:strCache>
                <c:ptCount val="1"/>
                <c:pt idx="0">
                  <c:v>28 Days Total check-ins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metrics'!$BF$2:$BF$90</c:f>
            </c:numRef>
          </c:val>
          <c:shape val="box"/>
        </c:ser>
        <c:ser>
          <c:idx val="57"/>
          <c:order val="57"/>
          <c:tx>
            <c:strRef>
              <c:f>'Key metrics'!$BG$1</c:f>
              <c:strCache>
                <c:ptCount val="1"/>
                <c:pt idx="0">
                  <c:v>Daily Total check-ins using mobile devices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metrics'!$BG$2:$BG$90</c:f>
            </c:numRef>
          </c:val>
          <c:shape val="box"/>
        </c:ser>
        <c:ser>
          <c:idx val="58"/>
          <c:order val="58"/>
          <c:tx>
            <c:strRef>
              <c:f>'Key metrics'!$BH$1</c:f>
              <c:strCache>
                <c:ptCount val="1"/>
                <c:pt idx="0">
                  <c:v>Weekly Total check-ins using mobile devices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metrics'!$BH$2:$BH$90</c:f>
            </c:numRef>
          </c:val>
          <c:shape val="box"/>
        </c:ser>
        <c:ser>
          <c:idx val="59"/>
          <c:order val="59"/>
          <c:tx>
            <c:strRef>
              <c:f>'Key metrics'!$BI$1</c:f>
              <c:strCache>
                <c:ptCount val="1"/>
                <c:pt idx="0">
                  <c:v>28 Days Total check-ins using mobile devices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metrics'!$BI$2:$BI$90</c:f>
            </c:numRef>
          </c:val>
          <c:shape val="box"/>
        </c:ser>
        <c:ser>
          <c:idx val="60"/>
          <c:order val="60"/>
          <c:tx>
            <c:strRef>
              <c:f>'Key metrics'!$BJ$1</c:f>
              <c:strCache>
                <c:ptCount val="1"/>
                <c:pt idx="0">
                  <c:v>Daily Total check-ins using mobile devices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metrics'!$BJ$2:$BJ$90</c:f>
            </c:numRef>
          </c:val>
          <c:shape val="box"/>
        </c:ser>
        <c:ser>
          <c:idx val="61"/>
          <c:order val="61"/>
          <c:tx>
            <c:strRef>
              <c:f>'Key metrics'!$BK$1</c:f>
              <c:strCache>
                <c:ptCount val="1"/>
                <c:pt idx="0">
                  <c:v>Weekly Total check-ins using mobile devices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metrics'!$BK$2:$BK$90</c:f>
            </c:numRef>
          </c:val>
          <c:shape val="box"/>
        </c:ser>
        <c:ser>
          <c:idx val="62"/>
          <c:order val="62"/>
          <c:tx>
            <c:strRef>
              <c:f>'Key metrics'!$BL$1</c:f>
              <c:strCache>
                <c:ptCount val="1"/>
                <c:pt idx="0">
                  <c:v>28 Days Total check-ins using mobile devices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metrics'!$BL$2:$BL$90</c:f>
            </c:numRef>
          </c:val>
          <c:shape val="box"/>
        </c:ser>
        <c:ser>
          <c:idx val="63"/>
          <c:order val="63"/>
          <c:tx>
            <c:strRef>
              <c:f>'Key metrics'!$BM$1</c:f>
              <c:strCache>
                <c:ptCount val="1"/>
                <c:pt idx="0">
                  <c:v>Daily Daily count of fans online</c:v>
                </c:pt>
              </c:strCache>
            </c:strRef>
          </c:tx>
          <c:invertIfNegative val="0"/>
          <c:cat>
            <c:numRef>
              <c:f>'Key metrics'!$A$2:$A$90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metrics'!$BM$2:$BM$90</c:f>
            </c:numRef>
          </c:val>
          <c:shape val="box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cylinder"/>
        <c:axId val="230187776"/>
        <c:axId val="230189312"/>
        <c:axId val="0"/>
      </c:bar3DChart>
      <c:dateAx>
        <c:axId val="23018777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crossAx val="230189312"/>
        <c:crosses val="autoZero"/>
        <c:auto val="1"/>
        <c:lblOffset val="100"/>
        <c:baseTimeUnit val="days"/>
      </c:dateAx>
      <c:valAx>
        <c:axId val="2301893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layout>
            <c:manualLayout>
              <c:xMode val="edge"/>
              <c:yMode val="edge"/>
              <c:x val="0.2480782814769513"/>
              <c:y val="0.17421278861881395"/>
            </c:manualLayout>
          </c:layout>
          <c:overlay val="0"/>
        </c:title>
        <c:numFmt formatCode="0" sourceLinked="1"/>
        <c:majorTickMark val="none"/>
        <c:minorTickMark val="none"/>
        <c:tickLblPos val="nextTo"/>
        <c:crossAx val="23018777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'[Facebook Insights Data Export - Deerwalk Institute of Technology - 2014-10-30 Q1 2013.xls]Key metrics'!$E$1</c:f>
              <c:strCache>
                <c:ptCount val="1"/>
                <c:pt idx="0">
                  <c:v>28 Days Total Impressions</c:v>
                </c:pt>
              </c:strCache>
            </c:strRef>
          </c:tx>
          <c:cat>
            <c:numRef>
              <c:f>'[Facebook Insights Data Export - Deerwalk Institute of Technology - 2014-10-30 Q1 2013.xls]Key metrics'!$A$2:$A$85</c:f>
              <c:numCache>
                <c:formatCode>m/d/yy</c:formatCode>
                <c:ptCount val="4"/>
                <c:pt idx="0">
                  <c:v>41275</c:v>
                </c:pt>
                <c:pt idx="1">
                  <c:v>41302</c:v>
                </c:pt>
                <c:pt idx="2">
                  <c:v>41330</c:v>
                </c:pt>
                <c:pt idx="3">
                  <c:v>41358</c:v>
                </c:pt>
              </c:numCache>
            </c:numRef>
          </c:cat>
          <c:val>
            <c:numRef>
              <c:f>'[Facebook Insights Data Export - Deerwalk Institute of Technology - 2014-10-30 Q1 2013.xls]Key metrics'!$E$2:$E$85</c:f>
              <c:numCache>
                <c:formatCode>0</c:formatCode>
                <c:ptCount val="4"/>
                <c:pt idx="0">
                  <c:v>25666</c:v>
                </c:pt>
                <c:pt idx="1">
                  <c:v>41049</c:v>
                </c:pt>
                <c:pt idx="2">
                  <c:v>40820</c:v>
                </c:pt>
                <c:pt idx="3">
                  <c:v>21778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28 Days Total </a:t>
            </a:r>
            <a:r>
              <a:rPr lang="en-US" sz="2000" dirty="0" smtClean="0"/>
              <a:t>Impressions</a:t>
            </a:r>
            <a:endParaRPr lang="en-US" sz="2000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'Key metrics'!$S$1</c:f>
              <c:strCache>
                <c:ptCount val="1"/>
                <c:pt idx="0">
                  <c:v>28 Days Total impressions</c:v>
                </c:pt>
              </c:strCache>
            </c:strRef>
          </c:tx>
          <c:cat>
            <c:numRef>
              <c:f>'Key metrics'!$A$2:$A$85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metrics'!$S$2:$S$85</c:f>
              <c:numCache>
                <c:formatCode>0</c:formatCode>
                <c:ptCount val="4"/>
                <c:pt idx="0">
                  <c:v>42477</c:v>
                </c:pt>
                <c:pt idx="1">
                  <c:v>32269</c:v>
                </c:pt>
                <c:pt idx="2">
                  <c:v>28371</c:v>
                </c:pt>
                <c:pt idx="3">
                  <c:v>58257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2372802456296734"/>
          <c:y val="0.38927870157135619"/>
          <c:w val="0.17627206471677781"/>
          <c:h val="0.27030976612049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'[Facebook Insights Data Export - Deerwalk Institute of Technology - 2014-10-30 Q1 2013.xls]Key metrics'!$F$1</c:f>
              <c:strCache>
                <c:ptCount val="1"/>
                <c:pt idx="0">
                  <c:v>28 Days Reach of page posts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numRef>
              <c:f>'[Facebook Insights Data Export - Deerwalk Institute of Technology - 2014-10-30 Q1 2013.xls]Key metrics'!$A$2:$A$85</c:f>
              <c:numCache>
                <c:formatCode>m/d/yy</c:formatCode>
                <c:ptCount val="4"/>
                <c:pt idx="0">
                  <c:v>41275</c:v>
                </c:pt>
                <c:pt idx="1">
                  <c:v>41302</c:v>
                </c:pt>
                <c:pt idx="2">
                  <c:v>41330</c:v>
                </c:pt>
                <c:pt idx="3">
                  <c:v>41358</c:v>
                </c:pt>
              </c:numCache>
            </c:numRef>
          </c:cat>
          <c:val>
            <c:numRef>
              <c:f>'[Facebook Insights Data Export - Deerwalk Institute of Technology - 2014-10-30 Q1 2013.xls]Key metrics'!$F$2:$F$85</c:f>
              <c:numCache>
                <c:formatCode>0</c:formatCode>
                <c:ptCount val="4"/>
                <c:pt idx="0">
                  <c:v>1496</c:v>
                </c:pt>
                <c:pt idx="1">
                  <c:v>2192</c:v>
                </c:pt>
                <c:pt idx="2">
                  <c:v>2346</c:v>
                </c:pt>
                <c:pt idx="3">
                  <c:v>2704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'Key metrics'!$AB$1</c:f>
              <c:strCache>
                <c:ptCount val="1"/>
                <c:pt idx="0">
                  <c:v>28 Days Reach of page posts</c:v>
                </c:pt>
              </c:strCache>
            </c:strRef>
          </c:tx>
          <c:cat>
            <c:numRef>
              <c:f>'Key metrics'!$A$2:$A$85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metrics'!$AB$2:$AB$85</c:f>
              <c:numCache>
                <c:formatCode>0</c:formatCode>
                <c:ptCount val="4"/>
                <c:pt idx="0">
                  <c:v>4306</c:v>
                </c:pt>
                <c:pt idx="1">
                  <c:v>4921</c:v>
                </c:pt>
                <c:pt idx="2">
                  <c:v>3154</c:v>
                </c:pt>
                <c:pt idx="3">
                  <c:v>23935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title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'[Facebook Insights Data Export - Deerwalk Institute of Technology - 2014-10-30 Q1 2013.xls]Key metrics'!$E$1</c:f>
              <c:strCache>
                <c:ptCount val="1"/>
                <c:pt idx="0">
                  <c:v>28 Days Total Impressions</c:v>
                </c:pt>
              </c:strCache>
            </c:strRef>
          </c:tx>
          <c:marker>
            <c:symbol val="none"/>
          </c:marker>
          <c:cat>
            <c:numRef>
              <c:f>'[Facebook Insights Data Export - Deerwalk Institute of Technology - 2014-10-30 Q1 2013.xls]Key metrics'!$A$2:$A$85</c:f>
              <c:numCache>
                <c:formatCode>m/d/yy</c:formatCode>
                <c:ptCount val="4"/>
                <c:pt idx="0">
                  <c:v>41275</c:v>
                </c:pt>
                <c:pt idx="1">
                  <c:v>41302</c:v>
                </c:pt>
                <c:pt idx="2">
                  <c:v>41330</c:v>
                </c:pt>
                <c:pt idx="3">
                  <c:v>41358</c:v>
                </c:pt>
              </c:numCache>
            </c:numRef>
          </c:cat>
          <c:val>
            <c:numRef>
              <c:f>'[Facebook Insights Data Export - Deerwalk Institute of Technology - 2014-10-30 Q1 2013.xls]Key metrics'!$E$2:$E$85</c:f>
              <c:numCache>
                <c:formatCode>0</c:formatCode>
                <c:ptCount val="4"/>
                <c:pt idx="0">
                  <c:v>25666</c:v>
                </c:pt>
                <c:pt idx="1">
                  <c:v>41049</c:v>
                </c:pt>
                <c:pt idx="2">
                  <c:v>40820</c:v>
                </c:pt>
                <c:pt idx="3">
                  <c:v>21778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322560"/>
        <c:axId val="230324096"/>
      </c:lineChart>
      <c:dateAx>
        <c:axId val="230322560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230324096"/>
        <c:crosses val="autoZero"/>
        <c:auto val="1"/>
        <c:lblOffset val="100"/>
        <c:baseTimeUnit val="days"/>
      </c:dateAx>
      <c:valAx>
        <c:axId val="230324096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23032256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title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'Key metrics'!$S$1</c:f>
              <c:strCache>
                <c:ptCount val="1"/>
                <c:pt idx="0">
                  <c:v>28 Days Total impressions</c:v>
                </c:pt>
              </c:strCache>
            </c:strRef>
          </c:tx>
          <c:marker>
            <c:symbol val="none"/>
          </c:marker>
          <c:cat>
            <c:numRef>
              <c:f>'Key metrics'!$A$2:$A$85</c:f>
              <c:numCache>
                <c:formatCode>m/d/yy</c:formatCode>
                <c:ptCount val="4"/>
                <c:pt idx="0">
                  <c:v>41640</c:v>
                </c:pt>
                <c:pt idx="1">
                  <c:v>41667</c:v>
                </c:pt>
                <c:pt idx="2">
                  <c:v>41695</c:v>
                </c:pt>
                <c:pt idx="3">
                  <c:v>41723</c:v>
                </c:pt>
              </c:numCache>
            </c:numRef>
          </c:cat>
          <c:val>
            <c:numRef>
              <c:f>'Key metrics'!$S$2:$S$85</c:f>
              <c:numCache>
                <c:formatCode>0</c:formatCode>
                <c:ptCount val="4"/>
                <c:pt idx="0">
                  <c:v>42477</c:v>
                </c:pt>
                <c:pt idx="1">
                  <c:v>32269</c:v>
                </c:pt>
                <c:pt idx="2">
                  <c:v>28371</c:v>
                </c:pt>
                <c:pt idx="3">
                  <c:v>58257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0336384"/>
        <c:axId val="230337920"/>
      </c:lineChart>
      <c:dateAx>
        <c:axId val="230336384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230337920"/>
        <c:crosses val="autoZero"/>
        <c:auto val="1"/>
        <c:lblOffset val="100"/>
        <c:baseTimeUnit val="days"/>
      </c:dateAx>
      <c:valAx>
        <c:axId val="230337920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230336384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Sheet4!$A$2:$B$2</c:f>
              <c:strCache>
                <c:ptCount val="1"/>
                <c:pt idx="0">
                  <c:v>Description August(2013)</c:v>
                </c:pt>
              </c:strCache>
            </c:strRef>
          </c:tx>
          <c:invertIfNegative val="0"/>
          <c:cat>
            <c:strRef>
              <c:f>Sheet4!$C$1:$Z$1</c:f>
              <c:strCache>
                <c:ptCount val="24"/>
                <c:pt idx="0">
                  <c:v>12 A.M</c:v>
                </c:pt>
                <c:pt idx="1">
                  <c:v>1 A.M</c:v>
                </c:pt>
                <c:pt idx="2">
                  <c:v>2 A.M</c:v>
                </c:pt>
                <c:pt idx="3">
                  <c:v>3 A.M</c:v>
                </c:pt>
                <c:pt idx="4">
                  <c:v>4 A.M</c:v>
                </c:pt>
                <c:pt idx="5">
                  <c:v>5 A.M</c:v>
                </c:pt>
                <c:pt idx="6">
                  <c:v>6 A.M</c:v>
                </c:pt>
                <c:pt idx="7">
                  <c:v>7 A.M</c:v>
                </c:pt>
                <c:pt idx="8">
                  <c:v>8 A.M</c:v>
                </c:pt>
                <c:pt idx="9">
                  <c:v>9 A.M</c:v>
                </c:pt>
                <c:pt idx="10">
                  <c:v> 10 A.M</c:v>
                </c:pt>
                <c:pt idx="11">
                  <c:v>11 A.M</c:v>
                </c:pt>
                <c:pt idx="12">
                  <c:v>12 A.M</c:v>
                </c:pt>
                <c:pt idx="13">
                  <c:v>1 P.M  </c:v>
                </c:pt>
                <c:pt idx="14">
                  <c:v>2  P.M </c:v>
                </c:pt>
                <c:pt idx="15">
                  <c:v>3 P.M</c:v>
                </c:pt>
                <c:pt idx="16">
                  <c:v>4 P.M</c:v>
                </c:pt>
                <c:pt idx="17">
                  <c:v>5 P.M</c:v>
                </c:pt>
                <c:pt idx="18">
                  <c:v>6 P.M</c:v>
                </c:pt>
                <c:pt idx="19">
                  <c:v>7 P.M</c:v>
                </c:pt>
                <c:pt idx="20">
                  <c:v>8 P.M</c:v>
                </c:pt>
                <c:pt idx="21">
                  <c:v>9 P.M</c:v>
                </c:pt>
                <c:pt idx="22">
                  <c:v>10 P.M</c:v>
                </c:pt>
                <c:pt idx="23">
                  <c:v>11 P.M</c:v>
                </c:pt>
              </c:strCache>
            </c:strRef>
          </c:cat>
          <c:val>
            <c:numRef>
              <c:f>Sheet4!$C$2:$Z$2</c:f>
              <c:numCache>
                <c:formatCode>General</c:formatCode>
                <c:ptCount val="24"/>
                <c:pt idx="0">
                  <c:v>39484</c:v>
                </c:pt>
                <c:pt idx="1">
                  <c:v>39814</c:v>
                </c:pt>
                <c:pt idx="2">
                  <c:v>40410</c:v>
                </c:pt>
                <c:pt idx="3">
                  <c:v>42488</c:v>
                </c:pt>
                <c:pt idx="4">
                  <c:v>43240</c:v>
                </c:pt>
                <c:pt idx="5">
                  <c:v>45348</c:v>
                </c:pt>
                <c:pt idx="6">
                  <c:v>46692</c:v>
                </c:pt>
                <c:pt idx="7">
                  <c:v>52224</c:v>
                </c:pt>
                <c:pt idx="8">
                  <c:v>56334</c:v>
                </c:pt>
                <c:pt idx="9">
                  <c:v>51182</c:v>
                </c:pt>
                <c:pt idx="10">
                  <c:v>36898</c:v>
                </c:pt>
                <c:pt idx="11">
                  <c:v>22552</c:v>
                </c:pt>
                <c:pt idx="12">
                  <c:v>12356</c:v>
                </c:pt>
                <c:pt idx="13">
                  <c:v>8012</c:v>
                </c:pt>
                <c:pt idx="14">
                  <c:v>6276</c:v>
                </c:pt>
                <c:pt idx="15">
                  <c:v>6620</c:v>
                </c:pt>
                <c:pt idx="16">
                  <c:v>11396</c:v>
                </c:pt>
                <c:pt idx="17">
                  <c:v>18674</c:v>
                </c:pt>
                <c:pt idx="18">
                  <c:v>27154</c:v>
                </c:pt>
                <c:pt idx="19">
                  <c:v>33928</c:v>
                </c:pt>
                <c:pt idx="20">
                  <c:v>38720</c:v>
                </c:pt>
                <c:pt idx="21">
                  <c:v>40908</c:v>
                </c:pt>
                <c:pt idx="22">
                  <c:v>40564</c:v>
                </c:pt>
                <c:pt idx="23">
                  <c:v>39812</c:v>
                </c:pt>
              </c:numCache>
            </c:numRef>
          </c:val>
        </c:ser>
        <c:ser>
          <c:idx val="1"/>
          <c:order val="1"/>
          <c:tx>
            <c:strRef>
              <c:f>Sheet4!$A$3:$B$3</c:f>
              <c:strCache>
                <c:ptCount val="1"/>
                <c:pt idx="0">
                  <c:v>Description August(2014)</c:v>
                </c:pt>
              </c:strCache>
            </c:strRef>
          </c:tx>
          <c:invertIfNegative val="0"/>
          <c:cat>
            <c:strRef>
              <c:f>Sheet4!$C$1:$Z$1</c:f>
              <c:strCache>
                <c:ptCount val="24"/>
                <c:pt idx="0">
                  <c:v>12 A.M</c:v>
                </c:pt>
                <c:pt idx="1">
                  <c:v>1 A.M</c:v>
                </c:pt>
                <c:pt idx="2">
                  <c:v>2 A.M</c:v>
                </c:pt>
                <c:pt idx="3">
                  <c:v>3 A.M</c:v>
                </c:pt>
                <c:pt idx="4">
                  <c:v>4 A.M</c:v>
                </c:pt>
                <c:pt idx="5">
                  <c:v>5 A.M</c:v>
                </c:pt>
                <c:pt idx="6">
                  <c:v>6 A.M</c:v>
                </c:pt>
                <c:pt idx="7">
                  <c:v>7 A.M</c:v>
                </c:pt>
                <c:pt idx="8">
                  <c:v>8 A.M</c:v>
                </c:pt>
                <c:pt idx="9">
                  <c:v>9 A.M</c:v>
                </c:pt>
                <c:pt idx="10">
                  <c:v> 10 A.M</c:v>
                </c:pt>
                <c:pt idx="11">
                  <c:v>11 A.M</c:v>
                </c:pt>
                <c:pt idx="12">
                  <c:v>12 A.M</c:v>
                </c:pt>
                <c:pt idx="13">
                  <c:v>1 P.M  </c:v>
                </c:pt>
                <c:pt idx="14">
                  <c:v>2  P.M </c:v>
                </c:pt>
                <c:pt idx="15">
                  <c:v>3 P.M</c:v>
                </c:pt>
                <c:pt idx="16">
                  <c:v>4 P.M</c:v>
                </c:pt>
                <c:pt idx="17">
                  <c:v>5 P.M</c:v>
                </c:pt>
                <c:pt idx="18">
                  <c:v>6 P.M</c:v>
                </c:pt>
                <c:pt idx="19">
                  <c:v>7 P.M</c:v>
                </c:pt>
                <c:pt idx="20">
                  <c:v>8 P.M</c:v>
                </c:pt>
                <c:pt idx="21">
                  <c:v>9 P.M</c:v>
                </c:pt>
                <c:pt idx="22">
                  <c:v>10 P.M</c:v>
                </c:pt>
                <c:pt idx="23">
                  <c:v>11 P.M</c:v>
                </c:pt>
              </c:strCache>
            </c:strRef>
          </c:cat>
          <c:val>
            <c:numRef>
              <c:f>Sheet4!$C$3:$Z$3</c:f>
              <c:numCache>
                <c:formatCode>General</c:formatCode>
                <c:ptCount val="24"/>
                <c:pt idx="0">
                  <c:v>67926</c:v>
                </c:pt>
                <c:pt idx="1">
                  <c:v>68774</c:v>
                </c:pt>
                <c:pt idx="2">
                  <c:v>69566</c:v>
                </c:pt>
                <c:pt idx="3">
                  <c:v>73038</c:v>
                </c:pt>
                <c:pt idx="4">
                  <c:v>75962</c:v>
                </c:pt>
                <c:pt idx="5">
                  <c:v>77826</c:v>
                </c:pt>
                <c:pt idx="6">
                  <c:v>84902</c:v>
                </c:pt>
                <c:pt idx="7">
                  <c:v>95896</c:v>
                </c:pt>
                <c:pt idx="8">
                  <c:v>98694</c:v>
                </c:pt>
                <c:pt idx="9">
                  <c:v>88252</c:v>
                </c:pt>
                <c:pt idx="10">
                  <c:v>61888</c:v>
                </c:pt>
                <c:pt idx="11">
                  <c:v>35532</c:v>
                </c:pt>
                <c:pt idx="12">
                  <c:v>19430</c:v>
                </c:pt>
                <c:pt idx="13">
                  <c:v>13298</c:v>
                </c:pt>
                <c:pt idx="14">
                  <c:v>10956</c:v>
                </c:pt>
                <c:pt idx="15">
                  <c:v>12498</c:v>
                </c:pt>
                <c:pt idx="16">
                  <c:v>22560</c:v>
                </c:pt>
                <c:pt idx="17">
                  <c:v>38600</c:v>
                </c:pt>
                <c:pt idx="18">
                  <c:v>53584</c:v>
                </c:pt>
                <c:pt idx="19">
                  <c:v>64342</c:v>
                </c:pt>
                <c:pt idx="20">
                  <c:v>69898</c:v>
                </c:pt>
                <c:pt idx="21">
                  <c:v>71506</c:v>
                </c:pt>
                <c:pt idx="22">
                  <c:v>71200</c:v>
                </c:pt>
                <c:pt idx="23">
                  <c:v>68962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438336"/>
        <c:axId val="51439872"/>
      </c:barChart>
      <c:catAx>
        <c:axId val="51438336"/>
        <c:scaling>
          <c:orientation val="minMax"/>
        </c:scaling>
        <c:delete val="0"/>
        <c:axPos val="b"/>
        <c:majorTickMark val="out"/>
        <c:minorTickMark val="none"/>
        <c:tickLblPos val="nextTo"/>
        <c:crossAx val="51439872"/>
        <c:crosses val="autoZero"/>
        <c:auto val="1"/>
        <c:lblAlgn val="ctr"/>
        <c:lblOffset val="100"/>
        <c:noMultiLvlLbl val="0"/>
      </c:catAx>
      <c:valAx>
        <c:axId val="51439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438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Sheet6!$A$2:$B$2</c:f>
              <c:strCache>
                <c:ptCount val="1"/>
                <c:pt idx="0">
                  <c:v>Description September(2013)</c:v>
                </c:pt>
              </c:strCache>
            </c:strRef>
          </c:tx>
          <c:invertIfNegative val="0"/>
          <c:cat>
            <c:strRef>
              <c:f>Sheet6!$C$1:$Z$1</c:f>
              <c:strCache>
                <c:ptCount val="24"/>
                <c:pt idx="0">
                  <c:v>12 A.M</c:v>
                </c:pt>
                <c:pt idx="1">
                  <c:v>1 A.M</c:v>
                </c:pt>
                <c:pt idx="2">
                  <c:v>2 A.M</c:v>
                </c:pt>
                <c:pt idx="3">
                  <c:v>3 A.M</c:v>
                </c:pt>
                <c:pt idx="4">
                  <c:v>4 A.M</c:v>
                </c:pt>
                <c:pt idx="5">
                  <c:v>5 A.M</c:v>
                </c:pt>
                <c:pt idx="6">
                  <c:v>6 A.M</c:v>
                </c:pt>
                <c:pt idx="7">
                  <c:v>7 A.M</c:v>
                </c:pt>
                <c:pt idx="8">
                  <c:v>8 A.M</c:v>
                </c:pt>
                <c:pt idx="9">
                  <c:v>9 A.M</c:v>
                </c:pt>
                <c:pt idx="10">
                  <c:v> 10 A.M</c:v>
                </c:pt>
                <c:pt idx="11">
                  <c:v>11 A.M</c:v>
                </c:pt>
                <c:pt idx="12">
                  <c:v>12 A.M</c:v>
                </c:pt>
                <c:pt idx="13">
                  <c:v>1 P.M  </c:v>
                </c:pt>
                <c:pt idx="14">
                  <c:v>2  P.M </c:v>
                </c:pt>
                <c:pt idx="15">
                  <c:v>3 P.M</c:v>
                </c:pt>
                <c:pt idx="16">
                  <c:v>4 P.M</c:v>
                </c:pt>
                <c:pt idx="17">
                  <c:v>5 P.M</c:v>
                </c:pt>
                <c:pt idx="18">
                  <c:v>6 P.M</c:v>
                </c:pt>
                <c:pt idx="19">
                  <c:v>7 P.M</c:v>
                </c:pt>
                <c:pt idx="20">
                  <c:v>8 P.M</c:v>
                </c:pt>
                <c:pt idx="21">
                  <c:v>9 P.M</c:v>
                </c:pt>
                <c:pt idx="22">
                  <c:v>10 P.M</c:v>
                </c:pt>
                <c:pt idx="23">
                  <c:v>11 P.M</c:v>
                </c:pt>
              </c:strCache>
            </c:strRef>
          </c:cat>
          <c:val>
            <c:numRef>
              <c:f>Sheet6!$C$2:$Z$2</c:f>
              <c:numCache>
                <c:formatCode>General</c:formatCode>
                <c:ptCount val="24"/>
                <c:pt idx="0">
                  <c:v>41952</c:v>
                </c:pt>
                <c:pt idx="1">
                  <c:v>42448</c:v>
                </c:pt>
                <c:pt idx="2">
                  <c:v>42878</c:v>
                </c:pt>
                <c:pt idx="3">
                  <c:v>45460</c:v>
                </c:pt>
                <c:pt idx="4">
                  <c:v>47784</c:v>
                </c:pt>
                <c:pt idx="5">
                  <c:v>49676</c:v>
                </c:pt>
                <c:pt idx="6">
                  <c:v>52558</c:v>
                </c:pt>
                <c:pt idx="7">
                  <c:v>58970</c:v>
                </c:pt>
                <c:pt idx="8">
                  <c:v>62172</c:v>
                </c:pt>
                <c:pt idx="9">
                  <c:v>56388</c:v>
                </c:pt>
                <c:pt idx="10">
                  <c:v>39618</c:v>
                </c:pt>
                <c:pt idx="11">
                  <c:v>23002</c:v>
                </c:pt>
                <c:pt idx="12">
                  <c:v>12868</c:v>
                </c:pt>
                <c:pt idx="13">
                  <c:v>8308</c:v>
                </c:pt>
                <c:pt idx="14">
                  <c:v>6612</c:v>
                </c:pt>
                <c:pt idx="15">
                  <c:v>7296</c:v>
                </c:pt>
                <c:pt idx="16">
                  <c:v>12744</c:v>
                </c:pt>
                <c:pt idx="17">
                  <c:v>21772</c:v>
                </c:pt>
                <c:pt idx="18">
                  <c:v>30680</c:v>
                </c:pt>
                <c:pt idx="19">
                  <c:v>36914</c:v>
                </c:pt>
                <c:pt idx="20">
                  <c:v>41398</c:v>
                </c:pt>
                <c:pt idx="21">
                  <c:v>44208</c:v>
                </c:pt>
                <c:pt idx="22">
                  <c:v>43756</c:v>
                </c:pt>
                <c:pt idx="23">
                  <c:v>42640</c:v>
                </c:pt>
              </c:numCache>
            </c:numRef>
          </c:val>
        </c:ser>
        <c:ser>
          <c:idx val="1"/>
          <c:order val="1"/>
          <c:tx>
            <c:strRef>
              <c:f>Sheet6!$A$3:$B$3</c:f>
              <c:strCache>
                <c:ptCount val="1"/>
                <c:pt idx="0">
                  <c:v>Description September(2014)</c:v>
                </c:pt>
              </c:strCache>
            </c:strRef>
          </c:tx>
          <c:invertIfNegative val="0"/>
          <c:cat>
            <c:strRef>
              <c:f>Sheet6!$C$1:$Z$1</c:f>
              <c:strCache>
                <c:ptCount val="24"/>
                <c:pt idx="0">
                  <c:v>12 A.M</c:v>
                </c:pt>
                <c:pt idx="1">
                  <c:v>1 A.M</c:v>
                </c:pt>
                <c:pt idx="2">
                  <c:v>2 A.M</c:v>
                </c:pt>
                <c:pt idx="3">
                  <c:v>3 A.M</c:v>
                </c:pt>
                <c:pt idx="4">
                  <c:v>4 A.M</c:v>
                </c:pt>
                <c:pt idx="5">
                  <c:v>5 A.M</c:v>
                </c:pt>
                <c:pt idx="6">
                  <c:v>6 A.M</c:v>
                </c:pt>
                <c:pt idx="7">
                  <c:v>7 A.M</c:v>
                </c:pt>
                <c:pt idx="8">
                  <c:v>8 A.M</c:v>
                </c:pt>
                <c:pt idx="9">
                  <c:v>9 A.M</c:v>
                </c:pt>
                <c:pt idx="10">
                  <c:v> 10 A.M</c:v>
                </c:pt>
                <c:pt idx="11">
                  <c:v>11 A.M</c:v>
                </c:pt>
                <c:pt idx="12">
                  <c:v>12 A.M</c:v>
                </c:pt>
                <c:pt idx="13">
                  <c:v>1 P.M  </c:v>
                </c:pt>
                <c:pt idx="14">
                  <c:v>2  P.M </c:v>
                </c:pt>
                <c:pt idx="15">
                  <c:v>3 P.M</c:v>
                </c:pt>
                <c:pt idx="16">
                  <c:v>4 P.M</c:v>
                </c:pt>
                <c:pt idx="17">
                  <c:v>5 P.M</c:v>
                </c:pt>
                <c:pt idx="18">
                  <c:v>6 P.M</c:v>
                </c:pt>
                <c:pt idx="19">
                  <c:v>7 P.M</c:v>
                </c:pt>
                <c:pt idx="20">
                  <c:v>8 P.M</c:v>
                </c:pt>
                <c:pt idx="21">
                  <c:v>9 P.M</c:v>
                </c:pt>
                <c:pt idx="22">
                  <c:v>10 P.M</c:v>
                </c:pt>
                <c:pt idx="23">
                  <c:v>11 P.M</c:v>
                </c:pt>
              </c:strCache>
            </c:strRef>
          </c:cat>
          <c:val>
            <c:numRef>
              <c:f>Sheet6!$C$3:$Z$3</c:f>
              <c:numCache>
                <c:formatCode>General</c:formatCode>
                <c:ptCount val="24"/>
                <c:pt idx="0">
                  <c:v>65510</c:v>
                </c:pt>
                <c:pt idx="1">
                  <c:v>66468</c:v>
                </c:pt>
                <c:pt idx="2">
                  <c:v>67960</c:v>
                </c:pt>
                <c:pt idx="3">
                  <c:v>71256</c:v>
                </c:pt>
                <c:pt idx="4">
                  <c:v>73424</c:v>
                </c:pt>
                <c:pt idx="5">
                  <c:v>77438</c:v>
                </c:pt>
                <c:pt idx="6">
                  <c:v>85508</c:v>
                </c:pt>
                <c:pt idx="7">
                  <c:v>95780</c:v>
                </c:pt>
                <c:pt idx="8">
                  <c:v>96826</c:v>
                </c:pt>
                <c:pt idx="9">
                  <c:v>84732</c:v>
                </c:pt>
                <c:pt idx="10">
                  <c:v>57946</c:v>
                </c:pt>
                <c:pt idx="11">
                  <c:v>33386</c:v>
                </c:pt>
                <c:pt idx="12">
                  <c:v>18522</c:v>
                </c:pt>
                <c:pt idx="13">
                  <c:v>13150</c:v>
                </c:pt>
                <c:pt idx="14">
                  <c:v>11352</c:v>
                </c:pt>
                <c:pt idx="15">
                  <c:v>13374</c:v>
                </c:pt>
                <c:pt idx="16">
                  <c:v>23114</c:v>
                </c:pt>
                <c:pt idx="17">
                  <c:v>40330</c:v>
                </c:pt>
                <c:pt idx="18">
                  <c:v>55230</c:v>
                </c:pt>
                <c:pt idx="19">
                  <c:v>64210</c:v>
                </c:pt>
                <c:pt idx="20">
                  <c:v>69698</c:v>
                </c:pt>
                <c:pt idx="21">
                  <c:v>70810</c:v>
                </c:pt>
                <c:pt idx="22">
                  <c:v>69738</c:v>
                </c:pt>
                <c:pt idx="23">
                  <c:v>67932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700096"/>
        <c:axId val="51701632"/>
      </c:barChart>
      <c:catAx>
        <c:axId val="51700096"/>
        <c:scaling>
          <c:orientation val="minMax"/>
        </c:scaling>
        <c:delete val="0"/>
        <c:axPos val="b"/>
        <c:majorTickMark val="out"/>
        <c:minorTickMark val="none"/>
        <c:tickLblPos val="nextTo"/>
        <c:crossAx val="51701632"/>
        <c:crosses val="autoZero"/>
        <c:auto val="1"/>
        <c:lblAlgn val="ctr"/>
        <c:lblOffset val="100"/>
        <c:noMultiLvlLbl val="0"/>
      </c:catAx>
      <c:valAx>
        <c:axId val="51701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700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Sheet3!$A$2:$B$2</c:f>
              <c:strCache>
                <c:ptCount val="1"/>
                <c:pt idx="0">
                  <c:v>Description October(2013)</c:v>
                </c:pt>
              </c:strCache>
            </c:strRef>
          </c:tx>
          <c:invertIfNegative val="0"/>
          <c:cat>
            <c:strRef>
              <c:f>Sheet3!$C$1:$Z$1</c:f>
              <c:strCache>
                <c:ptCount val="24"/>
                <c:pt idx="0">
                  <c:v>12 A.M</c:v>
                </c:pt>
                <c:pt idx="1">
                  <c:v>1 A.M</c:v>
                </c:pt>
                <c:pt idx="2">
                  <c:v>2 A.M</c:v>
                </c:pt>
                <c:pt idx="3">
                  <c:v>3 A.M</c:v>
                </c:pt>
                <c:pt idx="4">
                  <c:v>4 A.M</c:v>
                </c:pt>
                <c:pt idx="5">
                  <c:v>5 A.M</c:v>
                </c:pt>
                <c:pt idx="6">
                  <c:v>6 A.M</c:v>
                </c:pt>
                <c:pt idx="7">
                  <c:v>7 A.M</c:v>
                </c:pt>
                <c:pt idx="8">
                  <c:v>8 A.M</c:v>
                </c:pt>
                <c:pt idx="9">
                  <c:v>9 A.M</c:v>
                </c:pt>
                <c:pt idx="10">
                  <c:v> 10 A.M</c:v>
                </c:pt>
                <c:pt idx="11">
                  <c:v>11 A.M</c:v>
                </c:pt>
                <c:pt idx="12">
                  <c:v>12 A.M</c:v>
                </c:pt>
                <c:pt idx="13">
                  <c:v>1 P.M  </c:v>
                </c:pt>
                <c:pt idx="14">
                  <c:v>2  P.M </c:v>
                </c:pt>
                <c:pt idx="15">
                  <c:v>3 P.M</c:v>
                </c:pt>
                <c:pt idx="16">
                  <c:v>4 P.M</c:v>
                </c:pt>
                <c:pt idx="17">
                  <c:v>5 P.M</c:v>
                </c:pt>
                <c:pt idx="18">
                  <c:v>6 P.M</c:v>
                </c:pt>
                <c:pt idx="19">
                  <c:v>7 P.M</c:v>
                </c:pt>
                <c:pt idx="20">
                  <c:v>8 P.M</c:v>
                </c:pt>
                <c:pt idx="21">
                  <c:v>9 P.M</c:v>
                </c:pt>
                <c:pt idx="22">
                  <c:v>10 P.M</c:v>
                </c:pt>
                <c:pt idx="23">
                  <c:v>11 P.M</c:v>
                </c:pt>
              </c:strCache>
            </c:strRef>
          </c:cat>
          <c:val>
            <c:numRef>
              <c:f>Sheet3!$C$2:$Z$2</c:f>
              <c:numCache>
                <c:formatCode>General</c:formatCode>
                <c:ptCount val="24"/>
                <c:pt idx="0">
                  <c:v>45656</c:v>
                </c:pt>
                <c:pt idx="1">
                  <c:v>46046</c:v>
                </c:pt>
                <c:pt idx="2">
                  <c:v>46504</c:v>
                </c:pt>
                <c:pt idx="3">
                  <c:v>47342</c:v>
                </c:pt>
                <c:pt idx="4">
                  <c:v>49002</c:v>
                </c:pt>
                <c:pt idx="5">
                  <c:v>51508</c:v>
                </c:pt>
                <c:pt idx="6">
                  <c:v>56386</c:v>
                </c:pt>
                <c:pt idx="7">
                  <c:v>63050</c:v>
                </c:pt>
                <c:pt idx="8">
                  <c:v>63684</c:v>
                </c:pt>
                <c:pt idx="9">
                  <c:v>55378</c:v>
                </c:pt>
                <c:pt idx="10">
                  <c:v>38568</c:v>
                </c:pt>
                <c:pt idx="11">
                  <c:v>22726</c:v>
                </c:pt>
                <c:pt idx="12">
                  <c:v>13328</c:v>
                </c:pt>
                <c:pt idx="13">
                  <c:v>9118</c:v>
                </c:pt>
                <c:pt idx="14">
                  <c:v>7536</c:v>
                </c:pt>
                <c:pt idx="15">
                  <c:v>8126</c:v>
                </c:pt>
                <c:pt idx="16">
                  <c:v>12500</c:v>
                </c:pt>
                <c:pt idx="17">
                  <c:v>21452</c:v>
                </c:pt>
                <c:pt idx="18">
                  <c:v>33238</c:v>
                </c:pt>
                <c:pt idx="19">
                  <c:v>41670</c:v>
                </c:pt>
                <c:pt idx="20">
                  <c:v>46860</c:v>
                </c:pt>
                <c:pt idx="21">
                  <c:v>49560</c:v>
                </c:pt>
                <c:pt idx="22">
                  <c:v>48758</c:v>
                </c:pt>
                <c:pt idx="23">
                  <c:v>47498</c:v>
                </c:pt>
              </c:numCache>
            </c:numRef>
          </c:val>
        </c:ser>
        <c:ser>
          <c:idx val="1"/>
          <c:order val="1"/>
          <c:tx>
            <c:strRef>
              <c:f>Sheet3!$A$3:$B$3</c:f>
              <c:strCache>
                <c:ptCount val="1"/>
                <c:pt idx="0">
                  <c:v>Description October(2014)</c:v>
                </c:pt>
              </c:strCache>
            </c:strRef>
          </c:tx>
          <c:invertIfNegative val="0"/>
          <c:cat>
            <c:strRef>
              <c:f>Sheet3!$C$1:$Z$1</c:f>
              <c:strCache>
                <c:ptCount val="24"/>
                <c:pt idx="0">
                  <c:v>12 A.M</c:v>
                </c:pt>
                <c:pt idx="1">
                  <c:v>1 A.M</c:v>
                </c:pt>
                <c:pt idx="2">
                  <c:v>2 A.M</c:v>
                </c:pt>
                <c:pt idx="3">
                  <c:v>3 A.M</c:v>
                </c:pt>
                <c:pt idx="4">
                  <c:v>4 A.M</c:v>
                </c:pt>
                <c:pt idx="5">
                  <c:v>5 A.M</c:v>
                </c:pt>
                <c:pt idx="6">
                  <c:v>6 A.M</c:v>
                </c:pt>
                <c:pt idx="7">
                  <c:v>7 A.M</c:v>
                </c:pt>
                <c:pt idx="8">
                  <c:v>8 A.M</c:v>
                </c:pt>
                <c:pt idx="9">
                  <c:v>9 A.M</c:v>
                </c:pt>
                <c:pt idx="10">
                  <c:v> 10 A.M</c:v>
                </c:pt>
                <c:pt idx="11">
                  <c:v>11 A.M</c:v>
                </c:pt>
                <c:pt idx="12">
                  <c:v>12 A.M</c:v>
                </c:pt>
                <c:pt idx="13">
                  <c:v>1 P.M  </c:v>
                </c:pt>
                <c:pt idx="14">
                  <c:v>2  P.M </c:v>
                </c:pt>
                <c:pt idx="15">
                  <c:v>3 P.M</c:v>
                </c:pt>
                <c:pt idx="16">
                  <c:v>4 P.M</c:v>
                </c:pt>
                <c:pt idx="17">
                  <c:v>5 P.M</c:v>
                </c:pt>
                <c:pt idx="18">
                  <c:v>6 P.M</c:v>
                </c:pt>
                <c:pt idx="19">
                  <c:v>7 P.M</c:v>
                </c:pt>
                <c:pt idx="20">
                  <c:v>8 P.M</c:v>
                </c:pt>
                <c:pt idx="21">
                  <c:v>9 P.M</c:v>
                </c:pt>
                <c:pt idx="22">
                  <c:v>10 P.M</c:v>
                </c:pt>
                <c:pt idx="23">
                  <c:v>11 P.M</c:v>
                </c:pt>
              </c:strCache>
            </c:strRef>
          </c:cat>
          <c:val>
            <c:numRef>
              <c:f>Sheet3!$C$3:$Z$3</c:f>
              <c:numCache>
                <c:formatCode>General</c:formatCode>
                <c:ptCount val="24"/>
                <c:pt idx="0">
                  <c:v>63448</c:v>
                </c:pt>
                <c:pt idx="1">
                  <c:v>63102</c:v>
                </c:pt>
                <c:pt idx="2">
                  <c:v>63320</c:v>
                </c:pt>
                <c:pt idx="3">
                  <c:v>64718</c:v>
                </c:pt>
                <c:pt idx="4">
                  <c:v>66866</c:v>
                </c:pt>
                <c:pt idx="5">
                  <c:v>72168</c:v>
                </c:pt>
                <c:pt idx="6">
                  <c:v>78966</c:v>
                </c:pt>
                <c:pt idx="7">
                  <c:v>85592</c:v>
                </c:pt>
                <c:pt idx="8">
                  <c:v>84222</c:v>
                </c:pt>
                <c:pt idx="9">
                  <c:v>72076</c:v>
                </c:pt>
                <c:pt idx="10">
                  <c:v>50228</c:v>
                </c:pt>
                <c:pt idx="11">
                  <c:v>29712</c:v>
                </c:pt>
                <c:pt idx="12">
                  <c:v>17606</c:v>
                </c:pt>
                <c:pt idx="13">
                  <c:v>12520</c:v>
                </c:pt>
                <c:pt idx="14">
                  <c:v>10842</c:v>
                </c:pt>
                <c:pt idx="15">
                  <c:v>11736</c:v>
                </c:pt>
                <c:pt idx="16">
                  <c:v>18590</c:v>
                </c:pt>
                <c:pt idx="17">
                  <c:v>35094</c:v>
                </c:pt>
                <c:pt idx="18">
                  <c:v>53856</c:v>
                </c:pt>
                <c:pt idx="19">
                  <c:v>63622</c:v>
                </c:pt>
                <c:pt idx="20">
                  <c:v>68974</c:v>
                </c:pt>
                <c:pt idx="21">
                  <c:v>69348</c:v>
                </c:pt>
                <c:pt idx="22">
                  <c:v>68764</c:v>
                </c:pt>
                <c:pt idx="23">
                  <c:v>66558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563648"/>
        <c:axId val="65577728"/>
      </c:barChart>
      <c:catAx>
        <c:axId val="65563648"/>
        <c:scaling>
          <c:orientation val="minMax"/>
        </c:scaling>
        <c:delete val="0"/>
        <c:axPos val="b"/>
        <c:majorTickMark val="out"/>
        <c:minorTickMark val="none"/>
        <c:tickLblPos val="nextTo"/>
        <c:crossAx val="65577728"/>
        <c:crosses val="autoZero"/>
        <c:auto val="1"/>
        <c:lblAlgn val="ctr"/>
        <c:lblOffset val="100"/>
        <c:noMultiLvlLbl val="0"/>
      </c:catAx>
      <c:valAx>
        <c:axId val="65577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563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677953328132202E-2"/>
          <c:y val="1.6616965877644298E-2"/>
          <c:w val="0.71378337013084303"/>
          <c:h val="0.822879105810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Sheet4!$A$2:$B$2</c:f>
              <c:strCache>
                <c:ptCount val="1"/>
                <c:pt idx="0">
                  <c:v>Description November(2013)</c:v>
                </c:pt>
              </c:strCache>
            </c:strRef>
          </c:tx>
          <c:invertIfNegative val="0"/>
          <c:cat>
            <c:strRef>
              <c:f>Sheet4!$C$1:$Z$1</c:f>
              <c:strCache>
                <c:ptCount val="24"/>
                <c:pt idx="0">
                  <c:v>12 A.M</c:v>
                </c:pt>
                <c:pt idx="1">
                  <c:v>1 A.M</c:v>
                </c:pt>
                <c:pt idx="2">
                  <c:v>2 A.M</c:v>
                </c:pt>
                <c:pt idx="3">
                  <c:v>3 A.M</c:v>
                </c:pt>
                <c:pt idx="4">
                  <c:v>4 A.M</c:v>
                </c:pt>
                <c:pt idx="5">
                  <c:v>5 A.M</c:v>
                </c:pt>
                <c:pt idx="6">
                  <c:v>6 A.M</c:v>
                </c:pt>
                <c:pt idx="7">
                  <c:v>7 A.M</c:v>
                </c:pt>
                <c:pt idx="8">
                  <c:v>8 A.M</c:v>
                </c:pt>
                <c:pt idx="9">
                  <c:v>9 A.M</c:v>
                </c:pt>
                <c:pt idx="10">
                  <c:v> 10 A.M</c:v>
                </c:pt>
                <c:pt idx="11">
                  <c:v>11 A.M</c:v>
                </c:pt>
                <c:pt idx="12">
                  <c:v>12 A.M</c:v>
                </c:pt>
                <c:pt idx="13">
                  <c:v>1 P.M  </c:v>
                </c:pt>
                <c:pt idx="14">
                  <c:v>2  P.M </c:v>
                </c:pt>
                <c:pt idx="15">
                  <c:v>3 P.M</c:v>
                </c:pt>
                <c:pt idx="16">
                  <c:v>4 P.M</c:v>
                </c:pt>
                <c:pt idx="17">
                  <c:v>5 P.M</c:v>
                </c:pt>
                <c:pt idx="18">
                  <c:v>6 P.M</c:v>
                </c:pt>
                <c:pt idx="19">
                  <c:v>7 P.M</c:v>
                </c:pt>
                <c:pt idx="20">
                  <c:v>8 P.M</c:v>
                </c:pt>
                <c:pt idx="21">
                  <c:v>9 P.M</c:v>
                </c:pt>
                <c:pt idx="22">
                  <c:v>10 P.M</c:v>
                </c:pt>
                <c:pt idx="23">
                  <c:v>11 P.M</c:v>
                </c:pt>
              </c:strCache>
            </c:strRef>
          </c:cat>
          <c:val>
            <c:numRef>
              <c:f>Sheet4!$C$2:$Z$2</c:f>
              <c:numCache>
                <c:formatCode>General</c:formatCode>
                <c:ptCount val="24"/>
                <c:pt idx="0">
                  <c:v>49614</c:v>
                </c:pt>
                <c:pt idx="1">
                  <c:v>51036</c:v>
                </c:pt>
                <c:pt idx="2">
                  <c:v>51652</c:v>
                </c:pt>
                <c:pt idx="3">
                  <c:v>53702</c:v>
                </c:pt>
                <c:pt idx="4">
                  <c:v>56796</c:v>
                </c:pt>
                <c:pt idx="5">
                  <c:v>62850</c:v>
                </c:pt>
                <c:pt idx="6">
                  <c:v>67710</c:v>
                </c:pt>
                <c:pt idx="7">
                  <c:v>67504</c:v>
                </c:pt>
                <c:pt idx="8">
                  <c:v>57850</c:v>
                </c:pt>
                <c:pt idx="9">
                  <c:v>40608</c:v>
                </c:pt>
                <c:pt idx="10">
                  <c:v>24488</c:v>
                </c:pt>
                <c:pt idx="11">
                  <c:v>14162</c:v>
                </c:pt>
                <c:pt idx="12">
                  <c:v>9508</c:v>
                </c:pt>
                <c:pt idx="13">
                  <c:v>7554</c:v>
                </c:pt>
                <c:pt idx="14">
                  <c:v>8048</c:v>
                </c:pt>
                <c:pt idx="15">
                  <c:v>12246</c:v>
                </c:pt>
                <c:pt idx="16">
                  <c:v>19876</c:v>
                </c:pt>
                <c:pt idx="17">
                  <c:v>31962</c:v>
                </c:pt>
                <c:pt idx="18">
                  <c:v>41006</c:v>
                </c:pt>
                <c:pt idx="19">
                  <c:v>47204</c:v>
                </c:pt>
                <c:pt idx="20">
                  <c:v>50358</c:v>
                </c:pt>
                <c:pt idx="21">
                  <c:v>51760</c:v>
                </c:pt>
                <c:pt idx="22">
                  <c:v>51046</c:v>
                </c:pt>
                <c:pt idx="23">
                  <c:v>50350</c:v>
                </c:pt>
              </c:numCache>
            </c:numRef>
          </c:val>
        </c:ser>
        <c:ser>
          <c:idx val="1"/>
          <c:order val="1"/>
          <c:tx>
            <c:strRef>
              <c:f>Sheet4!$A$3:$B$3</c:f>
              <c:strCache>
                <c:ptCount val="1"/>
                <c:pt idx="0">
                  <c:v>Description November(2014)</c:v>
                </c:pt>
              </c:strCache>
            </c:strRef>
          </c:tx>
          <c:invertIfNegative val="0"/>
          <c:cat>
            <c:strRef>
              <c:f>Sheet4!$C$1:$Z$1</c:f>
              <c:strCache>
                <c:ptCount val="24"/>
                <c:pt idx="0">
                  <c:v>12 A.M</c:v>
                </c:pt>
                <c:pt idx="1">
                  <c:v>1 A.M</c:v>
                </c:pt>
                <c:pt idx="2">
                  <c:v>2 A.M</c:v>
                </c:pt>
                <c:pt idx="3">
                  <c:v>3 A.M</c:v>
                </c:pt>
                <c:pt idx="4">
                  <c:v>4 A.M</c:v>
                </c:pt>
                <c:pt idx="5">
                  <c:v>5 A.M</c:v>
                </c:pt>
                <c:pt idx="6">
                  <c:v>6 A.M</c:v>
                </c:pt>
                <c:pt idx="7">
                  <c:v>7 A.M</c:v>
                </c:pt>
                <c:pt idx="8">
                  <c:v>8 A.M</c:v>
                </c:pt>
                <c:pt idx="9">
                  <c:v>9 A.M</c:v>
                </c:pt>
                <c:pt idx="10">
                  <c:v> 10 A.M</c:v>
                </c:pt>
                <c:pt idx="11">
                  <c:v>11 A.M</c:v>
                </c:pt>
                <c:pt idx="12">
                  <c:v>12 A.M</c:v>
                </c:pt>
                <c:pt idx="13">
                  <c:v>1 P.M  </c:v>
                </c:pt>
                <c:pt idx="14">
                  <c:v>2  P.M </c:v>
                </c:pt>
                <c:pt idx="15">
                  <c:v>3 P.M</c:v>
                </c:pt>
                <c:pt idx="16">
                  <c:v>4 P.M</c:v>
                </c:pt>
                <c:pt idx="17">
                  <c:v>5 P.M</c:v>
                </c:pt>
                <c:pt idx="18">
                  <c:v>6 P.M</c:v>
                </c:pt>
                <c:pt idx="19">
                  <c:v>7 P.M</c:v>
                </c:pt>
                <c:pt idx="20">
                  <c:v>8 P.M</c:v>
                </c:pt>
                <c:pt idx="21">
                  <c:v>9 P.M</c:v>
                </c:pt>
                <c:pt idx="22">
                  <c:v>10 P.M</c:v>
                </c:pt>
                <c:pt idx="23">
                  <c:v>11 P.M</c:v>
                </c:pt>
              </c:strCache>
            </c:strRef>
          </c:cat>
          <c:val>
            <c:numRef>
              <c:f>Sheet4!$C$3:$Z$3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686976"/>
        <c:axId val="70688768"/>
      </c:barChart>
      <c:catAx>
        <c:axId val="70686976"/>
        <c:scaling>
          <c:orientation val="minMax"/>
        </c:scaling>
        <c:delete val="0"/>
        <c:axPos val="b"/>
        <c:majorTickMark val="out"/>
        <c:minorTickMark val="none"/>
        <c:tickLblPos val="nextTo"/>
        <c:crossAx val="70688768"/>
        <c:crosses val="autoZero"/>
        <c:auto val="1"/>
        <c:lblAlgn val="ctr"/>
        <c:lblOffset val="100"/>
        <c:noMultiLvlLbl val="0"/>
      </c:catAx>
      <c:valAx>
        <c:axId val="70688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6869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5997015642898695"/>
          <c:y val="0.90253970777158798"/>
          <c:w val="0.16832246468322001"/>
          <c:h val="9.7460292228411696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Sheet6!$A$2:$B$2</c:f>
              <c:strCache>
                <c:ptCount val="1"/>
                <c:pt idx="0">
                  <c:v>Description December(2013)</c:v>
                </c:pt>
              </c:strCache>
            </c:strRef>
          </c:tx>
          <c:invertIfNegative val="0"/>
          <c:cat>
            <c:strRef>
              <c:f>Sheet6!$C$1:$Z$1</c:f>
              <c:strCache>
                <c:ptCount val="24"/>
                <c:pt idx="0">
                  <c:v>12 A.M</c:v>
                </c:pt>
                <c:pt idx="1">
                  <c:v>1 A.M</c:v>
                </c:pt>
                <c:pt idx="2">
                  <c:v>2 A.M</c:v>
                </c:pt>
                <c:pt idx="3">
                  <c:v>3 A.M</c:v>
                </c:pt>
                <c:pt idx="4">
                  <c:v>4 A.M</c:v>
                </c:pt>
                <c:pt idx="5">
                  <c:v>5 A.M</c:v>
                </c:pt>
                <c:pt idx="6">
                  <c:v>6 A.M</c:v>
                </c:pt>
                <c:pt idx="7">
                  <c:v>7 A.M</c:v>
                </c:pt>
                <c:pt idx="8">
                  <c:v>8 A.M</c:v>
                </c:pt>
                <c:pt idx="9">
                  <c:v>9 A.M</c:v>
                </c:pt>
                <c:pt idx="10">
                  <c:v> 10 A.M</c:v>
                </c:pt>
                <c:pt idx="11">
                  <c:v>11 A.M</c:v>
                </c:pt>
                <c:pt idx="12">
                  <c:v>12 A.M</c:v>
                </c:pt>
                <c:pt idx="13">
                  <c:v>1 P.M  </c:v>
                </c:pt>
                <c:pt idx="14">
                  <c:v>2  P.M </c:v>
                </c:pt>
                <c:pt idx="15">
                  <c:v>3 P.M</c:v>
                </c:pt>
                <c:pt idx="16">
                  <c:v>4 P.M</c:v>
                </c:pt>
                <c:pt idx="17">
                  <c:v>5 P.M</c:v>
                </c:pt>
                <c:pt idx="18">
                  <c:v>6 P.M</c:v>
                </c:pt>
                <c:pt idx="19">
                  <c:v>7 P.M</c:v>
                </c:pt>
                <c:pt idx="20">
                  <c:v>8 P.M</c:v>
                </c:pt>
                <c:pt idx="21">
                  <c:v>9 P.M</c:v>
                </c:pt>
                <c:pt idx="22">
                  <c:v>10 P.M</c:v>
                </c:pt>
                <c:pt idx="23">
                  <c:v>11 P.M</c:v>
                </c:pt>
              </c:strCache>
            </c:strRef>
          </c:cat>
          <c:val>
            <c:numRef>
              <c:f>Sheet6!$C$2:$Z$2</c:f>
              <c:numCache>
                <c:formatCode>General</c:formatCode>
                <c:ptCount val="24"/>
                <c:pt idx="0">
                  <c:v>46656</c:v>
                </c:pt>
                <c:pt idx="1">
                  <c:v>48142</c:v>
                </c:pt>
                <c:pt idx="2">
                  <c:v>49562</c:v>
                </c:pt>
                <c:pt idx="3">
                  <c:v>52122</c:v>
                </c:pt>
                <c:pt idx="4">
                  <c:v>56428</c:v>
                </c:pt>
                <c:pt idx="5">
                  <c:v>61118</c:v>
                </c:pt>
                <c:pt idx="6">
                  <c:v>66562</c:v>
                </c:pt>
                <c:pt idx="7">
                  <c:v>67180</c:v>
                </c:pt>
                <c:pt idx="8">
                  <c:v>57724</c:v>
                </c:pt>
                <c:pt idx="9">
                  <c:v>39190</c:v>
                </c:pt>
                <c:pt idx="10">
                  <c:v>22160</c:v>
                </c:pt>
                <c:pt idx="11">
                  <c:v>12272</c:v>
                </c:pt>
                <c:pt idx="12">
                  <c:v>8298</c:v>
                </c:pt>
                <c:pt idx="13">
                  <c:v>7088</c:v>
                </c:pt>
                <c:pt idx="14">
                  <c:v>8534</c:v>
                </c:pt>
                <c:pt idx="15">
                  <c:v>15090</c:v>
                </c:pt>
                <c:pt idx="16">
                  <c:v>22204</c:v>
                </c:pt>
                <c:pt idx="17">
                  <c:v>32070</c:v>
                </c:pt>
                <c:pt idx="18">
                  <c:v>38784</c:v>
                </c:pt>
                <c:pt idx="19">
                  <c:v>42726</c:v>
                </c:pt>
                <c:pt idx="20">
                  <c:v>45244</c:v>
                </c:pt>
                <c:pt idx="21">
                  <c:v>46158</c:v>
                </c:pt>
                <c:pt idx="22">
                  <c:v>46474</c:v>
                </c:pt>
                <c:pt idx="23">
                  <c:v>46754</c:v>
                </c:pt>
              </c:numCache>
            </c:numRef>
          </c:val>
        </c:ser>
        <c:ser>
          <c:idx val="1"/>
          <c:order val="1"/>
          <c:tx>
            <c:strRef>
              <c:f>Sheet6!$A$3:$B$3</c:f>
              <c:strCache>
                <c:ptCount val="1"/>
                <c:pt idx="0">
                  <c:v>Description December(2014)</c:v>
                </c:pt>
              </c:strCache>
            </c:strRef>
          </c:tx>
          <c:invertIfNegative val="0"/>
          <c:cat>
            <c:strRef>
              <c:f>Sheet6!$C$1:$Z$1</c:f>
              <c:strCache>
                <c:ptCount val="24"/>
                <c:pt idx="0">
                  <c:v>12 A.M</c:v>
                </c:pt>
                <c:pt idx="1">
                  <c:v>1 A.M</c:v>
                </c:pt>
                <c:pt idx="2">
                  <c:v>2 A.M</c:v>
                </c:pt>
                <c:pt idx="3">
                  <c:v>3 A.M</c:v>
                </c:pt>
                <c:pt idx="4">
                  <c:v>4 A.M</c:v>
                </c:pt>
                <c:pt idx="5">
                  <c:v>5 A.M</c:v>
                </c:pt>
                <c:pt idx="6">
                  <c:v>6 A.M</c:v>
                </c:pt>
                <c:pt idx="7">
                  <c:v>7 A.M</c:v>
                </c:pt>
                <c:pt idx="8">
                  <c:v>8 A.M</c:v>
                </c:pt>
                <c:pt idx="9">
                  <c:v>9 A.M</c:v>
                </c:pt>
                <c:pt idx="10">
                  <c:v> 10 A.M</c:v>
                </c:pt>
                <c:pt idx="11">
                  <c:v>11 A.M</c:v>
                </c:pt>
                <c:pt idx="12">
                  <c:v>12 A.M</c:v>
                </c:pt>
                <c:pt idx="13">
                  <c:v>1 P.M  </c:v>
                </c:pt>
                <c:pt idx="14">
                  <c:v>2  P.M </c:v>
                </c:pt>
                <c:pt idx="15">
                  <c:v>3 P.M</c:v>
                </c:pt>
                <c:pt idx="16">
                  <c:v>4 P.M</c:v>
                </c:pt>
                <c:pt idx="17">
                  <c:v>5 P.M</c:v>
                </c:pt>
                <c:pt idx="18">
                  <c:v>6 P.M</c:v>
                </c:pt>
                <c:pt idx="19">
                  <c:v>7 P.M</c:v>
                </c:pt>
                <c:pt idx="20">
                  <c:v>8 P.M</c:v>
                </c:pt>
                <c:pt idx="21">
                  <c:v>9 P.M</c:v>
                </c:pt>
                <c:pt idx="22">
                  <c:v>10 P.M</c:v>
                </c:pt>
                <c:pt idx="23">
                  <c:v>11 P.M</c:v>
                </c:pt>
              </c:strCache>
            </c:strRef>
          </c:cat>
          <c:val>
            <c:numRef>
              <c:f>Sheet6!$C$3:$Z$3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845184"/>
        <c:axId val="70846720"/>
      </c:barChart>
      <c:catAx>
        <c:axId val="70845184"/>
        <c:scaling>
          <c:orientation val="minMax"/>
        </c:scaling>
        <c:delete val="0"/>
        <c:axPos val="b"/>
        <c:majorTickMark val="out"/>
        <c:minorTickMark val="none"/>
        <c:tickLblPos val="nextTo"/>
        <c:crossAx val="70846720"/>
        <c:crosses val="autoZero"/>
        <c:auto val="1"/>
        <c:lblAlgn val="ctr"/>
        <c:lblOffset val="100"/>
        <c:noMultiLvlLbl val="0"/>
      </c:catAx>
      <c:valAx>
        <c:axId val="70846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845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Daily new likes in 2013</c:v>
                </c:pt>
              </c:strCache>
            </c:strRef>
          </c:tx>
          <c:invertIfNegative val="0"/>
          <c:cat>
            <c:strRef>
              <c:f>Sheet2!$A$2:$A$4</c:f>
              <c:strCache>
                <c:ptCount val="3"/>
                <c:pt idx="0">
                  <c:v>january</c:v>
                </c:pt>
                <c:pt idx="1">
                  <c:v>februrary</c:v>
                </c:pt>
                <c:pt idx="2">
                  <c:v>march</c:v>
                </c:pt>
              </c:strCache>
            </c:strRef>
          </c:cat>
          <c:val>
            <c:numRef>
              <c:f>Sheet2!$B$2:$B$4</c:f>
              <c:numCache>
                <c:formatCode>General</c:formatCode>
                <c:ptCount val="3"/>
                <c:pt idx="0">
                  <c:v>52</c:v>
                </c:pt>
                <c:pt idx="1">
                  <c:v>82</c:v>
                </c:pt>
                <c:pt idx="2">
                  <c:v>143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Daily new likes in 2014</c:v>
                </c:pt>
              </c:strCache>
            </c:strRef>
          </c:tx>
          <c:invertIfNegative val="0"/>
          <c:cat>
            <c:strRef>
              <c:f>Sheet2!$A$2:$A$4</c:f>
              <c:strCache>
                <c:ptCount val="3"/>
                <c:pt idx="0">
                  <c:v>january</c:v>
                </c:pt>
                <c:pt idx="1">
                  <c:v>februrary</c:v>
                </c:pt>
                <c:pt idx="2">
                  <c:v>march</c:v>
                </c:pt>
              </c:strCache>
            </c:strRef>
          </c:cat>
          <c:val>
            <c:numRef>
              <c:f>Sheet2!$C$2:$C$4</c:f>
              <c:numCache>
                <c:formatCode>General</c:formatCode>
                <c:ptCount val="3"/>
                <c:pt idx="0">
                  <c:v>236</c:v>
                </c:pt>
                <c:pt idx="1">
                  <c:v>73</c:v>
                </c:pt>
                <c:pt idx="2">
                  <c:v>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337856"/>
        <c:axId val="99188736"/>
      </c:barChart>
      <c:catAx>
        <c:axId val="93337856"/>
        <c:scaling>
          <c:orientation val="minMax"/>
        </c:scaling>
        <c:delete val="0"/>
        <c:axPos val="b"/>
        <c:majorTickMark val="out"/>
        <c:minorTickMark val="none"/>
        <c:tickLblPos val="nextTo"/>
        <c:crossAx val="99188736"/>
        <c:crosses val="autoZero"/>
        <c:auto val="1"/>
        <c:lblAlgn val="ctr"/>
        <c:lblOffset val="100"/>
        <c:noMultiLvlLbl val="0"/>
      </c:catAx>
      <c:valAx>
        <c:axId val="99188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337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Sheet3!$F$1:$G$1</c:f>
              <c:strCache>
                <c:ptCount val="2"/>
                <c:pt idx="0">
                  <c:v>Total new users in 2013</c:v>
                </c:pt>
                <c:pt idx="1">
                  <c:v>Total new user in 2014</c:v>
                </c:pt>
              </c:strCache>
            </c:strRef>
          </c:cat>
          <c:val>
            <c:numRef>
              <c:f>Sheet3!$F$2:$G$2</c:f>
              <c:numCache>
                <c:formatCode>General</c:formatCode>
                <c:ptCount val="2"/>
                <c:pt idx="0">
                  <c:v>277</c:v>
                </c:pt>
                <c:pt idx="1">
                  <c:v>366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Sheet3!$F$1:$G$1</c:f>
              <c:strCache>
                <c:ptCount val="2"/>
                <c:pt idx="0">
                  <c:v>Total new users in 2013</c:v>
                </c:pt>
                <c:pt idx="1">
                  <c:v>Total new user in 2014</c:v>
                </c:pt>
              </c:strCache>
            </c:strRef>
          </c:cat>
          <c:val>
            <c:numRef>
              <c:f>Sheet3!$F$3:$G$3</c:f>
              <c:numCache>
                <c:formatCode>General</c:formatCode>
                <c:ptCount val="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308160"/>
        <c:axId val="85309696"/>
      </c:barChart>
      <c:catAx>
        <c:axId val="85308160"/>
        <c:scaling>
          <c:orientation val="minMax"/>
        </c:scaling>
        <c:delete val="0"/>
        <c:axPos val="b"/>
        <c:majorTickMark val="out"/>
        <c:minorTickMark val="none"/>
        <c:tickLblPos val="nextTo"/>
        <c:crossAx val="85309696"/>
        <c:crosses val="autoZero"/>
        <c:auto val="1"/>
        <c:lblAlgn val="ctr"/>
        <c:lblOffset val="100"/>
        <c:noMultiLvlLbl val="0"/>
      </c:catAx>
      <c:valAx>
        <c:axId val="85309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3081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28 days Chart</a:t>
            </a:r>
            <a:r>
              <a:rPr lang="en-US" baseline="0" dirty="0"/>
              <a:t> Analysis of Quarter-1 </a:t>
            </a:r>
            <a:r>
              <a:rPr lang="en-US" baseline="0" dirty="0" smtClean="0"/>
              <a:t>2013</a:t>
            </a:r>
            <a:endParaRPr 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'[Facebook Insights Data Export - Deerwalk Institute of Technology - 2014-10-30 Q1 2013.xls]Key metrics'!$B$1</c:f>
              <c:strCache>
                <c:ptCount val="1"/>
                <c:pt idx="0">
                  <c:v>28 Days People Talking About This</c:v>
                </c:pt>
              </c:strCache>
            </c:strRef>
          </c:tx>
          <c:invertIfNegative val="0"/>
          <c:cat>
            <c:numRef>
              <c:f>'[Facebook Insights Data Export - Deerwalk Institute of Technology - 2014-10-30 Q1 2013.xls]Key metrics'!$A$2:$A$90</c:f>
              <c:numCache>
                <c:formatCode>m/d/yy</c:formatCode>
                <c:ptCount val="4"/>
                <c:pt idx="0">
                  <c:v>41275</c:v>
                </c:pt>
                <c:pt idx="1">
                  <c:v>41302</c:v>
                </c:pt>
                <c:pt idx="2">
                  <c:v>41330</c:v>
                </c:pt>
                <c:pt idx="3">
                  <c:v>41358</c:v>
                </c:pt>
              </c:numCache>
            </c:numRef>
          </c:cat>
          <c:val>
            <c:numRef>
              <c:f>'[Facebook Insights Data Export - Deerwalk Institute of Technology - 2014-10-30 Q1 2013.xls]Key metrics'!$B$2:$B$90</c:f>
              <c:numCache>
                <c:formatCode>0</c:formatCode>
                <c:ptCount val="4"/>
                <c:pt idx="0">
                  <c:v>168</c:v>
                </c:pt>
                <c:pt idx="1">
                  <c:v>377</c:v>
                </c:pt>
                <c:pt idx="2">
                  <c:v>242</c:v>
                </c:pt>
                <c:pt idx="3">
                  <c:v>131</c:v>
                </c:pt>
              </c:numCache>
            </c:numRef>
          </c:val>
        </c:ser>
        <c:ser>
          <c:idx val="1"/>
          <c:order val="1"/>
          <c:tx>
            <c:strRef>
              <c:f>'[Facebook Insights Data Export - Deerwalk Institute of Technology - 2014-10-30 Q1 2013.xls]Key metrics'!$C$1</c:f>
              <c:strCache>
                <c:ptCount val="1"/>
                <c:pt idx="0">
                  <c:v>28 Days Page Engaged Users</c:v>
                </c:pt>
              </c:strCache>
            </c:strRef>
          </c:tx>
          <c:invertIfNegative val="0"/>
          <c:cat>
            <c:numRef>
              <c:f>'[Facebook Insights Data Export - Deerwalk Institute of Technology - 2014-10-30 Q1 2013.xls]Key metrics'!$A$2:$A$90</c:f>
              <c:numCache>
                <c:formatCode>m/d/yy</c:formatCode>
                <c:ptCount val="4"/>
                <c:pt idx="0">
                  <c:v>41275</c:v>
                </c:pt>
                <c:pt idx="1">
                  <c:v>41302</c:v>
                </c:pt>
                <c:pt idx="2">
                  <c:v>41330</c:v>
                </c:pt>
                <c:pt idx="3">
                  <c:v>41358</c:v>
                </c:pt>
              </c:numCache>
            </c:numRef>
          </c:cat>
          <c:val>
            <c:numRef>
              <c:f>'[Facebook Insights Data Export - Deerwalk Institute of Technology - 2014-10-30 Q1 2013.xls]Key metrics'!$C$2:$C$90</c:f>
              <c:numCache>
                <c:formatCode>0</c:formatCode>
                <c:ptCount val="4"/>
                <c:pt idx="0">
                  <c:v>442</c:v>
                </c:pt>
                <c:pt idx="1">
                  <c:v>787</c:v>
                </c:pt>
                <c:pt idx="2">
                  <c:v>779</c:v>
                </c:pt>
                <c:pt idx="3">
                  <c:v>554</c:v>
                </c:pt>
              </c:numCache>
            </c:numRef>
          </c:val>
        </c:ser>
        <c:ser>
          <c:idx val="2"/>
          <c:order val="2"/>
          <c:tx>
            <c:strRef>
              <c:f>'[Facebook Insights Data Export - Deerwalk Institute of Technology - 2014-10-30 Q1 2013.xls]Key metrics'!$D$1</c:f>
              <c:strCache>
                <c:ptCount val="1"/>
                <c:pt idx="0">
                  <c:v>28 Days Total Reach</c:v>
                </c:pt>
              </c:strCache>
            </c:strRef>
          </c:tx>
          <c:invertIfNegative val="0"/>
          <c:cat>
            <c:numRef>
              <c:f>'[Facebook Insights Data Export - Deerwalk Institute of Technology - 2014-10-30 Q1 2013.xls]Key metrics'!$A$2:$A$90</c:f>
              <c:numCache>
                <c:formatCode>m/d/yy</c:formatCode>
                <c:ptCount val="4"/>
                <c:pt idx="0">
                  <c:v>41275</c:v>
                </c:pt>
                <c:pt idx="1">
                  <c:v>41302</c:v>
                </c:pt>
                <c:pt idx="2">
                  <c:v>41330</c:v>
                </c:pt>
                <c:pt idx="3">
                  <c:v>41358</c:v>
                </c:pt>
              </c:numCache>
            </c:numRef>
          </c:cat>
          <c:val>
            <c:numRef>
              <c:f>'[Facebook Insights Data Export - Deerwalk Institute of Technology - 2014-10-30 Q1 2013.xls]Key metrics'!$D$2:$D$90</c:f>
              <c:numCache>
                <c:formatCode>0</c:formatCode>
                <c:ptCount val="4"/>
                <c:pt idx="0">
                  <c:v>2724</c:v>
                </c:pt>
                <c:pt idx="1">
                  <c:v>4404</c:v>
                </c:pt>
                <c:pt idx="2">
                  <c:v>5220</c:v>
                </c:pt>
                <c:pt idx="3">
                  <c:v>3527</c:v>
                </c:pt>
              </c:numCache>
            </c:numRef>
          </c:val>
        </c:ser>
        <c:ser>
          <c:idx val="3"/>
          <c:order val="3"/>
          <c:tx>
            <c:strRef>
              <c:f>'[Facebook Insights Data Export - Deerwalk Institute of Technology - 2014-10-30 Q1 2013.xls]Key metrics'!$E$1</c:f>
              <c:strCache>
                <c:ptCount val="1"/>
                <c:pt idx="0">
                  <c:v>28 Days Total Impressions</c:v>
                </c:pt>
              </c:strCache>
            </c:strRef>
          </c:tx>
          <c:invertIfNegative val="0"/>
          <c:cat>
            <c:numRef>
              <c:f>'[Facebook Insights Data Export - Deerwalk Institute of Technology - 2014-10-30 Q1 2013.xls]Key metrics'!$A$2:$A$90</c:f>
              <c:numCache>
                <c:formatCode>m/d/yy</c:formatCode>
                <c:ptCount val="4"/>
                <c:pt idx="0">
                  <c:v>41275</c:v>
                </c:pt>
                <c:pt idx="1">
                  <c:v>41302</c:v>
                </c:pt>
                <c:pt idx="2">
                  <c:v>41330</c:v>
                </c:pt>
                <c:pt idx="3">
                  <c:v>41358</c:v>
                </c:pt>
              </c:numCache>
            </c:numRef>
          </c:cat>
          <c:val>
            <c:numRef>
              <c:f>'[Facebook Insights Data Export - Deerwalk Institute of Technology - 2014-10-30 Q1 2013.xls]Key metrics'!$E$2:$E$90</c:f>
              <c:numCache>
                <c:formatCode>0</c:formatCode>
                <c:ptCount val="4"/>
                <c:pt idx="0">
                  <c:v>25666</c:v>
                </c:pt>
                <c:pt idx="1">
                  <c:v>41049</c:v>
                </c:pt>
                <c:pt idx="2">
                  <c:v>40820</c:v>
                </c:pt>
                <c:pt idx="3">
                  <c:v>21778</c:v>
                </c:pt>
              </c:numCache>
            </c:numRef>
          </c:val>
        </c:ser>
        <c:ser>
          <c:idx val="4"/>
          <c:order val="4"/>
          <c:tx>
            <c:strRef>
              <c:f>'[Facebook Insights Data Export - Deerwalk Institute of Technology - 2014-10-30 Q1 2013.xls]Key metrics'!$F$1</c:f>
              <c:strCache>
                <c:ptCount val="1"/>
                <c:pt idx="0">
                  <c:v>28 Days Reach of page posts</c:v>
                </c:pt>
              </c:strCache>
            </c:strRef>
          </c:tx>
          <c:invertIfNegative val="0"/>
          <c:cat>
            <c:numRef>
              <c:f>'[Facebook Insights Data Export - Deerwalk Institute of Technology - 2014-10-30 Q1 2013.xls]Key metrics'!$A$2:$A$90</c:f>
              <c:numCache>
                <c:formatCode>m/d/yy</c:formatCode>
                <c:ptCount val="4"/>
                <c:pt idx="0">
                  <c:v>41275</c:v>
                </c:pt>
                <c:pt idx="1">
                  <c:v>41302</c:v>
                </c:pt>
                <c:pt idx="2">
                  <c:v>41330</c:v>
                </c:pt>
                <c:pt idx="3">
                  <c:v>41358</c:v>
                </c:pt>
              </c:numCache>
            </c:numRef>
          </c:cat>
          <c:val>
            <c:numRef>
              <c:f>'[Facebook Insights Data Export - Deerwalk Institute of Technology - 2014-10-30 Q1 2013.xls]Key metrics'!$F$2:$F$90</c:f>
              <c:numCache>
                <c:formatCode>0</c:formatCode>
                <c:ptCount val="4"/>
                <c:pt idx="0">
                  <c:v>1496</c:v>
                </c:pt>
                <c:pt idx="1">
                  <c:v>2192</c:v>
                </c:pt>
                <c:pt idx="2">
                  <c:v>2346</c:v>
                </c:pt>
                <c:pt idx="3">
                  <c:v>2704</c:v>
                </c:pt>
              </c:numCache>
            </c:numRef>
          </c:val>
        </c:ser>
        <c:ser>
          <c:idx val="5"/>
          <c:order val="5"/>
          <c:tx>
            <c:strRef>
              <c:f>'[Facebook Insights Data Export - Deerwalk Institute of Technology - 2014-10-30 Q1 2013.xls]Key metrics'!$G$1</c:f>
              <c:strCache>
                <c:ptCount val="1"/>
                <c:pt idx="0">
                  <c:v>28 Days Total Consumers</c:v>
                </c:pt>
              </c:strCache>
            </c:strRef>
          </c:tx>
          <c:invertIfNegative val="0"/>
          <c:cat>
            <c:numRef>
              <c:f>'[Facebook Insights Data Export - Deerwalk Institute of Technology - 2014-10-30 Q1 2013.xls]Key metrics'!$A$2:$A$90</c:f>
              <c:numCache>
                <c:formatCode>m/d/yy</c:formatCode>
                <c:ptCount val="4"/>
                <c:pt idx="0">
                  <c:v>41275</c:v>
                </c:pt>
                <c:pt idx="1">
                  <c:v>41302</c:v>
                </c:pt>
                <c:pt idx="2">
                  <c:v>41330</c:v>
                </c:pt>
                <c:pt idx="3">
                  <c:v>41358</c:v>
                </c:pt>
              </c:numCache>
            </c:numRef>
          </c:cat>
          <c:val>
            <c:numRef>
              <c:f>'[Facebook Insights Data Export - Deerwalk Institute of Technology - 2014-10-30 Q1 2013.xls]Key metrics'!$G$2:$G$90</c:f>
              <c:numCache>
                <c:formatCode>0</c:formatCode>
                <c:ptCount val="4"/>
                <c:pt idx="0">
                  <c:v>346</c:v>
                </c:pt>
                <c:pt idx="1">
                  <c:v>611</c:v>
                </c:pt>
                <c:pt idx="2">
                  <c:v>725</c:v>
                </c:pt>
                <c:pt idx="3">
                  <c:v>513</c:v>
                </c:pt>
              </c:numCache>
            </c:numRef>
          </c:val>
        </c:ser>
        <c:ser>
          <c:idx val="6"/>
          <c:order val="6"/>
          <c:tx>
            <c:strRef>
              <c:f>'[Facebook Insights Data Export - Deerwalk Institute of Technology - 2014-10-30 Q1 2013.xls]Key metrics'!$H$1</c:f>
              <c:strCache>
                <c:ptCount val="1"/>
                <c:pt idx="0">
                  <c:v>28 Days Page consumptions</c:v>
                </c:pt>
              </c:strCache>
            </c:strRef>
          </c:tx>
          <c:invertIfNegative val="0"/>
          <c:cat>
            <c:numRef>
              <c:f>'[Facebook Insights Data Export - Deerwalk Institute of Technology - 2014-10-30 Q1 2013.xls]Key metrics'!$A$2:$A$90</c:f>
              <c:numCache>
                <c:formatCode>m/d/yy</c:formatCode>
                <c:ptCount val="4"/>
                <c:pt idx="0">
                  <c:v>41275</c:v>
                </c:pt>
                <c:pt idx="1">
                  <c:v>41302</c:v>
                </c:pt>
                <c:pt idx="2">
                  <c:v>41330</c:v>
                </c:pt>
                <c:pt idx="3">
                  <c:v>41358</c:v>
                </c:pt>
              </c:numCache>
            </c:numRef>
          </c:cat>
          <c:val>
            <c:numRef>
              <c:f>'[Facebook Insights Data Export - Deerwalk Institute of Technology - 2014-10-30 Q1 2013.xls]Key metrics'!$H$2:$H$90</c:f>
              <c:numCache>
                <c:formatCode>0</c:formatCode>
                <c:ptCount val="4"/>
                <c:pt idx="0">
                  <c:v>1412</c:v>
                </c:pt>
                <c:pt idx="1">
                  <c:v>3051</c:v>
                </c:pt>
                <c:pt idx="2">
                  <c:v>3953</c:v>
                </c:pt>
                <c:pt idx="3">
                  <c:v>2236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box"/>
        <c:axId val="99067776"/>
        <c:axId val="99210368"/>
        <c:axId val="0"/>
      </c:bar3DChart>
      <c:dateAx>
        <c:axId val="9906777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crossAx val="99210368"/>
        <c:crosses val="autoZero"/>
        <c:auto val="1"/>
        <c:lblOffset val="100"/>
        <c:baseTimeUnit val="days"/>
      </c:dateAx>
      <c:valAx>
        <c:axId val="992103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layout>
            <c:manualLayout>
              <c:xMode val="edge"/>
              <c:yMode val="edge"/>
              <c:x val="0.17082653460643618"/>
              <c:y val="0.25949746281714786"/>
            </c:manualLayout>
          </c:layout>
          <c:overlay val="0"/>
        </c:title>
        <c:numFmt formatCode="0" sourceLinked="1"/>
        <c:majorTickMark val="none"/>
        <c:minorTickMark val="none"/>
        <c:tickLblPos val="nextTo"/>
        <c:crossAx val="9906777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BA26-8F49-4CEB-93C0-3E1F5083718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85A6-63DC-47D1-BE94-5F32FD7C54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8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BA26-8F49-4CEB-93C0-3E1F5083718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85A6-63DC-47D1-BE94-5F32FD7C54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415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BA26-8F49-4CEB-93C0-3E1F5083718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85A6-63DC-47D1-BE94-5F32FD7C54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33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BA26-8F49-4CEB-93C0-3E1F5083718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85A6-63DC-47D1-BE94-5F32FD7C54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87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BA26-8F49-4CEB-93C0-3E1F5083718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85A6-63DC-47D1-BE94-5F32FD7C54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30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BA26-8F49-4CEB-93C0-3E1F5083718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85A6-63DC-47D1-BE94-5F32FD7C54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12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BA26-8F49-4CEB-93C0-3E1F5083718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85A6-63DC-47D1-BE94-5F32FD7C54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62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BA26-8F49-4CEB-93C0-3E1F5083718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85A6-63DC-47D1-BE94-5F32FD7C54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11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BA26-8F49-4CEB-93C0-3E1F5083718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85A6-63DC-47D1-BE94-5F32FD7C54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767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BA26-8F49-4CEB-93C0-3E1F5083718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85A6-63DC-47D1-BE94-5F32FD7C54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18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BA26-8F49-4CEB-93C0-3E1F5083718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85A6-63DC-47D1-BE94-5F32FD7C54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6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BA26-8F49-4CEB-93C0-3E1F50837185}" type="datetimeFigureOut">
              <a:rPr lang="en-AU" smtClean="0"/>
              <a:t>5/11/2014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85A6-63DC-47D1-BE94-5F32FD7C54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56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PRESENTATION OF DAILY LIKES AND ONLINE AND KEY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55340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SECTION B</a:t>
            </a:r>
          </a:p>
          <a:p>
            <a:pPr marL="0" indent="0" algn="ctr">
              <a:buNone/>
            </a:pPr>
            <a:r>
              <a:rPr lang="en-US" dirty="0" smtClean="0"/>
              <a:t>GROUP D </a:t>
            </a:r>
          </a:p>
          <a:p>
            <a:pPr marL="0" indent="0" algn="ctr">
              <a:buNone/>
            </a:pPr>
            <a:r>
              <a:rPr lang="en-US" dirty="0" smtClean="0"/>
              <a:t>Sumit Shrestha</a:t>
            </a:r>
          </a:p>
          <a:p>
            <a:pPr marL="0" indent="0" algn="ctr">
              <a:buNone/>
            </a:pPr>
            <a:r>
              <a:rPr lang="en-US" dirty="0" err="1" smtClean="0"/>
              <a:t>Prajjwal</a:t>
            </a:r>
            <a:r>
              <a:rPr lang="en-US" dirty="0" smtClean="0"/>
              <a:t> </a:t>
            </a:r>
            <a:r>
              <a:rPr lang="en-US" dirty="0" err="1" smtClean="0"/>
              <a:t>Sthapit</a:t>
            </a:r>
            <a:r>
              <a:rPr lang="en-US" dirty="0" smtClean="0"/>
              <a:t>	</a:t>
            </a:r>
          </a:p>
          <a:p>
            <a:pPr marL="0" indent="0" algn="ctr">
              <a:buNone/>
            </a:pPr>
            <a:r>
              <a:rPr lang="en-US" dirty="0" err="1" smtClean="0"/>
              <a:t>Sanjeev</a:t>
            </a:r>
            <a:r>
              <a:rPr lang="en-US" dirty="0" smtClean="0"/>
              <a:t> </a:t>
            </a:r>
            <a:r>
              <a:rPr lang="en-US" dirty="0" err="1" smtClean="0"/>
              <a:t>Budha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Sanjeev</a:t>
            </a:r>
            <a:r>
              <a:rPr lang="en-US" dirty="0" smtClean="0"/>
              <a:t> </a:t>
            </a:r>
            <a:r>
              <a:rPr lang="en-US" dirty="0" err="1" smtClean="0"/>
              <a:t>Mainali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11-05 at 9.00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8424936" cy="55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AU" dirty="0" smtClean="0"/>
              <a:t>2013 and 2014 </a:t>
            </a:r>
            <a:r>
              <a:rPr lang="en-AU" dirty="0"/>
              <a:t>N</a:t>
            </a:r>
            <a:r>
              <a:rPr lang="en-AU" dirty="0" smtClean="0"/>
              <a:t>ovember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696654"/>
              </p:ext>
            </p:extLst>
          </p:nvPr>
        </p:nvGraphicFramePr>
        <p:xfrm>
          <a:off x="10947" y="1196752"/>
          <a:ext cx="10329863" cy="5233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21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/>
          <a:lstStyle/>
          <a:p>
            <a:r>
              <a:rPr lang="en-AU" dirty="0" smtClean="0"/>
              <a:t>2013 and 2014 December</a:t>
            </a:r>
            <a:endParaRPr lang="en-AU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576226"/>
              </p:ext>
            </p:extLst>
          </p:nvPr>
        </p:nvGraphicFramePr>
        <p:xfrm>
          <a:off x="0" y="1556792"/>
          <a:ext cx="9144000" cy="44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85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Daily new likes was chosen from two different years and was compared.</a:t>
            </a:r>
          </a:p>
          <a:p>
            <a:r>
              <a:rPr lang="en-US" dirty="0" smtClean="0"/>
              <a:t>Comparison was done between the data of first quarter of year 2013 and first quarter of year 2014.</a:t>
            </a:r>
            <a:endParaRPr lang="en-US" dirty="0"/>
          </a:p>
          <a:p>
            <a:r>
              <a:rPr lang="en-US" dirty="0"/>
              <a:t>Total sum of </a:t>
            </a:r>
            <a:r>
              <a:rPr lang="en-US" dirty="0" smtClean="0"/>
              <a:t> new likes was </a:t>
            </a:r>
            <a:r>
              <a:rPr lang="en-US" dirty="0"/>
              <a:t>calculated month-wise </a:t>
            </a:r>
            <a:r>
              <a:rPr lang="en-US" dirty="0" smtClean="0"/>
              <a:t>and </a:t>
            </a:r>
            <a:r>
              <a:rPr lang="en-US" dirty="0"/>
              <a:t>data are presented in bar </a:t>
            </a:r>
            <a:r>
              <a:rPr lang="en-US" dirty="0" smtClean="0"/>
              <a:t>graph.</a:t>
            </a:r>
          </a:p>
          <a:p>
            <a:r>
              <a:rPr lang="en-US" dirty="0" smtClean="0"/>
              <a:t>Total number of new news in 2013 and 2014 was also shown in </a:t>
            </a:r>
            <a:r>
              <a:rPr lang="en-US" dirty="0" err="1" smtClean="0"/>
              <a:t>bargraph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7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new likes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88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88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669664"/>
              </p:ext>
            </p:extLst>
          </p:nvPr>
        </p:nvGraphicFramePr>
        <p:xfrm>
          <a:off x="1" y="21850"/>
          <a:ext cx="9111774" cy="683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8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119730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7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on Total Impressions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97811083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6422338"/>
              </p:ext>
            </p:extLst>
          </p:nvPr>
        </p:nvGraphicFramePr>
        <p:xfrm>
          <a:off x="4648200" y="1600200"/>
          <a:ext cx="4172272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24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on Reach of Page Posts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708589"/>
              </p:ext>
            </p:extLst>
          </p:nvPr>
        </p:nvGraphicFramePr>
        <p:xfrm>
          <a:off x="0" y="1196752"/>
          <a:ext cx="4497388" cy="5544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51027410"/>
              </p:ext>
            </p:extLst>
          </p:nvPr>
        </p:nvGraphicFramePr>
        <p:xfrm>
          <a:off x="4645025" y="1268760"/>
          <a:ext cx="4498975" cy="5589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76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Liked And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Comparisons are done on the basis of month of two different years.</a:t>
            </a:r>
          </a:p>
          <a:p>
            <a:r>
              <a:rPr lang="en-US" dirty="0" smtClean="0"/>
              <a:t>Total sum of likes and online daily was calculated month-wise on the basis of hours and data are presented in bar graph and line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Graph analysis of Total Impressions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9025251"/>
              </p:ext>
            </p:extLst>
          </p:nvPr>
        </p:nvGraphicFramePr>
        <p:xfrm>
          <a:off x="0" y="1600200"/>
          <a:ext cx="4495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8822666"/>
              </p:ext>
            </p:extLst>
          </p:nvPr>
        </p:nvGraphicFramePr>
        <p:xfrm>
          <a:off x="4648200" y="1556792"/>
          <a:ext cx="4495800" cy="530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370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492896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 Black"/>
                <a:cs typeface="Arial Black"/>
              </a:rPr>
              <a:t>THANK YOU</a:t>
            </a:r>
            <a:endParaRPr lang="en-US" b="1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035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/>
          </a:bodyPr>
          <a:lstStyle/>
          <a:p>
            <a:r>
              <a:rPr lang="en-AU" dirty="0"/>
              <a:t>Comparison of 2013 and 2014 </a:t>
            </a:r>
            <a:r>
              <a:rPr lang="en-AU" dirty="0" smtClean="0"/>
              <a:t>July</a:t>
            </a:r>
            <a:r>
              <a:rPr lang="en-AU" dirty="0"/>
              <a:t/>
            </a:r>
            <a:br>
              <a:rPr lang="en-AU" dirty="0"/>
            </a:b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253476"/>
              </p:ext>
            </p:extLst>
          </p:nvPr>
        </p:nvGraphicFramePr>
        <p:xfrm>
          <a:off x="-1" y="2204864"/>
          <a:ext cx="9144001" cy="465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17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4-11-05 at 9.05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" y="1484784"/>
            <a:ext cx="9128571" cy="50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Comparison of 2013 and 2014 </a:t>
            </a:r>
            <a:r>
              <a:rPr lang="en-AU" dirty="0" smtClean="0"/>
              <a:t>August</a:t>
            </a:r>
            <a:r>
              <a:rPr lang="en-AU" dirty="0"/>
              <a:t/>
            </a:r>
            <a:br>
              <a:rPr lang="en-AU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882331"/>
              </p:ext>
            </p:extLst>
          </p:nvPr>
        </p:nvGraphicFramePr>
        <p:xfrm>
          <a:off x="179512" y="1600200"/>
          <a:ext cx="8964488" cy="506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7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5 at 9.08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036496" cy="46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Comparison of 2013 and 2014 </a:t>
            </a:r>
            <a:r>
              <a:rPr lang="en-AU" dirty="0" smtClean="0"/>
              <a:t>September</a:t>
            </a:r>
            <a:r>
              <a:rPr lang="en-AU" dirty="0"/>
              <a:t/>
            </a:r>
            <a:br>
              <a:rPr lang="en-AU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715940"/>
              </p:ext>
            </p:extLst>
          </p:nvPr>
        </p:nvGraphicFramePr>
        <p:xfrm>
          <a:off x="0" y="1600200"/>
          <a:ext cx="9144000" cy="514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73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11-05 at 9.10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5204"/>
            <a:ext cx="9144000" cy="46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Comparison of 2013 and 2014 </a:t>
            </a:r>
            <a:r>
              <a:rPr lang="en-AU" dirty="0"/>
              <a:t>O</a:t>
            </a:r>
            <a:r>
              <a:rPr lang="en-AU" dirty="0" smtClean="0"/>
              <a:t>ctober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41188"/>
              </p:ext>
            </p:extLst>
          </p:nvPr>
        </p:nvGraphicFramePr>
        <p:xfrm>
          <a:off x="0" y="1700808"/>
          <a:ext cx="9144000" cy="5157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20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225</Words>
  <Application>Microsoft Office PowerPoint</Application>
  <PresentationFormat>On-screen Show (4:3)</PresentationFormat>
  <Paragraphs>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GRAPH PRESENTATION OF DAILY LIKES AND ONLINE AND KEY METRICS</vt:lpstr>
      <vt:lpstr>Daily Liked And Online</vt:lpstr>
      <vt:lpstr>Comparison of 2013 and 2014 July </vt:lpstr>
      <vt:lpstr>PowerPoint Presentation</vt:lpstr>
      <vt:lpstr>Comparison of 2013 and 2014 August </vt:lpstr>
      <vt:lpstr>PowerPoint Presentation</vt:lpstr>
      <vt:lpstr>Comparison of 2013 and 2014 September </vt:lpstr>
      <vt:lpstr>PowerPoint Presentation</vt:lpstr>
      <vt:lpstr>Comparison of 2013 and 2014 October </vt:lpstr>
      <vt:lpstr>PowerPoint Presentation</vt:lpstr>
      <vt:lpstr>2013 and 2014 November</vt:lpstr>
      <vt:lpstr>2013 and 2014 December</vt:lpstr>
      <vt:lpstr>KEY METRICS</vt:lpstr>
      <vt:lpstr>Daily new likes</vt:lpstr>
      <vt:lpstr>New users </vt:lpstr>
      <vt:lpstr>PowerPoint Presentation</vt:lpstr>
      <vt:lpstr>PowerPoint Presentation</vt:lpstr>
      <vt:lpstr>Comparison on Total Impressions</vt:lpstr>
      <vt:lpstr>Comparison on Reach of Page Posts</vt:lpstr>
      <vt:lpstr>Line Graph analysis of Total Impressions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Q3 2013 and 2014 july</dc:title>
  <dc:creator>Prajjwal1510</dc:creator>
  <cp:lastModifiedBy>Sanjeev</cp:lastModifiedBy>
  <cp:revision>25</cp:revision>
  <dcterms:created xsi:type="dcterms:W3CDTF">2014-11-04T14:29:35Z</dcterms:created>
  <dcterms:modified xsi:type="dcterms:W3CDTF">2014-11-05T06:05:39Z</dcterms:modified>
</cp:coreProperties>
</file>