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BF9CF8F-E38E-4E47-8F81-4CE9C3E182C0}"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A47FACFD-42BE-4F64-A64A-54C896E88DC5}"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9CF8F-E38E-4E47-8F81-4CE9C3E182C0}"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ACFD-42BE-4F64-A64A-54C896E88D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F9CF8F-E38E-4E47-8F81-4CE9C3E182C0}"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ACFD-42BE-4F64-A64A-54C896E88D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9CF8F-E38E-4E47-8F81-4CE9C3E182C0}" type="datetimeFigureOut">
              <a:rPr lang="en-US" smtClean="0"/>
              <a:t>9/24/2014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ACFD-42BE-4F64-A64A-54C896E88D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BF9CF8F-E38E-4E47-8F81-4CE9C3E182C0}" type="datetimeFigureOut">
              <a:rPr lang="en-US" smtClean="0"/>
              <a:t>9/24/2014</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FACFD-42BE-4F64-A64A-54C896E88DC5}"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F9CF8F-E38E-4E47-8F81-4CE9C3E182C0}"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FACFD-42BE-4F64-A64A-54C896E88D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F9CF8F-E38E-4E47-8F81-4CE9C3E182C0}" type="datetimeFigureOut">
              <a:rPr lang="en-US" smtClean="0"/>
              <a:t>9/24/2014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FACFD-42BE-4F64-A64A-54C896E88D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F9CF8F-E38E-4E47-8F81-4CE9C3E182C0}" type="datetimeFigureOut">
              <a:rPr lang="en-US" smtClean="0"/>
              <a:t>9/24/2014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FACFD-42BE-4F64-A64A-54C896E88D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BF9CF8F-E38E-4E47-8F81-4CE9C3E182C0}" type="datetimeFigureOut">
              <a:rPr lang="en-US" smtClean="0"/>
              <a:t>9/24/2014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FACFD-42BE-4F64-A64A-54C896E88D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F9CF8F-E38E-4E47-8F81-4CE9C3E182C0}" type="datetimeFigureOut">
              <a:rPr lang="en-US" smtClean="0"/>
              <a:t>9/24/2014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FACFD-42BE-4F64-A64A-54C896E88DC5}"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8BF9CF8F-E38E-4E47-8F81-4CE9C3E182C0}" type="datetimeFigureOut">
              <a:rPr lang="en-US" smtClean="0"/>
              <a:t>9/24/2014</a:t>
            </a:fld>
            <a:endParaRPr lang="en-US"/>
          </a:p>
        </p:txBody>
      </p:sp>
      <p:sp>
        <p:nvSpPr>
          <p:cNvPr id="7" name="Slide Number Placeholder 6"/>
          <p:cNvSpPr>
            <a:spLocks noGrp="1"/>
          </p:cNvSpPr>
          <p:nvPr>
            <p:ph type="sldNum" sz="quarter" idx="12"/>
          </p:nvPr>
        </p:nvSpPr>
        <p:spPr/>
        <p:txBody>
          <a:bodyPr/>
          <a:lstStyle/>
          <a:p>
            <a:fld id="{A47FACFD-42BE-4F64-A64A-54C896E88DC5}"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BF9CF8F-E38E-4E47-8F81-4CE9C3E182C0}" type="datetimeFigureOut">
              <a:rPr lang="en-US" smtClean="0"/>
              <a:t>9/24/2014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A47FACFD-42BE-4F64-A64A-54C896E88DC5}"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Informative summaries</a:t>
            </a:r>
            <a:endParaRPr lang="en-US" dirty="0"/>
          </a:p>
        </p:txBody>
      </p:sp>
    </p:spTree>
    <p:extLst>
      <p:ext uri="{BB962C8B-B14F-4D97-AF65-F5344CB8AC3E}">
        <p14:creationId xmlns:p14="http://schemas.microsoft.com/office/powerpoint/2010/main" val="1298363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Reducing process water usage</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We are installing a re-circulation unit and cooler for water used on the injector inter-condensers. This system will reduce the injector usage by 30% and so offset the need for expansion of the Process Water Facilities.</a:t>
            </a:r>
          </a:p>
          <a:p>
            <a:pPr marL="0" indent="0">
              <a:buNone/>
            </a:pPr>
            <a:r>
              <a:rPr lang="en-US" dirty="0" smtClean="0"/>
              <a:t>The system will circulate and cool 9500 </a:t>
            </a:r>
            <a:r>
              <a:rPr lang="en-US" dirty="0" err="1" smtClean="0"/>
              <a:t>litres</a:t>
            </a:r>
            <a:r>
              <a:rPr lang="en-US" dirty="0" smtClean="0"/>
              <a:t>/hour. </a:t>
            </a:r>
            <a:r>
              <a:rPr lang="en-US" dirty="0" err="1" smtClean="0"/>
              <a:t>Probeck</a:t>
            </a:r>
            <a:r>
              <a:rPr lang="en-US" dirty="0" smtClean="0"/>
              <a:t> Engineering Ltd., of Leicester, have been chosen to supply and install the major items of equipment, which consist of a forced-blast condenser, pumps, filters, and associated instrumentation.</a:t>
            </a:r>
          </a:p>
          <a:p>
            <a:pPr marL="0" indent="0">
              <a:buNone/>
            </a:pPr>
            <a:r>
              <a:rPr lang="en-US" dirty="0" smtClean="0"/>
              <a:t>The capital cost is $84,500, which is only 56% of the cost of the alternative expansion of Process Water Facilities. </a:t>
            </a:r>
            <a:endParaRPr lang="en-US" dirty="0"/>
          </a:p>
        </p:txBody>
      </p:sp>
    </p:spTree>
    <p:extLst>
      <p:ext uri="{BB962C8B-B14F-4D97-AF65-F5344CB8AC3E}">
        <p14:creationId xmlns:p14="http://schemas.microsoft.com/office/powerpoint/2010/main" val="3332119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228600"/>
            <a:ext cx="8260672" cy="1219199"/>
          </a:xfrm>
        </p:spPr>
        <p:txBody>
          <a:bodyPr>
            <a:normAutofit fontScale="90000"/>
          </a:bodyPr>
          <a:lstStyle/>
          <a:p>
            <a:r>
              <a:rPr lang="en-US" dirty="0" smtClean="0"/>
              <a:t/>
            </a:r>
            <a:br>
              <a:rPr lang="en-US" dirty="0" smtClean="0"/>
            </a:br>
            <a:r>
              <a:rPr lang="en-US" dirty="0" smtClean="0"/>
              <a:t>Descriptive v. Informative summary</a:t>
            </a:r>
            <a:br>
              <a:rPr lang="en-US" dirty="0" smtClean="0"/>
            </a:br>
            <a:endParaRPr lang="en-US" dirty="0"/>
          </a:p>
        </p:txBody>
      </p:sp>
      <p:sp>
        <p:nvSpPr>
          <p:cNvPr id="3" name="Content Placeholder 2"/>
          <p:cNvSpPr>
            <a:spLocks noGrp="1"/>
          </p:cNvSpPr>
          <p:nvPr>
            <p:ph idx="1"/>
          </p:nvPr>
        </p:nvSpPr>
        <p:spPr/>
        <p:txBody>
          <a:bodyPr/>
          <a:lstStyle/>
          <a:p>
            <a:r>
              <a:rPr lang="en-US" dirty="0" smtClean="0"/>
              <a:t>Both summaries extend the title of the report</a:t>
            </a:r>
          </a:p>
          <a:p>
            <a:r>
              <a:rPr lang="en-US" dirty="0" smtClean="0"/>
              <a:t>Informative summary saves the readers’ time by telling them exactly what is in the paper</a:t>
            </a:r>
          </a:p>
          <a:p>
            <a:r>
              <a:rPr lang="en-US" dirty="0" smtClean="0"/>
              <a:t>It is complete in itself and therefore behaves as a short version of the paper more efficiently than the descriptive summary does</a:t>
            </a:r>
            <a:endParaRPr lang="en-US" dirty="0"/>
          </a:p>
        </p:txBody>
      </p:sp>
    </p:spTree>
    <p:extLst>
      <p:ext uri="{BB962C8B-B14F-4D97-AF65-F5344CB8AC3E}">
        <p14:creationId xmlns:p14="http://schemas.microsoft.com/office/powerpoint/2010/main" val="349366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writers prefer descriptive summaries?</a:t>
            </a:r>
            <a:endParaRPr lang="en-US" dirty="0"/>
          </a:p>
        </p:txBody>
      </p:sp>
      <p:sp>
        <p:nvSpPr>
          <p:cNvPr id="3" name="Content Placeholder 2"/>
          <p:cNvSpPr>
            <a:spLocks noGrp="1"/>
          </p:cNvSpPr>
          <p:nvPr>
            <p:ph idx="1"/>
          </p:nvPr>
        </p:nvSpPr>
        <p:spPr/>
        <p:txBody>
          <a:bodyPr/>
          <a:lstStyle/>
          <a:p>
            <a:r>
              <a:rPr lang="en-US" dirty="0" smtClean="0"/>
              <a:t>Subconscious protection of results</a:t>
            </a:r>
          </a:p>
          <a:p>
            <a:r>
              <a:rPr lang="en-US" dirty="0" smtClean="0"/>
              <a:t>Wants reader to do the hard work s/he had to do in preparing the report</a:t>
            </a:r>
          </a:p>
          <a:p>
            <a:r>
              <a:rPr lang="en-US" dirty="0" smtClean="0"/>
              <a:t>Or share her/his adventures</a:t>
            </a:r>
          </a:p>
          <a:p>
            <a:r>
              <a:rPr lang="en-US" dirty="0"/>
              <a:t>A</a:t>
            </a:r>
            <a:r>
              <a:rPr lang="en-US" dirty="0" smtClean="0"/>
              <a:t>fraid of misinterpretations if the result is presented directly without context</a:t>
            </a:r>
          </a:p>
        </p:txBody>
      </p:sp>
    </p:spTree>
    <p:extLst>
      <p:ext uri="{BB962C8B-B14F-4D97-AF65-F5344CB8AC3E}">
        <p14:creationId xmlns:p14="http://schemas.microsoft.com/office/powerpoint/2010/main" val="121758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Informative summary</a:t>
            </a:r>
            <a:endParaRPr lang="en-US" dirty="0"/>
          </a:p>
        </p:txBody>
      </p:sp>
      <p:sp>
        <p:nvSpPr>
          <p:cNvPr id="3" name="Content Placeholder 2"/>
          <p:cNvSpPr>
            <a:spLocks noGrp="1"/>
          </p:cNvSpPr>
          <p:nvPr>
            <p:ph idx="1"/>
          </p:nvPr>
        </p:nvSpPr>
        <p:spPr/>
        <p:txBody>
          <a:bodyPr/>
          <a:lstStyle/>
          <a:p>
            <a:r>
              <a:rPr lang="en-US" dirty="0" smtClean="0"/>
              <a:t>Use words efficiently</a:t>
            </a:r>
          </a:p>
          <a:p>
            <a:r>
              <a:rPr lang="en-US" dirty="0" smtClean="0"/>
              <a:t>Contains numbers/data</a:t>
            </a:r>
            <a:endParaRPr lang="en-US" dirty="0"/>
          </a:p>
        </p:txBody>
      </p:sp>
    </p:spTree>
    <p:extLst>
      <p:ext uri="{BB962C8B-B14F-4D97-AF65-F5344CB8AC3E}">
        <p14:creationId xmlns:p14="http://schemas.microsoft.com/office/powerpoint/2010/main" val="3977902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Reactor vessel jackets</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The report describes an apparatus built to measure the resistance to the flow of heat through various thermal-insulating reactor-vessel jackets, under conditions simulating those obtaining in practice. The effects of a variety of thick, and thin-film materials were studied, and the decrease in thermal resistivity of foam due to ageing was quantified. The relative resistance of thicker foamed polymers and glass </a:t>
            </a:r>
            <a:r>
              <a:rPr lang="en-US" dirty="0" err="1" smtClean="0"/>
              <a:t>fibre</a:t>
            </a:r>
            <a:r>
              <a:rPr lang="en-US" dirty="0" smtClean="0"/>
              <a:t> blankets is shown and the cause of enhanced resistivity of glass </a:t>
            </a:r>
            <a:r>
              <a:rPr lang="en-US" dirty="0" err="1" smtClean="0"/>
              <a:t>fibre</a:t>
            </a:r>
            <a:r>
              <a:rPr lang="en-US" dirty="0" smtClean="0"/>
              <a:t> combinations is suggested. Observations confirm a significant improvement in thermal resistance by placing thin-layer materials on top of polystyrene.</a:t>
            </a:r>
            <a:endParaRPr lang="en-US" dirty="0"/>
          </a:p>
        </p:txBody>
      </p:sp>
    </p:spTree>
    <p:extLst>
      <p:ext uri="{BB962C8B-B14F-4D97-AF65-F5344CB8AC3E}">
        <p14:creationId xmlns:p14="http://schemas.microsoft.com/office/powerpoint/2010/main" val="2182364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Thermal-insulating reactor vessel jackets were tested on an experimental 5 </a:t>
            </a:r>
            <a:r>
              <a:rPr lang="en-US" dirty="0" err="1" smtClean="0"/>
              <a:t>litre</a:t>
            </a:r>
            <a:r>
              <a:rPr lang="en-US" dirty="0" smtClean="0"/>
              <a:t> vessel, kept at 500k internally, and atmospheric temperature externally. Foamed polymers and glass-</a:t>
            </a:r>
            <a:r>
              <a:rPr lang="en-US" dirty="0" err="1" smtClean="0"/>
              <a:t>fibre</a:t>
            </a:r>
            <a:r>
              <a:rPr lang="en-US" dirty="0" smtClean="0"/>
              <a:t> in layers of 5 cm gave </a:t>
            </a:r>
            <a:r>
              <a:rPr lang="en-US" dirty="0" err="1" smtClean="0"/>
              <a:t>resistivities</a:t>
            </a:r>
            <a:r>
              <a:rPr lang="en-US" dirty="0" smtClean="0"/>
              <a:t> of about 1.3. with foam, ageing reduced resistivity by about 7% per year. Thicker glass-</a:t>
            </a:r>
            <a:r>
              <a:rPr lang="en-US" dirty="0" err="1" smtClean="0"/>
              <a:t>fibre</a:t>
            </a:r>
            <a:r>
              <a:rPr lang="en-US" dirty="0" smtClean="0"/>
              <a:t> blankets, up to 15 cm, were about 17% better than the same thickness of foamed polymers. We think this is because the multiple irregular surfaces within the glass-</a:t>
            </a:r>
            <a:r>
              <a:rPr lang="en-US" dirty="0" err="1" smtClean="0"/>
              <a:t>fibre</a:t>
            </a:r>
            <a:r>
              <a:rPr lang="en-US" dirty="0" smtClean="0"/>
              <a:t> blanket trap more air. A thin layer of </a:t>
            </a:r>
            <a:r>
              <a:rPr lang="en-US" dirty="0" err="1" smtClean="0"/>
              <a:t>aluminium</a:t>
            </a:r>
            <a:r>
              <a:rPr lang="en-US" dirty="0" smtClean="0"/>
              <a:t> foil on the outside surface increases the resistivity of polystyrene by up to 30%.</a:t>
            </a:r>
            <a:endParaRPr lang="en-US" dirty="0"/>
          </a:p>
        </p:txBody>
      </p:sp>
    </p:spTree>
    <p:extLst>
      <p:ext uri="{BB962C8B-B14F-4D97-AF65-F5344CB8AC3E}">
        <p14:creationId xmlns:p14="http://schemas.microsoft.com/office/powerpoint/2010/main" val="3225430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Informative Summary</a:t>
            </a:r>
            <a:endParaRPr lang="en-US" dirty="0"/>
          </a:p>
        </p:txBody>
      </p:sp>
      <p:sp>
        <p:nvSpPr>
          <p:cNvPr id="3" name="Content Placeholder 2"/>
          <p:cNvSpPr>
            <a:spLocks noGrp="1"/>
          </p:cNvSpPr>
          <p:nvPr>
            <p:ph idx="1"/>
          </p:nvPr>
        </p:nvSpPr>
        <p:spPr/>
        <p:txBody>
          <a:bodyPr/>
          <a:lstStyle/>
          <a:p>
            <a:r>
              <a:rPr lang="en-US" dirty="0" smtClean="0"/>
              <a:t>Eliminates redundant words</a:t>
            </a:r>
          </a:p>
          <a:p>
            <a:pPr lvl="1"/>
            <a:r>
              <a:rPr lang="en-US" dirty="0" smtClean="0"/>
              <a:t>“…written in a lean active style…”</a:t>
            </a:r>
          </a:p>
          <a:p>
            <a:endParaRPr lang="en-US" dirty="0"/>
          </a:p>
          <a:p>
            <a:pPr marL="114300" indent="0">
              <a:buNone/>
            </a:pPr>
            <a:r>
              <a:rPr lang="en-US" dirty="0" smtClean="0"/>
              <a:t>Instead of using constructions that relate what the report does:</a:t>
            </a:r>
          </a:p>
          <a:p>
            <a:r>
              <a:rPr lang="en-US" dirty="0" smtClean="0"/>
              <a:t>The report describes…</a:t>
            </a:r>
          </a:p>
          <a:p>
            <a:r>
              <a:rPr lang="en-US" dirty="0" smtClean="0"/>
              <a:t>The effects were studied…</a:t>
            </a:r>
          </a:p>
          <a:p>
            <a:r>
              <a:rPr lang="en-US" dirty="0" smtClean="0"/>
              <a:t>…the causes…are suggested</a:t>
            </a:r>
          </a:p>
          <a:p>
            <a:pPr marL="114300" indent="0">
              <a:buNone/>
            </a:pPr>
            <a:r>
              <a:rPr lang="en-US" dirty="0" smtClean="0"/>
              <a:t>The informative summary directly describes.</a:t>
            </a:r>
          </a:p>
          <a:p>
            <a:pPr marL="114300" indent="0">
              <a:buNone/>
            </a:pPr>
            <a:endParaRPr lang="en-US" dirty="0" smtClean="0"/>
          </a:p>
          <a:p>
            <a:pPr marL="114300" indent="0">
              <a:buNone/>
            </a:pPr>
            <a:endParaRPr lang="en-US" dirty="0" smtClean="0"/>
          </a:p>
          <a:p>
            <a:pPr lvl="1"/>
            <a:endParaRPr lang="en-US" dirty="0" smtClean="0"/>
          </a:p>
          <a:p>
            <a:endParaRPr lang="en-US" dirty="0"/>
          </a:p>
          <a:p>
            <a:pPr marL="114300" indent="0">
              <a:buNone/>
            </a:pPr>
            <a:endParaRPr lang="en-US" dirty="0"/>
          </a:p>
        </p:txBody>
      </p:sp>
    </p:spTree>
    <p:extLst>
      <p:ext uri="{BB962C8B-B14F-4D97-AF65-F5344CB8AC3E}">
        <p14:creationId xmlns:p14="http://schemas.microsoft.com/office/powerpoint/2010/main" val="2015317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Informative summary</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smtClean="0"/>
              <a:t>The decrease in thermal resistivity of foam due to ageing was quantified.</a:t>
            </a:r>
          </a:p>
          <a:p>
            <a:pPr marL="114300" indent="0">
              <a:buNone/>
            </a:pPr>
            <a:r>
              <a:rPr lang="en-US" dirty="0" smtClean="0"/>
              <a:t>v.</a:t>
            </a:r>
          </a:p>
          <a:p>
            <a:pPr marL="114300" indent="0">
              <a:buNone/>
            </a:pPr>
            <a:r>
              <a:rPr lang="en-US" dirty="0" smtClean="0"/>
              <a:t>Ageing foam reduces thermal resistivity by about 7% a year.</a:t>
            </a:r>
          </a:p>
          <a:p>
            <a:pPr marL="114300" indent="0">
              <a:buNone/>
            </a:pPr>
            <a:endParaRPr lang="en-US" dirty="0"/>
          </a:p>
          <a:p>
            <a:pPr marL="114300" indent="0">
              <a:buNone/>
            </a:pPr>
            <a:r>
              <a:rPr lang="en-US" dirty="0" smtClean="0"/>
              <a:t>…the cause of the enhanced resistivity of glass-</a:t>
            </a:r>
            <a:r>
              <a:rPr lang="en-US" dirty="0" err="1" smtClean="0"/>
              <a:t>fibre</a:t>
            </a:r>
            <a:r>
              <a:rPr lang="en-US" dirty="0" smtClean="0"/>
              <a:t> combinations is suggested.</a:t>
            </a:r>
          </a:p>
          <a:p>
            <a:pPr marL="114300" indent="0">
              <a:buNone/>
            </a:pPr>
            <a:r>
              <a:rPr lang="en-US" dirty="0" smtClean="0"/>
              <a:t>v.</a:t>
            </a:r>
          </a:p>
          <a:p>
            <a:pPr marL="114300" indent="0">
              <a:buNone/>
            </a:pPr>
            <a:r>
              <a:rPr lang="en-US" dirty="0" smtClean="0"/>
              <a:t>We think this is because the multiple irregular surfaces within the glass </a:t>
            </a:r>
            <a:r>
              <a:rPr lang="en-US" dirty="0" err="1" smtClean="0"/>
              <a:t>fibre</a:t>
            </a:r>
            <a:r>
              <a:rPr lang="en-US" dirty="0" smtClean="0"/>
              <a:t> blanket trap more air.</a:t>
            </a:r>
            <a:endParaRPr lang="en-US" dirty="0"/>
          </a:p>
        </p:txBody>
      </p:sp>
    </p:spTree>
    <p:extLst>
      <p:ext uri="{BB962C8B-B14F-4D97-AF65-F5344CB8AC3E}">
        <p14:creationId xmlns:p14="http://schemas.microsoft.com/office/powerpoint/2010/main" val="1462530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of a summary</a:t>
            </a:r>
            <a:endParaRPr lang="en-US" dirty="0"/>
          </a:p>
        </p:txBody>
      </p:sp>
      <p:sp>
        <p:nvSpPr>
          <p:cNvPr id="3" name="Content Placeholder 2"/>
          <p:cNvSpPr>
            <a:spLocks noGrp="1"/>
          </p:cNvSpPr>
          <p:nvPr>
            <p:ph idx="1"/>
          </p:nvPr>
        </p:nvSpPr>
        <p:spPr/>
        <p:txBody>
          <a:bodyPr/>
          <a:lstStyle/>
          <a:p>
            <a:r>
              <a:rPr lang="en-US" dirty="0" smtClean="0"/>
              <a:t>Say the most important thing from the reader’s point of view at the start.</a:t>
            </a:r>
          </a:p>
          <a:p>
            <a:r>
              <a:rPr lang="en-US" dirty="0" smtClean="0"/>
              <a:t>What is said at the end is not as important.</a:t>
            </a:r>
          </a:p>
          <a:p>
            <a:pPr marL="114300" indent="0">
              <a:buNone/>
            </a:pPr>
            <a:endParaRPr lang="en-US" dirty="0"/>
          </a:p>
        </p:txBody>
      </p:sp>
    </p:spTree>
    <p:extLst>
      <p:ext uri="{BB962C8B-B14F-4D97-AF65-F5344CB8AC3E}">
        <p14:creationId xmlns:p14="http://schemas.microsoft.com/office/powerpoint/2010/main" val="1213461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right balance</a:t>
            </a:r>
            <a:endParaRPr lang="en-US" dirty="0"/>
          </a:p>
        </p:txBody>
      </p:sp>
      <p:sp>
        <p:nvSpPr>
          <p:cNvPr id="3" name="Content Placeholder 2"/>
          <p:cNvSpPr>
            <a:spLocks noGrp="1"/>
          </p:cNvSpPr>
          <p:nvPr>
            <p:ph idx="1"/>
          </p:nvPr>
        </p:nvSpPr>
        <p:spPr/>
        <p:txBody>
          <a:bodyPr/>
          <a:lstStyle/>
          <a:p>
            <a:r>
              <a:rPr lang="en-US" dirty="0" smtClean="0"/>
              <a:t>Mostly conclusions and recommendations</a:t>
            </a:r>
          </a:p>
          <a:p>
            <a:r>
              <a:rPr lang="en-US" dirty="0" smtClean="0"/>
              <a:t>Very small portion devoted to introduction</a:t>
            </a:r>
          </a:p>
          <a:p>
            <a:r>
              <a:rPr lang="en-US" dirty="0" smtClean="0"/>
              <a:t>A few sentences on methods</a:t>
            </a:r>
            <a:endParaRPr lang="en-US" dirty="0"/>
          </a:p>
        </p:txBody>
      </p:sp>
    </p:spTree>
    <p:extLst>
      <p:ext uri="{BB962C8B-B14F-4D97-AF65-F5344CB8AC3E}">
        <p14:creationId xmlns:p14="http://schemas.microsoft.com/office/powerpoint/2010/main" val="2670154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extended title</a:t>
            </a:r>
            <a:endParaRPr lang="en-US" dirty="0"/>
          </a:p>
        </p:txBody>
      </p:sp>
      <p:sp>
        <p:nvSpPr>
          <p:cNvPr id="3" name="Content Placeholder 2"/>
          <p:cNvSpPr>
            <a:spLocks noGrp="1"/>
          </p:cNvSpPr>
          <p:nvPr>
            <p:ph idx="1"/>
          </p:nvPr>
        </p:nvSpPr>
        <p:spPr/>
        <p:txBody>
          <a:bodyPr/>
          <a:lstStyle/>
          <a:p>
            <a:r>
              <a:rPr lang="en-US" dirty="0" smtClean="0"/>
              <a:t>Which part of the subject area is this paper about?</a:t>
            </a:r>
          </a:p>
          <a:p>
            <a:r>
              <a:rPr lang="en-US" dirty="0" smtClean="0"/>
              <a:t>Does the writer cover any special areas I am interested in?</a:t>
            </a:r>
          </a:p>
          <a:p>
            <a:r>
              <a:rPr lang="en-US" dirty="0" smtClean="0"/>
              <a:t>What line does the writer take with the subject?</a:t>
            </a:r>
          </a:p>
          <a:p>
            <a:r>
              <a:rPr lang="en-US" dirty="0" smtClean="0"/>
              <a:t>Is this a survey, or a report of new research?</a:t>
            </a:r>
          </a:p>
          <a:p>
            <a:pPr marL="0" indent="0" algn="r">
              <a:buNone/>
            </a:pPr>
            <a:r>
              <a:rPr lang="en-US" dirty="0" smtClean="0"/>
              <a:t>p. 127</a:t>
            </a:r>
            <a:endParaRPr lang="en-US" dirty="0"/>
          </a:p>
        </p:txBody>
      </p:sp>
    </p:spTree>
    <p:extLst>
      <p:ext uri="{BB962C8B-B14F-4D97-AF65-F5344CB8AC3E}">
        <p14:creationId xmlns:p14="http://schemas.microsoft.com/office/powerpoint/2010/main" val="8732076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order</a:t>
            </a:r>
            <a:endParaRPr lang="en-US" dirty="0"/>
          </a:p>
        </p:txBody>
      </p:sp>
      <p:sp>
        <p:nvSpPr>
          <p:cNvPr id="3" name="Content Placeholder 2"/>
          <p:cNvSpPr>
            <a:spLocks noGrp="1"/>
          </p:cNvSpPr>
          <p:nvPr>
            <p:ph idx="1"/>
          </p:nvPr>
        </p:nvSpPr>
        <p:spPr/>
        <p:txBody>
          <a:bodyPr/>
          <a:lstStyle/>
          <a:p>
            <a:r>
              <a:rPr lang="en-US" dirty="0"/>
              <a:t>R</a:t>
            </a:r>
            <a:r>
              <a:rPr lang="en-US" dirty="0" smtClean="0"/>
              <a:t>eports for record</a:t>
            </a:r>
          </a:p>
          <a:p>
            <a:pPr lvl="1"/>
            <a:r>
              <a:rPr lang="en-US" dirty="0" smtClean="0"/>
              <a:t>One or two sentences to </a:t>
            </a:r>
            <a:r>
              <a:rPr lang="en-US" dirty="0" err="1" smtClean="0"/>
              <a:t>summarise</a:t>
            </a:r>
            <a:r>
              <a:rPr lang="en-US" dirty="0" smtClean="0"/>
              <a:t> the introduction</a:t>
            </a:r>
          </a:p>
          <a:p>
            <a:pPr lvl="1"/>
            <a:r>
              <a:rPr lang="en-US" dirty="0" smtClean="0"/>
              <a:t>A few sentences only to </a:t>
            </a:r>
            <a:r>
              <a:rPr lang="en-US" dirty="0" err="1" smtClean="0"/>
              <a:t>summarise</a:t>
            </a:r>
            <a:r>
              <a:rPr lang="en-US" dirty="0" smtClean="0"/>
              <a:t> the method and results</a:t>
            </a:r>
          </a:p>
          <a:p>
            <a:pPr lvl="1"/>
            <a:r>
              <a:rPr lang="en-US" dirty="0" smtClean="0"/>
              <a:t>The last half of the summary to state the main conclusions</a:t>
            </a:r>
          </a:p>
          <a:p>
            <a:endParaRPr lang="en-US" dirty="0" smtClean="0"/>
          </a:p>
          <a:p>
            <a:r>
              <a:rPr lang="en-US" dirty="0" smtClean="0"/>
              <a:t>Reports for action</a:t>
            </a:r>
          </a:p>
          <a:p>
            <a:pPr lvl="1"/>
            <a:r>
              <a:rPr lang="en-US" dirty="0" smtClean="0"/>
              <a:t>Recommended action stated first</a:t>
            </a:r>
          </a:p>
          <a:p>
            <a:pPr lvl="1"/>
            <a:r>
              <a:rPr lang="en-US" dirty="0" smtClean="0"/>
              <a:t>Main reasons for this recommendation given</a:t>
            </a:r>
          </a:p>
          <a:p>
            <a:pPr lvl="1"/>
            <a:r>
              <a:rPr lang="en-US" dirty="0" smtClean="0"/>
              <a:t>Statement of costs, savings, timings and more detailed evidence</a:t>
            </a:r>
          </a:p>
        </p:txBody>
      </p:sp>
    </p:spTree>
    <p:extLst>
      <p:ext uri="{BB962C8B-B14F-4D97-AF65-F5344CB8AC3E}">
        <p14:creationId xmlns:p14="http://schemas.microsoft.com/office/powerpoint/2010/main" val="2484720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Informative summaries</a:t>
            </a:r>
            <a:endParaRPr lang="en-US" dirty="0"/>
          </a:p>
        </p:txBody>
      </p:sp>
      <p:sp>
        <p:nvSpPr>
          <p:cNvPr id="3" name="Content Placeholder 2"/>
          <p:cNvSpPr>
            <a:spLocks noGrp="1"/>
          </p:cNvSpPr>
          <p:nvPr>
            <p:ph idx="1"/>
          </p:nvPr>
        </p:nvSpPr>
        <p:spPr/>
        <p:txBody>
          <a:bodyPr/>
          <a:lstStyle/>
          <a:p>
            <a:r>
              <a:rPr lang="en-US" dirty="0" smtClean="0"/>
              <a:t>Length of a summary</a:t>
            </a:r>
          </a:p>
          <a:p>
            <a:pPr lvl="1"/>
            <a:r>
              <a:rPr lang="en-US" dirty="0" smtClean="0"/>
              <a:t>As long as necessary from the perspective of the reader</a:t>
            </a:r>
          </a:p>
          <a:p>
            <a:pPr lvl="1"/>
            <a:r>
              <a:rPr lang="en-US" dirty="0" smtClean="0"/>
              <a:t>No arbitrary limit needs to be imposed</a:t>
            </a:r>
          </a:p>
          <a:p>
            <a:pPr lvl="1"/>
            <a:r>
              <a:rPr lang="en-US" dirty="0" smtClean="0"/>
              <a:t>Include only necessary information</a:t>
            </a:r>
          </a:p>
          <a:p>
            <a:pPr lvl="1"/>
            <a:r>
              <a:rPr lang="en-US" dirty="0" smtClean="0"/>
              <a:t>Should not be so long that it irritates</a:t>
            </a:r>
          </a:p>
          <a:p>
            <a:pPr lvl="1"/>
            <a:endParaRPr lang="en-US" dirty="0" smtClean="0"/>
          </a:p>
        </p:txBody>
      </p:sp>
    </p:spTree>
    <p:extLst>
      <p:ext uri="{BB962C8B-B14F-4D97-AF65-F5344CB8AC3E}">
        <p14:creationId xmlns:p14="http://schemas.microsoft.com/office/powerpoint/2010/main" val="300140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Informative summaries</a:t>
            </a:r>
            <a:endParaRPr lang="en-US" dirty="0"/>
          </a:p>
        </p:txBody>
      </p:sp>
      <p:sp>
        <p:nvSpPr>
          <p:cNvPr id="3" name="Content Placeholder 2"/>
          <p:cNvSpPr>
            <a:spLocks noGrp="1"/>
          </p:cNvSpPr>
          <p:nvPr>
            <p:ph idx="1"/>
          </p:nvPr>
        </p:nvSpPr>
        <p:spPr/>
        <p:txBody>
          <a:bodyPr/>
          <a:lstStyle/>
          <a:p>
            <a:r>
              <a:rPr lang="en-US" dirty="0" smtClean="0"/>
              <a:t>Write the summary last</a:t>
            </a:r>
          </a:p>
          <a:p>
            <a:pPr lvl="1"/>
            <a:r>
              <a:rPr lang="en-US" dirty="0" smtClean="0"/>
              <a:t>Read the finished paper</a:t>
            </a:r>
          </a:p>
          <a:p>
            <a:pPr lvl="1"/>
            <a:r>
              <a:rPr lang="en-US" dirty="0" smtClean="0"/>
              <a:t>Make notes of the key points and information</a:t>
            </a:r>
          </a:p>
          <a:p>
            <a:pPr lvl="1"/>
            <a:r>
              <a:rPr lang="en-US" dirty="0" smtClean="0"/>
              <a:t>Order this information according to how important it will be to the </a:t>
            </a:r>
            <a:r>
              <a:rPr lang="en-US" dirty="0" smtClean="0"/>
              <a:t>reader</a:t>
            </a:r>
            <a:endParaRPr lang="en-US" dirty="0" smtClean="0"/>
          </a:p>
          <a:p>
            <a:pPr lvl="1"/>
            <a:r>
              <a:rPr lang="en-US" dirty="0" smtClean="0"/>
              <a:t>Doing this will ensure summary is tailored to the specific purposes it needs to fulfill</a:t>
            </a:r>
            <a:endParaRPr lang="en-US" dirty="0"/>
          </a:p>
        </p:txBody>
      </p:sp>
    </p:spTree>
    <p:extLst>
      <p:ext uri="{BB962C8B-B14F-4D97-AF65-F5344CB8AC3E}">
        <p14:creationId xmlns:p14="http://schemas.microsoft.com/office/powerpoint/2010/main" val="1926813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a:t>
            </a:r>
            <a:endParaRPr lang="en-US" dirty="0"/>
          </a:p>
        </p:txBody>
      </p:sp>
      <p:sp>
        <p:nvSpPr>
          <p:cNvPr id="3" name="Content Placeholder 2"/>
          <p:cNvSpPr>
            <a:spLocks noGrp="1"/>
          </p:cNvSpPr>
          <p:nvPr>
            <p:ph idx="1"/>
          </p:nvPr>
        </p:nvSpPr>
        <p:spPr/>
        <p:txBody>
          <a:bodyPr>
            <a:normAutofit lnSpcReduction="10000"/>
          </a:bodyPr>
          <a:lstStyle/>
          <a:p>
            <a:r>
              <a:rPr lang="en-US" dirty="0" smtClean="0"/>
              <a:t>Short, simple and active sentence structures</a:t>
            </a:r>
          </a:p>
          <a:p>
            <a:r>
              <a:rPr lang="en-US" dirty="0" smtClean="0"/>
              <a:t>Familiar words which convey your meaning correctly</a:t>
            </a:r>
          </a:p>
          <a:p>
            <a:r>
              <a:rPr lang="en-US" dirty="0" smtClean="0"/>
              <a:t>“observer-</a:t>
            </a:r>
            <a:r>
              <a:rPr lang="en-US" dirty="0" err="1" smtClean="0"/>
              <a:t>centred</a:t>
            </a:r>
            <a:r>
              <a:rPr lang="en-US" dirty="0" smtClean="0"/>
              <a:t>” sentences can be distracting and filled with redundancy, write “fact-</a:t>
            </a:r>
            <a:r>
              <a:rPr lang="en-US" dirty="0" err="1" smtClean="0"/>
              <a:t>centred</a:t>
            </a:r>
            <a:r>
              <a:rPr lang="en-US" dirty="0" smtClean="0"/>
              <a:t>” sentences instead</a:t>
            </a:r>
          </a:p>
          <a:p>
            <a:pPr lvl="1"/>
            <a:r>
              <a:rPr lang="en-US" dirty="0" smtClean="0"/>
              <a:t>Not “The report describes observations on the rate of rise of the column…”</a:t>
            </a:r>
          </a:p>
          <a:p>
            <a:pPr lvl="1"/>
            <a:r>
              <a:rPr lang="en-US" dirty="0" smtClean="0"/>
              <a:t>But “The column rose rapidly”</a:t>
            </a:r>
          </a:p>
          <a:p>
            <a:pPr lvl="1"/>
            <a:r>
              <a:rPr lang="en-US" dirty="0" smtClean="0"/>
              <a:t>Not “The importance of international cooperation is emphasized in the report…”</a:t>
            </a:r>
          </a:p>
          <a:p>
            <a:pPr lvl="1"/>
            <a:r>
              <a:rPr lang="en-US" dirty="0" smtClean="0"/>
              <a:t>But “International cooperation is important…”</a:t>
            </a:r>
            <a:endParaRPr lang="en-US" dirty="0"/>
          </a:p>
        </p:txBody>
      </p:sp>
    </p:spTree>
    <p:extLst>
      <p:ext uri="{BB962C8B-B14F-4D97-AF65-F5344CB8AC3E}">
        <p14:creationId xmlns:p14="http://schemas.microsoft.com/office/powerpoint/2010/main" val="336953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summaries: Descriptive</a:t>
            </a:r>
            <a:endParaRPr lang="en-US" dirty="0"/>
          </a:p>
        </p:txBody>
      </p:sp>
      <p:sp>
        <p:nvSpPr>
          <p:cNvPr id="3" name="Content Placeholder 2"/>
          <p:cNvSpPr>
            <a:spLocks noGrp="1"/>
          </p:cNvSpPr>
          <p:nvPr>
            <p:ph idx="1"/>
          </p:nvPr>
        </p:nvSpPr>
        <p:spPr/>
        <p:txBody>
          <a:bodyPr/>
          <a:lstStyle/>
          <a:p>
            <a:pPr marL="114300" indent="0">
              <a:buNone/>
            </a:pPr>
            <a:r>
              <a:rPr lang="en-US" dirty="0" smtClean="0"/>
              <a:t>This chapter describes the nature and function of summaries. The ways a reader uses summaries are discussed at some length. The differences between abstract, </a:t>
            </a:r>
            <a:r>
              <a:rPr lang="en-US" dirty="0" err="1" smtClean="0"/>
              <a:t>precis</a:t>
            </a:r>
            <a:r>
              <a:rPr lang="en-US" dirty="0" smtClean="0"/>
              <a:t>, and summary are described. A distinction is made between descriptive and informative summaries, and the advantages and disadvantages compared. The use of numbers informative summaries is considered, together with relevant examples…</a:t>
            </a:r>
          </a:p>
          <a:p>
            <a:pPr marL="114300" indent="0">
              <a:buNone/>
            </a:pPr>
            <a:endParaRPr lang="en-US" dirty="0"/>
          </a:p>
        </p:txBody>
      </p:sp>
    </p:spTree>
    <p:extLst>
      <p:ext uri="{BB962C8B-B14F-4D97-AF65-F5344CB8AC3E}">
        <p14:creationId xmlns:p14="http://schemas.microsoft.com/office/powerpoint/2010/main" val="2140703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summaries: </a:t>
            </a:r>
            <a:r>
              <a:rPr lang="en-US" dirty="0" err="1" smtClean="0"/>
              <a:t>INformative</a:t>
            </a:r>
            <a:endParaRPr lang="en-US" dirty="0"/>
          </a:p>
        </p:txBody>
      </p:sp>
      <p:sp>
        <p:nvSpPr>
          <p:cNvPr id="3" name="Content Placeholder 2"/>
          <p:cNvSpPr>
            <a:spLocks noGrp="1"/>
          </p:cNvSpPr>
          <p:nvPr>
            <p:ph idx="1"/>
          </p:nvPr>
        </p:nvSpPr>
        <p:spPr/>
        <p:txBody>
          <a:bodyPr/>
          <a:lstStyle/>
          <a:p>
            <a:pPr marL="114300" indent="0">
              <a:buNone/>
            </a:pPr>
            <a:r>
              <a:rPr lang="en-US" dirty="0" smtClean="0"/>
              <a:t>Summaries have four uses. They are as an extended title; a time-saving short paper; a way of focusing attention on the main information; and an aid to remembering the paper. An abstract is usually only an extended title, while a </a:t>
            </a:r>
            <a:r>
              <a:rPr lang="en-US" dirty="0" err="1" smtClean="0"/>
              <a:t>precis</a:t>
            </a:r>
            <a:r>
              <a:rPr lang="en-US" dirty="0" smtClean="0"/>
              <a:t> is an exercise in shortening not reorganizing. Descriptive summaries do not help the reader who wants the facts; informative summaries contain facts, and should have some numbers in them. </a:t>
            </a:r>
            <a:endParaRPr lang="en-US" dirty="0"/>
          </a:p>
        </p:txBody>
      </p:sp>
    </p:spTree>
    <p:extLst>
      <p:ext uri="{BB962C8B-B14F-4D97-AF65-F5344CB8AC3E}">
        <p14:creationId xmlns:p14="http://schemas.microsoft.com/office/powerpoint/2010/main" val="1425117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extended title</a:t>
            </a:r>
            <a:endParaRPr lang="en-US" dirty="0"/>
          </a:p>
        </p:txBody>
      </p:sp>
      <p:sp>
        <p:nvSpPr>
          <p:cNvPr id="3" name="Content Placeholder 2"/>
          <p:cNvSpPr>
            <a:spLocks noGrp="1"/>
          </p:cNvSpPr>
          <p:nvPr>
            <p:ph idx="1"/>
          </p:nvPr>
        </p:nvSpPr>
        <p:spPr/>
        <p:txBody>
          <a:bodyPr/>
          <a:lstStyle/>
          <a:p>
            <a:r>
              <a:rPr lang="en-US" dirty="0" smtClean="0"/>
              <a:t>Is this new to me or am I already familiar with the information?</a:t>
            </a:r>
          </a:p>
          <a:p>
            <a:r>
              <a:rPr lang="en-US" dirty="0" smtClean="0"/>
              <a:t>Are there unusual methods or techniques that I might be interested in?</a:t>
            </a:r>
          </a:p>
          <a:p>
            <a:r>
              <a:rPr lang="en-US" dirty="0" smtClean="0"/>
              <a:t>Does the writer come to clear-cut conclusions and how important are they to me?</a:t>
            </a:r>
          </a:p>
          <a:p>
            <a:r>
              <a:rPr lang="en-US" dirty="0" smtClean="0"/>
              <a:t>Do I need to read this?</a:t>
            </a:r>
          </a:p>
          <a:p>
            <a:pPr marL="0" indent="0" algn="r">
              <a:buNone/>
            </a:pPr>
            <a:r>
              <a:rPr lang="en-US" dirty="0" smtClean="0"/>
              <a:t>p. 127</a:t>
            </a:r>
            <a:endParaRPr lang="en-US" dirty="0"/>
          </a:p>
        </p:txBody>
      </p:sp>
    </p:spTree>
    <p:extLst>
      <p:ext uri="{BB962C8B-B14F-4D97-AF65-F5344CB8AC3E}">
        <p14:creationId xmlns:p14="http://schemas.microsoft.com/office/powerpoint/2010/main" val="1660849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writer’s interest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It is in the writer’s interest to tell readers exactly what the paper is about. Writers do not want to lose even a part of their target audiences, or their work will be less well known, less discussed and less influential. But equally, they do not want to be read by people who are not interested. These readers may become disappointed or confused as they go through the paper and they will not respect the work.</a:t>
            </a:r>
          </a:p>
          <a:p>
            <a:pPr marL="0" indent="0" algn="r">
              <a:buNone/>
            </a:pPr>
            <a:r>
              <a:rPr lang="en-US" dirty="0" smtClean="0"/>
              <a:t>p. 128</a:t>
            </a:r>
            <a:endParaRPr lang="en-US" dirty="0"/>
          </a:p>
        </p:txBody>
      </p:sp>
    </p:spTree>
    <p:extLst>
      <p:ext uri="{BB962C8B-B14F-4D97-AF65-F5344CB8AC3E}">
        <p14:creationId xmlns:p14="http://schemas.microsoft.com/office/powerpoint/2010/main" val="849936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short version</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Two main groups:</a:t>
            </a:r>
          </a:p>
          <a:p>
            <a:r>
              <a:rPr lang="en-US" dirty="0" smtClean="0"/>
              <a:t>Senior managers, research supervisors</a:t>
            </a:r>
          </a:p>
          <a:p>
            <a:r>
              <a:rPr lang="en-US" dirty="0" smtClean="0"/>
              <a:t>Those with a marginal interest in your subject because it uses the same methods or assumptions as their own work although its aims and results are different.</a:t>
            </a:r>
          </a:p>
          <a:p>
            <a:pPr marL="0" indent="0" algn="r">
              <a:buNone/>
            </a:pPr>
            <a:r>
              <a:rPr lang="en-US" dirty="0" smtClean="0"/>
              <a:t>p. 128</a:t>
            </a:r>
            <a:endParaRPr lang="en-US" dirty="0"/>
          </a:p>
        </p:txBody>
      </p:sp>
    </p:spTree>
    <p:extLst>
      <p:ext uri="{BB962C8B-B14F-4D97-AF65-F5344CB8AC3E}">
        <p14:creationId xmlns:p14="http://schemas.microsoft.com/office/powerpoint/2010/main" val="3407037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‘map’ of the paper</a:t>
            </a:r>
            <a:endParaRPr lang="en-US" dirty="0"/>
          </a:p>
        </p:txBody>
      </p:sp>
      <p:sp>
        <p:nvSpPr>
          <p:cNvPr id="3" name="Content Placeholder 2"/>
          <p:cNvSpPr>
            <a:spLocks noGrp="1"/>
          </p:cNvSpPr>
          <p:nvPr>
            <p:ph idx="1"/>
          </p:nvPr>
        </p:nvSpPr>
        <p:spPr/>
        <p:txBody>
          <a:bodyPr/>
          <a:lstStyle/>
          <a:p>
            <a:r>
              <a:rPr lang="en-US" dirty="0" smtClean="0"/>
              <a:t>Readers can best absorb information, facts or evidence, if they know the conclusions they are being led to…</a:t>
            </a:r>
          </a:p>
          <a:p>
            <a:r>
              <a:rPr lang="en-US" dirty="0" smtClean="0"/>
              <a:t>The summary focuses their attention on the main direction of the argument.</a:t>
            </a:r>
          </a:p>
          <a:p>
            <a:pPr marL="3657600" lvl="8" indent="0" algn="r">
              <a:buNone/>
            </a:pPr>
            <a:r>
              <a:rPr lang="en-US" sz="2800" smtClean="0"/>
              <a:t>p. 129</a:t>
            </a:r>
            <a:endParaRPr lang="en-US" sz="2800" dirty="0"/>
          </a:p>
        </p:txBody>
      </p:sp>
      <p:sp>
        <p:nvSpPr>
          <p:cNvPr id="4" name="Rectangle 3"/>
          <p:cNvSpPr/>
          <p:nvPr/>
        </p:nvSpPr>
        <p:spPr>
          <a:xfrm>
            <a:off x="8866188" y="3844360"/>
            <a:ext cx="2286000" cy="2677656"/>
          </a:xfrm>
          <a:prstGeom prst="rect">
            <a:avLst/>
          </a:prstGeom>
        </p:spPr>
        <p:txBody>
          <a:bodyPr>
            <a:spAutoFit/>
          </a:bodyPr>
          <a:lstStyle/>
          <a:p>
            <a:pPr lvl="8" algn="r">
              <a:spcBef>
                <a:spcPct val="20000"/>
              </a:spcBef>
            </a:pPr>
            <a:r>
              <a:rPr lang="en-US" sz="2800" dirty="0">
                <a:solidFill>
                  <a:prstClr val="black"/>
                </a:solidFill>
              </a:rPr>
              <a:t>p. 129</a:t>
            </a:r>
          </a:p>
        </p:txBody>
      </p:sp>
    </p:spTree>
    <p:extLst>
      <p:ext uri="{BB962C8B-B14F-4D97-AF65-F5344CB8AC3E}">
        <p14:creationId xmlns:p14="http://schemas.microsoft.com/office/powerpoint/2010/main" val="1377790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aid to memory</a:t>
            </a:r>
            <a:endParaRPr lang="en-US" dirty="0"/>
          </a:p>
        </p:txBody>
      </p:sp>
      <p:sp>
        <p:nvSpPr>
          <p:cNvPr id="3" name="Content Placeholder 2"/>
          <p:cNvSpPr>
            <a:spLocks noGrp="1"/>
          </p:cNvSpPr>
          <p:nvPr>
            <p:ph idx="1"/>
          </p:nvPr>
        </p:nvSpPr>
        <p:spPr/>
        <p:txBody>
          <a:bodyPr/>
          <a:lstStyle/>
          <a:p>
            <a:r>
              <a:rPr lang="en-US" dirty="0" smtClean="0"/>
              <a:t>Helps readers to recall forgotten details</a:t>
            </a:r>
          </a:p>
          <a:p>
            <a:r>
              <a:rPr lang="en-US" dirty="0" smtClean="0"/>
              <a:t>Provides repetition and reinforcement</a:t>
            </a:r>
          </a:p>
          <a:p>
            <a:pPr lvl="1"/>
            <a:r>
              <a:rPr lang="en-US" dirty="0" smtClean="0"/>
              <a:t>They re-read key information twice and are more likely to remember it</a:t>
            </a:r>
            <a:endParaRPr lang="en-US" dirty="0"/>
          </a:p>
        </p:txBody>
      </p:sp>
    </p:spTree>
    <p:extLst>
      <p:ext uri="{BB962C8B-B14F-4D97-AF65-F5344CB8AC3E}">
        <p14:creationId xmlns:p14="http://schemas.microsoft.com/office/powerpoint/2010/main" val="18469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or summary</a:t>
            </a:r>
            <a:endParaRPr lang="en-US" dirty="0"/>
          </a:p>
        </p:txBody>
      </p:sp>
      <p:sp>
        <p:nvSpPr>
          <p:cNvPr id="3" name="Content Placeholder 2"/>
          <p:cNvSpPr>
            <a:spLocks noGrp="1"/>
          </p:cNvSpPr>
          <p:nvPr>
            <p:ph idx="1"/>
          </p:nvPr>
        </p:nvSpPr>
        <p:spPr/>
        <p:txBody>
          <a:bodyPr/>
          <a:lstStyle/>
          <a:p>
            <a:r>
              <a:rPr lang="en-US" dirty="0" smtClean="0"/>
              <a:t>SAME THING!</a:t>
            </a:r>
            <a:endParaRPr lang="en-US" dirty="0"/>
          </a:p>
        </p:txBody>
      </p:sp>
    </p:spTree>
    <p:extLst>
      <p:ext uri="{BB962C8B-B14F-4D97-AF65-F5344CB8AC3E}">
        <p14:creationId xmlns:p14="http://schemas.microsoft.com/office/powerpoint/2010/main" val="3949576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Phosphate production planning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report describes the production problems, raw material supply difficulties, and changes in the sales pattern which require a reappraisal of the production and packaging plan for phosphates. </a:t>
            </a:r>
          </a:p>
          <a:p>
            <a:pPr marL="0" indent="0">
              <a:buNone/>
            </a:pPr>
            <a:r>
              <a:rPr lang="en-US" dirty="0" smtClean="0"/>
              <a:t>We have examined the likely dispatch pattern and propose a production and packaging plan to meet this situation. The aim is to keep maximum availability for as many products as possible for as long as possible. </a:t>
            </a:r>
          </a:p>
          <a:p>
            <a:pPr marL="0" indent="0">
              <a:buNone/>
            </a:pPr>
            <a:r>
              <a:rPr lang="en-US" dirty="0" smtClean="0"/>
              <a:t>Varied estimates are made for the forward dispatch pattern, and ideal review intervals are calculated.</a:t>
            </a:r>
            <a:endParaRPr lang="en-US" dirty="0"/>
          </a:p>
        </p:txBody>
      </p:sp>
    </p:spTree>
    <p:extLst>
      <p:ext uri="{BB962C8B-B14F-4D97-AF65-F5344CB8AC3E}">
        <p14:creationId xmlns:p14="http://schemas.microsoft.com/office/powerpoint/2010/main" val="3601226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335</TotalTime>
  <Words>1349</Words>
  <Application>Microsoft Office PowerPoint</Application>
  <PresentationFormat>On-screen Show (4:3)</PresentationFormat>
  <Paragraphs>116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Apothecary</vt:lpstr>
      <vt:lpstr>Informative summaries</vt:lpstr>
      <vt:lpstr>An extended title</vt:lpstr>
      <vt:lpstr>An extended title</vt:lpstr>
      <vt:lpstr>The writer’s interest</vt:lpstr>
      <vt:lpstr>A short version </vt:lpstr>
      <vt:lpstr>A ‘map’ of the paper</vt:lpstr>
      <vt:lpstr>An aid to memory</vt:lpstr>
      <vt:lpstr>Abstract or summary</vt:lpstr>
      <vt:lpstr>Phosphate production planning</vt:lpstr>
      <vt:lpstr>Reducing process water usage</vt:lpstr>
      <vt:lpstr> Descriptive v. Informative summary </vt:lpstr>
      <vt:lpstr>Why do writers prefer descriptive summaries?</vt:lpstr>
      <vt:lpstr>Informative summary</vt:lpstr>
      <vt:lpstr>Reactor vessel jackets</vt:lpstr>
      <vt:lpstr>PowerPoint Presentation</vt:lpstr>
      <vt:lpstr>Informative Summary</vt:lpstr>
      <vt:lpstr>Informative summary</vt:lpstr>
      <vt:lpstr>Organization of a summary</vt:lpstr>
      <vt:lpstr>Getting the right balance</vt:lpstr>
      <vt:lpstr>Logical order</vt:lpstr>
      <vt:lpstr>Informative summaries</vt:lpstr>
      <vt:lpstr>Informative summaries</vt:lpstr>
      <vt:lpstr>Style</vt:lpstr>
      <vt:lpstr>Summary of summaries: Descriptive</vt:lpstr>
      <vt:lpstr>Summary of summaries: INformative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Sristi</dc:creator>
  <cp:lastModifiedBy>sam_zephyr9@outlook.com</cp:lastModifiedBy>
  <cp:revision>17</cp:revision>
  <dcterms:created xsi:type="dcterms:W3CDTF">2014-09-22T00:20:54Z</dcterms:created>
  <dcterms:modified xsi:type="dcterms:W3CDTF">2014-09-24T04:27:15Z</dcterms:modified>
</cp:coreProperties>
</file>