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2" r:id="rId17"/>
    <p:sldId id="273"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C53A3E9-2F50-4C4F-B3F5-99262C3A46BA}" type="datetimeFigureOut">
              <a:rPr lang="en-US" smtClean="0"/>
              <a:t>11/2/2014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F0146228-0B17-4F24-9F88-85570DE4E4B3}"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53A3E9-2F50-4C4F-B3F5-99262C3A46BA}" type="datetimeFigureOut">
              <a:rPr lang="en-US" smtClean="0"/>
              <a:t>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46228-0B17-4F24-9F88-85570DE4E4B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53A3E9-2F50-4C4F-B3F5-99262C3A46BA}" type="datetimeFigureOut">
              <a:rPr lang="en-US" smtClean="0"/>
              <a:t>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46228-0B17-4F24-9F88-85570DE4E4B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53A3E9-2F50-4C4F-B3F5-99262C3A46BA}" type="datetimeFigureOut">
              <a:rPr lang="en-US" smtClean="0"/>
              <a:t>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46228-0B17-4F24-9F88-85570DE4E4B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C53A3E9-2F50-4C4F-B3F5-99262C3A46BA}" type="datetimeFigureOut">
              <a:rPr lang="en-US" smtClean="0"/>
              <a:t>11/2/2014</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46228-0B17-4F24-9F88-85570DE4E4B3}"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53A3E9-2F50-4C4F-B3F5-99262C3A46BA}" type="datetimeFigureOut">
              <a:rPr lang="en-US" smtClean="0"/>
              <a:t>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46228-0B17-4F24-9F88-85570DE4E4B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53A3E9-2F50-4C4F-B3F5-99262C3A46BA}" type="datetimeFigureOut">
              <a:rPr lang="en-US" smtClean="0"/>
              <a:t>11/2/2014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146228-0B17-4F24-9F88-85570DE4E4B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53A3E9-2F50-4C4F-B3F5-99262C3A46BA}" type="datetimeFigureOut">
              <a:rPr lang="en-US" smtClean="0"/>
              <a:t>11/2/2014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146228-0B17-4F24-9F88-85570DE4E4B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C53A3E9-2F50-4C4F-B3F5-99262C3A46BA}" type="datetimeFigureOut">
              <a:rPr lang="en-US" smtClean="0"/>
              <a:t>11/2/2014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146228-0B17-4F24-9F88-85570DE4E4B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53A3E9-2F50-4C4F-B3F5-99262C3A46BA}" type="datetimeFigureOut">
              <a:rPr lang="en-US" smtClean="0"/>
              <a:t>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46228-0B17-4F24-9F88-85570DE4E4B3}"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BC53A3E9-2F50-4C4F-B3F5-99262C3A46BA}" type="datetimeFigureOut">
              <a:rPr lang="en-US" smtClean="0"/>
              <a:t>11/2/2014</a:t>
            </a:fld>
            <a:endParaRPr lang="en-US"/>
          </a:p>
        </p:txBody>
      </p:sp>
      <p:sp>
        <p:nvSpPr>
          <p:cNvPr id="7" name="Slide Number Placeholder 6"/>
          <p:cNvSpPr>
            <a:spLocks noGrp="1"/>
          </p:cNvSpPr>
          <p:nvPr>
            <p:ph type="sldNum" sz="quarter" idx="12"/>
          </p:nvPr>
        </p:nvSpPr>
        <p:spPr/>
        <p:txBody>
          <a:bodyPr/>
          <a:lstStyle/>
          <a:p>
            <a:fld id="{F0146228-0B17-4F24-9F88-85570DE4E4B3}"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BC53A3E9-2F50-4C4F-B3F5-99262C3A46BA}" type="datetimeFigureOut">
              <a:rPr lang="en-US" smtClean="0"/>
              <a:t>11/2/2014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F0146228-0B17-4F24-9F88-85570DE4E4B3}"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smtClean="0"/>
              <a:t>Writing Instructions</a:t>
            </a:r>
            <a:endParaRPr lang="en-US" dirty="0"/>
          </a:p>
        </p:txBody>
      </p:sp>
    </p:spTree>
    <p:extLst>
      <p:ext uri="{BB962C8B-B14F-4D97-AF65-F5344CB8AC3E}">
        <p14:creationId xmlns:p14="http://schemas.microsoft.com/office/powerpoint/2010/main" val="137897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assumptions do you make?</a:t>
            </a:r>
            <a:endParaRPr lang="en-US" dirty="0"/>
          </a:p>
        </p:txBody>
      </p:sp>
      <p:sp>
        <p:nvSpPr>
          <p:cNvPr id="3" name="Content Placeholder 2"/>
          <p:cNvSpPr>
            <a:spLocks noGrp="1"/>
          </p:cNvSpPr>
          <p:nvPr>
            <p:ph idx="1"/>
          </p:nvPr>
        </p:nvSpPr>
        <p:spPr/>
        <p:txBody>
          <a:bodyPr/>
          <a:lstStyle/>
          <a:p>
            <a:r>
              <a:rPr lang="en-US" dirty="0" smtClean="0"/>
              <a:t>Think about the level of detail required</a:t>
            </a:r>
          </a:p>
          <a:p>
            <a:r>
              <a:rPr lang="en-US" dirty="0" smtClean="0"/>
              <a:t>Put yourself in the reader’s frame of reference</a:t>
            </a:r>
          </a:p>
          <a:p>
            <a:r>
              <a:rPr lang="en-US" dirty="0" smtClean="0"/>
              <a:t>What do you know and what the reader might know about the operation are two different things</a:t>
            </a:r>
          </a:p>
          <a:p>
            <a:r>
              <a:rPr lang="en-US" dirty="0" smtClean="0"/>
              <a:t>Test your instructions by asking someone to follow them with no other aid</a:t>
            </a:r>
            <a:endParaRPr lang="en-US" dirty="0"/>
          </a:p>
        </p:txBody>
      </p:sp>
    </p:spTree>
    <p:extLst>
      <p:ext uri="{BB962C8B-B14F-4D97-AF65-F5344CB8AC3E}">
        <p14:creationId xmlns:p14="http://schemas.microsoft.com/office/powerpoint/2010/main" val="3179477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mbiguity</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domestic plug consists of two parts: the back part which is the main body of the plug and covers up the connections inside, and the front part which supports the three metal projections which fit into the socket.</a:t>
            </a:r>
          </a:p>
          <a:p>
            <a:pPr marL="0" indent="0">
              <a:buNone/>
            </a:pPr>
            <a:r>
              <a:rPr lang="en-US" dirty="0" smtClean="0"/>
              <a:t>In order to change the plug firstly unscrew the screw which enables the back part to be removed. Looking inside the plug, i.e. on the back part of the front part, one sees the back part of the projections.</a:t>
            </a:r>
            <a:endParaRPr lang="en-US" dirty="0"/>
          </a:p>
        </p:txBody>
      </p:sp>
    </p:spTree>
    <p:extLst>
      <p:ext uri="{BB962C8B-B14F-4D97-AF65-F5344CB8AC3E}">
        <p14:creationId xmlns:p14="http://schemas.microsoft.com/office/powerpoint/2010/main" val="1380679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ambiguity</a:t>
            </a:r>
            <a:endParaRPr lang="en-US" dirty="0"/>
          </a:p>
        </p:txBody>
      </p:sp>
      <p:sp>
        <p:nvSpPr>
          <p:cNvPr id="3" name="Content Placeholder 2"/>
          <p:cNvSpPr>
            <a:spLocks noGrp="1"/>
          </p:cNvSpPr>
          <p:nvPr>
            <p:ph idx="1"/>
          </p:nvPr>
        </p:nvSpPr>
        <p:spPr/>
        <p:txBody>
          <a:bodyPr/>
          <a:lstStyle/>
          <a:p>
            <a:r>
              <a:rPr lang="en-US" dirty="0" smtClean="0"/>
              <a:t>Relative words: front, back, top, bottom, hot, cold</a:t>
            </a:r>
          </a:p>
          <a:p>
            <a:pPr lvl="1"/>
            <a:r>
              <a:rPr lang="en-US" dirty="0" smtClean="0"/>
              <a:t>“Select a suitable amount of choke for weather conditions and temperature of the engine.”</a:t>
            </a:r>
            <a:endParaRPr lang="en-US" dirty="0"/>
          </a:p>
        </p:txBody>
      </p:sp>
    </p:spTree>
    <p:extLst>
      <p:ext uri="{BB962C8B-B14F-4D97-AF65-F5344CB8AC3E}">
        <p14:creationId xmlns:p14="http://schemas.microsoft.com/office/powerpoint/2010/main" val="384001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ambiguity</a:t>
            </a:r>
            <a:endParaRPr lang="en-US" dirty="0"/>
          </a:p>
        </p:txBody>
      </p:sp>
      <p:sp>
        <p:nvSpPr>
          <p:cNvPr id="3" name="Content Placeholder 2"/>
          <p:cNvSpPr>
            <a:spLocks noGrp="1"/>
          </p:cNvSpPr>
          <p:nvPr>
            <p:ph idx="1"/>
          </p:nvPr>
        </p:nvSpPr>
        <p:spPr/>
        <p:txBody>
          <a:bodyPr/>
          <a:lstStyle/>
          <a:p>
            <a:r>
              <a:rPr lang="en-US" dirty="0" smtClean="0"/>
              <a:t>Words with double meaning</a:t>
            </a:r>
          </a:p>
          <a:p>
            <a:pPr lvl="1"/>
            <a:r>
              <a:rPr lang="en-US" dirty="0" smtClean="0"/>
              <a:t>“Set the temperature control to 20</a:t>
            </a:r>
            <a:r>
              <a:rPr lang="en-US" dirty="0" smtClean="0">
                <a:cs typeface="Times New Roman" panose="02020603050405020304" pitchFamily="18" charset="0"/>
              </a:rPr>
              <a:t>°C and run up the transmitter to normal working.”</a:t>
            </a:r>
          </a:p>
          <a:p>
            <a:pPr lvl="1"/>
            <a:r>
              <a:rPr lang="en-US" dirty="0" smtClean="0">
                <a:cs typeface="Times New Roman" panose="02020603050405020304" pitchFamily="18" charset="0"/>
              </a:rPr>
              <a:t>“Check undercarriage locking pin. If bent, replace.”</a:t>
            </a:r>
          </a:p>
          <a:p>
            <a:pPr lvl="1"/>
            <a:r>
              <a:rPr lang="en-US" dirty="0" smtClean="0">
                <a:cs typeface="Times New Roman" panose="02020603050405020304" pitchFamily="18" charset="0"/>
              </a:rPr>
              <a:t>“Check reading of thermocouple read-out.”</a:t>
            </a:r>
          </a:p>
          <a:p>
            <a:endParaRPr lang="en-US" dirty="0">
              <a:cs typeface="Times New Roman" panose="02020603050405020304" pitchFamily="18" charset="0"/>
            </a:endParaRPr>
          </a:p>
        </p:txBody>
      </p:sp>
    </p:spTree>
    <p:extLst>
      <p:ext uri="{BB962C8B-B14F-4D97-AF65-F5344CB8AC3E}">
        <p14:creationId xmlns:p14="http://schemas.microsoft.com/office/powerpoint/2010/main" val="865296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ambiguity</a:t>
            </a:r>
            <a:endParaRPr lang="en-US" dirty="0"/>
          </a:p>
        </p:txBody>
      </p:sp>
      <p:sp>
        <p:nvSpPr>
          <p:cNvPr id="3" name="Content Placeholder 2"/>
          <p:cNvSpPr>
            <a:spLocks noGrp="1"/>
          </p:cNvSpPr>
          <p:nvPr>
            <p:ph idx="1"/>
          </p:nvPr>
        </p:nvSpPr>
        <p:spPr/>
        <p:txBody>
          <a:bodyPr/>
          <a:lstStyle/>
          <a:p>
            <a:r>
              <a:rPr lang="en-US" dirty="0" smtClean="0"/>
              <a:t>Unusual words or unusual uses of familiar words</a:t>
            </a:r>
          </a:p>
          <a:p>
            <a:pPr lvl="1"/>
            <a:r>
              <a:rPr lang="en-US" dirty="0" smtClean="0"/>
              <a:t>“Two or three wires can now be seen to be stemming from inside a wider tube.”</a:t>
            </a:r>
          </a:p>
          <a:p>
            <a:pPr lvl="1"/>
            <a:r>
              <a:rPr lang="en-US" dirty="0" smtClean="0"/>
              <a:t>“After the program has been entered, the software pilot lights are displayed.”</a:t>
            </a:r>
            <a:endParaRPr lang="en-US" dirty="0"/>
          </a:p>
        </p:txBody>
      </p:sp>
    </p:spTree>
    <p:extLst>
      <p:ext uri="{BB962C8B-B14F-4D97-AF65-F5344CB8AC3E}">
        <p14:creationId xmlns:p14="http://schemas.microsoft.com/office/powerpoint/2010/main" val="2740641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ambiguity</a:t>
            </a:r>
            <a:endParaRPr lang="en-US" dirty="0"/>
          </a:p>
        </p:txBody>
      </p:sp>
      <p:sp>
        <p:nvSpPr>
          <p:cNvPr id="3" name="Content Placeholder 2"/>
          <p:cNvSpPr>
            <a:spLocks noGrp="1"/>
          </p:cNvSpPr>
          <p:nvPr>
            <p:ph idx="1"/>
          </p:nvPr>
        </p:nvSpPr>
        <p:spPr/>
        <p:txBody>
          <a:bodyPr/>
          <a:lstStyle/>
          <a:p>
            <a:r>
              <a:rPr lang="en-US" dirty="0" smtClean="0"/>
              <a:t>Ambiguous grammar</a:t>
            </a:r>
          </a:p>
          <a:p>
            <a:pPr lvl="1"/>
            <a:r>
              <a:rPr lang="en-US" dirty="0" smtClean="0"/>
              <a:t>The screws on the connection must be loosened to enable the cables to be entered.</a:t>
            </a:r>
          </a:p>
          <a:p>
            <a:pPr lvl="1"/>
            <a:r>
              <a:rPr lang="en-US" dirty="0" smtClean="0"/>
              <a:t>Cooking spaghetti: Put three pints of water on the cooker—drop in spaghetti—stir. </a:t>
            </a:r>
            <a:endParaRPr lang="en-US" dirty="0"/>
          </a:p>
        </p:txBody>
      </p:sp>
    </p:spTree>
    <p:extLst>
      <p:ext uri="{BB962C8B-B14F-4D97-AF65-F5344CB8AC3E}">
        <p14:creationId xmlns:p14="http://schemas.microsoft.com/office/powerpoint/2010/main" val="606307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 instructions</a:t>
            </a:r>
            <a:endParaRPr lang="en-US" dirty="0"/>
          </a:p>
        </p:txBody>
      </p:sp>
      <p:sp>
        <p:nvSpPr>
          <p:cNvPr id="3" name="Content Placeholder 2"/>
          <p:cNvSpPr>
            <a:spLocks noGrp="1"/>
          </p:cNvSpPr>
          <p:nvPr>
            <p:ph idx="1"/>
          </p:nvPr>
        </p:nvSpPr>
        <p:spPr/>
        <p:txBody>
          <a:bodyPr>
            <a:normAutofit/>
          </a:bodyPr>
          <a:lstStyle/>
          <a:p>
            <a:r>
              <a:rPr lang="en-US" dirty="0" smtClean="0"/>
              <a:t>Accurate and complete and contain enough information for the user to do the job</a:t>
            </a:r>
          </a:p>
          <a:p>
            <a:r>
              <a:rPr lang="en-US" dirty="0" smtClean="0"/>
              <a:t>Comprehensible to every member of the likely audience, and contain no ambiguities of usage or grammar</a:t>
            </a:r>
          </a:p>
          <a:p>
            <a:r>
              <a:rPr lang="en-US" dirty="0" smtClean="0"/>
              <a:t>In correct and rigorous sequence, with no gaps and loops</a:t>
            </a:r>
          </a:p>
          <a:p>
            <a:r>
              <a:rPr lang="en-US" dirty="0" smtClean="0"/>
              <a:t>Safe and readable</a:t>
            </a:r>
          </a:p>
        </p:txBody>
      </p:sp>
    </p:spTree>
    <p:extLst>
      <p:ext uri="{BB962C8B-B14F-4D97-AF65-F5344CB8AC3E}">
        <p14:creationId xmlns:p14="http://schemas.microsoft.com/office/powerpoint/2010/main" val="3413304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a:t>
            </a:r>
            <a:r>
              <a:rPr lang="en-US" smtClean="0"/>
              <a:t>your instructions</a:t>
            </a:r>
            <a:endParaRPr lang="en-US"/>
          </a:p>
        </p:txBody>
      </p:sp>
      <p:sp>
        <p:nvSpPr>
          <p:cNvPr id="3" name="Content Placeholder 2"/>
          <p:cNvSpPr>
            <a:spLocks noGrp="1"/>
          </p:cNvSpPr>
          <p:nvPr>
            <p:ph idx="1"/>
          </p:nvPr>
        </p:nvSpPr>
        <p:spPr/>
        <p:txBody>
          <a:bodyPr/>
          <a:lstStyle/>
          <a:p>
            <a:r>
              <a:rPr lang="en-US" dirty="0"/>
              <a:t>Find a friend unfamiliar with the operation to test your instructions and go over them with a sense of </a:t>
            </a:r>
            <a:r>
              <a:rPr lang="en-US" dirty="0" err="1"/>
              <a:t>humour</a:t>
            </a:r>
            <a:r>
              <a:rPr lang="en-US" dirty="0"/>
              <a:t> to ensure they fulfill their purpose</a:t>
            </a:r>
          </a:p>
          <a:p>
            <a:endParaRPr lang="en-US" dirty="0"/>
          </a:p>
        </p:txBody>
      </p:sp>
    </p:spTree>
    <p:extLst>
      <p:ext uri="{BB962C8B-B14F-4D97-AF65-F5344CB8AC3E}">
        <p14:creationId xmlns:p14="http://schemas.microsoft.com/office/powerpoint/2010/main" val="1292040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Group exercise</a:t>
            </a:r>
            <a:endParaRPr lang="en-US" dirty="0"/>
          </a:p>
        </p:txBody>
      </p:sp>
      <p:sp>
        <p:nvSpPr>
          <p:cNvPr id="3" name="Content Placeholder 2"/>
          <p:cNvSpPr>
            <a:spLocks noGrp="1"/>
          </p:cNvSpPr>
          <p:nvPr>
            <p:ph idx="1"/>
          </p:nvPr>
        </p:nvSpPr>
        <p:spPr/>
        <p:txBody>
          <a:bodyPr/>
          <a:lstStyle/>
          <a:p>
            <a:pPr marL="0" indent="0">
              <a:buNone/>
            </a:pPr>
            <a:r>
              <a:rPr lang="en-US" dirty="0" smtClean="0"/>
              <a:t>Write instructions for riding a </a:t>
            </a:r>
            <a:r>
              <a:rPr lang="en-US" dirty="0" err="1" smtClean="0"/>
              <a:t>motorcyle</a:t>
            </a:r>
            <a:r>
              <a:rPr lang="en-US" dirty="0" smtClean="0"/>
              <a:t>.</a:t>
            </a:r>
          </a:p>
        </p:txBody>
      </p:sp>
    </p:spTree>
    <p:extLst>
      <p:ext uri="{BB962C8B-B14F-4D97-AF65-F5344CB8AC3E}">
        <p14:creationId xmlns:p14="http://schemas.microsoft.com/office/powerpoint/2010/main" val="2966828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4618" y="1447800"/>
            <a:ext cx="6553200" cy="4524315"/>
          </a:xfrm>
          <a:prstGeom prst="rect">
            <a:avLst/>
          </a:prstGeom>
          <a:noFill/>
        </p:spPr>
        <p:txBody>
          <a:bodyPr wrap="square" rtlCol="0">
            <a:spAutoFit/>
          </a:bodyPr>
          <a:lstStyle/>
          <a:p>
            <a:r>
              <a:rPr lang="en-US" sz="2400" b="1" dirty="0" smtClean="0">
                <a:ln w="10541" cmpd="sng">
                  <a:solidFill>
                    <a:schemeClr val="accent1">
                      <a:shade val="88000"/>
                      <a:satMod val="110000"/>
                    </a:schemeClr>
                  </a:solidFill>
                  <a:prstDash val="solid"/>
                </a:ln>
              </a:rPr>
              <a:t>The computer and the external equipment are placed in operation by procedures which incorporate loading magnetic tape, making central manual selections , and starting the program. The operator first makes sure that all the equipment which is to be used by the program in store is properly prepared: that is to say that there is paper in the typewriter, that its margins are correctly adjusted, that its switch is set to COMPUTER, and that the power is on. If magnetic tape is to be used, the door of the tape handler is opened.</a:t>
            </a:r>
            <a:endParaRPr lang="en-US" sz="2400" b="1" dirty="0">
              <a:ln w="10541" cmpd="sng">
                <a:solidFill>
                  <a:schemeClr val="accent1">
                    <a:shade val="88000"/>
                    <a:satMod val="110000"/>
                  </a:schemeClr>
                </a:solidFill>
                <a:prstDash val="solid"/>
              </a:ln>
            </a:endParaRPr>
          </a:p>
        </p:txBody>
      </p:sp>
      <p:sp>
        <p:nvSpPr>
          <p:cNvPr id="3" name="TextBox 2"/>
          <p:cNvSpPr txBox="1"/>
          <p:nvPr/>
        </p:nvSpPr>
        <p:spPr>
          <a:xfrm>
            <a:off x="2230582" y="762000"/>
            <a:ext cx="4932218" cy="523220"/>
          </a:xfrm>
          <a:prstGeom prst="rect">
            <a:avLst/>
          </a:prstGeom>
          <a:noFill/>
        </p:spPr>
        <p:txBody>
          <a:bodyPr wrap="square" rtlCol="0">
            <a:spAutoFit/>
          </a:bodyPr>
          <a:lstStyle/>
          <a:p>
            <a:pPr algn="ctr"/>
            <a:r>
              <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Is this an instruction?</a:t>
            </a:r>
            <a:endPar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362134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difference between descriptions and instructions</a:t>
            </a:r>
            <a:endParaRPr lang="en-US" dirty="0"/>
          </a:p>
        </p:txBody>
      </p:sp>
      <p:sp>
        <p:nvSpPr>
          <p:cNvPr id="3" name="Text Placeholder 2"/>
          <p:cNvSpPr>
            <a:spLocks noGrp="1"/>
          </p:cNvSpPr>
          <p:nvPr>
            <p:ph type="body" idx="1"/>
          </p:nvPr>
        </p:nvSpPr>
        <p:spPr/>
        <p:txBody>
          <a:bodyPr/>
          <a:lstStyle/>
          <a:p>
            <a:r>
              <a:rPr lang="en-US" dirty="0" smtClean="0"/>
              <a:t>Description	</a:t>
            </a:r>
            <a:endParaRPr lang="en-US" dirty="0"/>
          </a:p>
        </p:txBody>
      </p:sp>
      <p:sp>
        <p:nvSpPr>
          <p:cNvPr id="4" name="Content Placeholder 3"/>
          <p:cNvSpPr>
            <a:spLocks noGrp="1"/>
          </p:cNvSpPr>
          <p:nvPr>
            <p:ph sz="half" idx="2"/>
          </p:nvPr>
        </p:nvSpPr>
        <p:spPr/>
        <p:txBody>
          <a:bodyPr/>
          <a:lstStyle/>
          <a:p>
            <a:r>
              <a:rPr lang="en-US" dirty="0" smtClean="0"/>
              <a:t>How something is constructed</a:t>
            </a:r>
          </a:p>
          <a:p>
            <a:r>
              <a:rPr lang="en-US" dirty="0" smtClean="0"/>
              <a:t>How it works</a:t>
            </a:r>
          </a:p>
          <a:p>
            <a:r>
              <a:rPr lang="en-US" dirty="0" smtClean="0"/>
              <a:t>Why it is used</a:t>
            </a:r>
          </a:p>
          <a:p>
            <a:r>
              <a:rPr lang="en-US" dirty="0" smtClean="0"/>
              <a:t>Not necessarily how to use a particular machine/tool/device</a:t>
            </a:r>
          </a:p>
        </p:txBody>
      </p:sp>
      <p:sp>
        <p:nvSpPr>
          <p:cNvPr id="5" name="Text Placeholder 4"/>
          <p:cNvSpPr>
            <a:spLocks noGrp="1"/>
          </p:cNvSpPr>
          <p:nvPr>
            <p:ph type="body" sz="quarter" idx="3"/>
          </p:nvPr>
        </p:nvSpPr>
        <p:spPr/>
        <p:txBody>
          <a:bodyPr/>
          <a:lstStyle/>
          <a:p>
            <a:r>
              <a:rPr lang="en-US" dirty="0" smtClean="0"/>
              <a:t>Instruction</a:t>
            </a:r>
            <a:endParaRPr lang="en-US" dirty="0"/>
          </a:p>
        </p:txBody>
      </p:sp>
      <p:sp>
        <p:nvSpPr>
          <p:cNvPr id="6" name="Content Placeholder 5"/>
          <p:cNvSpPr>
            <a:spLocks noGrp="1"/>
          </p:cNvSpPr>
          <p:nvPr>
            <p:ph sz="quarter" idx="4"/>
          </p:nvPr>
        </p:nvSpPr>
        <p:spPr/>
        <p:txBody>
          <a:bodyPr/>
          <a:lstStyle/>
          <a:p>
            <a:r>
              <a:rPr lang="en-US" dirty="0" smtClean="0"/>
              <a:t>How to operate something with minimum hesitation</a:t>
            </a:r>
          </a:p>
          <a:p>
            <a:r>
              <a:rPr lang="en-US" dirty="0" smtClean="0"/>
              <a:t>Not understand the operation</a:t>
            </a:r>
            <a:endParaRPr lang="en-US" dirty="0"/>
          </a:p>
        </p:txBody>
      </p:sp>
    </p:spTree>
    <p:extLst>
      <p:ext uri="{BB962C8B-B14F-4D97-AF65-F5344CB8AC3E}">
        <p14:creationId xmlns:p14="http://schemas.microsoft.com/office/powerpoint/2010/main" val="2836705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a:t>
            </a:r>
            <a:endParaRPr lang="en-US" dirty="0"/>
          </a:p>
        </p:txBody>
      </p:sp>
      <p:sp>
        <p:nvSpPr>
          <p:cNvPr id="3" name="Content Placeholder 2"/>
          <p:cNvSpPr>
            <a:spLocks noGrp="1"/>
          </p:cNvSpPr>
          <p:nvPr>
            <p:ph idx="1"/>
          </p:nvPr>
        </p:nvSpPr>
        <p:spPr/>
        <p:txBody>
          <a:bodyPr>
            <a:normAutofit/>
          </a:bodyPr>
          <a:lstStyle/>
          <a:p>
            <a:r>
              <a:rPr lang="en-US" dirty="0" smtClean="0"/>
              <a:t>Selection, arrangement and presentation of information depend on aim and audience</a:t>
            </a:r>
          </a:p>
          <a:p>
            <a:r>
              <a:rPr lang="en-US" dirty="0" smtClean="0"/>
              <a:t>Must enable complete and correct operation</a:t>
            </a:r>
          </a:p>
          <a:p>
            <a:r>
              <a:rPr lang="en-US" dirty="0" smtClean="0"/>
              <a:t>It must provide complete instruction to do so</a:t>
            </a:r>
          </a:p>
          <a:p>
            <a:r>
              <a:rPr lang="en-US" dirty="0" smtClean="0"/>
              <a:t>Audience: the action may be routine and familiar to some but not others</a:t>
            </a:r>
          </a:p>
          <a:p>
            <a:r>
              <a:rPr lang="en-US" dirty="0" smtClean="0"/>
              <a:t>Layout must be convenient and sequential</a:t>
            </a:r>
          </a:p>
          <a:p>
            <a:r>
              <a:rPr lang="en-US" dirty="0" smtClean="0"/>
              <a:t>Correct tone so user feels comfortable carrying out the operations</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439876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Are the instructions complete?</a:t>
            </a:r>
            <a:endParaRPr lang="en-US" dirty="0"/>
          </a:p>
        </p:txBody>
      </p:sp>
      <p:sp>
        <p:nvSpPr>
          <p:cNvPr id="3" name="Content Placeholder 2"/>
          <p:cNvSpPr>
            <a:spLocks noGrp="1"/>
          </p:cNvSpPr>
          <p:nvPr>
            <p:ph idx="1"/>
          </p:nvPr>
        </p:nvSpPr>
        <p:spPr/>
        <p:txBody>
          <a:bodyPr/>
          <a:lstStyle/>
          <a:p>
            <a:r>
              <a:rPr lang="en-US" dirty="0" smtClean="0"/>
              <a:t>Incomplete instructions can be disastrous</a:t>
            </a:r>
          </a:p>
          <a:p>
            <a:r>
              <a:rPr lang="en-US" dirty="0" smtClean="0"/>
              <a:t>Do not leave out vital information</a:t>
            </a:r>
          </a:p>
          <a:p>
            <a:r>
              <a:rPr lang="en-US" dirty="0" smtClean="0"/>
              <a:t>Ask: what does the reader know and what does s/he need to be told?</a:t>
            </a:r>
          </a:p>
          <a:p>
            <a:endParaRPr lang="en-US" dirty="0"/>
          </a:p>
        </p:txBody>
      </p:sp>
    </p:spTree>
    <p:extLst>
      <p:ext uri="{BB962C8B-B14F-4D97-AF65-F5344CB8AC3E}">
        <p14:creationId xmlns:p14="http://schemas.microsoft.com/office/powerpoint/2010/main" val="232045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this instruction complete?</a:t>
            </a:r>
            <a:endParaRPr lang="en-US" dirty="0"/>
          </a:p>
        </p:txBody>
      </p:sp>
      <p:sp>
        <p:nvSpPr>
          <p:cNvPr id="3" name="Content Placeholder 2"/>
          <p:cNvSpPr>
            <a:spLocks noGrp="1"/>
          </p:cNvSpPr>
          <p:nvPr>
            <p:ph idx="1"/>
          </p:nvPr>
        </p:nvSpPr>
        <p:spPr/>
        <p:txBody>
          <a:bodyPr/>
          <a:lstStyle/>
          <a:p>
            <a:pPr marL="0" indent="0">
              <a:buNone/>
            </a:pPr>
            <a:r>
              <a:rPr lang="en-US" dirty="0" smtClean="0"/>
              <a:t>The reactor jacket may need manual draining of the condensate during warming up.</a:t>
            </a:r>
          </a:p>
          <a:p>
            <a:pPr marL="0" indent="0">
              <a:buNone/>
            </a:pPr>
            <a:endParaRPr lang="en-US" dirty="0"/>
          </a:p>
        </p:txBody>
      </p:sp>
    </p:spTree>
    <p:extLst>
      <p:ext uri="{BB962C8B-B14F-4D97-AF65-F5344CB8AC3E}">
        <p14:creationId xmlns:p14="http://schemas.microsoft.com/office/powerpoint/2010/main" val="2929817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How to drain the condensate manually?</a:t>
            </a:r>
          </a:p>
          <a:p>
            <a:r>
              <a:rPr lang="en-US" dirty="0" smtClean="0"/>
              <a:t>Is it optional to drain it?</a:t>
            </a:r>
          </a:p>
          <a:p>
            <a:r>
              <a:rPr lang="en-US" dirty="0" smtClean="0"/>
              <a:t>How do we know if there is condensate?</a:t>
            </a:r>
          </a:p>
          <a:p>
            <a:r>
              <a:rPr lang="en-US" dirty="0" smtClean="0"/>
              <a:t>How much condensate is tolerable?</a:t>
            </a:r>
          </a:p>
        </p:txBody>
      </p:sp>
    </p:spTree>
    <p:extLst>
      <p:ext uri="{BB962C8B-B14F-4D97-AF65-F5344CB8AC3E}">
        <p14:creationId xmlns:p14="http://schemas.microsoft.com/office/powerpoint/2010/main" val="116369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 this?</a:t>
            </a:r>
            <a:endParaRPr lang="en-US" dirty="0"/>
          </a:p>
        </p:txBody>
      </p:sp>
      <p:sp>
        <p:nvSpPr>
          <p:cNvPr id="3" name="Content Placeholder 2"/>
          <p:cNvSpPr>
            <a:spLocks noGrp="1"/>
          </p:cNvSpPr>
          <p:nvPr>
            <p:ph idx="1"/>
          </p:nvPr>
        </p:nvSpPr>
        <p:spPr/>
        <p:txBody>
          <a:bodyPr/>
          <a:lstStyle/>
          <a:p>
            <a:pPr marL="0" indent="0">
              <a:buNone/>
            </a:pPr>
            <a:r>
              <a:rPr lang="en-US" dirty="0" smtClean="0"/>
              <a:t>Read the level of condensate, shown on the eye-glass. If it is above the 1.5 cm cubed mark, open valve 3 (diagram 2) and allow the condensate to drain away. Close the valve when, steam, not water, comes out. </a:t>
            </a:r>
            <a:endParaRPr lang="en-US" dirty="0"/>
          </a:p>
        </p:txBody>
      </p:sp>
    </p:spTree>
    <p:extLst>
      <p:ext uri="{BB962C8B-B14F-4D97-AF65-F5344CB8AC3E}">
        <p14:creationId xmlns:p14="http://schemas.microsoft.com/office/powerpoint/2010/main" val="2887211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 inept beginner and not the bored expert should be the writer’s target when writing instructions.</a:t>
            </a:r>
            <a:endParaRPr lang="en-US" dirty="0"/>
          </a:p>
        </p:txBody>
      </p:sp>
    </p:spTree>
    <p:extLst>
      <p:ext uri="{BB962C8B-B14F-4D97-AF65-F5344CB8AC3E}">
        <p14:creationId xmlns:p14="http://schemas.microsoft.com/office/powerpoint/2010/main" val="3998574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775</TotalTime>
  <Words>732</Words>
  <Application>Microsoft Office PowerPoint</Application>
  <PresentationFormat>On-screen Show (4:3)</PresentationFormat>
  <Paragraphs>67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Apothecary</vt:lpstr>
      <vt:lpstr>Writing Instructions</vt:lpstr>
      <vt:lpstr>PowerPoint Presentation</vt:lpstr>
      <vt:lpstr>The difference between descriptions and instructions</vt:lpstr>
      <vt:lpstr>Instruction</vt:lpstr>
      <vt:lpstr>Are the instructions complete?</vt:lpstr>
      <vt:lpstr>Is this instruction complete?</vt:lpstr>
      <vt:lpstr>Problems</vt:lpstr>
      <vt:lpstr>How about this?</vt:lpstr>
      <vt:lpstr>PowerPoint Presentation</vt:lpstr>
      <vt:lpstr>What assumptions do you make?</vt:lpstr>
      <vt:lpstr>Ambiguity</vt:lpstr>
      <vt:lpstr>Sources of ambiguity</vt:lpstr>
      <vt:lpstr>Sources of ambiguity</vt:lpstr>
      <vt:lpstr>Sources of ambiguity</vt:lpstr>
      <vt:lpstr>Sources of ambiguity</vt:lpstr>
      <vt:lpstr>Check your instructions</vt:lpstr>
      <vt:lpstr>Check your instructions</vt:lpstr>
      <vt:lpstr>Group 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Sristi</dc:creator>
  <cp:lastModifiedBy>Sristi</cp:lastModifiedBy>
  <cp:revision>11</cp:revision>
  <dcterms:created xsi:type="dcterms:W3CDTF">2014-11-02T13:21:15Z</dcterms:created>
  <dcterms:modified xsi:type="dcterms:W3CDTF">2014-11-03T02:16:59Z</dcterms:modified>
</cp:coreProperties>
</file>