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71"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60"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0146228-0B17-4F24-9F88-85570DE4E4B3}"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53A3E9-2F50-4C4F-B3F5-99262C3A46BA}"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11/10/2014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53A3E9-2F50-4C4F-B3F5-99262C3A46BA}"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3A3E9-2F50-4C4F-B3F5-99262C3A46BA}" type="datetimeFigureOut">
              <a:rPr lang="en-US" smtClean="0"/>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C53A3E9-2F50-4C4F-B3F5-99262C3A46BA}" type="datetimeFigureOut">
              <a:rPr lang="en-US" smtClean="0"/>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11/10/2014</a:t>
            </a:fld>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C53A3E9-2F50-4C4F-B3F5-99262C3A46BA}" type="datetimeFigureOut">
              <a:rPr lang="en-US" smtClean="0"/>
              <a:t>11/10/2014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0146228-0B17-4F24-9F88-85570DE4E4B3}"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Writing Instructions</a:t>
            </a:r>
            <a:endParaRPr lang="en-US" dirty="0"/>
          </a:p>
        </p:txBody>
      </p:sp>
    </p:spTree>
    <p:extLst>
      <p:ext uri="{BB962C8B-B14F-4D97-AF65-F5344CB8AC3E}">
        <p14:creationId xmlns:p14="http://schemas.microsoft.com/office/powerpoint/2010/main" val="13789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assumptions do you make?</a:t>
            </a:r>
            <a:endParaRPr lang="en-US" dirty="0"/>
          </a:p>
        </p:txBody>
      </p:sp>
      <p:sp>
        <p:nvSpPr>
          <p:cNvPr id="3" name="Content Placeholder 2"/>
          <p:cNvSpPr>
            <a:spLocks noGrp="1"/>
          </p:cNvSpPr>
          <p:nvPr>
            <p:ph idx="1"/>
          </p:nvPr>
        </p:nvSpPr>
        <p:spPr/>
        <p:txBody>
          <a:bodyPr/>
          <a:lstStyle/>
          <a:p>
            <a:r>
              <a:rPr lang="en-US" dirty="0" smtClean="0"/>
              <a:t>Think about the level of detail required</a:t>
            </a:r>
          </a:p>
          <a:p>
            <a:r>
              <a:rPr lang="en-US" dirty="0" smtClean="0"/>
              <a:t>Put yourself in the reader’s frame of reference</a:t>
            </a:r>
          </a:p>
          <a:p>
            <a:r>
              <a:rPr lang="en-US" dirty="0" smtClean="0"/>
              <a:t>What do you know and what the reader might know about the operation are two different things</a:t>
            </a:r>
          </a:p>
          <a:p>
            <a:r>
              <a:rPr lang="en-US" dirty="0" smtClean="0"/>
              <a:t>Test your instructions by asking someone to follow them with no other aid</a:t>
            </a:r>
            <a:endParaRPr lang="en-US" dirty="0"/>
          </a:p>
        </p:txBody>
      </p:sp>
    </p:spTree>
    <p:extLst>
      <p:ext uri="{BB962C8B-B14F-4D97-AF65-F5344CB8AC3E}">
        <p14:creationId xmlns:p14="http://schemas.microsoft.com/office/powerpoint/2010/main" val="317947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mbiguity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domestic plug consists of two parts: the back part which is the main body of the plug and covers up the connections inside, and the front part which supports the three metal projections which fit into the socket.</a:t>
            </a:r>
          </a:p>
          <a:p>
            <a:pPr marL="0" indent="0">
              <a:buNone/>
            </a:pPr>
            <a:r>
              <a:rPr lang="en-US" dirty="0" smtClean="0"/>
              <a:t>In order to change the plug firstly unscrew the screw which enables the back part to be removed. Looking inside the plug, i.e. on the back part of the front part, one sees the back part of the projections.</a:t>
            </a:r>
            <a:endParaRPr lang="en-US" dirty="0"/>
          </a:p>
        </p:txBody>
      </p:sp>
    </p:spTree>
    <p:extLst>
      <p:ext uri="{BB962C8B-B14F-4D97-AF65-F5344CB8AC3E}">
        <p14:creationId xmlns:p14="http://schemas.microsoft.com/office/powerpoint/2010/main" val="138067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Relative words: front, back, top, bottom, hot, cold</a:t>
            </a:r>
          </a:p>
          <a:p>
            <a:pPr lvl="1"/>
            <a:r>
              <a:rPr lang="en-US" dirty="0" smtClean="0"/>
              <a:t>“Select a suitable amount of choke for weather conditions and temperature of the engine.”</a:t>
            </a:r>
            <a:endParaRPr lang="en-US" dirty="0"/>
          </a:p>
        </p:txBody>
      </p:sp>
    </p:spTree>
    <p:extLst>
      <p:ext uri="{BB962C8B-B14F-4D97-AF65-F5344CB8AC3E}">
        <p14:creationId xmlns:p14="http://schemas.microsoft.com/office/powerpoint/2010/main" val="384001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Words with double meaning</a:t>
            </a:r>
          </a:p>
          <a:p>
            <a:pPr lvl="1"/>
            <a:r>
              <a:rPr lang="en-US" dirty="0" smtClean="0"/>
              <a:t>“Set the temperature control to 20</a:t>
            </a:r>
            <a:r>
              <a:rPr lang="en-US" dirty="0" smtClean="0">
                <a:cs typeface="Times New Roman" panose="02020603050405020304" pitchFamily="18" charset="0"/>
              </a:rPr>
              <a:t>°C and run up the transmitter to normal working.”</a:t>
            </a:r>
          </a:p>
          <a:p>
            <a:pPr lvl="1"/>
            <a:r>
              <a:rPr lang="en-US" dirty="0" smtClean="0">
                <a:cs typeface="Times New Roman" panose="02020603050405020304" pitchFamily="18" charset="0"/>
              </a:rPr>
              <a:t>“Check undercarriage locking pin. If bent, replace.”</a:t>
            </a:r>
          </a:p>
          <a:p>
            <a:pPr lvl="1"/>
            <a:r>
              <a:rPr lang="en-US" dirty="0" smtClean="0">
                <a:cs typeface="Times New Roman" panose="02020603050405020304" pitchFamily="18" charset="0"/>
              </a:rPr>
              <a:t>“Check reading of thermocouple read-out.”</a:t>
            </a:r>
          </a:p>
          <a:p>
            <a:endParaRPr lang="en-US" dirty="0">
              <a:cs typeface="Times New Roman" panose="02020603050405020304" pitchFamily="18" charset="0"/>
            </a:endParaRPr>
          </a:p>
        </p:txBody>
      </p:sp>
    </p:spTree>
    <p:extLst>
      <p:ext uri="{BB962C8B-B14F-4D97-AF65-F5344CB8AC3E}">
        <p14:creationId xmlns:p14="http://schemas.microsoft.com/office/powerpoint/2010/main" val="86529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Unusual words or unusual uses of familiar words</a:t>
            </a:r>
          </a:p>
          <a:p>
            <a:pPr lvl="1"/>
            <a:r>
              <a:rPr lang="en-US" dirty="0" smtClean="0"/>
              <a:t>“Two or three wires can now be seen to be stemming from inside a wider tube.”</a:t>
            </a:r>
          </a:p>
          <a:p>
            <a:pPr lvl="1"/>
            <a:r>
              <a:rPr lang="en-US" dirty="0" smtClean="0"/>
              <a:t>“After the program has been entered, the software pilot lights are displayed.”</a:t>
            </a:r>
            <a:endParaRPr lang="en-US" dirty="0"/>
          </a:p>
        </p:txBody>
      </p:sp>
    </p:spTree>
    <p:extLst>
      <p:ext uri="{BB962C8B-B14F-4D97-AF65-F5344CB8AC3E}">
        <p14:creationId xmlns:p14="http://schemas.microsoft.com/office/powerpoint/2010/main" val="274064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Ambiguous grammar</a:t>
            </a:r>
          </a:p>
          <a:p>
            <a:pPr lvl="1"/>
            <a:r>
              <a:rPr lang="en-US" dirty="0" smtClean="0"/>
              <a:t>The screws on the connection must be loosened to enable the cables to be entered.</a:t>
            </a:r>
          </a:p>
          <a:p>
            <a:pPr lvl="1"/>
            <a:r>
              <a:rPr lang="en-US" dirty="0" smtClean="0"/>
              <a:t>Cooking spaghetti: Put three pints of water on the cooker—drop in spaghetti—stir. </a:t>
            </a:r>
            <a:endParaRPr lang="en-US" dirty="0"/>
          </a:p>
        </p:txBody>
      </p:sp>
    </p:spTree>
    <p:extLst>
      <p:ext uri="{BB962C8B-B14F-4D97-AF65-F5344CB8AC3E}">
        <p14:creationId xmlns:p14="http://schemas.microsoft.com/office/powerpoint/2010/main" val="60630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instructions</a:t>
            </a:r>
            <a:endParaRPr lang="en-US" dirty="0"/>
          </a:p>
        </p:txBody>
      </p:sp>
      <p:sp>
        <p:nvSpPr>
          <p:cNvPr id="3" name="Content Placeholder 2"/>
          <p:cNvSpPr>
            <a:spLocks noGrp="1"/>
          </p:cNvSpPr>
          <p:nvPr>
            <p:ph idx="1"/>
          </p:nvPr>
        </p:nvSpPr>
        <p:spPr/>
        <p:txBody>
          <a:bodyPr>
            <a:normAutofit/>
          </a:bodyPr>
          <a:lstStyle/>
          <a:p>
            <a:r>
              <a:rPr lang="en-US" dirty="0" smtClean="0"/>
              <a:t>Accurate and complete and contain enough information for the user to do the job</a:t>
            </a:r>
          </a:p>
          <a:p>
            <a:r>
              <a:rPr lang="en-US" dirty="0" smtClean="0"/>
              <a:t>Comprehensible to every member of the likely audience, and contain no ambiguities of usage or grammar</a:t>
            </a:r>
          </a:p>
          <a:p>
            <a:r>
              <a:rPr lang="en-US" dirty="0" smtClean="0"/>
              <a:t>In correct and rigorous sequence, with no gaps and loops</a:t>
            </a:r>
          </a:p>
          <a:p>
            <a:r>
              <a:rPr lang="en-US" dirty="0" smtClean="0"/>
              <a:t>Safe and readable</a:t>
            </a:r>
          </a:p>
        </p:txBody>
      </p:sp>
    </p:spTree>
    <p:extLst>
      <p:ext uri="{BB962C8B-B14F-4D97-AF65-F5344CB8AC3E}">
        <p14:creationId xmlns:p14="http://schemas.microsoft.com/office/powerpoint/2010/main" val="341330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smtClean="0"/>
              <a:t>your instructions</a:t>
            </a:r>
            <a:endParaRPr lang="en-US"/>
          </a:p>
        </p:txBody>
      </p:sp>
      <p:sp>
        <p:nvSpPr>
          <p:cNvPr id="3" name="Content Placeholder 2"/>
          <p:cNvSpPr>
            <a:spLocks noGrp="1"/>
          </p:cNvSpPr>
          <p:nvPr>
            <p:ph idx="1"/>
          </p:nvPr>
        </p:nvSpPr>
        <p:spPr/>
        <p:txBody>
          <a:bodyPr/>
          <a:lstStyle/>
          <a:p>
            <a:r>
              <a:rPr lang="en-US" dirty="0"/>
              <a:t>Find a friend unfamiliar with the operation to test your instructions and go over them with a sense of </a:t>
            </a:r>
            <a:r>
              <a:rPr lang="en-US" dirty="0" err="1"/>
              <a:t>humour</a:t>
            </a:r>
            <a:r>
              <a:rPr lang="en-US" dirty="0"/>
              <a:t> to ensure they fulfill their purpose</a:t>
            </a:r>
          </a:p>
          <a:p>
            <a:endParaRPr lang="en-US" dirty="0"/>
          </a:p>
        </p:txBody>
      </p:sp>
    </p:spTree>
    <p:extLst>
      <p:ext uri="{BB962C8B-B14F-4D97-AF65-F5344CB8AC3E}">
        <p14:creationId xmlns:p14="http://schemas.microsoft.com/office/powerpoint/2010/main" val="1292040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 sequence for faultless operation</a:t>
            </a:r>
            <a:endParaRPr lang="en-US" dirty="0"/>
          </a:p>
        </p:txBody>
      </p:sp>
      <p:sp>
        <p:nvSpPr>
          <p:cNvPr id="3" name="Content Placeholder 2"/>
          <p:cNvSpPr>
            <a:spLocks noGrp="1"/>
          </p:cNvSpPr>
          <p:nvPr>
            <p:ph idx="1"/>
          </p:nvPr>
        </p:nvSpPr>
        <p:spPr/>
        <p:txBody>
          <a:bodyPr/>
          <a:lstStyle/>
          <a:p>
            <a:r>
              <a:rPr lang="en-US" dirty="0" smtClean="0"/>
              <a:t>In order to be functional and successful instructions should follow exactly the order of the various operations required</a:t>
            </a:r>
          </a:p>
          <a:p>
            <a:pPr lvl="1"/>
            <a:r>
              <a:rPr lang="en-US" dirty="0" smtClean="0"/>
              <a:t>Adjust flow through valve 4.23. this requires a check on temperature, and before adjusting the valve, opening briefly the cylinder drain valve. </a:t>
            </a:r>
          </a:p>
          <a:p>
            <a:r>
              <a:rPr lang="en-US" dirty="0" smtClean="0"/>
              <a:t>Here the operator has to remember three steps and do them in reverse order</a:t>
            </a:r>
          </a:p>
          <a:p>
            <a:r>
              <a:rPr lang="en-US" dirty="0" smtClean="0"/>
              <a:t>It is difficult to read and could lead to a mistake</a:t>
            </a:r>
          </a:p>
        </p:txBody>
      </p:sp>
    </p:spTree>
    <p:extLst>
      <p:ext uri="{BB962C8B-B14F-4D97-AF65-F5344CB8AC3E}">
        <p14:creationId xmlns:p14="http://schemas.microsoft.com/office/powerpoint/2010/main" val="326706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 sequence for faultless operation</a:t>
            </a:r>
            <a:endParaRPr lang="en-US" dirty="0"/>
          </a:p>
        </p:txBody>
      </p:sp>
      <p:sp>
        <p:nvSpPr>
          <p:cNvPr id="3" name="Content Placeholder 2"/>
          <p:cNvSpPr>
            <a:spLocks noGrp="1"/>
          </p:cNvSpPr>
          <p:nvPr>
            <p:ph idx="1"/>
          </p:nvPr>
        </p:nvSpPr>
        <p:spPr/>
        <p:txBody>
          <a:bodyPr/>
          <a:lstStyle/>
          <a:p>
            <a:r>
              <a:rPr lang="en-US" dirty="0" smtClean="0"/>
              <a:t>Open the cylinder and drain the valve for five seconds.</a:t>
            </a:r>
          </a:p>
          <a:p>
            <a:r>
              <a:rPr lang="en-US" dirty="0" smtClean="0"/>
              <a:t>Is the temperature between 180 and 220 degree </a:t>
            </a:r>
            <a:r>
              <a:rPr lang="en-US" dirty="0" err="1" smtClean="0"/>
              <a:t>celsius</a:t>
            </a:r>
            <a:r>
              <a:rPr lang="en-US" dirty="0" smtClean="0"/>
              <a:t>? If not, adjust control 4.27 and pause until the temperature is within limits.</a:t>
            </a:r>
          </a:p>
          <a:p>
            <a:r>
              <a:rPr lang="en-US" dirty="0" smtClean="0"/>
              <a:t>Adjust the flow through valve 4.23 until the meter reads between 4350 and 4450 </a:t>
            </a:r>
            <a:r>
              <a:rPr lang="en-US" dirty="0" err="1" smtClean="0"/>
              <a:t>litres</a:t>
            </a:r>
            <a:r>
              <a:rPr lang="en-US" dirty="0" smtClean="0"/>
              <a:t>/minute.</a:t>
            </a:r>
            <a:endParaRPr lang="en-US" dirty="0"/>
          </a:p>
        </p:txBody>
      </p:sp>
    </p:spTree>
    <p:extLst>
      <p:ext uri="{BB962C8B-B14F-4D97-AF65-F5344CB8AC3E}">
        <p14:creationId xmlns:p14="http://schemas.microsoft.com/office/powerpoint/2010/main" val="3360803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618" y="1447800"/>
            <a:ext cx="6553200" cy="4524315"/>
          </a:xfrm>
          <a:prstGeom prst="rect">
            <a:avLst/>
          </a:prstGeom>
          <a:noFill/>
        </p:spPr>
        <p:txBody>
          <a:bodyPr wrap="square" rtlCol="0">
            <a:spAutoFit/>
          </a:bodyPr>
          <a:lstStyle/>
          <a:p>
            <a:r>
              <a:rPr lang="en-US" sz="2400" b="1" dirty="0" smtClean="0">
                <a:ln w="10541" cmpd="sng">
                  <a:solidFill>
                    <a:schemeClr val="accent1">
                      <a:shade val="88000"/>
                      <a:satMod val="110000"/>
                    </a:schemeClr>
                  </a:solidFill>
                  <a:prstDash val="solid"/>
                </a:ln>
              </a:rPr>
              <a:t>The computer and the external equipment are placed in operation by procedures which incorporate loading magnetic tape, making central manual selections , and starting the program. The operator first makes sure that all the equipment which is to be used by the program in store is properly prepared: that is to say that there is paper in the typewriter, that its margins are correctly adjusted, that its switch is set to COMPUTER, and that the power is on. If magnetic tape is to be used, the door of the tape handler is opened.</a:t>
            </a:r>
            <a:endParaRPr lang="en-US" sz="2400" b="1" dirty="0">
              <a:ln w="10541" cmpd="sng">
                <a:solidFill>
                  <a:schemeClr val="accent1">
                    <a:shade val="88000"/>
                    <a:satMod val="110000"/>
                  </a:schemeClr>
                </a:solidFill>
                <a:prstDash val="solid"/>
              </a:ln>
            </a:endParaRPr>
          </a:p>
        </p:txBody>
      </p:sp>
      <p:sp>
        <p:nvSpPr>
          <p:cNvPr id="3" name="TextBox 2"/>
          <p:cNvSpPr txBox="1"/>
          <p:nvPr/>
        </p:nvSpPr>
        <p:spPr>
          <a:xfrm>
            <a:off x="2230582" y="762000"/>
            <a:ext cx="4932218" cy="523220"/>
          </a:xfrm>
          <a:prstGeom prst="rect">
            <a:avLst/>
          </a:prstGeom>
          <a:noFill/>
        </p:spPr>
        <p:txBody>
          <a:bodyPr wrap="square" rtlCol="0">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Is this an instruction?</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62134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instructions</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Start the vacuum pump from the START button local to the pump</a:t>
            </a:r>
          </a:p>
          <a:p>
            <a:pPr marL="571500" indent="-457200">
              <a:buFont typeface="+mj-lt"/>
              <a:buAutoNum type="arabicPeriod"/>
            </a:pPr>
            <a:r>
              <a:rPr lang="en-US" dirty="0" smtClean="0"/>
              <a:t>Before starting, check that cooling water flow and return valves are open (CW1 and CW2) and that the trade water valve is open.</a:t>
            </a:r>
          </a:p>
          <a:p>
            <a:pPr marL="571500" indent="-457200">
              <a:buFont typeface="+mj-lt"/>
              <a:buAutoNum type="arabicPeriod"/>
            </a:pPr>
            <a:r>
              <a:rPr lang="en-US" dirty="0" smtClean="0"/>
              <a:t>The trade water control valve is pre-set and should not be adjusted.</a:t>
            </a:r>
            <a:endParaRPr lang="en-US" dirty="0"/>
          </a:p>
        </p:txBody>
      </p:sp>
    </p:spTree>
    <p:extLst>
      <p:ext uri="{BB962C8B-B14F-4D97-AF65-F5344CB8AC3E}">
        <p14:creationId xmlns:p14="http://schemas.microsoft.com/office/powerpoint/2010/main" val="359294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invites correct operation?</a:t>
            </a:r>
            <a:endParaRPr lang="en-US" dirty="0"/>
          </a:p>
        </p:txBody>
      </p:sp>
      <p:sp>
        <p:nvSpPr>
          <p:cNvPr id="3" name="Content Placeholder 2"/>
          <p:cNvSpPr>
            <a:spLocks noGrp="1"/>
          </p:cNvSpPr>
          <p:nvPr>
            <p:ph idx="1"/>
          </p:nvPr>
        </p:nvSpPr>
        <p:spPr/>
        <p:txBody>
          <a:bodyPr/>
          <a:lstStyle/>
          <a:p>
            <a:r>
              <a:rPr lang="en-US" dirty="0" smtClean="0"/>
              <a:t>Run in 900lbs of Chemical 1 into reactor until scale reading is 1100lbs.</a:t>
            </a:r>
          </a:p>
          <a:p>
            <a:r>
              <a:rPr lang="en-US" dirty="0" smtClean="0"/>
              <a:t>Repeat 11, 12, and 13.	</a:t>
            </a:r>
            <a:endParaRPr lang="en-US" dirty="0"/>
          </a:p>
          <a:p>
            <a:pPr lvl="1"/>
            <a:r>
              <a:rPr lang="en-US" dirty="0" smtClean="0"/>
              <a:t>Or</a:t>
            </a:r>
          </a:p>
          <a:p>
            <a:r>
              <a:rPr lang="en-US" dirty="0" smtClean="0"/>
              <a:t>Run in 900 </a:t>
            </a:r>
            <a:r>
              <a:rPr lang="en-US" dirty="0" err="1" smtClean="0"/>
              <a:t>lbs</a:t>
            </a:r>
            <a:r>
              <a:rPr lang="en-US" dirty="0" smtClean="0"/>
              <a:t> of Chemical 1 into reactor</a:t>
            </a:r>
          </a:p>
          <a:p>
            <a:r>
              <a:rPr lang="en-US" dirty="0" smtClean="0"/>
              <a:t>Note the scale reading. If it is less than 1800 </a:t>
            </a:r>
            <a:r>
              <a:rPr lang="en-US" dirty="0" err="1" smtClean="0"/>
              <a:t>lbs</a:t>
            </a:r>
            <a:r>
              <a:rPr lang="en-US" dirty="0" smtClean="0"/>
              <a:t>, repeat 11, 12 and 13. If it is 1800 lbs. or over, continue to 15.</a:t>
            </a:r>
          </a:p>
          <a:p>
            <a:pPr marL="2194560" lvl="8" indent="0">
              <a:buNone/>
            </a:pPr>
            <a:endParaRPr lang="en-US" dirty="0"/>
          </a:p>
        </p:txBody>
      </p:sp>
    </p:spTree>
    <p:extLst>
      <p:ext uri="{BB962C8B-B14F-4D97-AF65-F5344CB8AC3E}">
        <p14:creationId xmlns:p14="http://schemas.microsoft.com/office/powerpoint/2010/main" val="1987127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layout of instructions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Although removing power from the equipment is primarily a maintenance responsibility, the operator can ensure that the system is inoperative by taking several steps. Firstly the reader motor is turned off from the console, and then the magnetic tape is unloaded by pressing the REWIND UNLOAD button whereupon the tape reverses to a point where the tape can be removed. The tape leader is clamped, the door closed, and the power OFF switch pressed. Finally, the following switches are pressed in turn: typewriter OFF switch, MASTER CLEAR switch, and the computer OFF switch, and the computer and peripherals are now shut down.</a:t>
            </a:r>
            <a:endParaRPr lang="en-US" dirty="0"/>
          </a:p>
        </p:txBody>
      </p:sp>
    </p:spTree>
    <p:extLst>
      <p:ext uri="{BB962C8B-B14F-4D97-AF65-F5344CB8AC3E}">
        <p14:creationId xmlns:p14="http://schemas.microsoft.com/office/powerpoint/2010/main" val="1381837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smtClean="0"/>
              <a:t>Removing power from equipment</a:t>
            </a:r>
          </a:p>
          <a:p>
            <a:r>
              <a:rPr lang="en-US" dirty="0" smtClean="0"/>
              <a:t>Turn off the reader motor at the console READER switch</a:t>
            </a:r>
          </a:p>
          <a:p>
            <a:r>
              <a:rPr lang="en-US" dirty="0" smtClean="0"/>
              <a:t>Press the REWIND UNLOAD button to unload the magnetic tape (the tape will reverse to a point where it can be removed)</a:t>
            </a:r>
          </a:p>
          <a:p>
            <a:r>
              <a:rPr lang="en-US" dirty="0" smtClean="0"/>
              <a:t>Clamp the tape leader</a:t>
            </a:r>
          </a:p>
          <a:p>
            <a:r>
              <a:rPr lang="en-US" dirty="0" smtClean="0"/>
              <a:t>Close the door</a:t>
            </a:r>
          </a:p>
          <a:p>
            <a:r>
              <a:rPr lang="en-US" dirty="0" smtClean="0"/>
              <a:t>Press the power OFF switch</a:t>
            </a:r>
          </a:p>
          <a:p>
            <a:r>
              <a:rPr lang="en-US" dirty="0" smtClean="0"/>
              <a:t>Press the typewriter OFF switch</a:t>
            </a:r>
          </a:p>
          <a:p>
            <a:r>
              <a:rPr lang="en-US" dirty="0" smtClean="0"/>
              <a:t>Press the MASTER CLEAR switch</a:t>
            </a:r>
          </a:p>
          <a:p>
            <a:r>
              <a:rPr lang="en-US" dirty="0" smtClean="0"/>
              <a:t>Press the computer OFF switch</a:t>
            </a:r>
            <a:endParaRPr lang="en-US" dirty="0"/>
          </a:p>
        </p:txBody>
      </p:sp>
    </p:spTree>
    <p:extLst>
      <p:ext uri="{BB962C8B-B14F-4D97-AF65-F5344CB8AC3E}">
        <p14:creationId xmlns:p14="http://schemas.microsoft.com/office/powerpoint/2010/main" val="2616894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exercise</a:t>
            </a:r>
            <a:endParaRPr lang="en-US" dirty="0"/>
          </a:p>
        </p:txBody>
      </p:sp>
      <p:sp>
        <p:nvSpPr>
          <p:cNvPr id="3" name="Content Placeholder 2"/>
          <p:cNvSpPr>
            <a:spLocks noGrp="1"/>
          </p:cNvSpPr>
          <p:nvPr>
            <p:ph idx="1"/>
          </p:nvPr>
        </p:nvSpPr>
        <p:spPr/>
        <p:txBody>
          <a:bodyPr/>
          <a:lstStyle/>
          <a:p>
            <a:pPr marL="0" indent="0">
              <a:buNone/>
            </a:pPr>
            <a:r>
              <a:rPr lang="en-US" dirty="0" smtClean="0"/>
              <a:t>Write instructions for riding a </a:t>
            </a:r>
            <a:r>
              <a:rPr lang="en-US" dirty="0" err="1" smtClean="0"/>
              <a:t>motorcyle</a:t>
            </a:r>
            <a:r>
              <a:rPr lang="en-US" dirty="0" smtClean="0"/>
              <a:t>.</a:t>
            </a:r>
          </a:p>
        </p:txBody>
      </p:sp>
    </p:spTree>
    <p:extLst>
      <p:ext uri="{BB962C8B-B14F-4D97-AF65-F5344CB8AC3E}">
        <p14:creationId xmlns:p14="http://schemas.microsoft.com/office/powerpoint/2010/main" val="2966828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sections</a:t>
            </a:r>
            <a:endParaRPr lang="en-US" dirty="0"/>
          </a:p>
        </p:txBody>
      </p:sp>
      <p:sp>
        <p:nvSpPr>
          <p:cNvPr id="3" name="Content Placeholder 2"/>
          <p:cNvSpPr>
            <a:spLocks noGrp="1"/>
          </p:cNvSpPr>
          <p:nvPr>
            <p:ph idx="1"/>
          </p:nvPr>
        </p:nvSpPr>
        <p:spPr/>
        <p:txBody>
          <a:bodyPr/>
          <a:lstStyle/>
          <a:p>
            <a:r>
              <a:rPr lang="en-US" dirty="0" smtClean="0"/>
              <a:t>Best arranged in sequence of sentences identified clearly by headings</a:t>
            </a:r>
          </a:p>
          <a:p>
            <a:r>
              <a:rPr lang="en-US" dirty="0" smtClean="0"/>
              <a:t>Headings should identify the purpose of the action, not just name the equipment/step</a:t>
            </a:r>
          </a:p>
          <a:p>
            <a:r>
              <a:rPr lang="en-US" dirty="0" smtClean="0"/>
              <a:t>Subheadings help readers divide a long sequence into smaller stages, and provide a resting place</a:t>
            </a:r>
          </a:p>
          <a:p>
            <a:endParaRPr lang="en-US" dirty="0"/>
          </a:p>
          <a:p>
            <a:endParaRPr lang="en-US" dirty="0"/>
          </a:p>
        </p:txBody>
      </p:sp>
    </p:spTree>
    <p:extLst>
      <p:ext uri="{BB962C8B-B14F-4D97-AF65-F5344CB8AC3E}">
        <p14:creationId xmlns:p14="http://schemas.microsoft.com/office/powerpoint/2010/main" val="47780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sections</a:t>
            </a:r>
            <a:endParaRPr lang="en-US" dirty="0"/>
          </a:p>
        </p:txBody>
      </p:sp>
      <p:sp>
        <p:nvSpPr>
          <p:cNvPr id="3" name="Content Placeholder 2"/>
          <p:cNvSpPr>
            <a:spLocks noGrp="1"/>
          </p:cNvSpPr>
          <p:nvPr>
            <p:ph idx="1"/>
          </p:nvPr>
        </p:nvSpPr>
        <p:spPr/>
        <p:txBody>
          <a:bodyPr/>
          <a:lstStyle/>
          <a:p>
            <a:r>
              <a:rPr lang="en-US" dirty="0" smtClean="0"/>
              <a:t>Introductory explanations</a:t>
            </a:r>
          </a:p>
          <a:p>
            <a:pPr lvl="1"/>
            <a:r>
              <a:rPr lang="en-US" dirty="0" smtClean="0"/>
              <a:t>Provide over-view: purpose of actions, what will be achieved and why the result is useful. Short sentences.</a:t>
            </a:r>
          </a:p>
          <a:p>
            <a:r>
              <a:rPr lang="en-US" dirty="0" smtClean="0"/>
              <a:t>Tools required</a:t>
            </a:r>
          </a:p>
          <a:p>
            <a:pPr lvl="1"/>
            <a:r>
              <a:rPr lang="en-US" dirty="0" smtClean="0"/>
              <a:t>Enables advanced selection of tools if special tools are required</a:t>
            </a:r>
          </a:p>
          <a:p>
            <a:r>
              <a:rPr lang="en-US" dirty="0" smtClean="0"/>
              <a:t>Materials required</a:t>
            </a:r>
          </a:p>
          <a:p>
            <a:pPr lvl="1"/>
            <a:r>
              <a:rPr lang="en-US" dirty="0" smtClean="0"/>
              <a:t>List unusual material that need to be found in advance</a:t>
            </a:r>
          </a:p>
          <a:p>
            <a:r>
              <a:rPr lang="en-US" dirty="0" smtClean="0"/>
              <a:t>Definitions</a:t>
            </a:r>
          </a:p>
          <a:p>
            <a:pPr lvl="1"/>
            <a:r>
              <a:rPr lang="en-US" dirty="0" smtClean="0"/>
              <a:t>Provide definitions for words that may not be understood</a:t>
            </a:r>
          </a:p>
          <a:p>
            <a:pPr lvl="1"/>
            <a:r>
              <a:rPr lang="en-US" dirty="0" smtClean="0"/>
              <a:t>Ever-day words with special or restricted meanings</a:t>
            </a:r>
          </a:p>
          <a:p>
            <a:pPr lvl="1"/>
            <a:endParaRPr lang="en-US" dirty="0" smtClean="0"/>
          </a:p>
          <a:p>
            <a:pPr lvl="1"/>
            <a:endParaRPr lang="en-US" dirty="0" smtClean="0"/>
          </a:p>
          <a:p>
            <a:pPr marL="411480" lvl="1" indent="0">
              <a:buNone/>
            </a:pPr>
            <a:endParaRPr lang="en-US" dirty="0" smtClean="0"/>
          </a:p>
        </p:txBody>
      </p:sp>
    </p:spTree>
    <p:extLst>
      <p:ext uri="{BB962C8B-B14F-4D97-AF65-F5344CB8AC3E}">
        <p14:creationId xmlns:p14="http://schemas.microsoft.com/office/powerpoint/2010/main" val="303933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Sequence of sections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Warnings </a:t>
            </a:r>
          </a:p>
          <a:p>
            <a:pPr lvl="1"/>
            <a:r>
              <a:rPr lang="en-US" dirty="0" smtClean="0"/>
              <a:t>Writer of instructions is </a:t>
            </a:r>
            <a:r>
              <a:rPr lang="en-US" dirty="0" err="1" smtClean="0"/>
              <a:t>reponsible</a:t>
            </a:r>
            <a:r>
              <a:rPr lang="en-US" dirty="0" smtClean="0"/>
              <a:t> for safety</a:t>
            </a:r>
          </a:p>
          <a:p>
            <a:pPr lvl="1"/>
            <a:r>
              <a:rPr lang="en-US" dirty="0" smtClean="0"/>
              <a:t>Choose a sequence that is safe and provide warning appropriately</a:t>
            </a:r>
          </a:p>
          <a:p>
            <a:pPr lvl="1"/>
            <a:r>
              <a:rPr lang="en-US" dirty="0" smtClean="0"/>
              <a:t>For a particularly dangerous process warning should be given in both the preliminary section and just before the instruction to which it relates</a:t>
            </a:r>
          </a:p>
          <a:p>
            <a:pPr lvl="1"/>
            <a:r>
              <a:rPr lang="en-US" dirty="0" smtClean="0"/>
              <a:t>Use capitals, bold-type to make warnings stand out</a:t>
            </a:r>
          </a:p>
          <a:p>
            <a:pPr lvl="1"/>
            <a:r>
              <a:rPr lang="en-US" dirty="0" smtClean="0"/>
              <a:t>Distinction between different levels of risk</a:t>
            </a:r>
          </a:p>
          <a:p>
            <a:pPr lvl="2"/>
            <a:r>
              <a:rPr lang="en-US" dirty="0" smtClean="0"/>
              <a:t>Note, Caution, Warning, Danger</a:t>
            </a:r>
          </a:p>
          <a:p>
            <a:pPr lvl="1"/>
            <a:r>
              <a:rPr lang="en-US" dirty="0" smtClean="0"/>
              <a:t>Use simple and clear commands/imperatives</a:t>
            </a:r>
          </a:p>
          <a:p>
            <a:pPr lvl="1"/>
            <a:r>
              <a:rPr lang="en-US" dirty="0" smtClean="0"/>
              <a:t>Provide brief explanation: e.g. Keep naked flame away from evacuator pump: ammonia gas is explosive. </a:t>
            </a:r>
          </a:p>
          <a:p>
            <a:pPr marL="114300" indent="0">
              <a:buNone/>
            </a:pPr>
            <a:endParaRPr lang="en-US" dirty="0" smtClean="0"/>
          </a:p>
        </p:txBody>
      </p:sp>
    </p:spTree>
    <p:extLst>
      <p:ext uri="{BB962C8B-B14F-4D97-AF65-F5344CB8AC3E}">
        <p14:creationId xmlns:p14="http://schemas.microsoft.com/office/powerpoint/2010/main" val="2472867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instructions</a:t>
            </a:r>
            <a:endParaRPr lang="en-US" dirty="0"/>
          </a:p>
        </p:txBody>
      </p:sp>
      <p:sp>
        <p:nvSpPr>
          <p:cNvPr id="3" name="Content Placeholder 2"/>
          <p:cNvSpPr>
            <a:spLocks noGrp="1"/>
          </p:cNvSpPr>
          <p:nvPr>
            <p:ph idx="1"/>
          </p:nvPr>
        </p:nvSpPr>
        <p:spPr/>
        <p:txBody>
          <a:bodyPr/>
          <a:lstStyle/>
          <a:p>
            <a:r>
              <a:rPr lang="en-US" dirty="0" smtClean="0"/>
              <a:t>Use a simple system</a:t>
            </a:r>
          </a:p>
          <a:p>
            <a:r>
              <a:rPr lang="en-US" dirty="0" smtClean="0"/>
              <a:t>Continuous numbering that goes across sections is best</a:t>
            </a:r>
          </a:p>
          <a:p>
            <a:r>
              <a:rPr lang="en-US" dirty="0" smtClean="0"/>
              <a:t>See p. 211 for example</a:t>
            </a:r>
            <a:endParaRPr lang="en-US" dirty="0"/>
          </a:p>
        </p:txBody>
      </p:sp>
    </p:spTree>
    <p:extLst>
      <p:ext uri="{BB962C8B-B14F-4D97-AF65-F5344CB8AC3E}">
        <p14:creationId xmlns:p14="http://schemas.microsoft.com/office/powerpoint/2010/main" val="2092889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Style for operating instructions</a:t>
            </a:r>
            <a:endParaRPr lang="en-US" dirty="0"/>
          </a:p>
        </p:txBody>
      </p:sp>
      <p:sp>
        <p:nvSpPr>
          <p:cNvPr id="3" name="Content Placeholder 2"/>
          <p:cNvSpPr>
            <a:spLocks noGrp="1"/>
          </p:cNvSpPr>
          <p:nvPr>
            <p:ph idx="1"/>
          </p:nvPr>
        </p:nvSpPr>
        <p:spPr/>
        <p:txBody>
          <a:bodyPr/>
          <a:lstStyle/>
          <a:p>
            <a:pPr marL="114300" indent="0">
              <a:buNone/>
            </a:pPr>
            <a:r>
              <a:rPr lang="en-US" dirty="0" smtClean="0"/>
              <a:t>Classwork: </a:t>
            </a:r>
          </a:p>
          <a:p>
            <a:pPr marL="114300" indent="0">
              <a:buNone/>
            </a:pPr>
            <a:r>
              <a:rPr lang="en-US" dirty="0" smtClean="0"/>
              <a:t>Read the remaining sections of the chapter (p. 210-215)</a:t>
            </a:r>
          </a:p>
          <a:p>
            <a:pPr marL="114300" indent="0">
              <a:buNone/>
            </a:pPr>
            <a:r>
              <a:rPr lang="en-US" dirty="0" smtClean="0"/>
              <a:t>In groups of four make </a:t>
            </a:r>
            <a:r>
              <a:rPr lang="en-US" dirty="0" err="1" smtClean="0"/>
              <a:t>powerpoint</a:t>
            </a:r>
            <a:r>
              <a:rPr lang="en-US" dirty="0" smtClean="0"/>
              <a:t> slides to present the main points of these sections to the class </a:t>
            </a:r>
          </a:p>
          <a:p>
            <a:endParaRPr lang="en-US" dirty="0"/>
          </a:p>
        </p:txBody>
      </p:sp>
    </p:spTree>
    <p:extLst>
      <p:ext uri="{BB962C8B-B14F-4D97-AF65-F5344CB8AC3E}">
        <p14:creationId xmlns:p14="http://schemas.microsoft.com/office/powerpoint/2010/main" val="1931315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difference between descriptions and instructions</a:t>
            </a:r>
            <a:endParaRPr lang="en-US" dirty="0"/>
          </a:p>
        </p:txBody>
      </p:sp>
      <p:sp>
        <p:nvSpPr>
          <p:cNvPr id="3" name="Text Placeholder 2"/>
          <p:cNvSpPr>
            <a:spLocks noGrp="1"/>
          </p:cNvSpPr>
          <p:nvPr>
            <p:ph type="body" idx="1"/>
          </p:nvPr>
        </p:nvSpPr>
        <p:spPr/>
        <p:txBody>
          <a:bodyPr/>
          <a:lstStyle/>
          <a:p>
            <a:r>
              <a:rPr lang="en-US" dirty="0" smtClean="0"/>
              <a:t>Description	</a:t>
            </a:r>
            <a:endParaRPr lang="en-US" dirty="0"/>
          </a:p>
        </p:txBody>
      </p:sp>
      <p:sp>
        <p:nvSpPr>
          <p:cNvPr id="4" name="Content Placeholder 3"/>
          <p:cNvSpPr>
            <a:spLocks noGrp="1"/>
          </p:cNvSpPr>
          <p:nvPr>
            <p:ph sz="half" idx="2"/>
          </p:nvPr>
        </p:nvSpPr>
        <p:spPr/>
        <p:txBody>
          <a:bodyPr/>
          <a:lstStyle/>
          <a:p>
            <a:r>
              <a:rPr lang="en-US" dirty="0" smtClean="0"/>
              <a:t>How something is constructed</a:t>
            </a:r>
          </a:p>
          <a:p>
            <a:r>
              <a:rPr lang="en-US" dirty="0" smtClean="0"/>
              <a:t>How it works</a:t>
            </a:r>
          </a:p>
          <a:p>
            <a:r>
              <a:rPr lang="en-US" dirty="0" smtClean="0"/>
              <a:t>Why it is used</a:t>
            </a:r>
          </a:p>
          <a:p>
            <a:r>
              <a:rPr lang="en-US" dirty="0" smtClean="0"/>
              <a:t>Not necessarily how to use a particular machine/tool/device</a:t>
            </a:r>
          </a:p>
        </p:txBody>
      </p:sp>
      <p:sp>
        <p:nvSpPr>
          <p:cNvPr id="5" name="Text Placeholder 4"/>
          <p:cNvSpPr>
            <a:spLocks noGrp="1"/>
          </p:cNvSpPr>
          <p:nvPr>
            <p:ph type="body" sz="quarter" idx="3"/>
          </p:nvPr>
        </p:nvSpPr>
        <p:spPr/>
        <p:txBody>
          <a:bodyPr/>
          <a:lstStyle/>
          <a:p>
            <a:r>
              <a:rPr lang="en-US" dirty="0" smtClean="0"/>
              <a:t>Instruction</a:t>
            </a:r>
            <a:endParaRPr lang="en-US" dirty="0"/>
          </a:p>
        </p:txBody>
      </p:sp>
      <p:sp>
        <p:nvSpPr>
          <p:cNvPr id="6" name="Content Placeholder 5"/>
          <p:cNvSpPr>
            <a:spLocks noGrp="1"/>
          </p:cNvSpPr>
          <p:nvPr>
            <p:ph sz="quarter" idx="4"/>
          </p:nvPr>
        </p:nvSpPr>
        <p:spPr/>
        <p:txBody>
          <a:bodyPr/>
          <a:lstStyle/>
          <a:p>
            <a:r>
              <a:rPr lang="en-US" dirty="0" smtClean="0"/>
              <a:t>How to operate something with minimum hesitation</a:t>
            </a:r>
          </a:p>
          <a:p>
            <a:r>
              <a:rPr lang="en-US" dirty="0" smtClean="0"/>
              <a:t>Not understand the operation</a:t>
            </a:r>
            <a:endParaRPr lang="en-US" dirty="0"/>
          </a:p>
        </p:txBody>
      </p:sp>
    </p:spTree>
    <p:extLst>
      <p:ext uri="{BB962C8B-B14F-4D97-AF65-F5344CB8AC3E}">
        <p14:creationId xmlns:p14="http://schemas.microsoft.com/office/powerpoint/2010/main" val="283670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t>
            </a:r>
            <a:endParaRPr lang="en-US" dirty="0"/>
          </a:p>
        </p:txBody>
      </p:sp>
      <p:sp>
        <p:nvSpPr>
          <p:cNvPr id="3" name="Content Placeholder 2"/>
          <p:cNvSpPr>
            <a:spLocks noGrp="1"/>
          </p:cNvSpPr>
          <p:nvPr>
            <p:ph idx="1"/>
          </p:nvPr>
        </p:nvSpPr>
        <p:spPr/>
        <p:txBody>
          <a:bodyPr>
            <a:normAutofit/>
          </a:bodyPr>
          <a:lstStyle/>
          <a:p>
            <a:r>
              <a:rPr lang="en-US" dirty="0" smtClean="0"/>
              <a:t>Selection, arrangement and presentation of information depend on aim and audience</a:t>
            </a:r>
          </a:p>
          <a:p>
            <a:r>
              <a:rPr lang="en-US" dirty="0" smtClean="0"/>
              <a:t>Must enable complete and correct operation</a:t>
            </a:r>
          </a:p>
          <a:p>
            <a:r>
              <a:rPr lang="en-US" dirty="0" smtClean="0"/>
              <a:t>It must provide complete instruction to do so</a:t>
            </a:r>
          </a:p>
          <a:p>
            <a:r>
              <a:rPr lang="en-US" dirty="0" smtClean="0"/>
              <a:t>Audience: the action may be routine and familiar to some but not others</a:t>
            </a:r>
          </a:p>
          <a:p>
            <a:r>
              <a:rPr lang="en-US" dirty="0" smtClean="0"/>
              <a:t>Layout must be convenient and sequential</a:t>
            </a:r>
          </a:p>
          <a:p>
            <a:r>
              <a:rPr lang="en-US" dirty="0" smtClean="0"/>
              <a:t>Correct tone so user feels comfortable carrying out the operations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3987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the instructions complete?</a:t>
            </a:r>
            <a:endParaRPr lang="en-US" dirty="0"/>
          </a:p>
        </p:txBody>
      </p:sp>
      <p:sp>
        <p:nvSpPr>
          <p:cNvPr id="3" name="Content Placeholder 2"/>
          <p:cNvSpPr>
            <a:spLocks noGrp="1"/>
          </p:cNvSpPr>
          <p:nvPr>
            <p:ph idx="1"/>
          </p:nvPr>
        </p:nvSpPr>
        <p:spPr/>
        <p:txBody>
          <a:bodyPr/>
          <a:lstStyle/>
          <a:p>
            <a:r>
              <a:rPr lang="en-US" dirty="0" smtClean="0"/>
              <a:t>Incomplete instructions can be disastrous</a:t>
            </a:r>
          </a:p>
          <a:p>
            <a:r>
              <a:rPr lang="en-US" dirty="0" smtClean="0"/>
              <a:t>Do not leave out vital information</a:t>
            </a:r>
          </a:p>
          <a:p>
            <a:r>
              <a:rPr lang="en-US" dirty="0" smtClean="0"/>
              <a:t>Ask: what does the reader know and what does s/he need to be told?</a:t>
            </a:r>
          </a:p>
          <a:p>
            <a:endParaRPr lang="en-US" dirty="0"/>
          </a:p>
        </p:txBody>
      </p:sp>
    </p:spTree>
    <p:extLst>
      <p:ext uri="{BB962C8B-B14F-4D97-AF65-F5344CB8AC3E}">
        <p14:creationId xmlns:p14="http://schemas.microsoft.com/office/powerpoint/2010/main" val="232045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instruction complete?</a:t>
            </a:r>
            <a:endParaRPr lang="en-US" dirty="0"/>
          </a:p>
        </p:txBody>
      </p:sp>
      <p:sp>
        <p:nvSpPr>
          <p:cNvPr id="3" name="Content Placeholder 2"/>
          <p:cNvSpPr>
            <a:spLocks noGrp="1"/>
          </p:cNvSpPr>
          <p:nvPr>
            <p:ph idx="1"/>
          </p:nvPr>
        </p:nvSpPr>
        <p:spPr/>
        <p:txBody>
          <a:bodyPr/>
          <a:lstStyle/>
          <a:p>
            <a:pPr marL="0" indent="0">
              <a:buNone/>
            </a:pPr>
            <a:r>
              <a:rPr lang="en-US" dirty="0" smtClean="0"/>
              <a:t>The reactor jacket may need manual draining of the condensate during warming up.</a:t>
            </a:r>
          </a:p>
          <a:p>
            <a:pPr marL="0" indent="0">
              <a:buNone/>
            </a:pPr>
            <a:endParaRPr lang="en-US" dirty="0"/>
          </a:p>
        </p:txBody>
      </p:sp>
    </p:spTree>
    <p:extLst>
      <p:ext uri="{BB962C8B-B14F-4D97-AF65-F5344CB8AC3E}">
        <p14:creationId xmlns:p14="http://schemas.microsoft.com/office/powerpoint/2010/main" val="292981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How to drain the condensate manually?</a:t>
            </a:r>
          </a:p>
          <a:p>
            <a:r>
              <a:rPr lang="en-US" dirty="0" smtClean="0"/>
              <a:t>Is it optional to drain it?</a:t>
            </a:r>
          </a:p>
          <a:p>
            <a:r>
              <a:rPr lang="en-US" dirty="0" smtClean="0"/>
              <a:t>How do we know if there is condensate?</a:t>
            </a:r>
          </a:p>
          <a:p>
            <a:r>
              <a:rPr lang="en-US" dirty="0" smtClean="0"/>
              <a:t>How much condensate is tolerable?</a:t>
            </a:r>
          </a:p>
        </p:txBody>
      </p:sp>
    </p:spTree>
    <p:extLst>
      <p:ext uri="{BB962C8B-B14F-4D97-AF65-F5344CB8AC3E}">
        <p14:creationId xmlns:p14="http://schemas.microsoft.com/office/powerpoint/2010/main" val="11636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a:t>
            </a:r>
            <a:endParaRPr lang="en-US" dirty="0"/>
          </a:p>
        </p:txBody>
      </p:sp>
      <p:sp>
        <p:nvSpPr>
          <p:cNvPr id="3" name="Content Placeholder 2"/>
          <p:cNvSpPr>
            <a:spLocks noGrp="1"/>
          </p:cNvSpPr>
          <p:nvPr>
            <p:ph idx="1"/>
          </p:nvPr>
        </p:nvSpPr>
        <p:spPr/>
        <p:txBody>
          <a:bodyPr/>
          <a:lstStyle/>
          <a:p>
            <a:pPr marL="0" indent="0">
              <a:buNone/>
            </a:pPr>
            <a:r>
              <a:rPr lang="en-US" dirty="0" smtClean="0"/>
              <a:t>Read the level of condensate, shown on the eye-glass. If it is above the 1.5 cm cubed mark, open valve 3 (diagram 2) and allow the condensate to drain away. Close the valve when, steam, not water, comes out. </a:t>
            </a:r>
            <a:endParaRPr lang="en-US" dirty="0"/>
          </a:p>
        </p:txBody>
      </p:sp>
    </p:spTree>
    <p:extLst>
      <p:ext uri="{BB962C8B-B14F-4D97-AF65-F5344CB8AC3E}">
        <p14:creationId xmlns:p14="http://schemas.microsoft.com/office/powerpoint/2010/main" val="288721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inept beginner and not the bored expert should be the writer’s target when writing instructions.</a:t>
            </a:r>
            <a:endParaRPr lang="en-US" dirty="0"/>
          </a:p>
        </p:txBody>
      </p:sp>
    </p:spTree>
    <p:extLst>
      <p:ext uri="{BB962C8B-B14F-4D97-AF65-F5344CB8AC3E}">
        <p14:creationId xmlns:p14="http://schemas.microsoft.com/office/powerpoint/2010/main" val="399857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1565</TotalTime>
  <Words>1384</Words>
  <Application>Microsoft Office PowerPoint</Application>
  <PresentationFormat>On-screen Show (4:3)</PresentationFormat>
  <Paragraphs>130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Apothecary</vt:lpstr>
      <vt:lpstr>Writing Instructions</vt:lpstr>
      <vt:lpstr>PowerPoint Presentation</vt:lpstr>
      <vt:lpstr>The difference between descriptions and instructions</vt:lpstr>
      <vt:lpstr>Instruction</vt:lpstr>
      <vt:lpstr>Are the instructions complete?</vt:lpstr>
      <vt:lpstr>Is this instruction complete?</vt:lpstr>
      <vt:lpstr>Problems</vt:lpstr>
      <vt:lpstr>How about this?</vt:lpstr>
      <vt:lpstr>PowerPoint Presentation</vt:lpstr>
      <vt:lpstr>What assumptions do you make?</vt:lpstr>
      <vt:lpstr>Ambiguity</vt:lpstr>
      <vt:lpstr>Sources of ambiguity</vt:lpstr>
      <vt:lpstr>Sources of ambiguity</vt:lpstr>
      <vt:lpstr>Sources of ambiguity</vt:lpstr>
      <vt:lpstr>Sources of ambiguity</vt:lpstr>
      <vt:lpstr>Check your instructions</vt:lpstr>
      <vt:lpstr>Check your instructions</vt:lpstr>
      <vt:lpstr>Correct sequence for faultless operation</vt:lpstr>
      <vt:lpstr>Correct sequence for faultless operation</vt:lpstr>
      <vt:lpstr>Dangerous instructions</vt:lpstr>
      <vt:lpstr>Which invites correct operation?</vt:lpstr>
      <vt:lpstr>The layout of instructions</vt:lpstr>
      <vt:lpstr>PowerPoint Presentation</vt:lpstr>
      <vt:lpstr>Group exercise</vt:lpstr>
      <vt:lpstr>Sequence of sections</vt:lpstr>
      <vt:lpstr>Sequence of sections</vt:lpstr>
      <vt:lpstr>Sequence of sections</vt:lpstr>
      <vt:lpstr>Numbering instructions</vt:lpstr>
      <vt:lpstr>Style for operating instructions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Sristi</dc:creator>
  <cp:lastModifiedBy>Sristi</cp:lastModifiedBy>
  <cp:revision>20</cp:revision>
  <dcterms:created xsi:type="dcterms:W3CDTF">2014-11-02T13:21:15Z</dcterms:created>
  <dcterms:modified xsi:type="dcterms:W3CDTF">2014-11-10T04:48:15Z</dcterms:modified>
</cp:coreProperties>
</file>