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5" r:id="rId10"/>
    <p:sldId id="276" r:id="rId11"/>
    <p:sldId id="277" r:id="rId12"/>
    <p:sldId id="278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83819-6E1A-4204-85C1-9E308AFBA71D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7F95-517F-4E7E-A379-73FD41863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Inheritance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deriving a new class from existing class. </a:t>
            </a:r>
          </a:p>
          <a:p>
            <a:r>
              <a:rPr lang="en-US" dirty="0" smtClean="0"/>
              <a:t>The existing class is known as the </a:t>
            </a:r>
            <a:r>
              <a:rPr lang="en-US" b="1" dirty="0" err="1" smtClean="0"/>
              <a:t>superclass</a:t>
            </a:r>
            <a:r>
              <a:rPr lang="en-US" dirty="0" smtClean="0"/>
              <a:t> or</a:t>
            </a:r>
            <a:r>
              <a:rPr lang="en-US" b="1" dirty="0" smtClean="0"/>
              <a:t> base class</a:t>
            </a:r>
            <a:r>
              <a:rPr lang="en-US" dirty="0" smtClean="0"/>
              <a:t> or </a:t>
            </a:r>
            <a:r>
              <a:rPr lang="en-US" b="1" dirty="0" smtClean="0"/>
              <a:t>parent class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new class is called </a:t>
            </a:r>
            <a:r>
              <a:rPr lang="en-US" b="1" dirty="0" smtClean="0"/>
              <a:t>subclass</a:t>
            </a:r>
            <a:r>
              <a:rPr lang="en-US" dirty="0" smtClean="0"/>
              <a:t> or </a:t>
            </a:r>
            <a:r>
              <a:rPr lang="en-US" b="1" dirty="0" smtClean="0"/>
              <a:t>derived class</a:t>
            </a:r>
            <a:r>
              <a:rPr lang="en-US" dirty="0" smtClean="0"/>
              <a:t> or </a:t>
            </a:r>
            <a:r>
              <a:rPr lang="en-US" b="1" dirty="0" smtClean="0"/>
              <a:t>child class </a:t>
            </a:r>
            <a:r>
              <a:rPr lang="en-US" dirty="0" smtClean="0"/>
              <a:t>or</a:t>
            </a:r>
            <a:r>
              <a:rPr lang="en-US" b="1" dirty="0" smtClean="0"/>
              <a:t> extended class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subclass inherits some of the members (fields, methods, and nested classes) from the </a:t>
            </a:r>
            <a:r>
              <a:rPr lang="en-US" dirty="0" err="1" smtClean="0"/>
              <a:t>superclass</a:t>
            </a:r>
            <a:r>
              <a:rPr lang="en-US" dirty="0" smtClean="0"/>
              <a:t> and can add its own properties as well.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Dynamic Method Dispatch</a:t>
            </a:r>
          </a:p>
          <a:p>
            <a:r>
              <a:rPr lang="en-US" dirty="0" smtClean="0"/>
              <a:t>the mechanism by which a call to an overridden method is resolved at run time, rather than compile time. </a:t>
            </a:r>
          </a:p>
          <a:p>
            <a:r>
              <a:rPr lang="en-US" dirty="0" smtClean="0"/>
              <a:t>This is the example of </a:t>
            </a:r>
            <a:r>
              <a:rPr lang="en-US" i="1" dirty="0" smtClean="0"/>
              <a:t>run-time polymorphism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class A {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callme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A's </a:t>
            </a:r>
            <a:r>
              <a:rPr lang="en-US" dirty="0" err="1" smtClean="0"/>
              <a:t>callme</a:t>
            </a:r>
            <a:r>
              <a:rPr lang="en-US" dirty="0" smtClean="0"/>
              <a:t> method");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B extends A {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callme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B's </a:t>
            </a:r>
            <a:r>
              <a:rPr lang="en-US" dirty="0" err="1" smtClean="0"/>
              <a:t>callme</a:t>
            </a:r>
            <a:r>
              <a:rPr lang="en-US" dirty="0" smtClean="0"/>
              <a:t> method");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C extends B {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callme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C's </a:t>
            </a:r>
            <a:r>
              <a:rPr lang="en-US" dirty="0" err="1" smtClean="0"/>
              <a:t>callme</a:t>
            </a:r>
            <a:r>
              <a:rPr lang="en-US" dirty="0" smtClean="0"/>
              <a:t> method");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400" dirty="0" smtClean="0"/>
              <a:t>class Dispatch {</a:t>
            </a:r>
          </a:p>
          <a:p>
            <a:pPr>
              <a:buNone/>
            </a:pPr>
            <a:r>
              <a:rPr lang="en-US" sz="3400" dirty="0" smtClean="0"/>
              <a:t>	public static void main(String[]</a:t>
            </a:r>
            <a:r>
              <a:rPr lang="en-US" sz="3400" dirty="0" err="1" smtClean="0"/>
              <a:t>args</a:t>
            </a:r>
            <a:r>
              <a:rPr lang="en-US" sz="3400" dirty="0" smtClean="0"/>
              <a:t>) {</a:t>
            </a:r>
          </a:p>
          <a:p>
            <a:pPr>
              <a:buNone/>
            </a:pPr>
            <a:r>
              <a:rPr lang="en-US" sz="3400" dirty="0" smtClean="0"/>
              <a:t>		A </a:t>
            </a:r>
            <a:r>
              <a:rPr lang="en-US" sz="3400" dirty="0" err="1" smtClean="0"/>
              <a:t>a</a:t>
            </a:r>
            <a:r>
              <a:rPr lang="en-US" sz="3400" dirty="0" smtClean="0"/>
              <a:t> = new A();</a:t>
            </a:r>
          </a:p>
          <a:p>
            <a:pPr>
              <a:buNone/>
            </a:pPr>
            <a:r>
              <a:rPr lang="en-US" sz="3400" dirty="0" smtClean="0"/>
              <a:t>		B </a:t>
            </a:r>
            <a:r>
              <a:rPr lang="en-US" sz="3400" dirty="0" err="1" smtClean="0"/>
              <a:t>b</a:t>
            </a:r>
            <a:r>
              <a:rPr lang="en-US" sz="3400" dirty="0" smtClean="0"/>
              <a:t> = new B();</a:t>
            </a:r>
          </a:p>
          <a:p>
            <a:pPr>
              <a:buNone/>
            </a:pPr>
            <a:r>
              <a:rPr lang="en-US" sz="3400" dirty="0" smtClean="0"/>
              <a:t>		C </a:t>
            </a:r>
            <a:r>
              <a:rPr lang="en-US" sz="3400" dirty="0" err="1" smtClean="0"/>
              <a:t>c</a:t>
            </a:r>
            <a:r>
              <a:rPr lang="en-US" sz="3400" dirty="0" smtClean="0"/>
              <a:t> = new C();</a:t>
            </a:r>
          </a:p>
          <a:p>
            <a:pPr>
              <a:buNone/>
            </a:pPr>
            <a:r>
              <a:rPr lang="en-US" sz="3400" dirty="0" smtClean="0"/>
              <a:t>		A r;</a:t>
            </a:r>
          </a:p>
          <a:p>
            <a:pPr>
              <a:buNone/>
            </a:pPr>
            <a:r>
              <a:rPr lang="en-US" sz="3400" dirty="0" smtClean="0"/>
              <a:t>		r = a;</a:t>
            </a:r>
          </a:p>
          <a:p>
            <a:pPr>
              <a:buNone/>
            </a:pPr>
            <a:r>
              <a:rPr lang="en-US" sz="3400" dirty="0" smtClean="0"/>
              <a:t>		</a:t>
            </a:r>
            <a:r>
              <a:rPr lang="en-US" sz="3400" dirty="0" err="1" smtClean="0"/>
              <a:t>r.callme</a:t>
            </a:r>
            <a:r>
              <a:rPr lang="en-US" sz="3400" dirty="0" smtClean="0"/>
              <a:t>();</a:t>
            </a:r>
          </a:p>
          <a:p>
            <a:pPr>
              <a:buNone/>
            </a:pPr>
            <a:r>
              <a:rPr lang="en-US" sz="3400" dirty="0" smtClean="0"/>
              <a:t>		r = b;</a:t>
            </a:r>
          </a:p>
          <a:p>
            <a:pPr>
              <a:buNone/>
            </a:pPr>
            <a:r>
              <a:rPr lang="en-US" sz="3400" dirty="0" smtClean="0"/>
              <a:t>		</a:t>
            </a:r>
            <a:r>
              <a:rPr lang="en-US" sz="3400" dirty="0" err="1" smtClean="0"/>
              <a:t>r.callme</a:t>
            </a:r>
            <a:r>
              <a:rPr lang="en-US" sz="3400" dirty="0" smtClean="0"/>
              <a:t>();</a:t>
            </a:r>
          </a:p>
          <a:p>
            <a:pPr>
              <a:buNone/>
            </a:pPr>
            <a:r>
              <a:rPr lang="en-US" sz="3400" dirty="0" smtClean="0"/>
              <a:t>		r = c;</a:t>
            </a:r>
          </a:p>
          <a:p>
            <a:pPr>
              <a:buNone/>
            </a:pPr>
            <a:r>
              <a:rPr lang="en-US" sz="3400" dirty="0" smtClean="0"/>
              <a:t>		</a:t>
            </a:r>
            <a:r>
              <a:rPr lang="en-US" sz="3400" dirty="0" err="1" smtClean="0"/>
              <a:t>r.callme</a:t>
            </a:r>
            <a:r>
              <a:rPr lang="en-US" sz="3400" dirty="0" smtClean="0"/>
              <a:t>();</a:t>
            </a:r>
          </a:p>
          <a:p>
            <a:pPr>
              <a:buNone/>
            </a:pPr>
            <a:r>
              <a:rPr lang="en-US" sz="3400" dirty="0" smtClean="0"/>
              <a:t>	}</a:t>
            </a:r>
          </a:p>
          <a:p>
            <a:pPr>
              <a:buNone/>
            </a:pPr>
            <a:r>
              <a:rPr lang="en-US" sz="3400" dirty="0" smtClean="0"/>
              <a:t>}</a:t>
            </a:r>
          </a:p>
          <a:p>
            <a:pPr>
              <a:buNone/>
            </a:pPr>
            <a:endParaRPr lang="en-US" sz="3400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3505200"/>
            <a:ext cx="3581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400" b="1" dirty="0" smtClean="0"/>
              <a:t>Output: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400" dirty="0" smtClean="0"/>
              <a:t>Inside A’s </a:t>
            </a:r>
            <a:r>
              <a:rPr lang="en-US" sz="3400" dirty="0" err="1" smtClean="0"/>
              <a:t>callme</a:t>
            </a:r>
            <a:r>
              <a:rPr lang="en-US" sz="3400" dirty="0" smtClean="0"/>
              <a:t> method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400" dirty="0" smtClean="0"/>
              <a:t>Inside B’s </a:t>
            </a:r>
            <a:r>
              <a:rPr lang="en-US" sz="3400" dirty="0" err="1" smtClean="0"/>
              <a:t>callme</a:t>
            </a:r>
            <a:r>
              <a:rPr lang="en-US" sz="3400" dirty="0" smtClean="0"/>
              <a:t> method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400" dirty="0" smtClean="0"/>
              <a:t>Inside C’s </a:t>
            </a:r>
            <a:r>
              <a:rPr lang="en-US" sz="3400" dirty="0" err="1" smtClean="0"/>
              <a:t>callme</a:t>
            </a:r>
            <a:r>
              <a:rPr lang="en-US" sz="3400" dirty="0" smtClean="0"/>
              <a:t> method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b="1" dirty="0" smtClean="0"/>
              <a:t>Execution of Constructors in Multilevel Inheritance</a:t>
            </a:r>
          </a:p>
          <a:p>
            <a:pPr>
              <a:buNone/>
            </a:pPr>
            <a:r>
              <a:rPr lang="en-US" dirty="0" smtClean="0"/>
              <a:t>-constructors are called in order of derivation, from </a:t>
            </a:r>
            <a:r>
              <a:rPr lang="en-US" dirty="0" err="1" smtClean="0"/>
              <a:t>superclass</a:t>
            </a:r>
            <a:r>
              <a:rPr lang="en-US" dirty="0" smtClean="0"/>
              <a:t> to subclass.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A {</a:t>
            </a:r>
          </a:p>
          <a:p>
            <a:pPr>
              <a:buNone/>
            </a:pPr>
            <a:r>
              <a:rPr lang="en-US" dirty="0" smtClean="0"/>
              <a:t>	A()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A's constructor");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B extends A {</a:t>
            </a:r>
          </a:p>
          <a:p>
            <a:pPr>
              <a:buNone/>
            </a:pPr>
            <a:r>
              <a:rPr lang="en-US" dirty="0" smtClean="0"/>
              <a:t>	B()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B's constructor");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C extends B {</a:t>
            </a:r>
          </a:p>
          <a:p>
            <a:pPr>
              <a:buNone/>
            </a:pPr>
            <a:r>
              <a:rPr lang="en-US" dirty="0" smtClean="0"/>
              <a:t>	C()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("Inside C's constructor");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class </a:t>
            </a:r>
            <a:r>
              <a:rPr lang="en-US" sz="2800" dirty="0" err="1" smtClean="0"/>
              <a:t>CallingCons</a:t>
            </a:r>
            <a:r>
              <a:rPr lang="en-US" sz="2800" dirty="0" smtClean="0"/>
              <a:t> {</a:t>
            </a:r>
          </a:p>
          <a:p>
            <a:pPr>
              <a:buNone/>
            </a:pPr>
            <a:r>
              <a:rPr lang="en-US" sz="2800" dirty="0" smtClean="0"/>
              <a:t>	public static void main(String[]</a:t>
            </a:r>
            <a:r>
              <a:rPr lang="en-US" sz="2800" dirty="0" err="1" smtClean="0"/>
              <a:t>args</a:t>
            </a:r>
            <a:r>
              <a:rPr lang="en-US" sz="2800" dirty="0" smtClean="0"/>
              <a:t>) {</a:t>
            </a:r>
          </a:p>
          <a:p>
            <a:pPr>
              <a:buNone/>
            </a:pPr>
            <a:r>
              <a:rPr lang="en-US" sz="2800" dirty="0" smtClean="0"/>
              <a:t>		C </a:t>
            </a:r>
            <a:r>
              <a:rPr lang="en-US" sz="2800" dirty="0" err="1" smtClean="0"/>
              <a:t>c</a:t>
            </a:r>
            <a:r>
              <a:rPr lang="en-US" sz="2800" dirty="0" smtClean="0"/>
              <a:t> = new C();</a:t>
            </a:r>
          </a:p>
          <a:p>
            <a:pPr>
              <a:buNone/>
            </a:pPr>
            <a:r>
              <a:rPr lang="en-US" sz="2800" dirty="0" smtClean="0"/>
              <a:t>	}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400" b="1" dirty="0" smtClean="0"/>
              <a:t>Output: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Inside A’s constructor</a:t>
            </a:r>
          </a:p>
          <a:p>
            <a:pPr>
              <a:buNone/>
            </a:pPr>
            <a:r>
              <a:rPr lang="en-US" sz="2400" dirty="0" smtClean="0"/>
              <a:t>Inside B’s constructor</a:t>
            </a:r>
          </a:p>
          <a:p>
            <a:pPr>
              <a:buNone/>
            </a:pPr>
            <a:r>
              <a:rPr lang="en-US" sz="2400" dirty="0" smtClean="0"/>
              <a:t>Inside C’s constructor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Abstract Classes and Methods</a:t>
            </a:r>
          </a:p>
          <a:p>
            <a:r>
              <a:rPr lang="en-US" dirty="0" smtClean="0"/>
              <a:t>If we declare a class as abstract, then it is necessary for you to subclass it so as to instantiate the object of that class </a:t>
            </a:r>
          </a:p>
          <a:p>
            <a:r>
              <a:rPr lang="en-US" dirty="0" smtClean="0"/>
              <a:t>we cannot instantiate object of abstract class without creating its subclass. </a:t>
            </a:r>
          </a:p>
          <a:p>
            <a:r>
              <a:rPr lang="en-US" dirty="0" smtClean="0"/>
              <a:t>The keyword </a:t>
            </a:r>
            <a:r>
              <a:rPr lang="en-US" b="1" dirty="0" smtClean="0"/>
              <a:t>abstract</a:t>
            </a:r>
            <a:r>
              <a:rPr lang="en-US" dirty="0" smtClean="0"/>
              <a:t> is used to create a class as an abstract class and it can contain abstract methods.  </a:t>
            </a:r>
          </a:p>
          <a:p>
            <a:r>
              <a:rPr lang="en-US" dirty="0" smtClean="0"/>
              <a:t>Likewise, if you need your method to be always overridden before it can be used, you can declare the method as an abstract method using </a:t>
            </a:r>
            <a:r>
              <a:rPr lang="en-US" b="1" dirty="0" smtClean="0"/>
              <a:t>abstract</a:t>
            </a:r>
            <a:r>
              <a:rPr lang="en-US" dirty="0" smtClean="0"/>
              <a:t> keyword and without the method definition </a:t>
            </a:r>
          </a:p>
          <a:p>
            <a:r>
              <a:rPr lang="en-US" dirty="0" smtClean="0"/>
              <a:t>Remember, if you declare some method as an abstract method, you must declare your class as abstract.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public abstract class A {</a:t>
            </a:r>
          </a:p>
          <a:p>
            <a:pPr>
              <a:buNone/>
            </a:pPr>
            <a:r>
              <a:rPr lang="en-US" sz="2800" dirty="0" smtClean="0"/>
              <a:t>………</a:t>
            </a:r>
          </a:p>
          <a:p>
            <a:pPr>
              <a:buNone/>
            </a:pPr>
            <a:r>
              <a:rPr lang="en-US" sz="2800" dirty="0" smtClean="0"/>
              <a:t>	………</a:t>
            </a:r>
          </a:p>
          <a:p>
            <a:pPr>
              <a:buNone/>
            </a:pPr>
            <a:r>
              <a:rPr lang="en-US" sz="2800" dirty="0" smtClean="0"/>
              <a:t>public abstract void mymethod1();  //no definition</a:t>
            </a:r>
          </a:p>
          <a:p>
            <a:pPr>
              <a:buNone/>
            </a:pPr>
            <a:r>
              <a:rPr lang="en-US" sz="2800" dirty="0" smtClean="0"/>
              <a:t>void myMethod2(){……definition here} 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Here we cannot instantiate object of A, if we need to instantiate we must inherit class A to some other class such that it overrides the abstract methods in class A.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Using final with Inheritance</a:t>
            </a:r>
          </a:p>
          <a:p>
            <a:r>
              <a:rPr lang="en-US" dirty="0" smtClean="0"/>
              <a:t>We can use the </a:t>
            </a:r>
            <a:r>
              <a:rPr lang="en-US" b="1" dirty="0" smtClean="0"/>
              <a:t>final</a:t>
            </a:r>
            <a:r>
              <a:rPr lang="en-US" dirty="0" smtClean="0"/>
              <a:t> keyword in inheritance in the following two ways.</a:t>
            </a:r>
          </a:p>
          <a:p>
            <a:pPr lvl="1"/>
            <a:r>
              <a:rPr lang="en-US" dirty="0" smtClean="0"/>
              <a:t>Using final to prevent overriding</a:t>
            </a:r>
          </a:p>
          <a:p>
            <a:pPr lvl="1"/>
            <a:r>
              <a:rPr lang="en-US" dirty="0" smtClean="0"/>
              <a:t>Using final to prevent inheritance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Using final to prevent overriding</a:t>
            </a:r>
          </a:p>
          <a:p>
            <a:r>
              <a:rPr lang="en-US" sz="2800" dirty="0" smtClean="0"/>
              <a:t>To disallow a method from being overridden, specify final as a modifier at the start of its declaration. </a:t>
            </a:r>
          </a:p>
          <a:p>
            <a:r>
              <a:rPr lang="en-US" sz="2800" dirty="0" smtClean="0"/>
              <a:t>Methods declared as final cannot be overridden.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class A {</a:t>
            </a:r>
          </a:p>
          <a:p>
            <a:pPr>
              <a:buNone/>
            </a:pPr>
            <a:r>
              <a:rPr lang="en-US" sz="2800" dirty="0" smtClean="0"/>
              <a:t>	final void meth() {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(“This is the final method”);</a:t>
            </a:r>
          </a:p>
          <a:p>
            <a:pPr>
              <a:buNone/>
            </a:pPr>
            <a:r>
              <a:rPr lang="en-US" sz="2800" dirty="0" smtClean="0"/>
              <a:t>	}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class B extends A {</a:t>
            </a:r>
          </a:p>
          <a:p>
            <a:pPr>
              <a:buNone/>
            </a:pPr>
            <a:r>
              <a:rPr lang="en-US" sz="2800" dirty="0" smtClean="0"/>
              <a:t>	void meth() { //Error! Can’t override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(“Illegal”);</a:t>
            </a:r>
          </a:p>
          <a:p>
            <a:pPr>
              <a:buNone/>
            </a:pPr>
            <a:r>
              <a:rPr lang="en-US" sz="2800" dirty="0" smtClean="0"/>
              <a:t>	}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Using final to prevent inheritance</a:t>
            </a:r>
          </a:p>
          <a:p>
            <a:r>
              <a:rPr lang="en-US" dirty="0" smtClean="0"/>
              <a:t>If we want to prevent a class from being inherited, we precede the class declaration with final. </a:t>
            </a:r>
          </a:p>
          <a:p>
            <a:r>
              <a:rPr lang="en-US" dirty="0" smtClean="0"/>
              <a:t>Declaring a class as final implicitly declares all of its methods as final, too. </a:t>
            </a:r>
          </a:p>
          <a:p>
            <a:r>
              <a:rPr lang="en-US" dirty="0" smtClean="0"/>
              <a:t>EX </a:t>
            </a:r>
          </a:p>
          <a:p>
            <a:pPr lvl="1">
              <a:buNone/>
            </a:pPr>
            <a:r>
              <a:rPr lang="en-US" dirty="0" smtClean="0"/>
              <a:t>final class A {</a:t>
            </a:r>
          </a:p>
          <a:p>
            <a:pPr lvl="1">
              <a:buNone/>
            </a:pPr>
            <a:r>
              <a:rPr lang="en-US" dirty="0" smtClean="0"/>
              <a:t>	………</a:t>
            </a:r>
          </a:p>
          <a:p>
            <a:pPr lvl="1">
              <a:buNone/>
            </a:pPr>
            <a:r>
              <a:rPr lang="en-US" dirty="0" smtClean="0"/>
              <a:t>	………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class B extends A { //Error</a:t>
            </a:r>
          </a:p>
          <a:p>
            <a:pPr lvl="1">
              <a:buNone/>
            </a:pPr>
            <a:r>
              <a:rPr lang="en-US" dirty="0" smtClean="0"/>
              <a:t>	………</a:t>
            </a:r>
          </a:p>
          <a:p>
            <a:pPr lvl="1">
              <a:buNone/>
            </a:pPr>
            <a:r>
              <a:rPr lang="en-US" dirty="0" smtClean="0"/>
              <a:t>	………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r>
              <a:rPr lang="en-US" dirty="0" smtClean="0"/>
              <a:t>Inheritance uses the concept of code </a:t>
            </a:r>
            <a:r>
              <a:rPr lang="en-US" b="1" dirty="0" smtClean="0"/>
              <a:t>reusability</a:t>
            </a:r>
            <a:r>
              <a:rPr lang="en-US" dirty="0" smtClean="0"/>
              <a:t>. Once a super class is written and debugged, we can reuse the properties in this class.</a:t>
            </a:r>
          </a:p>
          <a:p>
            <a:r>
              <a:rPr lang="en-US" dirty="0" smtClean="0"/>
              <a:t>Reusing existing code saves time and money and increases program’s reliability.</a:t>
            </a:r>
          </a:p>
          <a:p>
            <a:r>
              <a:rPr lang="en-US" dirty="0" smtClean="0"/>
              <a:t>An important result of reusability is the ease of distributing classes. </a:t>
            </a:r>
          </a:p>
          <a:p>
            <a:r>
              <a:rPr lang="en-US" dirty="0" smtClean="0"/>
              <a:t>A programmer can use a class created by another person or company, and, without modifying it, derive other classes from it that are suited to particular situations.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Types of Inheritance</a:t>
            </a:r>
          </a:p>
          <a:p>
            <a:r>
              <a:rPr lang="en-US" dirty="0" smtClean="0"/>
              <a:t>A class can inherit properties from one or more classes and from one or more levels.</a:t>
            </a:r>
          </a:p>
          <a:p>
            <a:r>
              <a:rPr lang="en-US" dirty="0" smtClean="0"/>
              <a:t> On the basis of this concept, inheritance may take following different forms:</a:t>
            </a:r>
          </a:p>
          <a:p>
            <a:pPr lvl="1"/>
            <a:r>
              <a:rPr lang="en-US" dirty="0" smtClean="0"/>
              <a:t>Single Inheritance</a:t>
            </a:r>
          </a:p>
          <a:p>
            <a:pPr lvl="1"/>
            <a:r>
              <a:rPr lang="en-US" dirty="0" smtClean="0"/>
              <a:t>Multiple Inheritance</a:t>
            </a:r>
          </a:p>
          <a:p>
            <a:pPr lvl="1"/>
            <a:r>
              <a:rPr lang="en-US" dirty="0" smtClean="0"/>
              <a:t>Hierarchical Inheritance</a:t>
            </a:r>
          </a:p>
          <a:p>
            <a:pPr lvl="1"/>
            <a:r>
              <a:rPr lang="en-US" dirty="0" smtClean="0"/>
              <a:t>Multilevel Inheritance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Single Inheritance</a:t>
            </a:r>
          </a:p>
          <a:p>
            <a:r>
              <a:rPr lang="en-US" dirty="0" smtClean="0"/>
              <a:t>a class is derived from only one existing class. </a:t>
            </a:r>
          </a:p>
          <a:p>
            <a:r>
              <a:rPr lang="en-US" dirty="0" smtClean="0"/>
              <a:t>The general form is: </a:t>
            </a:r>
          </a:p>
          <a:p>
            <a:pPr lvl="2">
              <a:buNone/>
            </a:pPr>
            <a:r>
              <a:rPr lang="en-US" dirty="0" smtClean="0"/>
              <a:t>class A</a:t>
            </a:r>
          </a:p>
          <a:p>
            <a:pPr lvl="2">
              <a:buNone/>
            </a:pPr>
            <a:r>
              <a:rPr lang="en-US" dirty="0" smtClean="0"/>
              <a:t> {</a:t>
            </a:r>
          </a:p>
          <a:p>
            <a:pPr lvl="2">
              <a:buNone/>
            </a:pPr>
            <a:r>
              <a:rPr lang="en-US" dirty="0" smtClean="0"/>
              <a:t>		members of A </a:t>
            </a:r>
          </a:p>
          <a:p>
            <a:pPr lvl="2">
              <a:buNone/>
            </a:pPr>
            <a:r>
              <a:rPr lang="en-US" dirty="0" smtClean="0"/>
              <a:t> }</a:t>
            </a:r>
          </a:p>
          <a:p>
            <a:pPr lvl="2">
              <a:buNone/>
            </a:pPr>
            <a:r>
              <a:rPr lang="en-US" dirty="0" smtClean="0"/>
              <a:t>class B  extends A {</a:t>
            </a:r>
          </a:p>
          <a:p>
            <a:pPr lvl="2">
              <a:buNone/>
            </a:pPr>
            <a:r>
              <a:rPr lang="en-US" dirty="0" smtClean="0"/>
              <a:t>	own members of B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keyword </a:t>
            </a:r>
            <a:r>
              <a:rPr lang="en-US" b="1" dirty="0" smtClean="0"/>
              <a:t>extends</a:t>
            </a:r>
            <a:r>
              <a:rPr lang="en-US" dirty="0" smtClean="0"/>
              <a:t> signifies that the properties of the </a:t>
            </a:r>
            <a:r>
              <a:rPr lang="en-US" dirty="0" err="1" smtClean="0"/>
              <a:t>superclass</a:t>
            </a:r>
            <a:r>
              <a:rPr lang="en-US" dirty="0" smtClean="0"/>
              <a:t> are extended to the subclass.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4800600" cy="6400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Room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length;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breadth;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area() {</a:t>
            </a:r>
          </a:p>
          <a:p>
            <a:pPr>
              <a:buNone/>
            </a:pPr>
            <a:r>
              <a:rPr lang="en-US" dirty="0" smtClean="0"/>
              <a:t>		return length * breadth;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BedRoom</a:t>
            </a:r>
            <a:r>
              <a:rPr lang="en-US" dirty="0" smtClean="0"/>
              <a:t> extends Room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height;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setData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z) {</a:t>
            </a:r>
          </a:p>
          <a:p>
            <a:pPr>
              <a:buNone/>
            </a:pPr>
            <a:r>
              <a:rPr lang="en-US" dirty="0" smtClean="0"/>
              <a:t>		length = x;</a:t>
            </a:r>
          </a:p>
          <a:p>
            <a:pPr>
              <a:buNone/>
            </a:pPr>
            <a:r>
              <a:rPr lang="en-US" dirty="0" smtClean="0"/>
              <a:t>		breadth = y;</a:t>
            </a:r>
          </a:p>
          <a:p>
            <a:pPr>
              <a:buNone/>
            </a:pPr>
            <a:r>
              <a:rPr lang="en-US" dirty="0" smtClean="0"/>
              <a:t>		height = z;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volume() {</a:t>
            </a:r>
          </a:p>
          <a:p>
            <a:pPr>
              <a:buNone/>
            </a:pPr>
            <a:r>
              <a:rPr lang="en-US" dirty="0" smtClean="0"/>
              <a:t>		return length * breadth * height;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304800"/>
            <a:ext cx="40386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SingleInheritance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   public .. main(…..) </a:t>
            </a:r>
          </a:p>
          <a:p>
            <a:r>
              <a:rPr lang="en-US" sz="2400" dirty="0" smtClean="0"/>
              <a:t>      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BedRoom</a:t>
            </a:r>
            <a:r>
              <a:rPr lang="en-US" sz="2400" dirty="0" smtClean="0"/>
              <a:t> </a:t>
            </a:r>
            <a:r>
              <a:rPr lang="en-US" sz="2400" dirty="0" err="1" smtClean="0"/>
              <a:t>br</a:t>
            </a:r>
            <a:r>
              <a:rPr lang="en-US" sz="2400" dirty="0" smtClean="0"/>
              <a:t> = new 		</a:t>
            </a:r>
            <a:r>
              <a:rPr lang="en-US" sz="2400" dirty="0" err="1" smtClean="0"/>
              <a:t>BedRoom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br.setData</a:t>
            </a:r>
            <a:r>
              <a:rPr lang="en-US" sz="2400" dirty="0" smtClean="0"/>
              <a:t>(5, 3, 4);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</a:p>
          <a:p>
            <a:r>
              <a:rPr lang="en-US" sz="2400" dirty="0" smtClean="0"/>
              <a:t>	"Area = " + </a:t>
            </a:r>
            <a:r>
              <a:rPr lang="en-US" sz="2400" dirty="0" err="1" smtClean="0"/>
              <a:t>br.area</a:t>
            </a:r>
            <a:r>
              <a:rPr lang="en-US" sz="2400" dirty="0" smtClean="0"/>
              <a:t>());</a:t>
            </a:r>
          </a:p>
          <a:p>
            <a:r>
              <a:rPr lang="en-US" sz="2400" dirty="0" smtClean="0"/>
              <a:t>   	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</a:p>
          <a:p>
            <a:r>
              <a:rPr lang="en-US" sz="2400" dirty="0" smtClean="0"/>
              <a:t>	"Volume = " + 		 	</a:t>
            </a:r>
            <a:r>
              <a:rPr lang="en-US" sz="2400" dirty="0" err="1" smtClean="0"/>
              <a:t>br.volume</a:t>
            </a:r>
            <a:r>
              <a:rPr lang="en-US" sz="2400" dirty="0" smtClean="0"/>
              <a:t>());</a:t>
            </a:r>
          </a:p>
          <a:p>
            <a:r>
              <a:rPr lang="en-US" sz="2400" dirty="0" smtClean="0"/>
              <a:t>  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Multiple Inheritance</a:t>
            </a:r>
          </a:p>
          <a:p>
            <a:r>
              <a:rPr lang="en-US" dirty="0" smtClean="0"/>
              <a:t>a class derives from more than one existing classes. </a:t>
            </a:r>
          </a:p>
          <a:p>
            <a:r>
              <a:rPr lang="en-US" dirty="0" smtClean="0"/>
              <a:t>Java does not support multiple inheritance. </a:t>
            </a:r>
          </a:p>
          <a:p>
            <a:r>
              <a:rPr lang="en-US" dirty="0" smtClean="0"/>
              <a:t>That is, a class cannot have more than one immediate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However, Java provides an alternate approach known as </a:t>
            </a:r>
            <a:r>
              <a:rPr lang="en-US" b="1" dirty="0" smtClean="0"/>
              <a:t>interfaces</a:t>
            </a:r>
            <a:r>
              <a:rPr lang="en-US" dirty="0" smtClean="0"/>
              <a:t> to support the concept of multiple inheritance.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Hierarchical Inheritance</a:t>
            </a:r>
          </a:p>
          <a:p>
            <a:r>
              <a:rPr lang="en-US" dirty="0" smtClean="0"/>
              <a:t>two or more classes inherit the properties of one existing class. </a:t>
            </a:r>
          </a:p>
          <a:p>
            <a:r>
              <a:rPr lang="en-US" dirty="0" smtClean="0"/>
              <a:t>The general form</a:t>
            </a:r>
          </a:p>
          <a:p>
            <a:pPr lvl="1">
              <a:buNone/>
            </a:pPr>
            <a:r>
              <a:rPr lang="en-US" dirty="0" smtClean="0"/>
              <a:t>class A {</a:t>
            </a:r>
          </a:p>
          <a:p>
            <a:pPr lvl="1">
              <a:buNone/>
            </a:pPr>
            <a:r>
              <a:rPr lang="en-US" dirty="0" smtClean="0"/>
              <a:t>	members of A }</a:t>
            </a:r>
          </a:p>
          <a:p>
            <a:pPr lvl="1">
              <a:buNone/>
            </a:pPr>
            <a:r>
              <a:rPr lang="en-US" dirty="0" smtClean="0"/>
              <a:t>class B extends A {</a:t>
            </a:r>
          </a:p>
          <a:p>
            <a:pPr lvl="1">
              <a:buNone/>
            </a:pPr>
            <a:r>
              <a:rPr lang="en-US" dirty="0" smtClean="0"/>
              <a:t>	own members of B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class C extends A {</a:t>
            </a:r>
          </a:p>
          <a:p>
            <a:pPr lvl="1">
              <a:buNone/>
            </a:pPr>
            <a:r>
              <a:rPr lang="en-US" dirty="0" smtClean="0"/>
              <a:t>	own members of C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Multilevel Inheritance</a:t>
            </a:r>
          </a:p>
          <a:p>
            <a:r>
              <a:rPr lang="en-US" dirty="0" smtClean="0"/>
              <a:t>deriving a class from another subclass class</a:t>
            </a:r>
          </a:p>
          <a:p>
            <a:r>
              <a:rPr lang="en-US" dirty="0" smtClean="0"/>
              <a:t>The general form :</a:t>
            </a:r>
          </a:p>
          <a:p>
            <a:pPr lvl="2">
              <a:buNone/>
            </a:pPr>
            <a:r>
              <a:rPr lang="en-US" sz="2800" dirty="0" smtClean="0"/>
              <a:t>class A {</a:t>
            </a:r>
          </a:p>
          <a:p>
            <a:pPr lvl="2">
              <a:buNone/>
            </a:pPr>
            <a:r>
              <a:rPr lang="en-US" sz="2800" dirty="0" smtClean="0"/>
              <a:t>	members of A }</a:t>
            </a:r>
          </a:p>
          <a:p>
            <a:pPr lvl="2">
              <a:buNone/>
            </a:pPr>
            <a:r>
              <a:rPr lang="en-US" sz="2800" dirty="0" smtClean="0"/>
              <a:t>class B extends A {</a:t>
            </a:r>
          </a:p>
          <a:p>
            <a:pPr lvl="2">
              <a:buNone/>
            </a:pPr>
            <a:r>
              <a:rPr lang="en-US" sz="2800" dirty="0" smtClean="0"/>
              <a:t>	own members of B</a:t>
            </a:r>
          </a:p>
          <a:p>
            <a:pPr lvl="2">
              <a:buNone/>
            </a:pPr>
            <a:r>
              <a:rPr lang="en-US" sz="2800" dirty="0" smtClean="0"/>
              <a:t>}</a:t>
            </a:r>
          </a:p>
          <a:p>
            <a:pPr lvl="2">
              <a:buNone/>
            </a:pPr>
            <a:r>
              <a:rPr lang="en-US" sz="2800" dirty="0" smtClean="0"/>
              <a:t>class C  extends B  {</a:t>
            </a:r>
          </a:p>
          <a:p>
            <a:pPr lvl="2">
              <a:buNone/>
            </a:pPr>
            <a:r>
              <a:rPr lang="en-US" sz="2800" dirty="0" smtClean="0"/>
              <a:t>	own members of C</a:t>
            </a:r>
          </a:p>
          <a:p>
            <a:pPr lvl="2">
              <a:buNone/>
            </a:pPr>
            <a:r>
              <a:rPr lang="en-US" sz="28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class Father {</a:t>
            </a:r>
          </a:p>
          <a:p>
            <a:pPr>
              <a:buNone/>
            </a:pPr>
            <a:r>
              <a:rPr lang="en-US" dirty="0" smtClean="0"/>
              <a:t>	………</a:t>
            </a:r>
          </a:p>
          <a:p>
            <a:pPr>
              <a:buNone/>
            </a:pPr>
            <a:r>
              <a:rPr lang="en-US" dirty="0" smtClean="0"/>
              <a:t>	………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worksFor</a:t>
            </a:r>
            <a:r>
              <a:rPr lang="en-US" dirty="0" smtClean="0"/>
              <a:t>(){</a:t>
            </a:r>
            <a:r>
              <a:rPr lang="en-US" dirty="0" err="1" smtClean="0"/>
              <a:t>System.out.println</a:t>
            </a:r>
            <a:r>
              <a:rPr lang="en-US" dirty="0" smtClean="0"/>
              <a:t>(“father’s office”);}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Son extends Father {</a:t>
            </a:r>
          </a:p>
          <a:p>
            <a:pPr>
              <a:buNone/>
            </a:pPr>
            <a:r>
              <a:rPr lang="en-US" dirty="0" smtClean="0"/>
              <a:t>	………</a:t>
            </a:r>
          </a:p>
          <a:p>
            <a:pPr>
              <a:buNone/>
            </a:pPr>
            <a:r>
              <a:rPr lang="en-US" dirty="0" smtClean="0"/>
              <a:t>	………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worksFor</a:t>
            </a:r>
            <a:r>
              <a:rPr lang="en-US" dirty="0" smtClean="0"/>
              <a:t>(){</a:t>
            </a:r>
            <a:r>
              <a:rPr lang="en-US" dirty="0" err="1" smtClean="0"/>
              <a:t>System.out.println</a:t>
            </a:r>
            <a:r>
              <a:rPr lang="en-US" dirty="0" smtClean="0"/>
              <a:t>(“son’s office”);}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Note: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Method overloading and method overriding are the examples of polymorphism.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625</Words>
  <Application>Microsoft Office PowerPoint</Application>
  <PresentationFormat>On-screen Show (4:3)</PresentationFormat>
  <Paragraphs>208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amitstime@gmail.com</cp:lastModifiedBy>
  <cp:revision>61</cp:revision>
  <dcterms:created xsi:type="dcterms:W3CDTF">2006-08-16T00:00:00Z</dcterms:created>
  <dcterms:modified xsi:type="dcterms:W3CDTF">2014-07-10T03:20:21Z</dcterms:modified>
</cp:coreProperties>
</file>