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3"/>
  </p:handoutMasterIdLst>
  <p:sldIdLst>
    <p:sldId id="290" r:id="rId2"/>
    <p:sldId id="291" r:id="rId3"/>
    <p:sldId id="293" r:id="rId4"/>
    <p:sldId id="292" r:id="rId5"/>
    <p:sldId id="294" r:id="rId6"/>
    <p:sldId id="295" r:id="rId7"/>
    <p:sldId id="296" r:id="rId8"/>
    <p:sldId id="297" r:id="rId9"/>
    <p:sldId id="315" r:id="rId10"/>
    <p:sldId id="299" r:id="rId11"/>
    <p:sldId id="311" r:id="rId12"/>
    <p:sldId id="312" r:id="rId13"/>
    <p:sldId id="313" r:id="rId14"/>
    <p:sldId id="300" r:id="rId15"/>
    <p:sldId id="301" r:id="rId16"/>
    <p:sldId id="302" r:id="rId17"/>
    <p:sldId id="305" r:id="rId18"/>
    <p:sldId id="306" r:id="rId19"/>
    <p:sldId id="307" r:id="rId20"/>
    <p:sldId id="308" r:id="rId21"/>
    <p:sldId id="309" r:id="rId22"/>
    <p:sldId id="317" r:id="rId23"/>
    <p:sldId id="320" r:id="rId24"/>
    <p:sldId id="319" r:id="rId25"/>
    <p:sldId id="321" r:id="rId26"/>
    <p:sldId id="322" r:id="rId27"/>
    <p:sldId id="323" r:id="rId28"/>
    <p:sldId id="324" r:id="rId29"/>
    <p:sldId id="325" r:id="rId30"/>
    <p:sldId id="326" r:id="rId31"/>
    <p:sldId id="328" r:id="rId32"/>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42" autoAdjust="0"/>
    <p:restoredTop sz="94660"/>
  </p:normalViewPr>
  <p:slideViewPr>
    <p:cSldViewPr>
      <p:cViewPr varScale="1">
        <p:scale>
          <a:sx n="45" d="100"/>
          <a:sy n="45" d="100"/>
        </p:scale>
        <p:origin x="-66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20883819-6E1A-4204-85C1-9E308AFBA71D}" type="datetimeFigureOut">
              <a:rPr lang="en-US" smtClean="0"/>
              <a:pPr/>
              <a:t>7/26/2014</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723E7F95-517F-4E7E-A379-73FD41863B8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92500" lnSpcReduction="10000"/>
          </a:bodyPr>
          <a:lstStyle/>
          <a:p>
            <a:pPr>
              <a:buNone/>
            </a:pPr>
            <a:r>
              <a:rPr lang="en-US" b="1" dirty="0" smtClean="0"/>
              <a:t>Interface</a:t>
            </a:r>
          </a:p>
          <a:p>
            <a:r>
              <a:rPr lang="en-US" dirty="0" smtClean="0"/>
              <a:t>an </a:t>
            </a:r>
            <a:r>
              <a:rPr lang="en-US" i="1" dirty="0" smtClean="0"/>
              <a:t>interface</a:t>
            </a:r>
            <a:r>
              <a:rPr lang="en-US" dirty="0" smtClean="0"/>
              <a:t> is a reference type, similar to a class that can contain </a:t>
            </a:r>
            <a:r>
              <a:rPr lang="en-US" i="1" dirty="0" smtClean="0"/>
              <a:t>only</a:t>
            </a:r>
            <a:r>
              <a:rPr lang="en-US" dirty="0" smtClean="0"/>
              <a:t> constants, method declarations.</a:t>
            </a:r>
          </a:p>
          <a:p>
            <a:r>
              <a:rPr lang="en-US" dirty="0" smtClean="0"/>
              <a:t>No method bodies. </a:t>
            </a:r>
          </a:p>
          <a:p>
            <a:r>
              <a:rPr lang="en-US" dirty="0" smtClean="0"/>
              <a:t>Interfaces cannot be instantiated—they can only be </a:t>
            </a:r>
            <a:r>
              <a:rPr lang="en-US" i="1" dirty="0" smtClean="0"/>
              <a:t>implemented</a:t>
            </a:r>
            <a:r>
              <a:rPr lang="en-US" dirty="0" smtClean="0"/>
              <a:t> by classes or </a:t>
            </a:r>
            <a:r>
              <a:rPr lang="en-US" i="1" dirty="0" smtClean="0"/>
              <a:t>extended</a:t>
            </a:r>
            <a:r>
              <a:rPr lang="en-US" dirty="0" smtClean="0"/>
              <a:t> by other interfaces.</a:t>
            </a:r>
          </a:p>
          <a:p>
            <a:r>
              <a:rPr lang="en-US" dirty="0" smtClean="0"/>
              <a:t>To use an interface, we write a class that </a:t>
            </a:r>
            <a:r>
              <a:rPr lang="en-US" i="1" dirty="0" smtClean="0"/>
              <a:t>implements</a:t>
            </a:r>
            <a:r>
              <a:rPr lang="en-US" dirty="0" smtClean="0"/>
              <a:t> the interface. When an </a:t>
            </a:r>
            <a:r>
              <a:rPr lang="en-US" dirty="0" err="1" smtClean="0"/>
              <a:t>instantiable</a:t>
            </a:r>
            <a:r>
              <a:rPr lang="en-US" dirty="0" smtClean="0"/>
              <a:t> class implements an interface, it should either provide method body for each of the methods declared in the interface.</a:t>
            </a:r>
          </a:p>
          <a:p>
            <a:r>
              <a:rPr lang="en-US" dirty="0" smtClean="0"/>
              <a:t>Keyword is </a:t>
            </a:r>
            <a:r>
              <a:rPr lang="en-US" b="1" dirty="0" smtClean="0"/>
              <a:t>interface</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a:bodyPr>
          <a:lstStyle/>
          <a:p>
            <a:pPr>
              <a:buNone/>
            </a:pPr>
            <a:r>
              <a:rPr lang="en-US" sz="4000" b="1" dirty="0" smtClean="0"/>
              <a:t>Naming Conventions</a:t>
            </a:r>
            <a:endParaRPr lang="en-US" sz="4000" dirty="0" smtClean="0"/>
          </a:p>
          <a:p>
            <a:pPr lvl="0"/>
            <a:r>
              <a:rPr lang="en-US" dirty="0" smtClean="0"/>
              <a:t>Packages can be named using standard Java naming rules.</a:t>
            </a:r>
          </a:p>
          <a:p>
            <a:pPr lvl="0"/>
            <a:r>
              <a:rPr lang="en-US" dirty="0" smtClean="0"/>
              <a:t>By convention, packages begin with lowercase letters</a:t>
            </a:r>
          </a:p>
          <a:p>
            <a:pPr lvl="0"/>
            <a:r>
              <a:rPr lang="en-US" dirty="0" smtClean="0"/>
              <a:t>EX: double y = </a:t>
            </a:r>
            <a:r>
              <a:rPr lang="en-US" dirty="0" err="1" smtClean="0"/>
              <a:t>java.lang.Math.sqrt</a:t>
            </a:r>
            <a:r>
              <a:rPr lang="en-US" dirty="0" smtClean="0"/>
              <a:t>(x)</a:t>
            </a:r>
          </a:p>
          <a:p>
            <a:pPr lvl="0"/>
            <a:r>
              <a:rPr lang="en-US" dirty="0" smtClean="0"/>
              <a:t>Every package name must be unique to make best use of packages</a:t>
            </a:r>
          </a:p>
          <a:p>
            <a:pPr lvl="0"/>
            <a:r>
              <a:rPr lang="en-US" dirty="0" smtClean="0"/>
              <a:t>Package names are written in all lowercase to avoid conflict with the names of classes or interfaces.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411162"/>
          </a:xfrm>
        </p:spPr>
        <p:txBody>
          <a:bodyPr>
            <a:normAutofit fontScale="90000"/>
          </a:bodyPr>
          <a:lstStyle/>
          <a:p>
            <a:r>
              <a:rPr lang="en-US" sz="4000" dirty="0"/>
              <a:t>Package Component Names</a:t>
            </a:r>
          </a:p>
        </p:txBody>
      </p:sp>
      <p:sp>
        <p:nvSpPr>
          <p:cNvPr id="6147" name="Rectangle 3"/>
          <p:cNvSpPr>
            <a:spLocks noGrp="1" noChangeArrowheads="1"/>
          </p:cNvSpPr>
          <p:nvPr>
            <p:ph type="body" idx="1"/>
          </p:nvPr>
        </p:nvSpPr>
        <p:spPr/>
        <p:txBody>
          <a:bodyPr/>
          <a:lstStyle/>
          <a:p>
            <a:r>
              <a:rPr lang="en-US" sz="2800" dirty="0"/>
              <a:t>Using a fully qualified component name</a:t>
            </a:r>
          </a:p>
          <a:p>
            <a:pPr lvl="1">
              <a:buFontTx/>
              <a:buNone/>
            </a:pPr>
            <a:r>
              <a:rPr lang="en-US" sz="2400" dirty="0">
                <a:latin typeface="Courier New" pitchFamily="49" charset="0"/>
              </a:rPr>
              <a:t>x = </a:t>
            </a:r>
            <a:r>
              <a:rPr lang="en-US" sz="2400" dirty="0" err="1">
                <a:latin typeface="Courier New" pitchFamily="49" charset="0"/>
              </a:rPr>
              <a:t>java.lang.Math.sqrt</a:t>
            </a:r>
            <a:r>
              <a:rPr lang="en-US" sz="2400" dirty="0">
                <a:latin typeface="Courier New" pitchFamily="49" charset="0"/>
              </a:rPr>
              <a:t>(3);</a:t>
            </a:r>
          </a:p>
          <a:p>
            <a:r>
              <a:rPr lang="en-US" sz="2800" dirty="0"/>
              <a:t>Using an import statement</a:t>
            </a:r>
          </a:p>
          <a:p>
            <a:pPr lvl="1">
              <a:buFontTx/>
              <a:buNone/>
            </a:pPr>
            <a:r>
              <a:rPr lang="en-US" sz="2400" dirty="0">
                <a:latin typeface="Courier New" pitchFamily="49" charset="0"/>
              </a:rPr>
              <a:t>// to allow unqualified references to</a:t>
            </a:r>
          </a:p>
          <a:p>
            <a:pPr lvl="1">
              <a:buFontTx/>
              <a:buNone/>
            </a:pPr>
            <a:r>
              <a:rPr lang="en-US" sz="2400" dirty="0">
                <a:latin typeface="Courier New" pitchFamily="49" charset="0"/>
              </a:rPr>
              <a:t>// all package classes</a:t>
            </a:r>
          </a:p>
          <a:p>
            <a:pPr lvl="1">
              <a:buFontTx/>
              <a:buNone/>
            </a:pPr>
            <a:r>
              <a:rPr lang="en-US" sz="2400" dirty="0">
                <a:latin typeface="Courier New" pitchFamily="49" charset="0"/>
              </a:rPr>
              <a:t>import </a:t>
            </a:r>
            <a:r>
              <a:rPr lang="en-US" sz="2400" i="1" dirty="0" smtClean="0">
                <a:latin typeface="Courier New" pitchFamily="49" charset="0"/>
              </a:rPr>
              <a:t>packagename</a:t>
            </a:r>
            <a:r>
              <a:rPr lang="en-US" sz="2400" i="1" dirty="0">
                <a:latin typeface="Courier New" pitchFamily="49" charset="0"/>
              </a:rPr>
              <a:t>.*;</a:t>
            </a:r>
          </a:p>
          <a:p>
            <a:pPr lvl="1">
              <a:buFontTx/>
              <a:buNone/>
            </a:pPr>
            <a:r>
              <a:rPr lang="en-US" sz="2400" dirty="0">
                <a:latin typeface="Courier New" pitchFamily="49" charset="0"/>
              </a:rPr>
              <a:t>// to allow unqualified references to</a:t>
            </a:r>
          </a:p>
          <a:p>
            <a:pPr lvl="1">
              <a:buFontTx/>
              <a:buNone/>
            </a:pPr>
            <a:r>
              <a:rPr lang="en-US" sz="2400" dirty="0">
                <a:latin typeface="Courier New" pitchFamily="49" charset="0"/>
              </a:rPr>
              <a:t>// a particular package class</a:t>
            </a:r>
          </a:p>
          <a:p>
            <a:pPr lvl="1">
              <a:buFontTx/>
              <a:buNone/>
            </a:pPr>
            <a:r>
              <a:rPr lang="en-US" sz="2400" dirty="0">
                <a:latin typeface="Courier New" pitchFamily="49" charset="0"/>
              </a:rPr>
              <a:t>import </a:t>
            </a:r>
            <a:r>
              <a:rPr lang="en-US" sz="2400" i="1" dirty="0" smtClean="0">
                <a:latin typeface="Courier New" pitchFamily="49" charset="0"/>
              </a:rPr>
              <a:t>packagename.class_name</a:t>
            </a:r>
            <a:r>
              <a:rPr lang="en-US" sz="2400" i="1" dirty="0">
                <a:latin typeface="Courier New" pitchFamily="49" charset="0"/>
              </a:rPr>
              <a:t>;</a:t>
            </a:r>
            <a:r>
              <a:rPr lang="en-US" sz="2400" dirty="0">
                <a:latin typeface="Courier New" pitchFamily="49"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000"/>
              <a:t>Import Examples</a:t>
            </a:r>
          </a:p>
        </p:txBody>
      </p:sp>
      <p:sp>
        <p:nvSpPr>
          <p:cNvPr id="8195" name="Rectangle 3"/>
          <p:cNvSpPr>
            <a:spLocks noGrp="1" noChangeArrowheads="1"/>
          </p:cNvSpPr>
          <p:nvPr>
            <p:ph type="body" sz="half" idx="1"/>
          </p:nvPr>
        </p:nvSpPr>
        <p:spPr>
          <a:xfrm>
            <a:off x="304800" y="1981200"/>
            <a:ext cx="4267200" cy="4038600"/>
          </a:xfrm>
        </p:spPr>
        <p:txBody>
          <a:bodyPr/>
          <a:lstStyle/>
          <a:p>
            <a:r>
              <a:rPr lang="en-US" sz="2000" dirty="0"/>
              <a:t>This code </a:t>
            </a:r>
          </a:p>
          <a:p>
            <a:pPr>
              <a:buFontTx/>
              <a:buNone/>
            </a:pPr>
            <a:r>
              <a:rPr lang="en-US" sz="2000" dirty="0" err="1">
                <a:latin typeface="Courier New" pitchFamily="49" charset="0"/>
              </a:rPr>
              <a:t>java.util.Date</a:t>
            </a:r>
            <a:r>
              <a:rPr lang="en-US" sz="2000" dirty="0">
                <a:latin typeface="Courier New" pitchFamily="49" charset="0"/>
              </a:rPr>
              <a:t> d = </a:t>
            </a:r>
          </a:p>
          <a:p>
            <a:pPr>
              <a:buFontTx/>
              <a:buNone/>
            </a:pPr>
            <a:r>
              <a:rPr lang="en-US" sz="2000" dirty="0">
                <a:latin typeface="Courier New" pitchFamily="49" charset="0"/>
              </a:rPr>
              <a:t>  new </a:t>
            </a:r>
            <a:r>
              <a:rPr lang="en-US" sz="2000" dirty="0" err="1">
                <a:latin typeface="Courier New" pitchFamily="49" charset="0"/>
              </a:rPr>
              <a:t>java.util.Date</a:t>
            </a:r>
            <a:r>
              <a:rPr lang="en-US" sz="2000" dirty="0">
                <a:latin typeface="Courier New" pitchFamily="49" charset="0"/>
              </a:rPr>
              <a:t>();</a:t>
            </a:r>
          </a:p>
          <a:p>
            <a:pPr>
              <a:buFontTx/>
              <a:buNone/>
            </a:pPr>
            <a:endParaRPr lang="en-US" sz="2000" dirty="0">
              <a:latin typeface="Courier New" pitchFamily="49" charset="0"/>
            </a:endParaRPr>
          </a:p>
          <a:p>
            <a:pPr>
              <a:buFontTx/>
              <a:buNone/>
            </a:pPr>
            <a:r>
              <a:rPr lang="en-US" sz="2000" dirty="0" err="1">
                <a:latin typeface="Courier New" pitchFamily="49" charset="0"/>
              </a:rPr>
              <a:t>java.awt.Point</a:t>
            </a:r>
            <a:r>
              <a:rPr lang="en-US" sz="2000" dirty="0">
                <a:latin typeface="Courier New" pitchFamily="49" charset="0"/>
              </a:rPr>
              <a:t> p =</a:t>
            </a:r>
          </a:p>
          <a:p>
            <a:pPr>
              <a:buFontTx/>
              <a:buNone/>
            </a:pPr>
            <a:r>
              <a:rPr lang="en-US" sz="2000" dirty="0">
                <a:latin typeface="Courier New" pitchFamily="49" charset="0"/>
              </a:rPr>
              <a:t>  new </a:t>
            </a:r>
            <a:r>
              <a:rPr lang="en-US" sz="2000" dirty="0" err="1">
                <a:latin typeface="Courier New" pitchFamily="49" charset="0"/>
              </a:rPr>
              <a:t>java.awt.Point</a:t>
            </a:r>
            <a:r>
              <a:rPr lang="en-US" sz="2000" dirty="0">
                <a:latin typeface="Courier New" pitchFamily="49" charset="0"/>
              </a:rPr>
              <a:t>(1,2);</a:t>
            </a:r>
          </a:p>
          <a:p>
            <a:pPr>
              <a:buFontTx/>
              <a:buNone/>
            </a:pPr>
            <a:endParaRPr lang="en-US" sz="2000" dirty="0">
              <a:latin typeface="Courier New" pitchFamily="49" charset="0"/>
            </a:endParaRPr>
          </a:p>
          <a:p>
            <a:pPr>
              <a:buFontTx/>
              <a:buNone/>
            </a:pPr>
            <a:r>
              <a:rPr lang="en-US" sz="2000" dirty="0" err="1">
                <a:latin typeface="Courier New" pitchFamily="49" charset="0"/>
              </a:rPr>
              <a:t>java.awt.Button</a:t>
            </a:r>
            <a:r>
              <a:rPr lang="en-US" sz="2000" dirty="0">
                <a:latin typeface="Courier New" pitchFamily="49" charset="0"/>
              </a:rPr>
              <a:t> b =</a:t>
            </a:r>
          </a:p>
          <a:p>
            <a:pPr>
              <a:buFontTx/>
              <a:buNone/>
            </a:pPr>
            <a:r>
              <a:rPr lang="en-US" sz="2000" dirty="0">
                <a:latin typeface="Courier New" pitchFamily="49" charset="0"/>
              </a:rPr>
              <a:t>  new </a:t>
            </a:r>
            <a:r>
              <a:rPr lang="en-US" sz="2000" dirty="0" err="1">
                <a:latin typeface="Courier New" pitchFamily="49" charset="0"/>
              </a:rPr>
              <a:t>java.awt.Button</a:t>
            </a:r>
            <a:r>
              <a:rPr lang="en-US" sz="2000" dirty="0">
                <a:latin typeface="Courier New" pitchFamily="49" charset="0"/>
              </a:rPr>
              <a:t>(); </a:t>
            </a:r>
          </a:p>
        </p:txBody>
      </p:sp>
      <p:sp>
        <p:nvSpPr>
          <p:cNvPr id="8196" name="Rectangle 4"/>
          <p:cNvSpPr>
            <a:spLocks noGrp="1" noChangeArrowheads="1"/>
          </p:cNvSpPr>
          <p:nvPr>
            <p:ph type="body" sz="half" idx="2"/>
          </p:nvPr>
        </p:nvSpPr>
        <p:spPr>
          <a:xfrm>
            <a:off x="4648200" y="1981200"/>
            <a:ext cx="4114800" cy="4114800"/>
          </a:xfrm>
        </p:spPr>
        <p:txBody>
          <a:bodyPr/>
          <a:lstStyle/>
          <a:p>
            <a:r>
              <a:rPr lang="en-US" sz="2000"/>
              <a:t>Can be abbreviated</a:t>
            </a:r>
          </a:p>
          <a:p>
            <a:pPr>
              <a:buFontTx/>
              <a:buNone/>
            </a:pPr>
            <a:r>
              <a:rPr lang="en-US" sz="2000">
                <a:latin typeface="Courier New" pitchFamily="49" charset="0"/>
              </a:rPr>
              <a:t>import java.util.date;</a:t>
            </a:r>
          </a:p>
          <a:p>
            <a:pPr>
              <a:buFontTx/>
              <a:buNone/>
            </a:pPr>
            <a:r>
              <a:rPr lang="en-US" sz="2000">
                <a:latin typeface="Courier New" pitchFamily="49" charset="0"/>
              </a:rPr>
              <a:t>Import java.awt.*;</a:t>
            </a:r>
          </a:p>
          <a:p>
            <a:pPr>
              <a:buFontTx/>
              <a:buNone/>
            </a:pPr>
            <a:r>
              <a:rPr lang="en-US" sz="2000">
                <a:latin typeface="Courier New" pitchFamily="49" charset="0"/>
              </a:rPr>
              <a:t>…</a:t>
            </a:r>
          </a:p>
          <a:p>
            <a:pPr>
              <a:buFontTx/>
              <a:buNone/>
            </a:pPr>
            <a:r>
              <a:rPr lang="en-US" sz="2000">
                <a:latin typeface="Courier New" pitchFamily="49" charset="0"/>
              </a:rPr>
              <a:t>Date d = new Date();</a:t>
            </a:r>
          </a:p>
          <a:p>
            <a:pPr>
              <a:buFontTx/>
              <a:buNone/>
            </a:pPr>
            <a:r>
              <a:rPr lang="en-US" sz="2000">
                <a:latin typeface="Courier New" pitchFamily="49" charset="0"/>
              </a:rPr>
              <a:t>Point p = new Point(1,2);</a:t>
            </a:r>
          </a:p>
          <a:p>
            <a:pPr>
              <a:buFontTx/>
              <a:buNone/>
            </a:pPr>
            <a:r>
              <a:rPr lang="en-US" sz="2000">
                <a:latin typeface="Courier New" pitchFamily="49" charset="0"/>
              </a:rPr>
              <a:t>Button b = new Button();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4000"/>
              <a:t>Creating Your Own Packages</a:t>
            </a:r>
          </a:p>
        </p:txBody>
      </p:sp>
      <p:sp>
        <p:nvSpPr>
          <p:cNvPr id="9219" name="Rectangle 3"/>
          <p:cNvSpPr>
            <a:spLocks noGrp="1" noChangeArrowheads="1"/>
          </p:cNvSpPr>
          <p:nvPr>
            <p:ph type="body" idx="1"/>
          </p:nvPr>
        </p:nvSpPr>
        <p:spPr/>
        <p:txBody>
          <a:bodyPr>
            <a:normAutofit/>
          </a:bodyPr>
          <a:lstStyle/>
          <a:p>
            <a:r>
              <a:rPr lang="en-US" sz="2400" dirty="0"/>
              <a:t>Each package class must be stored in a file in an appropriately named directory</a:t>
            </a:r>
          </a:p>
          <a:p>
            <a:r>
              <a:rPr lang="en-US" sz="2400" dirty="0" smtClean="0"/>
              <a:t>The first statement in the program must be package statement while creating a package. </a:t>
            </a:r>
          </a:p>
          <a:p>
            <a:r>
              <a:rPr lang="en-US" sz="2400" dirty="0" smtClean="0"/>
              <a:t>The </a:t>
            </a:r>
            <a:r>
              <a:rPr lang="en-US" sz="2400" dirty="0"/>
              <a:t>source code file for each package class must contain a package statement as its first non-commented statement</a:t>
            </a:r>
          </a:p>
          <a:p>
            <a:pPr lvl="2">
              <a:buFontTx/>
              <a:buNone/>
            </a:pPr>
            <a:r>
              <a:rPr lang="en-US" dirty="0"/>
              <a:t>package </a:t>
            </a:r>
            <a:r>
              <a:rPr lang="en-US" i="1" dirty="0" err="1"/>
              <a:t>package_name</a:t>
            </a:r>
            <a:r>
              <a:rPr lang="en-US" dirty="0"/>
              <a:t>;</a:t>
            </a:r>
          </a:p>
          <a:p>
            <a:r>
              <a:rPr lang="en-US" sz="2400" dirty="0"/>
              <a:t>Several packages can be stored in the same directory</a:t>
            </a:r>
          </a:p>
          <a:p>
            <a:r>
              <a:rPr lang="en-US" sz="2400" dirty="0"/>
              <a:t>Classes in different directories cannot be part of the same package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fontScale="77500" lnSpcReduction="20000"/>
          </a:bodyPr>
          <a:lstStyle/>
          <a:p>
            <a:pPr>
              <a:buNone/>
            </a:pPr>
            <a:r>
              <a:rPr lang="en-US" sz="3600" b="1" dirty="0" smtClean="0"/>
              <a:t>Creating &amp; Using Package</a:t>
            </a:r>
            <a:r>
              <a:rPr lang="en-US" b="1" dirty="0" smtClean="0"/>
              <a:t/>
            </a:r>
            <a:br>
              <a:rPr lang="en-US" b="1" dirty="0" smtClean="0"/>
            </a:br>
            <a:endParaRPr lang="en-US" b="1" dirty="0" smtClean="0"/>
          </a:p>
          <a:p>
            <a:pPr>
              <a:buNone/>
            </a:pPr>
            <a:r>
              <a:rPr lang="en-US" dirty="0" smtClean="0"/>
              <a:t>package package1;       // package declaration</a:t>
            </a:r>
          </a:p>
          <a:p>
            <a:pPr>
              <a:buNone/>
            </a:pPr>
            <a:r>
              <a:rPr lang="en-US" dirty="0" smtClean="0"/>
              <a:t>public class ClassA {    </a:t>
            </a:r>
          </a:p>
          <a:p>
            <a:pPr>
              <a:buNone/>
            </a:pPr>
            <a:r>
              <a:rPr lang="en-US" dirty="0" smtClean="0"/>
              <a:t>    public void displayA()   {</a:t>
            </a:r>
          </a:p>
          <a:p>
            <a:pPr>
              <a:buNone/>
            </a:pPr>
            <a:r>
              <a:rPr lang="en-US" dirty="0" smtClean="0"/>
              <a:t>        System.out.println("Class A");</a:t>
            </a:r>
          </a:p>
          <a:p>
            <a:pPr>
              <a:buNone/>
            </a:pPr>
            <a:r>
              <a:rPr lang="en-US" dirty="0" smtClean="0"/>
              <a:t>    }   </a:t>
            </a:r>
          </a:p>
          <a:p>
            <a:pPr>
              <a:buNone/>
            </a:pPr>
            <a:r>
              <a:rPr lang="en-US" dirty="0" smtClean="0"/>
              <a:t>}</a:t>
            </a:r>
          </a:p>
          <a:p>
            <a:pPr>
              <a:buNone/>
            </a:pPr>
            <a:r>
              <a:rPr lang="en-US" dirty="0" smtClean="0"/>
              <a:t>//----- Using  Package -----------------</a:t>
            </a:r>
          </a:p>
          <a:p>
            <a:pPr>
              <a:buNone/>
            </a:pPr>
            <a:r>
              <a:rPr lang="en-US" dirty="0" smtClean="0"/>
              <a:t>import package1. ClassA;</a:t>
            </a:r>
          </a:p>
          <a:p>
            <a:pPr>
              <a:buNone/>
            </a:pPr>
            <a:r>
              <a:rPr lang="en-US" dirty="0" smtClean="0"/>
              <a:t>public class PackageTest1 {</a:t>
            </a:r>
          </a:p>
          <a:p>
            <a:pPr>
              <a:buNone/>
            </a:pPr>
            <a:r>
              <a:rPr lang="en-US" dirty="0" smtClean="0"/>
              <a:t>    public static void main(String[] args)    {</a:t>
            </a:r>
          </a:p>
          <a:p>
            <a:pPr>
              <a:buNone/>
            </a:pPr>
            <a:r>
              <a:rPr lang="en-US" dirty="0" smtClean="0"/>
              <a:t>		ClassA objA = new ClassA();</a:t>
            </a:r>
          </a:p>
          <a:p>
            <a:pPr>
              <a:buNone/>
            </a:pPr>
            <a:r>
              <a:rPr lang="en-US" dirty="0" smtClean="0"/>
              <a:t>        obj.displayA();</a:t>
            </a:r>
          </a:p>
          <a:p>
            <a:pPr>
              <a:buNone/>
            </a:pPr>
            <a:r>
              <a:rPr lang="en-US" dirty="0" smtClean="0"/>
              <a:t>    }       </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fontScale="77500" lnSpcReduction="20000"/>
          </a:bodyPr>
          <a:lstStyle/>
          <a:p>
            <a:pPr>
              <a:buNone/>
            </a:pPr>
            <a:r>
              <a:rPr lang="en-US" dirty="0" smtClean="0"/>
              <a:t>package package2;</a:t>
            </a:r>
          </a:p>
          <a:p>
            <a:pPr>
              <a:buNone/>
            </a:pPr>
            <a:r>
              <a:rPr lang="en-US" dirty="0" smtClean="0"/>
              <a:t>public class </a:t>
            </a:r>
            <a:r>
              <a:rPr lang="en-US" dirty="0" err="1" smtClean="0"/>
              <a:t>ClassB</a:t>
            </a:r>
            <a:r>
              <a:rPr lang="en-US" dirty="0" smtClean="0"/>
              <a:t> {    </a:t>
            </a:r>
          </a:p>
          <a:p>
            <a:pPr>
              <a:buNone/>
            </a:pPr>
            <a:r>
              <a:rPr lang="en-US" dirty="0" smtClean="0"/>
              <a:t>    public void </a:t>
            </a:r>
            <a:r>
              <a:rPr lang="en-US" dirty="0" err="1" smtClean="0"/>
              <a:t>displayB</a:t>
            </a:r>
            <a:r>
              <a:rPr lang="en-US" dirty="0" smtClean="0"/>
              <a:t>()   {   System.out.println("Class B");</a:t>
            </a:r>
          </a:p>
          <a:p>
            <a:pPr>
              <a:buNone/>
            </a:pPr>
            <a:r>
              <a:rPr lang="en-US" dirty="0" smtClean="0"/>
              <a:t>    }   </a:t>
            </a:r>
          </a:p>
          <a:p>
            <a:pPr>
              <a:buNone/>
            </a:pPr>
            <a:r>
              <a:rPr lang="en-US" dirty="0" smtClean="0"/>
              <a:t>}</a:t>
            </a:r>
          </a:p>
          <a:p>
            <a:pPr>
              <a:buNone/>
            </a:pPr>
            <a:r>
              <a:rPr lang="en-US" dirty="0" smtClean="0"/>
              <a:t>--------------------------------------------------</a:t>
            </a:r>
          </a:p>
          <a:p>
            <a:pPr>
              <a:buNone/>
            </a:pPr>
            <a:r>
              <a:rPr lang="en-US" dirty="0" smtClean="0"/>
              <a:t>import package1. ClassA;</a:t>
            </a:r>
          </a:p>
          <a:p>
            <a:pPr>
              <a:buNone/>
            </a:pPr>
            <a:r>
              <a:rPr lang="en-US" dirty="0" smtClean="0"/>
              <a:t>import package2. *;</a:t>
            </a:r>
          </a:p>
          <a:p>
            <a:pPr>
              <a:buNone/>
            </a:pPr>
            <a:r>
              <a:rPr lang="en-US" dirty="0" smtClean="0"/>
              <a:t>public class </a:t>
            </a:r>
            <a:r>
              <a:rPr lang="en-US" dirty="0" err="1" smtClean="0"/>
              <a:t>PackageTest</a:t>
            </a:r>
            <a:r>
              <a:rPr lang="en-US" dirty="0" smtClean="0"/>
              <a:t> {</a:t>
            </a:r>
          </a:p>
          <a:p>
            <a:pPr>
              <a:buNone/>
            </a:pPr>
            <a:r>
              <a:rPr lang="en-US" dirty="0" smtClean="0"/>
              <a:t>    public static void main(String[] args)    {</a:t>
            </a:r>
          </a:p>
          <a:p>
            <a:pPr>
              <a:buNone/>
            </a:pPr>
            <a:r>
              <a:rPr lang="en-US" dirty="0" smtClean="0"/>
              <a:t>		ClassA objA = new ClassA();</a:t>
            </a:r>
          </a:p>
          <a:p>
            <a:pPr>
              <a:buNone/>
            </a:pPr>
            <a:r>
              <a:rPr lang="en-US" dirty="0" smtClean="0"/>
              <a:t>		</a:t>
            </a:r>
            <a:r>
              <a:rPr lang="en-US" dirty="0" err="1" smtClean="0"/>
              <a:t>ClassB</a:t>
            </a:r>
            <a:r>
              <a:rPr lang="en-US" dirty="0" smtClean="0"/>
              <a:t> </a:t>
            </a:r>
            <a:r>
              <a:rPr lang="en-US" dirty="0" err="1" smtClean="0"/>
              <a:t>objB</a:t>
            </a:r>
            <a:r>
              <a:rPr lang="en-US" dirty="0" smtClean="0"/>
              <a:t> = new </a:t>
            </a:r>
            <a:r>
              <a:rPr lang="en-US" dirty="0" err="1" smtClean="0"/>
              <a:t>ClassB</a:t>
            </a:r>
            <a:r>
              <a:rPr lang="en-US" dirty="0" smtClean="0"/>
              <a:t>();</a:t>
            </a:r>
          </a:p>
          <a:p>
            <a:pPr>
              <a:buNone/>
            </a:pPr>
            <a:r>
              <a:rPr lang="en-US" dirty="0" smtClean="0"/>
              <a:t>		obj.displayA();</a:t>
            </a:r>
          </a:p>
          <a:p>
            <a:pPr>
              <a:buNone/>
            </a:pPr>
            <a:r>
              <a:rPr lang="en-US" dirty="0" smtClean="0"/>
              <a:t>		</a:t>
            </a:r>
            <a:r>
              <a:rPr lang="en-US" dirty="0" err="1" smtClean="0"/>
              <a:t>obj.displayB</a:t>
            </a:r>
            <a:r>
              <a:rPr lang="en-US" dirty="0" smtClean="0"/>
              <a:t>();</a:t>
            </a:r>
          </a:p>
          <a:p>
            <a:pPr>
              <a:buNone/>
            </a:pPr>
            <a:r>
              <a:rPr lang="en-US" dirty="0" smtClean="0"/>
              <a:t>    }       </a:t>
            </a:r>
          </a:p>
          <a:p>
            <a:pPr>
              <a:buNone/>
            </a:pPr>
            <a:r>
              <a:rPr lang="en-US" dirty="0" smtClean="0"/>
              <a:t>}</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fontScale="85000" lnSpcReduction="20000"/>
          </a:bodyPr>
          <a:lstStyle/>
          <a:p>
            <a:pPr>
              <a:buNone/>
            </a:pPr>
            <a:r>
              <a:rPr lang="en-US" b="1" dirty="0" smtClean="0"/>
              <a:t>Extending Class from Package</a:t>
            </a:r>
          </a:p>
          <a:p>
            <a:pPr>
              <a:buNone/>
            </a:pPr>
            <a:r>
              <a:rPr lang="en-US" dirty="0" smtClean="0"/>
              <a:t>import Package1.ClassA;</a:t>
            </a:r>
          </a:p>
          <a:p>
            <a:pPr>
              <a:buNone/>
            </a:pPr>
            <a:r>
              <a:rPr lang="en-US" dirty="0" smtClean="0"/>
              <a:t>import package2.*;</a:t>
            </a:r>
          </a:p>
          <a:p>
            <a:pPr>
              <a:buNone/>
            </a:pPr>
            <a:endParaRPr lang="en-US" dirty="0" smtClean="0"/>
          </a:p>
          <a:p>
            <a:pPr>
              <a:buNone/>
            </a:pPr>
            <a:r>
              <a:rPr lang="en-US" dirty="0" smtClean="0"/>
              <a:t>class </a:t>
            </a:r>
            <a:r>
              <a:rPr lang="en-US" dirty="0" err="1" smtClean="0"/>
              <a:t>ClassC</a:t>
            </a:r>
            <a:r>
              <a:rPr lang="en-US" dirty="0" smtClean="0"/>
              <a:t> extends </a:t>
            </a:r>
            <a:r>
              <a:rPr lang="en-US" dirty="0" err="1" smtClean="0"/>
              <a:t>ClassB</a:t>
            </a:r>
            <a:r>
              <a:rPr lang="en-US" dirty="0" smtClean="0"/>
              <a:t> {</a:t>
            </a:r>
          </a:p>
          <a:p>
            <a:pPr>
              <a:buNone/>
            </a:pPr>
            <a:r>
              <a:rPr lang="en-US" dirty="0" smtClean="0"/>
              <a:t>    void </a:t>
            </a:r>
            <a:r>
              <a:rPr lang="en-US" dirty="0" err="1" smtClean="0"/>
              <a:t>displayC</a:t>
            </a:r>
            <a:r>
              <a:rPr lang="en-US" dirty="0" smtClean="0"/>
              <a:t>()   {   System.out.println("Class C");   }</a:t>
            </a:r>
          </a:p>
          <a:p>
            <a:pPr>
              <a:buNone/>
            </a:pPr>
            <a:r>
              <a:rPr lang="en-US" dirty="0" smtClean="0"/>
              <a:t>}</a:t>
            </a:r>
          </a:p>
          <a:p>
            <a:pPr>
              <a:buNone/>
            </a:pPr>
            <a:endParaRPr lang="en-US" dirty="0" smtClean="0"/>
          </a:p>
          <a:p>
            <a:pPr>
              <a:buNone/>
            </a:pPr>
            <a:r>
              <a:rPr lang="en-US" dirty="0" smtClean="0"/>
              <a:t>public class PackageTest1 {</a:t>
            </a:r>
          </a:p>
          <a:p>
            <a:pPr>
              <a:buNone/>
            </a:pPr>
            <a:r>
              <a:rPr lang="en-US" dirty="0" smtClean="0"/>
              <a:t>    public static void main(String[] args)    {</a:t>
            </a:r>
          </a:p>
          <a:p>
            <a:pPr>
              <a:buNone/>
            </a:pPr>
            <a:r>
              <a:rPr lang="en-US" dirty="0" smtClean="0"/>
              <a:t>		</a:t>
            </a:r>
            <a:r>
              <a:rPr lang="en-US" dirty="0" err="1" smtClean="0"/>
              <a:t>ClassC</a:t>
            </a:r>
            <a:r>
              <a:rPr lang="en-US" dirty="0" smtClean="0"/>
              <a:t> </a:t>
            </a:r>
            <a:r>
              <a:rPr lang="en-US" dirty="0" err="1" smtClean="0"/>
              <a:t>objC</a:t>
            </a:r>
            <a:r>
              <a:rPr lang="en-US" dirty="0" smtClean="0"/>
              <a:t> = new </a:t>
            </a:r>
            <a:r>
              <a:rPr lang="en-US" dirty="0" err="1" smtClean="0"/>
              <a:t>ClassC</a:t>
            </a:r>
            <a:r>
              <a:rPr lang="en-US" dirty="0" smtClean="0"/>
              <a:t>();</a:t>
            </a:r>
          </a:p>
          <a:p>
            <a:pPr>
              <a:buNone/>
            </a:pPr>
            <a:r>
              <a:rPr lang="en-US" dirty="0" smtClean="0"/>
              <a:t>		</a:t>
            </a:r>
            <a:r>
              <a:rPr lang="en-US" dirty="0" err="1" smtClean="0"/>
              <a:t>objC.displayC</a:t>
            </a:r>
            <a:r>
              <a:rPr lang="en-US" dirty="0" smtClean="0"/>
              <a:t>();</a:t>
            </a:r>
          </a:p>
          <a:p>
            <a:pPr>
              <a:buNone/>
            </a:pPr>
            <a:r>
              <a:rPr lang="en-US" dirty="0" smtClean="0"/>
              <a:t>        	</a:t>
            </a:r>
            <a:r>
              <a:rPr lang="en-US" dirty="0" err="1" smtClean="0"/>
              <a:t>objC.displayB</a:t>
            </a:r>
            <a:r>
              <a:rPr lang="en-US" dirty="0" smtClean="0"/>
              <a:t>();        </a:t>
            </a:r>
          </a:p>
          <a:p>
            <a:pPr>
              <a:buNone/>
            </a:pPr>
            <a:r>
              <a:rPr lang="en-US" dirty="0" smtClean="0"/>
              <a:t>    }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fontScale="77500" lnSpcReduction="20000"/>
          </a:bodyPr>
          <a:lstStyle/>
          <a:p>
            <a:pPr>
              <a:buNone/>
            </a:pPr>
            <a:r>
              <a:rPr lang="en-US" b="1" dirty="0" smtClean="0"/>
              <a:t>Exceptions Handling in Java</a:t>
            </a:r>
          </a:p>
          <a:p>
            <a:pPr>
              <a:buNone/>
            </a:pPr>
            <a:r>
              <a:rPr lang="en-US" dirty="0" smtClean="0"/>
              <a:t> </a:t>
            </a:r>
          </a:p>
          <a:p>
            <a:r>
              <a:rPr lang="en-US" dirty="0" smtClean="0"/>
              <a:t>An error in a program is called bug.  </a:t>
            </a:r>
          </a:p>
          <a:p>
            <a:r>
              <a:rPr lang="en-US" dirty="0" smtClean="0"/>
              <a:t>Removing errors from program is called debugging.</a:t>
            </a:r>
          </a:p>
          <a:p>
            <a:pPr>
              <a:buNone/>
            </a:pPr>
            <a:r>
              <a:rPr lang="en-US" dirty="0" smtClean="0"/>
              <a:t> </a:t>
            </a:r>
          </a:p>
          <a:p>
            <a:pPr>
              <a:buNone/>
            </a:pPr>
            <a:r>
              <a:rPr lang="en-US" b="1" dirty="0" smtClean="0"/>
              <a:t>3 types of errors in the Java program</a:t>
            </a:r>
            <a:r>
              <a:rPr lang="en-US" dirty="0" smtClean="0"/>
              <a:t>:  </a:t>
            </a:r>
          </a:p>
          <a:p>
            <a:pPr marL="514350" indent="-514350"/>
            <a:r>
              <a:rPr lang="en-US" i="1" dirty="0" smtClean="0"/>
              <a:t>Compile  time  errors</a:t>
            </a:r>
            <a:r>
              <a:rPr lang="en-US" dirty="0" smtClean="0"/>
              <a:t>: Errors which  occur  due  to  syntax  or  format  is  called  compile  time errors. These  errors  are  detected  by  java  compiler  at  compilation  time.   </a:t>
            </a:r>
          </a:p>
          <a:p>
            <a:r>
              <a:rPr lang="en-US" i="1" dirty="0" smtClean="0"/>
              <a:t>Runtime  errors</a:t>
            </a:r>
            <a:r>
              <a:rPr lang="en-US" dirty="0" smtClean="0"/>
              <a:t>:  These  are  the  errors  that  represent  computer  inefficiency.    Insufficient memory  to  store  data  or  inability  of  the  microprocessor  to  execute  some  statement  is examples to runtime errors. Runtime errors are detected by JVM at runtime.   </a:t>
            </a:r>
          </a:p>
          <a:p>
            <a:r>
              <a:rPr lang="en-US" i="1" dirty="0" smtClean="0"/>
              <a:t>Logical errors</a:t>
            </a:r>
            <a:r>
              <a:rPr lang="en-US" dirty="0" smtClean="0"/>
              <a:t>: These are the errors that occur due to bad logic in the program.  These errors are rectified by comparing the outputs of the program manually. </a:t>
            </a:r>
          </a:p>
          <a:p>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fontScale="92500"/>
          </a:bodyPr>
          <a:lstStyle/>
          <a:p>
            <a:pPr>
              <a:buNone/>
            </a:pPr>
            <a:r>
              <a:rPr lang="en-US" b="1" dirty="0" smtClean="0"/>
              <a:t>Exception</a:t>
            </a:r>
            <a:endParaRPr lang="en-US" dirty="0" smtClean="0"/>
          </a:p>
          <a:p>
            <a:r>
              <a:rPr lang="en-US" dirty="0" smtClean="0"/>
              <a:t>An abnormal event in a program is called Exception.   </a:t>
            </a:r>
          </a:p>
          <a:p>
            <a:r>
              <a:rPr lang="en-US" dirty="0" smtClean="0"/>
              <a:t>Exception may occur at compile time or at runtime.  </a:t>
            </a:r>
          </a:p>
          <a:p>
            <a:r>
              <a:rPr lang="en-US" dirty="0" smtClean="0"/>
              <a:t>Exceptions which occur at compile time are called </a:t>
            </a:r>
            <a:r>
              <a:rPr lang="en-US" i="1" dirty="0" smtClean="0"/>
              <a:t>Checked exceptions</a:t>
            </a:r>
            <a:r>
              <a:rPr lang="en-US" dirty="0" smtClean="0"/>
              <a:t>. e.g.: </a:t>
            </a:r>
            <a:r>
              <a:rPr lang="en-US" dirty="0" err="1" smtClean="0"/>
              <a:t>ClassNotFoundException</a:t>
            </a:r>
            <a:r>
              <a:rPr lang="en-US" dirty="0" smtClean="0"/>
              <a:t>, </a:t>
            </a:r>
            <a:r>
              <a:rPr lang="en-US" dirty="0" err="1" smtClean="0"/>
              <a:t>NoSuchMethodException</a:t>
            </a:r>
            <a:r>
              <a:rPr lang="en-US" dirty="0" smtClean="0"/>
              <a:t>, </a:t>
            </a:r>
            <a:r>
              <a:rPr lang="en-US" dirty="0" err="1" smtClean="0"/>
              <a:t>NoSuchFieldException</a:t>
            </a:r>
            <a:r>
              <a:rPr lang="en-US" dirty="0" smtClean="0"/>
              <a:t> </a:t>
            </a:r>
          </a:p>
          <a:p>
            <a:r>
              <a:rPr lang="en-US" dirty="0" smtClean="0"/>
              <a:t>Exceptions which occur at run time are called </a:t>
            </a:r>
            <a:r>
              <a:rPr lang="en-US" i="1" dirty="0" smtClean="0"/>
              <a:t>Unchecked exceptions</a:t>
            </a:r>
            <a:r>
              <a:rPr lang="en-US" dirty="0" smtClean="0"/>
              <a:t>. </a:t>
            </a:r>
          </a:p>
          <a:p>
            <a:r>
              <a:rPr lang="en-US" dirty="0" err="1" smtClean="0"/>
              <a:t>eg</a:t>
            </a:r>
            <a:r>
              <a:rPr lang="en-US" dirty="0" smtClean="0"/>
              <a:t>: </a:t>
            </a:r>
            <a:r>
              <a:rPr lang="en-US" dirty="0" err="1" smtClean="0"/>
              <a:t>ArrayIndexOutOfBoundsException</a:t>
            </a:r>
            <a:r>
              <a:rPr lang="en-US" dirty="0" smtClean="0"/>
              <a:t>, </a:t>
            </a:r>
            <a:r>
              <a:rPr lang="en-US" dirty="0" err="1" smtClean="0"/>
              <a:t>ArithmeticException</a:t>
            </a:r>
            <a:r>
              <a:rPr lang="en-US" dirty="0" smtClean="0"/>
              <a:t>, </a:t>
            </a:r>
            <a:r>
              <a:rPr lang="en-US" dirty="0" err="1" smtClean="0"/>
              <a:t>NumberFormatException</a:t>
            </a:r>
            <a:r>
              <a:rPr lang="en-US" dirty="0" smtClean="0"/>
              <a:t> etc.</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fontScale="70000" lnSpcReduction="20000"/>
          </a:bodyPr>
          <a:lstStyle/>
          <a:p>
            <a:pPr>
              <a:buNone/>
            </a:pPr>
            <a:r>
              <a:rPr lang="en-US" b="1" dirty="0" smtClean="0"/>
              <a:t>Catching Exceptions</a:t>
            </a:r>
          </a:p>
          <a:p>
            <a:pPr>
              <a:buNone/>
            </a:pPr>
            <a:endParaRPr lang="en-US" dirty="0" smtClean="0"/>
          </a:p>
          <a:p>
            <a:pPr fontAlgn="base"/>
            <a:r>
              <a:rPr lang="en-US" dirty="0" smtClean="0"/>
              <a:t>A method catches an exception using a combination of the </a:t>
            </a:r>
            <a:r>
              <a:rPr lang="en-US" b="1" dirty="0" smtClean="0"/>
              <a:t>try</a:t>
            </a:r>
            <a:r>
              <a:rPr lang="en-US" dirty="0" smtClean="0"/>
              <a:t> and </a:t>
            </a:r>
            <a:r>
              <a:rPr lang="en-US" b="1" dirty="0" smtClean="0"/>
              <a:t>catch</a:t>
            </a:r>
            <a:r>
              <a:rPr lang="en-US" dirty="0" smtClean="0"/>
              <a:t> keywords. </a:t>
            </a:r>
          </a:p>
          <a:p>
            <a:pPr fontAlgn="base"/>
            <a:r>
              <a:rPr lang="en-US" dirty="0" smtClean="0"/>
              <a:t>A try/catch block is placed around the code that might generate an exception. Code within a try/catch block is referred to as protected code, and the syntax for using try/catch looks like the following:</a:t>
            </a:r>
          </a:p>
          <a:p>
            <a:pPr lvl="1" fontAlgn="base">
              <a:buNone/>
            </a:pPr>
            <a:r>
              <a:rPr lang="en-US" dirty="0" smtClean="0"/>
              <a:t>try</a:t>
            </a:r>
          </a:p>
          <a:p>
            <a:pPr lvl="1" fontAlgn="base">
              <a:buNone/>
            </a:pPr>
            <a:r>
              <a:rPr lang="en-US" dirty="0" smtClean="0"/>
              <a:t>{</a:t>
            </a:r>
          </a:p>
          <a:p>
            <a:pPr lvl="1" fontAlgn="base">
              <a:buNone/>
            </a:pPr>
            <a:r>
              <a:rPr lang="en-US" dirty="0" smtClean="0"/>
              <a:t>   //Protected code</a:t>
            </a:r>
          </a:p>
          <a:p>
            <a:pPr lvl="1" fontAlgn="base">
              <a:buNone/>
            </a:pPr>
            <a:r>
              <a:rPr lang="en-US" dirty="0" smtClean="0"/>
              <a:t>}catch(</a:t>
            </a:r>
            <a:r>
              <a:rPr lang="en-US" dirty="0" err="1" smtClean="0"/>
              <a:t>ExceptionName</a:t>
            </a:r>
            <a:r>
              <a:rPr lang="en-US" dirty="0" smtClean="0"/>
              <a:t> e1)</a:t>
            </a:r>
          </a:p>
          <a:p>
            <a:pPr lvl="1" fontAlgn="base">
              <a:buNone/>
            </a:pPr>
            <a:r>
              <a:rPr lang="en-US" dirty="0" smtClean="0"/>
              <a:t>{</a:t>
            </a:r>
          </a:p>
          <a:p>
            <a:pPr lvl="1" fontAlgn="base">
              <a:buNone/>
            </a:pPr>
            <a:r>
              <a:rPr lang="en-US" dirty="0" smtClean="0"/>
              <a:t>   //Catch block</a:t>
            </a:r>
          </a:p>
          <a:p>
            <a:pPr lvl="1" fontAlgn="base">
              <a:buNone/>
            </a:pPr>
            <a:r>
              <a:rPr lang="en-US" dirty="0" smtClean="0"/>
              <a:t>}</a:t>
            </a:r>
          </a:p>
          <a:p>
            <a:pPr fontAlgn="base"/>
            <a:r>
              <a:rPr lang="en-US" dirty="0" smtClean="0"/>
              <a:t>A catch statement involves declaring the type of exception you are trying to catch. If an exception occurs in protected code, the catch block (or blocks) that follows the try is checked. If the type of exception that occurred is listed in a catch block, the exception is passed to the catch block much as an argument is passed into a method parameter.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b="1" dirty="0" smtClean="0"/>
              <a:t>Defining an Interface</a:t>
            </a:r>
          </a:p>
          <a:p>
            <a:pPr>
              <a:buNone/>
            </a:pPr>
            <a:endParaRPr lang="en-US" i="1" dirty="0" smtClean="0"/>
          </a:p>
          <a:p>
            <a:pPr>
              <a:buNone/>
            </a:pPr>
            <a:r>
              <a:rPr lang="en-US" i="1" dirty="0" smtClean="0"/>
              <a:t>	[access] interface </a:t>
            </a:r>
            <a:r>
              <a:rPr lang="en-US" i="1" dirty="0" err="1" smtClean="0"/>
              <a:t>InterfaceName</a:t>
            </a:r>
            <a:r>
              <a:rPr lang="en-US" i="1" dirty="0" smtClean="0"/>
              <a:t> [extends IName1[,IName2[,…]] </a:t>
            </a:r>
          </a:p>
          <a:p>
            <a:pPr>
              <a:buNone/>
            </a:pPr>
            <a:r>
              <a:rPr lang="en-US" i="1" dirty="0" smtClean="0"/>
              <a:t>	{</a:t>
            </a:r>
          </a:p>
          <a:p>
            <a:pPr>
              <a:buNone/>
            </a:pPr>
            <a:r>
              <a:rPr lang="en-US" i="1" dirty="0" smtClean="0"/>
              <a:t>		constant declarations;</a:t>
            </a:r>
          </a:p>
          <a:p>
            <a:pPr>
              <a:buNone/>
            </a:pPr>
            <a:r>
              <a:rPr lang="en-US" i="1" dirty="0" smtClean="0"/>
              <a:t>		method declarations;</a:t>
            </a:r>
          </a:p>
          <a:p>
            <a:pPr>
              <a:buNone/>
            </a:pPr>
            <a:r>
              <a:rPr lang="en-US" i="1" dirty="0" smtClean="0"/>
              <a:t>	}</a:t>
            </a:r>
            <a:endParaRPr lang="en-US" i="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fontScale="85000" lnSpcReduction="20000"/>
          </a:bodyPr>
          <a:lstStyle/>
          <a:p>
            <a:pPr>
              <a:buNone/>
            </a:pPr>
            <a:r>
              <a:rPr lang="en-US" dirty="0" smtClean="0"/>
              <a:t>public class ExcepTest{   </a:t>
            </a:r>
          </a:p>
          <a:p>
            <a:pPr>
              <a:buNone/>
            </a:pPr>
            <a:r>
              <a:rPr lang="en-US" dirty="0" smtClean="0"/>
              <a:t>	public static void main(String </a:t>
            </a:r>
            <a:r>
              <a:rPr lang="en-US" dirty="0" err="1" smtClean="0"/>
              <a:t>args</a:t>
            </a:r>
            <a:r>
              <a:rPr lang="en-US" dirty="0" smtClean="0"/>
              <a:t>[]){      </a:t>
            </a:r>
          </a:p>
          <a:p>
            <a:pPr>
              <a:buNone/>
            </a:pPr>
            <a:r>
              <a:rPr lang="en-US" dirty="0" smtClean="0"/>
              <a:t>		try</a:t>
            </a:r>
          </a:p>
          <a:p>
            <a:pPr>
              <a:buNone/>
            </a:pPr>
            <a:r>
              <a:rPr lang="en-US" dirty="0" smtClean="0"/>
              <a:t>		{         </a:t>
            </a:r>
          </a:p>
          <a:p>
            <a:pPr>
              <a:buNone/>
            </a:pPr>
            <a:r>
              <a:rPr lang="en-US" dirty="0" smtClean="0"/>
              <a:t>			</a:t>
            </a:r>
            <a:r>
              <a:rPr lang="en-US" dirty="0" err="1" smtClean="0"/>
              <a:t>int</a:t>
            </a:r>
            <a:r>
              <a:rPr lang="en-US" dirty="0" smtClean="0"/>
              <a:t> a[] = new </a:t>
            </a:r>
            <a:r>
              <a:rPr lang="en-US" dirty="0" err="1" smtClean="0"/>
              <a:t>int</a:t>
            </a:r>
            <a:r>
              <a:rPr lang="en-US" dirty="0" smtClean="0"/>
              <a:t>[2];         						</a:t>
            </a:r>
            <a:r>
              <a:rPr lang="en-US" dirty="0" err="1" smtClean="0"/>
              <a:t>System.out.println</a:t>
            </a:r>
            <a:r>
              <a:rPr lang="en-US" dirty="0" smtClean="0"/>
              <a:t>("Access element three :" + 			a[3]);      	</a:t>
            </a:r>
          </a:p>
          <a:p>
            <a:pPr>
              <a:buNone/>
            </a:pPr>
            <a:r>
              <a:rPr lang="en-US" dirty="0" smtClean="0"/>
              <a:t>		}`</a:t>
            </a:r>
          </a:p>
          <a:p>
            <a:pPr>
              <a:buNone/>
            </a:pPr>
            <a:r>
              <a:rPr lang="en-US" dirty="0" smtClean="0"/>
              <a:t>		catch(</a:t>
            </a:r>
            <a:r>
              <a:rPr lang="en-US" dirty="0" err="1" smtClean="0"/>
              <a:t>ArrayIndexOutOfBoundsException</a:t>
            </a:r>
            <a:r>
              <a:rPr lang="en-US" dirty="0" smtClean="0"/>
              <a:t> e)</a:t>
            </a:r>
          </a:p>
          <a:p>
            <a:pPr>
              <a:buNone/>
            </a:pPr>
            <a:r>
              <a:rPr lang="en-US" dirty="0" smtClean="0"/>
              <a:t>		{         			</a:t>
            </a:r>
          </a:p>
          <a:p>
            <a:pPr>
              <a:buNone/>
            </a:pPr>
            <a:r>
              <a:rPr lang="en-US" dirty="0" smtClean="0"/>
              <a:t>			System.out.println("Exception thrown  :" + e);      </a:t>
            </a:r>
          </a:p>
          <a:p>
            <a:pPr>
              <a:buNone/>
            </a:pPr>
            <a:r>
              <a:rPr lang="en-US" dirty="0" smtClean="0"/>
              <a:t>		}      </a:t>
            </a:r>
          </a:p>
          <a:p>
            <a:pPr>
              <a:buNone/>
            </a:pPr>
            <a:r>
              <a:rPr lang="en-US" dirty="0" smtClean="0"/>
              <a:t>		System.out.println(“This is the last line");   </a:t>
            </a:r>
          </a:p>
          <a:p>
            <a:pPr>
              <a:buNone/>
            </a:pPr>
            <a:r>
              <a:rPr lang="en-US" dirty="0" smtClean="0"/>
              <a:t>	}</a:t>
            </a:r>
          </a:p>
          <a:p>
            <a:pPr>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fontScale="70000" lnSpcReduction="20000"/>
          </a:bodyPr>
          <a:lstStyle/>
          <a:p>
            <a:pPr>
              <a:buNone/>
            </a:pPr>
            <a:r>
              <a:rPr lang="en-US" sz="3400" b="1" dirty="0" smtClean="0"/>
              <a:t>Multiple Catch Blocks</a:t>
            </a:r>
            <a:endParaRPr lang="en-US" sz="3400" dirty="0" smtClean="0"/>
          </a:p>
          <a:p>
            <a:r>
              <a:rPr lang="en-US" dirty="0" smtClean="0"/>
              <a:t>A try block can be followed by multiple catch blocks. </a:t>
            </a:r>
          </a:p>
          <a:p>
            <a:r>
              <a:rPr lang="en-US" dirty="0" smtClean="0"/>
              <a:t>The syntax for multiple catch blocks looks like the following:</a:t>
            </a:r>
          </a:p>
          <a:p>
            <a:pPr>
              <a:buNone/>
            </a:pPr>
            <a:r>
              <a:rPr lang="en-US" dirty="0" smtClean="0"/>
              <a:t>	try</a:t>
            </a:r>
          </a:p>
          <a:p>
            <a:pPr>
              <a:buNone/>
            </a:pPr>
            <a:r>
              <a:rPr lang="en-US" dirty="0" smtClean="0"/>
              <a:t>	{   </a:t>
            </a:r>
          </a:p>
          <a:p>
            <a:pPr>
              <a:buNone/>
            </a:pPr>
            <a:r>
              <a:rPr lang="en-US" dirty="0" smtClean="0"/>
              <a:t>		//Protected code</a:t>
            </a:r>
          </a:p>
          <a:p>
            <a:pPr>
              <a:buNone/>
            </a:pPr>
            <a:r>
              <a:rPr lang="en-US" dirty="0" smtClean="0"/>
              <a:t>	}</a:t>
            </a:r>
          </a:p>
          <a:p>
            <a:pPr>
              <a:buNone/>
            </a:pPr>
            <a:r>
              <a:rPr lang="en-US" dirty="0" smtClean="0"/>
              <a:t>	catch(ExceptionType1 e1)</a:t>
            </a:r>
          </a:p>
          <a:p>
            <a:pPr>
              <a:buNone/>
            </a:pPr>
            <a:r>
              <a:rPr lang="en-US" dirty="0" smtClean="0"/>
              <a:t>	{   </a:t>
            </a:r>
          </a:p>
          <a:p>
            <a:pPr>
              <a:buNone/>
            </a:pPr>
            <a:r>
              <a:rPr lang="en-US" dirty="0" smtClean="0"/>
              <a:t>		//Catch block</a:t>
            </a:r>
          </a:p>
          <a:p>
            <a:pPr>
              <a:buNone/>
            </a:pPr>
            <a:r>
              <a:rPr lang="en-US" dirty="0" smtClean="0"/>
              <a:t>	}</a:t>
            </a:r>
            <a:br>
              <a:rPr lang="en-US" dirty="0" smtClean="0"/>
            </a:br>
            <a:r>
              <a:rPr lang="en-US" dirty="0" smtClean="0"/>
              <a:t>catch(ExceptionType2 e2)</a:t>
            </a:r>
          </a:p>
          <a:p>
            <a:pPr>
              <a:buNone/>
            </a:pPr>
            <a:r>
              <a:rPr lang="en-US" dirty="0" smtClean="0"/>
              <a:t>	{  </a:t>
            </a:r>
          </a:p>
          <a:p>
            <a:pPr>
              <a:buNone/>
            </a:pPr>
            <a:r>
              <a:rPr lang="en-US" dirty="0" smtClean="0"/>
              <a:t>		 //Catch block</a:t>
            </a:r>
          </a:p>
          <a:p>
            <a:pPr>
              <a:buNone/>
            </a:pPr>
            <a:r>
              <a:rPr lang="en-US" dirty="0" smtClean="0"/>
              <a:t>	}catch(ExceptionType3 e3)</a:t>
            </a:r>
          </a:p>
          <a:p>
            <a:pPr>
              <a:buNone/>
            </a:pPr>
            <a:r>
              <a:rPr lang="en-US" dirty="0" smtClean="0"/>
              <a:t>	{   </a:t>
            </a:r>
          </a:p>
          <a:p>
            <a:pPr>
              <a:buNone/>
            </a:pPr>
            <a:r>
              <a:rPr lang="en-US" dirty="0" smtClean="0"/>
              <a:t>		//Catch block</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normAutofit fontScale="55000" lnSpcReduction="20000"/>
          </a:bodyPr>
          <a:lstStyle/>
          <a:p>
            <a:pPr>
              <a:buNone/>
            </a:pPr>
            <a:r>
              <a:rPr lang="en-US" sz="4400" b="1" dirty="0" smtClean="0"/>
              <a:t>The finally Keywords</a:t>
            </a:r>
            <a:endParaRPr lang="en-US" sz="4400" dirty="0" smtClean="0"/>
          </a:p>
          <a:p>
            <a:r>
              <a:rPr lang="en-US" dirty="0" smtClean="0"/>
              <a:t>The finally keyword is used to create a block of code that follows a try block. </a:t>
            </a:r>
          </a:p>
          <a:p>
            <a:r>
              <a:rPr lang="en-US" dirty="0" smtClean="0"/>
              <a:t>A finally block of code always executes, whether or not an exception has occurred.</a:t>
            </a:r>
          </a:p>
          <a:p>
            <a:r>
              <a:rPr lang="en-US" dirty="0" smtClean="0"/>
              <a:t>Using a finally block allows you to run any cleanup-type statements that you want to execute, no matter what happens in the protected code.</a:t>
            </a:r>
          </a:p>
          <a:p>
            <a:r>
              <a:rPr lang="en-US" dirty="0" smtClean="0"/>
              <a:t>A finally block appears at the end of the catch blocks and has the following syntax:</a:t>
            </a:r>
          </a:p>
          <a:p>
            <a:pPr>
              <a:buNone/>
            </a:pPr>
            <a:r>
              <a:rPr lang="en-US" dirty="0" smtClean="0"/>
              <a:t>Try</a:t>
            </a:r>
          </a:p>
          <a:p>
            <a:pPr>
              <a:buNone/>
            </a:pPr>
            <a:r>
              <a:rPr lang="en-US" dirty="0" smtClean="0"/>
              <a:t>{  </a:t>
            </a:r>
          </a:p>
          <a:p>
            <a:pPr>
              <a:buNone/>
            </a:pPr>
            <a:r>
              <a:rPr lang="en-US" dirty="0" smtClean="0"/>
              <a:t>	 //Protected code</a:t>
            </a:r>
          </a:p>
          <a:p>
            <a:pPr>
              <a:buNone/>
            </a:pPr>
            <a:r>
              <a:rPr lang="en-US" dirty="0" smtClean="0"/>
              <a:t>}</a:t>
            </a:r>
          </a:p>
          <a:p>
            <a:pPr>
              <a:buNone/>
            </a:pPr>
            <a:r>
              <a:rPr lang="en-US" dirty="0" smtClean="0"/>
              <a:t>catch(ExceptionType1 e1) {   </a:t>
            </a:r>
          </a:p>
          <a:p>
            <a:pPr>
              <a:buNone/>
            </a:pPr>
            <a:r>
              <a:rPr lang="en-US" dirty="0" smtClean="0"/>
              <a:t>	//Catch block</a:t>
            </a:r>
          </a:p>
          <a:p>
            <a:pPr>
              <a:buNone/>
            </a:pPr>
            <a:r>
              <a:rPr lang="en-US" dirty="0" smtClean="0"/>
              <a:t>}</a:t>
            </a:r>
          </a:p>
          <a:p>
            <a:pPr>
              <a:buNone/>
            </a:pPr>
            <a:r>
              <a:rPr lang="en-US" dirty="0" smtClean="0"/>
              <a:t>catch(ExceptionType2 e2) {   </a:t>
            </a:r>
          </a:p>
          <a:p>
            <a:pPr>
              <a:buNone/>
            </a:pPr>
            <a:r>
              <a:rPr lang="en-US" dirty="0" smtClean="0"/>
              <a:t>	//Catch block</a:t>
            </a:r>
          </a:p>
          <a:p>
            <a:pPr>
              <a:buNone/>
            </a:pPr>
            <a:r>
              <a:rPr lang="en-US" dirty="0" smtClean="0"/>
              <a:t>}</a:t>
            </a:r>
          </a:p>
          <a:p>
            <a:pPr>
              <a:buNone/>
            </a:pPr>
            <a:r>
              <a:rPr lang="en-US" dirty="0" smtClean="0"/>
              <a:t>catch(ExceptionType3 e3){   </a:t>
            </a:r>
          </a:p>
          <a:p>
            <a:pPr>
              <a:buNone/>
            </a:pPr>
            <a:r>
              <a:rPr lang="en-US" dirty="0" smtClean="0"/>
              <a:t>	//Catch block</a:t>
            </a:r>
          </a:p>
          <a:p>
            <a:pPr>
              <a:buNone/>
            </a:pPr>
            <a:r>
              <a:rPr lang="en-US" dirty="0" smtClean="0"/>
              <a:t>}</a:t>
            </a:r>
          </a:p>
          <a:p>
            <a:pPr>
              <a:buNone/>
            </a:pPr>
            <a:r>
              <a:rPr lang="en-US" dirty="0" smtClean="0"/>
              <a:t>finally{  </a:t>
            </a:r>
          </a:p>
          <a:p>
            <a:pPr>
              <a:buNone/>
            </a:pPr>
            <a:r>
              <a:rPr lang="en-US" dirty="0" smtClean="0"/>
              <a:t>	 //The finally block always executes.</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normAutofit fontScale="55000" lnSpcReduction="20000"/>
          </a:bodyPr>
          <a:lstStyle/>
          <a:p>
            <a:pPr lvl="1">
              <a:buNone/>
            </a:pPr>
            <a:r>
              <a:rPr lang="en-US" sz="3600" dirty="0" smtClean="0"/>
              <a:t>try {</a:t>
            </a:r>
          </a:p>
          <a:p>
            <a:pPr lvl="2">
              <a:buNone/>
            </a:pPr>
            <a:r>
              <a:rPr lang="en-US" sz="3600" dirty="0" smtClean="0"/>
              <a:t>int a = 1;</a:t>
            </a:r>
          </a:p>
          <a:p>
            <a:pPr lvl="2">
              <a:buNone/>
            </a:pPr>
            <a:r>
              <a:rPr lang="en-US" sz="3600" dirty="0" err="1" smtClean="0"/>
              <a:t>int</a:t>
            </a:r>
            <a:r>
              <a:rPr lang="en-US" sz="3600" dirty="0" smtClean="0"/>
              <a:t> b = 42 / a;</a:t>
            </a:r>
          </a:p>
          <a:p>
            <a:pPr lvl="2">
              <a:buNone/>
            </a:pPr>
            <a:r>
              <a:rPr lang="en-US" sz="3600" dirty="0" err="1" smtClean="0"/>
              <a:t>System.out.println</a:t>
            </a:r>
            <a:r>
              <a:rPr lang="en-US" sz="3600" dirty="0" smtClean="0"/>
              <a:t>("a = " + a);</a:t>
            </a:r>
          </a:p>
          <a:p>
            <a:pPr lvl="2">
              <a:buNone/>
            </a:pPr>
            <a:r>
              <a:rPr lang="en-US" sz="3600" dirty="0" smtClean="0"/>
              <a:t>try </a:t>
            </a:r>
          </a:p>
          <a:p>
            <a:pPr lvl="2">
              <a:buNone/>
            </a:pPr>
            <a:r>
              <a:rPr lang="en-US" sz="3600" dirty="0" smtClean="0"/>
              <a:t>{ 	// nested try block</a:t>
            </a:r>
          </a:p>
          <a:p>
            <a:pPr lvl="2">
              <a:buNone/>
            </a:pPr>
            <a:r>
              <a:rPr lang="en-US" sz="3600" dirty="0" smtClean="0"/>
              <a:t>	if(a==1)   </a:t>
            </a:r>
          </a:p>
          <a:p>
            <a:pPr lvl="2">
              <a:buNone/>
            </a:pPr>
            <a:r>
              <a:rPr lang="en-US" sz="3600" dirty="0" smtClean="0"/>
              <a:t>		a = a/(a-a); // division by zero</a:t>
            </a:r>
          </a:p>
          <a:p>
            <a:pPr lvl="2">
              <a:buNone/>
            </a:pPr>
            <a:r>
              <a:rPr lang="en-US" sz="3600" dirty="0" smtClean="0"/>
              <a:t>	if(a==2) {</a:t>
            </a:r>
          </a:p>
          <a:p>
            <a:pPr lvl="2">
              <a:buNone/>
            </a:pPr>
            <a:r>
              <a:rPr lang="en-US" sz="3600" dirty="0" smtClean="0"/>
              <a:t>		</a:t>
            </a:r>
            <a:r>
              <a:rPr lang="en-US" sz="3600" dirty="0" err="1" smtClean="0"/>
              <a:t>int</a:t>
            </a:r>
            <a:r>
              <a:rPr lang="en-US" sz="3600" dirty="0" smtClean="0"/>
              <a:t> c[] = { 1 };</a:t>
            </a:r>
          </a:p>
          <a:p>
            <a:pPr lvl="2">
              <a:buNone/>
            </a:pPr>
            <a:r>
              <a:rPr lang="en-US" sz="3600" dirty="0" smtClean="0"/>
              <a:t>		c[42] = 99; 	// generate an out-of-bounds exception</a:t>
            </a:r>
          </a:p>
          <a:p>
            <a:pPr lvl="1">
              <a:buNone/>
            </a:pPr>
            <a:r>
              <a:rPr lang="en-US" sz="3600" dirty="0" smtClean="0"/>
              <a:t>		     }</a:t>
            </a:r>
          </a:p>
          <a:p>
            <a:pPr lvl="1">
              <a:buNone/>
            </a:pPr>
            <a:r>
              <a:rPr lang="en-US" sz="3600" dirty="0" smtClean="0"/>
              <a:t>		} </a:t>
            </a:r>
          </a:p>
          <a:p>
            <a:pPr lvl="1">
              <a:buNone/>
            </a:pPr>
            <a:r>
              <a:rPr lang="en-US" sz="3600" dirty="0" smtClean="0"/>
              <a:t>		catch(</a:t>
            </a:r>
            <a:r>
              <a:rPr lang="en-US" sz="3600" dirty="0" err="1" smtClean="0"/>
              <a:t>ArrayIndexOutOfBoundsException</a:t>
            </a:r>
            <a:r>
              <a:rPr lang="en-US" sz="3600" dirty="0" smtClean="0"/>
              <a:t> e) 	{</a:t>
            </a:r>
          </a:p>
          <a:p>
            <a:pPr lvl="1">
              <a:buNone/>
            </a:pPr>
            <a:r>
              <a:rPr lang="en-US" sz="3600" dirty="0" smtClean="0"/>
              <a:t>		        </a:t>
            </a:r>
            <a:r>
              <a:rPr lang="en-US" sz="3600" dirty="0" err="1" smtClean="0"/>
              <a:t>System.out.println</a:t>
            </a:r>
            <a:r>
              <a:rPr lang="en-US" sz="3600" dirty="0" smtClean="0"/>
              <a:t>("Array index out-of-bounds: " + e);</a:t>
            </a:r>
          </a:p>
          <a:p>
            <a:pPr lvl="1">
              <a:buNone/>
            </a:pPr>
            <a:r>
              <a:rPr lang="en-US" sz="3600" dirty="0" smtClean="0"/>
              <a:t>		}</a:t>
            </a:r>
          </a:p>
          <a:p>
            <a:pPr lvl="1">
              <a:buNone/>
            </a:pPr>
            <a:r>
              <a:rPr lang="en-US" sz="3600" dirty="0" smtClean="0"/>
              <a:t>  } </a:t>
            </a:r>
          </a:p>
          <a:p>
            <a:pPr lvl="1">
              <a:buNone/>
            </a:pPr>
            <a:r>
              <a:rPr lang="en-US" sz="3600" dirty="0" smtClean="0"/>
              <a:t>  catch(</a:t>
            </a:r>
            <a:r>
              <a:rPr lang="en-US" sz="3600" dirty="0" err="1" smtClean="0"/>
              <a:t>ArithmeticException</a:t>
            </a:r>
            <a:r>
              <a:rPr lang="en-US" sz="3600" dirty="0" smtClean="0"/>
              <a:t> e) {</a:t>
            </a:r>
          </a:p>
          <a:p>
            <a:pPr lvl="1">
              <a:buNone/>
            </a:pPr>
            <a:r>
              <a:rPr lang="en-US" sz="3600" dirty="0" smtClean="0"/>
              <a:t>	</a:t>
            </a:r>
            <a:r>
              <a:rPr lang="en-US" sz="3600" dirty="0" err="1" smtClean="0"/>
              <a:t>System.out.println</a:t>
            </a:r>
            <a:r>
              <a:rPr lang="en-US" sz="3600" dirty="0" smtClean="0"/>
              <a:t>("Divide by 0: " + e);</a:t>
            </a:r>
          </a:p>
          <a:p>
            <a:pPr lvl="1">
              <a:buNone/>
            </a:pPr>
            <a:r>
              <a:rPr lang="en-US" sz="3600" dirty="0" smtClean="0"/>
              <a:t>  }</a:t>
            </a:r>
          </a:p>
          <a:p>
            <a:pPr lvl="1">
              <a:buNone/>
            </a:pPr>
            <a:r>
              <a:rPr lang="en-US" sz="3600" dirty="0" smtClean="0"/>
              <a:t>}</a:t>
            </a:r>
          </a:p>
        </p:txBody>
      </p:sp>
      <p:sp>
        <p:nvSpPr>
          <p:cNvPr id="4" name="Content Placeholder 2"/>
          <p:cNvSpPr txBox="1">
            <a:spLocks/>
          </p:cNvSpPr>
          <p:nvPr/>
        </p:nvSpPr>
        <p:spPr>
          <a:xfrm>
            <a:off x="5029200" y="533400"/>
            <a:ext cx="3505200" cy="1143000"/>
          </a:xfrm>
          <a:prstGeom prst="rect">
            <a:avLst/>
          </a:prstGeom>
        </p:spPr>
        <p:txBody>
          <a:bodyPr vert="horz" lIns="91440" tIns="45720" rIns="91440" bIns="45720" rtlCol="0">
            <a:normAutofit/>
          </a:bodyPr>
          <a:lstStyle/>
          <a:p>
            <a:pPr marL="342900" indent="-342900">
              <a:spcBef>
                <a:spcPct val="20000"/>
              </a:spcBef>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Nested try</a:t>
            </a:r>
            <a:r>
              <a:rPr lang="en-US" sz="2400" b="1" dirty="0" smtClean="0"/>
              <a:t> Statement</a:t>
            </a:r>
          </a:p>
          <a:p>
            <a:pPr marL="342900" lvl="0" indent="-342900">
              <a:spcBef>
                <a:spcPct val="20000"/>
              </a:spcBef>
            </a:pPr>
            <a:r>
              <a:rPr lang="en-US" sz="2400" dirty="0" smtClean="0"/>
              <a:t>(check for a=1 and a=2)</a:t>
            </a: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324600"/>
          </a:xfrm>
        </p:spPr>
        <p:txBody>
          <a:bodyPr>
            <a:normAutofit/>
          </a:bodyPr>
          <a:lstStyle/>
          <a:p>
            <a:pPr>
              <a:buNone/>
            </a:pPr>
            <a:r>
              <a:rPr lang="en-US" sz="2800" b="1" dirty="0" smtClean="0"/>
              <a:t>throw</a:t>
            </a:r>
          </a:p>
          <a:p>
            <a:r>
              <a:rPr lang="en-US" sz="2400" dirty="0" smtClean="0"/>
              <a:t>So far, you have only been catching exceptions that are thrown by the Java run-time system. </a:t>
            </a:r>
          </a:p>
          <a:p>
            <a:r>
              <a:rPr lang="en-US" sz="2400" dirty="0" smtClean="0"/>
              <a:t>However, it is possible for your program to throw an exception explicitly, using the throw statement. </a:t>
            </a:r>
          </a:p>
          <a:p>
            <a:r>
              <a:rPr lang="en-US" sz="2400" dirty="0" smtClean="0"/>
              <a:t>The general form of throw is shown here:</a:t>
            </a:r>
          </a:p>
          <a:p>
            <a:pPr lvl="1">
              <a:buNone/>
            </a:pPr>
            <a:r>
              <a:rPr lang="en-US" sz="2000" dirty="0" smtClean="0"/>
              <a:t>	throw </a:t>
            </a:r>
            <a:r>
              <a:rPr lang="en-US" sz="2000" dirty="0" err="1" smtClean="0"/>
              <a:t>ThrowableInstance</a:t>
            </a:r>
            <a:endParaRPr lang="en-US" sz="2000" dirty="0" smtClean="0"/>
          </a:p>
          <a:p>
            <a:r>
              <a:rPr lang="en-US" sz="2400" dirty="0" smtClean="0"/>
              <a:t>Sample program that creates and throws an exception is shown. The handler that catches the exception </a:t>
            </a:r>
            <a:r>
              <a:rPr lang="en-US" sz="2400" dirty="0" err="1" smtClean="0"/>
              <a:t>rethrows</a:t>
            </a:r>
            <a:r>
              <a:rPr lang="en-US" sz="2400" dirty="0" smtClean="0"/>
              <a:t> it to the outer handler.</a:t>
            </a:r>
          </a:p>
          <a:p>
            <a:pPr lvl="1">
              <a:buNone/>
            </a:pPr>
            <a:endParaRPr lang="en-US" sz="2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70000" lnSpcReduction="20000"/>
          </a:bodyPr>
          <a:lstStyle/>
          <a:p>
            <a:pPr>
              <a:buNone/>
            </a:pPr>
            <a:r>
              <a:rPr lang="en-US" dirty="0" smtClean="0"/>
              <a:t>public class </a:t>
            </a:r>
            <a:r>
              <a:rPr lang="en-US" dirty="0" err="1" smtClean="0"/>
              <a:t>ExceptionThrowTest</a:t>
            </a:r>
            <a:r>
              <a:rPr lang="en-US" dirty="0" smtClean="0"/>
              <a:t> {    </a:t>
            </a:r>
          </a:p>
          <a:p>
            <a:pPr>
              <a:buNone/>
            </a:pPr>
            <a:r>
              <a:rPr lang="en-US" dirty="0" smtClean="0"/>
              <a:t>    static void </a:t>
            </a:r>
            <a:r>
              <a:rPr lang="en-US" dirty="0" err="1" smtClean="0"/>
              <a:t>demoproc</a:t>
            </a:r>
            <a:r>
              <a:rPr lang="en-US" dirty="0" smtClean="0"/>
              <a:t>() {</a:t>
            </a:r>
          </a:p>
          <a:p>
            <a:pPr>
              <a:buNone/>
            </a:pPr>
            <a:r>
              <a:rPr lang="en-US" dirty="0" smtClean="0"/>
              <a:t>        try {</a:t>
            </a:r>
          </a:p>
          <a:p>
            <a:pPr>
              <a:buNone/>
            </a:pPr>
            <a:r>
              <a:rPr lang="en-US" dirty="0" smtClean="0"/>
              <a:t>            throw new </a:t>
            </a:r>
            <a:r>
              <a:rPr lang="en-US" dirty="0" err="1" smtClean="0"/>
              <a:t>NullPointerException</a:t>
            </a:r>
            <a:r>
              <a:rPr lang="en-US" dirty="0" smtClean="0"/>
              <a:t>("demo");</a:t>
            </a:r>
          </a:p>
          <a:p>
            <a:pPr>
              <a:buNone/>
            </a:pPr>
            <a:r>
              <a:rPr lang="en-US" dirty="0" smtClean="0"/>
              <a:t>        } </a:t>
            </a:r>
          </a:p>
          <a:p>
            <a:pPr>
              <a:buNone/>
            </a:pPr>
            <a:r>
              <a:rPr lang="en-US" dirty="0" smtClean="0"/>
              <a:t>        catch(</a:t>
            </a:r>
            <a:r>
              <a:rPr lang="en-US" dirty="0" err="1" smtClean="0"/>
              <a:t>NullPointerException</a:t>
            </a:r>
            <a:r>
              <a:rPr lang="en-US" dirty="0" smtClean="0"/>
              <a:t> e) {</a:t>
            </a:r>
          </a:p>
          <a:p>
            <a:pPr>
              <a:buNone/>
            </a:pPr>
            <a:r>
              <a:rPr lang="en-US" dirty="0" smtClean="0"/>
              <a:t>            </a:t>
            </a:r>
            <a:r>
              <a:rPr lang="en-US" dirty="0" err="1" smtClean="0"/>
              <a:t>System.out.println</a:t>
            </a:r>
            <a:r>
              <a:rPr lang="en-US" dirty="0" smtClean="0"/>
              <a:t>("Caught inside </a:t>
            </a:r>
            <a:r>
              <a:rPr lang="en-US" dirty="0" err="1" smtClean="0"/>
              <a:t>demoproc</a:t>
            </a:r>
            <a:r>
              <a:rPr lang="en-US" dirty="0" smtClean="0"/>
              <a:t>.");</a:t>
            </a:r>
          </a:p>
          <a:p>
            <a:pPr>
              <a:buNone/>
            </a:pPr>
            <a:r>
              <a:rPr lang="en-US" dirty="0" smtClean="0"/>
              <a:t>            throw e; // </a:t>
            </a:r>
            <a:r>
              <a:rPr lang="en-US" dirty="0" err="1" smtClean="0"/>
              <a:t>rethrow</a:t>
            </a:r>
            <a:r>
              <a:rPr lang="en-US" dirty="0" smtClean="0"/>
              <a:t> the exception</a:t>
            </a:r>
          </a:p>
          <a:p>
            <a:pPr>
              <a:buNone/>
            </a:pPr>
            <a:r>
              <a:rPr lang="en-US" dirty="0" smtClean="0"/>
              <a:t>        }</a:t>
            </a:r>
          </a:p>
          <a:p>
            <a:pPr>
              <a:buNone/>
            </a:pPr>
            <a:r>
              <a:rPr lang="en-US" dirty="0" smtClean="0"/>
              <a:t>    }</a:t>
            </a:r>
          </a:p>
          <a:p>
            <a:pPr>
              <a:buNone/>
            </a:pPr>
            <a:r>
              <a:rPr lang="en-US" dirty="0" smtClean="0"/>
              <a:t>    public static void main(String </a:t>
            </a:r>
            <a:r>
              <a:rPr lang="en-US" dirty="0" err="1" smtClean="0"/>
              <a:t>args</a:t>
            </a:r>
            <a:r>
              <a:rPr lang="en-US" dirty="0" smtClean="0"/>
              <a:t>[]) {</a:t>
            </a:r>
          </a:p>
          <a:p>
            <a:pPr>
              <a:buNone/>
            </a:pPr>
            <a:r>
              <a:rPr lang="en-US" dirty="0" smtClean="0"/>
              <a:t>        try {</a:t>
            </a:r>
          </a:p>
          <a:p>
            <a:pPr>
              <a:buNone/>
            </a:pPr>
            <a:r>
              <a:rPr lang="en-US" dirty="0" smtClean="0"/>
              <a:t>            </a:t>
            </a:r>
            <a:r>
              <a:rPr lang="en-US" dirty="0" err="1" smtClean="0"/>
              <a:t>demoproc</a:t>
            </a:r>
            <a:r>
              <a:rPr lang="en-US" dirty="0" smtClean="0"/>
              <a:t>();</a:t>
            </a:r>
          </a:p>
          <a:p>
            <a:pPr>
              <a:buNone/>
            </a:pPr>
            <a:r>
              <a:rPr lang="en-US" dirty="0" smtClean="0"/>
              <a:t>        } </a:t>
            </a:r>
          </a:p>
          <a:p>
            <a:pPr>
              <a:buNone/>
            </a:pPr>
            <a:r>
              <a:rPr lang="en-US" dirty="0" smtClean="0"/>
              <a:t>        catch(</a:t>
            </a:r>
            <a:r>
              <a:rPr lang="en-US" dirty="0" err="1" smtClean="0"/>
              <a:t>NullPointerException</a:t>
            </a:r>
            <a:r>
              <a:rPr lang="en-US" dirty="0" smtClean="0"/>
              <a:t> e) {</a:t>
            </a:r>
          </a:p>
          <a:p>
            <a:pPr>
              <a:buNone/>
            </a:pPr>
            <a:r>
              <a:rPr lang="en-US" dirty="0" smtClean="0"/>
              <a:t>            </a:t>
            </a:r>
            <a:r>
              <a:rPr lang="en-US" dirty="0" err="1" smtClean="0"/>
              <a:t>System.out.println</a:t>
            </a:r>
            <a:r>
              <a:rPr lang="en-US" dirty="0" smtClean="0"/>
              <a:t>("</a:t>
            </a:r>
            <a:r>
              <a:rPr lang="en-US" dirty="0" err="1" smtClean="0"/>
              <a:t>Recaught</a:t>
            </a:r>
            <a:r>
              <a:rPr lang="en-US" dirty="0" smtClean="0"/>
              <a:t>: " + e);</a:t>
            </a:r>
          </a:p>
          <a:p>
            <a:pPr>
              <a:buNone/>
            </a:pPr>
            <a:r>
              <a:rPr lang="en-US" dirty="0" smtClean="0"/>
              <a:t>        }</a:t>
            </a:r>
          </a:p>
          <a:p>
            <a:pPr>
              <a:buNone/>
            </a:pPr>
            <a:r>
              <a:rPr lang="en-US" dirty="0" smtClean="0"/>
              <a:t>    }</a:t>
            </a:r>
          </a:p>
          <a:p>
            <a:pPr>
              <a:buNone/>
            </a:pPr>
            <a:r>
              <a:rPr lang="en-US" dirty="0" smtClean="0"/>
              <a:t>}</a:t>
            </a:r>
          </a:p>
        </p:txBody>
      </p:sp>
      <p:sp>
        <p:nvSpPr>
          <p:cNvPr id="4" name="Content Placeholder 2"/>
          <p:cNvSpPr txBox="1">
            <a:spLocks/>
          </p:cNvSpPr>
          <p:nvPr/>
        </p:nvSpPr>
        <p:spPr>
          <a:xfrm>
            <a:off x="6096000" y="381000"/>
            <a:ext cx="2362200" cy="685800"/>
          </a:xfrm>
          <a:prstGeom prst="rect">
            <a:avLst/>
          </a:prstGeom>
        </p:spPr>
        <p:txBody>
          <a:bodyPr vert="horz" lIns="91440" tIns="45720" rIns="91440" bIns="45720" rtlCol="0">
            <a:normAutofit/>
          </a:bodyPr>
          <a:lstStyle/>
          <a:p>
            <a:pPr marL="342900" indent="-342900">
              <a:spcBef>
                <a:spcPct val="20000"/>
              </a:spcBef>
            </a:pPr>
            <a:r>
              <a:rPr lang="en-US" sz="2400" b="1" dirty="0" smtClean="0"/>
              <a:t>Testing - throw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77500" lnSpcReduction="20000"/>
          </a:bodyPr>
          <a:lstStyle/>
          <a:p>
            <a:pPr>
              <a:buNone/>
            </a:pPr>
            <a:r>
              <a:rPr lang="en-US" b="1" dirty="0" smtClean="0"/>
              <a:t>Java’s Built-in Exceptions</a:t>
            </a:r>
          </a:p>
          <a:p>
            <a:r>
              <a:rPr lang="en-US" dirty="0" smtClean="0"/>
              <a:t>Inside the standard package </a:t>
            </a:r>
            <a:r>
              <a:rPr lang="en-US" dirty="0" err="1" smtClean="0"/>
              <a:t>java.lang</a:t>
            </a:r>
            <a:r>
              <a:rPr lang="en-US" dirty="0" smtClean="0"/>
              <a:t>, Java defines several exception classes.</a:t>
            </a:r>
          </a:p>
          <a:p>
            <a:pPr>
              <a:buNone/>
            </a:pPr>
            <a:endParaRPr lang="en-US" b="1" dirty="0" smtClean="0"/>
          </a:p>
          <a:p>
            <a:pPr>
              <a:buNone/>
            </a:pPr>
            <a:r>
              <a:rPr lang="en-US" b="1" dirty="0" smtClean="0"/>
              <a:t>List of Exceptions</a:t>
            </a:r>
          </a:p>
          <a:p>
            <a:r>
              <a:rPr lang="en-US" i="1" dirty="0" err="1" smtClean="0"/>
              <a:t>ArithmeticException</a:t>
            </a:r>
            <a:r>
              <a:rPr lang="en-US" dirty="0" smtClean="0"/>
              <a:t> - Arithmetic error, such as divide-by-zero.</a:t>
            </a:r>
          </a:p>
          <a:p>
            <a:r>
              <a:rPr lang="en-US" i="1" dirty="0" err="1" smtClean="0"/>
              <a:t>ArrayIndexOutOfBoundsException</a:t>
            </a:r>
            <a:r>
              <a:rPr lang="en-US" dirty="0" smtClean="0"/>
              <a:t> - Array index is out-of-bounds.</a:t>
            </a:r>
          </a:p>
          <a:p>
            <a:r>
              <a:rPr lang="en-US" i="1" dirty="0" err="1" smtClean="0"/>
              <a:t>ClassCastException</a:t>
            </a:r>
            <a:r>
              <a:rPr lang="en-US" i="1" dirty="0" smtClean="0"/>
              <a:t> </a:t>
            </a:r>
            <a:r>
              <a:rPr lang="en-US" dirty="0" smtClean="0"/>
              <a:t>- Invalid cast.</a:t>
            </a:r>
          </a:p>
          <a:p>
            <a:r>
              <a:rPr lang="en-US" i="1" dirty="0" err="1" smtClean="0"/>
              <a:t>IllegalArgumentException</a:t>
            </a:r>
            <a:r>
              <a:rPr lang="en-US" i="1" dirty="0" smtClean="0"/>
              <a:t> </a:t>
            </a:r>
            <a:r>
              <a:rPr lang="en-US" dirty="0" smtClean="0"/>
              <a:t>- Illegal argument used to invoke a method.</a:t>
            </a:r>
          </a:p>
          <a:p>
            <a:r>
              <a:rPr lang="en-US" i="1" dirty="0" err="1" smtClean="0"/>
              <a:t>IndexOutOfBoundsException</a:t>
            </a:r>
            <a:endParaRPr lang="en-US" i="1" dirty="0" smtClean="0"/>
          </a:p>
          <a:p>
            <a:r>
              <a:rPr lang="en-US" i="1" dirty="0" err="1" smtClean="0"/>
              <a:t>NullPointerException</a:t>
            </a:r>
            <a:r>
              <a:rPr lang="en-US" dirty="0" smtClean="0"/>
              <a:t> - Invalid use of a null reference.</a:t>
            </a:r>
          </a:p>
          <a:p>
            <a:r>
              <a:rPr lang="en-US" i="1" dirty="0" err="1" smtClean="0"/>
              <a:t>NumberFormatException</a:t>
            </a:r>
            <a:r>
              <a:rPr lang="en-US" dirty="0" smtClean="0"/>
              <a:t> - Invalid conversion of a string to a numeric format</a:t>
            </a:r>
          </a:p>
          <a:p>
            <a:r>
              <a:rPr lang="en-US" i="1" dirty="0" err="1" smtClean="0"/>
              <a:t>ClassNotFoundException</a:t>
            </a:r>
            <a:r>
              <a:rPr lang="en-US" dirty="0" smtClean="0"/>
              <a:t> - Class not found.</a:t>
            </a:r>
          </a:p>
          <a:p>
            <a:r>
              <a:rPr lang="en-US" i="1" dirty="0" err="1" smtClean="0"/>
              <a:t>IllegalAccessException</a:t>
            </a:r>
            <a:r>
              <a:rPr lang="en-US" dirty="0" smtClean="0"/>
              <a:t> - Access to a class is denied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85000" lnSpcReduction="20000"/>
          </a:bodyPr>
          <a:lstStyle/>
          <a:p>
            <a:pPr>
              <a:buNone/>
            </a:pPr>
            <a:r>
              <a:rPr lang="en-US" b="1" dirty="0" smtClean="0"/>
              <a:t>Creating Your Own Exception Subclasses</a:t>
            </a:r>
          </a:p>
          <a:p>
            <a:r>
              <a:rPr lang="en-US" dirty="0" smtClean="0"/>
              <a:t>Although Java’s built-in exceptions handle most common errors, you will probably want to create your own exception types to handle situations specific to your applications.</a:t>
            </a:r>
          </a:p>
          <a:p>
            <a:pPr>
              <a:buNone/>
            </a:pPr>
            <a:endParaRPr lang="en-US" dirty="0" smtClean="0"/>
          </a:p>
          <a:p>
            <a:pPr>
              <a:buNone/>
            </a:pPr>
            <a:r>
              <a:rPr lang="en-US" dirty="0" smtClean="0"/>
              <a:t>// This program creates a custom exception type.</a:t>
            </a:r>
          </a:p>
          <a:p>
            <a:pPr lvl="1">
              <a:buNone/>
            </a:pPr>
            <a:r>
              <a:rPr lang="en-US" dirty="0" smtClean="0"/>
              <a:t>class </a:t>
            </a:r>
            <a:r>
              <a:rPr lang="en-US" dirty="0" err="1" smtClean="0"/>
              <a:t>MyException</a:t>
            </a:r>
            <a:r>
              <a:rPr lang="en-US" dirty="0" smtClean="0"/>
              <a:t> extends Exception {</a:t>
            </a:r>
          </a:p>
          <a:p>
            <a:pPr lvl="1">
              <a:buNone/>
            </a:pPr>
            <a:r>
              <a:rPr lang="en-US" dirty="0" smtClean="0"/>
              <a:t>	private </a:t>
            </a:r>
            <a:r>
              <a:rPr lang="en-US" dirty="0" err="1" smtClean="0"/>
              <a:t>int</a:t>
            </a:r>
            <a:r>
              <a:rPr lang="en-US" dirty="0" smtClean="0"/>
              <a:t> detail;</a:t>
            </a:r>
          </a:p>
          <a:p>
            <a:pPr lvl="1">
              <a:buNone/>
            </a:pPr>
            <a:r>
              <a:rPr lang="en-US" dirty="0" smtClean="0"/>
              <a:t>	</a:t>
            </a:r>
            <a:r>
              <a:rPr lang="en-US" dirty="0" err="1" smtClean="0"/>
              <a:t>MyException</a:t>
            </a:r>
            <a:r>
              <a:rPr lang="en-US" dirty="0" smtClean="0"/>
              <a:t>(</a:t>
            </a:r>
            <a:r>
              <a:rPr lang="en-US" dirty="0" err="1" smtClean="0"/>
              <a:t>int</a:t>
            </a:r>
            <a:r>
              <a:rPr lang="en-US" dirty="0" smtClean="0"/>
              <a:t> a) {</a:t>
            </a:r>
          </a:p>
          <a:p>
            <a:pPr lvl="1">
              <a:buNone/>
            </a:pPr>
            <a:r>
              <a:rPr lang="en-US" dirty="0" smtClean="0"/>
              <a:t>		detail = a;</a:t>
            </a:r>
          </a:p>
          <a:p>
            <a:pPr lvl="1">
              <a:buNone/>
            </a:pPr>
            <a:r>
              <a:rPr lang="en-US" dirty="0" smtClean="0"/>
              <a:t>	}</a:t>
            </a:r>
          </a:p>
          <a:p>
            <a:pPr lvl="1">
              <a:buNone/>
            </a:pPr>
            <a:r>
              <a:rPr lang="en-US" dirty="0" smtClean="0"/>
              <a:t>	public String </a:t>
            </a:r>
            <a:r>
              <a:rPr lang="en-US" dirty="0" err="1" smtClean="0"/>
              <a:t>toString</a:t>
            </a:r>
            <a:r>
              <a:rPr lang="en-US" dirty="0" smtClean="0"/>
              <a:t>() {</a:t>
            </a:r>
          </a:p>
          <a:p>
            <a:pPr lvl="1">
              <a:buNone/>
            </a:pPr>
            <a:r>
              <a:rPr lang="en-US" dirty="0" smtClean="0"/>
              <a:t>		return "</a:t>
            </a:r>
            <a:r>
              <a:rPr lang="en-US" dirty="0" err="1" smtClean="0"/>
              <a:t>MyException</a:t>
            </a:r>
            <a:r>
              <a:rPr lang="en-US" dirty="0" smtClean="0"/>
              <a:t>[" + detail + "]";</a:t>
            </a:r>
          </a:p>
          <a:p>
            <a:pPr lvl="1">
              <a:buNone/>
            </a:pPr>
            <a:r>
              <a:rPr lang="en-US" dirty="0" smtClean="0"/>
              <a:t>	}</a:t>
            </a:r>
          </a:p>
          <a:p>
            <a:pPr lvl="1">
              <a:buNone/>
            </a:pPr>
            <a:r>
              <a:rPr lang="en-US" dirty="0" smtClean="0"/>
              <a:t>}</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70000" lnSpcReduction="20000"/>
          </a:bodyPr>
          <a:lstStyle/>
          <a:p>
            <a:pPr>
              <a:buNone/>
            </a:pPr>
            <a:r>
              <a:rPr lang="en-US" dirty="0" smtClean="0"/>
              <a:t>class </a:t>
            </a:r>
            <a:r>
              <a:rPr lang="en-US" dirty="0" err="1" smtClean="0"/>
              <a:t>ExceptionDemo</a:t>
            </a:r>
            <a:r>
              <a:rPr lang="en-US" dirty="0" smtClean="0"/>
              <a:t> {</a:t>
            </a:r>
          </a:p>
          <a:p>
            <a:pPr>
              <a:buNone/>
            </a:pPr>
            <a:r>
              <a:rPr lang="en-US" dirty="0" smtClean="0"/>
              <a:t>	static void compute(</a:t>
            </a:r>
            <a:r>
              <a:rPr lang="en-US" dirty="0" err="1" smtClean="0"/>
              <a:t>int</a:t>
            </a:r>
            <a:r>
              <a:rPr lang="en-US" dirty="0" smtClean="0"/>
              <a:t> a) throws </a:t>
            </a:r>
            <a:r>
              <a:rPr lang="en-US" dirty="0" err="1" smtClean="0"/>
              <a:t>MyException</a:t>
            </a:r>
            <a:r>
              <a:rPr lang="en-US" dirty="0" smtClean="0"/>
              <a:t> {</a:t>
            </a:r>
          </a:p>
          <a:p>
            <a:pPr>
              <a:buNone/>
            </a:pPr>
            <a:r>
              <a:rPr lang="en-US" dirty="0" smtClean="0"/>
              <a:t>		</a:t>
            </a:r>
            <a:r>
              <a:rPr lang="en-US" dirty="0" err="1" smtClean="0"/>
              <a:t>System.out.println</a:t>
            </a:r>
            <a:r>
              <a:rPr lang="en-US" dirty="0" smtClean="0"/>
              <a:t>("Called compute(" + a + ")");</a:t>
            </a:r>
          </a:p>
          <a:p>
            <a:pPr>
              <a:buNone/>
            </a:pPr>
            <a:r>
              <a:rPr lang="en-US" dirty="0" smtClean="0"/>
              <a:t>		if(a &gt; 10)  </a:t>
            </a:r>
          </a:p>
          <a:p>
            <a:pPr>
              <a:buNone/>
            </a:pPr>
            <a:r>
              <a:rPr lang="en-US" dirty="0" smtClean="0"/>
              <a:t>			throw new </a:t>
            </a:r>
            <a:r>
              <a:rPr lang="en-US" dirty="0" err="1" smtClean="0"/>
              <a:t>MyException</a:t>
            </a:r>
            <a:r>
              <a:rPr lang="en-US" dirty="0" smtClean="0"/>
              <a:t>(a);</a:t>
            </a:r>
          </a:p>
          <a:p>
            <a:pPr>
              <a:buNone/>
            </a:pPr>
            <a:r>
              <a:rPr lang="en-US" dirty="0" smtClean="0"/>
              <a:t>		</a:t>
            </a:r>
            <a:r>
              <a:rPr lang="en-US" dirty="0" err="1" smtClean="0"/>
              <a:t>System.out.println</a:t>
            </a:r>
            <a:r>
              <a:rPr lang="en-US" dirty="0" smtClean="0"/>
              <a:t>("Normal exit");</a:t>
            </a:r>
          </a:p>
          <a:p>
            <a:pPr>
              <a:buNone/>
            </a:pPr>
            <a:r>
              <a:rPr lang="en-US" dirty="0" smtClean="0"/>
              <a:t>	}</a:t>
            </a:r>
          </a:p>
          <a:p>
            <a:pPr>
              <a:buNone/>
            </a:pPr>
            <a:r>
              <a:rPr lang="en-US" dirty="0" smtClean="0"/>
              <a:t>	public static void main(String </a:t>
            </a:r>
            <a:r>
              <a:rPr lang="en-US" dirty="0" err="1" smtClean="0"/>
              <a:t>args</a:t>
            </a:r>
            <a:r>
              <a:rPr lang="en-US" dirty="0" smtClean="0"/>
              <a:t>[]) {</a:t>
            </a:r>
          </a:p>
          <a:p>
            <a:pPr>
              <a:buNone/>
            </a:pPr>
            <a:r>
              <a:rPr lang="en-US" dirty="0" smtClean="0"/>
              <a:t>		try {</a:t>
            </a:r>
          </a:p>
          <a:p>
            <a:pPr>
              <a:buNone/>
            </a:pPr>
            <a:r>
              <a:rPr lang="en-US" dirty="0" smtClean="0"/>
              <a:t>			compute(1);</a:t>
            </a:r>
          </a:p>
          <a:p>
            <a:pPr>
              <a:buNone/>
            </a:pPr>
            <a:r>
              <a:rPr lang="en-US" dirty="0" smtClean="0"/>
              <a:t>			compute(20);</a:t>
            </a:r>
          </a:p>
          <a:p>
            <a:pPr>
              <a:buNone/>
            </a:pPr>
            <a:r>
              <a:rPr lang="en-US" dirty="0" smtClean="0"/>
              <a:t>		}</a:t>
            </a:r>
          </a:p>
          <a:p>
            <a:pPr>
              <a:buNone/>
            </a:pPr>
            <a:r>
              <a:rPr lang="en-US" dirty="0" smtClean="0"/>
              <a:t>		catch (</a:t>
            </a:r>
            <a:r>
              <a:rPr lang="en-US" dirty="0" err="1" smtClean="0"/>
              <a:t>MyException</a:t>
            </a:r>
            <a:r>
              <a:rPr lang="en-US" dirty="0" smtClean="0"/>
              <a:t> e) {</a:t>
            </a:r>
          </a:p>
          <a:p>
            <a:pPr>
              <a:buNone/>
            </a:pPr>
            <a:r>
              <a:rPr lang="en-US" dirty="0" smtClean="0"/>
              <a:t>			System.out.println("Caught " + </a:t>
            </a:r>
            <a:r>
              <a:rPr lang="en-US" dirty="0" smtClean="0"/>
              <a:t>e.toString());</a:t>
            </a:r>
            <a:endParaRPr lang="en-US" dirty="0" smtClean="0"/>
          </a:p>
          <a:p>
            <a:pPr>
              <a:buNone/>
            </a:pPr>
            <a:r>
              <a:rPr lang="en-US" dirty="0" smtClean="0"/>
              <a:t>		}</a:t>
            </a:r>
          </a:p>
          <a:p>
            <a:pPr>
              <a:buNone/>
            </a:pPr>
            <a:r>
              <a:rPr lang="en-US" dirty="0" smtClean="0"/>
              <a:t>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85000" lnSpcReduction="10000"/>
          </a:bodyPr>
          <a:lstStyle/>
          <a:p>
            <a:pPr>
              <a:buNone/>
            </a:pPr>
            <a:r>
              <a:rPr lang="en-US" b="1" dirty="0" smtClean="0"/>
              <a:t>Chained Exceptions</a:t>
            </a:r>
          </a:p>
          <a:p>
            <a:r>
              <a:rPr lang="en-US" dirty="0" smtClean="0"/>
              <a:t>The chained exception feature allows you to associate another exception with an exception.</a:t>
            </a:r>
          </a:p>
          <a:p>
            <a:r>
              <a:rPr lang="en-US" dirty="0" smtClean="0"/>
              <a:t>This second exception describes the cause of the first exception. </a:t>
            </a:r>
          </a:p>
          <a:p>
            <a:r>
              <a:rPr lang="en-US" dirty="0" smtClean="0"/>
              <a:t>To allow chained exceptions, we have two constructors and two methods to </a:t>
            </a:r>
            <a:r>
              <a:rPr lang="en-US" dirty="0" err="1" smtClean="0"/>
              <a:t>Throwable</a:t>
            </a:r>
            <a:r>
              <a:rPr lang="en-US" dirty="0" smtClean="0"/>
              <a:t>. </a:t>
            </a:r>
          </a:p>
          <a:p>
            <a:r>
              <a:rPr lang="en-US" dirty="0" smtClean="0"/>
              <a:t>The constructors are shown here.</a:t>
            </a:r>
          </a:p>
          <a:p>
            <a:pPr lvl="1"/>
            <a:r>
              <a:rPr lang="en-US" dirty="0" err="1" smtClean="0"/>
              <a:t>Throwable</a:t>
            </a:r>
            <a:r>
              <a:rPr lang="en-US" dirty="0" smtClean="0"/>
              <a:t>(</a:t>
            </a:r>
            <a:r>
              <a:rPr lang="en-US" dirty="0" err="1" smtClean="0"/>
              <a:t>Throwable</a:t>
            </a:r>
            <a:r>
              <a:rPr lang="en-US" dirty="0" smtClean="0"/>
              <a:t> </a:t>
            </a:r>
            <a:r>
              <a:rPr lang="en-US" dirty="0" err="1" smtClean="0"/>
              <a:t>causeExc</a:t>
            </a:r>
            <a:r>
              <a:rPr lang="en-US" dirty="0" smtClean="0"/>
              <a:t>)</a:t>
            </a:r>
          </a:p>
          <a:p>
            <a:pPr lvl="1"/>
            <a:r>
              <a:rPr lang="en-US" dirty="0" err="1" smtClean="0"/>
              <a:t>Throwable</a:t>
            </a:r>
            <a:r>
              <a:rPr lang="en-US" dirty="0" smtClean="0"/>
              <a:t>(String </a:t>
            </a:r>
            <a:r>
              <a:rPr lang="en-US" dirty="0" err="1" smtClean="0"/>
              <a:t>msg</a:t>
            </a:r>
            <a:r>
              <a:rPr lang="en-US" dirty="0" smtClean="0"/>
              <a:t>, </a:t>
            </a:r>
            <a:r>
              <a:rPr lang="en-US" dirty="0" err="1" smtClean="0"/>
              <a:t>Throwable</a:t>
            </a:r>
            <a:r>
              <a:rPr lang="en-US" dirty="0" smtClean="0"/>
              <a:t> </a:t>
            </a:r>
            <a:r>
              <a:rPr lang="en-US" dirty="0" err="1" smtClean="0"/>
              <a:t>causeExc</a:t>
            </a:r>
            <a:r>
              <a:rPr lang="en-US" dirty="0" smtClean="0"/>
              <a:t>)</a:t>
            </a:r>
          </a:p>
          <a:p>
            <a:r>
              <a:rPr lang="en-US" dirty="0" smtClean="0"/>
              <a:t>In the first form, </a:t>
            </a:r>
            <a:r>
              <a:rPr lang="en-US" i="1" dirty="0" err="1" smtClean="0"/>
              <a:t>causeExc</a:t>
            </a:r>
            <a:r>
              <a:rPr lang="en-US" dirty="0" smtClean="0"/>
              <a:t> is the exception that causes the current exception. The second form specify a description at the same time that you specify a cause exception. </a:t>
            </a:r>
          </a:p>
          <a:p>
            <a:r>
              <a:rPr lang="en-US" dirty="0" smtClean="0"/>
              <a:t>Two constructors have also been added to the Error, Exception, and RuntimeException classes.</a:t>
            </a:r>
          </a:p>
          <a:p>
            <a:pPr lvl="1"/>
            <a:endParaRPr lang="en-US" dirty="0" smtClean="0"/>
          </a:p>
          <a:p>
            <a:pPr lvl="1">
              <a:buNone/>
            </a:pPr>
            <a:endParaRPr lang="en-US" dirty="0" smtClean="0"/>
          </a:p>
          <a:p>
            <a:pPr lvl="1">
              <a:buNone/>
            </a:pPr>
            <a:endParaRPr lang="en-US" dirty="0" smtClean="0"/>
          </a:p>
          <a:p>
            <a:pPr lvl="1">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fontScale="77500" lnSpcReduction="20000"/>
          </a:bodyPr>
          <a:lstStyle/>
          <a:p>
            <a:pPr>
              <a:buNone/>
            </a:pPr>
            <a:r>
              <a:rPr lang="en-US" b="1" dirty="0" smtClean="0"/>
              <a:t>Extending Interfaces</a:t>
            </a:r>
          </a:p>
          <a:p>
            <a:r>
              <a:rPr lang="en-US" dirty="0" smtClean="0"/>
              <a:t>Like classes, interfaces can also be extended. </a:t>
            </a:r>
          </a:p>
          <a:p>
            <a:r>
              <a:rPr lang="en-US" dirty="0" smtClean="0"/>
              <a:t>The new </a:t>
            </a:r>
            <a:r>
              <a:rPr lang="en-US" dirty="0" err="1" smtClean="0"/>
              <a:t>subinterface</a:t>
            </a:r>
            <a:r>
              <a:rPr lang="en-US" dirty="0" smtClean="0"/>
              <a:t> will inherit all the members of the </a:t>
            </a:r>
            <a:r>
              <a:rPr lang="en-US" dirty="0" err="1" smtClean="0"/>
              <a:t>superinterface</a:t>
            </a:r>
            <a:r>
              <a:rPr lang="en-US" dirty="0" smtClean="0"/>
              <a:t> in the manner similar to subclasses. </a:t>
            </a:r>
          </a:p>
          <a:p>
            <a:r>
              <a:rPr lang="en-US" dirty="0" smtClean="0"/>
              <a:t>We can also extend several interfaces into a single interface. </a:t>
            </a:r>
          </a:p>
          <a:p>
            <a:r>
              <a:rPr lang="en-US" dirty="0" smtClean="0"/>
              <a:t>When an interface extends two or more interfaces they are separated by commas</a:t>
            </a:r>
          </a:p>
          <a:p>
            <a:pPr lvl="1">
              <a:buNone/>
            </a:pPr>
            <a:r>
              <a:rPr lang="en-US" dirty="0" smtClean="0"/>
              <a:t>interface </a:t>
            </a:r>
            <a:r>
              <a:rPr lang="en-US" dirty="0" err="1" smtClean="0"/>
              <a:t>ItemConstants</a:t>
            </a:r>
            <a:r>
              <a:rPr lang="en-US" dirty="0" smtClean="0"/>
              <a:t> {</a:t>
            </a:r>
          </a:p>
          <a:p>
            <a:pPr lvl="1">
              <a:buNone/>
            </a:pPr>
            <a:r>
              <a:rPr lang="en-US" dirty="0" smtClean="0"/>
              <a:t>	</a:t>
            </a:r>
            <a:r>
              <a:rPr lang="en-US" dirty="0" err="1" smtClean="0"/>
              <a:t>int</a:t>
            </a:r>
            <a:r>
              <a:rPr lang="en-US" dirty="0" smtClean="0"/>
              <a:t> code = 1001;</a:t>
            </a:r>
          </a:p>
          <a:p>
            <a:pPr lvl="1">
              <a:buNone/>
            </a:pPr>
            <a:r>
              <a:rPr lang="en-US" dirty="0" smtClean="0"/>
              <a:t>	String name = “Fan”;</a:t>
            </a:r>
          </a:p>
          <a:p>
            <a:pPr lvl="1">
              <a:buNone/>
            </a:pPr>
            <a:r>
              <a:rPr lang="en-US" dirty="0" smtClean="0"/>
              <a:t>}</a:t>
            </a:r>
          </a:p>
          <a:p>
            <a:pPr lvl="1">
              <a:buNone/>
            </a:pPr>
            <a:r>
              <a:rPr lang="en-US" dirty="0" smtClean="0"/>
              <a:t>interface </a:t>
            </a:r>
            <a:r>
              <a:rPr lang="en-US" dirty="0" err="1" smtClean="0"/>
              <a:t>ItemMethods</a:t>
            </a:r>
            <a:r>
              <a:rPr lang="en-US" dirty="0" smtClean="0"/>
              <a:t> {</a:t>
            </a:r>
          </a:p>
          <a:p>
            <a:pPr lvl="1">
              <a:buNone/>
            </a:pPr>
            <a:r>
              <a:rPr lang="en-US" dirty="0" smtClean="0"/>
              <a:t>	void display();</a:t>
            </a:r>
          </a:p>
          <a:p>
            <a:pPr lvl="1">
              <a:buNone/>
            </a:pPr>
            <a:r>
              <a:rPr lang="en-US" dirty="0" smtClean="0"/>
              <a:t>}</a:t>
            </a:r>
          </a:p>
          <a:p>
            <a:pPr lvl="1">
              <a:buNone/>
            </a:pPr>
            <a:r>
              <a:rPr lang="en-US" dirty="0" smtClean="0"/>
              <a:t>interface Item extends </a:t>
            </a:r>
            <a:r>
              <a:rPr lang="en-US" dirty="0" err="1" smtClean="0"/>
              <a:t>ItemConstants</a:t>
            </a:r>
            <a:r>
              <a:rPr lang="en-US" dirty="0" smtClean="0"/>
              <a:t>, </a:t>
            </a:r>
            <a:r>
              <a:rPr lang="en-US" dirty="0" err="1" smtClean="0"/>
              <a:t>ItemMethods</a:t>
            </a:r>
            <a:r>
              <a:rPr lang="en-US" dirty="0" smtClean="0"/>
              <a:t> {</a:t>
            </a:r>
          </a:p>
          <a:p>
            <a:pPr lvl="1">
              <a:buNone/>
            </a:pPr>
            <a:r>
              <a:rPr lang="en-US" dirty="0" smtClean="0"/>
              <a:t>	………</a:t>
            </a:r>
          </a:p>
          <a:p>
            <a:pPr lvl="1">
              <a:buNone/>
            </a:pPr>
            <a:r>
              <a:rPr lang="en-US" dirty="0" smtClean="0"/>
              <a:t>	………</a:t>
            </a:r>
          </a:p>
          <a:p>
            <a:pPr lvl="1">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85000" lnSpcReduction="20000"/>
          </a:bodyPr>
          <a:lstStyle/>
          <a:p>
            <a:r>
              <a:rPr lang="en-US" dirty="0" smtClean="0"/>
              <a:t>The chained exception methods added to </a:t>
            </a:r>
            <a:r>
              <a:rPr lang="en-US" dirty="0" err="1" smtClean="0"/>
              <a:t>Throwable</a:t>
            </a:r>
            <a:r>
              <a:rPr lang="en-US" dirty="0" smtClean="0"/>
              <a:t> are </a:t>
            </a:r>
            <a:r>
              <a:rPr lang="en-US" dirty="0" err="1" smtClean="0"/>
              <a:t>getCause</a:t>
            </a:r>
            <a:r>
              <a:rPr lang="en-US" dirty="0" smtClean="0"/>
              <a:t>( ) and </a:t>
            </a:r>
            <a:r>
              <a:rPr lang="en-US" dirty="0" err="1" smtClean="0"/>
              <a:t>initCause</a:t>
            </a:r>
            <a:r>
              <a:rPr lang="en-US" dirty="0" smtClean="0"/>
              <a:t>( ).</a:t>
            </a:r>
          </a:p>
          <a:p>
            <a:pPr lvl="1"/>
            <a:r>
              <a:rPr lang="en-US" dirty="0" err="1" smtClean="0"/>
              <a:t>Throwable</a:t>
            </a:r>
            <a:r>
              <a:rPr lang="en-US" dirty="0" smtClean="0"/>
              <a:t> </a:t>
            </a:r>
            <a:r>
              <a:rPr lang="en-US" dirty="0" err="1" smtClean="0"/>
              <a:t>getCause</a:t>
            </a:r>
            <a:r>
              <a:rPr lang="en-US" dirty="0" smtClean="0"/>
              <a:t>( )</a:t>
            </a:r>
          </a:p>
          <a:p>
            <a:pPr lvl="1"/>
            <a:r>
              <a:rPr lang="en-US" dirty="0" err="1" smtClean="0"/>
              <a:t>Throwable</a:t>
            </a:r>
            <a:r>
              <a:rPr lang="en-US" dirty="0" smtClean="0"/>
              <a:t> </a:t>
            </a:r>
            <a:r>
              <a:rPr lang="en-US" dirty="0" err="1" smtClean="0"/>
              <a:t>initCause</a:t>
            </a:r>
            <a:r>
              <a:rPr lang="en-US" dirty="0" smtClean="0"/>
              <a:t>(</a:t>
            </a:r>
            <a:r>
              <a:rPr lang="en-US" dirty="0" err="1" smtClean="0"/>
              <a:t>Throwable</a:t>
            </a:r>
            <a:r>
              <a:rPr lang="en-US" dirty="0" smtClean="0"/>
              <a:t> </a:t>
            </a:r>
            <a:r>
              <a:rPr lang="en-US" dirty="0" err="1" smtClean="0"/>
              <a:t>causeExc</a:t>
            </a:r>
            <a:r>
              <a:rPr lang="en-US" dirty="0" smtClean="0"/>
              <a:t>)</a:t>
            </a:r>
          </a:p>
          <a:p>
            <a:r>
              <a:rPr lang="en-US" dirty="0" smtClean="0"/>
              <a:t>The </a:t>
            </a:r>
            <a:r>
              <a:rPr lang="en-US" dirty="0" err="1" smtClean="0"/>
              <a:t>getCause</a:t>
            </a:r>
            <a:r>
              <a:rPr lang="en-US" dirty="0" smtClean="0"/>
              <a:t>( ) method returns the exception that underlies the current exception. If there is no underlying exception, null is returned. </a:t>
            </a:r>
          </a:p>
          <a:p>
            <a:r>
              <a:rPr lang="en-US" dirty="0" smtClean="0"/>
              <a:t>The </a:t>
            </a:r>
            <a:r>
              <a:rPr lang="en-US" dirty="0" err="1" smtClean="0"/>
              <a:t>initCause</a:t>
            </a:r>
            <a:r>
              <a:rPr lang="en-US" dirty="0" smtClean="0"/>
              <a:t>( ) method associates </a:t>
            </a:r>
            <a:r>
              <a:rPr lang="en-US" dirty="0" err="1" smtClean="0"/>
              <a:t>causeExc</a:t>
            </a:r>
            <a:r>
              <a:rPr lang="en-US" dirty="0" smtClean="0"/>
              <a:t> with the invoking exception and returns a reference to the exception. Thus, you can associate a cause with an exception after the exception has been created.</a:t>
            </a:r>
          </a:p>
          <a:p>
            <a:r>
              <a:rPr lang="en-US" dirty="0" smtClean="0"/>
              <a:t>However, the cause exception can be set only once. Thus, you can call </a:t>
            </a:r>
            <a:r>
              <a:rPr lang="en-US" dirty="0" err="1" smtClean="0"/>
              <a:t>initCause</a:t>
            </a:r>
            <a:r>
              <a:rPr lang="en-US" dirty="0" smtClean="0"/>
              <a:t>( ) only once for each exception object. </a:t>
            </a:r>
          </a:p>
          <a:p>
            <a:r>
              <a:rPr lang="en-US" dirty="0" smtClean="0"/>
              <a:t>Furthermore, if the cause exception was set by a constructor, then you can’t set it again using </a:t>
            </a:r>
            <a:r>
              <a:rPr lang="en-US" dirty="0" err="1" smtClean="0"/>
              <a:t>initCause</a:t>
            </a:r>
            <a:r>
              <a:rPr lang="en-US" dirty="0" smtClean="0"/>
              <a:t>(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70000" lnSpcReduction="20000"/>
          </a:bodyPr>
          <a:lstStyle/>
          <a:p>
            <a:pPr>
              <a:buNone/>
            </a:pPr>
            <a:r>
              <a:rPr lang="en-US" dirty="0" smtClean="0"/>
              <a:t>class </a:t>
            </a:r>
            <a:r>
              <a:rPr lang="en-US" dirty="0" err="1" smtClean="0"/>
              <a:t>ChainExcDemo</a:t>
            </a:r>
            <a:r>
              <a:rPr lang="en-US" dirty="0" smtClean="0"/>
              <a:t> {		// Demonstrate exception chaining.</a:t>
            </a:r>
          </a:p>
          <a:p>
            <a:pPr>
              <a:buNone/>
            </a:pPr>
            <a:r>
              <a:rPr lang="en-US" dirty="0" smtClean="0"/>
              <a:t>	static void </a:t>
            </a:r>
            <a:r>
              <a:rPr lang="en-US" dirty="0" err="1" smtClean="0"/>
              <a:t>demoproc</a:t>
            </a:r>
            <a:r>
              <a:rPr lang="en-US" dirty="0" smtClean="0"/>
              <a:t>() {</a:t>
            </a:r>
          </a:p>
          <a:p>
            <a:pPr>
              <a:buNone/>
            </a:pPr>
            <a:r>
              <a:rPr lang="en-US" dirty="0" smtClean="0"/>
              <a:t>		// create an exception</a:t>
            </a:r>
          </a:p>
          <a:p>
            <a:pPr>
              <a:buNone/>
            </a:pPr>
            <a:r>
              <a:rPr lang="en-US" dirty="0" smtClean="0"/>
              <a:t>		</a:t>
            </a:r>
            <a:r>
              <a:rPr lang="en-US" dirty="0" err="1" smtClean="0"/>
              <a:t>NullPointerException</a:t>
            </a:r>
            <a:r>
              <a:rPr lang="en-US" dirty="0" smtClean="0"/>
              <a:t> e = new </a:t>
            </a:r>
            <a:r>
              <a:rPr lang="en-US" dirty="0" err="1" smtClean="0"/>
              <a:t>NullPointerException</a:t>
            </a:r>
            <a:r>
              <a:rPr lang="en-US" dirty="0" smtClean="0"/>
              <a:t>("top layer");	</a:t>
            </a:r>
          </a:p>
          <a:p>
            <a:pPr>
              <a:buNone/>
            </a:pPr>
            <a:r>
              <a:rPr lang="en-US" dirty="0" smtClean="0"/>
              <a:t>		</a:t>
            </a:r>
            <a:r>
              <a:rPr lang="en-US" dirty="0" err="1" smtClean="0"/>
              <a:t>e.initCause</a:t>
            </a:r>
            <a:r>
              <a:rPr lang="en-US" dirty="0" smtClean="0"/>
              <a:t>(new </a:t>
            </a:r>
            <a:r>
              <a:rPr lang="en-US" dirty="0" err="1" smtClean="0"/>
              <a:t>ArithmeticException</a:t>
            </a:r>
            <a:r>
              <a:rPr lang="en-US" dirty="0" smtClean="0"/>
              <a:t>("cause")); // add a cause</a:t>
            </a:r>
          </a:p>
          <a:p>
            <a:pPr>
              <a:buNone/>
            </a:pPr>
            <a:r>
              <a:rPr lang="en-US" dirty="0" smtClean="0"/>
              <a:t>		throw e;</a:t>
            </a:r>
          </a:p>
          <a:p>
            <a:pPr>
              <a:buNone/>
            </a:pPr>
            <a:r>
              <a:rPr lang="en-US" dirty="0" smtClean="0"/>
              <a:t>	}</a:t>
            </a:r>
          </a:p>
          <a:p>
            <a:pPr>
              <a:buNone/>
            </a:pPr>
            <a:r>
              <a:rPr lang="en-US" dirty="0" smtClean="0"/>
              <a:t>	public static void main(String </a:t>
            </a:r>
            <a:r>
              <a:rPr lang="en-US" dirty="0" err="1" smtClean="0"/>
              <a:t>args</a:t>
            </a:r>
            <a:r>
              <a:rPr lang="en-US" dirty="0" smtClean="0"/>
              <a:t>[]) {</a:t>
            </a:r>
          </a:p>
          <a:p>
            <a:pPr>
              <a:buNone/>
            </a:pPr>
            <a:r>
              <a:rPr lang="en-US" dirty="0" smtClean="0"/>
              <a:t>		try {</a:t>
            </a:r>
          </a:p>
          <a:p>
            <a:pPr>
              <a:buNone/>
            </a:pPr>
            <a:r>
              <a:rPr lang="en-US" dirty="0" smtClean="0"/>
              <a:t>			</a:t>
            </a:r>
            <a:r>
              <a:rPr lang="en-US" dirty="0" err="1" smtClean="0"/>
              <a:t>demoproc</a:t>
            </a:r>
            <a:r>
              <a:rPr lang="en-US" dirty="0" smtClean="0"/>
              <a:t>();</a:t>
            </a:r>
          </a:p>
          <a:p>
            <a:pPr>
              <a:buNone/>
            </a:pPr>
            <a:r>
              <a:rPr lang="en-US" dirty="0" smtClean="0"/>
              <a:t>		}</a:t>
            </a:r>
          </a:p>
          <a:p>
            <a:pPr>
              <a:buNone/>
            </a:pPr>
            <a:r>
              <a:rPr lang="en-US" dirty="0" smtClean="0"/>
              <a:t>		catch(</a:t>
            </a:r>
            <a:r>
              <a:rPr lang="en-US" dirty="0" err="1" smtClean="0"/>
              <a:t>NullPointerException</a:t>
            </a:r>
            <a:r>
              <a:rPr lang="en-US" dirty="0" smtClean="0"/>
              <a:t> e) {</a:t>
            </a:r>
          </a:p>
          <a:p>
            <a:pPr>
              <a:buNone/>
            </a:pPr>
            <a:r>
              <a:rPr lang="en-US" dirty="0" smtClean="0"/>
              <a:t>			// display top level exception</a:t>
            </a:r>
          </a:p>
          <a:p>
            <a:pPr>
              <a:buNone/>
            </a:pPr>
            <a:r>
              <a:rPr lang="en-US" dirty="0" smtClean="0"/>
              <a:t>			</a:t>
            </a:r>
            <a:r>
              <a:rPr lang="en-US" dirty="0" err="1" smtClean="0"/>
              <a:t>System.out.println</a:t>
            </a:r>
            <a:r>
              <a:rPr lang="en-US" dirty="0" smtClean="0"/>
              <a:t>("Caught: " + e);</a:t>
            </a:r>
          </a:p>
          <a:p>
            <a:pPr>
              <a:buNone/>
            </a:pPr>
            <a:r>
              <a:rPr lang="en-US" dirty="0" smtClean="0"/>
              <a:t>			// display cause exception</a:t>
            </a:r>
          </a:p>
          <a:p>
            <a:pPr>
              <a:buNone/>
            </a:pPr>
            <a:r>
              <a:rPr lang="en-US" dirty="0" smtClean="0"/>
              <a:t>			</a:t>
            </a:r>
            <a:r>
              <a:rPr lang="en-US" dirty="0" err="1" smtClean="0"/>
              <a:t>System.out.println</a:t>
            </a:r>
            <a:r>
              <a:rPr lang="en-US" dirty="0" smtClean="0"/>
              <a:t>("Original cause: " + </a:t>
            </a:r>
            <a:r>
              <a:rPr lang="en-US" dirty="0" err="1" smtClean="0"/>
              <a:t>e.getCause</a:t>
            </a:r>
            <a:r>
              <a:rPr lang="en-US" dirty="0" smtClean="0"/>
              <a:t>());</a:t>
            </a:r>
          </a:p>
          <a:p>
            <a:pPr>
              <a:buNone/>
            </a:pPr>
            <a:r>
              <a:rPr lang="en-US" dirty="0" smtClean="0"/>
              <a:t>		}</a:t>
            </a:r>
          </a:p>
          <a:p>
            <a:pPr>
              <a:buNone/>
            </a:pPr>
            <a:r>
              <a:rPr lang="en-US" dirty="0" smtClean="0"/>
              <a:t>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fontScale="70000" lnSpcReduction="20000"/>
          </a:bodyPr>
          <a:lstStyle/>
          <a:p>
            <a:pPr>
              <a:buNone/>
            </a:pPr>
            <a:r>
              <a:rPr lang="en-US" b="1" dirty="0" smtClean="0"/>
              <a:t>Implementing Interfaces</a:t>
            </a:r>
            <a:br>
              <a:rPr lang="en-US" b="1" dirty="0" smtClean="0"/>
            </a:br>
            <a:endParaRPr lang="en-US" b="1" dirty="0" smtClean="0"/>
          </a:p>
          <a:p>
            <a:pPr lvl="1">
              <a:buNone/>
            </a:pPr>
            <a:r>
              <a:rPr lang="en-US" sz="3100" dirty="0" smtClean="0"/>
              <a:t>interface Area {</a:t>
            </a:r>
          </a:p>
          <a:p>
            <a:pPr lvl="1">
              <a:buNone/>
            </a:pPr>
            <a:r>
              <a:rPr lang="en-US" sz="3100" dirty="0" smtClean="0"/>
              <a:t>	float PI = 3.1415f;</a:t>
            </a:r>
          </a:p>
          <a:p>
            <a:pPr lvl="1">
              <a:buNone/>
            </a:pPr>
            <a:r>
              <a:rPr lang="en-US" sz="3100" dirty="0" smtClean="0"/>
              <a:t>	float </a:t>
            </a:r>
            <a:r>
              <a:rPr lang="en-US" sz="3100" dirty="0" err="1" smtClean="0"/>
              <a:t>findArea</a:t>
            </a:r>
            <a:r>
              <a:rPr lang="en-US" sz="3100" dirty="0" smtClean="0"/>
              <a:t>(float x);</a:t>
            </a:r>
          </a:p>
          <a:p>
            <a:pPr lvl="1">
              <a:buNone/>
            </a:pPr>
            <a:r>
              <a:rPr lang="en-US" sz="3100" dirty="0" smtClean="0"/>
              <a:t>}</a:t>
            </a:r>
          </a:p>
          <a:p>
            <a:pPr lvl="1">
              <a:buNone/>
            </a:pPr>
            <a:r>
              <a:rPr lang="en-US" sz="3100" dirty="0" smtClean="0"/>
              <a:t>class Circle implements Area {</a:t>
            </a:r>
          </a:p>
          <a:p>
            <a:pPr lvl="1">
              <a:buNone/>
            </a:pPr>
            <a:r>
              <a:rPr lang="en-US" sz="3100" dirty="0" smtClean="0"/>
              <a:t>	public float </a:t>
            </a:r>
            <a:r>
              <a:rPr lang="en-US" sz="3100" dirty="0" err="1" smtClean="0"/>
              <a:t>findArea</a:t>
            </a:r>
            <a:r>
              <a:rPr lang="en-US" sz="3100" dirty="0" smtClean="0"/>
              <a:t>(float x) {</a:t>
            </a:r>
          </a:p>
          <a:p>
            <a:pPr lvl="1">
              <a:buNone/>
            </a:pPr>
            <a:r>
              <a:rPr lang="en-US" sz="3100" dirty="0" smtClean="0"/>
              <a:t>		return PI * x * x;</a:t>
            </a:r>
          </a:p>
          <a:p>
            <a:pPr lvl="1">
              <a:buNone/>
            </a:pPr>
            <a:r>
              <a:rPr lang="en-US" sz="3100" dirty="0" smtClean="0"/>
              <a:t>	}</a:t>
            </a:r>
          </a:p>
          <a:p>
            <a:pPr lvl="1">
              <a:buNone/>
            </a:pPr>
            <a:r>
              <a:rPr lang="en-US" sz="3100" dirty="0" smtClean="0"/>
              <a:t>}</a:t>
            </a:r>
          </a:p>
          <a:p>
            <a:pPr lvl="1">
              <a:buNone/>
            </a:pPr>
            <a:r>
              <a:rPr lang="en-US" sz="3100" dirty="0" smtClean="0"/>
              <a:t>class </a:t>
            </a:r>
            <a:r>
              <a:rPr lang="en-US" sz="3100" dirty="0" err="1" smtClean="0"/>
              <a:t>InterfaceTest</a:t>
            </a:r>
            <a:r>
              <a:rPr lang="en-US" sz="3100" dirty="0" smtClean="0"/>
              <a:t> {</a:t>
            </a:r>
          </a:p>
          <a:p>
            <a:pPr lvl="1">
              <a:buNone/>
            </a:pPr>
            <a:r>
              <a:rPr lang="en-US" sz="3100" dirty="0" smtClean="0"/>
              <a:t>	public static void main(String[]args) {</a:t>
            </a:r>
          </a:p>
          <a:p>
            <a:pPr lvl="1">
              <a:buNone/>
            </a:pPr>
            <a:r>
              <a:rPr lang="en-US" sz="3100" dirty="0" smtClean="0"/>
              <a:t>		Circle c1 = new Circle();</a:t>
            </a:r>
          </a:p>
          <a:p>
            <a:pPr lvl="1">
              <a:buNone/>
            </a:pPr>
            <a:r>
              <a:rPr lang="en-US" sz="3100" dirty="0" smtClean="0"/>
              <a:t>		float area = c1.findArea(3.2f);</a:t>
            </a:r>
          </a:p>
          <a:p>
            <a:pPr lvl="1">
              <a:buNone/>
            </a:pPr>
            <a:r>
              <a:rPr lang="en-US" sz="3100" dirty="0" smtClean="0"/>
              <a:t>		System.out.println("Area = " + area);</a:t>
            </a:r>
          </a:p>
          <a:p>
            <a:pPr lvl="1">
              <a:buNone/>
            </a:pPr>
            <a:r>
              <a:rPr lang="en-US" sz="3100" dirty="0" smtClean="0"/>
              <a:t>	}</a:t>
            </a:r>
          </a:p>
          <a:p>
            <a:pPr lvl="1">
              <a:buNone/>
            </a:pPr>
            <a:r>
              <a:rPr lang="en-US" sz="3100" dirty="0" smtClean="0"/>
              <a:t>}</a:t>
            </a:r>
            <a:endParaRPr lang="en-US" sz="31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fontScale="92500" lnSpcReduction="10000"/>
          </a:bodyPr>
          <a:lstStyle/>
          <a:p>
            <a:pPr>
              <a:buNone/>
            </a:pPr>
            <a:r>
              <a:rPr lang="en-US" b="1" dirty="0" smtClean="0"/>
              <a:t>Uses of Interface for Achieving Multiple Inheritance</a:t>
            </a:r>
          </a:p>
          <a:p>
            <a:endParaRPr lang="en-US" dirty="0" smtClean="0"/>
          </a:p>
          <a:p>
            <a:r>
              <a:rPr lang="en-US" dirty="0" smtClean="0"/>
              <a:t>Interfaces can be used for multiple inheritance. </a:t>
            </a:r>
          </a:p>
          <a:p>
            <a:r>
              <a:rPr lang="en-US" dirty="0" smtClean="0"/>
              <a:t>In Java, a class can extend only one class</a:t>
            </a:r>
          </a:p>
          <a:p>
            <a:r>
              <a:rPr lang="en-US" dirty="0" smtClean="0"/>
              <a:t>if the situation comes where we need to gather the properties of two kinds of objects then Java cannot help us doing so by using classes.</a:t>
            </a:r>
          </a:p>
          <a:p>
            <a:r>
              <a:rPr lang="en-US" dirty="0" smtClean="0"/>
              <a:t>For such situation, interface can be used to achieve multiple inheritance. </a:t>
            </a:r>
          </a:p>
          <a:p>
            <a:r>
              <a:rPr lang="en-US" dirty="0" smtClean="0"/>
              <a:t>Note that we can extend only one class but can implement any number of interfaces. The method signature in the class must match the method signature of the interface. </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fontScale="77500" lnSpcReduction="20000"/>
          </a:bodyPr>
          <a:lstStyle/>
          <a:p>
            <a:pPr>
              <a:buNone/>
            </a:pPr>
            <a:r>
              <a:rPr lang="en-US" b="1" dirty="0" smtClean="0"/>
              <a:t>Uses of Interface for Achieving Multiple Inheritance</a:t>
            </a:r>
          </a:p>
          <a:p>
            <a:pPr>
              <a:buNone/>
            </a:pPr>
            <a:r>
              <a:rPr lang="en-US" dirty="0" smtClean="0"/>
              <a:t>class Test {</a:t>
            </a:r>
          </a:p>
          <a:p>
            <a:pPr>
              <a:buNone/>
            </a:pPr>
            <a:r>
              <a:rPr lang="en-US" dirty="0" smtClean="0"/>
              <a:t>	 	</a:t>
            </a:r>
            <a:r>
              <a:rPr lang="en-US" dirty="0" err="1" smtClean="0"/>
              <a:t>int</a:t>
            </a:r>
            <a:r>
              <a:rPr lang="en-US" dirty="0" smtClean="0"/>
              <a:t> </a:t>
            </a:r>
            <a:r>
              <a:rPr lang="en-US" dirty="0" err="1" smtClean="0"/>
              <a:t>rollNumber</a:t>
            </a:r>
            <a:r>
              <a:rPr lang="en-US" dirty="0" smtClean="0"/>
              <a:t>;</a:t>
            </a:r>
          </a:p>
          <a:p>
            <a:pPr>
              <a:buNone/>
            </a:pPr>
            <a:r>
              <a:rPr lang="en-US" dirty="0" smtClean="0"/>
              <a:t>		float part1, part2;</a:t>
            </a:r>
          </a:p>
          <a:p>
            <a:pPr>
              <a:buNone/>
            </a:pPr>
            <a:r>
              <a:rPr lang="en-US" dirty="0" smtClean="0"/>
              <a:t>		void </a:t>
            </a:r>
            <a:r>
              <a:rPr lang="en-US" dirty="0" err="1" smtClean="0"/>
              <a:t>setData</a:t>
            </a:r>
            <a:r>
              <a:rPr lang="en-US" dirty="0" smtClean="0"/>
              <a:t>(</a:t>
            </a:r>
            <a:r>
              <a:rPr lang="en-US" dirty="0" err="1" smtClean="0"/>
              <a:t>int</a:t>
            </a:r>
            <a:r>
              <a:rPr lang="en-US" dirty="0" smtClean="0"/>
              <a:t> r, float p1, float p2) {</a:t>
            </a:r>
          </a:p>
          <a:p>
            <a:pPr>
              <a:buNone/>
            </a:pPr>
            <a:r>
              <a:rPr lang="en-US" dirty="0" smtClean="0"/>
              <a:t>			</a:t>
            </a:r>
            <a:r>
              <a:rPr lang="en-US" dirty="0" err="1" smtClean="0"/>
              <a:t>rollNumber</a:t>
            </a:r>
            <a:r>
              <a:rPr lang="en-US" dirty="0" smtClean="0"/>
              <a:t> = r;</a:t>
            </a:r>
          </a:p>
          <a:p>
            <a:pPr>
              <a:buNone/>
            </a:pPr>
            <a:r>
              <a:rPr lang="en-US" dirty="0" smtClean="0"/>
              <a:t>			part1 = p1;</a:t>
            </a:r>
          </a:p>
          <a:p>
            <a:pPr>
              <a:buNone/>
            </a:pPr>
            <a:r>
              <a:rPr lang="en-US" dirty="0" smtClean="0"/>
              <a:t>			part2 = p2;</a:t>
            </a:r>
          </a:p>
          <a:p>
            <a:pPr>
              <a:buNone/>
            </a:pPr>
            <a:r>
              <a:rPr lang="en-US" dirty="0" smtClean="0"/>
              <a:t>		}</a:t>
            </a:r>
          </a:p>
          <a:p>
            <a:pPr>
              <a:buNone/>
            </a:pPr>
            <a:r>
              <a:rPr lang="en-US" dirty="0" smtClean="0"/>
              <a:t>	void </a:t>
            </a:r>
            <a:r>
              <a:rPr lang="en-US" dirty="0" err="1" smtClean="0"/>
              <a:t>showData</a:t>
            </a:r>
            <a:r>
              <a:rPr lang="en-US" dirty="0" smtClean="0"/>
              <a:t>() {</a:t>
            </a:r>
          </a:p>
          <a:p>
            <a:pPr>
              <a:buNone/>
            </a:pPr>
            <a:r>
              <a:rPr lang="en-US" dirty="0" smtClean="0"/>
              <a:t>		System.out.println("Roll Number: " + </a:t>
            </a:r>
            <a:r>
              <a:rPr lang="en-US" dirty="0" err="1" smtClean="0"/>
              <a:t>rollNumber</a:t>
            </a:r>
            <a:r>
              <a:rPr lang="en-US" dirty="0" smtClean="0"/>
              <a:t>);</a:t>
            </a:r>
          </a:p>
          <a:p>
            <a:pPr>
              <a:buNone/>
            </a:pPr>
            <a:r>
              <a:rPr lang="en-US" dirty="0" smtClean="0"/>
              <a:t>		System.out.println("Marks Obtained");</a:t>
            </a:r>
          </a:p>
          <a:p>
            <a:pPr>
              <a:buNone/>
            </a:pPr>
            <a:r>
              <a:rPr lang="en-US" dirty="0" smtClean="0"/>
              <a:t>		System.out.println("Part1 = " + part1);</a:t>
            </a:r>
          </a:p>
          <a:p>
            <a:pPr>
              <a:buNone/>
            </a:pPr>
            <a:r>
              <a:rPr lang="en-US" dirty="0" smtClean="0"/>
              <a:t>		System.out.println("Part2 = " + part2);</a:t>
            </a:r>
          </a:p>
          <a:p>
            <a:pPr>
              <a:buNone/>
            </a:pPr>
            <a:r>
              <a:rPr lang="en-US" dirty="0" smtClean="0"/>
              <a:t>	}</a:t>
            </a:r>
          </a:p>
          <a:p>
            <a:pPr>
              <a:buNone/>
            </a:pPr>
            <a:r>
              <a:rPr lang="en-US" dirty="0" smtClean="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4724400" cy="6324600"/>
          </a:xfrm>
        </p:spPr>
        <p:txBody>
          <a:bodyPr>
            <a:normAutofit fontScale="70000" lnSpcReduction="20000"/>
          </a:bodyPr>
          <a:lstStyle/>
          <a:p>
            <a:pPr>
              <a:buNone/>
            </a:pPr>
            <a:r>
              <a:rPr lang="en-US" dirty="0" smtClean="0"/>
              <a:t>interface Sports {</a:t>
            </a:r>
          </a:p>
          <a:p>
            <a:pPr>
              <a:buNone/>
            </a:pPr>
            <a:r>
              <a:rPr lang="en-US" dirty="0" smtClean="0"/>
              <a:t>	float </a:t>
            </a:r>
            <a:r>
              <a:rPr lang="en-US" dirty="0" err="1" smtClean="0"/>
              <a:t>sportWt</a:t>
            </a:r>
            <a:r>
              <a:rPr lang="en-US" dirty="0" smtClean="0"/>
              <a:t> = 6.0f;</a:t>
            </a:r>
          </a:p>
          <a:p>
            <a:pPr>
              <a:buNone/>
            </a:pPr>
            <a:r>
              <a:rPr lang="en-US" dirty="0" smtClean="0"/>
              <a:t>	void </a:t>
            </a:r>
            <a:r>
              <a:rPr lang="en-US" dirty="0" err="1" smtClean="0"/>
              <a:t>showSportWt</a:t>
            </a:r>
            <a:r>
              <a:rPr lang="en-US" dirty="0" smtClean="0"/>
              <a:t>();</a:t>
            </a:r>
          </a:p>
          <a:p>
            <a:pPr>
              <a:buNone/>
            </a:pPr>
            <a:r>
              <a:rPr lang="en-US" dirty="0" smtClean="0"/>
              <a:t>}</a:t>
            </a:r>
          </a:p>
          <a:p>
            <a:pPr>
              <a:buNone/>
            </a:pPr>
            <a:r>
              <a:rPr lang="en-US" dirty="0" smtClean="0"/>
              <a:t>class Results extends Test</a:t>
            </a:r>
          </a:p>
          <a:p>
            <a:pPr>
              <a:buNone/>
            </a:pPr>
            <a:r>
              <a:rPr lang="en-US" dirty="0" smtClean="0"/>
              <a:t>		 implements Sports {</a:t>
            </a:r>
          </a:p>
          <a:p>
            <a:pPr>
              <a:buNone/>
            </a:pPr>
            <a:r>
              <a:rPr lang="en-US" dirty="0" smtClean="0"/>
              <a:t>	float total;</a:t>
            </a:r>
          </a:p>
          <a:p>
            <a:pPr>
              <a:buNone/>
            </a:pPr>
            <a:r>
              <a:rPr lang="en-US" dirty="0" smtClean="0"/>
              <a:t>	public void </a:t>
            </a:r>
            <a:r>
              <a:rPr lang="en-US" dirty="0" err="1" smtClean="0"/>
              <a:t>showSportWt</a:t>
            </a:r>
            <a:r>
              <a:rPr lang="en-US" dirty="0" smtClean="0"/>
              <a:t>() {</a:t>
            </a:r>
          </a:p>
          <a:p>
            <a:pPr>
              <a:buNone/>
            </a:pPr>
            <a:r>
              <a:rPr lang="en-US" dirty="0" smtClean="0"/>
              <a:t>		System.out.println("Sports Wt = " + </a:t>
            </a:r>
            <a:r>
              <a:rPr lang="en-US" dirty="0" err="1" smtClean="0"/>
              <a:t>sportWt</a:t>
            </a:r>
            <a:r>
              <a:rPr lang="en-US" dirty="0" smtClean="0"/>
              <a:t>);</a:t>
            </a:r>
          </a:p>
          <a:p>
            <a:pPr>
              <a:buNone/>
            </a:pPr>
            <a:r>
              <a:rPr lang="en-US" dirty="0" smtClean="0"/>
              <a:t>	}</a:t>
            </a:r>
          </a:p>
          <a:p>
            <a:pPr>
              <a:buNone/>
            </a:pPr>
            <a:r>
              <a:rPr lang="en-US" dirty="0" smtClean="0"/>
              <a:t>	void display() {</a:t>
            </a:r>
          </a:p>
          <a:p>
            <a:pPr>
              <a:buNone/>
            </a:pPr>
            <a:r>
              <a:rPr lang="en-US" dirty="0" smtClean="0"/>
              <a:t>		total = part1 + part2 + </a:t>
            </a:r>
            <a:r>
              <a:rPr lang="en-US" dirty="0" err="1" smtClean="0"/>
              <a:t>sportWt</a:t>
            </a:r>
            <a:r>
              <a:rPr lang="en-US" dirty="0" smtClean="0"/>
              <a:t>;</a:t>
            </a:r>
          </a:p>
          <a:p>
            <a:pPr>
              <a:buNone/>
            </a:pPr>
            <a:r>
              <a:rPr lang="en-US" dirty="0" smtClean="0"/>
              <a:t>		</a:t>
            </a:r>
            <a:r>
              <a:rPr lang="en-US" dirty="0" err="1" smtClean="0"/>
              <a:t>showData</a:t>
            </a:r>
            <a:r>
              <a:rPr lang="en-US" dirty="0" smtClean="0"/>
              <a:t>();</a:t>
            </a:r>
          </a:p>
          <a:p>
            <a:pPr>
              <a:buNone/>
            </a:pPr>
            <a:r>
              <a:rPr lang="en-US" dirty="0" smtClean="0"/>
              <a:t>		</a:t>
            </a:r>
            <a:r>
              <a:rPr lang="en-US" dirty="0" err="1" smtClean="0"/>
              <a:t>showSportWt</a:t>
            </a:r>
            <a:r>
              <a:rPr lang="en-US" dirty="0" smtClean="0"/>
              <a:t>();</a:t>
            </a:r>
          </a:p>
          <a:p>
            <a:pPr>
              <a:buNone/>
            </a:pPr>
            <a:r>
              <a:rPr lang="en-US" dirty="0" smtClean="0"/>
              <a:t>		System.out.println("Total score = " + total);</a:t>
            </a:r>
          </a:p>
          <a:p>
            <a:pPr>
              <a:buNone/>
            </a:pPr>
            <a:r>
              <a:rPr lang="en-US" dirty="0" smtClean="0"/>
              <a:t>	}</a:t>
            </a:r>
          </a:p>
          <a:p>
            <a:pPr>
              <a:buNone/>
            </a:pPr>
            <a:r>
              <a:rPr lang="en-US" dirty="0" smtClean="0"/>
              <a:t>}</a:t>
            </a:r>
          </a:p>
          <a:p>
            <a:endParaRPr lang="en-US" dirty="0"/>
          </a:p>
        </p:txBody>
      </p:sp>
      <p:sp>
        <p:nvSpPr>
          <p:cNvPr id="4" name="Content Placeholder 2"/>
          <p:cNvSpPr txBox="1">
            <a:spLocks/>
          </p:cNvSpPr>
          <p:nvPr/>
        </p:nvSpPr>
        <p:spPr>
          <a:xfrm>
            <a:off x="5257800" y="381000"/>
            <a:ext cx="3886200" cy="6096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class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MultipleInheritance</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public ..main(..)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Results s1 = new Results();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s1.setData(12, 27.5f, 			</a:t>
            </a:r>
            <a:r>
              <a:rPr kumimoji="0" lang="en-US" sz="2400" b="0" i="0" u="none" strike="noStrike" kern="1200" cap="none" spc="0" normalizeH="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56.0f);</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s1.display();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fontScale="85000" lnSpcReduction="20000"/>
          </a:bodyPr>
          <a:lstStyle/>
          <a:p>
            <a:pPr>
              <a:buNone/>
            </a:pPr>
            <a:r>
              <a:rPr lang="en-US" b="1" dirty="0" smtClean="0"/>
              <a:t>Package</a:t>
            </a:r>
          </a:p>
          <a:p>
            <a:r>
              <a:rPr lang="en-US" dirty="0" smtClean="0"/>
              <a:t>a container of classes and interfaces.</a:t>
            </a:r>
          </a:p>
          <a:p>
            <a:r>
              <a:rPr lang="en-US" dirty="0" smtClean="0"/>
              <a:t>represents a directory that contains related group of classes and interfaces. </a:t>
            </a:r>
          </a:p>
          <a:p>
            <a:r>
              <a:rPr lang="en-US" dirty="0" smtClean="0"/>
              <a:t>For example, when we write </a:t>
            </a:r>
            <a:r>
              <a:rPr lang="en-US" dirty="0" err="1" smtClean="0"/>
              <a:t>statemens</a:t>
            </a:r>
            <a:r>
              <a:rPr lang="en-US" dirty="0" smtClean="0"/>
              <a:t> like: </a:t>
            </a:r>
          </a:p>
          <a:p>
            <a:pPr>
              <a:buNone/>
            </a:pPr>
            <a:r>
              <a:rPr lang="en-US" dirty="0" smtClean="0"/>
              <a:t>		import java.io.*; </a:t>
            </a:r>
          </a:p>
          <a:p>
            <a:r>
              <a:rPr lang="en-US" dirty="0" smtClean="0"/>
              <a:t>Here we are importing classes of java.io package. Here, java is a directory name and </a:t>
            </a:r>
            <a:r>
              <a:rPr lang="en-US" dirty="0" err="1" smtClean="0"/>
              <a:t>io</a:t>
            </a:r>
            <a:r>
              <a:rPr lang="en-US" dirty="0" smtClean="0"/>
              <a:t> is another sub directory within it. The ‘*’ represents all the classes and interfaces of  that </a:t>
            </a:r>
            <a:r>
              <a:rPr lang="en-US" dirty="0" err="1" smtClean="0"/>
              <a:t>io</a:t>
            </a:r>
            <a:r>
              <a:rPr lang="en-US" dirty="0" smtClean="0"/>
              <a:t> sub directory. </a:t>
            </a:r>
          </a:p>
          <a:p>
            <a:r>
              <a:rPr lang="en-US" dirty="0" smtClean="0"/>
              <a:t>We can create our own packages called user-defined packages or extend the available packages. </a:t>
            </a:r>
          </a:p>
          <a:p>
            <a:r>
              <a:rPr lang="en-US" dirty="0" smtClean="0"/>
              <a:t>User-defined packages can also be imported into other classes and used exactly in the same way as the Built-in packages. </a:t>
            </a:r>
          </a:p>
          <a:p>
            <a:r>
              <a:rPr lang="en-US" dirty="0" smtClean="0"/>
              <a:t>Packages provide reusability.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62500" lnSpcReduction="20000"/>
          </a:bodyPr>
          <a:lstStyle/>
          <a:p>
            <a:pPr>
              <a:buNone/>
            </a:pPr>
            <a:r>
              <a:rPr lang="en-US" b="1" dirty="0" smtClean="0"/>
              <a:t>Using System Packages - </a:t>
            </a:r>
            <a:r>
              <a:rPr lang="en-US" dirty="0" smtClean="0"/>
              <a:t>Packages are organized in hierarchical structure. </a:t>
            </a:r>
          </a:p>
          <a:p>
            <a:pPr lvl="0">
              <a:buNone/>
            </a:pPr>
            <a:r>
              <a:rPr lang="en-US" dirty="0" smtClean="0"/>
              <a:t>For </a:t>
            </a:r>
            <a:r>
              <a:rPr lang="en-US" dirty="0" err="1" smtClean="0"/>
              <a:t>eg</a:t>
            </a:r>
            <a:r>
              <a:rPr lang="en-US" dirty="0" smtClean="0"/>
              <a:t>: java.awt package – the package name java contains the package </a:t>
            </a:r>
            <a:r>
              <a:rPr lang="en-US" dirty="0" err="1" smtClean="0"/>
              <a:t>awt,which</a:t>
            </a:r>
            <a:r>
              <a:rPr lang="en-US" dirty="0" smtClean="0"/>
              <a:t> in turn contains various classes </a:t>
            </a:r>
            <a:r>
              <a:rPr lang="en-US" dirty="0" err="1" smtClean="0"/>
              <a:t>reqd</a:t>
            </a:r>
            <a:r>
              <a:rPr lang="en-US" dirty="0" smtClean="0"/>
              <a:t> for implementing graphical user interface.</a:t>
            </a:r>
          </a:p>
          <a:p>
            <a:pPr>
              <a:buNone/>
            </a:pPr>
            <a:r>
              <a:rPr lang="en-US" dirty="0" smtClean="0"/>
              <a:t> </a:t>
            </a:r>
            <a:r>
              <a:rPr lang="en-US" b="1" dirty="0" smtClean="0"/>
              <a:t> </a:t>
            </a:r>
            <a:endParaRPr lang="en-US" dirty="0" smtClean="0"/>
          </a:p>
          <a:p>
            <a:pPr>
              <a:buNone/>
            </a:pPr>
            <a:r>
              <a:rPr lang="en-US" b="1" dirty="0" smtClean="0"/>
              <a:t>Accessing Package – </a:t>
            </a:r>
            <a:r>
              <a:rPr lang="en-US" dirty="0" smtClean="0"/>
              <a:t>2 ways of accessing classes in another package.</a:t>
            </a:r>
          </a:p>
          <a:p>
            <a:pPr lvl="0">
              <a:buNone/>
            </a:pPr>
            <a:r>
              <a:rPr lang="en-US" b="1" dirty="0" smtClean="0"/>
              <a:t>Use the fully qualified class name of the class (</a:t>
            </a:r>
            <a:r>
              <a:rPr lang="en-US" b="1" i="1" dirty="0" smtClean="0"/>
              <a:t>import </a:t>
            </a:r>
            <a:r>
              <a:rPr lang="en-US" b="1" i="1" dirty="0" err="1" smtClean="0"/>
              <a:t>packagename.classname</a:t>
            </a:r>
            <a:r>
              <a:rPr lang="en-US" b="1" dirty="0" smtClean="0"/>
              <a:t>)</a:t>
            </a:r>
            <a:endParaRPr lang="en-US" dirty="0" smtClean="0"/>
          </a:p>
          <a:p>
            <a:r>
              <a:rPr lang="en-US" dirty="0" smtClean="0"/>
              <a:t>Done by using the package name containing the class and then appending the class name to it using dot operator</a:t>
            </a:r>
          </a:p>
          <a:p>
            <a:r>
              <a:rPr lang="en-US" dirty="0" smtClean="0"/>
              <a:t>EX:  </a:t>
            </a:r>
            <a:r>
              <a:rPr lang="en-US" dirty="0" err="1" smtClean="0"/>
              <a:t>java.awt.Color</a:t>
            </a:r>
            <a:r>
              <a:rPr lang="en-US" dirty="0" smtClean="0"/>
              <a:t> – refer to the class Color in the </a:t>
            </a:r>
            <a:r>
              <a:rPr lang="en-US" dirty="0" err="1" smtClean="0"/>
              <a:t>awt</a:t>
            </a:r>
            <a:r>
              <a:rPr lang="en-US" dirty="0" smtClean="0"/>
              <a:t> package. This statement allows the specified class in the specified package to be imported</a:t>
            </a:r>
          </a:p>
          <a:p>
            <a:r>
              <a:rPr lang="en-US" dirty="0" smtClean="0"/>
              <a:t>Best and easiest one if we need to access the class only once or when we need not have to access any other classes of the package.</a:t>
            </a:r>
          </a:p>
          <a:p>
            <a:pPr>
              <a:buNone/>
            </a:pPr>
            <a:r>
              <a:rPr lang="en-US" dirty="0" smtClean="0"/>
              <a:t> </a:t>
            </a:r>
          </a:p>
          <a:p>
            <a:pPr lvl="0">
              <a:buNone/>
            </a:pPr>
            <a:r>
              <a:rPr lang="en-US" b="1" dirty="0" smtClean="0"/>
              <a:t>Import every class contained in the specified package (</a:t>
            </a:r>
            <a:r>
              <a:rPr lang="en-US" b="1" i="1" dirty="0" smtClean="0"/>
              <a:t>import packagename.*)</a:t>
            </a:r>
            <a:endParaRPr lang="en-US" dirty="0" smtClean="0"/>
          </a:p>
          <a:p>
            <a:r>
              <a:rPr lang="en-US" dirty="0" smtClean="0"/>
              <a:t>Used when we want to use a class in  a number of places in the program or need to use many of the classes contained in  a package.</a:t>
            </a:r>
          </a:p>
          <a:p>
            <a:r>
              <a:rPr lang="en-US" dirty="0" smtClean="0"/>
              <a:t>This can be achieved as: </a:t>
            </a:r>
            <a:r>
              <a:rPr lang="en-US" i="1" dirty="0" smtClean="0"/>
              <a:t>import packagename.*</a:t>
            </a:r>
            <a:endParaRPr lang="en-US" dirty="0" smtClean="0"/>
          </a:p>
          <a:p>
            <a:r>
              <a:rPr lang="en-US" dirty="0" smtClean="0"/>
              <a:t>EX: java.awt.* - </a:t>
            </a:r>
            <a:r>
              <a:rPr lang="en-US" dirty="0" err="1" smtClean="0"/>
              <a:t>brilng</a:t>
            </a:r>
            <a:r>
              <a:rPr lang="en-US" dirty="0" smtClean="0"/>
              <a:t> all classes of java.awt package.</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5416</TotalTime>
  <Words>1616</Words>
  <Application>Microsoft Office PowerPoint</Application>
  <PresentationFormat>On-screen Show (4:3)</PresentationFormat>
  <Paragraphs>410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Slide 1</vt:lpstr>
      <vt:lpstr>Slide 2</vt:lpstr>
      <vt:lpstr>Slide 3</vt:lpstr>
      <vt:lpstr>Slide 4</vt:lpstr>
      <vt:lpstr>Slide 5</vt:lpstr>
      <vt:lpstr>Slide 6</vt:lpstr>
      <vt:lpstr>Slide 7</vt:lpstr>
      <vt:lpstr>Slide 8</vt:lpstr>
      <vt:lpstr>Slide 9</vt:lpstr>
      <vt:lpstr>Slide 10</vt:lpstr>
      <vt:lpstr>Package Component Names</vt:lpstr>
      <vt:lpstr>Import Examples</vt:lpstr>
      <vt:lpstr>Creating Your Own Packages</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amitstime@gmail.com</cp:lastModifiedBy>
  <cp:revision>153</cp:revision>
  <dcterms:created xsi:type="dcterms:W3CDTF">2006-08-16T00:00:00Z</dcterms:created>
  <dcterms:modified xsi:type="dcterms:W3CDTF">2014-07-26T05:02:53Z</dcterms:modified>
</cp:coreProperties>
</file>