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6"/>
  </p:handout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210" y="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5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31CBF1-FDBC-4177-8898-1918B7293656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5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B69F37-B466-487B-ADDD-A9E13E8420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89FD5-61B1-49D9-96AC-974E31E86862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77EA1-1D90-4052-84BF-3C6DCAC201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89FD5-61B1-49D9-96AC-974E31E86862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77EA1-1D90-4052-84BF-3C6DCAC201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89FD5-61B1-49D9-96AC-974E31E86862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77EA1-1D90-4052-84BF-3C6DCAC201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89FD5-61B1-49D9-96AC-974E31E86862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77EA1-1D90-4052-84BF-3C6DCAC201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89FD5-61B1-49D9-96AC-974E31E86862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77EA1-1D90-4052-84BF-3C6DCAC201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89FD5-61B1-49D9-96AC-974E31E86862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77EA1-1D90-4052-84BF-3C6DCAC201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89FD5-61B1-49D9-96AC-974E31E86862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77EA1-1D90-4052-84BF-3C6DCAC201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89FD5-61B1-49D9-96AC-974E31E86862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77EA1-1D90-4052-84BF-3C6DCAC201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89FD5-61B1-49D9-96AC-974E31E86862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77EA1-1D90-4052-84BF-3C6DCAC201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89FD5-61B1-49D9-96AC-974E31E86862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77EA1-1D90-4052-84BF-3C6DCAC201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89FD5-61B1-49D9-96AC-974E31E86862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77EA1-1D90-4052-84BF-3C6DCAC201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89FD5-61B1-49D9-96AC-974E31E86862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77EA1-1D90-4052-84BF-3C6DCAC2016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686800" cy="6477000"/>
          </a:xfrm>
        </p:spPr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en-US" b="1" dirty="0" smtClean="0"/>
              <a:t>Creating a Thread: </a:t>
            </a:r>
          </a:p>
          <a:p>
            <a:pPr>
              <a:defRPr/>
            </a:pPr>
            <a:r>
              <a:rPr lang="en-US" dirty="0" smtClean="0"/>
              <a:t>Creating threads in java is simple.</a:t>
            </a:r>
          </a:p>
          <a:p>
            <a:pPr>
              <a:defRPr/>
            </a:pPr>
            <a:r>
              <a:rPr lang="en-US" dirty="0" smtClean="0"/>
              <a:t>Write a class that extends Thread class or implements </a:t>
            </a:r>
            <a:r>
              <a:rPr lang="en-US" dirty="0" err="1" smtClean="0"/>
              <a:t>Runnable</a:t>
            </a:r>
            <a:r>
              <a:rPr lang="en-US" dirty="0" smtClean="0"/>
              <a:t> interface this is available in </a:t>
            </a:r>
            <a:r>
              <a:rPr lang="en-US" dirty="0" err="1" smtClean="0"/>
              <a:t>lang</a:t>
            </a:r>
            <a:r>
              <a:rPr lang="en-US" dirty="0" smtClean="0"/>
              <a:t> package. </a:t>
            </a:r>
          </a:p>
          <a:p>
            <a:pPr>
              <a:defRPr/>
            </a:pPr>
            <a:r>
              <a:rPr lang="en-US" dirty="0" smtClean="0"/>
              <a:t>Write public void run () method in that class. This is the method by default executed by any thread. </a:t>
            </a:r>
          </a:p>
          <a:p>
            <a:pPr>
              <a:defRPr/>
            </a:pPr>
            <a:r>
              <a:rPr lang="en-US" dirty="0" smtClean="0"/>
              <a:t>Create an object to that class. </a:t>
            </a:r>
          </a:p>
          <a:p>
            <a:pPr>
              <a:defRPr/>
            </a:pPr>
            <a:r>
              <a:rPr lang="en-US" dirty="0" smtClean="0"/>
              <a:t>Create a thread and attach it to the object. </a:t>
            </a:r>
          </a:p>
          <a:p>
            <a:pPr>
              <a:defRPr/>
            </a:pPr>
            <a:r>
              <a:rPr lang="en-US" dirty="0" smtClean="0"/>
              <a:t>Start running the threads.  </a:t>
            </a:r>
          </a:p>
          <a:p>
            <a:pPr>
              <a:defRPr/>
            </a:pPr>
            <a:r>
              <a:rPr lang="en-US" dirty="0" smtClean="0"/>
              <a:t>Example - to create and run a Thread.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686800" cy="6477000"/>
          </a:xfrm>
        </p:spPr>
        <p:txBody>
          <a:bodyPr rtlCol="0">
            <a:normAutofit fontScale="85000" lnSpcReduction="20000"/>
          </a:bodyPr>
          <a:lstStyle/>
          <a:p>
            <a:pPr>
              <a:buNone/>
              <a:defRPr/>
            </a:pPr>
            <a:r>
              <a:rPr lang="en-US" dirty="0" smtClean="0"/>
              <a:t>class </a:t>
            </a:r>
            <a:r>
              <a:rPr lang="en-US" dirty="0" err="1" smtClean="0"/>
              <a:t>ExtendThread</a:t>
            </a:r>
            <a:r>
              <a:rPr lang="en-US" dirty="0" smtClean="0"/>
              <a:t> {</a:t>
            </a:r>
          </a:p>
          <a:p>
            <a:pPr>
              <a:buNone/>
              <a:defRPr/>
            </a:pPr>
            <a:r>
              <a:rPr lang="en-US" dirty="0" smtClean="0"/>
              <a:t>	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 {</a:t>
            </a:r>
          </a:p>
          <a:p>
            <a:pPr>
              <a:buNone/>
              <a:defRPr/>
            </a:pPr>
            <a:r>
              <a:rPr lang="en-US" dirty="0" smtClean="0"/>
              <a:t>		new </a:t>
            </a:r>
            <a:r>
              <a:rPr lang="en-US" dirty="0" err="1" smtClean="0"/>
              <a:t>NewThread</a:t>
            </a:r>
            <a:r>
              <a:rPr lang="en-US" dirty="0" smtClean="0"/>
              <a:t>(); // create a new thread</a:t>
            </a:r>
          </a:p>
          <a:p>
            <a:pPr>
              <a:buNone/>
              <a:defRPr/>
            </a:pPr>
            <a:r>
              <a:rPr lang="en-US" dirty="0" smtClean="0"/>
              <a:t>		try {</a:t>
            </a:r>
          </a:p>
          <a:p>
            <a:pPr>
              <a:buNone/>
              <a:defRPr/>
            </a:pPr>
            <a:r>
              <a:rPr lang="en-US" dirty="0" smtClean="0"/>
              <a:t>			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5; </a:t>
            </a:r>
            <a:r>
              <a:rPr lang="en-US" dirty="0" err="1" smtClean="0"/>
              <a:t>i</a:t>
            </a:r>
            <a:r>
              <a:rPr lang="en-US" dirty="0" smtClean="0"/>
              <a:t> &gt; 0; </a:t>
            </a:r>
            <a:r>
              <a:rPr lang="en-US" dirty="0" err="1" smtClean="0"/>
              <a:t>i</a:t>
            </a:r>
            <a:r>
              <a:rPr lang="en-US" dirty="0" smtClean="0"/>
              <a:t>--) {</a:t>
            </a:r>
          </a:p>
          <a:p>
            <a:pPr lvl="1">
              <a:buNone/>
              <a:defRPr/>
            </a:pPr>
            <a:r>
              <a:rPr lang="en-US" dirty="0" smtClean="0"/>
              <a:t>			      </a:t>
            </a:r>
            <a:r>
              <a:rPr lang="en-US" dirty="0" err="1" smtClean="0"/>
              <a:t>System.out.println</a:t>
            </a:r>
            <a:r>
              <a:rPr lang="en-US" dirty="0" smtClean="0"/>
              <a:t>("Main Thread: " + 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pPr lvl="1">
              <a:buNone/>
              <a:defRPr/>
            </a:pPr>
            <a:r>
              <a:rPr lang="en-US" dirty="0" smtClean="0"/>
              <a:t>			      </a:t>
            </a:r>
            <a:r>
              <a:rPr lang="en-US" dirty="0" err="1" smtClean="0"/>
              <a:t>Thread.sleep</a:t>
            </a:r>
            <a:r>
              <a:rPr lang="en-US" dirty="0" smtClean="0"/>
              <a:t>(1000);</a:t>
            </a:r>
          </a:p>
          <a:p>
            <a:pPr>
              <a:buNone/>
              <a:defRPr/>
            </a:pPr>
            <a:r>
              <a:rPr lang="en-US" dirty="0" smtClean="0"/>
              <a:t>			}</a:t>
            </a:r>
          </a:p>
          <a:p>
            <a:pPr>
              <a:buNone/>
              <a:defRPr/>
            </a:pPr>
            <a:r>
              <a:rPr lang="en-US" dirty="0" smtClean="0"/>
              <a:t>		} </a:t>
            </a:r>
          </a:p>
          <a:p>
            <a:pPr>
              <a:buNone/>
              <a:defRPr/>
            </a:pPr>
            <a:r>
              <a:rPr lang="en-US" dirty="0" smtClean="0"/>
              <a:t>		catch (</a:t>
            </a:r>
            <a:r>
              <a:rPr lang="en-US" dirty="0" err="1" smtClean="0"/>
              <a:t>InterruptedException</a:t>
            </a:r>
            <a:r>
              <a:rPr lang="en-US" dirty="0" smtClean="0"/>
              <a:t> e) {</a:t>
            </a:r>
          </a:p>
          <a:p>
            <a:pPr>
              <a:buNone/>
              <a:defRPr/>
            </a:pPr>
            <a:r>
              <a:rPr lang="en-US" dirty="0" smtClean="0"/>
              <a:t>			</a:t>
            </a:r>
            <a:r>
              <a:rPr lang="en-US" dirty="0" err="1" smtClean="0"/>
              <a:t>System.out.println</a:t>
            </a:r>
            <a:r>
              <a:rPr lang="en-US" dirty="0" smtClean="0"/>
              <a:t>("Main thread interrupted.");</a:t>
            </a:r>
          </a:p>
          <a:p>
            <a:pPr>
              <a:buNone/>
              <a:defRPr/>
            </a:pPr>
            <a:r>
              <a:rPr lang="en-US" dirty="0" smtClean="0"/>
              <a:t>		}</a:t>
            </a:r>
          </a:p>
          <a:p>
            <a:pPr>
              <a:buNone/>
              <a:defRPr/>
            </a:pPr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("Main thread exiting.");</a:t>
            </a:r>
          </a:p>
          <a:p>
            <a:pPr>
              <a:buNone/>
              <a:defRPr/>
            </a:pPr>
            <a:r>
              <a:rPr lang="en-US" dirty="0" smtClean="0"/>
              <a:t>	}</a:t>
            </a:r>
          </a:p>
          <a:p>
            <a:pPr>
              <a:buNone/>
              <a:defRPr/>
            </a:pPr>
            <a:r>
              <a:rPr lang="en-US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686800" cy="6477000"/>
          </a:xfrm>
        </p:spPr>
        <p:txBody>
          <a:bodyPr rtlCol="0">
            <a:normAutofit fontScale="85000" lnSpcReduction="10000"/>
          </a:bodyPr>
          <a:lstStyle/>
          <a:p>
            <a:pPr>
              <a:defRPr/>
            </a:pPr>
            <a:r>
              <a:rPr lang="en-US" dirty="0" smtClean="0"/>
              <a:t>This program generates the same output as the preceding version. As you can see, the child thread is created by instantiating an object of </a:t>
            </a:r>
            <a:r>
              <a:rPr lang="en-US" dirty="0" err="1" smtClean="0"/>
              <a:t>NewThread</a:t>
            </a:r>
            <a:r>
              <a:rPr lang="en-US" dirty="0" smtClean="0"/>
              <a:t>, which is derived from Thread.</a:t>
            </a:r>
          </a:p>
          <a:p>
            <a:pPr>
              <a:defRPr/>
            </a:pPr>
            <a:r>
              <a:rPr lang="en-US" dirty="0" smtClean="0"/>
              <a:t>Notice the call to super( ) inside </a:t>
            </a:r>
            <a:r>
              <a:rPr lang="en-US" dirty="0" err="1" smtClean="0"/>
              <a:t>NewThread</a:t>
            </a:r>
            <a:r>
              <a:rPr lang="en-US" dirty="0" smtClean="0"/>
              <a:t>. This invokes the following form of the Thread constructor:</a:t>
            </a:r>
          </a:p>
          <a:p>
            <a:pPr lvl="1">
              <a:defRPr/>
            </a:pPr>
            <a:r>
              <a:rPr lang="en-US" dirty="0" smtClean="0"/>
              <a:t>public Thread(String </a:t>
            </a:r>
            <a:r>
              <a:rPr lang="en-US" dirty="0" err="1" smtClean="0"/>
              <a:t>threadName</a:t>
            </a:r>
            <a:r>
              <a:rPr lang="en-US" dirty="0" smtClean="0"/>
              <a:t>)</a:t>
            </a:r>
          </a:p>
          <a:p>
            <a:pPr>
              <a:defRPr/>
            </a:pPr>
            <a:r>
              <a:rPr lang="en-US" dirty="0" smtClean="0"/>
              <a:t>Here, </a:t>
            </a:r>
            <a:r>
              <a:rPr lang="en-US" dirty="0" err="1" smtClean="0"/>
              <a:t>threadName</a:t>
            </a:r>
            <a:r>
              <a:rPr lang="en-US" dirty="0" smtClean="0"/>
              <a:t> specifies the name of the thread.</a:t>
            </a:r>
          </a:p>
          <a:p>
            <a:pPr>
              <a:defRPr/>
            </a:pPr>
            <a:endParaRPr lang="en-US" dirty="0" smtClean="0"/>
          </a:p>
          <a:p>
            <a:pPr>
              <a:buNone/>
              <a:defRPr/>
            </a:pPr>
            <a:r>
              <a:rPr lang="en-US" b="1" dirty="0" smtClean="0"/>
              <a:t>Creating Multiple Threads</a:t>
            </a:r>
          </a:p>
          <a:p>
            <a:pPr>
              <a:defRPr/>
            </a:pPr>
            <a:r>
              <a:rPr lang="en-US" dirty="0" smtClean="0"/>
              <a:t>So far, you have been using only two threads: the main thread and one child thread</a:t>
            </a:r>
          </a:p>
          <a:p>
            <a:pPr>
              <a:defRPr/>
            </a:pPr>
            <a:r>
              <a:rPr lang="en-US" dirty="0" smtClean="0"/>
              <a:t>However, your program can spawn as many threads as it needs. </a:t>
            </a:r>
          </a:p>
          <a:p>
            <a:pPr>
              <a:defRPr/>
            </a:pPr>
            <a:r>
              <a:rPr lang="en-US" dirty="0" smtClean="0"/>
              <a:t>The following program creates three child threads:</a:t>
            </a:r>
          </a:p>
          <a:p>
            <a:pPr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686800" cy="6477000"/>
          </a:xfrm>
        </p:spPr>
        <p:txBody>
          <a:bodyPr rtlCol="0">
            <a:normAutofit fontScale="55000" lnSpcReduction="20000"/>
          </a:bodyPr>
          <a:lstStyle/>
          <a:p>
            <a:pPr>
              <a:buNone/>
              <a:defRPr/>
            </a:pPr>
            <a:r>
              <a:rPr lang="en-US" dirty="0" smtClean="0"/>
              <a:t>class </a:t>
            </a:r>
            <a:r>
              <a:rPr lang="en-US" dirty="0" err="1" smtClean="0"/>
              <a:t>NewThread</a:t>
            </a:r>
            <a:r>
              <a:rPr lang="en-US" dirty="0" smtClean="0"/>
              <a:t> implements </a:t>
            </a:r>
            <a:r>
              <a:rPr lang="en-US" dirty="0" err="1" smtClean="0"/>
              <a:t>Runnable</a:t>
            </a:r>
            <a:r>
              <a:rPr lang="en-US" dirty="0" smtClean="0"/>
              <a:t> {</a:t>
            </a:r>
          </a:p>
          <a:p>
            <a:pPr>
              <a:buNone/>
              <a:defRPr/>
            </a:pPr>
            <a:r>
              <a:rPr lang="en-US" dirty="0" smtClean="0"/>
              <a:t>	String name; // name of thread</a:t>
            </a:r>
          </a:p>
          <a:p>
            <a:pPr>
              <a:buNone/>
              <a:defRPr/>
            </a:pPr>
            <a:r>
              <a:rPr lang="en-US" dirty="0" smtClean="0"/>
              <a:t>	Thread t;</a:t>
            </a:r>
          </a:p>
          <a:p>
            <a:pPr>
              <a:buNone/>
              <a:defRPr/>
            </a:pPr>
            <a:r>
              <a:rPr lang="en-US" dirty="0" smtClean="0"/>
              <a:t>	</a:t>
            </a:r>
            <a:r>
              <a:rPr lang="en-US" dirty="0" err="1" smtClean="0"/>
              <a:t>NewThread</a:t>
            </a:r>
            <a:r>
              <a:rPr lang="en-US" dirty="0" smtClean="0"/>
              <a:t>(String </a:t>
            </a:r>
            <a:r>
              <a:rPr lang="en-US" dirty="0" err="1" smtClean="0"/>
              <a:t>threadname</a:t>
            </a:r>
            <a:r>
              <a:rPr lang="en-US" dirty="0" smtClean="0"/>
              <a:t>) {</a:t>
            </a:r>
          </a:p>
          <a:p>
            <a:pPr>
              <a:buNone/>
              <a:defRPr/>
            </a:pPr>
            <a:r>
              <a:rPr lang="en-US" dirty="0" smtClean="0"/>
              <a:t>		name = </a:t>
            </a:r>
            <a:r>
              <a:rPr lang="en-US" dirty="0" err="1" smtClean="0"/>
              <a:t>threadname</a:t>
            </a:r>
            <a:r>
              <a:rPr lang="en-US" dirty="0" smtClean="0"/>
              <a:t>;</a:t>
            </a:r>
          </a:p>
          <a:p>
            <a:pPr>
              <a:buNone/>
              <a:defRPr/>
            </a:pPr>
            <a:r>
              <a:rPr lang="en-US" dirty="0" smtClean="0"/>
              <a:t>		t = new Thread(this, name);</a:t>
            </a:r>
          </a:p>
          <a:p>
            <a:pPr>
              <a:buNone/>
              <a:defRPr/>
            </a:pPr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("New thread: " + t);</a:t>
            </a:r>
          </a:p>
          <a:p>
            <a:pPr>
              <a:buNone/>
              <a:defRPr/>
            </a:pPr>
            <a:r>
              <a:rPr lang="en-US" dirty="0" smtClean="0"/>
              <a:t>		</a:t>
            </a:r>
            <a:r>
              <a:rPr lang="en-US" dirty="0" err="1" smtClean="0"/>
              <a:t>t.start</a:t>
            </a:r>
            <a:r>
              <a:rPr lang="en-US" dirty="0" smtClean="0"/>
              <a:t>(); // Start the thread</a:t>
            </a:r>
          </a:p>
          <a:p>
            <a:pPr>
              <a:buNone/>
              <a:defRPr/>
            </a:pPr>
            <a:r>
              <a:rPr lang="en-US" dirty="0" smtClean="0"/>
              <a:t>	}		</a:t>
            </a:r>
          </a:p>
          <a:p>
            <a:pPr>
              <a:buNone/>
              <a:defRPr/>
            </a:pPr>
            <a:r>
              <a:rPr lang="en-US" dirty="0" smtClean="0"/>
              <a:t>	public void run() {	 // This is the entry point for thread.</a:t>
            </a:r>
          </a:p>
          <a:p>
            <a:pPr>
              <a:buNone/>
              <a:defRPr/>
            </a:pPr>
            <a:r>
              <a:rPr lang="en-US" dirty="0" smtClean="0"/>
              <a:t>		try {</a:t>
            </a:r>
          </a:p>
          <a:p>
            <a:pPr>
              <a:buNone/>
              <a:defRPr/>
            </a:pPr>
            <a:r>
              <a:rPr lang="en-US" dirty="0" smtClean="0"/>
              <a:t>			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5; </a:t>
            </a:r>
            <a:r>
              <a:rPr lang="en-US" dirty="0" err="1" smtClean="0"/>
              <a:t>i</a:t>
            </a:r>
            <a:r>
              <a:rPr lang="en-US" dirty="0" smtClean="0"/>
              <a:t> &gt; 0; </a:t>
            </a:r>
            <a:r>
              <a:rPr lang="en-US" dirty="0" err="1" smtClean="0"/>
              <a:t>i</a:t>
            </a:r>
            <a:r>
              <a:rPr lang="en-US" dirty="0" smtClean="0"/>
              <a:t>--) {</a:t>
            </a:r>
          </a:p>
          <a:p>
            <a:pPr>
              <a:buNone/>
              <a:defRPr/>
            </a:pPr>
            <a:r>
              <a:rPr lang="en-US" dirty="0" smtClean="0"/>
              <a:t>				</a:t>
            </a:r>
            <a:r>
              <a:rPr lang="en-US" dirty="0" err="1" smtClean="0"/>
              <a:t>System.out.println</a:t>
            </a:r>
            <a:r>
              <a:rPr lang="en-US" dirty="0" smtClean="0"/>
              <a:t>(name + ": " + 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pPr>
              <a:buNone/>
              <a:defRPr/>
            </a:pPr>
            <a:r>
              <a:rPr lang="en-US" dirty="0" smtClean="0"/>
              <a:t>				</a:t>
            </a:r>
            <a:r>
              <a:rPr lang="en-US" dirty="0" err="1" smtClean="0"/>
              <a:t>Thread.sleep</a:t>
            </a:r>
            <a:r>
              <a:rPr lang="en-US" dirty="0" smtClean="0"/>
              <a:t>(1000);</a:t>
            </a:r>
          </a:p>
          <a:p>
            <a:pPr>
              <a:buNone/>
              <a:defRPr/>
            </a:pPr>
            <a:r>
              <a:rPr lang="en-US" dirty="0" smtClean="0"/>
              <a:t>			}</a:t>
            </a:r>
          </a:p>
          <a:p>
            <a:pPr>
              <a:buNone/>
              <a:defRPr/>
            </a:pPr>
            <a:r>
              <a:rPr lang="en-US" dirty="0" smtClean="0"/>
              <a:t>		}</a:t>
            </a:r>
          </a:p>
          <a:p>
            <a:pPr>
              <a:buNone/>
              <a:defRPr/>
            </a:pPr>
            <a:r>
              <a:rPr lang="en-US" dirty="0" smtClean="0"/>
              <a:t>		 catch (</a:t>
            </a:r>
            <a:r>
              <a:rPr lang="en-US" dirty="0" err="1" smtClean="0"/>
              <a:t>InterruptedException</a:t>
            </a:r>
            <a:r>
              <a:rPr lang="en-US" dirty="0" smtClean="0"/>
              <a:t> e) {</a:t>
            </a:r>
          </a:p>
          <a:p>
            <a:pPr>
              <a:buNone/>
              <a:defRPr/>
            </a:pPr>
            <a:r>
              <a:rPr lang="en-US" dirty="0" smtClean="0"/>
              <a:t>			</a:t>
            </a:r>
            <a:r>
              <a:rPr lang="en-US" dirty="0" err="1" smtClean="0"/>
              <a:t>System.out.println</a:t>
            </a:r>
            <a:r>
              <a:rPr lang="en-US" dirty="0" smtClean="0"/>
              <a:t>(name + "Interrupted");</a:t>
            </a:r>
          </a:p>
          <a:p>
            <a:pPr>
              <a:buNone/>
              <a:defRPr/>
            </a:pPr>
            <a:r>
              <a:rPr lang="en-US" dirty="0" smtClean="0"/>
              <a:t>		}</a:t>
            </a:r>
          </a:p>
          <a:p>
            <a:pPr>
              <a:buNone/>
              <a:defRPr/>
            </a:pPr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(name + " exiting.");</a:t>
            </a:r>
          </a:p>
          <a:p>
            <a:pPr>
              <a:buNone/>
              <a:defRPr/>
            </a:pPr>
            <a:r>
              <a:rPr lang="en-US" dirty="0" smtClean="0"/>
              <a:t>	}</a:t>
            </a:r>
          </a:p>
          <a:p>
            <a:pPr>
              <a:buNone/>
              <a:defRPr/>
            </a:pPr>
            <a:r>
              <a:rPr lang="en-US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686800" cy="6477000"/>
          </a:xfrm>
        </p:spPr>
        <p:txBody>
          <a:bodyPr rtlCol="0">
            <a:normAutofit fontScale="85000" lnSpcReduction="20000"/>
          </a:bodyPr>
          <a:lstStyle/>
          <a:p>
            <a:pPr>
              <a:buNone/>
              <a:defRPr/>
            </a:pPr>
            <a:r>
              <a:rPr lang="en-US" dirty="0" smtClean="0"/>
              <a:t>class </a:t>
            </a:r>
            <a:r>
              <a:rPr lang="en-US" dirty="0" err="1" smtClean="0"/>
              <a:t>MultiThreadDemo</a:t>
            </a:r>
            <a:r>
              <a:rPr lang="en-US" dirty="0" smtClean="0"/>
              <a:t> {</a:t>
            </a:r>
          </a:p>
          <a:p>
            <a:pPr>
              <a:buNone/>
              <a:defRPr/>
            </a:pPr>
            <a:r>
              <a:rPr lang="en-US" dirty="0" smtClean="0"/>
              <a:t>	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 {</a:t>
            </a:r>
          </a:p>
          <a:p>
            <a:pPr>
              <a:buNone/>
              <a:defRPr/>
            </a:pPr>
            <a:r>
              <a:rPr lang="en-US" dirty="0" smtClean="0"/>
              <a:t>		new </a:t>
            </a:r>
            <a:r>
              <a:rPr lang="en-US" dirty="0" err="1" smtClean="0"/>
              <a:t>NewThread</a:t>
            </a:r>
            <a:r>
              <a:rPr lang="en-US" dirty="0" smtClean="0"/>
              <a:t>("One"); // start threads</a:t>
            </a:r>
          </a:p>
          <a:p>
            <a:pPr>
              <a:buNone/>
              <a:defRPr/>
            </a:pPr>
            <a:r>
              <a:rPr lang="en-US" dirty="0" smtClean="0"/>
              <a:t>		new </a:t>
            </a:r>
            <a:r>
              <a:rPr lang="en-US" dirty="0" err="1" smtClean="0"/>
              <a:t>NewThread</a:t>
            </a:r>
            <a:r>
              <a:rPr lang="en-US" dirty="0" smtClean="0"/>
              <a:t>("Two");</a:t>
            </a:r>
          </a:p>
          <a:p>
            <a:pPr>
              <a:buNone/>
              <a:defRPr/>
            </a:pPr>
            <a:r>
              <a:rPr lang="en-US" dirty="0" smtClean="0"/>
              <a:t>		new </a:t>
            </a:r>
            <a:r>
              <a:rPr lang="en-US" dirty="0" err="1" smtClean="0"/>
              <a:t>NewThread</a:t>
            </a:r>
            <a:r>
              <a:rPr lang="en-US" dirty="0" smtClean="0"/>
              <a:t>("Three");</a:t>
            </a:r>
          </a:p>
          <a:p>
            <a:pPr>
              <a:buNone/>
              <a:defRPr/>
            </a:pPr>
            <a:r>
              <a:rPr lang="en-US" dirty="0" smtClean="0"/>
              <a:t>		try {</a:t>
            </a:r>
          </a:p>
          <a:p>
            <a:pPr>
              <a:buNone/>
              <a:defRPr/>
            </a:pPr>
            <a:r>
              <a:rPr lang="en-US" dirty="0" smtClean="0"/>
              <a:t>			// wait for other threads to end</a:t>
            </a:r>
          </a:p>
          <a:p>
            <a:pPr>
              <a:buNone/>
              <a:defRPr/>
            </a:pPr>
            <a:r>
              <a:rPr lang="en-US" dirty="0" smtClean="0"/>
              <a:t>			</a:t>
            </a:r>
            <a:r>
              <a:rPr lang="en-US" dirty="0" err="1" smtClean="0"/>
              <a:t>Thread.sleep</a:t>
            </a:r>
            <a:r>
              <a:rPr lang="en-US" dirty="0" smtClean="0"/>
              <a:t>(10000);</a:t>
            </a:r>
          </a:p>
          <a:p>
            <a:pPr>
              <a:buNone/>
              <a:defRPr/>
            </a:pPr>
            <a:r>
              <a:rPr lang="en-US" dirty="0" smtClean="0"/>
              <a:t>		}</a:t>
            </a:r>
          </a:p>
          <a:p>
            <a:pPr>
              <a:buNone/>
              <a:defRPr/>
            </a:pPr>
            <a:r>
              <a:rPr lang="en-US" dirty="0" smtClean="0"/>
              <a:t>	 	catch (</a:t>
            </a:r>
            <a:r>
              <a:rPr lang="en-US" dirty="0" err="1" smtClean="0"/>
              <a:t>InterruptedException</a:t>
            </a:r>
            <a:r>
              <a:rPr lang="en-US" dirty="0" smtClean="0"/>
              <a:t> e) {</a:t>
            </a:r>
          </a:p>
          <a:p>
            <a:pPr>
              <a:buNone/>
              <a:defRPr/>
            </a:pPr>
            <a:r>
              <a:rPr lang="en-US" dirty="0" smtClean="0"/>
              <a:t>			</a:t>
            </a:r>
            <a:r>
              <a:rPr lang="en-US" dirty="0" err="1" smtClean="0"/>
              <a:t>System.out.println</a:t>
            </a:r>
            <a:r>
              <a:rPr lang="en-US" dirty="0" smtClean="0"/>
              <a:t>("Main thread Interrupted");</a:t>
            </a:r>
          </a:p>
          <a:p>
            <a:pPr>
              <a:buNone/>
              <a:defRPr/>
            </a:pPr>
            <a:r>
              <a:rPr lang="en-US" dirty="0" smtClean="0"/>
              <a:t>		}</a:t>
            </a:r>
          </a:p>
          <a:p>
            <a:pPr>
              <a:buNone/>
              <a:defRPr/>
            </a:pPr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("Main thread exiting.");</a:t>
            </a:r>
          </a:p>
          <a:p>
            <a:pPr>
              <a:buNone/>
              <a:defRPr/>
            </a:pPr>
            <a:r>
              <a:rPr lang="en-US" dirty="0" smtClean="0"/>
              <a:t>	}</a:t>
            </a:r>
          </a:p>
          <a:p>
            <a:pPr>
              <a:buNone/>
              <a:defRPr/>
            </a:pPr>
            <a:r>
              <a:rPr lang="en-US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4191000" cy="4648200"/>
          </a:xfrm>
        </p:spPr>
        <p:txBody>
          <a:bodyPr rtlCol="0">
            <a:normAutofit fontScale="70000" lnSpcReduction="20000"/>
          </a:bodyPr>
          <a:lstStyle/>
          <a:p>
            <a:pPr>
              <a:buNone/>
              <a:defRPr/>
            </a:pPr>
            <a:r>
              <a:rPr lang="en-US" b="1" dirty="0" smtClean="0"/>
              <a:t>Output</a:t>
            </a:r>
          </a:p>
          <a:p>
            <a:pPr>
              <a:buNone/>
              <a:defRPr/>
            </a:pPr>
            <a:r>
              <a:rPr lang="en-US" dirty="0" smtClean="0"/>
              <a:t>New thread: Thread[One,5,main]</a:t>
            </a:r>
          </a:p>
          <a:p>
            <a:pPr>
              <a:buNone/>
              <a:defRPr/>
            </a:pPr>
            <a:r>
              <a:rPr lang="en-US" dirty="0" smtClean="0"/>
              <a:t>New thread: Thread[Two,5,main]</a:t>
            </a:r>
          </a:p>
          <a:p>
            <a:pPr>
              <a:buNone/>
              <a:defRPr/>
            </a:pPr>
            <a:r>
              <a:rPr lang="en-US" dirty="0" smtClean="0"/>
              <a:t>New thread: Thread[Three,5,main]</a:t>
            </a:r>
          </a:p>
          <a:p>
            <a:pPr>
              <a:buNone/>
              <a:defRPr/>
            </a:pPr>
            <a:r>
              <a:rPr lang="en-US" dirty="0" smtClean="0"/>
              <a:t>One: 5</a:t>
            </a:r>
          </a:p>
          <a:p>
            <a:pPr>
              <a:buNone/>
              <a:defRPr/>
            </a:pPr>
            <a:r>
              <a:rPr lang="en-US" dirty="0" smtClean="0"/>
              <a:t>Two: 5</a:t>
            </a:r>
          </a:p>
          <a:p>
            <a:pPr>
              <a:buNone/>
              <a:defRPr/>
            </a:pPr>
            <a:r>
              <a:rPr lang="en-US" dirty="0" smtClean="0"/>
              <a:t>Three: 5</a:t>
            </a:r>
          </a:p>
          <a:p>
            <a:pPr>
              <a:buNone/>
              <a:defRPr/>
            </a:pPr>
            <a:r>
              <a:rPr lang="en-US" dirty="0" smtClean="0"/>
              <a:t>One: 4</a:t>
            </a:r>
          </a:p>
          <a:p>
            <a:pPr>
              <a:buNone/>
              <a:defRPr/>
            </a:pPr>
            <a:r>
              <a:rPr lang="en-US" dirty="0" smtClean="0"/>
              <a:t>Two: 4</a:t>
            </a:r>
          </a:p>
          <a:p>
            <a:pPr>
              <a:buNone/>
              <a:defRPr/>
            </a:pPr>
            <a:r>
              <a:rPr lang="en-US" dirty="0" smtClean="0"/>
              <a:t>Three: 4</a:t>
            </a:r>
          </a:p>
          <a:p>
            <a:pPr>
              <a:buNone/>
              <a:defRPr/>
            </a:pPr>
            <a:r>
              <a:rPr lang="en-US" dirty="0" smtClean="0"/>
              <a:t>One: 3</a:t>
            </a:r>
          </a:p>
          <a:p>
            <a:pPr>
              <a:buNone/>
              <a:defRPr/>
            </a:pPr>
            <a:r>
              <a:rPr lang="en-US" dirty="0" smtClean="0"/>
              <a:t>Three: 3</a:t>
            </a:r>
          </a:p>
          <a:p>
            <a:pPr>
              <a:buNone/>
              <a:defRPr/>
            </a:pPr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4876800"/>
            <a:ext cx="86868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dirty="0" smtClean="0"/>
              <a:t>As you can see, once started, all three child threads share the CPU. 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dirty="0" smtClean="0"/>
              <a:t>Notice the call to sleep(10000) in main( ). This causes the main thread to sleep for ten seconds and ensures that it will finish last.</a:t>
            </a:r>
            <a:endParaRPr kumimoji="0" lang="en-US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953000" y="457200"/>
            <a:ext cx="35052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buNone/>
              <a:defRPr/>
            </a:pPr>
            <a:r>
              <a:rPr lang="en-US" sz="2200" dirty="0" smtClean="0"/>
              <a:t>Two: 3</a:t>
            </a:r>
          </a:p>
          <a:p>
            <a:pPr>
              <a:buNone/>
              <a:defRPr/>
            </a:pPr>
            <a:r>
              <a:rPr lang="en-US" sz="2200" dirty="0" smtClean="0"/>
              <a:t>One: 2</a:t>
            </a:r>
          </a:p>
          <a:p>
            <a:pPr>
              <a:buNone/>
              <a:defRPr/>
            </a:pPr>
            <a:r>
              <a:rPr lang="en-US" sz="2200" dirty="0" smtClean="0"/>
              <a:t>Three: 2</a:t>
            </a:r>
          </a:p>
          <a:p>
            <a:pPr>
              <a:buNone/>
              <a:defRPr/>
            </a:pPr>
            <a:r>
              <a:rPr lang="en-US" sz="2200" dirty="0" smtClean="0"/>
              <a:t>Two: 2</a:t>
            </a:r>
          </a:p>
          <a:p>
            <a:pPr>
              <a:buNone/>
              <a:defRPr/>
            </a:pPr>
            <a:r>
              <a:rPr lang="en-US" sz="2200" dirty="0" smtClean="0"/>
              <a:t>One: 1</a:t>
            </a:r>
          </a:p>
          <a:p>
            <a:pPr>
              <a:buNone/>
              <a:defRPr/>
            </a:pPr>
            <a:r>
              <a:rPr lang="en-US" sz="2200" dirty="0" smtClean="0"/>
              <a:t>Three: 1</a:t>
            </a:r>
          </a:p>
          <a:p>
            <a:pPr>
              <a:buNone/>
              <a:defRPr/>
            </a:pPr>
            <a:r>
              <a:rPr lang="en-US" sz="2200" dirty="0" smtClean="0"/>
              <a:t>Two: 1</a:t>
            </a:r>
          </a:p>
          <a:p>
            <a:pPr>
              <a:buNone/>
              <a:defRPr/>
            </a:pPr>
            <a:r>
              <a:rPr lang="en-US" sz="2200" dirty="0" smtClean="0"/>
              <a:t>One exiting.</a:t>
            </a:r>
          </a:p>
          <a:p>
            <a:pPr>
              <a:buNone/>
              <a:defRPr/>
            </a:pPr>
            <a:r>
              <a:rPr lang="en-US" sz="2200" dirty="0" smtClean="0"/>
              <a:t>Two exiting.</a:t>
            </a:r>
          </a:p>
          <a:p>
            <a:pPr>
              <a:buNone/>
              <a:defRPr/>
            </a:pPr>
            <a:r>
              <a:rPr lang="en-US" sz="2200" dirty="0" smtClean="0"/>
              <a:t>Three exiting.</a:t>
            </a:r>
          </a:p>
          <a:p>
            <a:pPr>
              <a:buNone/>
              <a:defRPr/>
            </a:pPr>
            <a:r>
              <a:rPr lang="en-US" sz="2200" dirty="0" smtClean="0"/>
              <a:t>Main thread exiting.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686800" cy="6477000"/>
          </a:xfrm>
        </p:spPr>
        <p:txBody>
          <a:bodyPr rtlCol="0">
            <a:normAutofit fontScale="77500" lnSpcReduction="20000"/>
          </a:bodyPr>
          <a:lstStyle/>
          <a:p>
            <a:pPr>
              <a:buNone/>
              <a:defRPr/>
            </a:pPr>
            <a:r>
              <a:rPr lang="en-US" dirty="0" smtClean="0"/>
              <a:t>class </a:t>
            </a:r>
            <a:r>
              <a:rPr lang="en-US" dirty="0" err="1" smtClean="0"/>
              <a:t>MyThread</a:t>
            </a:r>
            <a:r>
              <a:rPr lang="en-US" dirty="0" smtClean="0"/>
              <a:t> extends Thread {  </a:t>
            </a:r>
          </a:p>
          <a:p>
            <a:pPr>
              <a:buNone/>
              <a:defRPr/>
            </a:pPr>
            <a:r>
              <a:rPr lang="en-US" dirty="0" smtClean="0"/>
              <a:t>	public void run () </a:t>
            </a:r>
          </a:p>
          <a:p>
            <a:pPr>
              <a:buNone/>
              <a:defRPr/>
            </a:pPr>
            <a:r>
              <a:rPr lang="en-US" dirty="0" smtClean="0"/>
              <a:t>  	{  </a:t>
            </a:r>
          </a:p>
          <a:p>
            <a:pPr>
              <a:buNone/>
              <a:defRPr/>
            </a:pPr>
            <a:r>
              <a:rPr lang="en-US" dirty="0" smtClean="0"/>
              <a:t>		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0;i&lt;100;i++) </a:t>
            </a:r>
          </a:p>
          <a:p>
            <a:pPr>
              <a:buNone/>
              <a:defRPr/>
            </a:pPr>
            <a:r>
              <a:rPr lang="en-US" dirty="0" smtClean="0"/>
              <a:t>    		{ </a:t>
            </a:r>
          </a:p>
          <a:p>
            <a:pPr>
              <a:buNone/>
              <a:defRPr/>
            </a:pPr>
            <a:r>
              <a:rPr lang="en-US" dirty="0" smtClean="0"/>
              <a:t>      		</a:t>
            </a:r>
            <a:r>
              <a:rPr lang="en-US" dirty="0" err="1" smtClean="0"/>
              <a:t>System.out.print</a:t>
            </a:r>
            <a:r>
              <a:rPr lang="en-US" dirty="0" smtClean="0"/>
              <a:t> (</a:t>
            </a:r>
            <a:r>
              <a:rPr lang="en-US" dirty="0" err="1" smtClean="0"/>
              <a:t>i</a:t>
            </a:r>
            <a:r>
              <a:rPr lang="en-US" dirty="0" smtClean="0"/>
              <a:t> + "\t");     </a:t>
            </a:r>
          </a:p>
          <a:p>
            <a:pPr>
              <a:buNone/>
              <a:defRPr/>
            </a:pPr>
            <a:r>
              <a:rPr lang="en-US" dirty="0" smtClean="0"/>
              <a:t>   		 } </a:t>
            </a:r>
          </a:p>
          <a:p>
            <a:pPr>
              <a:buNone/>
              <a:defRPr/>
            </a:pPr>
            <a:r>
              <a:rPr lang="en-US" dirty="0" smtClean="0"/>
              <a:t> 	 } </a:t>
            </a:r>
          </a:p>
          <a:p>
            <a:pPr>
              <a:buNone/>
              <a:defRPr/>
            </a:pPr>
            <a:r>
              <a:rPr lang="en-US" dirty="0" smtClean="0"/>
              <a:t>} </a:t>
            </a:r>
          </a:p>
          <a:p>
            <a:pPr>
              <a:buNone/>
              <a:defRPr/>
            </a:pPr>
            <a:r>
              <a:rPr lang="en-US" dirty="0" smtClean="0"/>
              <a:t>class </a:t>
            </a:r>
            <a:r>
              <a:rPr lang="en-US" dirty="0" err="1" smtClean="0"/>
              <a:t>TDemo</a:t>
            </a:r>
            <a:r>
              <a:rPr lang="en-US" dirty="0" smtClean="0"/>
              <a:t> {  </a:t>
            </a:r>
          </a:p>
          <a:p>
            <a:pPr>
              <a:buNone/>
              <a:defRPr/>
            </a:pPr>
            <a:r>
              <a:rPr lang="en-US" dirty="0" smtClean="0"/>
              <a:t>	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  {  </a:t>
            </a:r>
          </a:p>
          <a:p>
            <a:pPr>
              <a:buNone/>
              <a:defRPr/>
            </a:pPr>
            <a:r>
              <a:rPr lang="en-US" dirty="0" smtClean="0"/>
              <a:t>		</a:t>
            </a:r>
            <a:r>
              <a:rPr lang="en-US" dirty="0" err="1" smtClean="0"/>
              <a:t>MyThread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 = new </a:t>
            </a:r>
            <a:r>
              <a:rPr lang="en-US" dirty="0" err="1" smtClean="0"/>
              <a:t>MyThread</a:t>
            </a:r>
            <a:r>
              <a:rPr lang="en-US" dirty="0" smtClean="0"/>
              <a:t> (); </a:t>
            </a:r>
          </a:p>
          <a:p>
            <a:pPr>
              <a:buNone/>
              <a:defRPr/>
            </a:pPr>
            <a:r>
              <a:rPr lang="en-US" dirty="0" smtClean="0"/>
              <a:t>    		Thread t = new Thread (</a:t>
            </a:r>
            <a:r>
              <a:rPr lang="en-US" dirty="0" err="1" smtClean="0"/>
              <a:t>obj</a:t>
            </a:r>
            <a:r>
              <a:rPr lang="en-US" dirty="0" smtClean="0"/>
              <a:t>); </a:t>
            </a:r>
          </a:p>
          <a:p>
            <a:pPr>
              <a:buNone/>
              <a:defRPr/>
            </a:pPr>
            <a:r>
              <a:rPr lang="en-US" dirty="0" smtClean="0"/>
              <a:t>    		</a:t>
            </a:r>
            <a:r>
              <a:rPr lang="en-US" dirty="0" err="1" smtClean="0"/>
              <a:t>t.start</a:t>
            </a:r>
            <a:r>
              <a:rPr lang="en-US" dirty="0" smtClean="0"/>
              <a:t> ();     </a:t>
            </a:r>
          </a:p>
          <a:p>
            <a:pPr>
              <a:buNone/>
              <a:defRPr/>
            </a:pPr>
            <a:r>
              <a:rPr lang="en-US" dirty="0" smtClean="0"/>
              <a:t> 	 } </a:t>
            </a:r>
          </a:p>
          <a:p>
            <a:pPr>
              <a:buNone/>
              <a:defRPr/>
            </a:pPr>
            <a:r>
              <a:rPr lang="en-US" dirty="0" smtClean="0"/>
              <a:t>}</a:t>
            </a:r>
          </a:p>
          <a:p>
            <a:pPr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686800" cy="6477000"/>
          </a:xfrm>
        </p:spPr>
        <p:txBody>
          <a:bodyPr rtlCol="0">
            <a:normAutofit fontScale="85000" lnSpcReduction="10000"/>
          </a:bodyPr>
          <a:lstStyle/>
          <a:p>
            <a:pPr>
              <a:defRPr/>
            </a:pPr>
            <a:r>
              <a:rPr lang="en-US" dirty="0" smtClean="0"/>
              <a:t>In the most general sense, you create a thread by instantiating an object of type Thread.</a:t>
            </a:r>
          </a:p>
          <a:p>
            <a:pPr>
              <a:defRPr/>
            </a:pPr>
            <a:r>
              <a:rPr lang="en-US" dirty="0" smtClean="0"/>
              <a:t>Java defines 2 ways in which this can be accomplished: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dirty="0" smtClean="0"/>
              <a:t>You can implement the </a:t>
            </a:r>
            <a:r>
              <a:rPr lang="en-US" dirty="0" err="1" smtClean="0"/>
              <a:t>Runnable</a:t>
            </a:r>
            <a:r>
              <a:rPr lang="en-US" dirty="0" smtClean="0"/>
              <a:t> interface.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dirty="0" smtClean="0"/>
              <a:t>You can extend the Thread class, itself.</a:t>
            </a:r>
          </a:p>
          <a:p>
            <a:pPr>
              <a:buNone/>
              <a:defRPr/>
            </a:pPr>
            <a:endParaRPr lang="en-US" dirty="0" smtClean="0"/>
          </a:p>
          <a:p>
            <a:pPr>
              <a:buNone/>
              <a:defRPr/>
            </a:pPr>
            <a:r>
              <a:rPr lang="en-US" b="1" dirty="0" smtClean="0"/>
              <a:t>Implementing </a:t>
            </a:r>
            <a:r>
              <a:rPr lang="en-US" b="1" dirty="0" err="1" smtClean="0"/>
              <a:t>Runnable</a:t>
            </a:r>
            <a:endParaRPr lang="en-US" b="1" dirty="0" smtClean="0"/>
          </a:p>
          <a:p>
            <a:pPr>
              <a:defRPr/>
            </a:pPr>
            <a:r>
              <a:rPr lang="en-US" dirty="0" smtClean="0"/>
              <a:t>The easiest way to create a thread is to create a class that implements the </a:t>
            </a:r>
            <a:r>
              <a:rPr lang="en-US" dirty="0" err="1" smtClean="0"/>
              <a:t>Runnable</a:t>
            </a:r>
            <a:r>
              <a:rPr lang="en-US" dirty="0" smtClean="0"/>
              <a:t> interface. </a:t>
            </a:r>
            <a:r>
              <a:rPr lang="en-US" dirty="0" err="1" smtClean="0"/>
              <a:t>Runnable</a:t>
            </a:r>
            <a:r>
              <a:rPr lang="en-US" dirty="0" smtClean="0"/>
              <a:t> abstracts a unit of executable code. </a:t>
            </a:r>
          </a:p>
          <a:p>
            <a:pPr>
              <a:defRPr/>
            </a:pPr>
            <a:r>
              <a:rPr lang="en-US" dirty="0" smtClean="0"/>
              <a:t>You can construct a thread on any object that implements </a:t>
            </a:r>
            <a:r>
              <a:rPr lang="en-US" dirty="0" err="1" smtClean="0"/>
              <a:t>Runnable</a:t>
            </a:r>
            <a:r>
              <a:rPr lang="en-US" dirty="0" smtClean="0"/>
              <a:t>. </a:t>
            </a:r>
          </a:p>
          <a:p>
            <a:pPr>
              <a:defRPr/>
            </a:pPr>
            <a:r>
              <a:rPr lang="en-US" dirty="0" smtClean="0"/>
              <a:t>To implement </a:t>
            </a:r>
            <a:r>
              <a:rPr lang="en-US" dirty="0" err="1" smtClean="0"/>
              <a:t>Runnable</a:t>
            </a:r>
            <a:r>
              <a:rPr lang="en-US" dirty="0" smtClean="0"/>
              <a:t>, a class need only implement a single method called run( ), which is declared like this:</a:t>
            </a:r>
          </a:p>
          <a:p>
            <a:pPr lvl="1">
              <a:defRPr/>
            </a:pPr>
            <a:r>
              <a:rPr lang="en-US" dirty="0" smtClean="0"/>
              <a:t>public void run(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686800" cy="6477000"/>
          </a:xfrm>
        </p:spPr>
        <p:txBody>
          <a:bodyPr rtlCol="0">
            <a:normAutofit fontScale="70000" lnSpcReduction="20000"/>
          </a:bodyPr>
          <a:lstStyle/>
          <a:p>
            <a:pPr>
              <a:defRPr/>
            </a:pPr>
            <a:r>
              <a:rPr lang="en-US" dirty="0" smtClean="0"/>
              <a:t>Inside run( ), you will define the code that constitutes the new thread.</a:t>
            </a:r>
          </a:p>
          <a:p>
            <a:pPr>
              <a:defRPr/>
            </a:pPr>
            <a:r>
              <a:rPr lang="en-US" dirty="0" smtClean="0"/>
              <a:t>It is important to understand that run( ) can call other methods, use other classes, and</a:t>
            </a:r>
          </a:p>
          <a:p>
            <a:pPr>
              <a:defRPr/>
            </a:pPr>
            <a:r>
              <a:rPr lang="en-US" dirty="0" smtClean="0"/>
              <a:t>declare variables, just like the main thread can. </a:t>
            </a:r>
          </a:p>
          <a:p>
            <a:pPr>
              <a:defRPr/>
            </a:pPr>
            <a:r>
              <a:rPr lang="en-US" dirty="0" smtClean="0"/>
              <a:t>The only difference is that run( ) establishes the entry point for another, concurrent thread of execution within your program. </a:t>
            </a:r>
          </a:p>
          <a:p>
            <a:pPr>
              <a:defRPr/>
            </a:pPr>
            <a:r>
              <a:rPr lang="en-US" dirty="0" smtClean="0"/>
              <a:t>This thread will end when run( ) returns.</a:t>
            </a:r>
          </a:p>
          <a:p>
            <a:pPr>
              <a:defRPr/>
            </a:pPr>
            <a:r>
              <a:rPr lang="en-US" dirty="0" smtClean="0"/>
              <a:t>After you create a class that implements </a:t>
            </a:r>
            <a:r>
              <a:rPr lang="en-US" dirty="0" err="1" smtClean="0"/>
              <a:t>Runnable</a:t>
            </a:r>
            <a:r>
              <a:rPr lang="en-US" dirty="0" smtClean="0"/>
              <a:t>, you will instantiate an object of</a:t>
            </a:r>
          </a:p>
          <a:p>
            <a:pPr>
              <a:defRPr/>
            </a:pPr>
            <a:r>
              <a:rPr lang="en-US" dirty="0" smtClean="0"/>
              <a:t>type Thread from within that class.</a:t>
            </a:r>
          </a:p>
          <a:p>
            <a:pPr>
              <a:defRPr/>
            </a:pPr>
            <a:r>
              <a:rPr lang="en-US" dirty="0" smtClean="0"/>
              <a:t>Thread defines several constructors. The one that we will use is shown here:</a:t>
            </a:r>
          </a:p>
          <a:p>
            <a:pPr lvl="1">
              <a:defRPr/>
            </a:pPr>
            <a:r>
              <a:rPr lang="en-US" dirty="0" smtClean="0"/>
              <a:t>Thread(</a:t>
            </a:r>
            <a:r>
              <a:rPr lang="en-US" dirty="0" err="1" smtClean="0"/>
              <a:t>Runnable</a:t>
            </a:r>
            <a:r>
              <a:rPr lang="en-US" dirty="0" smtClean="0"/>
              <a:t> </a:t>
            </a:r>
            <a:r>
              <a:rPr lang="en-US" dirty="0" err="1" smtClean="0"/>
              <a:t>threadOb</a:t>
            </a:r>
            <a:r>
              <a:rPr lang="en-US" dirty="0" smtClean="0"/>
              <a:t>, String </a:t>
            </a:r>
            <a:r>
              <a:rPr lang="en-US" dirty="0" err="1" smtClean="0"/>
              <a:t>threadName</a:t>
            </a:r>
            <a:r>
              <a:rPr lang="en-US" dirty="0" smtClean="0"/>
              <a:t>)</a:t>
            </a:r>
          </a:p>
          <a:p>
            <a:pPr>
              <a:defRPr/>
            </a:pPr>
            <a:r>
              <a:rPr lang="en-US" dirty="0" smtClean="0"/>
              <a:t>In this constructor, </a:t>
            </a:r>
            <a:r>
              <a:rPr lang="en-US" dirty="0" err="1" smtClean="0"/>
              <a:t>threadOb</a:t>
            </a:r>
            <a:r>
              <a:rPr lang="en-US" dirty="0" smtClean="0"/>
              <a:t> is an instance of a class that implements the </a:t>
            </a:r>
            <a:r>
              <a:rPr lang="en-US" dirty="0" err="1" smtClean="0"/>
              <a:t>Runnable</a:t>
            </a:r>
            <a:r>
              <a:rPr lang="en-US" dirty="0" smtClean="0"/>
              <a:t> interface. This defines where execution of the thread will begin. The name of the new thread is specified by </a:t>
            </a:r>
            <a:r>
              <a:rPr lang="en-US" dirty="0" err="1" smtClean="0"/>
              <a:t>threadName</a:t>
            </a:r>
            <a:r>
              <a:rPr lang="en-US" dirty="0" smtClean="0"/>
              <a:t>.</a:t>
            </a:r>
          </a:p>
          <a:p>
            <a:pPr>
              <a:defRPr/>
            </a:pPr>
            <a:r>
              <a:rPr lang="en-US" dirty="0" smtClean="0"/>
              <a:t>After the new thread is created, it will not start running until you call its start( )</a:t>
            </a:r>
          </a:p>
          <a:p>
            <a:pPr>
              <a:defRPr/>
            </a:pPr>
            <a:r>
              <a:rPr lang="en-US" dirty="0" smtClean="0"/>
              <a:t>method, which is declared within Thread. In essence, start( ) executes a call to run( ). The start( ) method is shown here:</a:t>
            </a:r>
          </a:p>
          <a:p>
            <a:pPr lvl="1">
              <a:defRPr/>
            </a:pPr>
            <a:r>
              <a:rPr lang="en-US" dirty="0" smtClean="0"/>
              <a:t>void start(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686800" cy="6477000"/>
          </a:xfrm>
        </p:spPr>
        <p:txBody>
          <a:bodyPr rtlCol="0">
            <a:normAutofit fontScale="62500" lnSpcReduction="20000"/>
          </a:bodyPr>
          <a:lstStyle/>
          <a:p>
            <a:pPr>
              <a:buNone/>
              <a:defRPr/>
            </a:pPr>
            <a:r>
              <a:rPr lang="en-US" dirty="0" smtClean="0"/>
              <a:t>class </a:t>
            </a:r>
            <a:r>
              <a:rPr lang="en-US" dirty="0" err="1" smtClean="0"/>
              <a:t>NewThread</a:t>
            </a:r>
            <a:r>
              <a:rPr lang="en-US" dirty="0" smtClean="0"/>
              <a:t> implements </a:t>
            </a:r>
            <a:r>
              <a:rPr lang="en-US" dirty="0" err="1" smtClean="0"/>
              <a:t>Runnable</a:t>
            </a:r>
            <a:r>
              <a:rPr lang="en-US" dirty="0" smtClean="0"/>
              <a:t> {   // Create a second thread.</a:t>
            </a:r>
          </a:p>
          <a:p>
            <a:pPr>
              <a:buNone/>
              <a:defRPr/>
            </a:pPr>
            <a:r>
              <a:rPr lang="en-US" dirty="0" smtClean="0"/>
              <a:t>	Thread t;</a:t>
            </a:r>
          </a:p>
          <a:p>
            <a:pPr>
              <a:buNone/>
              <a:defRPr/>
            </a:pPr>
            <a:r>
              <a:rPr lang="en-US" dirty="0" smtClean="0"/>
              <a:t>	</a:t>
            </a:r>
            <a:r>
              <a:rPr lang="en-US" dirty="0" err="1" smtClean="0"/>
              <a:t>NewThread</a:t>
            </a:r>
            <a:r>
              <a:rPr lang="en-US" dirty="0" smtClean="0"/>
              <a:t>() {</a:t>
            </a:r>
          </a:p>
          <a:p>
            <a:pPr>
              <a:buNone/>
              <a:defRPr/>
            </a:pPr>
            <a:r>
              <a:rPr lang="en-US" dirty="0" smtClean="0"/>
              <a:t>	t = new Thread(this, "Demo Thread");   // Create a new, second thread</a:t>
            </a:r>
          </a:p>
          <a:p>
            <a:pPr>
              <a:buNone/>
              <a:defRPr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("Child thread: " + t);</a:t>
            </a:r>
          </a:p>
          <a:p>
            <a:pPr>
              <a:buNone/>
              <a:defRPr/>
            </a:pPr>
            <a:r>
              <a:rPr lang="en-US" dirty="0" smtClean="0"/>
              <a:t>	</a:t>
            </a:r>
            <a:r>
              <a:rPr lang="en-US" dirty="0" err="1" smtClean="0"/>
              <a:t>t.start</a:t>
            </a:r>
            <a:r>
              <a:rPr lang="en-US" dirty="0" smtClean="0"/>
              <a:t>(); // Start the thread</a:t>
            </a:r>
          </a:p>
          <a:p>
            <a:pPr>
              <a:buNone/>
              <a:defRPr/>
            </a:pPr>
            <a:r>
              <a:rPr lang="en-US" dirty="0" smtClean="0"/>
              <a:t>	}</a:t>
            </a:r>
          </a:p>
          <a:p>
            <a:pPr>
              <a:buNone/>
              <a:defRPr/>
            </a:pPr>
            <a:r>
              <a:rPr lang="en-US" dirty="0" smtClean="0"/>
              <a:t>	// This is the entry point for the second thread.</a:t>
            </a:r>
          </a:p>
          <a:p>
            <a:pPr>
              <a:buNone/>
              <a:defRPr/>
            </a:pPr>
            <a:r>
              <a:rPr lang="en-US" dirty="0" smtClean="0"/>
              <a:t>	public void run() {</a:t>
            </a:r>
          </a:p>
          <a:p>
            <a:pPr>
              <a:buNone/>
              <a:defRPr/>
            </a:pPr>
            <a:r>
              <a:rPr lang="en-US" dirty="0" smtClean="0"/>
              <a:t>		try {</a:t>
            </a:r>
          </a:p>
          <a:p>
            <a:pPr>
              <a:buNone/>
              <a:defRPr/>
            </a:pPr>
            <a:r>
              <a:rPr lang="en-US" dirty="0" smtClean="0"/>
              <a:t>		        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5; </a:t>
            </a:r>
            <a:r>
              <a:rPr lang="en-US" dirty="0" err="1" smtClean="0"/>
              <a:t>i</a:t>
            </a:r>
            <a:r>
              <a:rPr lang="en-US" dirty="0" smtClean="0"/>
              <a:t> &gt; 0; </a:t>
            </a:r>
            <a:r>
              <a:rPr lang="en-US" dirty="0" err="1" smtClean="0"/>
              <a:t>i</a:t>
            </a:r>
            <a:r>
              <a:rPr lang="en-US" dirty="0" smtClean="0"/>
              <a:t>--) {</a:t>
            </a:r>
          </a:p>
          <a:p>
            <a:pPr>
              <a:buNone/>
              <a:defRPr/>
            </a:pPr>
            <a:r>
              <a:rPr lang="en-US" dirty="0" smtClean="0"/>
              <a:t>		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("Child Thread: " + 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pPr>
              <a:buNone/>
              <a:defRPr/>
            </a:pPr>
            <a:r>
              <a:rPr lang="en-US" dirty="0" smtClean="0"/>
              <a:t>		          </a:t>
            </a:r>
            <a:r>
              <a:rPr lang="en-US" dirty="0" err="1" smtClean="0"/>
              <a:t>Thread.sleep</a:t>
            </a:r>
            <a:r>
              <a:rPr lang="en-US" dirty="0" smtClean="0"/>
              <a:t>(500);</a:t>
            </a:r>
          </a:p>
          <a:p>
            <a:pPr>
              <a:buNone/>
              <a:defRPr/>
            </a:pPr>
            <a:r>
              <a:rPr lang="en-US" dirty="0" smtClean="0"/>
              <a:t>		          }</a:t>
            </a:r>
          </a:p>
          <a:p>
            <a:pPr>
              <a:buNone/>
              <a:defRPr/>
            </a:pPr>
            <a:r>
              <a:rPr lang="en-US" dirty="0" smtClean="0"/>
              <a:t>		} </a:t>
            </a:r>
          </a:p>
          <a:p>
            <a:pPr>
              <a:buNone/>
              <a:defRPr/>
            </a:pPr>
            <a:r>
              <a:rPr lang="en-US" dirty="0" smtClean="0"/>
              <a:t>		catch (</a:t>
            </a:r>
            <a:r>
              <a:rPr lang="en-US" dirty="0" err="1" smtClean="0"/>
              <a:t>InterruptedException</a:t>
            </a:r>
            <a:r>
              <a:rPr lang="en-US" dirty="0" smtClean="0"/>
              <a:t> e) {</a:t>
            </a:r>
          </a:p>
          <a:p>
            <a:pPr>
              <a:buNone/>
              <a:defRPr/>
            </a:pPr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("Child interrupted.");</a:t>
            </a:r>
          </a:p>
          <a:p>
            <a:pPr>
              <a:buNone/>
              <a:defRPr/>
            </a:pPr>
            <a:r>
              <a:rPr lang="en-US" dirty="0" smtClean="0"/>
              <a:t>		}</a:t>
            </a:r>
          </a:p>
          <a:p>
            <a:pPr>
              <a:buNone/>
              <a:defRPr/>
            </a:pPr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("Exiting child thread.");</a:t>
            </a:r>
          </a:p>
          <a:p>
            <a:pPr>
              <a:buNone/>
              <a:defRPr/>
            </a:pPr>
            <a:r>
              <a:rPr lang="en-US" dirty="0" smtClean="0"/>
              <a:t>	}</a:t>
            </a:r>
          </a:p>
          <a:p>
            <a:pPr>
              <a:buNone/>
              <a:defRPr/>
            </a:pPr>
            <a:r>
              <a:rPr lang="en-US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686800" cy="6477000"/>
          </a:xfrm>
        </p:spPr>
        <p:txBody>
          <a:bodyPr rtlCol="0">
            <a:normAutofit fontScale="85000" lnSpcReduction="20000"/>
          </a:bodyPr>
          <a:lstStyle/>
          <a:p>
            <a:pPr>
              <a:buNone/>
              <a:defRPr/>
            </a:pPr>
            <a:r>
              <a:rPr lang="en-US" dirty="0" smtClean="0"/>
              <a:t>class </a:t>
            </a:r>
            <a:r>
              <a:rPr lang="en-US" dirty="0" err="1" smtClean="0"/>
              <a:t>ThreadDemo</a:t>
            </a:r>
            <a:r>
              <a:rPr lang="en-US" dirty="0" smtClean="0"/>
              <a:t> {</a:t>
            </a:r>
          </a:p>
          <a:p>
            <a:pPr>
              <a:buNone/>
              <a:defRPr/>
            </a:pPr>
            <a:r>
              <a:rPr lang="en-US" dirty="0" smtClean="0"/>
              <a:t>	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 {</a:t>
            </a:r>
          </a:p>
          <a:p>
            <a:pPr>
              <a:buNone/>
              <a:defRPr/>
            </a:pPr>
            <a:r>
              <a:rPr lang="en-US" dirty="0" smtClean="0"/>
              <a:t>		new </a:t>
            </a:r>
            <a:r>
              <a:rPr lang="en-US" dirty="0" err="1" smtClean="0"/>
              <a:t>NewThread</a:t>
            </a:r>
            <a:r>
              <a:rPr lang="en-US" dirty="0" smtClean="0"/>
              <a:t>(); // create a new thread</a:t>
            </a:r>
          </a:p>
          <a:p>
            <a:pPr>
              <a:buNone/>
              <a:defRPr/>
            </a:pPr>
            <a:r>
              <a:rPr lang="en-US" dirty="0" smtClean="0"/>
              <a:t>		try {</a:t>
            </a:r>
          </a:p>
          <a:p>
            <a:pPr>
              <a:buNone/>
              <a:defRPr/>
            </a:pPr>
            <a:r>
              <a:rPr lang="en-US" dirty="0" smtClean="0"/>
              <a:t>			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5; </a:t>
            </a:r>
            <a:r>
              <a:rPr lang="en-US" dirty="0" err="1" smtClean="0"/>
              <a:t>i</a:t>
            </a:r>
            <a:r>
              <a:rPr lang="en-US" dirty="0" smtClean="0"/>
              <a:t> &gt; 0; </a:t>
            </a:r>
            <a:r>
              <a:rPr lang="en-US" dirty="0" err="1" smtClean="0"/>
              <a:t>i</a:t>
            </a:r>
            <a:r>
              <a:rPr lang="en-US" dirty="0" smtClean="0"/>
              <a:t>--) {</a:t>
            </a:r>
          </a:p>
          <a:p>
            <a:pPr>
              <a:buNone/>
              <a:defRPr/>
            </a:pPr>
            <a:r>
              <a:rPr lang="en-US" dirty="0" smtClean="0"/>
              <a:t>			</a:t>
            </a:r>
            <a:r>
              <a:rPr lang="en-US" dirty="0" err="1" smtClean="0"/>
              <a:t>System.out.println</a:t>
            </a:r>
            <a:r>
              <a:rPr lang="en-US" dirty="0" smtClean="0"/>
              <a:t>("Main Thread: " + 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pPr>
              <a:buNone/>
              <a:defRPr/>
            </a:pPr>
            <a:r>
              <a:rPr lang="en-US" dirty="0" smtClean="0"/>
              <a:t>			</a:t>
            </a:r>
            <a:r>
              <a:rPr lang="en-US" dirty="0" err="1" smtClean="0"/>
              <a:t>Thread.sleep</a:t>
            </a:r>
            <a:r>
              <a:rPr lang="en-US" dirty="0" smtClean="0"/>
              <a:t>(1000);</a:t>
            </a:r>
          </a:p>
          <a:p>
            <a:pPr>
              <a:buNone/>
              <a:defRPr/>
            </a:pPr>
            <a:r>
              <a:rPr lang="en-US" dirty="0" smtClean="0"/>
              <a:t>			}</a:t>
            </a:r>
          </a:p>
          <a:p>
            <a:pPr>
              <a:buNone/>
              <a:defRPr/>
            </a:pPr>
            <a:r>
              <a:rPr lang="en-US" dirty="0" smtClean="0"/>
              <a:t>		} </a:t>
            </a:r>
          </a:p>
          <a:p>
            <a:pPr>
              <a:buNone/>
              <a:defRPr/>
            </a:pPr>
            <a:r>
              <a:rPr lang="en-US" dirty="0" smtClean="0"/>
              <a:t>		catch (</a:t>
            </a:r>
            <a:r>
              <a:rPr lang="en-US" dirty="0" err="1" smtClean="0"/>
              <a:t>InterruptedException</a:t>
            </a:r>
            <a:r>
              <a:rPr lang="en-US" dirty="0" smtClean="0"/>
              <a:t> e) {</a:t>
            </a:r>
          </a:p>
          <a:p>
            <a:pPr>
              <a:buNone/>
              <a:defRPr/>
            </a:pPr>
            <a:r>
              <a:rPr lang="en-US" dirty="0" smtClean="0"/>
              <a:t>			</a:t>
            </a:r>
            <a:r>
              <a:rPr lang="en-US" dirty="0" err="1" smtClean="0"/>
              <a:t>System.out.println</a:t>
            </a:r>
            <a:r>
              <a:rPr lang="en-US" dirty="0" smtClean="0"/>
              <a:t>("Main thread interrupted.");</a:t>
            </a:r>
          </a:p>
          <a:p>
            <a:pPr>
              <a:buNone/>
              <a:defRPr/>
            </a:pPr>
            <a:r>
              <a:rPr lang="en-US" dirty="0" smtClean="0"/>
              <a:t>		}</a:t>
            </a:r>
          </a:p>
          <a:p>
            <a:pPr>
              <a:buNone/>
              <a:defRPr/>
            </a:pPr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("Main thread exiting.");</a:t>
            </a:r>
          </a:p>
          <a:p>
            <a:pPr>
              <a:buNone/>
              <a:defRPr/>
            </a:pPr>
            <a:r>
              <a:rPr lang="en-US" dirty="0" smtClean="0"/>
              <a:t>	}</a:t>
            </a:r>
          </a:p>
          <a:p>
            <a:pPr>
              <a:buNone/>
              <a:defRPr/>
            </a:pPr>
            <a:r>
              <a:rPr lang="en-US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686800" cy="6477000"/>
          </a:xfrm>
        </p:spPr>
        <p:txBody>
          <a:bodyPr rtlCol="0">
            <a:normAutofit fontScale="70000" lnSpcReduction="20000"/>
          </a:bodyPr>
          <a:lstStyle/>
          <a:p>
            <a:pPr>
              <a:defRPr/>
            </a:pPr>
            <a:r>
              <a:rPr lang="en-US" dirty="0" smtClean="0"/>
              <a:t>Passing this as the first argument indicates that you want the new thread to call </a:t>
            </a:r>
            <a:r>
              <a:rPr lang="en-US" dirty="0" err="1" smtClean="0"/>
              <a:t>therun</a:t>
            </a:r>
            <a:r>
              <a:rPr lang="en-US" dirty="0" smtClean="0"/>
              <a:t>( ) method on this object.</a:t>
            </a:r>
          </a:p>
          <a:p>
            <a:pPr>
              <a:defRPr/>
            </a:pPr>
            <a:r>
              <a:rPr lang="en-US" dirty="0" smtClean="0"/>
              <a:t> Next, start( ) is called, which starts the thread of execution beginning at the run( ) method. This causes the child thread’s for loop to begin. After calling start( ), </a:t>
            </a:r>
            <a:r>
              <a:rPr lang="en-US" dirty="0" err="1" smtClean="0"/>
              <a:t>NewThread’s</a:t>
            </a:r>
            <a:r>
              <a:rPr lang="en-US" dirty="0" smtClean="0"/>
              <a:t> constructor returns to main( ). When the main thread resumes, it enters its for loop. Both threads continue running, sharing the CPU, until their loops finish. </a:t>
            </a:r>
          </a:p>
          <a:p>
            <a:pPr>
              <a:defRPr/>
            </a:pPr>
            <a:r>
              <a:rPr lang="en-US" dirty="0" smtClean="0"/>
              <a:t>The output produced by this program is as follows:</a:t>
            </a:r>
          </a:p>
          <a:p>
            <a:pPr lvl="1">
              <a:defRPr/>
            </a:pPr>
            <a:r>
              <a:rPr lang="en-US" dirty="0" smtClean="0"/>
              <a:t>Child thread: Thread[Demo Thread,5,main]</a:t>
            </a:r>
          </a:p>
          <a:p>
            <a:pPr lvl="1">
              <a:defRPr/>
            </a:pPr>
            <a:r>
              <a:rPr lang="en-US" dirty="0" smtClean="0"/>
              <a:t>Main Thread: 5</a:t>
            </a:r>
          </a:p>
          <a:p>
            <a:pPr lvl="1">
              <a:defRPr/>
            </a:pPr>
            <a:r>
              <a:rPr lang="en-US" dirty="0" smtClean="0"/>
              <a:t>Child Thread: 5</a:t>
            </a:r>
          </a:p>
          <a:p>
            <a:pPr lvl="1">
              <a:defRPr/>
            </a:pPr>
            <a:r>
              <a:rPr lang="en-US" dirty="0" smtClean="0"/>
              <a:t>Child Thread: 4</a:t>
            </a:r>
          </a:p>
          <a:p>
            <a:pPr lvl="1">
              <a:defRPr/>
            </a:pPr>
            <a:r>
              <a:rPr lang="en-US" dirty="0" smtClean="0"/>
              <a:t>Main Thread: 4</a:t>
            </a:r>
          </a:p>
          <a:p>
            <a:pPr lvl="1">
              <a:defRPr/>
            </a:pPr>
            <a:r>
              <a:rPr lang="en-US" dirty="0" smtClean="0"/>
              <a:t>Child Thread: 3</a:t>
            </a:r>
          </a:p>
          <a:p>
            <a:pPr lvl="1">
              <a:defRPr/>
            </a:pPr>
            <a:r>
              <a:rPr lang="en-US" dirty="0" smtClean="0"/>
              <a:t>Child Thread: 2</a:t>
            </a:r>
          </a:p>
          <a:p>
            <a:pPr lvl="1">
              <a:defRPr/>
            </a:pPr>
            <a:r>
              <a:rPr lang="en-US" dirty="0" smtClean="0"/>
              <a:t>Main Thread: 3</a:t>
            </a:r>
          </a:p>
          <a:p>
            <a:pPr lvl="1">
              <a:defRPr/>
            </a:pPr>
            <a:r>
              <a:rPr lang="en-US" dirty="0" smtClean="0"/>
              <a:t>Child Thread: 1</a:t>
            </a:r>
          </a:p>
          <a:p>
            <a:pPr lvl="1">
              <a:defRPr/>
            </a:pPr>
            <a:r>
              <a:rPr lang="en-US" dirty="0" smtClean="0"/>
              <a:t>Exiting child thread.</a:t>
            </a:r>
          </a:p>
          <a:p>
            <a:pPr lvl="1">
              <a:defRPr/>
            </a:pPr>
            <a:r>
              <a:rPr lang="en-US" dirty="0" smtClean="0"/>
              <a:t>Main Thread: 2</a:t>
            </a:r>
          </a:p>
          <a:p>
            <a:pPr lvl="1">
              <a:defRPr/>
            </a:pPr>
            <a:r>
              <a:rPr lang="en-US" dirty="0" smtClean="0"/>
              <a:t>Main Thread: 1</a:t>
            </a:r>
          </a:p>
          <a:p>
            <a:pPr lvl="1">
              <a:defRPr/>
            </a:pPr>
            <a:r>
              <a:rPr lang="en-US" dirty="0" smtClean="0"/>
              <a:t>Main thread exiting.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686800" cy="6477000"/>
          </a:xfrm>
        </p:spPr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en-US" b="1" dirty="0" smtClean="0"/>
              <a:t>Extending Thread</a:t>
            </a:r>
          </a:p>
          <a:p>
            <a:pPr>
              <a:defRPr/>
            </a:pPr>
            <a:r>
              <a:rPr lang="en-US" dirty="0" smtClean="0"/>
              <a:t>The second way to create a thread is to create a new class that extends Thread, and then to create an instance of that class. </a:t>
            </a:r>
          </a:p>
          <a:p>
            <a:pPr>
              <a:defRPr/>
            </a:pPr>
            <a:r>
              <a:rPr lang="en-US" dirty="0" smtClean="0"/>
              <a:t>The extending class must override the run( ) method, which is the entry point for the new thread. </a:t>
            </a:r>
          </a:p>
          <a:p>
            <a:pPr>
              <a:defRPr/>
            </a:pPr>
            <a:r>
              <a:rPr lang="en-US" dirty="0" smtClean="0"/>
              <a:t>It must also call start( ) to begin execution of the new thread. </a:t>
            </a:r>
          </a:p>
          <a:p>
            <a:pPr>
              <a:defRPr/>
            </a:pPr>
            <a:r>
              <a:rPr lang="en-US" dirty="0" smtClean="0"/>
              <a:t>Here is the preceding program rewritten to extend Thread: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686800" cy="6477000"/>
          </a:xfrm>
        </p:spPr>
        <p:txBody>
          <a:bodyPr rtlCol="0">
            <a:normAutofit fontScale="62500" lnSpcReduction="20000"/>
          </a:bodyPr>
          <a:lstStyle/>
          <a:p>
            <a:pPr>
              <a:buNone/>
              <a:defRPr/>
            </a:pPr>
            <a:r>
              <a:rPr lang="en-US" dirty="0" smtClean="0"/>
              <a:t>class </a:t>
            </a:r>
            <a:r>
              <a:rPr lang="en-US" dirty="0" err="1" smtClean="0"/>
              <a:t>NewThread</a:t>
            </a:r>
            <a:r>
              <a:rPr lang="en-US" dirty="0" smtClean="0"/>
              <a:t> extends Thread {	// Create a second thread by extending Thread</a:t>
            </a:r>
          </a:p>
          <a:p>
            <a:pPr>
              <a:buNone/>
              <a:defRPr/>
            </a:pPr>
            <a:r>
              <a:rPr lang="en-US" dirty="0" smtClean="0"/>
              <a:t>	</a:t>
            </a:r>
            <a:r>
              <a:rPr lang="en-US" dirty="0" err="1" smtClean="0"/>
              <a:t>NewThread</a:t>
            </a:r>
            <a:r>
              <a:rPr lang="en-US" dirty="0" smtClean="0"/>
              <a:t>() {</a:t>
            </a:r>
          </a:p>
          <a:p>
            <a:pPr>
              <a:buNone/>
              <a:defRPr/>
            </a:pPr>
            <a:r>
              <a:rPr lang="en-US" dirty="0" smtClean="0"/>
              <a:t>		super("Demo Thread");	// Create a new, second thread</a:t>
            </a:r>
          </a:p>
          <a:p>
            <a:pPr>
              <a:buNone/>
              <a:defRPr/>
            </a:pPr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("Child thread: " + this);</a:t>
            </a:r>
          </a:p>
          <a:p>
            <a:pPr>
              <a:buNone/>
              <a:defRPr/>
            </a:pPr>
            <a:r>
              <a:rPr lang="en-US" dirty="0" smtClean="0"/>
              <a:t>		start(); // Start the thread</a:t>
            </a:r>
          </a:p>
          <a:p>
            <a:pPr>
              <a:buNone/>
              <a:defRPr/>
            </a:pPr>
            <a:r>
              <a:rPr lang="en-US" dirty="0" smtClean="0"/>
              <a:t>	}</a:t>
            </a:r>
          </a:p>
          <a:p>
            <a:pPr>
              <a:buNone/>
              <a:defRPr/>
            </a:pPr>
            <a:r>
              <a:rPr lang="en-US" dirty="0" smtClean="0"/>
              <a:t>	// This is the entry point for the second thread.</a:t>
            </a:r>
          </a:p>
          <a:p>
            <a:pPr>
              <a:buNone/>
              <a:defRPr/>
            </a:pPr>
            <a:r>
              <a:rPr lang="en-US" dirty="0" smtClean="0"/>
              <a:t>	public void run() {</a:t>
            </a:r>
          </a:p>
          <a:p>
            <a:pPr>
              <a:buNone/>
              <a:defRPr/>
            </a:pPr>
            <a:r>
              <a:rPr lang="en-US" dirty="0" smtClean="0"/>
              <a:t>		try {</a:t>
            </a:r>
          </a:p>
          <a:p>
            <a:pPr>
              <a:buNone/>
              <a:defRPr/>
            </a:pPr>
            <a:r>
              <a:rPr lang="en-US" dirty="0" smtClean="0"/>
              <a:t>			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5; </a:t>
            </a:r>
            <a:r>
              <a:rPr lang="en-US" dirty="0" err="1" smtClean="0"/>
              <a:t>i</a:t>
            </a:r>
            <a:r>
              <a:rPr lang="en-US" dirty="0" smtClean="0"/>
              <a:t> &gt; 0; </a:t>
            </a:r>
            <a:r>
              <a:rPr lang="en-US" dirty="0" err="1" smtClean="0"/>
              <a:t>i</a:t>
            </a:r>
            <a:r>
              <a:rPr lang="en-US" dirty="0" smtClean="0"/>
              <a:t>--) {</a:t>
            </a:r>
          </a:p>
          <a:p>
            <a:pPr>
              <a:buNone/>
              <a:defRPr/>
            </a:pPr>
            <a:r>
              <a:rPr lang="en-US" dirty="0" smtClean="0"/>
              <a:t>				</a:t>
            </a:r>
            <a:r>
              <a:rPr lang="en-US" dirty="0" err="1" smtClean="0"/>
              <a:t>System.out.println</a:t>
            </a:r>
            <a:r>
              <a:rPr lang="en-US" dirty="0" smtClean="0"/>
              <a:t>("Child Thread: " + 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pPr>
              <a:buNone/>
              <a:defRPr/>
            </a:pPr>
            <a:r>
              <a:rPr lang="en-US" dirty="0" smtClean="0"/>
              <a:t>				</a:t>
            </a:r>
            <a:r>
              <a:rPr lang="en-US" dirty="0" err="1" smtClean="0"/>
              <a:t>Thread.sleep</a:t>
            </a:r>
            <a:r>
              <a:rPr lang="en-US" dirty="0" smtClean="0"/>
              <a:t>(500);</a:t>
            </a:r>
          </a:p>
          <a:p>
            <a:pPr>
              <a:buNone/>
              <a:defRPr/>
            </a:pPr>
            <a:r>
              <a:rPr lang="en-US" dirty="0" smtClean="0"/>
              <a:t>			}</a:t>
            </a:r>
          </a:p>
          <a:p>
            <a:pPr>
              <a:buNone/>
              <a:defRPr/>
            </a:pPr>
            <a:r>
              <a:rPr lang="en-US" dirty="0" smtClean="0"/>
              <a:t>		}</a:t>
            </a:r>
          </a:p>
          <a:p>
            <a:pPr>
              <a:buNone/>
              <a:defRPr/>
            </a:pPr>
            <a:r>
              <a:rPr lang="en-US" dirty="0" smtClean="0"/>
              <a:t>		catch (</a:t>
            </a:r>
            <a:r>
              <a:rPr lang="en-US" dirty="0" err="1" smtClean="0"/>
              <a:t>InterruptedException</a:t>
            </a:r>
            <a:r>
              <a:rPr lang="en-US" dirty="0" smtClean="0"/>
              <a:t> e) {</a:t>
            </a:r>
          </a:p>
          <a:p>
            <a:pPr>
              <a:buNone/>
              <a:defRPr/>
            </a:pPr>
            <a:r>
              <a:rPr lang="en-US" dirty="0" smtClean="0"/>
              <a:t>			</a:t>
            </a:r>
            <a:r>
              <a:rPr lang="en-US" dirty="0" err="1" smtClean="0"/>
              <a:t>System.out.println</a:t>
            </a:r>
            <a:r>
              <a:rPr lang="en-US" dirty="0" smtClean="0"/>
              <a:t>("Child interrupted.");</a:t>
            </a:r>
          </a:p>
          <a:p>
            <a:pPr>
              <a:buNone/>
              <a:defRPr/>
            </a:pPr>
            <a:r>
              <a:rPr lang="en-US" dirty="0" smtClean="0"/>
              <a:t>		}</a:t>
            </a:r>
          </a:p>
          <a:p>
            <a:pPr>
              <a:buNone/>
              <a:defRPr/>
            </a:pPr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("Exiting child thread.");</a:t>
            </a:r>
          </a:p>
          <a:p>
            <a:pPr>
              <a:buNone/>
              <a:defRPr/>
            </a:pPr>
            <a:r>
              <a:rPr lang="en-US" dirty="0" smtClean="0"/>
              <a:t>	}</a:t>
            </a:r>
          </a:p>
          <a:p>
            <a:pPr>
              <a:buNone/>
              <a:defRPr/>
            </a:pPr>
            <a:r>
              <a:rPr lang="en-US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900</Words>
  <Application>Microsoft Office PowerPoint</Application>
  <PresentationFormat>On-screen Show (4:3)</PresentationFormat>
  <Paragraphs>210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amitstime@gmail.com</cp:lastModifiedBy>
  <cp:revision>64</cp:revision>
  <dcterms:created xsi:type="dcterms:W3CDTF">2012-12-14T06:24:56Z</dcterms:created>
  <dcterms:modified xsi:type="dcterms:W3CDTF">2014-08-04T13:23:10Z</dcterms:modified>
</cp:coreProperties>
</file>