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Ubuntu"/>
      <p:regular r:id="rId24"/>
      <p:bold r:id="rId25"/>
      <p:italic r:id="rId26"/>
      <p:boldItalic r:id="rId27"/>
    </p:embeddedFont>
    <p:embeddedFont>
      <p:font typeface="Average"/>
      <p:regular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Ubuntu-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Ubuntu-italic.fntdata"/><Relationship Id="rId25" Type="http://schemas.openxmlformats.org/officeDocument/2006/relationships/font" Target="fonts/Ubuntu-bold.fntdata"/><Relationship Id="rId28" Type="http://schemas.openxmlformats.org/officeDocument/2006/relationships/font" Target="fonts/Average-regular.fntdata"/><Relationship Id="rId27" Type="http://schemas.openxmlformats.org/officeDocument/2006/relationships/font" Target="fonts/Ubuntu-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swald-regular.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cs.oracle.com/cd/B28359_01/network.111/b28531/vpd.htm#CIHIFFDE" TargetMode="External"/><Relationship Id="rId4" Type="http://schemas.openxmlformats.org/officeDocument/2006/relationships/hyperlink" Target="http://web.stanford.edu/dept/itss/docs/oracle/10g/network.101/b10773/apdvpoli.htm" TargetMode="External"/><Relationship Id="rId5" Type="http://schemas.openxmlformats.org/officeDocument/2006/relationships/hyperlink" Target="http://www.devshed.com/c/a/oracle/row-level-security-with-virtual-private-databas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gif"/><Relationship Id="rId4" Type="http://schemas.openxmlformats.org/officeDocument/2006/relationships/image" Target="../media/image00.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Virtual Private Database</a:t>
            </a:r>
          </a:p>
          <a:p>
            <a:pPr lvl="0">
              <a:spcBef>
                <a:spcPts val="0"/>
              </a:spcBef>
              <a:buNone/>
            </a:pPr>
            <a:r>
              <a:rPr lang="en"/>
              <a:t>And policy types</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t>Presented by: Sagar Giri</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779200" cy="572700"/>
          </a:xfrm>
          <a:prstGeom prst="rect">
            <a:avLst/>
          </a:prstGeom>
        </p:spPr>
        <p:txBody>
          <a:bodyPr anchorCtr="0" anchor="t" bIns="91425" lIns="91425" rIns="91425" tIns="91425">
            <a:noAutofit/>
          </a:bodyPr>
          <a:lstStyle/>
          <a:p>
            <a:pPr lvl="0" rtl="0">
              <a:spcBef>
                <a:spcPts val="0"/>
              </a:spcBef>
              <a:buNone/>
            </a:pPr>
            <a:r>
              <a:rPr lang="en"/>
              <a:t>Components of an Oracle Virtual Private Database Policy</a:t>
            </a:r>
          </a:p>
        </p:txBody>
      </p:sp>
      <p:sp>
        <p:nvSpPr>
          <p:cNvPr id="118" name="Shape 11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buChar char="❖"/>
            </a:pPr>
            <a:r>
              <a:rPr lang="en"/>
              <a:t>To implement Oracle Virtual Private Database, we must create a </a:t>
            </a:r>
            <a:r>
              <a:rPr b="1" lang="en" u="sng">
                <a:solidFill>
                  <a:srgbClr val="FF9900"/>
                </a:solidFill>
              </a:rPr>
              <a:t>function</a:t>
            </a:r>
            <a:r>
              <a:rPr lang="en"/>
              <a:t> to generate the dynamic WHERE clause, and a </a:t>
            </a:r>
            <a:r>
              <a:rPr b="1" lang="en" u="sng">
                <a:solidFill>
                  <a:srgbClr val="FF9900"/>
                </a:solidFill>
              </a:rPr>
              <a:t>policy</a:t>
            </a:r>
            <a:r>
              <a:rPr lang="en"/>
              <a:t> to attach this function to the objects that you want to protect.</a:t>
            </a:r>
          </a:p>
          <a:p>
            <a:pPr indent="-228600" lvl="0" marL="457200">
              <a:spcBef>
                <a:spcPts val="0"/>
              </a:spcBef>
              <a:buChar char="❖"/>
            </a:pPr>
            <a:r>
              <a:rPr lang="en"/>
              <a:t>To generate the dynamic WHERE clause (predicate), you must create a function (</a:t>
            </a:r>
            <a:r>
              <a:rPr lang="en">
                <a:solidFill>
                  <a:srgbClr val="FF0000"/>
                </a:solidFill>
              </a:rPr>
              <a:t>not a procedure</a:t>
            </a:r>
            <a:r>
              <a:rPr lang="en"/>
              <a:t>) that defines the restrictions that you want to enforce. </a:t>
            </a:r>
          </a:p>
          <a:p>
            <a:pPr indent="-228600" lvl="0" marL="457200" rtl="0">
              <a:spcBef>
                <a:spcPts val="0"/>
              </a:spcBef>
              <a:buChar char="❖"/>
            </a:pPr>
            <a:r>
              <a:rPr lang="en"/>
              <a:t>Usually, the </a:t>
            </a:r>
            <a:r>
              <a:rPr lang="en">
                <a:solidFill>
                  <a:srgbClr val="FF9900"/>
                </a:solidFill>
              </a:rPr>
              <a:t>security administrator creates this function</a:t>
            </a:r>
            <a:r>
              <a:rPr lang="en"/>
              <a:t> in his or her own schema.</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779200" cy="572700"/>
          </a:xfrm>
          <a:prstGeom prst="rect">
            <a:avLst/>
          </a:prstGeom>
        </p:spPr>
        <p:txBody>
          <a:bodyPr anchorCtr="0" anchor="t" bIns="91425" lIns="91425" rIns="91425" tIns="91425">
            <a:noAutofit/>
          </a:bodyPr>
          <a:lstStyle/>
          <a:p>
            <a:pPr lvl="0" rtl="0">
              <a:spcBef>
                <a:spcPts val="0"/>
              </a:spcBef>
              <a:buNone/>
            </a:pPr>
            <a:r>
              <a:rPr lang="en"/>
              <a:t>Must have behaviour for a function</a:t>
            </a:r>
          </a:p>
        </p:txBody>
      </p:sp>
      <p:sp>
        <p:nvSpPr>
          <p:cNvPr id="124" name="Shape 12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buChar char="❖"/>
            </a:pPr>
            <a:r>
              <a:rPr lang="en"/>
              <a:t>It must take as arguments a schema name and an object (table, view, or synonym) name as inputs.</a:t>
            </a:r>
          </a:p>
          <a:p>
            <a:pPr indent="-228600" lvl="0" marL="457200">
              <a:spcBef>
                <a:spcPts val="0"/>
              </a:spcBef>
              <a:buChar char="❖"/>
            </a:pPr>
            <a:r>
              <a:rPr lang="en"/>
              <a:t>It must provide a return value for the WHERE clause predicate that will be generated. The return value for the WHERE clause is always a </a:t>
            </a:r>
            <a:r>
              <a:rPr b="1" lang="en" u="sng"/>
              <a:t>VARCHAR2</a:t>
            </a:r>
            <a:r>
              <a:rPr lang="en"/>
              <a:t> data type.</a:t>
            </a:r>
          </a:p>
          <a:p>
            <a:pPr indent="-228600" lvl="0" marL="457200">
              <a:spcBef>
                <a:spcPts val="0"/>
              </a:spcBef>
              <a:buChar char="❖"/>
            </a:pPr>
            <a:r>
              <a:rPr lang="en"/>
              <a:t>It must generate a valid WHERE clause.</a:t>
            </a:r>
          </a:p>
          <a:p>
            <a:pPr indent="-228600" lvl="0" marL="457200" rtl="0">
              <a:spcBef>
                <a:spcPts val="0"/>
              </a:spcBef>
              <a:buChar char="❖"/>
            </a:pPr>
            <a:r>
              <a:rPr lang="en"/>
              <a:t>It must not select from a table within the associated policy function. Although we can define a policy against a table, we cannot select that table from within the policy that was defined against the table.</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779200" cy="572700"/>
          </a:xfrm>
          <a:prstGeom prst="rect">
            <a:avLst/>
          </a:prstGeom>
        </p:spPr>
        <p:txBody>
          <a:bodyPr anchorCtr="0" anchor="t" bIns="91425" lIns="91425" rIns="91425" tIns="91425">
            <a:noAutofit/>
          </a:bodyPr>
          <a:lstStyle/>
          <a:p>
            <a:pPr lvl="0" rtl="0">
              <a:spcBef>
                <a:spcPts val="0"/>
              </a:spcBef>
              <a:buNone/>
            </a:pPr>
            <a:r>
              <a:rPr lang="en"/>
              <a:t>Five Oracle Virtual Private Database Policy Types</a:t>
            </a:r>
          </a:p>
        </p:txBody>
      </p:sp>
      <p:sp>
        <p:nvSpPr>
          <p:cNvPr id="130" name="Shape 13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lang="en" u="sng"/>
              <a:t>DYNAMIC</a:t>
            </a:r>
            <a:r>
              <a:rPr lang="en"/>
              <a:t> : Policy function re-executes every time a policy-protected database object is accessed.</a:t>
            </a:r>
          </a:p>
          <a:p>
            <a:pPr lvl="0">
              <a:spcBef>
                <a:spcPts val="0"/>
              </a:spcBef>
              <a:buNone/>
            </a:pPr>
            <a:r>
              <a:rPr b="1" lang="en" u="sng"/>
              <a:t>STATIC</a:t>
            </a:r>
            <a:r>
              <a:rPr lang="en"/>
              <a:t> : Once, then the predicate is cached in the SGA</a:t>
            </a:r>
          </a:p>
          <a:p>
            <a:pPr lvl="0">
              <a:spcBef>
                <a:spcPts val="0"/>
              </a:spcBef>
              <a:buNone/>
            </a:pPr>
            <a:r>
              <a:rPr b="1" lang="en" u="sng"/>
              <a:t>SHARED_STATIC</a:t>
            </a:r>
            <a:r>
              <a:rPr lang="en"/>
              <a:t>: Same as STATIC</a:t>
            </a:r>
          </a:p>
          <a:p>
            <a:pPr lvl="0">
              <a:spcBef>
                <a:spcPts val="0"/>
              </a:spcBef>
              <a:buNone/>
            </a:pPr>
            <a:r>
              <a:rPr b="1" lang="en" u="sng"/>
              <a:t>CONTEXT_SENSITIVE</a:t>
            </a:r>
            <a:r>
              <a:rPr lang="en"/>
              <a:t> : At statement execution time when the local application context changed since the last use of the cursor</a:t>
            </a:r>
          </a:p>
          <a:p>
            <a:pPr lvl="0" rtl="0">
              <a:spcBef>
                <a:spcPts val="0"/>
              </a:spcBef>
              <a:buNone/>
            </a:pPr>
            <a:r>
              <a:rPr b="1" lang="en" u="sng"/>
              <a:t>SHARED_CONTEXT_SENSITIVE</a:t>
            </a:r>
            <a:r>
              <a:rPr lang="en"/>
              <a:t> : Same as CONTEXT_SENSITIVE, but multiple objects can share the policy function from the session UGA</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779200" cy="572700"/>
          </a:xfrm>
          <a:prstGeom prst="rect">
            <a:avLst/>
          </a:prstGeom>
        </p:spPr>
        <p:txBody>
          <a:bodyPr anchorCtr="0" anchor="t" bIns="91425" lIns="91425" rIns="91425" tIns="91425">
            <a:noAutofit/>
          </a:bodyPr>
          <a:lstStyle/>
          <a:p>
            <a:pPr lvl="0" rtl="0">
              <a:spcBef>
                <a:spcPts val="0"/>
              </a:spcBef>
              <a:buNone/>
            </a:pPr>
            <a:r>
              <a:rPr lang="en"/>
              <a:t>Creating Oracle Virtual Private Database Policies (Step 1)</a:t>
            </a:r>
          </a:p>
        </p:txBody>
      </p:sp>
      <p:sp>
        <p:nvSpPr>
          <p:cNvPr id="136" name="Shape 13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Ensure That the OE User Account Is Active</a:t>
            </a:r>
          </a:p>
          <a:p>
            <a:pPr lvl="0">
              <a:spcBef>
                <a:spcPts val="0"/>
              </a:spcBef>
              <a:buNone/>
            </a:pPr>
            <a:r>
              <a:rPr lang="en"/>
              <a:t>	Log on to SQL*Plus as user SYS with the SYSDBA privilege.</a:t>
            </a:r>
          </a:p>
          <a:p>
            <a:pPr lvl="0">
              <a:spcBef>
                <a:spcPts val="0"/>
              </a:spcBef>
              <a:buNone/>
            </a:pPr>
            <a:r>
              <a:rPr lang="en"/>
              <a:t>Run the following SELECT statement on the DBA_USERS data dictionary view:</a:t>
            </a:r>
          </a:p>
          <a:p>
            <a:pPr indent="457200" lvl="0" algn="ctr">
              <a:spcBef>
                <a:spcPts val="0"/>
              </a:spcBef>
              <a:buNone/>
            </a:pPr>
            <a:r>
              <a:rPr b="1" lang="en" sz="1200">
                <a:solidFill>
                  <a:srgbClr val="00FF00"/>
                </a:solidFill>
                <a:latin typeface="Ubuntu"/>
                <a:ea typeface="Ubuntu"/>
                <a:cs typeface="Ubuntu"/>
                <a:sym typeface="Ubuntu"/>
              </a:rPr>
              <a:t>SELECT USERNAME, ACCOUNT_STATUS FROM DBA_USERS WHERE USERNAME = 'OE';</a:t>
            </a:r>
          </a:p>
          <a:p>
            <a:pPr lvl="0">
              <a:spcBef>
                <a:spcPts val="0"/>
              </a:spcBef>
              <a:buNone/>
            </a:pPr>
            <a:r>
              <a:rPr lang="en"/>
              <a:t>If the DBA_USERS view lists user OE as locked and expired, then enter the following statement to unlock the OE account and create a new password:</a:t>
            </a:r>
          </a:p>
          <a:p>
            <a:pPr indent="457200" lvl="0" algn="ctr">
              <a:spcBef>
                <a:spcPts val="0"/>
              </a:spcBef>
              <a:buNone/>
            </a:pPr>
            <a:r>
              <a:rPr b="1" lang="en" sz="1200">
                <a:solidFill>
                  <a:srgbClr val="00FF00"/>
                </a:solidFill>
                <a:latin typeface="Ubuntu"/>
                <a:ea typeface="Ubuntu"/>
                <a:cs typeface="Ubuntu"/>
                <a:sym typeface="Ubuntu"/>
              </a:rPr>
              <a:t>ALTER USER OE ACCOUNT UNLOCK IDENTIFIED BY password;</a:t>
            </a:r>
          </a:p>
          <a:p>
            <a:pPr lvl="0" rtl="0">
              <a:spcBef>
                <a:spcPts val="0"/>
              </a:spcBef>
              <a:buNone/>
            </a:pPr>
            <a:r>
              <a:t/>
            </a:r>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779200" cy="572700"/>
          </a:xfrm>
          <a:prstGeom prst="rect">
            <a:avLst/>
          </a:prstGeom>
        </p:spPr>
        <p:txBody>
          <a:bodyPr anchorCtr="0" anchor="t" bIns="91425" lIns="91425" rIns="91425" tIns="91425">
            <a:noAutofit/>
          </a:bodyPr>
          <a:lstStyle/>
          <a:p>
            <a:pPr lvl="0" rtl="0">
              <a:spcBef>
                <a:spcPts val="0"/>
              </a:spcBef>
              <a:buNone/>
            </a:pPr>
            <a:r>
              <a:rPr lang="en"/>
              <a:t>Creating Oracle Virtual Private Database Policies (Step 2)</a:t>
            </a:r>
          </a:p>
        </p:txBody>
      </p:sp>
      <p:sp>
        <p:nvSpPr>
          <p:cNvPr id="142" name="Shape 14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Create a Policy Function</a:t>
            </a:r>
          </a:p>
          <a:p>
            <a:pPr lvl="0">
              <a:spcBef>
                <a:spcPts val="0"/>
              </a:spcBef>
              <a:buNone/>
            </a:pPr>
            <a:r>
              <a:rPr lang="en"/>
              <a:t>Create the following function, which will append the WHERE SALES_REP_ID = 159 clause to any SELECT statement on the OE.ORDERS table.</a:t>
            </a:r>
          </a:p>
          <a:p>
            <a:pPr lvl="0" rtl="0">
              <a:spcBef>
                <a:spcPts val="0"/>
              </a:spcBef>
              <a:buNone/>
            </a:pPr>
            <a:r>
              <a:t/>
            </a:r>
            <a:endParaRPr/>
          </a:p>
        </p:txBody>
      </p:sp>
      <p:pic>
        <p:nvPicPr>
          <p:cNvPr id="143" name="Shape 143"/>
          <p:cNvPicPr preferRelativeResize="0"/>
          <p:nvPr/>
        </p:nvPicPr>
        <p:blipFill>
          <a:blip r:embed="rId3">
            <a:alphaModFix/>
          </a:blip>
          <a:stretch>
            <a:fillRect/>
          </a:stretch>
        </p:blipFill>
        <p:spPr>
          <a:xfrm>
            <a:off x="2873576" y="2389825"/>
            <a:ext cx="3655459" cy="2674200"/>
          </a:xfrm>
          <a:prstGeom prst="rect">
            <a:avLst/>
          </a:prstGeom>
          <a:noFill/>
          <a:ln>
            <a:noFill/>
          </a:ln>
        </p:spPr>
      </p:pic>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779200" cy="572700"/>
          </a:xfrm>
          <a:prstGeom prst="rect">
            <a:avLst/>
          </a:prstGeom>
        </p:spPr>
        <p:txBody>
          <a:bodyPr anchorCtr="0" anchor="t" bIns="91425" lIns="91425" rIns="91425" tIns="91425">
            <a:noAutofit/>
          </a:bodyPr>
          <a:lstStyle/>
          <a:p>
            <a:pPr lvl="0" rtl="0">
              <a:spcBef>
                <a:spcPts val="0"/>
              </a:spcBef>
              <a:buNone/>
            </a:pPr>
            <a:r>
              <a:rPr lang="en"/>
              <a:t>Creating Oracle Virtual Private Database Policies (Step 3)</a:t>
            </a: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create the following policy by using the ADD_POLICY procedure in the DBMS_RLS package	</a:t>
            </a:r>
          </a:p>
        </p:txBody>
      </p:sp>
      <p:pic>
        <p:nvPicPr>
          <p:cNvPr id="150" name="Shape 150"/>
          <p:cNvPicPr preferRelativeResize="0"/>
          <p:nvPr/>
        </p:nvPicPr>
        <p:blipFill>
          <a:blip r:embed="rId3">
            <a:alphaModFix/>
          </a:blip>
          <a:stretch>
            <a:fillRect/>
          </a:stretch>
        </p:blipFill>
        <p:spPr>
          <a:xfrm>
            <a:off x="1682066" y="2025050"/>
            <a:ext cx="5779875" cy="2959499"/>
          </a:xfrm>
          <a:prstGeom prst="rect">
            <a:avLst/>
          </a:prstGeom>
          <a:noFill/>
          <a:ln>
            <a:noFill/>
          </a:ln>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779200" cy="572700"/>
          </a:xfrm>
          <a:prstGeom prst="rect">
            <a:avLst/>
          </a:prstGeom>
        </p:spPr>
        <p:txBody>
          <a:bodyPr anchorCtr="0" anchor="t" bIns="91425" lIns="91425" rIns="91425" tIns="91425">
            <a:noAutofit/>
          </a:bodyPr>
          <a:lstStyle/>
          <a:p>
            <a:pPr lvl="0" rtl="0">
              <a:spcBef>
                <a:spcPts val="0"/>
              </a:spcBef>
              <a:buNone/>
            </a:pPr>
            <a:r>
              <a:rPr lang="en"/>
              <a:t>Verify:</a:t>
            </a:r>
          </a:p>
        </p:txBody>
      </p:sp>
      <p:sp>
        <p:nvSpPr>
          <p:cNvPr id="156" name="Shape 15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Log on as user OE.</a:t>
            </a:r>
          </a:p>
          <a:p>
            <a:pPr lvl="0">
              <a:spcBef>
                <a:spcPts val="0"/>
              </a:spcBef>
              <a:buNone/>
            </a:pPr>
            <a:r>
              <a:rPr lang="en"/>
              <a:t>&gt; CONNECT oe</a:t>
            </a:r>
          </a:p>
          <a:p>
            <a:pPr lvl="0">
              <a:spcBef>
                <a:spcPts val="0"/>
              </a:spcBef>
              <a:buNone/>
            </a:pPr>
            <a:r>
              <a:rPr lang="en"/>
              <a:t>&gt; Enter password: password</a:t>
            </a:r>
          </a:p>
          <a:p>
            <a:pPr lvl="0">
              <a:spcBef>
                <a:spcPts val="0"/>
              </a:spcBef>
              <a:buNone/>
            </a:pPr>
            <a:r>
              <a:t/>
            </a:r>
            <a:endParaRPr/>
          </a:p>
          <a:p>
            <a:pPr lvl="0">
              <a:spcBef>
                <a:spcPts val="0"/>
              </a:spcBef>
              <a:buNone/>
            </a:pPr>
            <a:r>
              <a:rPr lang="en"/>
              <a:t>Execute select/ count command: Not all entries are returned</a:t>
            </a:r>
          </a:p>
          <a:p>
            <a:pPr lvl="0" rtl="0">
              <a:spcBef>
                <a:spcPts val="0"/>
              </a:spcBef>
              <a:buNone/>
            </a:pPr>
            <a:r>
              <a:t/>
            </a:r>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779200" cy="572700"/>
          </a:xfrm>
          <a:prstGeom prst="rect">
            <a:avLst/>
          </a:prstGeom>
        </p:spPr>
        <p:txBody>
          <a:bodyPr anchorCtr="0" anchor="t" bIns="91425" lIns="91425" rIns="91425" tIns="91425">
            <a:noAutofit/>
          </a:bodyPr>
          <a:lstStyle/>
          <a:p>
            <a:pPr lvl="0" rtl="0">
              <a:spcBef>
                <a:spcPts val="0"/>
              </a:spcBef>
              <a:buNone/>
            </a:pPr>
            <a:r>
              <a:rPr lang="en"/>
              <a:t>Remove the Components</a:t>
            </a:r>
          </a:p>
        </p:txBody>
      </p:sp>
      <p:sp>
        <p:nvSpPr>
          <p:cNvPr id="162" name="Shape 16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As user SYS, remove the function and policy as follows:</a:t>
            </a:r>
          </a:p>
          <a:p>
            <a:pPr lvl="0">
              <a:spcBef>
                <a:spcPts val="0"/>
              </a:spcBef>
              <a:buNone/>
            </a:pPr>
            <a:r>
              <a:t/>
            </a:r>
            <a:endParaRPr/>
          </a:p>
          <a:p>
            <a:pPr lvl="0">
              <a:spcBef>
                <a:spcPts val="0"/>
              </a:spcBef>
              <a:buNone/>
            </a:pPr>
            <a:r>
              <a:rPr b="1" lang="en">
                <a:solidFill>
                  <a:srgbClr val="00FF00"/>
                </a:solidFill>
              </a:rPr>
              <a:t>DROP FUNCTION auth_orders;</a:t>
            </a:r>
          </a:p>
          <a:p>
            <a:pPr lvl="0">
              <a:spcBef>
                <a:spcPts val="0"/>
              </a:spcBef>
              <a:buNone/>
            </a:pPr>
            <a:r>
              <a:rPr b="1" lang="en">
                <a:solidFill>
                  <a:srgbClr val="00FF00"/>
                </a:solidFill>
              </a:rPr>
              <a:t>EXEC DBMS_RLS.DROP_POLICY('OE','ORDERS','ORDERS_POLICY');</a:t>
            </a:r>
          </a:p>
          <a:p>
            <a:pPr lvl="0" rtl="0">
              <a:spcBef>
                <a:spcPts val="0"/>
              </a:spcBef>
              <a:buNone/>
            </a:pPr>
            <a:r>
              <a:t/>
            </a:r>
            <a:endParaRPr b="1">
              <a:solidFill>
                <a:srgbClr val="00FF00"/>
              </a:solidFill>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Sources:</a:t>
            </a:r>
          </a:p>
        </p:txBody>
      </p:sp>
      <p:sp>
        <p:nvSpPr>
          <p:cNvPr id="168" name="Shape 1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https://docs.oracle.com/cd/B28359_01/network.111/b28531/vpd.htm#CIHIFFDE</a:t>
            </a:r>
          </a:p>
          <a:p>
            <a:pPr lvl="0">
              <a:spcBef>
                <a:spcPts val="0"/>
              </a:spcBef>
              <a:buNone/>
            </a:pPr>
            <a:r>
              <a:rPr lang="en" u="sng">
                <a:solidFill>
                  <a:schemeClr val="hlink"/>
                </a:solidFill>
                <a:hlinkClick r:id="rId4"/>
              </a:rPr>
              <a:t>http://web.stanford.edu/dept/itss/docs/oracle/10g/network.101/b10773/apdvpoli.htm</a:t>
            </a:r>
          </a:p>
          <a:p>
            <a:pPr lvl="0">
              <a:spcBef>
                <a:spcPts val="0"/>
              </a:spcBef>
              <a:buNone/>
            </a:pPr>
            <a:r>
              <a:rPr lang="en" u="sng">
                <a:solidFill>
                  <a:schemeClr val="hlink"/>
                </a:solidFill>
                <a:hlinkClick r:id="rId5"/>
              </a:rPr>
              <a:t>http://www.devshed.com/c/a/oracle/row-level-security-with-virtual-private-database/</a:t>
            </a:r>
          </a:p>
          <a:p>
            <a:pPr lvl="0">
              <a:spcBef>
                <a:spcPts val="0"/>
              </a:spcBef>
              <a:buNone/>
            </a:pPr>
            <a:r>
              <a:t/>
            </a:r>
            <a:endParaRP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234750" y="2285400"/>
            <a:ext cx="2674500" cy="572700"/>
          </a:xfrm>
          <a:prstGeom prst="rect">
            <a:avLst/>
          </a:prstGeom>
        </p:spPr>
        <p:txBody>
          <a:bodyPr anchorCtr="0" anchor="t" bIns="91425" lIns="91425" rIns="91425" tIns="91425">
            <a:noAutofit/>
          </a:bodyPr>
          <a:lstStyle/>
          <a:p>
            <a:pPr lvl="0">
              <a:spcBef>
                <a:spcPts val="0"/>
              </a:spcBef>
              <a:buNone/>
            </a:pPr>
            <a:r>
              <a:rPr lang="en"/>
              <a:t>Thank You !</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Introduction</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A </a:t>
            </a:r>
            <a:r>
              <a:rPr b="1" lang="en">
                <a:solidFill>
                  <a:srgbClr val="FF9900"/>
                </a:solidFill>
              </a:rPr>
              <a:t>virtual private database</a:t>
            </a:r>
            <a:r>
              <a:rPr lang="en"/>
              <a:t> or VPD masks data in a larger database so that only a subset of the data appear to exist, without actually segregating data into different tables, schemas, databases.</a:t>
            </a:r>
          </a:p>
          <a:p>
            <a:pPr indent="-228600" lvl="0" marL="457200">
              <a:spcBef>
                <a:spcPts val="0"/>
              </a:spcBef>
              <a:buChar char="❖"/>
            </a:pPr>
            <a:r>
              <a:rPr lang="en"/>
              <a:t>Virtual Private Database (VPD) is a feature of Oracle Database 11g Enterprise Edition, and was introduced in Oracle8i </a:t>
            </a:r>
          </a:p>
          <a:p>
            <a:pPr indent="-228600" lvl="0" marL="457200">
              <a:spcBef>
                <a:spcPts val="0"/>
              </a:spcBef>
              <a:buChar char="❖"/>
            </a:pPr>
            <a:r>
              <a:rPr lang="en"/>
              <a:t>One of the </a:t>
            </a:r>
            <a:r>
              <a:rPr b="1" lang="en">
                <a:solidFill>
                  <a:srgbClr val="FF9900"/>
                </a:solidFill>
              </a:rPr>
              <a:t>most popular security features</a:t>
            </a:r>
            <a:r>
              <a:rPr lang="en"/>
              <a:t> in the database.</a:t>
            </a:r>
          </a:p>
          <a:p>
            <a:pPr indent="-228600" lvl="0" marL="457200">
              <a:spcBef>
                <a:spcPts val="0"/>
              </a:spcBef>
              <a:buChar char="❖"/>
            </a:pPr>
            <a:r>
              <a:rPr lang="en"/>
              <a:t>Oracle Virtual Private Database enables us to create </a:t>
            </a:r>
            <a:r>
              <a:rPr lang="en">
                <a:solidFill>
                  <a:srgbClr val="FF9900"/>
                </a:solidFill>
              </a:rPr>
              <a:t>security policies to control database access at the row and column level</a:t>
            </a:r>
            <a:r>
              <a:rPr lang="en"/>
              <a:t>. </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Introduction</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buChar char="❖"/>
            </a:pPr>
            <a:r>
              <a:rPr lang="en"/>
              <a:t>Essentially, Oracle Virtual Private Database </a:t>
            </a:r>
            <a:r>
              <a:rPr lang="en">
                <a:solidFill>
                  <a:srgbClr val="FF9900"/>
                </a:solidFill>
              </a:rPr>
              <a:t>adds a dynamic WHERE</a:t>
            </a:r>
            <a:r>
              <a:rPr lang="en"/>
              <a:t> clause to a SQL statement that is issued against the table, view.</a:t>
            </a:r>
          </a:p>
          <a:p>
            <a:pPr indent="-228600" lvl="0" marL="457200">
              <a:spcBef>
                <a:spcPts val="0"/>
              </a:spcBef>
              <a:buChar char="❖"/>
            </a:pPr>
            <a:r>
              <a:rPr lang="en"/>
              <a:t>VPD policies can be simple or complex depending on the security requirements.</a:t>
            </a:r>
          </a:p>
          <a:p>
            <a:pPr indent="-228600" lvl="0" marL="457200">
              <a:spcBef>
                <a:spcPts val="0"/>
              </a:spcBef>
              <a:buChar char="❖"/>
            </a:pPr>
            <a:r>
              <a:rPr lang="en"/>
              <a:t>A simple VPD example might</a:t>
            </a:r>
            <a:r>
              <a:rPr lang="en">
                <a:solidFill>
                  <a:srgbClr val="FF9900"/>
                </a:solidFill>
              </a:rPr>
              <a:t> restrict access to data during business hours</a:t>
            </a:r>
            <a:r>
              <a:rPr lang="en"/>
              <a:t> and a more complex VPD example might </a:t>
            </a:r>
            <a:r>
              <a:rPr lang="en">
                <a:solidFill>
                  <a:srgbClr val="FF9900"/>
                </a:solidFill>
              </a:rPr>
              <a:t>read an application context during a login trigger and enforce row level security</a:t>
            </a:r>
            <a:r>
              <a:rPr lang="en"/>
              <a:t> against the table.</a:t>
            </a:r>
          </a:p>
          <a:p>
            <a:pPr indent="-228600" lvl="0" marL="457200">
              <a:spcBef>
                <a:spcPts val="0"/>
              </a:spcBef>
              <a:buChar char="❖"/>
            </a:pPr>
            <a:r>
              <a:rPr lang="en"/>
              <a:t>No matter how users connect to the protected table (via an application, a Web interface or SQL*Plus), the </a:t>
            </a:r>
            <a:r>
              <a:rPr lang="en">
                <a:solidFill>
                  <a:srgbClr val="FF9900"/>
                </a:solidFill>
              </a:rPr>
              <a:t>result is the same</a:t>
            </a:r>
            <a:r>
              <a:rPr lang="en"/>
              <a:t>.</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Example:</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A customer can only see his orders in the 'orders' table (below), when he is listed in the 'customers' table (above)</a:t>
            </a:r>
          </a:p>
        </p:txBody>
      </p:sp>
      <p:pic>
        <p:nvPicPr>
          <p:cNvPr id="79" name="Shape 79"/>
          <p:cNvPicPr preferRelativeResize="0"/>
          <p:nvPr/>
        </p:nvPicPr>
        <p:blipFill>
          <a:blip r:embed="rId3">
            <a:alphaModFix/>
          </a:blip>
          <a:stretch>
            <a:fillRect/>
          </a:stretch>
        </p:blipFill>
        <p:spPr>
          <a:xfrm>
            <a:off x="2400300" y="2286000"/>
            <a:ext cx="4343400" cy="1666875"/>
          </a:xfrm>
          <a:prstGeom prst="rect">
            <a:avLst/>
          </a:prstGeom>
          <a:noFill/>
          <a:ln>
            <a:noFill/>
          </a:ln>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Column Relevance</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With "</a:t>
            </a:r>
            <a:r>
              <a:rPr lang="en" u="sng"/>
              <a:t>Column Relevance</a:t>
            </a:r>
            <a:r>
              <a:rPr lang="en"/>
              <a:t>", VPD can be configured such that the policy is enforced only when a critical column is selected:</a:t>
            </a:r>
          </a:p>
          <a:p>
            <a:pPr lvl="0">
              <a:spcBef>
                <a:spcPts val="0"/>
              </a:spcBef>
              <a:buNone/>
            </a:pPr>
            <a:r>
              <a:rPr lang="en"/>
              <a:t>Example: The account manager with the account_mgr_id "149" can see all rows from the customers table, but not the credit limits. As soon as she queries the 'credit_limit' column, she can only see her own customers.</a:t>
            </a:r>
          </a:p>
          <a:p>
            <a:pPr lvl="0" rtl="0">
              <a:spcBef>
                <a:spcPts val="0"/>
              </a:spcBef>
              <a:buNone/>
            </a:pPr>
            <a:r>
              <a:t/>
            </a:r>
            <a:endParaRPr/>
          </a:p>
        </p:txBody>
      </p:sp>
      <p:pic>
        <p:nvPicPr>
          <p:cNvPr id="86" name="Shape 86"/>
          <p:cNvPicPr preferRelativeResize="0"/>
          <p:nvPr/>
        </p:nvPicPr>
        <p:blipFill>
          <a:blip r:embed="rId3">
            <a:alphaModFix/>
          </a:blip>
          <a:stretch>
            <a:fillRect/>
          </a:stretch>
        </p:blipFill>
        <p:spPr>
          <a:xfrm>
            <a:off x="2709850" y="3144937"/>
            <a:ext cx="3724275" cy="1285875"/>
          </a:xfrm>
          <a:prstGeom prst="rect">
            <a:avLst/>
          </a:prstGeom>
          <a:noFill/>
          <a:ln>
            <a:noFill/>
          </a:ln>
        </p:spPr>
      </p:pic>
      <p:pic>
        <p:nvPicPr>
          <p:cNvPr id="87" name="Shape 87"/>
          <p:cNvPicPr preferRelativeResize="0"/>
          <p:nvPr/>
        </p:nvPicPr>
        <p:blipFill>
          <a:blip r:embed="rId4">
            <a:alphaModFix/>
          </a:blip>
          <a:stretch>
            <a:fillRect/>
          </a:stretch>
        </p:blipFill>
        <p:spPr>
          <a:xfrm>
            <a:off x="2038350" y="4484400"/>
            <a:ext cx="5067300" cy="571500"/>
          </a:xfrm>
          <a:prstGeom prst="rect">
            <a:avLst/>
          </a:prstGeom>
          <a:noFill/>
          <a:ln>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Column Hiding</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The most advanced configuration ("</a:t>
            </a:r>
            <a:r>
              <a:rPr lang="en" u="sng"/>
              <a:t>Column Hiding</a:t>
            </a:r>
            <a:r>
              <a:rPr lang="en"/>
              <a:t>") of VPD allows for the most effective combination of ease-of-use and security: User still has access to all public information in the 'customers' table, but </a:t>
            </a:r>
            <a:r>
              <a:rPr lang="en">
                <a:solidFill>
                  <a:srgbClr val="FF9900"/>
                </a:solidFill>
              </a:rPr>
              <a:t>confidential information remains hidden</a:t>
            </a:r>
            <a:r>
              <a:rPr lang="en"/>
              <a:t>:</a:t>
            </a:r>
          </a:p>
        </p:txBody>
      </p:sp>
      <p:pic>
        <p:nvPicPr>
          <p:cNvPr id="94" name="Shape 94"/>
          <p:cNvPicPr preferRelativeResize="0"/>
          <p:nvPr/>
        </p:nvPicPr>
        <p:blipFill>
          <a:blip r:embed="rId3">
            <a:alphaModFix/>
          </a:blip>
          <a:stretch>
            <a:fillRect/>
          </a:stretch>
        </p:blipFill>
        <p:spPr>
          <a:xfrm>
            <a:off x="2095500" y="2325827"/>
            <a:ext cx="4953000" cy="2096725"/>
          </a:xfrm>
          <a:prstGeom prst="rect">
            <a:avLst/>
          </a:prstGeom>
          <a:noFill/>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How it works?</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buChar char="❖"/>
            </a:pPr>
            <a:r>
              <a:rPr lang="en"/>
              <a:t>When a user directly or indirectly accesses a table, view, or synonym that is protected with an Oracle Virtual Private Database policy, </a:t>
            </a:r>
            <a:r>
              <a:rPr lang="en">
                <a:solidFill>
                  <a:srgbClr val="FF9900"/>
                </a:solidFill>
              </a:rPr>
              <a:t>Oracle Database dynamically modifies the SQL statement of the user</a:t>
            </a:r>
            <a:r>
              <a:rPr lang="en"/>
              <a:t>.</a:t>
            </a:r>
          </a:p>
          <a:p>
            <a:pPr indent="-228600" lvl="0" marL="457200">
              <a:spcBef>
                <a:spcPts val="0"/>
              </a:spcBef>
              <a:buChar char="❖"/>
            </a:pPr>
            <a:r>
              <a:rPr lang="en"/>
              <a:t>This modification </a:t>
            </a:r>
            <a:r>
              <a:rPr b="1" lang="en" u="sng"/>
              <a:t>creates a dynamic WHERE condition</a:t>
            </a:r>
            <a:r>
              <a:rPr lang="en"/>
              <a:t> (called a predicate) returned by a function implementing the security policy.</a:t>
            </a:r>
          </a:p>
          <a:p>
            <a:pPr indent="-228600" lvl="0" marL="457200" rtl="0">
              <a:spcBef>
                <a:spcPts val="0"/>
              </a:spcBef>
              <a:buChar char="❖"/>
            </a:pPr>
            <a:r>
              <a:rPr lang="en"/>
              <a:t>Oracle Database </a:t>
            </a:r>
            <a:r>
              <a:rPr b="1" lang="en" u="sng">
                <a:solidFill>
                  <a:srgbClr val="FF9900"/>
                </a:solidFill>
              </a:rPr>
              <a:t>modifies the statement dynamically</a:t>
            </a:r>
            <a:r>
              <a:rPr lang="en"/>
              <a:t>, transparently to the user, using any condition that can be expressed in or returned by a function.</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Oracle Virtual Private Database policies</a:t>
            </a:r>
          </a:p>
        </p:txBody>
      </p:sp>
      <p:sp>
        <p:nvSpPr>
          <p:cNvPr id="106" name="Shape 10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We can apply Oracle Virtual Private Database policies to SELECT, INSERT, UPDATE, INDEX, and DELETE statements</a:t>
            </a:r>
          </a:p>
          <a:p>
            <a:pPr lvl="0">
              <a:spcBef>
                <a:spcPts val="0"/>
              </a:spcBef>
              <a:buNone/>
            </a:pPr>
            <a:r>
              <a:rPr lang="en"/>
              <a:t>For example, suppose a user performs the following query:</a:t>
            </a:r>
          </a:p>
          <a:p>
            <a:pPr lvl="0" algn="ctr">
              <a:spcBef>
                <a:spcPts val="0"/>
              </a:spcBef>
              <a:buNone/>
            </a:pPr>
            <a:r>
              <a:rPr b="1" lang="en" sz="1200">
                <a:solidFill>
                  <a:srgbClr val="00FF00"/>
                </a:solidFill>
                <a:latin typeface="Ubuntu"/>
                <a:ea typeface="Ubuntu"/>
                <a:cs typeface="Ubuntu"/>
                <a:sym typeface="Ubuntu"/>
              </a:rPr>
              <a:t>SELECT * FROM OE.ORDERS;</a:t>
            </a:r>
          </a:p>
          <a:p>
            <a:pPr lvl="0">
              <a:spcBef>
                <a:spcPts val="0"/>
              </a:spcBef>
              <a:buNone/>
            </a:pPr>
            <a:r>
              <a:rPr lang="en"/>
              <a:t>The Oracle Virtual Private Database policy dynamically appends the statement with a WHERE clause. For example:</a:t>
            </a:r>
          </a:p>
          <a:p>
            <a:pPr lvl="0" algn="ctr">
              <a:spcBef>
                <a:spcPts val="0"/>
              </a:spcBef>
              <a:buNone/>
            </a:pPr>
            <a:r>
              <a:rPr b="1" lang="en" sz="1200">
                <a:solidFill>
                  <a:srgbClr val="00FF00"/>
                </a:solidFill>
                <a:latin typeface="Ubuntu"/>
                <a:ea typeface="Ubuntu"/>
                <a:cs typeface="Ubuntu"/>
                <a:sym typeface="Ubuntu"/>
              </a:rPr>
              <a:t>SELECT * FROM OE.ORDERS </a:t>
            </a:r>
          </a:p>
          <a:p>
            <a:pPr lvl="0" algn="ctr">
              <a:spcBef>
                <a:spcPts val="0"/>
              </a:spcBef>
              <a:buNone/>
            </a:pPr>
            <a:r>
              <a:rPr b="1" lang="en" sz="1200">
                <a:solidFill>
                  <a:srgbClr val="00FF00"/>
                </a:solidFill>
                <a:latin typeface="Ubuntu"/>
                <a:ea typeface="Ubuntu"/>
                <a:cs typeface="Ubuntu"/>
                <a:sym typeface="Ubuntu"/>
              </a:rPr>
              <a:t> WHERE SALES_REP_ID = 159;</a:t>
            </a:r>
          </a:p>
          <a:p>
            <a:pPr lvl="0" rtl="0">
              <a:spcBef>
                <a:spcPts val="0"/>
              </a:spcBef>
              <a:buNone/>
            </a:pPr>
            <a:r>
              <a:rPr lang="en"/>
              <a:t>In this example, the user can only view orders by Sales Representative 159.</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More secure</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If we want to filter the user based on the session information of that user, such as the ID of the user, we can create the WHERE clause to use an application context. For example:</a:t>
            </a:r>
          </a:p>
          <a:p>
            <a:pPr lvl="0" algn="ctr">
              <a:spcBef>
                <a:spcPts val="0"/>
              </a:spcBef>
              <a:buNone/>
            </a:pPr>
            <a:r>
              <a:rPr b="1" lang="en" sz="1200">
                <a:solidFill>
                  <a:srgbClr val="00FF00"/>
                </a:solidFill>
                <a:latin typeface="Ubuntu"/>
                <a:ea typeface="Ubuntu"/>
                <a:cs typeface="Ubuntu"/>
                <a:sym typeface="Ubuntu"/>
              </a:rPr>
              <a:t>SELECT * FROM OE.ORDERS </a:t>
            </a:r>
          </a:p>
          <a:p>
            <a:pPr lvl="0" rtl="0" algn="ctr">
              <a:spcBef>
                <a:spcPts val="0"/>
              </a:spcBef>
              <a:buNone/>
            </a:pPr>
            <a:r>
              <a:rPr b="1" lang="en" sz="1200">
                <a:solidFill>
                  <a:srgbClr val="00FF00"/>
                </a:solidFill>
                <a:latin typeface="Ubuntu"/>
                <a:ea typeface="Ubuntu"/>
                <a:cs typeface="Ubuntu"/>
                <a:sym typeface="Ubuntu"/>
              </a:rPr>
              <a:t>WHERE SALES_REP_ID = SYS_CONTEXT('USERENV','SESSION_USER'); </a:t>
            </a: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